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366" r:id="rId3"/>
    <p:sldId id="370" r:id="rId4"/>
    <p:sldId id="258" r:id="rId5"/>
    <p:sldId id="375" r:id="rId6"/>
    <p:sldId id="391" r:id="rId7"/>
    <p:sldId id="378" r:id="rId8"/>
    <p:sldId id="367" r:id="rId9"/>
    <p:sldId id="371" r:id="rId10"/>
    <p:sldId id="381" r:id="rId11"/>
    <p:sldId id="393" r:id="rId12"/>
    <p:sldId id="372" r:id="rId13"/>
    <p:sldId id="388" r:id="rId14"/>
    <p:sldId id="389" r:id="rId15"/>
    <p:sldId id="390" r:id="rId16"/>
    <p:sldId id="373" r:id="rId17"/>
    <p:sldId id="383" r:id="rId18"/>
    <p:sldId id="384" r:id="rId19"/>
    <p:sldId id="376" r:id="rId20"/>
    <p:sldId id="382" r:id="rId21"/>
    <p:sldId id="385" r:id="rId22"/>
    <p:sldId id="386" r:id="rId23"/>
    <p:sldId id="392" r:id="rId24"/>
    <p:sldId id="365" r:id="rId25"/>
  </p:sldIdLst>
  <p:sldSz cx="9144000" cy="5143500" type="screen16x9"/>
  <p:notesSz cx="6858000" cy="9144000"/>
  <p:embeddedFontLst>
    <p:embeddedFont>
      <p:font typeface="Source Sans Pro"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Oswald" panose="020B0604020202020204" charset="0"/>
      <p:regular r:id="rId35"/>
      <p:bold r:id="rId36"/>
    </p:embeddedFont>
    <p:embeddedFont>
      <p:font typeface="VNF-Oswald" panose="020B0604020202020204" charset="0"/>
      <p:regular r:id="rId37"/>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01B3"/>
    <a:srgbClr val="2001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0E5315-F2C5-47A4-9636-FF00D0504AC1}">
  <a:tblStyle styleId="{8F0E5315-F2C5-47A4-9636-FF00D0504AC1}"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1181" autoAdjust="0"/>
  </p:normalViewPr>
  <p:slideViewPr>
    <p:cSldViewPr snapToGrid="0">
      <p:cViewPr varScale="1">
        <p:scale>
          <a:sx n="73" d="100"/>
          <a:sy n="73" d="100"/>
        </p:scale>
        <p:origin x="606" y="54"/>
      </p:cViewPr>
      <p:guideLst/>
    </p:cSldViewPr>
  </p:slideViewPr>
  <p:outlineViewPr>
    <p:cViewPr>
      <p:scale>
        <a:sx n="33" d="100"/>
        <a:sy n="33" d="100"/>
      </p:scale>
      <p:origin x="0" y="-59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048BC2-C4EA-49EF-84F0-5C2EF92B3B26}"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C434A631-790E-4357-9B74-97450DCB281F}">
      <dgm:prSet phldrT="[Text]">
        <dgm:style>
          <a:lnRef idx="2">
            <a:schemeClr val="dk1"/>
          </a:lnRef>
          <a:fillRef idx="1">
            <a:schemeClr val="lt1"/>
          </a:fillRef>
          <a:effectRef idx="0">
            <a:schemeClr val="dk1"/>
          </a:effectRef>
          <a:fontRef idx="minor">
            <a:schemeClr val="dk1"/>
          </a:fontRef>
        </dgm:style>
      </dgm:prSet>
      <dgm:spPr/>
      <dgm:t>
        <a:bodyPr/>
        <a:lstStyle/>
        <a:p>
          <a:r>
            <a:rPr lang="en-US" b="1" dirty="0" err="1"/>
            <a:t>Tổng</a:t>
          </a:r>
          <a:r>
            <a:rPr lang="en-US" b="1" dirty="0"/>
            <a:t> </a:t>
          </a:r>
          <a:r>
            <a:rPr lang="en-US" b="1" dirty="0" err="1"/>
            <a:t>quan</a:t>
          </a:r>
          <a:r>
            <a:rPr lang="en-US" b="1" dirty="0"/>
            <a:t> </a:t>
          </a:r>
          <a:r>
            <a:rPr lang="en-US" b="1" dirty="0" err="1"/>
            <a:t>về</a:t>
          </a:r>
          <a:r>
            <a:rPr lang="en-US" b="1" dirty="0"/>
            <a:t> </a:t>
          </a:r>
          <a:r>
            <a:rPr lang="en-US" b="1" dirty="0" err="1"/>
            <a:t>linq</a:t>
          </a:r>
          <a:endParaRPr lang="en-US" b="1" dirty="0"/>
        </a:p>
      </dgm:t>
    </dgm:pt>
    <dgm:pt modelId="{2456210E-C383-4BD0-BAB5-935790A09C0B}" type="parTrans" cxnId="{29B4DFEF-2A20-4E63-85FD-3A033111E146}">
      <dgm:prSet/>
      <dgm:spPr/>
      <dgm:t>
        <a:bodyPr/>
        <a:lstStyle/>
        <a:p>
          <a:endParaRPr lang="en-US"/>
        </a:p>
      </dgm:t>
    </dgm:pt>
    <dgm:pt modelId="{9EA1F0AB-677F-4898-A586-59EE60C192B9}" type="sibTrans" cxnId="{29B4DFEF-2A20-4E63-85FD-3A033111E146}">
      <dgm:prSet/>
      <dgm:spPr/>
      <dgm:t>
        <a:bodyPr/>
        <a:lstStyle/>
        <a:p>
          <a:endParaRPr lang="en-US"/>
        </a:p>
      </dgm:t>
    </dgm:pt>
    <dgm:pt modelId="{DD26CE10-B55B-4CE6-9D2D-63DB199F7DBA}">
      <dgm:prSet phldrT="[Text]"/>
      <dgm:spPr/>
      <dgm:t>
        <a:bodyPr/>
        <a:lstStyle/>
        <a:p>
          <a:r>
            <a:rPr lang="en-US" b="1" dirty="0" err="1"/>
            <a:t>Linq</a:t>
          </a:r>
          <a:r>
            <a:rPr lang="en-US" b="1" dirty="0"/>
            <a:t> to SQL</a:t>
          </a:r>
        </a:p>
      </dgm:t>
    </dgm:pt>
    <dgm:pt modelId="{FDC10A42-9379-4B9D-AA87-DF66323781B3}" type="parTrans" cxnId="{E30E548D-24FF-4B5C-A469-DF362C810929}">
      <dgm:prSet/>
      <dgm:spPr/>
      <dgm:t>
        <a:bodyPr/>
        <a:lstStyle/>
        <a:p>
          <a:endParaRPr lang="en-US"/>
        </a:p>
      </dgm:t>
    </dgm:pt>
    <dgm:pt modelId="{D43CD584-3B99-4BDD-9A15-BB921D393A26}" type="sibTrans" cxnId="{E30E548D-24FF-4B5C-A469-DF362C810929}">
      <dgm:prSet/>
      <dgm:spPr/>
      <dgm:t>
        <a:bodyPr/>
        <a:lstStyle/>
        <a:p>
          <a:endParaRPr lang="en-US"/>
        </a:p>
      </dgm:t>
    </dgm:pt>
    <dgm:pt modelId="{78A9DD61-EC07-47D4-8980-8778AF5F5C4E}">
      <dgm:prSet phldrT="[Text]"/>
      <dgm:spPr/>
      <dgm:t>
        <a:bodyPr/>
        <a:lstStyle/>
        <a:p>
          <a:r>
            <a:rPr lang="en-US" b="1" dirty="0" err="1">
              <a:latin typeface="VNF-Oswald" panose="02000506000000020004" pitchFamily="2" charset="0"/>
            </a:rPr>
            <a:t>Linq</a:t>
          </a:r>
          <a:r>
            <a:rPr lang="en-US" b="1" dirty="0">
              <a:latin typeface="VNF-Oswald" panose="02000506000000020004" pitchFamily="2" charset="0"/>
            </a:rPr>
            <a:t> to XML</a:t>
          </a:r>
          <a:endParaRPr lang="en-US" b="1" dirty="0"/>
        </a:p>
      </dgm:t>
    </dgm:pt>
    <dgm:pt modelId="{48550A7B-70E9-4EC4-9A44-71C6B75A947D}" type="parTrans" cxnId="{3FC98EA8-9AFD-40BC-9755-C7E9D0F09F75}">
      <dgm:prSet/>
      <dgm:spPr/>
      <dgm:t>
        <a:bodyPr/>
        <a:lstStyle/>
        <a:p>
          <a:endParaRPr lang="en-US"/>
        </a:p>
      </dgm:t>
    </dgm:pt>
    <dgm:pt modelId="{4B88931C-B3C9-493E-94B7-45366080E0A2}" type="sibTrans" cxnId="{3FC98EA8-9AFD-40BC-9755-C7E9D0F09F75}">
      <dgm:prSet/>
      <dgm:spPr/>
      <dgm:t>
        <a:bodyPr/>
        <a:lstStyle/>
        <a:p>
          <a:endParaRPr lang="en-US"/>
        </a:p>
      </dgm:t>
    </dgm:pt>
    <dgm:pt modelId="{DA364AB8-3118-49BA-89FC-106A27C5233F}">
      <dgm:prSet phldrT="[Text]"/>
      <dgm:spPr/>
      <dgm:t>
        <a:bodyPr/>
        <a:lstStyle/>
        <a:p>
          <a:r>
            <a:rPr lang="en-US" b="1" dirty="0" err="1"/>
            <a:t>Linq</a:t>
          </a:r>
          <a:r>
            <a:rPr lang="en-US" b="1" dirty="0"/>
            <a:t> to Object</a:t>
          </a:r>
          <a:endParaRPr lang="en-US" b="1" dirty="0">
            <a:latin typeface="VNF-Oswald" panose="02000506000000020004" pitchFamily="2" charset="0"/>
          </a:endParaRPr>
        </a:p>
      </dgm:t>
    </dgm:pt>
    <dgm:pt modelId="{5F3B51DE-9234-46E5-914D-DEC5DE7BFC14}" type="parTrans" cxnId="{75081D81-D4E3-4D98-9271-CD1E47C34139}">
      <dgm:prSet/>
      <dgm:spPr/>
      <dgm:t>
        <a:bodyPr/>
        <a:lstStyle/>
        <a:p>
          <a:endParaRPr lang="en-US"/>
        </a:p>
      </dgm:t>
    </dgm:pt>
    <dgm:pt modelId="{69AD83C7-5774-443C-AC6B-DB3CC510467D}" type="sibTrans" cxnId="{75081D81-D4E3-4D98-9271-CD1E47C34139}">
      <dgm:prSet/>
      <dgm:spPr/>
      <dgm:t>
        <a:bodyPr/>
        <a:lstStyle/>
        <a:p>
          <a:endParaRPr lang="en-US"/>
        </a:p>
      </dgm:t>
    </dgm:pt>
    <dgm:pt modelId="{24C3EE41-6313-46BE-A4C7-FC085AFA48A3}" type="pres">
      <dgm:prSet presAssocID="{A4048BC2-C4EA-49EF-84F0-5C2EF92B3B26}" presName="Name0" presStyleCnt="0">
        <dgm:presLayoutVars>
          <dgm:chMax val="7"/>
          <dgm:chPref val="7"/>
          <dgm:dir/>
        </dgm:presLayoutVars>
      </dgm:prSet>
      <dgm:spPr/>
    </dgm:pt>
    <dgm:pt modelId="{643AE6F3-A586-4FB2-A40C-147CCF9AC3E3}" type="pres">
      <dgm:prSet presAssocID="{A4048BC2-C4EA-49EF-84F0-5C2EF92B3B26}" presName="Name1" presStyleCnt="0"/>
      <dgm:spPr/>
    </dgm:pt>
    <dgm:pt modelId="{E79F2870-7BB8-435A-9143-F15E9B7FC224}" type="pres">
      <dgm:prSet presAssocID="{A4048BC2-C4EA-49EF-84F0-5C2EF92B3B26}" presName="cycle" presStyleCnt="0"/>
      <dgm:spPr/>
    </dgm:pt>
    <dgm:pt modelId="{7344CA79-448C-4F08-B5F9-E1AC1B36A183}" type="pres">
      <dgm:prSet presAssocID="{A4048BC2-C4EA-49EF-84F0-5C2EF92B3B26}" presName="srcNode" presStyleLbl="node1" presStyleIdx="0" presStyleCnt="4"/>
      <dgm:spPr/>
    </dgm:pt>
    <dgm:pt modelId="{067CBA42-FED7-4CB5-87D7-09B14A807956}" type="pres">
      <dgm:prSet presAssocID="{A4048BC2-C4EA-49EF-84F0-5C2EF92B3B26}" presName="conn" presStyleLbl="parChTrans1D2" presStyleIdx="0" presStyleCnt="1"/>
      <dgm:spPr/>
    </dgm:pt>
    <dgm:pt modelId="{958E2352-5957-4692-945C-C9C80E6724B8}" type="pres">
      <dgm:prSet presAssocID="{A4048BC2-C4EA-49EF-84F0-5C2EF92B3B26}" presName="extraNode" presStyleLbl="node1" presStyleIdx="0" presStyleCnt="4"/>
      <dgm:spPr/>
    </dgm:pt>
    <dgm:pt modelId="{F0483A2A-9752-4D4A-BFCD-5831B39E7C07}" type="pres">
      <dgm:prSet presAssocID="{A4048BC2-C4EA-49EF-84F0-5C2EF92B3B26}" presName="dstNode" presStyleLbl="node1" presStyleIdx="0" presStyleCnt="4"/>
      <dgm:spPr/>
    </dgm:pt>
    <dgm:pt modelId="{30307325-B529-4ECD-BE13-31DA12EEDD9E}" type="pres">
      <dgm:prSet presAssocID="{C434A631-790E-4357-9B74-97450DCB281F}" presName="text_1" presStyleLbl="node1" presStyleIdx="0" presStyleCnt="4">
        <dgm:presLayoutVars>
          <dgm:bulletEnabled val="1"/>
        </dgm:presLayoutVars>
      </dgm:prSet>
      <dgm:spPr/>
    </dgm:pt>
    <dgm:pt modelId="{C7070179-A936-4B07-85CA-EE04666361A8}" type="pres">
      <dgm:prSet presAssocID="{C434A631-790E-4357-9B74-97450DCB281F}" presName="accent_1" presStyleCnt="0"/>
      <dgm:spPr/>
    </dgm:pt>
    <dgm:pt modelId="{CBD170D0-F479-433C-BAA9-EDB96DACDAC9}" type="pres">
      <dgm:prSet presAssocID="{C434A631-790E-4357-9B74-97450DCB281F}" presName="accentRepeatNode" presStyleLbl="solidFgAcc1" presStyleIdx="0" presStyleCnt="4"/>
      <dgm:spPr/>
    </dgm:pt>
    <dgm:pt modelId="{14409AAC-068B-4785-9148-C53965296B2C}" type="pres">
      <dgm:prSet presAssocID="{DD26CE10-B55B-4CE6-9D2D-63DB199F7DBA}" presName="text_2" presStyleLbl="node1" presStyleIdx="1" presStyleCnt="4">
        <dgm:presLayoutVars>
          <dgm:bulletEnabled val="1"/>
        </dgm:presLayoutVars>
      </dgm:prSet>
      <dgm:spPr/>
    </dgm:pt>
    <dgm:pt modelId="{559F4F6A-F9E8-4049-BA3A-E782860AA73C}" type="pres">
      <dgm:prSet presAssocID="{DD26CE10-B55B-4CE6-9D2D-63DB199F7DBA}" presName="accent_2" presStyleCnt="0"/>
      <dgm:spPr/>
    </dgm:pt>
    <dgm:pt modelId="{B866D87C-41CC-47EB-BF47-1D565E270E8B}" type="pres">
      <dgm:prSet presAssocID="{DD26CE10-B55B-4CE6-9D2D-63DB199F7DBA}" presName="accentRepeatNode" presStyleLbl="solidFgAcc1" presStyleIdx="1" presStyleCnt="4"/>
      <dgm:spPr/>
    </dgm:pt>
    <dgm:pt modelId="{EE21A305-FBE3-42AE-B6D9-58A597731304}" type="pres">
      <dgm:prSet presAssocID="{78A9DD61-EC07-47D4-8980-8778AF5F5C4E}" presName="text_3" presStyleLbl="node1" presStyleIdx="2" presStyleCnt="4">
        <dgm:presLayoutVars>
          <dgm:bulletEnabled val="1"/>
        </dgm:presLayoutVars>
      </dgm:prSet>
      <dgm:spPr/>
    </dgm:pt>
    <dgm:pt modelId="{0AD6830F-3EF9-4628-9488-D637CCB38456}" type="pres">
      <dgm:prSet presAssocID="{78A9DD61-EC07-47D4-8980-8778AF5F5C4E}" presName="accent_3" presStyleCnt="0"/>
      <dgm:spPr/>
    </dgm:pt>
    <dgm:pt modelId="{69E6D0A4-E42F-49FF-B243-7CCE9CAF60B8}" type="pres">
      <dgm:prSet presAssocID="{78A9DD61-EC07-47D4-8980-8778AF5F5C4E}" presName="accentRepeatNode" presStyleLbl="solidFgAcc1" presStyleIdx="2" presStyleCnt="4"/>
      <dgm:spPr/>
    </dgm:pt>
    <dgm:pt modelId="{2560EA6B-6BCE-4554-B2D6-70F3FCE3F185}" type="pres">
      <dgm:prSet presAssocID="{DA364AB8-3118-49BA-89FC-106A27C5233F}" presName="text_4" presStyleLbl="node1" presStyleIdx="3" presStyleCnt="4">
        <dgm:presLayoutVars>
          <dgm:bulletEnabled val="1"/>
        </dgm:presLayoutVars>
      </dgm:prSet>
      <dgm:spPr/>
    </dgm:pt>
    <dgm:pt modelId="{F924AF54-7ACE-435A-8F30-15E6BED1B76D}" type="pres">
      <dgm:prSet presAssocID="{DA364AB8-3118-49BA-89FC-106A27C5233F}" presName="accent_4" presStyleCnt="0"/>
      <dgm:spPr/>
    </dgm:pt>
    <dgm:pt modelId="{7474C4F0-9DB1-4367-B02E-B0E2A88E4874}" type="pres">
      <dgm:prSet presAssocID="{DA364AB8-3118-49BA-89FC-106A27C5233F}" presName="accentRepeatNode" presStyleLbl="solidFgAcc1" presStyleIdx="3" presStyleCnt="4"/>
      <dgm:spPr/>
    </dgm:pt>
  </dgm:ptLst>
  <dgm:cxnLst>
    <dgm:cxn modelId="{3DCFD219-87AF-4D0F-BF6F-F4DEED1A0EAE}" type="presOf" srcId="{DD26CE10-B55B-4CE6-9D2D-63DB199F7DBA}" destId="{14409AAC-068B-4785-9148-C53965296B2C}" srcOrd="0" destOrd="0" presId="urn:microsoft.com/office/officeart/2008/layout/VerticalCurvedList"/>
    <dgm:cxn modelId="{AE662547-4F42-4599-829F-F73C79F5F6EE}" type="presOf" srcId="{DA364AB8-3118-49BA-89FC-106A27C5233F}" destId="{2560EA6B-6BCE-4554-B2D6-70F3FCE3F185}" srcOrd="0" destOrd="0" presId="urn:microsoft.com/office/officeart/2008/layout/VerticalCurvedList"/>
    <dgm:cxn modelId="{9AE84051-A31B-4C19-8D26-01DCE862BC3B}" type="presOf" srcId="{C434A631-790E-4357-9B74-97450DCB281F}" destId="{30307325-B529-4ECD-BE13-31DA12EEDD9E}" srcOrd="0" destOrd="0" presId="urn:microsoft.com/office/officeart/2008/layout/VerticalCurvedList"/>
    <dgm:cxn modelId="{75081D81-D4E3-4D98-9271-CD1E47C34139}" srcId="{A4048BC2-C4EA-49EF-84F0-5C2EF92B3B26}" destId="{DA364AB8-3118-49BA-89FC-106A27C5233F}" srcOrd="3" destOrd="0" parTransId="{5F3B51DE-9234-46E5-914D-DEC5DE7BFC14}" sibTransId="{69AD83C7-5774-443C-AC6B-DB3CC510467D}"/>
    <dgm:cxn modelId="{F1D9198A-2A5A-41A1-83B2-9A5921D66790}" type="presOf" srcId="{78A9DD61-EC07-47D4-8980-8778AF5F5C4E}" destId="{EE21A305-FBE3-42AE-B6D9-58A597731304}" srcOrd="0" destOrd="0" presId="urn:microsoft.com/office/officeart/2008/layout/VerticalCurvedList"/>
    <dgm:cxn modelId="{E30E548D-24FF-4B5C-A469-DF362C810929}" srcId="{A4048BC2-C4EA-49EF-84F0-5C2EF92B3B26}" destId="{DD26CE10-B55B-4CE6-9D2D-63DB199F7DBA}" srcOrd="1" destOrd="0" parTransId="{FDC10A42-9379-4B9D-AA87-DF66323781B3}" sibTransId="{D43CD584-3B99-4BDD-9A15-BB921D393A26}"/>
    <dgm:cxn modelId="{6AF8D297-DF24-4769-98A6-F2ABEF2495FF}" type="presOf" srcId="{9EA1F0AB-677F-4898-A586-59EE60C192B9}" destId="{067CBA42-FED7-4CB5-87D7-09B14A807956}" srcOrd="0" destOrd="0" presId="urn:microsoft.com/office/officeart/2008/layout/VerticalCurvedList"/>
    <dgm:cxn modelId="{3FC98EA8-9AFD-40BC-9755-C7E9D0F09F75}" srcId="{A4048BC2-C4EA-49EF-84F0-5C2EF92B3B26}" destId="{78A9DD61-EC07-47D4-8980-8778AF5F5C4E}" srcOrd="2" destOrd="0" parTransId="{48550A7B-70E9-4EC4-9A44-71C6B75A947D}" sibTransId="{4B88931C-B3C9-493E-94B7-45366080E0A2}"/>
    <dgm:cxn modelId="{A83B12BF-657C-453D-A3AE-B68B75EE5F99}" type="presOf" srcId="{A4048BC2-C4EA-49EF-84F0-5C2EF92B3B26}" destId="{24C3EE41-6313-46BE-A4C7-FC085AFA48A3}" srcOrd="0" destOrd="0" presId="urn:microsoft.com/office/officeart/2008/layout/VerticalCurvedList"/>
    <dgm:cxn modelId="{29B4DFEF-2A20-4E63-85FD-3A033111E146}" srcId="{A4048BC2-C4EA-49EF-84F0-5C2EF92B3B26}" destId="{C434A631-790E-4357-9B74-97450DCB281F}" srcOrd="0" destOrd="0" parTransId="{2456210E-C383-4BD0-BAB5-935790A09C0B}" sibTransId="{9EA1F0AB-677F-4898-A586-59EE60C192B9}"/>
    <dgm:cxn modelId="{65828899-D88F-4EB6-BF06-5505A15525F8}" type="presParOf" srcId="{24C3EE41-6313-46BE-A4C7-FC085AFA48A3}" destId="{643AE6F3-A586-4FB2-A40C-147CCF9AC3E3}" srcOrd="0" destOrd="0" presId="urn:microsoft.com/office/officeart/2008/layout/VerticalCurvedList"/>
    <dgm:cxn modelId="{0F71B1F4-1439-4E79-B0F4-4BDC37C7E780}" type="presParOf" srcId="{643AE6F3-A586-4FB2-A40C-147CCF9AC3E3}" destId="{E79F2870-7BB8-435A-9143-F15E9B7FC224}" srcOrd="0" destOrd="0" presId="urn:microsoft.com/office/officeart/2008/layout/VerticalCurvedList"/>
    <dgm:cxn modelId="{479A2367-317D-42CE-8D15-A5CF20B40748}" type="presParOf" srcId="{E79F2870-7BB8-435A-9143-F15E9B7FC224}" destId="{7344CA79-448C-4F08-B5F9-E1AC1B36A183}" srcOrd="0" destOrd="0" presId="urn:microsoft.com/office/officeart/2008/layout/VerticalCurvedList"/>
    <dgm:cxn modelId="{72059FFD-EA78-4D0D-BD96-BAB9B748D131}" type="presParOf" srcId="{E79F2870-7BB8-435A-9143-F15E9B7FC224}" destId="{067CBA42-FED7-4CB5-87D7-09B14A807956}" srcOrd="1" destOrd="0" presId="urn:microsoft.com/office/officeart/2008/layout/VerticalCurvedList"/>
    <dgm:cxn modelId="{61EA3921-9D6B-479D-B3F8-E370264F1A9A}" type="presParOf" srcId="{E79F2870-7BB8-435A-9143-F15E9B7FC224}" destId="{958E2352-5957-4692-945C-C9C80E6724B8}" srcOrd="2" destOrd="0" presId="urn:microsoft.com/office/officeart/2008/layout/VerticalCurvedList"/>
    <dgm:cxn modelId="{67AC034F-F45E-4242-ABFD-BED42DC348E8}" type="presParOf" srcId="{E79F2870-7BB8-435A-9143-F15E9B7FC224}" destId="{F0483A2A-9752-4D4A-BFCD-5831B39E7C07}" srcOrd="3" destOrd="0" presId="urn:microsoft.com/office/officeart/2008/layout/VerticalCurvedList"/>
    <dgm:cxn modelId="{73D48412-33DE-43D2-BC5C-16098293AC87}" type="presParOf" srcId="{643AE6F3-A586-4FB2-A40C-147CCF9AC3E3}" destId="{30307325-B529-4ECD-BE13-31DA12EEDD9E}" srcOrd="1" destOrd="0" presId="urn:microsoft.com/office/officeart/2008/layout/VerticalCurvedList"/>
    <dgm:cxn modelId="{FA87F614-D4D5-4748-9026-7C39AB0B8AB7}" type="presParOf" srcId="{643AE6F3-A586-4FB2-A40C-147CCF9AC3E3}" destId="{C7070179-A936-4B07-85CA-EE04666361A8}" srcOrd="2" destOrd="0" presId="urn:microsoft.com/office/officeart/2008/layout/VerticalCurvedList"/>
    <dgm:cxn modelId="{C2AF64FB-BA58-4926-B32B-F785B284E7D5}" type="presParOf" srcId="{C7070179-A936-4B07-85CA-EE04666361A8}" destId="{CBD170D0-F479-433C-BAA9-EDB96DACDAC9}" srcOrd="0" destOrd="0" presId="urn:microsoft.com/office/officeart/2008/layout/VerticalCurvedList"/>
    <dgm:cxn modelId="{A94CE8E6-8893-4683-A907-F8AC01DC2C36}" type="presParOf" srcId="{643AE6F3-A586-4FB2-A40C-147CCF9AC3E3}" destId="{14409AAC-068B-4785-9148-C53965296B2C}" srcOrd="3" destOrd="0" presId="urn:microsoft.com/office/officeart/2008/layout/VerticalCurvedList"/>
    <dgm:cxn modelId="{748B5EED-D26F-4A54-8DDC-9D420AD3D79E}" type="presParOf" srcId="{643AE6F3-A586-4FB2-A40C-147CCF9AC3E3}" destId="{559F4F6A-F9E8-4049-BA3A-E782860AA73C}" srcOrd="4" destOrd="0" presId="urn:microsoft.com/office/officeart/2008/layout/VerticalCurvedList"/>
    <dgm:cxn modelId="{2443C344-3E54-43C7-9857-AB4716617AAF}" type="presParOf" srcId="{559F4F6A-F9E8-4049-BA3A-E782860AA73C}" destId="{B866D87C-41CC-47EB-BF47-1D565E270E8B}" srcOrd="0" destOrd="0" presId="urn:microsoft.com/office/officeart/2008/layout/VerticalCurvedList"/>
    <dgm:cxn modelId="{7A0BC71A-F58E-4865-9051-0C6422EE26ED}" type="presParOf" srcId="{643AE6F3-A586-4FB2-A40C-147CCF9AC3E3}" destId="{EE21A305-FBE3-42AE-B6D9-58A597731304}" srcOrd="5" destOrd="0" presId="urn:microsoft.com/office/officeart/2008/layout/VerticalCurvedList"/>
    <dgm:cxn modelId="{2F7858BF-C8FD-4297-A8BC-27FCE019F55A}" type="presParOf" srcId="{643AE6F3-A586-4FB2-A40C-147CCF9AC3E3}" destId="{0AD6830F-3EF9-4628-9488-D637CCB38456}" srcOrd="6" destOrd="0" presId="urn:microsoft.com/office/officeart/2008/layout/VerticalCurvedList"/>
    <dgm:cxn modelId="{75EF7520-2F5B-46E2-A396-85BEDA3E17B2}" type="presParOf" srcId="{0AD6830F-3EF9-4628-9488-D637CCB38456}" destId="{69E6D0A4-E42F-49FF-B243-7CCE9CAF60B8}" srcOrd="0" destOrd="0" presId="urn:microsoft.com/office/officeart/2008/layout/VerticalCurvedList"/>
    <dgm:cxn modelId="{F8738FEF-C549-4D3A-9FF7-FB7B2C0A5BAA}" type="presParOf" srcId="{643AE6F3-A586-4FB2-A40C-147CCF9AC3E3}" destId="{2560EA6B-6BCE-4554-B2D6-70F3FCE3F185}" srcOrd="7" destOrd="0" presId="urn:microsoft.com/office/officeart/2008/layout/VerticalCurvedList"/>
    <dgm:cxn modelId="{CF74E5EE-594F-4B71-AE71-19359121F85D}" type="presParOf" srcId="{643AE6F3-A586-4FB2-A40C-147CCF9AC3E3}" destId="{F924AF54-7ACE-435A-8F30-15E6BED1B76D}" srcOrd="8" destOrd="0" presId="urn:microsoft.com/office/officeart/2008/layout/VerticalCurvedList"/>
    <dgm:cxn modelId="{AA51B8FC-00CF-426C-92F0-312359B25778}" type="presParOf" srcId="{F924AF54-7ACE-435A-8F30-15E6BED1B76D}" destId="{7474C4F0-9DB1-4367-B02E-B0E2A88E487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CBA42-FED7-4CB5-87D7-09B14A807956}">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307325-B529-4ECD-BE13-31DA12EEDD9E}">
      <dsp:nvSpPr>
        <dsp:cNvPr id="0" name=""/>
        <dsp:cNvSpPr/>
      </dsp:nvSpPr>
      <dsp:spPr>
        <a:xfrm>
          <a:off x="460128" y="312440"/>
          <a:ext cx="5580684" cy="625205"/>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96257" tIns="86360" rIns="86360" bIns="86360" numCol="1" spcCol="1270" anchor="ctr" anchorCtr="0">
          <a:noAutofit/>
        </a:bodyPr>
        <a:lstStyle/>
        <a:p>
          <a:pPr marL="0" lvl="0" indent="0" algn="l" defTabSz="1511300">
            <a:lnSpc>
              <a:spcPct val="90000"/>
            </a:lnSpc>
            <a:spcBef>
              <a:spcPct val="0"/>
            </a:spcBef>
            <a:spcAft>
              <a:spcPct val="35000"/>
            </a:spcAft>
            <a:buNone/>
          </a:pPr>
          <a:r>
            <a:rPr lang="en-US" sz="3400" b="1" kern="1200" dirty="0" err="1"/>
            <a:t>Tổng</a:t>
          </a:r>
          <a:r>
            <a:rPr lang="en-US" sz="3400" b="1" kern="1200" dirty="0"/>
            <a:t> </a:t>
          </a:r>
          <a:r>
            <a:rPr lang="en-US" sz="3400" b="1" kern="1200" dirty="0" err="1"/>
            <a:t>quan</a:t>
          </a:r>
          <a:r>
            <a:rPr lang="en-US" sz="3400" b="1" kern="1200" dirty="0"/>
            <a:t> </a:t>
          </a:r>
          <a:r>
            <a:rPr lang="en-US" sz="3400" b="1" kern="1200" dirty="0" err="1"/>
            <a:t>về</a:t>
          </a:r>
          <a:r>
            <a:rPr lang="en-US" sz="3400" b="1" kern="1200" dirty="0"/>
            <a:t> </a:t>
          </a:r>
          <a:r>
            <a:rPr lang="en-US" sz="3400" b="1" kern="1200" dirty="0" err="1"/>
            <a:t>linq</a:t>
          </a:r>
          <a:endParaRPr lang="en-US" sz="3400" b="1" kern="1200" dirty="0"/>
        </a:p>
      </dsp:txBody>
      <dsp:txXfrm>
        <a:off x="460128" y="312440"/>
        <a:ext cx="5580684" cy="625205"/>
      </dsp:txXfrm>
    </dsp:sp>
    <dsp:sp modelId="{CBD170D0-F479-433C-BAA9-EDB96DACDAC9}">
      <dsp:nvSpPr>
        <dsp:cNvPr id="0" name=""/>
        <dsp:cNvSpPr/>
      </dsp:nvSpPr>
      <dsp:spPr>
        <a:xfrm>
          <a:off x="69375" y="234289"/>
          <a:ext cx="781507" cy="781507"/>
        </a:xfrm>
        <a:prstGeom prst="ellipse">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409AAC-068B-4785-9148-C53965296B2C}">
      <dsp:nvSpPr>
        <dsp:cNvPr id="0" name=""/>
        <dsp:cNvSpPr/>
      </dsp:nvSpPr>
      <dsp:spPr>
        <a:xfrm>
          <a:off x="818573" y="1250411"/>
          <a:ext cx="5222240" cy="62520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marL="0" lvl="0" indent="0" algn="l" defTabSz="1511300">
            <a:lnSpc>
              <a:spcPct val="90000"/>
            </a:lnSpc>
            <a:spcBef>
              <a:spcPct val="0"/>
            </a:spcBef>
            <a:spcAft>
              <a:spcPct val="35000"/>
            </a:spcAft>
            <a:buNone/>
          </a:pPr>
          <a:r>
            <a:rPr lang="en-US" sz="3400" b="1" kern="1200" dirty="0" err="1"/>
            <a:t>Linq</a:t>
          </a:r>
          <a:r>
            <a:rPr lang="en-US" sz="3400" b="1" kern="1200" dirty="0"/>
            <a:t> to SQL</a:t>
          </a:r>
        </a:p>
      </dsp:txBody>
      <dsp:txXfrm>
        <a:off x="818573" y="1250411"/>
        <a:ext cx="5222240" cy="625205"/>
      </dsp:txXfrm>
    </dsp:sp>
    <dsp:sp modelId="{B866D87C-41CC-47EB-BF47-1D565E270E8B}">
      <dsp:nvSpPr>
        <dsp:cNvPr id="0" name=""/>
        <dsp:cNvSpPr/>
      </dsp:nvSpPr>
      <dsp:spPr>
        <a:xfrm>
          <a:off x="427819" y="1172260"/>
          <a:ext cx="781507" cy="781507"/>
        </a:xfrm>
        <a:prstGeom prst="ellipse">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21A305-FBE3-42AE-B6D9-58A597731304}">
      <dsp:nvSpPr>
        <dsp:cNvPr id="0" name=""/>
        <dsp:cNvSpPr/>
      </dsp:nvSpPr>
      <dsp:spPr>
        <a:xfrm>
          <a:off x="818573" y="2188382"/>
          <a:ext cx="5222240" cy="62520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marL="0" lvl="0" indent="0" algn="l" defTabSz="1511300">
            <a:lnSpc>
              <a:spcPct val="90000"/>
            </a:lnSpc>
            <a:spcBef>
              <a:spcPct val="0"/>
            </a:spcBef>
            <a:spcAft>
              <a:spcPct val="35000"/>
            </a:spcAft>
            <a:buNone/>
          </a:pPr>
          <a:r>
            <a:rPr lang="en-US" sz="3400" b="1" kern="1200" dirty="0" err="1">
              <a:latin typeface="VNF-Oswald" panose="02000506000000020004" pitchFamily="2" charset="0"/>
            </a:rPr>
            <a:t>Linq</a:t>
          </a:r>
          <a:r>
            <a:rPr lang="en-US" sz="3400" b="1" kern="1200" dirty="0">
              <a:latin typeface="VNF-Oswald" panose="02000506000000020004" pitchFamily="2" charset="0"/>
            </a:rPr>
            <a:t> to XML</a:t>
          </a:r>
          <a:endParaRPr lang="en-US" sz="3400" b="1" kern="1200" dirty="0"/>
        </a:p>
      </dsp:txBody>
      <dsp:txXfrm>
        <a:off x="818573" y="2188382"/>
        <a:ext cx="5222240" cy="625205"/>
      </dsp:txXfrm>
    </dsp:sp>
    <dsp:sp modelId="{69E6D0A4-E42F-49FF-B243-7CCE9CAF60B8}">
      <dsp:nvSpPr>
        <dsp:cNvPr id="0" name=""/>
        <dsp:cNvSpPr/>
      </dsp:nvSpPr>
      <dsp:spPr>
        <a:xfrm>
          <a:off x="427819" y="2110232"/>
          <a:ext cx="781507" cy="781507"/>
        </a:xfrm>
        <a:prstGeom prst="ellipse">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0EA6B-6BCE-4554-B2D6-70F3FCE3F185}">
      <dsp:nvSpPr>
        <dsp:cNvPr id="0" name=""/>
        <dsp:cNvSpPr/>
      </dsp:nvSpPr>
      <dsp:spPr>
        <a:xfrm>
          <a:off x="460128" y="3126353"/>
          <a:ext cx="5580684" cy="62520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marL="0" lvl="0" indent="0" algn="l" defTabSz="1511300">
            <a:lnSpc>
              <a:spcPct val="90000"/>
            </a:lnSpc>
            <a:spcBef>
              <a:spcPct val="0"/>
            </a:spcBef>
            <a:spcAft>
              <a:spcPct val="35000"/>
            </a:spcAft>
            <a:buNone/>
          </a:pPr>
          <a:r>
            <a:rPr lang="en-US" sz="3400" b="1" kern="1200" dirty="0" err="1"/>
            <a:t>Linq</a:t>
          </a:r>
          <a:r>
            <a:rPr lang="en-US" sz="3400" b="1" kern="1200" dirty="0"/>
            <a:t> to Object</a:t>
          </a:r>
          <a:endParaRPr lang="en-US" sz="3400" b="1" kern="1200" dirty="0">
            <a:latin typeface="VNF-Oswald" panose="02000506000000020004" pitchFamily="2" charset="0"/>
          </a:endParaRPr>
        </a:p>
      </dsp:txBody>
      <dsp:txXfrm>
        <a:off x="460128" y="3126353"/>
        <a:ext cx="5580684" cy="625205"/>
      </dsp:txXfrm>
    </dsp:sp>
    <dsp:sp modelId="{7474C4F0-9DB1-4367-B02E-B0E2A88E4874}">
      <dsp:nvSpPr>
        <dsp:cNvPr id="0" name=""/>
        <dsp:cNvSpPr/>
      </dsp:nvSpPr>
      <dsp:spPr>
        <a:xfrm>
          <a:off x="69375" y="3048203"/>
          <a:ext cx="781507" cy="781507"/>
        </a:xfrm>
        <a:prstGeom prst="ellipse">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1995232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msdn.microsoft.com/en-us/library/system.xml.xmlnodetype.asp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0" name="Shape 4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577881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2448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09003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82384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25046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71851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00732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en-US" sz="1100" b="1" i="0" kern="1200" dirty="0" err="1">
                <a:solidFill>
                  <a:schemeClr val="tx1"/>
                </a:solidFill>
                <a:effectLst/>
                <a:latin typeface="+mn-lt"/>
                <a:ea typeface="+mn-ea"/>
                <a:cs typeface="+mn-cs"/>
              </a:rPr>
              <a:t>Xnamespace</a:t>
            </a:r>
            <a:r>
              <a:rPr lang="en-US" sz="1100" b="1"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Đại</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diện</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cho</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một</a:t>
            </a:r>
            <a:r>
              <a:rPr lang="en-US" sz="1100" b="0" i="0" kern="1200" dirty="0">
                <a:solidFill>
                  <a:schemeClr val="tx1"/>
                </a:solidFill>
                <a:effectLst/>
                <a:latin typeface="+mn-lt"/>
                <a:ea typeface="+mn-ea"/>
                <a:cs typeface="+mn-cs"/>
              </a:rPr>
              <a:t> namespace </a:t>
            </a:r>
            <a:r>
              <a:rPr lang="en-US" sz="1100" b="0" i="0" kern="1200" dirty="0" err="1">
                <a:solidFill>
                  <a:schemeClr val="tx1"/>
                </a:solidFill>
                <a:effectLst/>
                <a:latin typeface="+mn-lt"/>
                <a:ea typeface="+mn-ea"/>
                <a:cs typeface="+mn-cs"/>
              </a:rPr>
              <a:t>trong</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tài</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liệu</a:t>
            </a:r>
            <a:r>
              <a:rPr lang="en-US" sz="1100" b="0" i="0" kern="1200" dirty="0">
                <a:solidFill>
                  <a:schemeClr val="tx1"/>
                </a:solidFill>
                <a:effectLst/>
                <a:latin typeface="+mn-lt"/>
                <a:ea typeface="+mn-ea"/>
                <a:cs typeface="+mn-cs"/>
              </a:rPr>
              <a:t> XML.</a:t>
            </a:r>
          </a:p>
          <a:p>
            <a:pPr fontAlgn="base"/>
            <a:r>
              <a:rPr lang="vi-VN" sz="1100" b="1" i="0" kern="1200" dirty="0">
                <a:solidFill>
                  <a:schemeClr val="tx1"/>
                </a:solidFill>
                <a:effectLst/>
                <a:latin typeface="+mn-lt"/>
                <a:ea typeface="+mn-ea"/>
                <a:cs typeface="+mn-cs"/>
              </a:rPr>
              <a:t>Xname</a:t>
            </a:r>
            <a:r>
              <a:rPr lang="en-US" sz="1100" b="1"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Mỗi phần tử XML được tạo ra đều phải có tên, và tên này được đại diện bằng một đối tượng XName.</a:t>
            </a:r>
          </a:p>
          <a:p>
            <a:pPr fontAlgn="base"/>
            <a:r>
              <a:rPr lang="vi-VN" sz="1100" b="1" i="0" kern="1200" dirty="0">
                <a:solidFill>
                  <a:schemeClr val="tx1"/>
                </a:solidFill>
                <a:effectLst/>
                <a:latin typeface="+mn-lt"/>
                <a:ea typeface="+mn-ea"/>
                <a:cs typeface="+mn-cs"/>
              </a:rPr>
              <a:t>Xobject</a:t>
            </a:r>
            <a:r>
              <a:rPr lang="en-US" sz="1100" b="1"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là một lớp abstract nằm ở đỉnh của cây phân cấp. Lớp này cung cấp các property cần thiết giúp ta truy xuất được những phần tử liên quan và một số thông tin cần thiết của phần tử trong tài liệu XML.</a:t>
            </a:r>
          </a:p>
          <a:p>
            <a:pPr fontAlgn="base"/>
            <a:r>
              <a:rPr lang="vi-VN" sz="1100" b="0" i="0" kern="1200" dirty="0">
                <a:solidFill>
                  <a:schemeClr val="tx1"/>
                </a:solidFill>
                <a:effectLst/>
                <a:latin typeface="+mn-lt"/>
                <a:ea typeface="+mn-ea"/>
                <a:cs typeface="+mn-cs"/>
              </a:rPr>
              <a:t>–          </a:t>
            </a:r>
            <a:r>
              <a:rPr lang="vi-VN" sz="1100" b="1" i="0" kern="1200" dirty="0">
                <a:solidFill>
                  <a:schemeClr val="tx1"/>
                </a:solidFill>
                <a:effectLst/>
                <a:latin typeface="+mn-lt"/>
                <a:ea typeface="+mn-ea"/>
                <a:cs typeface="+mn-cs"/>
              </a:rPr>
              <a:t>Document</a:t>
            </a:r>
            <a:r>
              <a:rPr lang="vi-VN" sz="1100" b="0" i="0" kern="1200" dirty="0">
                <a:solidFill>
                  <a:schemeClr val="tx1"/>
                </a:solidFill>
                <a:effectLst/>
                <a:latin typeface="+mn-lt"/>
                <a:ea typeface="+mn-ea"/>
                <a:cs typeface="+mn-cs"/>
              </a:rPr>
              <a:t>: đối tượng XDocument chứa toàn bộ cấu trúc và nội dung của tài liệu XML.</a:t>
            </a:r>
          </a:p>
          <a:p>
            <a:pPr fontAlgn="base"/>
            <a:r>
              <a:rPr lang="vi-VN" sz="1100" b="0" i="0" kern="1200" dirty="0">
                <a:solidFill>
                  <a:schemeClr val="tx1"/>
                </a:solidFill>
                <a:effectLst/>
                <a:latin typeface="+mn-lt"/>
                <a:ea typeface="+mn-ea"/>
                <a:cs typeface="+mn-cs"/>
              </a:rPr>
              <a:t>–          </a:t>
            </a:r>
            <a:r>
              <a:rPr lang="vi-VN" sz="1100" b="1" i="0" kern="1200" dirty="0">
                <a:solidFill>
                  <a:schemeClr val="tx1"/>
                </a:solidFill>
                <a:effectLst/>
                <a:latin typeface="+mn-lt"/>
                <a:ea typeface="+mn-ea"/>
                <a:cs typeface="+mn-cs"/>
              </a:rPr>
              <a:t>NoteType</a:t>
            </a:r>
            <a:r>
              <a:rPr lang="vi-VN" sz="1100" b="0" i="0" kern="1200" dirty="0">
                <a:solidFill>
                  <a:schemeClr val="tx1"/>
                </a:solidFill>
                <a:effectLst/>
                <a:latin typeface="+mn-lt"/>
                <a:ea typeface="+mn-ea"/>
                <a:cs typeface="+mn-cs"/>
              </a:rPr>
              <a:t>: lưu giá trị kiểu enum </a:t>
            </a:r>
            <a:r>
              <a:rPr lang="vi-VN" sz="1100" b="0" i="0" u="none" strike="noStrike" kern="1200" dirty="0">
                <a:solidFill>
                  <a:schemeClr val="tx1"/>
                </a:solidFill>
                <a:effectLst/>
                <a:latin typeface="+mn-lt"/>
                <a:ea typeface="+mn-ea"/>
                <a:cs typeface="+mn-cs"/>
                <a:hlinkClick r:id="rId3"/>
              </a:rPr>
              <a:t>XmlNodeType</a:t>
            </a:r>
            <a:r>
              <a:rPr lang="vi-VN" sz="1100" b="0" i="0" kern="1200" dirty="0">
                <a:solidFill>
                  <a:schemeClr val="tx1"/>
                </a:solidFill>
                <a:effectLst/>
                <a:latin typeface="+mn-lt"/>
                <a:ea typeface="+mn-ea"/>
                <a:cs typeface="+mn-cs"/>
              </a:rPr>
              <a:t> xác định kiểu của phần tử.</a:t>
            </a:r>
          </a:p>
          <a:p>
            <a:pPr fontAlgn="base"/>
            <a:r>
              <a:rPr lang="vi-VN" sz="1100" b="0" i="0" kern="1200" dirty="0">
                <a:solidFill>
                  <a:schemeClr val="tx1"/>
                </a:solidFill>
                <a:effectLst/>
                <a:latin typeface="+mn-lt"/>
                <a:ea typeface="+mn-ea"/>
                <a:cs typeface="+mn-cs"/>
              </a:rPr>
              <a:t>–          </a:t>
            </a:r>
            <a:r>
              <a:rPr lang="vi-VN" sz="1100" b="1" i="0" kern="1200" dirty="0">
                <a:solidFill>
                  <a:schemeClr val="tx1"/>
                </a:solidFill>
                <a:effectLst/>
                <a:latin typeface="+mn-lt"/>
                <a:ea typeface="+mn-ea"/>
                <a:cs typeface="+mn-cs"/>
              </a:rPr>
              <a:t>Parent</a:t>
            </a:r>
            <a:r>
              <a:rPr lang="vi-VN" sz="1100" b="0" i="0" kern="1200" dirty="0">
                <a:solidFill>
                  <a:schemeClr val="tx1"/>
                </a:solidFill>
                <a:effectLst/>
                <a:latin typeface="+mn-lt"/>
                <a:ea typeface="+mn-ea"/>
                <a:cs typeface="+mn-cs"/>
              </a:rPr>
              <a:t>: tham chiếu đến phần tử cha có kiểu XElement.</a:t>
            </a:r>
            <a:endParaRPr lang="en-US" sz="1100" b="0" i="0" kern="1200" dirty="0">
              <a:solidFill>
                <a:schemeClr val="tx1"/>
              </a:solidFill>
              <a:effectLst/>
              <a:latin typeface="+mn-lt"/>
              <a:ea typeface="+mn-ea"/>
              <a:cs typeface="+mn-cs"/>
            </a:endParaRPr>
          </a:p>
          <a:p>
            <a:pPr fontAlgn="base"/>
            <a:endParaRPr lang="vi-VN" sz="1100" b="0" i="0" kern="1200" dirty="0">
              <a:solidFill>
                <a:schemeClr val="tx1"/>
              </a:solidFill>
              <a:effectLst/>
              <a:latin typeface="+mn-lt"/>
              <a:ea typeface="+mn-ea"/>
              <a:cs typeface="+mn-cs"/>
            </a:endParaRPr>
          </a:p>
          <a:p>
            <a:pPr fontAlgn="base"/>
            <a:r>
              <a:rPr lang="vi-VN" sz="1100" b="1" i="0" kern="1200" dirty="0">
                <a:solidFill>
                  <a:schemeClr val="tx1"/>
                </a:solidFill>
                <a:effectLst/>
                <a:latin typeface="+mn-lt"/>
                <a:ea typeface="+mn-ea"/>
                <a:cs typeface="+mn-cs"/>
              </a:rPr>
              <a:t>Xattribute</a:t>
            </a:r>
            <a:r>
              <a:rPr lang="en-US" sz="1100" b="1"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Một phần tử XML có thể chứa nhiều attribute, mỗi attribute này được đại diện bởi một đối tượng XAttribute.</a:t>
            </a:r>
            <a:endParaRPr lang="en-US" sz="1100" b="0" i="0" kern="1200" dirty="0">
              <a:solidFill>
                <a:schemeClr val="tx1"/>
              </a:solidFill>
              <a:effectLst/>
              <a:latin typeface="+mn-lt"/>
              <a:ea typeface="+mn-ea"/>
              <a:cs typeface="+mn-cs"/>
            </a:endParaRPr>
          </a:p>
          <a:p>
            <a:pPr fontAlgn="base"/>
            <a:r>
              <a:rPr lang="vi-VN" sz="1100" b="1" i="0" kern="1200" dirty="0">
                <a:solidFill>
                  <a:schemeClr val="tx1"/>
                </a:solidFill>
                <a:effectLst/>
                <a:latin typeface="+mn-lt"/>
                <a:ea typeface="+mn-ea"/>
                <a:cs typeface="+mn-cs"/>
              </a:rPr>
              <a:t>Xnode</a:t>
            </a:r>
            <a:r>
              <a:rPr lang="en-US" sz="1100" b="1"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Đại diện cho các phần tử (element, comment, document type, processing instruction, text node). XNode cho phép bạn truy xuất đến các phần tử trước và sau với PreviousNode và NextNode.</a:t>
            </a:r>
            <a:endParaRPr lang="en-US" sz="1100" b="0" i="0" kern="1200" dirty="0">
              <a:solidFill>
                <a:schemeClr val="tx1"/>
              </a:solidFill>
              <a:effectLst/>
              <a:latin typeface="+mn-lt"/>
              <a:ea typeface="+mn-ea"/>
              <a:cs typeface="+mn-cs"/>
            </a:endParaRPr>
          </a:p>
          <a:p>
            <a:pPr fontAlgn="base"/>
            <a:r>
              <a:rPr lang="vi-VN" sz="1100" b="1" i="0" kern="1200" dirty="0">
                <a:solidFill>
                  <a:schemeClr val="tx1"/>
                </a:solidFill>
                <a:effectLst/>
                <a:latin typeface="+mn-lt"/>
                <a:ea typeface="+mn-ea"/>
                <a:cs typeface="+mn-cs"/>
              </a:rPr>
              <a:t>XText và Xcomment</a:t>
            </a:r>
            <a:r>
              <a:rPr lang="en-US" sz="1100" b="1"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Các phần tử này chỉ chứa property Value lưu giá trị của văn bản, chú thích. Một dạng wrapper của string.</a:t>
            </a:r>
          </a:p>
          <a:p>
            <a:pPr fontAlgn="base"/>
            <a:r>
              <a:rPr lang="vi-VN" sz="1100" b="1" i="0" kern="1200" dirty="0">
                <a:solidFill>
                  <a:schemeClr val="tx1"/>
                </a:solidFill>
                <a:effectLst/>
                <a:latin typeface="+mn-lt"/>
                <a:ea typeface="+mn-ea"/>
                <a:cs typeface="+mn-cs"/>
              </a:rPr>
              <a:t>Xcontainer</a:t>
            </a:r>
            <a:r>
              <a:rPr lang="en-US" sz="1100" b="1"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Dùng để chứa các phần tử khác. Lớp này cung cấp hai property là FirstNode và LastNode cho phép truy xuất đến phần tử đầu và cuối. Ngoài ra bổ sung thêm cho lớp XNode các phương thức để thêm phần tử con vào.</a:t>
            </a:r>
          </a:p>
          <a:p>
            <a:pPr fontAlgn="base"/>
            <a:endParaRPr lang="vi-VN" sz="1100" b="0" i="0" kern="1200" dirty="0">
              <a:solidFill>
                <a:schemeClr val="tx1"/>
              </a:solidFill>
              <a:effectLst/>
              <a:latin typeface="+mn-lt"/>
              <a:ea typeface="+mn-ea"/>
              <a:cs typeface="+mn-cs"/>
            </a:endParaRPr>
          </a:p>
          <a:p>
            <a:pPr fontAlgn="base"/>
            <a:endParaRPr lang="vi-VN" sz="1100" b="0" i="0" kern="1200" dirty="0">
              <a:solidFill>
                <a:schemeClr val="tx1"/>
              </a:solidFill>
              <a:effectLst/>
              <a:latin typeface="+mn-lt"/>
              <a:ea typeface="+mn-ea"/>
              <a:cs typeface="+mn-cs"/>
            </a:endParaRPr>
          </a:p>
          <a:p>
            <a:pPr>
              <a:spcBef>
                <a:spcPts val="0"/>
              </a:spcBef>
              <a:buNone/>
            </a:pPr>
            <a:endParaRPr dirty="0"/>
          </a:p>
        </p:txBody>
      </p:sp>
    </p:spTree>
    <p:extLst>
      <p:ext uri="{BB962C8B-B14F-4D97-AF65-F5344CB8AC3E}">
        <p14:creationId xmlns:p14="http://schemas.microsoft.com/office/powerpoint/2010/main" val="4046164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653417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latin typeface="Times New Roman" panose="02020603050405020304" pitchFamily="18" charset="0"/>
                <a:ea typeface="Calibri" panose="020F0502020204030204" pitchFamily="34" charset="0"/>
                <a:cs typeface="Times New Roman" panose="02020603050405020304" pitchFamily="18" charset="0"/>
              </a:rPr>
              <a:t>IEnumerable</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dùng</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duyệt</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chiều</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tử</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danh</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sách</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Nếu</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danh</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sách</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hỗ</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trợ</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IEnumerable</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thì</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thể</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foreach</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duyệt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buNone/>
            </a:pPr>
            <a:endParaRPr dirty="0"/>
          </a:p>
        </p:txBody>
      </p:sp>
    </p:spTree>
    <p:extLst>
      <p:ext uri="{BB962C8B-B14F-4D97-AF65-F5344CB8AC3E}">
        <p14:creationId xmlns:p14="http://schemas.microsoft.com/office/powerpoint/2010/main" val="3947848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8848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latin typeface="Times New Roman" panose="02020603050405020304" pitchFamily="18" charset="0"/>
                <a:cs typeface="Times New Roman" panose="02020603050405020304" pitchFamily="18" charset="0"/>
              </a:rPr>
              <a:t>Khi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sự</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phát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triển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của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công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nghệ</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lập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trình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hướng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đối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tượng</a:t>
            </a:r>
            <a:r>
              <a:rPr lang="en-US" sz="1100" dirty="0">
                <a:latin typeface="Times New Roman" panose="02020603050405020304" pitchFamily="18" charset="0"/>
                <a:cs typeface="Times New Roman" panose="02020603050405020304" pitchFamily="18" charset="0"/>
              </a:rPr>
              <a:t> (OO) </a:t>
            </a:r>
            <a:r>
              <a:rPr lang="en-US" sz="1100" dirty="0" err="1">
                <a:latin typeface="Times New Roman" panose="02020603050405020304" pitchFamily="18" charset="0"/>
                <a:cs typeface="Times New Roman" panose="02020603050405020304" pitchFamily="18" charset="0"/>
              </a:rPr>
              <a:t>đến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điểm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ổn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định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mọi</a:t>
            </a:r>
            <a:r>
              <a:rPr lang="en-US" sz="1100" dirty="0">
                <a:latin typeface="Times New Roman" panose="02020603050405020304" pitchFamily="18" charset="0"/>
                <a:cs typeface="Times New Roman" panose="02020603050405020304" pitchFamily="18" charset="0"/>
              </a:rPr>
              <a:t> developer </a:t>
            </a:r>
            <a:r>
              <a:rPr lang="en-US" sz="1100" dirty="0" err="1">
                <a:latin typeface="Times New Roman" panose="02020603050405020304" pitchFamily="18" charset="0"/>
                <a:cs typeface="Times New Roman" panose="02020603050405020304" pitchFamily="18" charset="0"/>
              </a:rPr>
              <a:t>đều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rất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quen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với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ngôn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ngữ</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lập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trình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hướng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đối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tượng</a:t>
            </a:r>
            <a:r>
              <a:rPr lang="en-US" sz="1100" dirty="0">
                <a:latin typeface="Times New Roman" panose="02020603050405020304" pitchFamily="18" charset="0"/>
                <a:cs typeface="Times New Roman" panose="02020603050405020304" pitchFamily="18" charset="0"/>
              </a:rPr>
              <a:t>. </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100" b="0" i="0" kern="1200" dirty="0">
                <a:solidFill>
                  <a:schemeClr val="tx1"/>
                </a:solidFill>
                <a:effectLst/>
                <a:latin typeface="+mn-lt"/>
                <a:ea typeface="+mn-ea"/>
                <a:cs typeface="+mn-cs"/>
              </a:rPr>
              <a:t>Để giảm gánh nặng thao tác trên nhiều ngôn ngữ khác nhau và cải thiện năng suất lập trình, Microsoft đã phát triển giải pháp tích hợp dữ liệu cho .NET Framework có tên gọi là LINQ (Language Integrated Query), đây là thư viện mở rộng cho các ngôn ngữ lập trình C# và Visual Basic.NET (có thể mở rộng cho các ngôn ngữ khác) cung cấp khả năng truy vấn trực tiếp dữ liệu Object, cơ sở dữ liệu và XML.</a:t>
            </a:r>
            <a:endParaRPr lang="en-US" sz="1100" b="0" i="0" kern="1200" dirty="0">
              <a:solidFill>
                <a:schemeClr val="tx1"/>
              </a:solidFill>
              <a:effectLst/>
              <a:latin typeface="+mn-lt"/>
              <a:ea typeface="+mn-ea"/>
              <a:cs typeface="+mn-cs"/>
            </a:endParaRPr>
          </a:p>
          <a:p>
            <a:pPr>
              <a:spcBef>
                <a:spcPts val="0"/>
              </a:spcBef>
              <a:buNone/>
            </a:pPr>
            <a:endParaRPr dirty="0"/>
          </a:p>
        </p:txBody>
      </p:sp>
    </p:spTree>
    <p:extLst>
      <p:ext uri="{BB962C8B-B14F-4D97-AF65-F5344CB8AC3E}">
        <p14:creationId xmlns:p14="http://schemas.microsoft.com/office/powerpoint/2010/main" val="3455785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84237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18047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45172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endParaRPr lang="en-US" sz="1100" b="0" i="0" kern="1200" dirty="0">
              <a:solidFill>
                <a:schemeClr val="tx1"/>
              </a:solidFill>
              <a:effectLst/>
              <a:latin typeface="+mn-lt"/>
              <a:ea typeface="+mn-ea"/>
              <a:cs typeface="+mn-cs"/>
            </a:endParaRPr>
          </a:p>
          <a:p>
            <a:pPr fontAlgn="base"/>
            <a:r>
              <a:rPr lang="vi-VN" sz="1100" b="0" i="0" kern="1200" dirty="0">
                <a:solidFill>
                  <a:schemeClr val="tx1"/>
                </a:solidFill>
                <a:effectLst/>
                <a:latin typeface="+mn-lt"/>
                <a:ea typeface="+mn-ea"/>
                <a:cs typeface="+mn-cs"/>
              </a:rPr>
              <a:t>LINQ là một tập hợp các thành phần mở rộng cho phép viết các câu truy vấn dữ liệu ngay trong một ngôn ngữ lập trình, như C# hoặc VB.NET. Khi tạo một đối tượng LINQ thì Visual Studio sẽ tự động sinh ra các lớp có các thành phần tương ứng với CSDL của chúng ta. Khi muốn truy vấn, làm việc với CSDL ta chỉ việc gọi và truy xuất các hàm, thủ tục tương ứng của LINQ mà không cần quan tâm đến các câu lệnh SQL thông thường.</a:t>
            </a:r>
          </a:p>
          <a:p>
            <a:pPr fontAlgn="base"/>
            <a:r>
              <a:rPr lang="vi-VN" sz="1100" b="0" i="0" kern="1200" dirty="0">
                <a:solidFill>
                  <a:schemeClr val="tx1"/>
                </a:solidFill>
                <a:effectLst/>
                <a:latin typeface="+mn-lt"/>
                <a:ea typeface="+mn-ea"/>
                <a:cs typeface="+mn-cs"/>
              </a:rPr>
              <a:t>Tóm lại LINQ ra đời để giảm công sức cho những quá trình đơn giản và “chung chung” trước đây.</a:t>
            </a:r>
          </a:p>
          <a:p>
            <a:pPr>
              <a:spcBef>
                <a:spcPts val="0"/>
              </a:spcBef>
              <a:buNone/>
            </a:pPr>
            <a:endParaRPr dirty="0"/>
          </a:p>
        </p:txBody>
      </p:sp>
    </p:spTree>
    <p:extLst>
      <p:ext uri="{BB962C8B-B14F-4D97-AF65-F5344CB8AC3E}">
        <p14:creationId xmlns:p14="http://schemas.microsoft.com/office/powerpoint/2010/main" val="34013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50435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497748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99826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31936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indent="0">
              <a:spcBef>
                <a:spcPts val="0"/>
              </a:spcBef>
              <a:buNone/>
            </a:pPr>
            <a:r>
              <a:rPr lang="en-US" dirty="0" err="1"/>
              <a:t>Tầng</a:t>
            </a:r>
            <a:r>
              <a:rPr lang="en-US" dirty="0"/>
              <a:t> </a:t>
            </a:r>
            <a:r>
              <a:rPr lang="en-US" dirty="0" err="1"/>
              <a:t>trên</a:t>
            </a:r>
            <a:r>
              <a:rPr lang="en-US" dirty="0"/>
              <a:t> </a:t>
            </a:r>
            <a:r>
              <a:rPr lang="en-US" dirty="0" err="1"/>
              <a:t>ứng</a:t>
            </a:r>
            <a:r>
              <a:rPr lang="en-US" dirty="0"/>
              <a:t> </a:t>
            </a:r>
            <a:r>
              <a:rPr lang="en-US" dirty="0" err="1"/>
              <a:t>dụng</a:t>
            </a:r>
            <a:r>
              <a:rPr lang="en-US" dirty="0"/>
              <a:t>: </a:t>
            </a:r>
            <a:r>
              <a:rPr lang="en-US" dirty="0" err="1"/>
              <a:t>Sử</a:t>
            </a:r>
            <a:r>
              <a:rPr lang="en-US" dirty="0"/>
              <a:t> </a:t>
            </a:r>
            <a:r>
              <a:rPr lang="en-US" dirty="0" err="1"/>
              <a:t>dụng</a:t>
            </a:r>
            <a:r>
              <a:rPr lang="en-US" dirty="0"/>
              <a:t> </a:t>
            </a:r>
            <a:r>
              <a:rPr lang="en-US" dirty="0" err="1"/>
              <a:t>câu</a:t>
            </a:r>
            <a:r>
              <a:rPr lang="en-US" dirty="0"/>
              <a:t> </a:t>
            </a:r>
            <a:r>
              <a:rPr lang="en-US" dirty="0" err="1"/>
              <a:t>lệnh</a:t>
            </a:r>
            <a:r>
              <a:rPr lang="en-US" dirty="0"/>
              <a:t> </a:t>
            </a:r>
            <a:r>
              <a:rPr lang="en-US" dirty="0" err="1"/>
              <a:t>truy</a:t>
            </a:r>
            <a:r>
              <a:rPr lang="en-US" dirty="0"/>
              <a:t> </a:t>
            </a:r>
            <a:r>
              <a:rPr lang="en-US" dirty="0" err="1"/>
              <a:t>vấn</a:t>
            </a:r>
            <a:r>
              <a:rPr lang="en-US" dirty="0"/>
              <a:t> </a:t>
            </a:r>
            <a:r>
              <a:rPr lang="en-US" dirty="0" err="1"/>
              <a:t>theo</a:t>
            </a:r>
            <a:r>
              <a:rPr lang="en-US" dirty="0"/>
              <a:t> </a:t>
            </a:r>
            <a:r>
              <a:rPr lang="en-US" dirty="0" err="1"/>
              <a:t>cú</a:t>
            </a:r>
            <a:r>
              <a:rPr lang="en-US" dirty="0"/>
              <a:t> </a:t>
            </a:r>
            <a:r>
              <a:rPr lang="en-US" dirty="0" err="1"/>
              <a:t>pháp</a:t>
            </a:r>
            <a:r>
              <a:rPr lang="en-US" dirty="0"/>
              <a:t> </a:t>
            </a:r>
            <a:r>
              <a:rPr lang="en-US" dirty="0" err="1"/>
              <a:t>Linq</a:t>
            </a:r>
            <a:r>
              <a:rPr lang="en-US" dirty="0"/>
              <a:t> </a:t>
            </a:r>
            <a:r>
              <a:rPr lang="en-US" dirty="0" err="1"/>
              <a:t>để</a:t>
            </a:r>
            <a:r>
              <a:rPr lang="en-US" dirty="0"/>
              <a:t> </a:t>
            </a:r>
            <a:r>
              <a:rPr lang="en-US" dirty="0" err="1"/>
              <a:t>truy</a:t>
            </a:r>
            <a:r>
              <a:rPr lang="en-US" dirty="0"/>
              <a:t> </a:t>
            </a:r>
            <a:r>
              <a:rPr lang="en-US" dirty="0" err="1"/>
              <a:t>vấn</a:t>
            </a:r>
            <a:r>
              <a:rPr lang="en-US" dirty="0"/>
              <a:t> </a:t>
            </a:r>
            <a:r>
              <a:rPr lang="en-US" dirty="0" err="1"/>
              <a:t>dữ</a:t>
            </a:r>
            <a:r>
              <a:rPr lang="en-US" dirty="0"/>
              <a:t> </a:t>
            </a:r>
            <a:r>
              <a:rPr lang="en-US" dirty="0" err="1"/>
              <a:t>liệu</a:t>
            </a:r>
            <a:endParaRPr lang="en-US" dirty="0"/>
          </a:p>
          <a:p>
            <a:pPr marL="0" indent="0">
              <a:spcBef>
                <a:spcPts val="0"/>
              </a:spcBef>
              <a:buNone/>
            </a:pPr>
            <a:r>
              <a:rPr lang="en-US" dirty="0" err="1"/>
              <a:t>Thông</a:t>
            </a:r>
            <a:r>
              <a:rPr lang="en-US" dirty="0"/>
              <a:t> qua </a:t>
            </a:r>
            <a:r>
              <a:rPr lang="en-US" dirty="0" err="1"/>
              <a:t>Tầng</a:t>
            </a:r>
            <a:r>
              <a:rPr lang="en-US" dirty="0"/>
              <a:t> </a:t>
            </a:r>
            <a:r>
              <a:rPr lang="en-US" dirty="0" err="1"/>
              <a:t>trung</a:t>
            </a:r>
            <a:r>
              <a:rPr lang="en-US" dirty="0"/>
              <a:t> </a:t>
            </a:r>
            <a:r>
              <a:rPr lang="en-US" dirty="0" err="1"/>
              <a:t>gian</a:t>
            </a:r>
            <a:r>
              <a:rPr lang="en-US" dirty="0"/>
              <a:t> </a:t>
            </a:r>
            <a:r>
              <a:rPr lang="en-US" dirty="0" err="1"/>
              <a:t>chính</a:t>
            </a:r>
            <a:r>
              <a:rPr lang="en-US" dirty="0"/>
              <a:t> </a:t>
            </a:r>
            <a:r>
              <a:rPr lang="en-US" dirty="0" err="1"/>
              <a:t>là</a:t>
            </a:r>
            <a:r>
              <a:rPr lang="en-US" dirty="0"/>
              <a:t> </a:t>
            </a:r>
            <a:r>
              <a:rPr lang="en-US" dirty="0" err="1"/>
              <a:t>Linq</a:t>
            </a:r>
            <a:r>
              <a:rPr lang="en-US" dirty="0"/>
              <a:t> to SQL </a:t>
            </a:r>
            <a:r>
              <a:rPr lang="en-US" dirty="0" err="1"/>
              <a:t>để</a:t>
            </a:r>
            <a:r>
              <a:rPr lang="en-US" dirty="0"/>
              <a:t> </a:t>
            </a:r>
            <a:r>
              <a:rPr lang="en-US" dirty="0" err="1"/>
              <a:t>thực</a:t>
            </a:r>
            <a:r>
              <a:rPr lang="en-US" dirty="0"/>
              <a:t> </a:t>
            </a:r>
            <a:r>
              <a:rPr lang="en-US" dirty="0" err="1"/>
              <a:t>hiện</a:t>
            </a:r>
            <a:r>
              <a:rPr lang="en-US" dirty="0"/>
              <a:t> </a:t>
            </a:r>
            <a:r>
              <a:rPr lang="en-US" dirty="0" err="1"/>
              <a:t>chuyển</a:t>
            </a:r>
            <a:r>
              <a:rPr lang="en-US" dirty="0"/>
              <a:t> </a:t>
            </a:r>
            <a:r>
              <a:rPr lang="en-US" dirty="0" err="1"/>
              <a:t>đổi</a:t>
            </a:r>
            <a:r>
              <a:rPr lang="en-US" dirty="0"/>
              <a:t> </a:t>
            </a:r>
            <a:r>
              <a:rPr lang="en-US" dirty="0" err="1"/>
              <a:t>câu</a:t>
            </a:r>
            <a:r>
              <a:rPr lang="en-US" dirty="0"/>
              <a:t> query </a:t>
            </a:r>
            <a:r>
              <a:rPr lang="en-US" dirty="0" err="1"/>
              <a:t>thành</a:t>
            </a:r>
            <a:r>
              <a:rPr lang="en-US" dirty="0"/>
              <a:t> </a:t>
            </a:r>
            <a:r>
              <a:rPr lang="en-US" dirty="0" err="1"/>
              <a:t>dạng</a:t>
            </a:r>
            <a:r>
              <a:rPr lang="en-US" dirty="0"/>
              <a:t> SQL query </a:t>
            </a:r>
            <a:r>
              <a:rPr lang="en-US" dirty="0" err="1"/>
              <a:t>để</a:t>
            </a:r>
            <a:r>
              <a:rPr lang="en-US" dirty="0"/>
              <a:t> </a:t>
            </a:r>
            <a:r>
              <a:rPr lang="en-US" dirty="0" err="1"/>
              <a:t>truy</a:t>
            </a:r>
            <a:r>
              <a:rPr lang="en-US" dirty="0"/>
              <a:t> </a:t>
            </a:r>
            <a:r>
              <a:rPr lang="en-US" dirty="0" err="1"/>
              <a:t>vấn</a:t>
            </a:r>
            <a:r>
              <a:rPr lang="en-US" dirty="0"/>
              <a:t> </a:t>
            </a:r>
            <a:r>
              <a:rPr lang="en-US" dirty="0" err="1"/>
              <a:t>dữ</a:t>
            </a:r>
            <a:r>
              <a:rPr lang="en-US" dirty="0"/>
              <a:t> </a:t>
            </a:r>
            <a:r>
              <a:rPr lang="en-US" dirty="0" err="1"/>
              <a:t>liệu</a:t>
            </a:r>
            <a:r>
              <a:rPr lang="en-US" dirty="0"/>
              <a:t> </a:t>
            </a:r>
            <a:r>
              <a:rPr lang="en-US" dirty="0" err="1"/>
              <a:t>nh</a:t>
            </a:r>
            <a:r>
              <a:rPr lang="vi-VN" dirty="0"/>
              <a:t>ư</a:t>
            </a:r>
            <a:r>
              <a:rPr lang="en-US" dirty="0"/>
              <a:t> </a:t>
            </a:r>
            <a:r>
              <a:rPr lang="en-US" dirty="0" err="1"/>
              <a:t>thông</a:t>
            </a:r>
            <a:r>
              <a:rPr lang="en-US" dirty="0"/>
              <a:t> </a:t>
            </a:r>
            <a:r>
              <a:rPr lang="en-US" dirty="0" err="1"/>
              <a:t>th</a:t>
            </a:r>
            <a:r>
              <a:rPr lang="vi-VN" dirty="0"/>
              <a:t>ư</a:t>
            </a:r>
            <a:r>
              <a:rPr lang="en-US" dirty="0" err="1"/>
              <a:t>ờng</a:t>
            </a:r>
            <a:r>
              <a:rPr lang="en-US" dirty="0"/>
              <a:t>.</a:t>
            </a:r>
          </a:p>
          <a:p>
            <a:pPr marL="228600" indent="-228600">
              <a:spcBef>
                <a:spcPts val="0"/>
              </a:spcBef>
              <a:buAutoNum type="arabicPeriod"/>
            </a:pPr>
            <a:endParaRPr dirty="0"/>
          </a:p>
        </p:txBody>
      </p:sp>
    </p:spTree>
    <p:extLst>
      <p:ext uri="{BB962C8B-B14F-4D97-AF65-F5344CB8AC3E}">
        <p14:creationId xmlns:p14="http://schemas.microsoft.com/office/powerpoint/2010/main" val="1662173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85750" indent="-285750">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LINQ to SQL API – </a:t>
            </a:r>
            <a:r>
              <a:rPr lang="en-US" sz="1100" dirty="0" err="1">
                <a:latin typeface="Times New Roman" panose="02020603050405020304" pitchFamily="18" charset="0"/>
                <a:cs typeface="Times New Roman" panose="02020603050405020304" pitchFamily="18" charset="0"/>
              </a:rPr>
              <a:t>Đại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diện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cho</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ứng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dụng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gởi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yêu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cầu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thực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câu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lệnh</a:t>
            </a:r>
            <a:r>
              <a:rPr lang="en-US" sz="1100" dirty="0">
                <a:latin typeface="Times New Roman" panose="02020603050405020304" pitchFamily="18" charset="0"/>
                <a:cs typeface="Times New Roman" panose="02020603050405020304" pitchFamily="18" charset="0"/>
              </a:rPr>
              <a:t> query </a:t>
            </a:r>
            <a:r>
              <a:rPr lang="en-US" sz="1100" dirty="0" err="1">
                <a:latin typeface="Times New Roman" panose="02020603050405020304" pitchFamily="18" charset="0"/>
                <a:cs typeface="Times New Roman" panose="02020603050405020304" pitchFamily="18" charset="0"/>
              </a:rPr>
              <a:t>đến</a:t>
            </a:r>
            <a:endParaRPr lang="en-US" sz="11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LINQ to SQL Provider - </a:t>
            </a:r>
            <a:r>
              <a:rPr lang="en-US" sz="1100" dirty="0" err="1">
                <a:latin typeface="Times New Roman" panose="02020603050405020304" pitchFamily="18" charset="0"/>
                <a:cs typeface="Times New Roman" panose="02020603050405020304" pitchFamily="18" charset="0"/>
              </a:rPr>
              <a:t>Chuyển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đổi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câu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truy</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vấn</a:t>
            </a:r>
            <a:r>
              <a:rPr lang="en-US" sz="1100" dirty="0">
                <a:latin typeface="Times New Roman" panose="02020603050405020304" pitchFamily="18" charset="0"/>
                <a:cs typeface="Times New Roman" panose="02020603050405020304" pitchFamily="18" charset="0"/>
              </a:rPr>
              <a:t> sang Transact SQL(T-SQL) </a:t>
            </a:r>
            <a:r>
              <a:rPr lang="en-US" sz="1100" dirty="0" err="1">
                <a:latin typeface="Times New Roman" panose="02020603050405020304" pitchFamily="18" charset="0"/>
                <a:cs typeface="Times New Roman" panose="02020603050405020304" pitchFamily="18" charset="0"/>
              </a:rPr>
              <a:t>và</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gởi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câu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lệnh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này</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đến</a:t>
            </a:r>
            <a:r>
              <a:rPr lang="en-US" sz="1100" dirty="0">
                <a:latin typeface="Times New Roman" panose="02020603050405020304" pitchFamily="18" charset="0"/>
                <a:cs typeface="Times New Roman" panose="02020603050405020304" pitchFamily="18" charset="0"/>
              </a:rPr>
              <a:t> ADO Provider </a:t>
            </a:r>
            <a:r>
              <a:rPr lang="en-US" sz="1100" dirty="0" err="1">
                <a:latin typeface="Times New Roman" panose="02020603050405020304" pitchFamily="18" charset="0"/>
                <a:cs typeface="Times New Roman" panose="02020603050405020304" pitchFamily="18" charset="0"/>
              </a:rPr>
              <a:t>để</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thực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thi</a:t>
            </a:r>
            <a:r>
              <a:rPr lang="en-US" sz="11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ADO Provider - </a:t>
            </a:r>
            <a:r>
              <a:rPr lang="en-US" sz="1100" dirty="0">
                <a:latin typeface="Times New Roman" panose="02020603050405020304" pitchFamily="18" charset="0"/>
                <a:cs typeface="Times New Roman" panose="02020603050405020304" pitchFamily="18" charset="0"/>
              </a:rPr>
              <a:t>Sau </a:t>
            </a:r>
            <a:r>
              <a:rPr lang="en-US" sz="1100" dirty="0" err="1">
                <a:latin typeface="Times New Roman" panose="02020603050405020304" pitchFamily="18" charset="0"/>
                <a:cs typeface="Times New Roman" panose="02020603050405020304" pitchFamily="18" charset="0"/>
              </a:rPr>
              <a:t>khi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thực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câu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lệnh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truy</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vấn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gởi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kết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quả</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trả</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về</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từ</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DataReader</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đến</a:t>
            </a:r>
            <a:r>
              <a:rPr lang="en-US" sz="1100" dirty="0">
                <a:latin typeface="Times New Roman" panose="02020603050405020304" pitchFamily="18" charset="0"/>
                <a:cs typeface="Times New Roman" panose="02020603050405020304" pitchFamily="18" charset="0"/>
              </a:rPr>
              <a:t> LINQ to SQL Provider </a:t>
            </a:r>
            <a:r>
              <a:rPr lang="en-US" sz="1100" dirty="0" err="1">
                <a:latin typeface="Times New Roman" panose="02020603050405020304" pitchFamily="18" charset="0"/>
                <a:cs typeface="Times New Roman" panose="02020603050405020304" pitchFamily="18" charset="0"/>
              </a:rPr>
              <a:t>để</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thực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hiện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chuyển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đối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thành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các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đối</a:t>
            </a:r>
            <a:r>
              <a:rPr lang="en-US" sz="1100" dirty="0">
                <a:latin typeface="Times New Roman" panose="02020603050405020304" pitchFamily="18" charset="0"/>
                <a:cs typeface="Times New Roman" panose="02020603050405020304" pitchFamily="18" charset="0"/>
              </a:rPr>
              <a:t> t</a:t>
            </a:r>
            <a:r>
              <a:rPr lang="vi-VN" sz="1100" dirty="0">
                <a:latin typeface="Times New Roman" panose="02020603050405020304" pitchFamily="18" charset="0"/>
                <a:cs typeface="Times New Roman" panose="02020603050405020304" pitchFamily="18" charset="0"/>
              </a:rPr>
              <a:t>ư</a:t>
            </a:r>
            <a:r>
              <a:rPr lang="en-US" sz="1100" dirty="0" err="1">
                <a:latin typeface="Times New Roman" panose="02020603050405020304" pitchFamily="18" charset="0"/>
                <a:cs typeface="Times New Roman" panose="02020603050405020304" pitchFamily="18" charset="0"/>
              </a:rPr>
              <a:t>ợng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dữ</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liệu</a:t>
            </a:r>
            <a:r>
              <a:rPr lang="en-US" sz="1100" dirty="0">
                <a:latin typeface="Times New Roman" panose="02020603050405020304" pitchFamily="18" charset="0"/>
                <a:cs typeface="Times New Roman" panose="02020603050405020304" pitchFamily="18" charset="0"/>
              </a:rPr>
              <a:t> ng</a:t>
            </a:r>
            <a:r>
              <a:rPr lang="vi-VN" sz="1100" dirty="0">
                <a:latin typeface="Times New Roman" panose="02020603050405020304" pitchFamily="18" charset="0"/>
                <a:cs typeface="Times New Roman" panose="02020603050405020304" pitchFamily="18" charset="0"/>
              </a:rPr>
              <a:t>ư</a:t>
            </a:r>
            <a:r>
              <a:rPr lang="en-US" sz="1100" dirty="0" err="1">
                <a:latin typeface="Times New Roman" panose="02020603050405020304" pitchFamily="18" charset="0"/>
                <a:cs typeface="Times New Roman" panose="02020603050405020304" pitchFamily="18" charset="0"/>
              </a:rPr>
              <a:t>ời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dùng</a:t>
            </a:r>
            <a:r>
              <a:rPr lang="en-US" sz="1100" dirty="0">
                <a:latin typeface="Times New Roman" panose="02020603050405020304" pitchFamily="18" charset="0"/>
                <a:cs typeface="Times New Roman" panose="02020603050405020304" pitchFamily="18" charset="0"/>
              </a:rPr>
              <a:t>.</a:t>
            </a:r>
          </a:p>
          <a:p>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Chú</a:t>
            </a:r>
            <a:r>
              <a:rPr lang="en-US" sz="1100" dirty="0">
                <a:latin typeface="Times New Roman" panose="02020603050405020304" pitchFamily="18" charset="0"/>
                <a:cs typeface="Times New Roman" panose="02020603050405020304" pitchFamily="18" charset="0"/>
              </a:rPr>
              <a:t> ý: </a:t>
            </a:r>
            <a:r>
              <a:rPr lang="en-US" sz="1100" dirty="0" err="1">
                <a:latin typeface="Times New Roman" panose="02020603050405020304" pitchFamily="18" charset="0"/>
                <a:cs typeface="Times New Roman" panose="02020603050405020304" pitchFamily="18" charset="0"/>
              </a:rPr>
              <a:t>tr</a:t>
            </a:r>
            <a:r>
              <a:rPr lang="vi-VN" sz="1100" dirty="0">
                <a:latin typeface="Times New Roman" panose="02020603050405020304" pitchFamily="18" charset="0"/>
                <a:cs typeface="Times New Roman" panose="02020603050405020304" pitchFamily="18" charset="0"/>
              </a:rPr>
              <a:t>ư</a:t>
            </a:r>
            <a:r>
              <a:rPr lang="en-US" sz="1100" dirty="0" err="1">
                <a:latin typeface="Times New Roman" panose="02020603050405020304" pitchFamily="18" charset="0"/>
                <a:cs typeface="Times New Roman" panose="02020603050405020304" pitchFamily="18" charset="0"/>
              </a:rPr>
              <a:t>ớc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khi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thực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một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câu</a:t>
            </a:r>
            <a:r>
              <a:rPr lang="en-US" sz="1100" dirty="0">
                <a:latin typeface="Times New Roman" panose="02020603050405020304" pitchFamily="18" charset="0"/>
                <a:cs typeface="Times New Roman" panose="02020603050405020304" pitchFamily="18" charset="0"/>
              </a:rPr>
              <a:t> query LINQ to SQL, </a:t>
            </a:r>
            <a:r>
              <a:rPr lang="en-US" sz="1100" dirty="0" err="1">
                <a:latin typeface="Times New Roman" panose="02020603050405020304" pitchFamily="18" charset="0"/>
                <a:cs typeface="Times New Roman" panose="02020603050405020304" pitchFamily="18" charset="0"/>
              </a:rPr>
              <a:t>cần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phải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kết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nối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với</a:t>
            </a:r>
            <a:r>
              <a:rPr lang="en-US" sz="1100" dirty="0">
                <a:latin typeface="Times New Roman" panose="02020603050405020304" pitchFamily="18" charset="0"/>
                <a:cs typeface="Times New Roman" panose="02020603050405020304" pitchFamily="18" charset="0"/>
              </a:rPr>
              <a:t> data source </a:t>
            </a:r>
            <a:r>
              <a:rPr lang="en-US" sz="1100" dirty="0" err="1">
                <a:latin typeface="Times New Roman" panose="02020603050405020304" pitchFamily="18" charset="0"/>
                <a:cs typeface="Times New Roman" panose="02020603050405020304" pitchFamily="18" charset="0"/>
              </a:rPr>
              <a:t>thông</a:t>
            </a:r>
            <a:r>
              <a:rPr lang="en-US" sz="1100" dirty="0">
                <a:latin typeface="Times New Roman" panose="02020603050405020304" pitchFamily="18" charset="0"/>
                <a:cs typeface="Times New Roman" panose="02020603050405020304" pitchFamily="18" charset="0"/>
              </a:rPr>
              <a:t> qua </a:t>
            </a:r>
            <a:r>
              <a:rPr lang="en-US" sz="1100" dirty="0" err="1">
                <a:latin typeface="Times New Roman" panose="02020603050405020304" pitchFamily="18" charset="0"/>
                <a:cs typeface="Times New Roman" panose="02020603050405020304" pitchFamily="18" charset="0"/>
              </a:rPr>
              <a:t>DataContext</a:t>
            </a:r>
            <a:endParaRPr lang="en-US" sz="1100" dirty="0">
              <a:latin typeface="Times New Roman" panose="02020603050405020304" pitchFamily="18" charset="0"/>
              <a:cs typeface="Times New Roman" panose="02020603050405020304" pitchFamily="18" charset="0"/>
            </a:endParaRPr>
          </a:p>
          <a:p>
            <a:pPr>
              <a:spcBef>
                <a:spcPts val="0"/>
              </a:spcBef>
              <a:buNone/>
            </a:pPr>
            <a:endParaRPr dirty="0"/>
          </a:p>
        </p:txBody>
      </p:sp>
    </p:spTree>
    <p:extLst>
      <p:ext uri="{BB962C8B-B14F-4D97-AF65-F5344CB8AC3E}">
        <p14:creationId xmlns:p14="http://schemas.microsoft.com/office/powerpoint/2010/main" val="70647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1"/>
        <p:cNvGrpSpPr/>
        <p:nvPr/>
      </p:nvGrpSpPr>
      <p:grpSpPr>
        <a:xfrm>
          <a:off x="0" y="0"/>
          <a:ext cx="0" cy="0"/>
          <a:chOff x="0" y="0"/>
          <a:chExt cx="0" cy="0"/>
        </a:xfrm>
      </p:grpSpPr>
      <p:sp>
        <p:nvSpPr>
          <p:cNvPr id="32" name="Shape 32"/>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3" name="Shape 33"/>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4" name="Shape 34"/>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35" name="Shape 35"/>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 name="Shape 36"/>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37" name="Shape 37"/>
          <p:cNvGrpSpPr/>
          <p:nvPr/>
        </p:nvGrpSpPr>
        <p:grpSpPr>
          <a:xfrm>
            <a:off x="-9525" y="2024075"/>
            <a:ext cx="9167825" cy="595300"/>
            <a:chOff x="-9525" y="4462475"/>
            <a:chExt cx="9167825" cy="595300"/>
          </a:xfrm>
        </p:grpSpPr>
        <p:sp>
          <p:nvSpPr>
            <p:cNvPr id="38" name="Shape 38"/>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9" name="Shape 39"/>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1" name="Shape 41"/>
          <p:cNvGrpSpPr/>
          <p:nvPr/>
        </p:nvGrpSpPr>
        <p:grpSpPr>
          <a:xfrm>
            <a:off x="-42837" y="2005087"/>
            <a:ext cx="9229574" cy="642787"/>
            <a:chOff x="-42837" y="4443487"/>
            <a:chExt cx="9229574" cy="642787"/>
          </a:xfrm>
        </p:grpSpPr>
        <p:sp>
          <p:nvSpPr>
            <p:cNvPr id="42" name="Shape 42"/>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 name="Shape 43"/>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4" name="Shape 44"/>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5" name="Shape 45"/>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6" name="Shape 46"/>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7" name="Shape 47"/>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8" name="Shape 48"/>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9" name="Shape 49"/>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0" name="Shape 50"/>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1" name="Shape 51"/>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2" name="Shape 52"/>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3" name="Shape 53"/>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4" name="Shape 54"/>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5" name="Shape 55"/>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6" name="Shape 56"/>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7" name="Shape 57"/>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8" name="Shape 58"/>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9" name="Shape 59"/>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0" name="Shape 60"/>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1" name="Shape 61"/>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2" name="Shape 62"/>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3" name="Shape 63"/>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4" name="Shape 64"/>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5" name="Shape 65"/>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6" name="Shape 66"/>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67" name="Shape 67"/>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 name="Shape 68"/>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9" name="Shape 69"/>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0" name="Shape 70"/>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 name="Shape 71"/>
          <p:cNvSpPr txBox="1">
            <a:spLocks noGrp="1"/>
          </p:cNvSpPr>
          <p:nvPr>
            <p:ph type="ctrTitle"/>
          </p:nvPr>
        </p:nvSpPr>
        <p:spPr>
          <a:xfrm>
            <a:off x="2847975" y="3363425"/>
            <a:ext cx="5610300" cy="1159799"/>
          </a:xfrm>
          <a:prstGeom prst="rect">
            <a:avLst/>
          </a:prstGeom>
        </p:spPr>
        <p:txBody>
          <a:bodyPr lIns="91425" tIns="91425" rIns="91425" bIns="91425" anchor="ctr" anchorCtr="0"/>
          <a:lstStyle>
            <a:lvl1pPr algn="r">
              <a:spcBef>
                <a:spcPts val="0"/>
              </a:spcBef>
              <a:buClr>
                <a:srgbClr val="FFFFFF"/>
              </a:buClr>
              <a:buSzPct val="100000"/>
              <a:defRPr sz="4800">
                <a:solidFill>
                  <a:srgbClr val="FFFFFF"/>
                </a:solidFill>
              </a:defRPr>
            </a:lvl1pPr>
            <a:lvl2pPr algn="r">
              <a:spcBef>
                <a:spcPts val="0"/>
              </a:spcBef>
              <a:buClr>
                <a:srgbClr val="FFFFFF"/>
              </a:buClr>
              <a:buSzPct val="100000"/>
              <a:defRPr sz="4800">
                <a:solidFill>
                  <a:srgbClr val="FFFFFF"/>
                </a:solidFill>
              </a:defRPr>
            </a:lvl2pPr>
            <a:lvl3pPr algn="r">
              <a:spcBef>
                <a:spcPts val="0"/>
              </a:spcBef>
              <a:buClr>
                <a:srgbClr val="FFFFFF"/>
              </a:buClr>
              <a:buSzPct val="100000"/>
              <a:defRPr sz="4800">
                <a:solidFill>
                  <a:srgbClr val="FFFFFF"/>
                </a:solidFill>
              </a:defRPr>
            </a:lvl3pPr>
            <a:lvl4pPr algn="r">
              <a:spcBef>
                <a:spcPts val="0"/>
              </a:spcBef>
              <a:buClr>
                <a:srgbClr val="FFFFFF"/>
              </a:buClr>
              <a:buSzPct val="100000"/>
              <a:defRPr sz="4800">
                <a:solidFill>
                  <a:srgbClr val="FFFFFF"/>
                </a:solidFill>
              </a:defRPr>
            </a:lvl4pPr>
            <a:lvl5pPr algn="r">
              <a:spcBef>
                <a:spcPts val="0"/>
              </a:spcBef>
              <a:buClr>
                <a:srgbClr val="FFFFFF"/>
              </a:buClr>
              <a:buSzPct val="100000"/>
              <a:defRPr sz="4800">
                <a:solidFill>
                  <a:srgbClr val="FFFFFF"/>
                </a:solidFill>
              </a:defRPr>
            </a:lvl5pPr>
            <a:lvl6pPr algn="r">
              <a:spcBef>
                <a:spcPts val="0"/>
              </a:spcBef>
              <a:buClr>
                <a:srgbClr val="FFFFFF"/>
              </a:buClr>
              <a:buSzPct val="100000"/>
              <a:defRPr sz="4800">
                <a:solidFill>
                  <a:srgbClr val="FFFFFF"/>
                </a:solidFill>
              </a:defRPr>
            </a:lvl6pPr>
            <a:lvl7pPr algn="r">
              <a:spcBef>
                <a:spcPts val="0"/>
              </a:spcBef>
              <a:buClr>
                <a:srgbClr val="FFFFFF"/>
              </a:buClr>
              <a:buSzPct val="100000"/>
              <a:defRPr sz="4800">
                <a:solidFill>
                  <a:srgbClr val="FFFFFF"/>
                </a:solidFill>
              </a:defRPr>
            </a:lvl7pPr>
            <a:lvl8pPr algn="r">
              <a:spcBef>
                <a:spcPts val="0"/>
              </a:spcBef>
              <a:buClr>
                <a:srgbClr val="FFFFFF"/>
              </a:buClr>
              <a:buSzPct val="100000"/>
              <a:defRPr sz="4800">
                <a:solidFill>
                  <a:srgbClr val="FFFFFF"/>
                </a:solidFill>
              </a:defRPr>
            </a:lvl8pPr>
            <a:lvl9pPr algn="r">
              <a:spcBef>
                <a:spcPts val="0"/>
              </a:spcBef>
              <a:buClr>
                <a:srgbClr val="FFFFFF"/>
              </a:buClr>
              <a:buSzPct val="100000"/>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047750" y="634125"/>
            <a:ext cx="6996600" cy="7158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8" name="Shape 158"/>
          <p:cNvSpPr txBox="1">
            <a:spLocks noGrp="1"/>
          </p:cNvSpPr>
          <p:nvPr>
            <p:ph type="body" idx="1"/>
          </p:nvPr>
        </p:nvSpPr>
        <p:spPr>
          <a:xfrm>
            <a:off x="1075850" y="1540175"/>
            <a:ext cx="6996600" cy="19220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9" name="Shape 159"/>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0" name="Shape 160"/>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1" name="Shape 161"/>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162" name="Shape 162"/>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3" name="Shape 163"/>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164" name="Shape 164"/>
          <p:cNvGrpSpPr/>
          <p:nvPr/>
        </p:nvGrpSpPr>
        <p:grpSpPr>
          <a:xfrm>
            <a:off x="-9525" y="4462475"/>
            <a:ext cx="9167825" cy="595300"/>
            <a:chOff x="-9525" y="4462475"/>
            <a:chExt cx="9167825" cy="595300"/>
          </a:xfrm>
        </p:grpSpPr>
        <p:sp>
          <p:nvSpPr>
            <p:cNvPr id="165" name="Shape 16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66" name="Shape 16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67" name="Shape 16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68" name="Shape 168"/>
          <p:cNvGrpSpPr/>
          <p:nvPr/>
        </p:nvGrpSpPr>
        <p:grpSpPr>
          <a:xfrm>
            <a:off x="-42837" y="4443487"/>
            <a:ext cx="9229574" cy="642787"/>
            <a:chOff x="-42837" y="4443487"/>
            <a:chExt cx="9229574" cy="642787"/>
          </a:xfrm>
        </p:grpSpPr>
        <p:sp>
          <p:nvSpPr>
            <p:cNvPr id="169" name="Shape 16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0" name="Shape 17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1" name="Shape 17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2" name="Shape 17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3" name="Shape 17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4" name="Shape 17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5" name="Shape 17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6" name="Shape 17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7" name="Shape 17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8" name="Shape 17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9" name="Shape 17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0" name="Shape 18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1" name="Shape 18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2" name="Shape 18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3" name="Shape 18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4" name="Shape 18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5" name="Shape 18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6" name="Shape 18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7" name="Shape 18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8" name="Shape 18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9" name="Shape 18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0" name="Shape 19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1" name="Shape 19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2" name="Shape 19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3" name="Shape 19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194" name="Shape 194"/>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5" name="Shape 195"/>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6" name="Shape 196"/>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7" name="Shape 197"/>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7"/>
        <p:cNvGrpSpPr/>
        <p:nvPr/>
      </p:nvGrpSpPr>
      <p:grpSpPr>
        <a:xfrm>
          <a:off x="0" y="0"/>
          <a:ext cx="0" cy="0"/>
          <a:chOff x="0" y="0"/>
          <a:chExt cx="0" cy="0"/>
        </a:xfrm>
      </p:grpSpPr>
      <p:sp>
        <p:nvSpPr>
          <p:cNvPr id="368" name="Shape 36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69" name="Shape 36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0" name="Shape 37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371" name="Shape 37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72" name="Shape 37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373" name="Shape 373"/>
          <p:cNvGrpSpPr/>
          <p:nvPr/>
        </p:nvGrpSpPr>
        <p:grpSpPr>
          <a:xfrm>
            <a:off x="-9525" y="4462475"/>
            <a:ext cx="9167825" cy="595300"/>
            <a:chOff x="-9525" y="4462475"/>
            <a:chExt cx="9167825" cy="595300"/>
          </a:xfrm>
        </p:grpSpPr>
        <p:sp>
          <p:nvSpPr>
            <p:cNvPr id="374" name="Shape 37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5" name="Shape 37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7" name="Shape 377"/>
          <p:cNvGrpSpPr/>
          <p:nvPr/>
        </p:nvGrpSpPr>
        <p:grpSpPr>
          <a:xfrm>
            <a:off x="-42837" y="4443487"/>
            <a:ext cx="9229574" cy="642787"/>
            <a:chOff x="-42837" y="4443487"/>
            <a:chExt cx="9229574" cy="642787"/>
          </a:xfrm>
        </p:grpSpPr>
        <p:sp>
          <p:nvSpPr>
            <p:cNvPr id="378" name="Shape 37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79" name="Shape 37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0" name="Shape 38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1" name="Shape 38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2" name="Shape 38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3" name="Shape 38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4" name="Shape 38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5" name="Shape 38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6" name="Shape 38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7" name="Shape 38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8" name="Shape 38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9" name="Shape 38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0" name="Shape 39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1" name="Shape 39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2" name="Shape 39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3" name="Shape 39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4" name="Shape 39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5" name="Shape 39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6" name="Shape 39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7" name="Shape 39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8" name="Shape 39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9" name="Shape 39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00" name="Shape 40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01" name="Shape 40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02" name="Shape 40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403" name="Shape 40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4" name="Shape 40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5" name="Shape 40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6" name="Shape 40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381000" y="7"/>
            <a:ext cx="8382000" cy="5162348"/>
            <a:chOff x="381000" y="-18750"/>
            <a:chExt cx="8382000" cy="5180999"/>
          </a:xfrm>
        </p:grpSpPr>
        <p:cxnSp>
          <p:nvCxnSpPr>
            <p:cNvPr id="6" name="Shape 6"/>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7" name="Shape 7"/>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8" name="Shape 18"/>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29" name="Shape 29"/>
          <p:cNvSpPr txBox="1">
            <a:spLocks noGrp="1"/>
          </p:cNvSpPr>
          <p:nvPr>
            <p:ph type="title"/>
          </p:nvPr>
        </p:nvSpPr>
        <p:spPr>
          <a:xfrm>
            <a:off x="1047750" y="634125"/>
            <a:ext cx="6996600" cy="715800"/>
          </a:xfrm>
          <a:prstGeom prst="rect">
            <a:avLst/>
          </a:prstGeom>
          <a:noFill/>
          <a:ln>
            <a:noFill/>
          </a:ln>
        </p:spPr>
        <p:txBody>
          <a:bodyPr lIns="91425" tIns="91425" rIns="91425" bIns="91425" anchor="b" anchorCtr="0"/>
          <a:lstStyle>
            <a:lvl1pPr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0" name="Shape 30"/>
          <p:cNvSpPr txBox="1">
            <a:spLocks noGrp="1"/>
          </p:cNvSpPr>
          <p:nvPr>
            <p:ph type="body" idx="1"/>
          </p:nvPr>
        </p:nvSpPr>
        <p:spPr>
          <a:xfrm>
            <a:off x="1075850" y="1540175"/>
            <a:ext cx="6996600" cy="1922099"/>
          </a:xfrm>
          <a:prstGeom prst="rect">
            <a:avLst/>
          </a:prstGeom>
          <a:noFill/>
          <a:ln>
            <a:noFill/>
          </a:ln>
        </p:spPr>
        <p:txBody>
          <a:bodyPr lIns="91425" tIns="91425" rIns="91425" bIns="91425" anchor="t" anchorCtr="0"/>
          <a:lstStyle>
            <a:lvl1pPr>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ctrTitle"/>
          </p:nvPr>
        </p:nvSpPr>
        <p:spPr>
          <a:xfrm>
            <a:off x="6405389" y="2341927"/>
            <a:ext cx="2137719" cy="1253789"/>
          </a:xfrm>
          <a:prstGeom prst="rect">
            <a:avLst/>
          </a:prstGeom>
        </p:spPr>
        <p:txBody>
          <a:bodyPr lIns="91425" tIns="91425" rIns="91425" bIns="91425" anchor="ctr" anchorCtr="0">
            <a:noAutofit/>
          </a:bodyPr>
          <a:lstStyle/>
          <a:p>
            <a:r>
              <a:rPr lang="en-US" sz="5400" dirty="0">
                <a:latin typeface="VNF-Oswald" panose="02000506000000020004" pitchFamily="2" charset="0"/>
              </a:rPr>
              <a:t>LINQ</a:t>
            </a:r>
            <a:endParaRPr lang="en" sz="5400" dirty="0">
              <a:latin typeface="VNF-Oswald" panose="02000506000000020004" pitchFamily="2" charset="0"/>
            </a:endParaRPr>
          </a:p>
        </p:txBody>
      </p:sp>
      <p:sp>
        <p:nvSpPr>
          <p:cNvPr id="2" name="TextBox 1"/>
          <p:cNvSpPr txBox="1"/>
          <p:nvPr/>
        </p:nvSpPr>
        <p:spPr>
          <a:xfrm>
            <a:off x="0" y="3696950"/>
            <a:ext cx="5016137" cy="1446550"/>
          </a:xfrm>
          <a:prstGeom prst="rect">
            <a:avLst/>
          </a:prstGeom>
          <a:noFill/>
        </p:spPr>
        <p:txBody>
          <a:bodyPr wrap="square" rtlCol="0">
            <a:spAutoFit/>
          </a:bodyPr>
          <a:lstStyle/>
          <a:p>
            <a:r>
              <a:rPr lang="en-US" sz="1600" dirty="0"/>
              <a:t>DANH SÁCH NHÓM 17</a:t>
            </a:r>
            <a:r>
              <a:rPr lang="en-US" dirty="0"/>
              <a:t>:</a:t>
            </a:r>
          </a:p>
          <a:p>
            <a:r>
              <a:rPr lang="en-US" dirty="0"/>
              <a:t>	</a:t>
            </a:r>
            <a:r>
              <a:rPr lang="en-US" sz="1800" dirty="0"/>
              <a:t>1. </a:t>
            </a:r>
            <a:r>
              <a:rPr lang="en-US" sz="1800" dirty="0" err="1"/>
              <a:t>Nguyễn</a:t>
            </a:r>
            <a:r>
              <a:rPr lang="en-US" sz="1800" dirty="0"/>
              <a:t> </a:t>
            </a:r>
            <a:r>
              <a:rPr lang="en-US" sz="1800" dirty="0" err="1"/>
              <a:t>Văn</a:t>
            </a:r>
            <a:r>
              <a:rPr lang="en-US" sz="1800" dirty="0"/>
              <a:t> </a:t>
            </a:r>
            <a:r>
              <a:rPr lang="en-US" sz="1800" dirty="0" err="1"/>
              <a:t>Nguyện</a:t>
            </a:r>
            <a:r>
              <a:rPr lang="en-US" sz="1800" dirty="0"/>
              <a:t> – 13520567</a:t>
            </a:r>
          </a:p>
          <a:p>
            <a:r>
              <a:rPr lang="en-US" sz="1800" dirty="0"/>
              <a:t>	2. </a:t>
            </a:r>
            <a:r>
              <a:rPr lang="en-US" sz="1800" dirty="0" err="1"/>
              <a:t>Trần</a:t>
            </a:r>
            <a:r>
              <a:rPr lang="en-US" sz="1800" dirty="0"/>
              <a:t> </a:t>
            </a:r>
            <a:r>
              <a:rPr lang="en-US" sz="1800" dirty="0" err="1"/>
              <a:t>Huy</a:t>
            </a:r>
            <a:r>
              <a:rPr lang="en-US" sz="1800" dirty="0"/>
              <a:t> </a:t>
            </a:r>
            <a:r>
              <a:rPr lang="en-US" sz="1800" dirty="0" err="1"/>
              <a:t>Thịnh</a:t>
            </a:r>
            <a:r>
              <a:rPr lang="en-US" sz="1800" dirty="0"/>
              <a:t> – 13520830</a:t>
            </a:r>
          </a:p>
          <a:p>
            <a:r>
              <a:rPr lang="en-US" sz="1800" dirty="0"/>
              <a:t>	3. Huỳnh Ngọc Thắng – 13520775</a:t>
            </a:r>
          </a:p>
          <a:p>
            <a:r>
              <a:rPr lang="en-US" sz="1800" dirty="0"/>
              <a:t>	4. Lê </a:t>
            </a:r>
            <a:r>
              <a:rPr lang="en-US" sz="1800" dirty="0" err="1"/>
              <a:t>Hoàng</a:t>
            </a:r>
            <a:r>
              <a:rPr lang="en-US" sz="1800" dirty="0"/>
              <a:t> </a:t>
            </a:r>
            <a:r>
              <a:rPr lang="en-US" sz="1800" dirty="0" err="1"/>
              <a:t>Sinh</a:t>
            </a:r>
            <a:r>
              <a:rPr lang="en-US" sz="1800" dirty="0"/>
              <a:t> – 13520703 </a:t>
            </a:r>
          </a:p>
        </p:txBody>
      </p:sp>
      <p:sp>
        <p:nvSpPr>
          <p:cNvPr id="3" name="TextBox 2"/>
          <p:cNvSpPr txBox="1"/>
          <p:nvPr/>
        </p:nvSpPr>
        <p:spPr>
          <a:xfrm>
            <a:off x="0" y="3226384"/>
            <a:ext cx="4193177" cy="369332"/>
          </a:xfrm>
          <a:prstGeom prst="rect">
            <a:avLst/>
          </a:prstGeom>
          <a:noFill/>
        </p:spPr>
        <p:txBody>
          <a:bodyPr wrap="square" rtlCol="0">
            <a:spAutoFit/>
          </a:bodyPr>
          <a:lstStyle/>
          <a:p>
            <a:r>
              <a:rPr lang="en-US" sz="1800" dirty="0" err="1">
                <a:solidFill>
                  <a:srgbClr val="FF0000"/>
                </a:solidFill>
              </a:rPr>
              <a:t>Giảng</a:t>
            </a:r>
            <a:r>
              <a:rPr lang="en-US" sz="1800" dirty="0">
                <a:solidFill>
                  <a:srgbClr val="FF0000"/>
                </a:solidFill>
              </a:rPr>
              <a:t> </a:t>
            </a:r>
            <a:r>
              <a:rPr lang="en-US" sz="1800" dirty="0" err="1">
                <a:solidFill>
                  <a:srgbClr val="FF0000"/>
                </a:solidFill>
              </a:rPr>
              <a:t>Viên</a:t>
            </a:r>
            <a:r>
              <a:rPr lang="en-US" sz="1800" dirty="0">
                <a:solidFill>
                  <a:srgbClr val="FF0000"/>
                </a:solidFill>
              </a:rPr>
              <a:t>: </a:t>
            </a:r>
            <a:r>
              <a:rPr lang="en-US" sz="1800" dirty="0" err="1">
                <a:solidFill>
                  <a:srgbClr val="FF0000"/>
                </a:solidFill>
              </a:rPr>
              <a:t>Phạm</a:t>
            </a:r>
            <a:r>
              <a:rPr lang="en-US" sz="1800" dirty="0">
                <a:solidFill>
                  <a:srgbClr val="FF0000"/>
                </a:solidFill>
              </a:rPr>
              <a:t> </a:t>
            </a:r>
            <a:r>
              <a:rPr lang="en-US" sz="1800" dirty="0" err="1">
                <a:solidFill>
                  <a:srgbClr val="FF0000"/>
                </a:solidFill>
              </a:rPr>
              <a:t>Thi</a:t>
            </a:r>
            <a:r>
              <a:rPr lang="en-US" sz="1800" dirty="0">
                <a:solidFill>
                  <a:srgbClr val="FF0000"/>
                </a:solidFill>
              </a:rPr>
              <a:t> V</a:t>
            </a:r>
            <a:r>
              <a:rPr lang="vi-VN" sz="1800" dirty="0">
                <a:solidFill>
                  <a:srgbClr val="FF0000"/>
                </a:solidFill>
              </a:rPr>
              <a:t>ư</a:t>
            </a:r>
            <a:r>
              <a:rPr lang="en-US" sz="1800" dirty="0" err="1">
                <a:solidFill>
                  <a:srgbClr val="FF0000"/>
                </a:solidFill>
              </a:rPr>
              <a:t>ơng</a:t>
            </a:r>
            <a:endParaRPr lang="en-US" sz="1800" dirty="0">
              <a:solidFill>
                <a:srgbClr val="FF0000"/>
              </a:solidFil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71385" y="26123"/>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992777" y="783771"/>
            <a:ext cx="4389120"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2. </a:t>
            </a:r>
            <a:r>
              <a:rPr lang="en-US" sz="1800" b="1" dirty="0" err="1">
                <a:latin typeface="Times New Roman" panose="02020603050405020304" pitchFamily="18" charset="0"/>
                <a:cs typeface="Times New Roman" panose="02020603050405020304" pitchFamily="18" charset="0"/>
              </a:rPr>
              <a:t>Truy</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vấn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với</a:t>
            </a:r>
            <a:r>
              <a:rPr lang="en-US" sz="1800" b="1" dirty="0">
                <a:latin typeface="Times New Roman" panose="02020603050405020304" pitchFamily="18" charset="0"/>
                <a:cs typeface="Times New Roman" panose="02020603050405020304" pitchFamily="18" charset="0"/>
              </a:rPr>
              <a:t> LINQ TO SQL:</a:t>
            </a:r>
          </a:p>
        </p:txBody>
      </p:sp>
      <p:sp>
        <p:nvSpPr>
          <p:cNvPr id="3" name="TextBox 2"/>
          <p:cNvSpPr txBox="1"/>
          <p:nvPr/>
        </p:nvSpPr>
        <p:spPr>
          <a:xfrm>
            <a:off x="992777" y="1156675"/>
            <a:ext cx="7815415" cy="1754326"/>
          </a:xfrm>
          <a:prstGeom prst="rect">
            <a:avLst/>
          </a:prstGeom>
          <a:noFill/>
        </p:spPr>
        <p:txBody>
          <a:bodyPr wrap="square" rtlCol="0">
            <a:spAutoFit/>
          </a:bodyPr>
          <a:lstStyle/>
          <a:p>
            <a:r>
              <a:rPr lang="en-US" sz="1800" dirty="0" err="1">
                <a:latin typeface="Times New Roman" panose="02020603050405020304" pitchFamily="18" charset="0"/>
                <a:cs typeface="Times New Roman" panose="02020603050405020304" pitchFamily="18" charset="0"/>
              </a:rPr>
              <a:t>Nguyên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tắc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Linq</a:t>
            </a:r>
            <a:r>
              <a:rPr lang="en-US" sz="1800" dirty="0">
                <a:latin typeface="Times New Roman" panose="02020603050405020304" pitchFamily="18" charset="0"/>
                <a:cs typeface="Times New Roman" panose="02020603050405020304" pitchFamily="18" charset="0"/>
              </a:rPr>
              <a:t> to SQL </a:t>
            </a:r>
            <a:r>
              <a:rPr lang="en-US" sz="1800" dirty="0" err="1">
                <a:latin typeface="Times New Roman" panose="02020603050405020304" pitchFamily="18" charset="0"/>
                <a:cs typeface="Times New Roman" panose="02020603050405020304" pitchFamily="18" charset="0"/>
              </a:rPr>
              <a:t>cũng</a:t>
            </a:r>
            <a:r>
              <a:rPr lang="en-US" sz="1800" dirty="0">
                <a:latin typeface="Times New Roman" panose="02020603050405020304" pitchFamily="18" charset="0"/>
                <a:cs typeface="Times New Roman" panose="02020603050405020304" pitchFamily="18" charset="0"/>
              </a:rPr>
              <a:t> t</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chuẩn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Linq</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trò</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Linq</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t>
            </a:r>
            <a:r>
              <a:rPr lang="vi-VN" sz="1800" dirty="0">
                <a:latin typeface="Times New Roman" panose="02020603050405020304" pitchFamily="18" charset="0"/>
                <a:cs typeface="Times New Roman" panose="02020603050405020304" pitchFamily="18" charset="0"/>
              </a:rPr>
              <a:t>ư</a:t>
            </a:r>
            <a:r>
              <a:rPr lang="en-US" sz="18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LINQ to SQL API</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LINQ to SQL Provider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ADO Provider</a:t>
            </a:r>
          </a:p>
        </p:txBody>
      </p:sp>
    </p:spTree>
    <p:extLst>
      <p:ext uri="{BB962C8B-B14F-4D97-AF65-F5344CB8AC3E}">
        <p14:creationId xmlns:p14="http://schemas.microsoft.com/office/powerpoint/2010/main" val="119968758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71385" y="26123"/>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679268" y="561702"/>
            <a:ext cx="5355772"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2. So </a:t>
            </a:r>
            <a:r>
              <a:rPr lang="en-US" sz="1800" b="1" dirty="0" err="1">
                <a:latin typeface="Times New Roman" panose="02020603050405020304" pitchFamily="18" charset="0"/>
                <a:cs typeface="Times New Roman" panose="02020603050405020304" pitchFamily="18" charset="0"/>
              </a:rPr>
              <a:t>sánh</a:t>
            </a:r>
            <a:r>
              <a:rPr lang="en-US" sz="1800" b="1" dirty="0">
                <a:latin typeface="Times New Roman" panose="02020603050405020304" pitchFamily="18" charset="0"/>
                <a:cs typeface="Times New Roman" panose="02020603050405020304" pitchFamily="18" charset="0"/>
              </a:rPr>
              <a:t> LINQ TO SQL </a:t>
            </a:r>
            <a:r>
              <a:rPr lang="en-US" sz="1800" b="1" dirty="0" err="1">
                <a:latin typeface="Times New Roman" panose="02020603050405020304" pitchFamily="18" charset="0"/>
                <a:cs typeface="Times New Roman" panose="02020603050405020304" pitchFamily="18" charset="0"/>
              </a:rPr>
              <a:t>với</a:t>
            </a:r>
            <a:r>
              <a:rPr lang="en-US" sz="1800" b="1" dirty="0">
                <a:latin typeface="Times New Roman" panose="02020603050405020304" pitchFamily="18" charset="0"/>
                <a:cs typeface="Times New Roman" panose="02020603050405020304" pitchFamily="18" charset="0"/>
              </a:rPr>
              <a:t> Entity Framework:</a:t>
            </a:r>
          </a:p>
        </p:txBody>
      </p:sp>
      <p:graphicFrame>
        <p:nvGraphicFramePr>
          <p:cNvPr id="4" name="Table 3"/>
          <p:cNvGraphicFramePr>
            <a:graphicFrameLocks noGrp="1"/>
          </p:cNvGraphicFramePr>
          <p:nvPr>
            <p:extLst>
              <p:ext uri="{D42A27DB-BD31-4B8C-83A1-F6EECF244321}">
                <p14:modId xmlns:p14="http://schemas.microsoft.com/office/powerpoint/2010/main" val="3562233245"/>
              </p:ext>
            </p:extLst>
          </p:nvPr>
        </p:nvGraphicFramePr>
        <p:xfrm>
          <a:off x="404948" y="917969"/>
          <a:ext cx="8373290" cy="3614842"/>
        </p:xfrm>
        <a:graphic>
          <a:graphicData uri="http://schemas.openxmlformats.org/drawingml/2006/table">
            <a:tbl>
              <a:tblPr firstRow="1" firstCol="1" bandRow="1">
                <a:tableStyleId>{8F0E5315-F2C5-47A4-9636-FF00D0504AC1}</a:tableStyleId>
              </a:tblPr>
              <a:tblGrid>
                <a:gridCol w="4186645">
                  <a:extLst>
                    <a:ext uri="{9D8B030D-6E8A-4147-A177-3AD203B41FA5}">
                      <a16:colId xmlns:a16="http://schemas.microsoft.com/office/drawing/2014/main" val="2737980641"/>
                    </a:ext>
                  </a:extLst>
                </a:gridCol>
                <a:gridCol w="4186645">
                  <a:extLst>
                    <a:ext uri="{9D8B030D-6E8A-4147-A177-3AD203B41FA5}">
                      <a16:colId xmlns:a16="http://schemas.microsoft.com/office/drawing/2014/main" val="782880536"/>
                    </a:ext>
                  </a:extLst>
                </a:gridCol>
              </a:tblGrid>
              <a:tr h="278404">
                <a:tc>
                  <a:txBody>
                    <a:bodyPr/>
                    <a:lstStyle/>
                    <a:p>
                      <a:pPr marL="0" marR="0">
                        <a:lnSpc>
                          <a:spcPct val="107000"/>
                        </a:lnSpc>
                        <a:spcBef>
                          <a:spcPts val="0"/>
                        </a:spcBef>
                        <a:spcAft>
                          <a:spcPts val="0"/>
                        </a:spcAft>
                      </a:pPr>
                      <a:r>
                        <a:rPr lang="en-US" sz="1600" b="0" i="0">
                          <a:effectLst/>
                          <a:latin typeface="Times New Roman" panose="02020603050405020304" pitchFamily="18" charset="0"/>
                          <a:cs typeface="Times New Roman" panose="02020603050405020304" pitchFamily="18" charset="0"/>
                        </a:rPr>
                        <a:t>Linq to SQL</a:t>
                      </a:r>
                      <a:endParaRPr lang="en-US" sz="16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tc>
                  <a:txBody>
                    <a:bodyPr/>
                    <a:lstStyle/>
                    <a:p>
                      <a:pPr marL="0" marR="0">
                        <a:lnSpc>
                          <a:spcPct val="107000"/>
                        </a:lnSpc>
                        <a:spcBef>
                          <a:spcPts val="0"/>
                        </a:spcBef>
                        <a:spcAft>
                          <a:spcPts val="0"/>
                        </a:spcAft>
                      </a:pPr>
                      <a:r>
                        <a:rPr lang="en-US" sz="1600" b="0" i="0">
                          <a:effectLst/>
                          <a:latin typeface="Times New Roman" panose="02020603050405020304" pitchFamily="18" charset="0"/>
                          <a:cs typeface="Times New Roman" panose="02020603050405020304" pitchFamily="18" charset="0"/>
                        </a:rPr>
                        <a:t>Ado.NET Entity Framework</a:t>
                      </a:r>
                      <a:endParaRPr lang="en-US" sz="16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extLst>
                  <a:ext uri="{0D108BD9-81ED-4DB2-BD59-A6C34878D82A}">
                    <a16:rowId xmlns:a16="http://schemas.microsoft.com/office/drawing/2014/main" val="3675039451"/>
                  </a:ext>
                </a:extLst>
              </a:tr>
              <a:tr h="556805">
                <a:tc>
                  <a:txBody>
                    <a:bodyPr/>
                    <a:lstStyle/>
                    <a:p>
                      <a:pPr marL="0" marR="0">
                        <a:lnSpc>
                          <a:spcPct val="107000"/>
                        </a:lnSpc>
                        <a:spcBef>
                          <a:spcPts val="0"/>
                        </a:spcBef>
                        <a:spcAft>
                          <a:spcPts val="0"/>
                        </a:spcAft>
                      </a:pPr>
                      <a:r>
                        <a:rPr lang="en-US" sz="1600" b="0" i="0">
                          <a:effectLst/>
                          <a:latin typeface="Times New Roman" panose="02020603050405020304" pitchFamily="18" charset="0"/>
                          <a:cs typeface="Times New Roman" panose="02020603050405020304" pitchFamily="18" charset="0"/>
                        </a:rPr>
                        <a:t>- Hướng đến việc phát triển nhanh ứng dụng với CSDL Microsoft SQL Server</a:t>
                      </a:r>
                      <a:endParaRPr lang="en-US" sz="16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tc>
                  <a:txBody>
                    <a:bodyPr/>
                    <a:lstStyle/>
                    <a:p>
                      <a:pPr marL="0" marR="0">
                        <a:lnSpc>
                          <a:spcPct val="107000"/>
                        </a:lnSpc>
                        <a:spcBef>
                          <a:spcPts val="0"/>
                        </a:spcBef>
                        <a:spcAft>
                          <a:spcPts val="0"/>
                        </a:spcAft>
                      </a:pP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Hướng</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đến</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các</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ứng</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dụng</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doanh</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nghiệp</a:t>
                      </a:r>
                      <a:r>
                        <a:rPr lang="en-US" sz="1600" b="0" i="0" dirty="0">
                          <a:effectLst/>
                          <a:latin typeface="Times New Roman" panose="02020603050405020304" pitchFamily="18" charset="0"/>
                          <a:cs typeface="Times New Roman" panose="02020603050405020304" pitchFamily="18" charset="0"/>
                        </a:rPr>
                        <a:t> (“Enterprise Scenarios”)</a:t>
                      </a:r>
                      <a:endParaRPr lang="en-US" sz="16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extLst>
                  <a:ext uri="{0D108BD9-81ED-4DB2-BD59-A6C34878D82A}">
                    <a16:rowId xmlns:a16="http://schemas.microsoft.com/office/drawing/2014/main" val="1661820036"/>
                  </a:ext>
                </a:extLst>
              </a:tr>
              <a:tr h="556805">
                <a:tc>
                  <a:txBody>
                    <a:bodyPr/>
                    <a:lstStyle/>
                    <a:p>
                      <a:pPr marL="0" marR="0">
                        <a:lnSpc>
                          <a:spcPct val="107000"/>
                        </a:lnSpc>
                        <a:spcBef>
                          <a:spcPts val="0"/>
                        </a:spcBef>
                        <a:spcAft>
                          <a:spcPts val="0"/>
                        </a:spcAft>
                      </a:pPr>
                      <a:r>
                        <a:rPr lang="en-US" sz="1600" b="0" i="0">
                          <a:effectLst/>
                          <a:latin typeface="Times New Roman" panose="02020603050405020304" pitchFamily="18" charset="0"/>
                          <a:cs typeface="Times New Roman" panose="02020603050405020304" pitchFamily="18" charset="0"/>
                        </a:rPr>
                        <a:t>- Chỉ làm việc với CSDL của SQL Server</a:t>
                      </a:r>
                      <a:endParaRPr lang="en-US" sz="16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tc>
                  <a:txBody>
                    <a:bodyPr/>
                    <a:lstStyle/>
                    <a:p>
                      <a:pPr marL="0" marR="0">
                        <a:lnSpc>
                          <a:spcPct val="107000"/>
                        </a:lnSpc>
                        <a:spcBef>
                          <a:spcPts val="0"/>
                        </a:spcBef>
                        <a:spcAft>
                          <a:spcPts val="0"/>
                        </a:spcAft>
                      </a:pPr>
                      <a:r>
                        <a:rPr lang="en-US" sz="1600" b="0" i="0">
                          <a:effectLst/>
                          <a:latin typeface="Times New Roman" panose="02020603050405020304" pitchFamily="18" charset="0"/>
                          <a:cs typeface="Times New Roman" panose="02020603050405020304" pitchFamily="18" charset="0"/>
                        </a:rPr>
                        <a:t>- Có thể làm việc với các CSDL: Oracle, DB2, MySQL, SQL Server...</a:t>
                      </a:r>
                      <a:endParaRPr lang="en-US" sz="16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extLst>
                  <a:ext uri="{0D108BD9-81ED-4DB2-BD59-A6C34878D82A}">
                    <a16:rowId xmlns:a16="http://schemas.microsoft.com/office/drawing/2014/main" val="4016003500"/>
                  </a:ext>
                </a:extLst>
              </a:tr>
              <a:tr h="556805">
                <a:tc>
                  <a:txBody>
                    <a:bodyPr/>
                    <a:lstStyle/>
                    <a:p>
                      <a:pPr marL="0" marR="0">
                        <a:lnSpc>
                          <a:spcPct val="107000"/>
                        </a:lnSpc>
                        <a:spcBef>
                          <a:spcPts val="0"/>
                        </a:spcBef>
                        <a:spcAft>
                          <a:spcPts val="0"/>
                        </a:spcAft>
                      </a:pPr>
                      <a:r>
                        <a:rPr lang="en-US" sz="1600" b="0" i="0">
                          <a:effectLst/>
                          <a:latin typeface="Times New Roman" panose="02020603050405020304" pitchFamily="18" charset="0"/>
                          <a:cs typeface="Times New Roman" panose="02020603050405020304" pitchFamily="18" charset="0"/>
                        </a:rPr>
                        <a:t>- Tạo ra file .dbml</a:t>
                      </a:r>
                      <a:endParaRPr lang="en-US" sz="16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tc>
                  <a:txBody>
                    <a:bodyPr/>
                    <a:lstStyle/>
                    <a:p>
                      <a:pPr marL="0" marR="0">
                        <a:lnSpc>
                          <a:spcPct val="107000"/>
                        </a:lnSpc>
                        <a:spcBef>
                          <a:spcPts val="0"/>
                        </a:spcBef>
                        <a:spcAft>
                          <a:spcPts val="0"/>
                        </a:spcAft>
                      </a:pPr>
                      <a:r>
                        <a:rPr lang="en-US" sz="1600" b="0" i="0">
                          <a:effectLst/>
                          <a:latin typeface="Times New Roman" panose="02020603050405020304" pitchFamily="18" charset="0"/>
                          <a:cs typeface="Times New Roman" panose="02020603050405020304" pitchFamily="18" charset="0"/>
                        </a:rPr>
                        <a:t>- Tạo ra file .edmx, .csdl, .msl, .ssdl hoặc các file class .cs thông thường</a:t>
                      </a:r>
                      <a:endParaRPr lang="en-US" sz="16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extLst>
                  <a:ext uri="{0D108BD9-81ED-4DB2-BD59-A6C34878D82A}">
                    <a16:rowId xmlns:a16="http://schemas.microsoft.com/office/drawing/2014/main" val="2724136053"/>
                  </a:ext>
                </a:extLst>
              </a:tr>
              <a:tr h="278404">
                <a:tc>
                  <a:txBody>
                    <a:bodyPr/>
                    <a:lstStyle/>
                    <a:p>
                      <a:pPr marL="0" marR="0">
                        <a:lnSpc>
                          <a:spcPct val="107000"/>
                        </a:lnSpc>
                        <a:spcBef>
                          <a:spcPts val="0"/>
                        </a:spcBef>
                        <a:spcAft>
                          <a:spcPts val="0"/>
                        </a:spcAft>
                      </a:pP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Không</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hỗ</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trợ</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các</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kiểu</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phức</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tạp</a:t>
                      </a:r>
                      <a:endParaRPr lang="en-US" sz="16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tc>
                  <a:txBody>
                    <a:bodyPr/>
                    <a:lstStyle/>
                    <a:p>
                      <a:pPr marL="0" marR="0">
                        <a:lnSpc>
                          <a:spcPct val="107000"/>
                        </a:lnSpc>
                        <a:spcBef>
                          <a:spcPts val="0"/>
                        </a:spcBef>
                        <a:spcAft>
                          <a:spcPts val="0"/>
                        </a:spcAft>
                      </a:pP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Hỗ</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trợ</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các</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kiểu</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phức</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tạp</a:t>
                      </a:r>
                      <a:endParaRPr lang="en-US" sz="16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extLst>
                  <a:ext uri="{0D108BD9-81ED-4DB2-BD59-A6C34878D82A}">
                    <a16:rowId xmlns:a16="http://schemas.microsoft.com/office/drawing/2014/main" val="1310577351"/>
                  </a:ext>
                </a:extLst>
              </a:tr>
              <a:tr h="278404">
                <a:tc>
                  <a:txBody>
                    <a:bodyPr/>
                    <a:lstStyle/>
                    <a:p>
                      <a:pPr marL="0" marR="0">
                        <a:lnSpc>
                          <a:spcPct val="107000"/>
                        </a:lnSpc>
                        <a:spcBef>
                          <a:spcPts val="0"/>
                        </a:spcBef>
                        <a:spcAft>
                          <a:spcPts val="0"/>
                        </a:spcAft>
                      </a:pPr>
                      <a:r>
                        <a:rPr lang="en-US" sz="1600" b="0" i="0">
                          <a:effectLst/>
                          <a:latin typeface="Times New Roman" panose="02020603050405020304" pitchFamily="18" charset="0"/>
                          <a:cs typeface="Times New Roman" panose="02020603050405020304" pitchFamily="18" charset="0"/>
                        </a:rPr>
                        <a:t>- Không thể tạo CSDL từ đối tượng</a:t>
                      </a:r>
                      <a:endParaRPr lang="en-US" sz="16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tc>
                  <a:txBody>
                    <a:bodyPr/>
                    <a:lstStyle/>
                    <a:p>
                      <a:pPr marL="0" marR="0">
                        <a:lnSpc>
                          <a:spcPct val="107000"/>
                        </a:lnSpc>
                        <a:spcBef>
                          <a:spcPts val="0"/>
                        </a:spcBef>
                        <a:spcAft>
                          <a:spcPts val="0"/>
                        </a:spcAft>
                      </a:pPr>
                      <a:r>
                        <a:rPr lang="en-US" sz="1600" b="0" i="0">
                          <a:effectLst/>
                          <a:latin typeface="Times New Roman" panose="02020603050405020304" pitchFamily="18" charset="0"/>
                          <a:cs typeface="Times New Roman" panose="02020603050405020304" pitchFamily="18" charset="0"/>
                        </a:rPr>
                        <a:t>- Có thể tạo CSDL từ Model/Code đã thiết kế</a:t>
                      </a:r>
                      <a:endParaRPr lang="en-US" sz="16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extLst>
                  <a:ext uri="{0D108BD9-81ED-4DB2-BD59-A6C34878D82A}">
                    <a16:rowId xmlns:a16="http://schemas.microsoft.com/office/drawing/2014/main" val="1952544512"/>
                  </a:ext>
                </a:extLst>
              </a:tr>
              <a:tr h="556805">
                <a:tc>
                  <a:txBody>
                    <a:bodyPr/>
                    <a:lstStyle/>
                    <a:p>
                      <a:pPr marL="0" marR="0">
                        <a:lnSpc>
                          <a:spcPct val="107000"/>
                        </a:lnSpc>
                        <a:spcBef>
                          <a:spcPts val="0"/>
                        </a:spcBef>
                        <a:spcAft>
                          <a:spcPts val="0"/>
                        </a:spcAft>
                      </a:pP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Chỉ</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có</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kiểu</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ánh</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xạ</a:t>
                      </a:r>
                      <a:r>
                        <a:rPr lang="en-US" sz="1600" b="0" i="0" dirty="0">
                          <a:effectLst/>
                          <a:latin typeface="Times New Roman" panose="02020603050405020304" pitchFamily="18" charset="0"/>
                          <a:cs typeface="Times New Roman" panose="02020603050405020304" pitchFamily="18" charset="0"/>
                        </a:rPr>
                        <a:t> 1-1 </a:t>
                      </a:r>
                      <a:r>
                        <a:rPr lang="en-US" sz="1600" b="0" i="0" dirty="0" err="1">
                          <a:effectLst/>
                          <a:latin typeface="Times New Roman" panose="02020603050405020304" pitchFamily="18" charset="0"/>
                          <a:cs typeface="Times New Roman" panose="02020603050405020304" pitchFamily="18" charset="0"/>
                        </a:rPr>
                        <a:t>giữa</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đối</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tượng</a:t>
                      </a:r>
                      <a:r>
                        <a:rPr lang="en-US" sz="1600" b="0" i="0" dirty="0">
                          <a:effectLst/>
                          <a:latin typeface="Times New Roman" panose="02020603050405020304" pitchFamily="18" charset="0"/>
                          <a:cs typeface="Times New Roman" panose="02020603050405020304" pitchFamily="18" charset="0"/>
                        </a:rPr>
                        <a:t> class </a:t>
                      </a:r>
                      <a:r>
                        <a:rPr lang="en-US" sz="1600" b="0" i="0" dirty="0" err="1">
                          <a:effectLst/>
                          <a:latin typeface="Times New Roman" panose="02020603050405020304" pitchFamily="18" charset="0"/>
                          <a:cs typeface="Times New Roman" panose="02020603050405020304" pitchFamily="18" charset="0"/>
                        </a:rPr>
                        <a:t>với</a:t>
                      </a:r>
                      <a:r>
                        <a:rPr lang="en-US" sz="1600" b="0" i="0" dirty="0">
                          <a:effectLst/>
                          <a:latin typeface="Times New Roman" panose="02020603050405020304" pitchFamily="18" charset="0"/>
                          <a:cs typeface="Times New Roman" panose="02020603050405020304" pitchFamily="18" charset="0"/>
                        </a:rPr>
                        <a:t> table/views</a:t>
                      </a:r>
                      <a:endParaRPr lang="en-US" sz="16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tc>
                  <a:txBody>
                    <a:bodyPr/>
                    <a:lstStyle/>
                    <a:p>
                      <a:pPr marL="0" marR="0">
                        <a:lnSpc>
                          <a:spcPct val="107000"/>
                        </a:lnSpc>
                        <a:spcBef>
                          <a:spcPts val="0"/>
                        </a:spcBef>
                        <a:spcAft>
                          <a:spcPts val="0"/>
                        </a:spcAft>
                      </a:pP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Có</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thể</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ánh</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xạ</a:t>
                      </a:r>
                      <a:r>
                        <a:rPr lang="en-US" sz="1600" b="0" i="0" dirty="0">
                          <a:effectLst/>
                          <a:latin typeface="Times New Roman" panose="02020603050405020304" pitchFamily="18" charset="0"/>
                          <a:cs typeface="Times New Roman" panose="02020603050405020304" pitchFamily="18" charset="0"/>
                        </a:rPr>
                        <a:t> 1-1, 1-nhiều, nhiều-1, </a:t>
                      </a:r>
                      <a:r>
                        <a:rPr lang="en-US" sz="1600" b="0" i="0" dirty="0" err="1">
                          <a:effectLst/>
                          <a:latin typeface="Times New Roman" panose="02020603050405020304" pitchFamily="18" charset="0"/>
                          <a:cs typeface="Times New Roman" panose="02020603050405020304" pitchFamily="18" charset="0"/>
                        </a:rPr>
                        <a:t>nhiều-nhiều</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giữa</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đối</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tượng</a:t>
                      </a:r>
                      <a:r>
                        <a:rPr lang="en-US" sz="1600" b="0" i="0" dirty="0">
                          <a:effectLst/>
                          <a:latin typeface="Times New Roman" panose="02020603050405020304" pitchFamily="18" charset="0"/>
                          <a:cs typeface="Times New Roman" panose="02020603050405020304" pitchFamily="18" charset="0"/>
                        </a:rPr>
                        <a:t> entity </a:t>
                      </a:r>
                      <a:r>
                        <a:rPr lang="en-US" sz="1600" b="0" i="0" dirty="0" err="1">
                          <a:effectLst/>
                          <a:latin typeface="Times New Roman" panose="02020603050405020304" pitchFamily="18" charset="0"/>
                          <a:cs typeface="Times New Roman" panose="02020603050405020304" pitchFamily="18" charset="0"/>
                        </a:rPr>
                        <a:t>với</a:t>
                      </a:r>
                      <a:r>
                        <a:rPr lang="en-US" sz="1600" b="0" i="0" dirty="0">
                          <a:effectLst/>
                          <a:latin typeface="Times New Roman" panose="02020603050405020304" pitchFamily="18" charset="0"/>
                          <a:cs typeface="Times New Roman" panose="02020603050405020304" pitchFamily="18" charset="0"/>
                        </a:rPr>
                        <a:t> table/view</a:t>
                      </a:r>
                      <a:endParaRPr lang="en-US" sz="16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extLst>
                  <a:ext uri="{0D108BD9-81ED-4DB2-BD59-A6C34878D82A}">
                    <a16:rowId xmlns:a16="http://schemas.microsoft.com/office/drawing/2014/main" val="614491522"/>
                  </a:ext>
                </a:extLst>
              </a:tr>
              <a:tr h="552410">
                <a:tc>
                  <a:txBody>
                    <a:bodyPr/>
                    <a:lstStyle/>
                    <a:p>
                      <a:pPr marL="0" marR="0">
                        <a:lnSpc>
                          <a:spcPct val="107000"/>
                        </a:lnSpc>
                        <a:spcBef>
                          <a:spcPts val="0"/>
                        </a:spcBef>
                        <a:spcAft>
                          <a:spcPts val="0"/>
                        </a:spcAft>
                      </a:pPr>
                      <a:r>
                        <a:rPr lang="en-US" sz="1600" b="0" i="0">
                          <a:effectLst/>
                          <a:latin typeface="Times New Roman" panose="02020603050405020304" pitchFamily="18" charset="0"/>
                          <a:cs typeface="Times New Roman" panose="02020603050405020304" pitchFamily="18" charset="0"/>
                        </a:rPr>
                        <a:t>- Sử dụng DataContext</a:t>
                      </a:r>
                      <a:endParaRPr lang="en-US" sz="16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tc>
                  <a:txBody>
                    <a:bodyPr/>
                    <a:lstStyle/>
                    <a:p>
                      <a:pPr marL="0" marR="0">
                        <a:lnSpc>
                          <a:spcPct val="107000"/>
                        </a:lnSpc>
                        <a:spcBef>
                          <a:spcPts val="0"/>
                        </a:spcBef>
                        <a:spcAft>
                          <a:spcPts val="0"/>
                        </a:spcAft>
                      </a:pP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Sử</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dụng</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DbContext</a:t>
                      </a:r>
                      <a:r>
                        <a:rPr lang="en-US" sz="1600" b="0" i="0" dirty="0">
                          <a:effectLst/>
                          <a:latin typeface="Times New Roman" panose="02020603050405020304" pitchFamily="18" charset="0"/>
                          <a:cs typeface="Times New Roman" panose="02020603050405020304" pitchFamily="18" charset="0"/>
                        </a:rPr>
                        <a:t>, Entity SQL, </a:t>
                      </a:r>
                      <a:r>
                        <a:rPr lang="en-US" sz="1600" b="0" i="0" dirty="0" err="1">
                          <a:effectLst/>
                          <a:latin typeface="Times New Roman" panose="02020603050405020304" pitchFamily="18" charset="0"/>
                          <a:cs typeface="Times New Roman" panose="02020603050405020304" pitchFamily="18" charset="0"/>
                        </a:rPr>
                        <a:t>ObjectContext</a:t>
                      </a:r>
                      <a:r>
                        <a:rPr lang="en-US" sz="1600" b="0" i="0" dirty="0">
                          <a:effectLst/>
                          <a:latin typeface="Times New Roman" panose="02020603050405020304" pitchFamily="18" charset="0"/>
                          <a:cs typeface="Times New Roman" panose="02020603050405020304" pitchFamily="18" charset="0"/>
                        </a:rPr>
                        <a:t>.</a:t>
                      </a:r>
                      <a:endParaRPr lang="en-US" sz="16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extLst>
                  <a:ext uri="{0D108BD9-81ED-4DB2-BD59-A6C34878D82A}">
                    <a16:rowId xmlns:a16="http://schemas.microsoft.com/office/drawing/2014/main" val="3477068631"/>
                  </a:ext>
                </a:extLst>
              </a:tr>
            </a:tbl>
          </a:graphicData>
        </a:graphic>
      </p:graphicFrame>
    </p:spTree>
    <p:extLst>
      <p:ext uri="{BB962C8B-B14F-4D97-AF65-F5344CB8AC3E}">
        <p14:creationId xmlns:p14="http://schemas.microsoft.com/office/powerpoint/2010/main" val="360887022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97511" y="0"/>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783771" y="849086"/>
            <a:ext cx="6662058" cy="40011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Truy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vấn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với</a:t>
            </a:r>
            <a:r>
              <a:rPr lang="en-US" sz="2000" b="1" dirty="0">
                <a:latin typeface="Times New Roman" panose="02020603050405020304" pitchFamily="18" charset="0"/>
                <a:cs typeface="Times New Roman" panose="02020603050405020304" pitchFamily="18" charset="0"/>
              </a:rPr>
              <a:t> LINQ to SQL</a:t>
            </a:r>
          </a:p>
        </p:txBody>
      </p:sp>
      <p:pic>
        <p:nvPicPr>
          <p:cNvPr id="5" name="Picture 4"/>
          <p:cNvPicPr>
            <a:picLocks noChangeAspect="1"/>
          </p:cNvPicPr>
          <p:nvPr/>
        </p:nvPicPr>
        <p:blipFill>
          <a:blip r:embed="rId3"/>
          <a:stretch>
            <a:fillRect/>
          </a:stretch>
        </p:blipFill>
        <p:spPr>
          <a:xfrm>
            <a:off x="897511" y="1531925"/>
            <a:ext cx="7479200" cy="2333736"/>
          </a:xfrm>
          <a:prstGeom prst="rect">
            <a:avLst/>
          </a:prstGeom>
        </p:spPr>
      </p:pic>
    </p:spTree>
    <p:extLst>
      <p:ext uri="{BB962C8B-B14F-4D97-AF65-F5344CB8AC3E}">
        <p14:creationId xmlns:p14="http://schemas.microsoft.com/office/powerpoint/2010/main" val="163810653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97511" y="0"/>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783771" y="849086"/>
            <a:ext cx="666205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Truy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vấn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với</a:t>
            </a:r>
            <a:r>
              <a:rPr lang="en-US" sz="2000" b="1" dirty="0">
                <a:latin typeface="Times New Roman" panose="02020603050405020304" pitchFamily="18" charset="0"/>
                <a:cs typeface="Times New Roman" panose="02020603050405020304" pitchFamily="18" charset="0"/>
              </a:rPr>
              <a:t> LINQ to SQL</a:t>
            </a:r>
          </a:p>
        </p:txBody>
      </p:sp>
      <p:pic>
        <p:nvPicPr>
          <p:cNvPr id="4" name="Picture 3"/>
          <p:cNvPicPr>
            <a:picLocks noChangeAspect="1"/>
          </p:cNvPicPr>
          <p:nvPr/>
        </p:nvPicPr>
        <p:blipFill>
          <a:blip r:embed="rId3"/>
          <a:stretch>
            <a:fillRect/>
          </a:stretch>
        </p:blipFill>
        <p:spPr>
          <a:xfrm>
            <a:off x="897511" y="1531925"/>
            <a:ext cx="7566922" cy="2380141"/>
          </a:xfrm>
          <a:prstGeom prst="rect">
            <a:avLst/>
          </a:prstGeom>
        </p:spPr>
      </p:pic>
    </p:spTree>
    <p:extLst>
      <p:ext uri="{BB962C8B-B14F-4D97-AF65-F5344CB8AC3E}">
        <p14:creationId xmlns:p14="http://schemas.microsoft.com/office/powerpoint/2010/main" val="173165835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97511" y="0"/>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783771" y="849086"/>
            <a:ext cx="666205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Truy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vấn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với</a:t>
            </a:r>
            <a:r>
              <a:rPr lang="en-US" sz="2000" b="1" dirty="0">
                <a:latin typeface="Times New Roman" panose="02020603050405020304" pitchFamily="18" charset="0"/>
                <a:cs typeface="Times New Roman" panose="02020603050405020304" pitchFamily="18" charset="0"/>
              </a:rPr>
              <a:t> LINQ to SQL</a:t>
            </a:r>
          </a:p>
        </p:txBody>
      </p:sp>
      <p:pic>
        <p:nvPicPr>
          <p:cNvPr id="4" name="Picture 3"/>
          <p:cNvPicPr>
            <a:picLocks noChangeAspect="1"/>
          </p:cNvPicPr>
          <p:nvPr/>
        </p:nvPicPr>
        <p:blipFill>
          <a:blip r:embed="rId3"/>
          <a:stretch>
            <a:fillRect/>
          </a:stretch>
        </p:blipFill>
        <p:spPr>
          <a:xfrm>
            <a:off x="897511" y="1531925"/>
            <a:ext cx="6831464" cy="2791881"/>
          </a:xfrm>
          <a:prstGeom prst="rect">
            <a:avLst/>
          </a:prstGeom>
        </p:spPr>
      </p:pic>
    </p:spTree>
    <p:extLst>
      <p:ext uri="{BB962C8B-B14F-4D97-AF65-F5344CB8AC3E}">
        <p14:creationId xmlns:p14="http://schemas.microsoft.com/office/powerpoint/2010/main" val="268805359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97511" y="0"/>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783771" y="849086"/>
            <a:ext cx="666205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Truy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vấn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với</a:t>
            </a:r>
            <a:r>
              <a:rPr lang="en-US" sz="2000" b="1" dirty="0">
                <a:latin typeface="Times New Roman" panose="02020603050405020304" pitchFamily="18" charset="0"/>
                <a:cs typeface="Times New Roman" panose="02020603050405020304" pitchFamily="18" charset="0"/>
              </a:rPr>
              <a:t> LINQ to SQL</a:t>
            </a:r>
          </a:p>
        </p:txBody>
      </p:sp>
      <p:pic>
        <p:nvPicPr>
          <p:cNvPr id="4" name="Picture 3"/>
          <p:cNvPicPr>
            <a:picLocks noChangeAspect="1"/>
          </p:cNvPicPr>
          <p:nvPr/>
        </p:nvPicPr>
        <p:blipFill>
          <a:blip r:embed="rId3"/>
          <a:stretch>
            <a:fillRect/>
          </a:stretch>
        </p:blipFill>
        <p:spPr>
          <a:xfrm>
            <a:off x="897511" y="1352810"/>
            <a:ext cx="6894689" cy="2863157"/>
          </a:xfrm>
          <a:prstGeom prst="rect">
            <a:avLst/>
          </a:prstGeom>
        </p:spPr>
      </p:pic>
    </p:spTree>
    <p:extLst>
      <p:ext uri="{BB962C8B-B14F-4D97-AF65-F5344CB8AC3E}">
        <p14:creationId xmlns:p14="http://schemas.microsoft.com/office/powerpoint/2010/main" val="163126642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3. LINQ TO XML</a:t>
            </a:r>
            <a:endParaRPr lang="en" sz="2400" b="1" dirty="0">
              <a:solidFill>
                <a:srgbClr val="00B0F0"/>
              </a:solidFill>
            </a:endParaRPr>
          </a:p>
          <a:p>
            <a:pPr>
              <a:spcBef>
                <a:spcPts val="0"/>
              </a:spcBef>
              <a:buFont typeface="Source Sans Pro"/>
              <a:buNone/>
            </a:pPr>
            <a:endParaRPr lang="en" dirty="0"/>
          </a:p>
        </p:txBody>
      </p:sp>
      <p:sp>
        <p:nvSpPr>
          <p:cNvPr id="2" name="Rectangle 1"/>
          <p:cNvSpPr/>
          <p:nvPr/>
        </p:nvSpPr>
        <p:spPr>
          <a:xfrm>
            <a:off x="613953" y="1321782"/>
            <a:ext cx="7393577" cy="1277786"/>
          </a:xfrm>
          <a:prstGeom prst="rect">
            <a:avLst/>
          </a:prstGeom>
        </p:spPr>
        <p:txBody>
          <a:bodyPr wrap="square">
            <a:spAutoFit/>
          </a:bodyPr>
          <a:lstStyle/>
          <a:p>
            <a:pPr marL="914400" lvl="2" algn="just">
              <a:lnSpc>
                <a:spcPct val="107000"/>
              </a:lnSpc>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Cho </a:t>
            </a:r>
            <a:r>
              <a:rPr lang="en-US" sz="1800" dirty="0" err="1">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truy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thay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cũng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như</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lưu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trữ</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sau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khi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thay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tài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latin typeface="Times New Roman" panose="02020603050405020304" pitchFamily="18" charset="0"/>
                <a:ea typeface="Calibri" panose="020F0502020204030204" pitchFamily="34" charset="0"/>
                <a:cs typeface="Times New Roman" panose="02020603050405020304" pitchFamily="18" charset="0"/>
              </a:rPr>
              <a:t> XML.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latin typeface="Times New Roman" panose="02020603050405020304" pitchFamily="18" charset="0"/>
                <a:ea typeface="Calibri" panose="020F0502020204030204" pitchFamily="34" charset="0"/>
                <a:cs typeface="Times New Roman" panose="02020603050405020304" pitchFamily="18" charset="0"/>
              </a:rPr>
              <a:t> LINQ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làm</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tài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latin typeface="Times New Roman" panose="02020603050405020304" pitchFamily="18" charset="0"/>
                <a:ea typeface="Calibri" panose="020F0502020204030204" pitchFamily="34" charset="0"/>
                <a:cs typeface="Times New Roman" panose="02020603050405020304" pitchFamily="18" charset="0"/>
              </a:rPr>
              <a:t> XML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thuận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lợi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ưu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hơn</a:t>
            </a:r>
            <a:r>
              <a:rPr lang="en-US" sz="1800" dirty="0">
                <a:latin typeface="Times New Roman" panose="02020603050405020304" pitchFamily="18" charset="0"/>
                <a:ea typeface="Calibri" panose="020F0502020204030204" pitchFamily="34" charset="0"/>
                <a:cs typeface="Times New Roman" panose="02020603050405020304" pitchFamily="18" charset="0"/>
              </a:rPr>
              <a:t> so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XmlDocument</a:t>
            </a:r>
            <a:r>
              <a:rPr lang="en-US" sz="1800" dirty="0">
                <a:latin typeface="Times New Roman" panose="02020603050405020304" pitchFamily="18" charset="0"/>
                <a:ea typeface="Calibri" panose="020F0502020204030204" pitchFamily="34" charset="0"/>
                <a:cs typeface="Times New Roman" panose="02020603050405020304" pitchFamily="18" charset="0"/>
              </a:rPr>
              <a:t>, XPath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800" dirty="0">
                <a:latin typeface="Times New Roman" panose="02020603050405020304" pitchFamily="18" charset="0"/>
                <a:ea typeface="Calibri" panose="020F0502020204030204" pitchFamily="34" charset="0"/>
                <a:cs typeface="Times New Roman" panose="02020603050405020304" pitchFamily="18" charset="0"/>
              </a:rPr>
              <a:t> XQuery.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446151" y="787407"/>
            <a:ext cx="5411849" cy="400110"/>
          </a:xfrm>
          <a:prstGeom prst="rect">
            <a:avLst/>
          </a:prstGeom>
        </p:spPr>
        <p:txBody>
          <a:bodyPr wrap="square">
            <a:spAutoFit/>
          </a:bodyPr>
          <a:lstStyle/>
          <a:p>
            <a:pPr fontAlgn="base"/>
            <a:r>
              <a:rPr lang="en-US" sz="2000" b="1" dirty="0" err="1"/>
              <a:t>Khái</a:t>
            </a:r>
            <a:r>
              <a:rPr lang="en-US" sz="2000" b="1" dirty="0"/>
              <a:t> </a:t>
            </a:r>
            <a:r>
              <a:rPr lang="en-US" sz="2000" b="1" dirty="0" err="1"/>
              <a:t>niệm</a:t>
            </a:r>
            <a:endParaRPr lang="en-US" sz="2000" b="1" dirty="0"/>
          </a:p>
        </p:txBody>
      </p:sp>
    </p:spTree>
    <p:extLst>
      <p:ext uri="{BB962C8B-B14F-4D97-AF65-F5344CB8AC3E}">
        <p14:creationId xmlns:p14="http://schemas.microsoft.com/office/powerpoint/2010/main" val="92149132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3. LINQ TO XML</a:t>
            </a:r>
            <a:endParaRPr lang="en" sz="2400" b="1" dirty="0">
              <a:solidFill>
                <a:srgbClr val="00B0F0"/>
              </a:solidFill>
            </a:endParaRPr>
          </a:p>
          <a:p>
            <a:pPr>
              <a:spcBef>
                <a:spcPts val="0"/>
              </a:spcBef>
              <a:buFont typeface="Source Sans Pro"/>
              <a:buNone/>
            </a:pPr>
            <a:endParaRPr lang="en" dirty="0"/>
          </a:p>
        </p:txBody>
      </p:sp>
      <p:sp>
        <p:nvSpPr>
          <p:cNvPr id="2" name="Rectangle 1"/>
          <p:cNvSpPr/>
          <p:nvPr/>
        </p:nvSpPr>
        <p:spPr>
          <a:xfrm>
            <a:off x="1224082" y="810348"/>
            <a:ext cx="5411849" cy="400110"/>
          </a:xfrm>
          <a:prstGeom prst="rect">
            <a:avLst/>
          </a:prstGeom>
        </p:spPr>
        <p:txBody>
          <a:bodyPr wrap="square">
            <a:spAutoFit/>
          </a:bodyPr>
          <a:lstStyle/>
          <a:p>
            <a:pPr fontAlgn="base"/>
            <a:r>
              <a:rPr lang="en-US" sz="2000" b="1" dirty="0" err="1"/>
              <a:t>Cây</a:t>
            </a:r>
            <a:r>
              <a:rPr lang="en-US" sz="2000" b="1" dirty="0"/>
              <a:t> </a:t>
            </a:r>
            <a:r>
              <a:rPr lang="en-US" sz="2000" b="1" dirty="0" err="1"/>
              <a:t>phân</a:t>
            </a:r>
            <a:r>
              <a:rPr lang="en-US" sz="2000" b="1" dirty="0"/>
              <a:t> </a:t>
            </a:r>
            <a:r>
              <a:rPr lang="en-US" sz="2000" b="1" dirty="0" err="1"/>
              <a:t>cấp</a:t>
            </a:r>
            <a:r>
              <a:rPr lang="en-US" sz="2000" b="1" dirty="0"/>
              <a:t> </a:t>
            </a:r>
            <a:r>
              <a:rPr lang="en-US" sz="2000" b="1" dirty="0" err="1"/>
              <a:t>lớp</a:t>
            </a:r>
            <a:r>
              <a:rPr lang="en-US" sz="2000" b="1" dirty="0"/>
              <a:t> </a:t>
            </a:r>
            <a:r>
              <a:rPr lang="en-US" sz="2000" b="1" dirty="0" err="1"/>
              <a:t>của</a:t>
            </a:r>
            <a:r>
              <a:rPr lang="en-US" sz="2000" b="1" dirty="0"/>
              <a:t> LINQ to XML API</a:t>
            </a:r>
          </a:p>
        </p:txBody>
      </p:sp>
      <p:pic>
        <p:nvPicPr>
          <p:cNvPr id="4" name="Picture 3"/>
          <p:cNvPicPr>
            <a:picLocks noChangeAspect="1"/>
          </p:cNvPicPr>
          <p:nvPr/>
        </p:nvPicPr>
        <p:blipFill>
          <a:blip r:embed="rId3"/>
          <a:stretch>
            <a:fillRect/>
          </a:stretch>
        </p:blipFill>
        <p:spPr>
          <a:xfrm>
            <a:off x="1867238" y="1210458"/>
            <a:ext cx="5867062" cy="37933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9825290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3. LINQ TO XML</a:t>
            </a:r>
            <a:endParaRPr lang="en" sz="2400" b="1" dirty="0">
              <a:solidFill>
                <a:srgbClr val="00B0F0"/>
              </a:solidFill>
            </a:endParaRPr>
          </a:p>
          <a:p>
            <a:pPr>
              <a:spcBef>
                <a:spcPts val="0"/>
              </a:spcBef>
              <a:buFont typeface="Source Sans Pro"/>
              <a:buNone/>
            </a:pPr>
            <a:endParaRPr lang="en" dirty="0"/>
          </a:p>
        </p:txBody>
      </p:sp>
      <p:sp>
        <p:nvSpPr>
          <p:cNvPr id="2" name="Rectangle 1"/>
          <p:cNvSpPr/>
          <p:nvPr/>
        </p:nvSpPr>
        <p:spPr>
          <a:xfrm>
            <a:off x="649316" y="772054"/>
            <a:ext cx="4850147" cy="400110"/>
          </a:xfrm>
          <a:prstGeom prst="rect">
            <a:avLst/>
          </a:prstGeom>
        </p:spPr>
        <p:txBody>
          <a:bodyPr wrap="square">
            <a:spAutoFit/>
          </a:bodyPr>
          <a:lstStyle/>
          <a:p>
            <a:pPr fontAlgn="base"/>
            <a:r>
              <a:rPr lang="en-US" sz="2000" b="1" dirty="0" err="1"/>
              <a:t>Thực</a:t>
            </a:r>
            <a:r>
              <a:rPr lang="en-US" sz="2000" b="1" dirty="0"/>
              <a:t> </a:t>
            </a:r>
            <a:r>
              <a:rPr lang="en-US" sz="2000" b="1" dirty="0" err="1"/>
              <a:t>hiện</a:t>
            </a:r>
            <a:r>
              <a:rPr lang="en-US" sz="2000" b="1" dirty="0"/>
              <a:t> </a:t>
            </a:r>
            <a:r>
              <a:rPr lang="en-US" sz="2000" b="1" dirty="0" err="1"/>
              <a:t>truy</a:t>
            </a:r>
            <a:r>
              <a:rPr lang="en-US" sz="2000" b="1" dirty="0"/>
              <a:t> </a:t>
            </a:r>
            <a:r>
              <a:rPr lang="en-US" sz="2000" b="1" dirty="0" err="1"/>
              <a:t>vấn</a:t>
            </a:r>
            <a:r>
              <a:rPr lang="en-US" sz="2000" b="1" dirty="0"/>
              <a:t> </a:t>
            </a:r>
            <a:r>
              <a:rPr lang="en-US" sz="2000" b="1" dirty="0" err="1"/>
              <a:t>với</a:t>
            </a:r>
            <a:r>
              <a:rPr lang="en-US" sz="2000" b="1" dirty="0"/>
              <a:t> LINQ to XML:</a:t>
            </a:r>
          </a:p>
        </p:txBody>
      </p:sp>
      <p:pic>
        <p:nvPicPr>
          <p:cNvPr id="10" name="Picture 9"/>
          <p:cNvPicPr>
            <a:picLocks noChangeAspect="1"/>
          </p:cNvPicPr>
          <p:nvPr/>
        </p:nvPicPr>
        <p:blipFill>
          <a:blip r:embed="rId3"/>
          <a:stretch>
            <a:fillRect/>
          </a:stretch>
        </p:blipFill>
        <p:spPr>
          <a:xfrm>
            <a:off x="1112333" y="2840526"/>
            <a:ext cx="6775195" cy="2123360"/>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stretch>
            <a:fillRect/>
          </a:stretch>
        </p:blipFill>
        <p:spPr>
          <a:xfrm>
            <a:off x="1093452" y="1238822"/>
            <a:ext cx="7627146" cy="1549451"/>
          </a:xfrm>
          <a:prstGeom prst="rect">
            <a:avLst/>
          </a:prstGeom>
        </p:spPr>
      </p:pic>
    </p:spTree>
    <p:extLst>
      <p:ext uri="{BB962C8B-B14F-4D97-AF65-F5344CB8AC3E}">
        <p14:creationId xmlns:p14="http://schemas.microsoft.com/office/powerpoint/2010/main" val="255864017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3. LINQ TO OBJECT</a:t>
            </a:r>
            <a:endParaRPr lang="en" sz="2400" b="1" dirty="0">
              <a:solidFill>
                <a:srgbClr val="00B0F0"/>
              </a:solidFill>
            </a:endParaRPr>
          </a:p>
          <a:p>
            <a:pPr>
              <a:spcBef>
                <a:spcPts val="0"/>
              </a:spcBef>
              <a:buFont typeface="Source Sans Pro"/>
              <a:buNone/>
            </a:pPr>
            <a:endParaRPr lang="en" dirty="0"/>
          </a:p>
        </p:txBody>
      </p:sp>
      <p:sp>
        <p:nvSpPr>
          <p:cNvPr id="2" name="Rectangle 1"/>
          <p:cNvSpPr/>
          <p:nvPr/>
        </p:nvSpPr>
        <p:spPr>
          <a:xfrm>
            <a:off x="444137" y="1225315"/>
            <a:ext cx="7315199" cy="1323760"/>
          </a:xfrm>
          <a:prstGeom prst="rect">
            <a:avLst/>
          </a:prstGeom>
        </p:spPr>
        <p:txBody>
          <a:bodyPr wrap="square">
            <a:spAutoFit/>
          </a:bodyPr>
          <a:lstStyle/>
          <a:p>
            <a:pPr marL="914400" lvl="2" algn="just">
              <a:lnSpc>
                <a:spcPct val="107000"/>
              </a:lnSpc>
            </a:pPr>
            <a:r>
              <a:rPr lang="en-US" sz="2200" b="1" dirty="0" err="1">
                <a:latin typeface="Times New Roman" panose="02020603050405020304" pitchFamily="18" charset="0"/>
                <a:ea typeface="Calibri" panose="020F0502020204030204" pitchFamily="34" charset="0"/>
                <a:cs typeface="Times New Roman" panose="02020603050405020304" pitchFamily="18" charset="0"/>
              </a:rPr>
              <a:t>Khái</a:t>
            </a: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sz="2200" b="1" dirty="0" err="1">
                <a:latin typeface="Times New Roman" panose="02020603050405020304" pitchFamily="18" charset="0"/>
                <a:ea typeface="Calibri" panose="020F0502020204030204" pitchFamily="34" charset="0"/>
                <a:cs typeface="Times New Roman" panose="02020603050405020304" pitchFamily="18" charset="0"/>
              </a:rPr>
              <a:t>niệm</a:t>
            </a:r>
            <a:r>
              <a:rPr lang="en-US" sz="2200" b="1" dirty="0">
                <a:latin typeface="Times New Roman" panose="02020603050405020304" pitchFamily="18" charset="0"/>
                <a:ea typeface="Calibri" panose="020F0502020204030204" pitchFamily="34" charset="0"/>
                <a:cs typeface="Times New Roman" panose="02020603050405020304" pitchFamily="18" charset="0"/>
              </a:rPr>
              <a:t>:</a:t>
            </a:r>
          </a:p>
          <a:p>
            <a:pPr marL="1200150" lvl="2" indent="-285750" algn="just">
              <a:lnSpc>
                <a:spcPct val="107000"/>
              </a:lnSpc>
              <a:buFont typeface="Arial" panose="020B0604020202020204" pitchFamily="34" charset="0"/>
              <a:buChar char="•"/>
            </a:pPr>
            <a:r>
              <a:rPr lang="en-US" sz="1800" dirty="0" err="1">
                <a:latin typeface="Times New Roman" panose="02020603050405020304" pitchFamily="18" charset="0"/>
                <a:ea typeface="Calibri" panose="020F0502020204030204" pitchFamily="34" charset="0"/>
                <a:cs typeface="Times New Roman" panose="02020603050405020304" pitchFamily="18" charset="0"/>
              </a:rPr>
              <a:t>Linq</a:t>
            </a:r>
            <a:r>
              <a:rPr lang="en-US" sz="1800" dirty="0">
                <a:latin typeface="Times New Roman" panose="02020603050405020304" pitchFamily="18" charset="0"/>
                <a:ea typeface="Calibri" panose="020F0502020204030204" pitchFamily="34" charset="0"/>
                <a:cs typeface="Times New Roman" panose="02020603050405020304" pitchFamily="18" charset="0"/>
              </a:rPr>
              <a:t> to Object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cung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khả</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truy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cứ</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tượng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nào</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bộ</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latin typeface="Times New Roman" panose="02020603050405020304" pitchFamily="18" charset="0"/>
                <a:ea typeface="Calibri" panose="020F0502020204030204" pitchFamily="34" charset="0"/>
                <a:cs typeface="Times New Roman" panose="02020603050405020304" pitchFamily="18" charset="0"/>
              </a:rPr>
              <a:t> C#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như</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mảng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danh</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sách</a:t>
            </a:r>
            <a:r>
              <a:rPr lang="en-US" sz="1800" dirty="0">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tượng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kiểu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IEnumerable</a:t>
            </a:r>
            <a:r>
              <a:rPr lang="en-US" sz="1800" dirty="0">
                <a:latin typeface="Times New Roman" panose="02020603050405020304" pitchFamily="18" charset="0"/>
                <a:ea typeface="Calibri" panose="020F0502020204030204" pitchFamily="34" charset="0"/>
                <a:cs typeface="Times New Roman" panose="02020603050405020304" pitchFamily="18" charset="0"/>
              </a:rPr>
              <a:t> Collection</a:t>
            </a:r>
            <a:r>
              <a:rPr lang="en-US" dirty="0"/>
              <a:t>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549984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156984" y="-100452"/>
            <a:ext cx="2277164" cy="715800"/>
          </a:xfrm>
        </p:spPr>
        <p:txBody>
          <a:bodyPr/>
          <a:lstStyle/>
          <a:p>
            <a:pPr algn="l"/>
            <a:r>
              <a:rPr lang="en-US" sz="2800" dirty="0">
                <a:latin typeface="+mj-lt"/>
              </a:rPr>
              <a:t>NỘI DUNG</a:t>
            </a:r>
          </a:p>
        </p:txBody>
      </p:sp>
      <p:graphicFrame>
        <p:nvGraphicFramePr>
          <p:cNvPr id="3" name="Diagram 2"/>
          <p:cNvGraphicFramePr/>
          <p:nvPr>
            <p:extLst>
              <p:ext uri="{D42A27DB-BD31-4B8C-83A1-F6EECF244321}">
                <p14:modId xmlns:p14="http://schemas.microsoft.com/office/powerpoint/2010/main" val="770410350"/>
              </p:ext>
            </p:extLst>
          </p:nvPr>
        </p:nvGraphicFramePr>
        <p:xfrm>
          <a:off x="736060" y="47165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6087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3. LINQ TO OBJECT</a:t>
            </a:r>
            <a:endParaRPr lang="en" sz="2400" b="1" dirty="0">
              <a:solidFill>
                <a:srgbClr val="00B0F0"/>
              </a:solidFill>
            </a:endParaRPr>
          </a:p>
          <a:p>
            <a:pPr>
              <a:spcBef>
                <a:spcPts val="0"/>
              </a:spcBef>
              <a:buFont typeface="Source Sans Pro"/>
              <a:buNone/>
            </a:pPr>
            <a:endParaRPr lang="en" dirty="0"/>
          </a:p>
        </p:txBody>
      </p:sp>
      <p:sp>
        <p:nvSpPr>
          <p:cNvPr id="2" name="Rectangle 1"/>
          <p:cNvSpPr/>
          <p:nvPr/>
        </p:nvSpPr>
        <p:spPr>
          <a:xfrm>
            <a:off x="1224082" y="1032638"/>
            <a:ext cx="7315199" cy="1815882"/>
          </a:xfrm>
          <a:prstGeom prst="rect">
            <a:avLst/>
          </a:prstGeom>
        </p:spPr>
        <p:txBody>
          <a:bodyPr wrap="square">
            <a:spAutoFit/>
          </a:bodyPr>
          <a:lstStyle/>
          <a:p>
            <a:r>
              <a:rPr lang="en-US" sz="2200" b="1" dirty="0" err="1">
                <a:latin typeface="Times New Roman" panose="02020603050405020304" pitchFamily="18" charset="0"/>
                <a:cs typeface="Times New Roman" panose="02020603050405020304" pitchFamily="18" charset="0"/>
              </a:rPr>
              <a:t>Lợi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ích</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của</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Linq</a:t>
            </a:r>
            <a:r>
              <a:rPr lang="en-US" sz="2200" b="1" dirty="0">
                <a:latin typeface="Times New Roman" panose="02020603050405020304" pitchFamily="18" charset="0"/>
                <a:cs typeface="Times New Roman" panose="02020603050405020304" pitchFamily="18" charset="0"/>
              </a:rPr>
              <a:t> to Object: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LINQ to Objects </a:t>
            </a:r>
            <a:r>
              <a:rPr lang="en-US" sz="1800" dirty="0" err="1">
                <a:latin typeface="Times New Roman" panose="02020603050405020304" pitchFamily="18" charset="0"/>
                <a:cs typeface="Times New Roman" panose="02020603050405020304" pitchFamily="18" charset="0"/>
              </a:rPr>
              <a:t>giúp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duyệt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t</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Ienumerable</a:t>
            </a:r>
            <a:r>
              <a:rPr lang="en-US" sz="1800" dirty="0">
                <a:latin typeface="Times New Roman" panose="02020603050405020304" pitchFamily="18" charset="0"/>
                <a:cs typeface="Times New Roman" panose="02020603050405020304" pitchFamily="18" charset="0"/>
              </a:rPr>
              <a:t>&lt;T&gt;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dàng</a:t>
            </a:r>
            <a:r>
              <a:rPr lang="en-US" sz="1800" dirty="0">
                <a:latin typeface="Times New Roman" panose="02020603050405020304" pitchFamily="18" charset="0"/>
                <a:cs typeface="Times New Roman" panose="02020603050405020304" pitchFamily="18" charset="0"/>
              </a:rPr>
              <a:t> h</a:t>
            </a:r>
            <a:r>
              <a:rPr lang="vi-VN" sz="1800" dirty="0">
                <a:latin typeface="Times New Roman" panose="02020603050405020304" pitchFamily="18" charset="0"/>
                <a:cs typeface="Times New Roman" panose="02020603050405020304" pitchFamily="18" charset="0"/>
              </a:rPr>
              <a:t>ơ</a:t>
            </a:r>
            <a:r>
              <a:rPr lang="en-US" sz="1800" dirty="0">
                <a:latin typeface="Times New Roman" panose="02020603050405020304" pitchFamily="18" charset="0"/>
                <a:cs typeface="Times New Roman" panose="02020603050405020304" pitchFamily="18" charset="0"/>
              </a:rPr>
              <a:t>n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l</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ợng</a:t>
            </a:r>
            <a:r>
              <a:rPr lang="en-US" sz="1800" dirty="0">
                <a:latin typeface="Times New Roman" panose="02020603050405020304" pitchFamily="18" charset="0"/>
                <a:cs typeface="Times New Roman" panose="02020603050405020304" pitchFamily="18" charset="0"/>
              </a:rPr>
              <a:t> code </a:t>
            </a:r>
            <a:r>
              <a:rPr lang="en-US" sz="1800" dirty="0" err="1">
                <a:latin typeface="Times New Roman" panose="02020603050405020304" pitchFamily="18" charset="0"/>
                <a:cs typeface="Times New Roman" panose="02020603050405020304" pitchFamily="18" charset="0"/>
              </a:rPr>
              <a:t>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(so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foreach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tạp</a:t>
            </a:r>
            <a:r>
              <a:rPr lang="en-US"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Ngoài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còn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so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vòng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lặp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foreach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thống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t>
            </a:r>
            <a:r>
              <a:rPr lang="vi-VN" sz="1800" dirty="0">
                <a:latin typeface="Times New Roman" panose="02020603050405020304" pitchFamily="18" charset="0"/>
                <a:cs typeface="Times New Roman" panose="02020603050405020304" pitchFamily="18" charset="0"/>
              </a:rPr>
              <a:t>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đọc</a:t>
            </a:r>
            <a:r>
              <a:rPr lang="en-US" sz="1800" dirty="0">
                <a:latin typeface="Times New Roman" panose="02020603050405020304" pitchFamily="18" charset="0"/>
                <a:cs typeface="Times New Roman" panose="02020603050405020304" pitchFamily="18" charset="0"/>
              </a:rPr>
              <a:t> h</a:t>
            </a:r>
            <a:r>
              <a:rPr lang="vi-VN" sz="1800" dirty="0">
                <a:latin typeface="Times New Roman" panose="02020603050405020304" pitchFamily="18" charset="0"/>
                <a:cs typeface="Times New Roman" panose="02020603050405020304" pitchFamily="18" charset="0"/>
              </a:rPr>
              <a:t>ơ</a:t>
            </a:r>
            <a:r>
              <a:rPr lang="en-US" sz="1800" dirty="0">
                <a:latin typeface="Times New Roman" panose="02020603050405020304" pitchFamily="18" charset="0"/>
                <a:cs typeface="Times New Roman" panose="02020603050405020304" pitchFamily="18" charset="0"/>
              </a:rPr>
              <a:t>n, </a:t>
            </a:r>
            <a:r>
              <a:rPr lang="en-US" sz="1800" dirty="0" err="1">
                <a:latin typeface="Times New Roman" panose="02020603050405020304" pitchFamily="18" charset="0"/>
                <a:cs typeface="Times New Roman" panose="02020603050405020304" pitchFamily="18" charset="0"/>
              </a:rPr>
              <a:t>lọc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mẽ</a:t>
            </a:r>
            <a:r>
              <a:rPr lang="en-US" sz="1800" dirty="0">
                <a:latin typeface="Times New Roman" panose="02020603050405020304" pitchFamily="18" charset="0"/>
                <a:cs typeface="Times New Roman" panose="02020603050405020304" pitchFamily="18" charset="0"/>
              </a:rPr>
              <a:t> h</a:t>
            </a:r>
            <a:r>
              <a:rPr lang="vi-VN" sz="1800" dirty="0">
                <a:latin typeface="Times New Roman" panose="02020603050405020304" pitchFamily="18" charset="0"/>
                <a:cs typeface="Times New Roman" panose="02020603050405020304" pitchFamily="18" charset="0"/>
              </a:rPr>
              <a:t>ơ</a:t>
            </a:r>
            <a:r>
              <a:rPr lang="en-US" sz="1800" dirty="0">
                <a:latin typeface="Times New Roman" panose="02020603050405020304" pitchFamily="18" charset="0"/>
                <a:cs typeface="Times New Roman" panose="02020603050405020304" pitchFamily="18" charset="0"/>
              </a:rPr>
              <a:t>n,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group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sắp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tốt</a:t>
            </a:r>
            <a:r>
              <a:rPr lang="en-US" sz="1800" dirty="0">
                <a:latin typeface="Times New Roman" panose="02020603050405020304" pitchFamily="18" charset="0"/>
                <a:cs typeface="Times New Roman" panose="02020603050405020304" pitchFamily="18" charset="0"/>
              </a:rPr>
              <a:t> h</a:t>
            </a:r>
            <a:r>
              <a:rPr lang="vi-VN" sz="1800" dirty="0">
                <a:latin typeface="Times New Roman" panose="02020603050405020304" pitchFamily="18" charset="0"/>
                <a:cs typeface="Times New Roman" panose="02020603050405020304" pitchFamily="18" charset="0"/>
              </a:rPr>
              <a:t>ơ</a:t>
            </a:r>
            <a:r>
              <a:rPr lang="en-US" sz="1800" dirty="0">
                <a:latin typeface="Times New Roman" panose="02020603050405020304" pitchFamily="18" charset="0"/>
                <a:cs typeface="Times New Roman" panose="02020603050405020304" pitchFamily="18" charset="0"/>
              </a:rPr>
              <a:t>n</a:t>
            </a:r>
          </a:p>
        </p:txBody>
      </p:sp>
    </p:spTree>
    <p:extLst>
      <p:ext uri="{BB962C8B-B14F-4D97-AF65-F5344CB8AC3E}">
        <p14:creationId xmlns:p14="http://schemas.microsoft.com/office/powerpoint/2010/main" val="130627365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3. LINQ TO OBJECT</a:t>
            </a:r>
            <a:endParaRPr lang="en" sz="2400" b="1" dirty="0">
              <a:solidFill>
                <a:srgbClr val="00B0F0"/>
              </a:solidFill>
            </a:endParaRPr>
          </a:p>
          <a:p>
            <a:pPr>
              <a:spcBef>
                <a:spcPts val="0"/>
              </a:spcBef>
              <a:buFont typeface="Source Sans Pro"/>
              <a:buNone/>
            </a:pPr>
            <a:endParaRPr lang="en" dirty="0"/>
          </a:p>
        </p:txBody>
      </p:sp>
      <p:sp>
        <p:nvSpPr>
          <p:cNvPr id="2" name="Rectangle 1"/>
          <p:cNvSpPr/>
          <p:nvPr/>
        </p:nvSpPr>
        <p:spPr>
          <a:xfrm>
            <a:off x="1224082" y="1032638"/>
            <a:ext cx="7315199" cy="430887"/>
          </a:xfrm>
          <a:prstGeom prst="rect">
            <a:avLst/>
          </a:prstGeom>
        </p:spPr>
        <p:txBody>
          <a:bodyPr wrap="square">
            <a:spAutoFit/>
          </a:bodyPr>
          <a:lstStyle/>
          <a:p>
            <a:r>
              <a:rPr lang="en-US" sz="2200" b="1" dirty="0" err="1">
                <a:latin typeface="Times New Roman" panose="02020603050405020304" pitchFamily="18" charset="0"/>
                <a:cs typeface="Times New Roman" panose="02020603050405020304" pitchFamily="18" charset="0"/>
              </a:rPr>
              <a:t>Truy</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vấn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dữ</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liệu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với</a:t>
            </a:r>
            <a:r>
              <a:rPr lang="en-US" sz="2200" b="1" dirty="0">
                <a:latin typeface="Times New Roman" panose="02020603050405020304" pitchFamily="18" charset="0"/>
                <a:cs typeface="Times New Roman" panose="02020603050405020304" pitchFamily="18" charset="0"/>
              </a:rPr>
              <a:t> LINQ to OBJECT</a:t>
            </a:r>
          </a:p>
        </p:txBody>
      </p:sp>
      <p:pic>
        <p:nvPicPr>
          <p:cNvPr id="4" name="Picture 3"/>
          <p:cNvPicPr>
            <a:picLocks noChangeAspect="1"/>
          </p:cNvPicPr>
          <p:nvPr/>
        </p:nvPicPr>
        <p:blipFill>
          <a:blip r:embed="rId3"/>
          <a:stretch>
            <a:fillRect/>
          </a:stretch>
        </p:blipFill>
        <p:spPr>
          <a:xfrm>
            <a:off x="1224082" y="1687458"/>
            <a:ext cx="7187038" cy="2113834"/>
          </a:xfrm>
          <a:prstGeom prst="rect">
            <a:avLst/>
          </a:prstGeom>
        </p:spPr>
      </p:pic>
    </p:spTree>
    <p:extLst>
      <p:ext uri="{BB962C8B-B14F-4D97-AF65-F5344CB8AC3E}">
        <p14:creationId xmlns:p14="http://schemas.microsoft.com/office/powerpoint/2010/main" val="17330914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3. LINQ TO OBJECT</a:t>
            </a:r>
            <a:endParaRPr lang="en" sz="2400" b="1" dirty="0">
              <a:solidFill>
                <a:srgbClr val="00B0F0"/>
              </a:solidFill>
            </a:endParaRPr>
          </a:p>
          <a:p>
            <a:pPr>
              <a:spcBef>
                <a:spcPts val="0"/>
              </a:spcBef>
              <a:buFont typeface="Source Sans Pro"/>
              <a:buNone/>
            </a:pPr>
            <a:endParaRPr lang="en" dirty="0"/>
          </a:p>
        </p:txBody>
      </p:sp>
      <p:pic>
        <p:nvPicPr>
          <p:cNvPr id="5" name="Picture 4"/>
          <p:cNvPicPr>
            <a:picLocks noChangeAspect="1"/>
          </p:cNvPicPr>
          <p:nvPr/>
        </p:nvPicPr>
        <p:blipFill>
          <a:blip r:embed="rId3"/>
          <a:stretch>
            <a:fillRect/>
          </a:stretch>
        </p:blipFill>
        <p:spPr>
          <a:xfrm>
            <a:off x="1346683" y="837809"/>
            <a:ext cx="7052733" cy="4291521"/>
          </a:xfrm>
          <a:prstGeom prst="rect">
            <a:avLst/>
          </a:prstGeom>
        </p:spPr>
      </p:pic>
    </p:spTree>
    <p:extLst>
      <p:ext uri="{BB962C8B-B14F-4D97-AF65-F5344CB8AC3E}">
        <p14:creationId xmlns:p14="http://schemas.microsoft.com/office/powerpoint/2010/main" val="261720710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32196" y="1463038"/>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DEMO</a:t>
            </a:r>
            <a:endParaRPr lang="en" sz="2400" b="1" dirty="0">
              <a:solidFill>
                <a:srgbClr val="00B0F0"/>
              </a:solidFill>
            </a:endParaRPr>
          </a:p>
          <a:p>
            <a:pPr>
              <a:spcBef>
                <a:spcPts val="0"/>
              </a:spcBef>
              <a:buFont typeface="Source Sans Pro"/>
              <a:buNone/>
            </a:pPr>
            <a:endParaRPr lang="en" dirty="0"/>
          </a:p>
        </p:txBody>
      </p:sp>
    </p:spTree>
    <p:extLst>
      <p:ext uri="{BB962C8B-B14F-4D97-AF65-F5344CB8AC3E}">
        <p14:creationId xmlns:p14="http://schemas.microsoft.com/office/powerpoint/2010/main" val="324322218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Kết quả hình ảnh cho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46" y="0"/>
            <a:ext cx="7308253" cy="411089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577497" y="3521196"/>
            <a:ext cx="172354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Q&amp;A</a:t>
            </a:r>
          </a:p>
        </p:txBody>
      </p:sp>
    </p:spTree>
    <p:extLst>
      <p:ext uri="{BB962C8B-B14F-4D97-AF65-F5344CB8AC3E}">
        <p14:creationId xmlns:p14="http://schemas.microsoft.com/office/powerpoint/2010/main" val="793329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440309" y="2088817"/>
            <a:ext cx="7368196" cy="831836"/>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spcBef>
                <a:spcPts val="0"/>
              </a:spcBef>
              <a:buFont typeface="Source Sans Pro"/>
              <a:buNone/>
            </a:pPr>
            <a:endParaRPr lang="en" b="1" dirty="0"/>
          </a:p>
          <a:p>
            <a:pPr>
              <a:spcBef>
                <a:spcPts val="0"/>
              </a:spcBef>
              <a:buFont typeface="Source Sans Pro"/>
              <a:buNone/>
            </a:pPr>
            <a:endParaRPr lang="en" b="1" dirty="0"/>
          </a:p>
          <a:p>
            <a:pPr>
              <a:spcBef>
                <a:spcPts val="0"/>
              </a:spcBef>
              <a:buFont typeface="Source Sans Pro"/>
              <a:buNone/>
            </a:pPr>
            <a:endParaRPr lang="en" dirty="0"/>
          </a:p>
        </p:txBody>
      </p:sp>
      <p:sp>
        <p:nvSpPr>
          <p:cNvPr id="2" name="TextBox 1"/>
          <p:cNvSpPr txBox="1"/>
          <p:nvPr/>
        </p:nvSpPr>
        <p:spPr>
          <a:xfrm>
            <a:off x="1235676" y="123568"/>
            <a:ext cx="6759146" cy="523220"/>
          </a:xfrm>
          <a:prstGeom prst="rect">
            <a:avLst/>
          </a:prstGeom>
          <a:noFill/>
        </p:spPr>
        <p:txBody>
          <a:bodyPr wrap="square" rtlCol="0">
            <a:spAutoFit/>
          </a:bodyPr>
          <a:lstStyle/>
          <a:p>
            <a:pPr algn="ctr"/>
            <a:r>
              <a:rPr lang="en-US" sz="2800" b="1" dirty="0">
                <a:solidFill>
                  <a:srgbClr val="00B0F0"/>
                </a:solidFill>
              </a:rPr>
              <a:t>1. TỔNG QUAN VỀ LINQ</a:t>
            </a:r>
          </a:p>
        </p:txBody>
      </p:sp>
      <p:sp>
        <p:nvSpPr>
          <p:cNvPr id="3" name="TextBox 2"/>
          <p:cNvSpPr txBox="1"/>
          <p:nvPr/>
        </p:nvSpPr>
        <p:spPr>
          <a:xfrm>
            <a:off x="1112108" y="1297459"/>
            <a:ext cx="7744509" cy="1785104"/>
          </a:xfrm>
          <a:prstGeom prst="rect">
            <a:avLst/>
          </a:prstGeom>
          <a:noFill/>
        </p:spPr>
        <p:txBody>
          <a:bodyPr wrap="square" rtlCol="0">
            <a:spAutoFit/>
          </a:bodyPr>
          <a:lstStyle/>
          <a:p>
            <a:pPr lvl="2"/>
            <a:r>
              <a:rPr lang="en-US" sz="2000" b="1" dirty="0" err="1">
                <a:latin typeface="Times New Roman" panose="02020603050405020304" pitchFamily="18" charset="0"/>
                <a:cs typeface="Times New Roman" panose="02020603050405020304" pitchFamily="18" charset="0"/>
              </a:rPr>
              <a:t>Hoàn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cảnh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đời</a:t>
            </a:r>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nay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SQL, </a:t>
            </a:r>
            <a:r>
              <a:rPr lang="en-US" sz="1800" dirty="0" err="1">
                <a:latin typeface="Times New Roman" panose="02020603050405020304" pitchFamily="18" charset="0"/>
                <a:cs typeface="Times New Roman" panose="02020603050405020304" pitchFamily="18" charset="0"/>
              </a:rPr>
              <a:t>Xpath</a:t>
            </a:r>
            <a:r>
              <a:rPr lang="en-US" sz="1800" dirty="0">
                <a:latin typeface="Times New Roman" panose="02020603050405020304" pitchFamily="18" charset="0"/>
                <a:cs typeface="Times New Roman" panose="02020603050405020304" pitchFamily="18" charset="0"/>
              </a:rPr>
              <a:t>, XQuery </a:t>
            </a:r>
            <a:r>
              <a:rPr lang="en-US" sz="1800" dirty="0" err="1">
                <a:latin typeface="Times New Roman" panose="02020603050405020304" pitchFamily="18" charset="0"/>
                <a:cs typeface="Times New Roman" panose="02020603050405020304" pitchFamily="18" charset="0"/>
              </a:rPr>
              <a:t>rất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biệt</a:t>
            </a:r>
            <a:r>
              <a:rPr lang="en-US" sz="1800" dirty="0">
                <a:latin typeface="Times New Roman" panose="02020603050405020304" pitchFamily="18" charset="0"/>
                <a:cs typeface="Times New Roman" panose="02020603050405020304" pitchFamily="18" charset="0"/>
              </a:rPr>
              <a:t> </a:t>
            </a:r>
          </a:p>
          <a:p>
            <a:pPr marL="285750" lvl="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Giảm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viên</a:t>
            </a:r>
            <a:r>
              <a:rPr lang="en-US" sz="1800" dirty="0">
                <a:latin typeface="Times New Roman" panose="02020603050405020304" pitchFamily="18" charset="0"/>
                <a:cs typeface="Times New Roman" panose="02020603050405020304" pitchFamily="18" charset="0"/>
              </a:rPr>
              <a:t> </a:t>
            </a:r>
          </a:p>
          <a:p>
            <a:pPr marL="285750" lvl="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sự</a:t>
            </a:r>
            <a:r>
              <a:rPr lang="en-US" sz="1800" dirty="0">
                <a:latin typeface="Times New Roman" panose="02020603050405020304" pitchFamily="18" charset="0"/>
                <a:cs typeface="Times New Roman" panose="02020603050405020304" pitchFamily="18" charset="0"/>
              </a:rPr>
              <a:t> đ</a:t>
            </a:r>
            <a:r>
              <a:rPr lang="vi-VN" sz="1800" dirty="0">
                <a:latin typeface="Times New Roman" panose="02020603050405020304" pitchFamily="18" charset="0"/>
                <a:cs typeface="Times New Roman" panose="02020603050405020304" pitchFamily="18" charset="0"/>
              </a:rPr>
              <a:t>ơ</a:t>
            </a:r>
            <a:r>
              <a:rPr lang="en-US" sz="1800" dirty="0">
                <a:latin typeface="Times New Roman" panose="02020603050405020304" pitchFamily="18" charset="0"/>
                <a:cs typeface="Times New Roman" panose="02020603050405020304" pitchFamily="18" charset="0"/>
              </a:rPr>
              <a:t>n </a:t>
            </a:r>
            <a:r>
              <a:rPr lang="en-US" sz="1800" dirty="0" err="1">
                <a:latin typeface="Times New Roman" panose="02020603050405020304" pitchFamily="18" charset="0"/>
                <a:cs typeface="Times New Roman" panose="02020603050405020304" pitchFamily="18" charset="0"/>
              </a:rPr>
              <a:t>giản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code,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đọc</a:t>
            </a:r>
            <a:r>
              <a:rPr lang="en-US" sz="1800" dirty="0">
                <a:latin typeface="Times New Roman" panose="02020603050405020304" pitchFamily="18" charset="0"/>
                <a:cs typeface="Times New Roman" panose="02020603050405020304" pitchFamily="18" charset="0"/>
              </a:rPr>
              <a:t> </a:t>
            </a:r>
          </a:p>
          <a:p>
            <a:pPr marL="285750" lvl="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Đồng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p>
          <a:p>
            <a:pPr marL="342900" indent="-342900">
              <a:buAutoNum type="arabicPeriod"/>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93403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440309" y="2088817"/>
            <a:ext cx="7368196" cy="831836"/>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spcBef>
                <a:spcPts val="0"/>
              </a:spcBef>
              <a:buFont typeface="Source Sans Pro"/>
              <a:buNone/>
            </a:pPr>
            <a:endParaRPr lang="en" b="1" dirty="0"/>
          </a:p>
          <a:p>
            <a:pPr>
              <a:spcBef>
                <a:spcPts val="0"/>
              </a:spcBef>
              <a:buFont typeface="Source Sans Pro"/>
              <a:buNone/>
            </a:pPr>
            <a:endParaRPr lang="en" b="1" dirty="0"/>
          </a:p>
          <a:p>
            <a:pPr>
              <a:spcBef>
                <a:spcPts val="0"/>
              </a:spcBef>
              <a:buFont typeface="Source Sans Pro"/>
              <a:buNone/>
            </a:pPr>
            <a:endParaRPr lang="en" dirty="0"/>
          </a:p>
        </p:txBody>
      </p:sp>
      <p:sp>
        <p:nvSpPr>
          <p:cNvPr id="2" name="TextBox 1"/>
          <p:cNvSpPr txBox="1"/>
          <p:nvPr/>
        </p:nvSpPr>
        <p:spPr>
          <a:xfrm>
            <a:off x="1235676" y="123568"/>
            <a:ext cx="6759146" cy="523220"/>
          </a:xfrm>
          <a:prstGeom prst="rect">
            <a:avLst/>
          </a:prstGeom>
          <a:noFill/>
        </p:spPr>
        <p:txBody>
          <a:bodyPr wrap="square" rtlCol="0">
            <a:spAutoFit/>
          </a:bodyPr>
          <a:lstStyle/>
          <a:p>
            <a:pPr algn="ctr"/>
            <a:r>
              <a:rPr lang="en-US" sz="2800" b="1" dirty="0">
                <a:solidFill>
                  <a:srgbClr val="00B0F0"/>
                </a:solidFill>
              </a:rPr>
              <a:t>1. TỔNG QUAN VỀ LINQ</a:t>
            </a:r>
          </a:p>
        </p:txBody>
      </p:sp>
      <p:sp>
        <p:nvSpPr>
          <p:cNvPr id="3" name="TextBox 2"/>
          <p:cNvSpPr txBox="1"/>
          <p:nvPr/>
        </p:nvSpPr>
        <p:spPr>
          <a:xfrm>
            <a:off x="1112108" y="1297459"/>
            <a:ext cx="7364627" cy="2062103"/>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Hoàn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cảnh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đời</a:t>
            </a:r>
            <a:r>
              <a:rPr lang="en-US" sz="2000" b="1"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LINQ</a:t>
            </a:r>
            <a:r>
              <a:rPr lang="vi-VN" sz="1800" dirty="0">
                <a:solidFill>
                  <a:schemeClr val="tx1"/>
                </a:solidFill>
                <a:latin typeface="Times New Roman" panose="02020603050405020304" pitchFamily="18" charset="0"/>
                <a:cs typeface="Times New Roman" panose="02020603050405020304" pitchFamily="18" charset="0"/>
              </a:rPr>
              <a:t> (Language Integrated Query) được Microsoft thêm vào .NET Framework</a:t>
            </a:r>
            <a:r>
              <a:rPr lang="en-US" sz="1800" dirty="0">
                <a:solidFill>
                  <a:schemeClr val="tx1"/>
                </a:solidFill>
                <a:latin typeface="Times New Roman" panose="02020603050405020304" pitchFamily="18" charset="0"/>
                <a:cs typeface="Times New Roman" panose="02020603050405020304" pitchFamily="18" charset="0"/>
              </a:rPr>
              <a:t> 3.5 </a:t>
            </a:r>
            <a:r>
              <a:rPr lang="en-US" sz="1800" dirty="0" err="1">
                <a:solidFill>
                  <a:schemeClr val="tx1"/>
                </a:solidFill>
                <a:latin typeface="Times New Roman" panose="02020603050405020304" pitchFamily="18" charset="0"/>
                <a:cs typeface="Times New Roman" panose="02020603050405020304" pitchFamily="18" charset="0"/>
              </a:rPr>
              <a:t>nhằm</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cung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cấp</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một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bộ</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truy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vấn</a:t>
            </a:r>
            <a:r>
              <a:rPr lang="vi-VN" sz="1800" dirty="0">
                <a:solidFill>
                  <a:schemeClr val="tx1"/>
                </a:solidFill>
                <a:latin typeface="Times New Roman" panose="02020603050405020304" pitchFamily="18" charset="0"/>
                <a:cs typeface="Times New Roman" panose="02020603050405020304" pitchFamily="18" charset="0"/>
              </a:rPr>
              <a:t> dữ liệu </a:t>
            </a:r>
            <a:r>
              <a:rPr lang="en-US" sz="1800" dirty="0" err="1">
                <a:solidFill>
                  <a:schemeClr val="tx1"/>
                </a:solidFill>
                <a:latin typeface="Times New Roman" panose="02020603050405020304" pitchFamily="18" charset="0"/>
                <a:cs typeface="Times New Roman" panose="02020603050405020304" pitchFamily="18" charset="0"/>
              </a:rPr>
              <a:t>cho</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lập</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trình</a:t>
            </a:r>
            <a:r>
              <a:rPr lang="en-US" sz="1800" dirty="0">
                <a:solidFill>
                  <a:schemeClr val="tx1"/>
                </a:solidFill>
                <a:latin typeface="Times New Roman" panose="02020603050405020304" pitchFamily="18" charset="0"/>
                <a:cs typeface="Times New Roman" panose="02020603050405020304" pitchFamily="18" charset="0"/>
              </a:rPr>
              <a:t> h</a:t>
            </a:r>
            <a:r>
              <a:rPr lang="vi-VN" sz="1800" dirty="0">
                <a:solidFill>
                  <a:schemeClr val="tx1"/>
                </a:solidFill>
                <a:latin typeface="Times New Roman" panose="02020603050405020304" pitchFamily="18" charset="0"/>
                <a:cs typeface="Times New Roman" panose="02020603050405020304" pitchFamily="18" charset="0"/>
              </a:rPr>
              <a:t>ư</a:t>
            </a:r>
            <a:r>
              <a:rPr lang="en-US" sz="1800" dirty="0" err="1">
                <a:solidFill>
                  <a:schemeClr val="tx1"/>
                </a:solidFill>
                <a:latin typeface="Times New Roman" panose="02020603050405020304" pitchFamily="18" charset="0"/>
                <a:cs typeface="Times New Roman" panose="02020603050405020304" pitchFamily="18" charset="0"/>
              </a:rPr>
              <a:t>ớng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đối</a:t>
            </a:r>
            <a:r>
              <a:rPr lang="en-US" sz="1800" dirty="0">
                <a:solidFill>
                  <a:schemeClr val="tx1"/>
                </a:solidFill>
                <a:latin typeface="Times New Roman" panose="02020603050405020304" pitchFamily="18" charset="0"/>
                <a:cs typeface="Times New Roman" panose="02020603050405020304" pitchFamily="18" charset="0"/>
              </a:rPr>
              <a:t> t</a:t>
            </a:r>
            <a:r>
              <a:rPr lang="vi-VN" sz="1800" dirty="0">
                <a:solidFill>
                  <a:schemeClr val="tx1"/>
                </a:solidFill>
                <a:latin typeface="Times New Roman" panose="02020603050405020304" pitchFamily="18" charset="0"/>
                <a:cs typeface="Times New Roman" panose="02020603050405020304" pitchFamily="18" charset="0"/>
              </a:rPr>
              <a:t>ư</a:t>
            </a:r>
            <a:r>
              <a:rPr lang="en-US" sz="1800" dirty="0" err="1">
                <a:solidFill>
                  <a:schemeClr val="tx1"/>
                </a:solidFill>
                <a:latin typeface="Times New Roman" panose="02020603050405020304" pitchFamily="18" charset="0"/>
                <a:cs typeface="Times New Roman" panose="02020603050405020304" pitchFamily="18" charset="0"/>
              </a:rPr>
              <a:t>ợng</a:t>
            </a:r>
            <a:r>
              <a:rPr lang="en-US" sz="1800" dirty="0">
                <a:solidFill>
                  <a:schemeClr val="tx1"/>
                </a:solidFill>
                <a:latin typeface="Times New Roman" panose="02020603050405020304" pitchFamily="18" charset="0"/>
                <a:cs typeface="Times New Roman" panose="02020603050405020304" pitchFamily="18" charset="0"/>
              </a:rPr>
              <a:t> </a:t>
            </a:r>
            <a:r>
              <a:rPr lang="vi-VN" sz="1800" dirty="0">
                <a:solidFill>
                  <a:schemeClr val="tx1"/>
                </a:solidFill>
                <a:latin typeface="Times New Roman" panose="02020603050405020304" pitchFamily="18" charset="0"/>
                <a:cs typeface="Times New Roman" panose="02020603050405020304" pitchFamily="18" charset="0"/>
              </a:rPr>
              <a:t>theo cách đơn giản và trực quan nhất.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err="1">
                <a:solidFill>
                  <a:schemeClr val="tx1"/>
                </a:solidFill>
                <a:latin typeface="Times New Roman" panose="02020603050405020304" pitchFamily="18" charset="0"/>
                <a:cs typeface="Times New Roman" panose="02020603050405020304" pitchFamily="18" charset="0"/>
              </a:rPr>
              <a:t>Hỗ</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trợ</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truy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vấn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nhiều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nguồn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dữ</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liệu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nh</a:t>
            </a:r>
            <a:r>
              <a:rPr lang="vi-VN" sz="1800" dirty="0">
                <a:solidFill>
                  <a:schemeClr val="tx1"/>
                </a:solidFill>
                <a:latin typeface="Times New Roman" panose="02020603050405020304" pitchFamily="18" charset="0"/>
                <a:cs typeface="Times New Roman" panose="02020603050405020304" pitchFamily="18" charset="0"/>
              </a:rPr>
              <a:t>ư</a:t>
            </a:r>
            <a:r>
              <a:rPr lang="en-US" sz="1800" dirty="0">
                <a:solidFill>
                  <a:schemeClr val="tx1"/>
                </a:solidFill>
                <a:latin typeface="Times New Roman" panose="02020603050405020304" pitchFamily="18" charset="0"/>
                <a:cs typeface="Times New Roman" panose="02020603050405020304" pitchFamily="18" charset="0"/>
              </a:rPr>
              <a:t> CSDL, Object, XML, Dataset… </a:t>
            </a:r>
          </a:p>
          <a:p>
            <a:pPr marL="285750" indent="-285750" algn="just">
              <a:buFont typeface="Arial" panose="020B0604020202020204" pitchFamily="34" charset="0"/>
              <a:buChar char="•"/>
            </a:pPr>
            <a:r>
              <a:rPr lang="vi-VN" sz="1800" dirty="0">
                <a:solidFill>
                  <a:schemeClr val="tx1"/>
                </a:solidFill>
                <a:latin typeface="Times New Roman" panose="02020603050405020304" pitchFamily="18" charset="0"/>
                <a:cs typeface="Times New Roman" panose="02020603050405020304" pitchFamily="18" charset="0"/>
              </a:rPr>
              <a:t>LINQ cung cấp tầng lập trình trừu tượng giữa các ngôn ngữ .NET với dữ liệu.</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440309" y="2088817"/>
            <a:ext cx="7368196" cy="831836"/>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spcBef>
                <a:spcPts val="0"/>
              </a:spcBef>
              <a:buFont typeface="Source Sans Pro"/>
              <a:buNone/>
            </a:pPr>
            <a:endParaRPr lang="en" b="1" dirty="0"/>
          </a:p>
          <a:p>
            <a:pPr>
              <a:spcBef>
                <a:spcPts val="0"/>
              </a:spcBef>
              <a:buFont typeface="Source Sans Pro"/>
              <a:buNone/>
            </a:pPr>
            <a:endParaRPr lang="en" b="1" dirty="0"/>
          </a:p>
          <a:p>
            <a:pPr>
              <a:spcBef>
                <a:spcPts val="0"/>
              </a:spcBef>
              <a:buFont typeface="Source Sans Pro"/>
              <a:buNone/>
            </a:pPr>
            <a:endParaRPr lang="en" dirty="0"/>
          </a:p>
        </p:txBody>
      </p:sp>
      <p:sp>
        <p:nvSpPr>
          <p:cNvPr id="2" name="TextBox 1"/>
          <p:cNvSpPr txBox="1"/>
          <p:nvPr/>
        </p:nvSpPr>
        <p:spPr>
          <a:xfrm>
            <a:off x="1235676" y="123568"/>
            <a:ext cx="6759146" cy="523220"/>
          </a:xfrm>
          <a:prstGeom prst="rect">
            <a:avLst/>
          </a:prstGeom>
          <a:noFill/>
        </p:spPr>
        <p:txBody>
          <a:bodyPr wrap="square" rtlCol="0">
            <a:spAutoFit/>
          </a:bodyPr>
          <a:lstStyle/>
          <a:p>
            <a:pPr algn="ctr"/>
            <a:r>
              <a:rPr lang="en-US" sz="2800" b="1" dirty="0">
                <a:solidFill>
                  <a:srgbClr val="00B0F0"/>
                </a:solidFill>
              </a:rPr>
              <a:t>1. TỔNG QUAN VỀ LINQ</a:t>
            </a:r>
          </a:p>
        </p:txBody>
      </p:sp>
      <p:sp>
        <p:nvSpPr>
          <p:cNvPr id="3" name="TextBox 2"/>
          <p:cNvSpPr txBox="1"/>
          <p:nvPr/>
        </p:nvSpPr>
        <p:spPr>
          <a:xfrm>
            <a:off x="932935" y="646788"/>
            <a:ext cx="7364627" cy="646331"/>
          </a:xfrm>
          <a:prstGeom prst="rect">
            <a:avLst/>
          </a:prstGeom>
          <a:noFill/>
        </p:spPr>
        <p:txBody>
          <a:bodyPr wrap="square" rtlCol="0">
            <a:spAutoFit/>
          </a:bodyPr>
          <a:lstStyle/>
          <a:p>
            <a:r>
              <a:rPr lang="en-US" sz="1800" b="1" dirty="0" err="1"/>
              <a:t>Kiến</a:t>
            </a:r>
            <a:r>
              <a:rPr lang="en-US" sz="1800" b="1" dirty="0"/>
              <a:t> </a:t>
            </a:r>
            <a:r>
              <a:rPr lang="en-US" sz="1800" b="1" dirty="0" err="1"/>
              <a:t>trúc</a:t>
            </a:r>
            <a:r>
              <a:rPr lang="en-US" sz="1800" b="1" dirty="0"/>
              <a:t> </a:t>
            </a:r>
            <a:r>
              <a:rPr lang="en-US" sz="1800" b="1" dirty="0" err="1"/>
              <a:t>của</a:t>
            </a:r>
            <a:r>
              <a:rPr lang="en-US" sz="1800" b="1" dirty="0"/>
              <a:t> </a:t>
            </a:r>
            <a:r>
              <a:rPr lang="en-US" sz="1800" b="1" dirty="0" err="1"/>
              <a:t>Linq</a:t>
            </a:r>
            <a:endParaRPr lang="en-US" sz="1800" b="1" dirty="0"/>
          </a:p>
          <a:p>
            <a:pPr algn="just"/>
            <a:r>
              <a:rPr lang="en-US" sz="1800" dirty="0"/>
              <a:t>	</a:t>
            </a:r>
          </a:p>
        </p:txBody>
      </p:sp>
      <p:pic>
        <p:nvPicPr>
          <p:cNvPr id="8" name="Picture 7"/>
          <p:cNvPicPr>
            <a:picLocks noChangeAspect="1"/>
          </p:cNvPicPr>
          <p:nvPr/>
        </p:nvPicPr>
        <p:blipFill>
          <a:blip r:embed="rId3"/>
          <a:stretch>
            <a:fillRect/>
          </a:stretch>
        </p:blipFill>
        <p:spPr>
          <a:xfrm>
            <a:off x="784035" y="1031965"/>
            <a:ext cx="7662425" cy="3911479"/>
          </a:xfrm>
          <a:prstGeom prst="rect">
            <a:avLst/>
          </a:prstGeom>
        </p:spPr>
      </p:pic>
    </p:spTree>
    <p:extLst>
      <p:ext uri="{BB962C8B-B14F-4D97-AF65-F5344CB8AC3E}">
        <p14:creationId xmlns:p14="http://schemas.microsoft.com/office/powerpoint/2010/main" val="125782632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440309" y="2088817"/>
            <a:ext cx="7368196" cy="831836"/>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spcBef>
                <a:spcPts val="0"/>
              </a:spcBef>
              <a:buFont typeface="Source Sans Pro"/>
              <a:buNone/>
            </a:pPr>
            <a:endParaRPr lang="en" b="1" dirty="0"/>
          </a:p>
          <a:p>
            <a:pPr>
              <a:spcBef>
                <a:spcPts val="0"/>
              </a:spcBef>
              <a:buFont typeface="Source Sans Pro"/>
              <a:buNone/>
            </a:pPr>
            <a:endParaRPr lang="en" b="1" dirty="0"/>
          </a:p>
          <a:p>
            <a:pPr>
              <a:spcBef>
                <a:spcPts val="0"/>
              </a:spcBef>
              <a:buFont typeface="Source Sans Pro"/>
              <a:buNone/>
            </a:pPr>
            <a:endParaRPr lang="en" dirty="0"/>
          </a:p>
        </p:txBody>
      </p:sp>
      <p:sp>
        <p:nvSpPr>
          <p:cNvPr id="2" name="TextBox 1"/>
          <p:cNvSpPr txBox="1"/>
          <p:nvPr/>
        </p:nvSpPr>
        <p:spPr>
          <a:xfrm>
            <a:off x="1235676" y="123568"/>
            <a:ext cx="6759146" cy="523220"/>
          </a:xfrm>
          <a:prstGeom prst="rect">
            <a:avLst/>
          </a:prstGeom>
          <a:noFill/>
        </p:spPr>
        <p:txBody>
          <a:bodyPr wrap="square" rtlCol="0">
            <a:spAutoFit/>
          </a:bodyPr>
          <a:lstStyle/>
          <a:p>
            <a:pPr algn="ctr"/>
            <a:r>
              <a:rPr lang="en-US" sz="2800" b="1" dirty="0">
                <a:solidFill>
                  <a:srgbClr val="00B0F0"/>
                </a:solidFill>
              </a:rPr>
              <a:t>1. TỔNG QUAN VỀ LINQ</a:t>
            </a:r>
          </a:p>
        </p:txBody>
      </p:sp>
      <p:sp>
        <p:nvSpPr>
          <p:cNvPr id="3" name="TextBox 2"/>
          <p:cNvSpPr txBox="1"/>
          <p:nvPr/>
        </p:nvSpPr>
        <p:spPr>
          <a:xfrm>
            <a:off x="932935" y="933815"/>
            <a:ext cx="7364627" cy="646331"/>
          </a:xfrm>
          <a:prstGeom prst="rect">
            <a:avLst/>
          </a:prstGeom>
          <a:noFill/>
        </p:spPr>
        <p:txBody>
          <a:bodyPr wrap="square" rtlCol="0">
            <a:spAutoFit/>
          </a:bodyPr>
          <a:lstStyle/>
          <a:p>
            <a:r>
              <a:rPr lang="en-US" sz="1800" b="1" dirty="0" err="1"/>
              <a:t>Lợi</a:t>
            </a:r>
            <a:r>
              <a:rPr lang="en-US" sz="1800" b="1" dirty="0"/>
              <a:t> </a:t>
            </a:r>
            <a:r>
              <a:rPr lang="en-US" sz="1800" b="1" dirty="0" err="1"/>
              <a:t>ích</a:t>
            </a:r>
            <a:r>
              <a:rPr lang="en-US" sz="1800" b="1" dirty="0"/>
              <a:t> </a:t>
            </a:r>
            <a:r>
              <a:rPr lang="en-US" sz="1800" b="1" dirty="0" err="1"/>
              <a:t>của</a:t>
            </a:r>
            <a:r>
              <a:rPr lang="en-US" sz="1800" b="1" dirty="0"/>
              <a:t> LINQ</a:t>
            </a:r>
          </a:p>
          <a:p>
            <a:pPr algn="just"/>
            <a:r>
              <a:rPr lang="en-US" sz="1800" dirty="0"/>
              <a:t>	</a:t>
            </a:r>
          </a:p>
        </p:txBody>
      </p:sp>
      <p:sp>
        <p:nvSpPr>
          <p:cNvPr id="4" name="TextBox 3"/>
          <p:cNvSpPr txBox="1"/>
          <p:nvPr/>
        </p:nvSpPr>
        <p:spPr>
          <a:xfrm>
            <a:off x="932935" y="1350153"/>
            <a:ext cx="7806116"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nguồn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nhau</a:t>
            </a:r>
            <a:r>
              <a:rPr lang="en-US" sz="1800" dirty="0">
                <a:latin typeface="Times New Roman" panose="02020603050405020304" pitchFamily="18" charset="0"/>
                <a:cs typeface="Times New Roman" panose="02020603050405020304" pitchFamily="18" charset="0"/>
              </a:rPr>
              <a:t> (CSDL, object, xml…)</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Cho </a:t>
            </a:r>
            <a:r>
              <a:rPr lang="en-US" sz="1800" dirty="0" err="1">
                <a:latin typeface="Times New Roman" panose="02020603050405020304" pitchFamily="18" charset="0"/>
                <a:cs typeface="Times New Roman" panose="02020603050405020304" pitchFamily="18" charset="0"/>
              </a:rPr>
              <a:t>phép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lúc</a:t>
            </a:r>
            <a:r>
              <a:rPr lang="en-US" sz="1800" dirty="0">
                <a:latin typeface="Times New Roman" panose="02020603050405020304" pitchFamily="18" charset="0"/>
                <a:cs typeface="Times New Roman" panose="02020603050405020304" pitchFamily="18" charset="0"/>
              </a:rPr>
              <a:t> compile time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debugging</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nhắc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lệnh</a:t>
            </a:r>
            <a:r>
              <a:rPr lang="en-US"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Cùng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thể</a:t>
            </a:r>
            <a:r>
              <a:rPr lang="en-US" sz="1800" dirty="0">
                <a:latin typeface="Times New Roman" panose="02020603050405020304" pitchFamily="18" charset="0"/>
                <a:cs typeface="Times New Roman" panose="02020603050405020304" pitchFamily="18" charset="0"/>
              </a:rPr>
              <a:t> dung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Cung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ORM</a:t>
            </a:r>
          </a:p>
        </p:txBody>
      </p:sp>
    </p:spTree>
    <p:extLst>
      <p:ext uri="{BB962C8B-B14F-4D97-AF65-F5344CB8AC3E}">
        <p14:creationId xmlns:p14="http://schemas.microsoft.com/office/powerpoint/2010/main" val="361678071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74467" y="0"/>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2.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1224082" y="992777"/>
            <a:ext cx="7018581" cy="2893100"/>
          </a:xfrm>
          <a:prstGeom prst="rect">
            <a:avLst/>
          </a:prstGeom>
          <a:noFill/>
        </p:spPr>
        <p:txBody>
          <a:bodyPr wrap="square" rtlCol="0">
            <a:spAutoFit/>
          </a:bodyPr>
          <a:lstStyle/>
          <a:p>
            <a:pPr marL="342900" indent="-342900">
              <a:buAutoNum type="arabicPeriod"/>
            </a:pPr>
            <a:r>
              <a:rPr lang="en-US" sz="2000" b="1" dirty="0" err="1">
                <a:latin typeface="Times New Roman" panose="02020603050405020304" pitchFamily="18" charset="0"/>
                <a:cs typeface="Times New Roman" panose="02020603050405020304" pitchFamily="18" charset="0"/>
              </a:rPr>
              <a:t>Giới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thiệu</a:t>
            </a:r>
            <a:r>
              <a:rPr lang="en-US" sz="2000" b="1" dirty="0">
                <a:latin typeface="Times New Roman" panose="02020603050405020304" pitchFamily="18" charset="0"/>
                <a:cs typeface="Times New Roman" panose="02020603050405020304" pitchFamily="18" charset="0"/>
              </a:rPr>
              <a:t>:</a:t>
            </a:r>
          </a:p>
          <a:p>
            <a:pPr marL="285750" lvl="2"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Linq</a:t>
            </a:r>
            <a:r>
              <a:rPr lang="en-US" sz="1800" dirty="0">
                <a:latin typeface="Times New Roman" panose="02020603050405020304" pitchFamily="18" charset="0"/>
                <a:cs typeface="Times New Roman" panose="02020603050405020304" pitchFamily="18" charset="0"/>
              </a:rPr>
              <a:t> to SQL (DLINQ)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ORM (object relational mapping)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.NET Framework  3.5, </a:t>
            </a:r>
            <a:r>
              <a:rPr lang="en-US" sz="1800" dirty="0" err="1">
                <a:latin typeface="Times New Roman" panose="02020603050405020304" pitchFamily="18" charset="0"/>
                <a:cs typeface="Times New Roman" panose="02020603050405020304" pitchFamily="18" charset="0"/>
              </a:rPr>
              <a:t>nó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sở</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lớp</a:t>
            </a:r>
            <a:r>
              <a:rPr lang="en-US" sz="1800" dirty="0">
                <a:latin typeface="Times New Roman" panose="02020603050405020304" pitchFamily="18" charset="0"/>
                <a:cs typeface="Times New Roman" panose="02020603050405020304" pitchFamily="18" charset="0"/>
              </a:rPr>
              <a:t> .NET Sau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sở</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LINQ, </a:t>
            </a:r>
            <a:r>
              <a:rPr lang="en-US" sz="1800" dirty="0" err="1">
                <a:latin typeface="Times New Roman" panose="02020603050405020304" pitchFamily="18" charset="0"/>
                <a:cs typeface="Times New Roman" panose="02020603050405020304" pitchFamily="18" charset="0"/>
              </a:rPr>
              <a:t>cũng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thêm</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xóa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a:t>
            </a:r>
          </a:p>
          <a:p>
            <a:pPr marL="285750" lvl="2"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Linq</a:t>
            </a:r>
            <a:r>
              <a:rPr lang="en-US" sz="1800" dirty="0">
                <a:latin typeface="Times New Roman" panose="02020603050405020304" pitchFamily="18" charset="0"/>
                <a:cs typeface="Times New Roman" panose="02020603050405020304" pitchFamily="18" charset="0"/>
              </a:rPr>
              <a:t> to SQL </a:t>
            </a: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đầy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đủ</a:t>
            </a:r>
            <a:r>
              <a:rPr lang="en-US" sz="1800" dirty="0">
                <a:latin typeface="Times New Roman" panose="02020603050405020304" pitchFamily="18" charset="0"/>
                <a:cs typeface="Times New Roman" panose="02020603050405020304" pitchFamily="18" charset="0"/>
              </a:rPr>
              <a:t> transaction, view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stored procedure (SP). </a:t>
            </a:r>
            <a:r>
              <a:rPr lang="en-US" sz="1800" dirty="0" err="1">
                <a:latin typeface="Times New Roman" panose="02020603050405020304" pitchFamily="18" charset="0"/>
                <a:cs typeface="Times New Roman" panose="02020603050405020304" pitchFamily="18" charset="0"/>
              </a:rPr>
              <a:t>Nó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thêm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tắc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8559741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97510" y="0"/>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2.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1263271" y="1149532"/>
            <a:ext cx="7488844" cy="1785104"/>
          </a:xfrm>
          <a:prstGeom prst="rect">
            <a:avLst/>
          </a:prstGeom>
          <a:noFill/>
        </p:spPr>
        <p:txBody>
          <a:bodyPr wrap="square" rtlCol="0">
            <a:spAutoFit/>
          </a:bodyPr>
          <a:lstStyle/>
          <a:p>
            <a:pPr marL="342900" indent="-342900">
              <a:buAutoNum type="arabicPeriod"/>
            </a:pPr>
            <a:r>
              <a:rPr lang="en-US" sz="2000" b="1" dirty="0" err="1">
                <a:latin typeface="Times New Roman" panose="02020603050405020304" pitchFamily="18" charset="0"/>
                <a:cs typeface="Times New Roman" panose="02020603050405020304" pitchFamily="18" charset="0"/>
              </a:rPr>
              <a:t>Giới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thiệu</a:t>
            </a:r>
            <a:r>
              <a:rPr lang="en-US" sz="2000" b="1"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LINQ to SQL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chúng</a:t>
            </a:r>
            <a:r>
              <a:rPr lang="en-US" sz="1800" dirty="0">
                <a:latin typeface="Times New Roman" panose="02020603050405020304" pitchFamily="18" charset="0"/>
                <a:cs typeface="Times New Roman" panose="02020603050405020304" pitchFamily="18" charset="0"/>
              </a:rPr>
              <a:t> ta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sở</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SQL Server </a:t>
            </a:r>
            <a:r>
              <a:rPr lang="en-US" sz="1800" dirty="0" err="1">
                <a:latin typeface="Times New Roman" panose="02020603050405020304" pitchFamily="18" charset="0"/>
                <a:cs typeface="Times New Roman" panose="02020603050405020304" pitchFamily="18" charset="0"/>
              </a:rPr>
              <a:t>bằng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Linq</a:t>
            </a:r>
            <a:r>
              <a:rPr lang="en-US"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Chỉ</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SQL Server</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l</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ợng</a:t>
            </a:r>
            <a:r>
              <a:rPr lang="en-US" sz="1800" dirty="0">
                <a:latin typeface="Times New Roman" panose="02020603050405020304" pitchFamily="18" charset="0"/>
                <a:cs typeface="Times New Roman" panose="02020603050405020304" pitchFamily="18" charset="0"/>
              </a:rPr>
              <a:t> code, </a:t>
            </a:r>
            <a:r>
              <a:rPr lang="en-US" sz="1800" dirty="0" err="1">
                <a:latin typeface="Times New Roman" panose="02020603050405020304" pitchFamily="18" charset="0"/>
                <a:cs typeface="Times New Roman" panose="02020603050405020304" pitchFamily="18" charset="0"/>
              </a:rPr>
              <a:t>giúp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thao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t</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nhau</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6432754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71385" y="26123"/>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871385" y="940526"/>
            <a:ext cx="4389120" cy="40011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2. </a:t>
            </a:r>
            <a:r>
              <a:rPr lang="en-US" sz="2000" b="1" dirty="0" err="1">
                <a:latin typeface="Times New Roman" panose="02020603050405020304" pitchFamily="18" charset="0"/>
                <a:cs typeface="Times New Roman" panose="02020603050405020304" pitchFamily="18" charset="0"/>
              </a:rPr>
              <a:t>Kiến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trúc</a:t>
            </a:r>
            <a:r>
              <a:rPr lang="en-US" sz="2000" b="1"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3"/>
          <a:stretch>
            <a:fillRect/>
          </a:stretch>
        </p:blipFill>
        <p:spPr>
          <a:xfrm>
            <a:off x="2306954" y="653143"/>
            <a:ext cx="5478507" cy="4305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11636098"/>
      </p:ext>
    </p:extLst>
  </p:cSld>
  <p:clrMapOvr>
    <a:masterClrMapping/>
  </p:clrMapOvr>
  <p:transition spd="slow">
    <p:push dir="u"/>
  </p:transition>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7287</TotalTime>
  <Words>1263</Words>
  <Application>Microsoft Office PowerPoint</Application>
  <PresentationFormat>On-screen Show (16:9)</PresentationFormat>
  <Paragraphs>124</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Source Sans Pro</vt:lpstr>
      <vt:lpstr>Calibri</vt:lpstr>
      <vt:lpstr>Oswald</vt:lpstr>
      <vt:lpstr>VNF-Oswald</vt:lpstr>
      <vt:lpstr>Times New Roman</vt:lpstr>
      <vt:lpstr>Arial</vt:lpstr>
      <vt:lpstr>Quince template</vt:lpstr>
      <vt:lpstr>LINQ</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DHTMLX Công nghệ Web và ứng dụng</dc:title>
  <dc:creator>Minh Vu</dc:creator>
  <cp:lastModifiedBy>Huỳnh Ngọc Thắng</cp:lastModifiedBy>
  <cp:revision>231</cp:revision>
  <dcterms:modified xsi:type="dcterms:W3CDTF">2017-04-15T06:31:05Z</dcterms:modified>
</cp:coreProperties>
</file>