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6" r:id="rId2"/>
    <p:sldId id="366" r:id="rId3"/>
    <p:sldId id="370" r:id="rId4"/>
    <p:sldId id="258" r:id="rId5"/>
    <p:sldId id="375" r:id="rId6"/>
    <p:sldId id="391" r:id="rId7"/>
    <p:sldId id="394" r:id="rId8"/>
    <p:sldId id="396" r:id="rId9"/>
    <p:sldId id="395" r:id="rId10"/>
    <p:sldId id="400" r:id="rId11"/>
    <p:sldId id="398" r:id="rId12"/>
    <p:sldId id="399" r:id="rId13"/>
    <p:sldId id="397" r:id="rId14"/>
    <p:sldId id="378" r:id="rId15"/>
    <p:sldId id="367" r:id="rId16"/>
    <p:sldId id="371" r:id="rId17"/>
    <p:sldId id="381" r:id="rId18"/>
    <p:sldId id="393" r:id="rId19"/>
    <p:sldId id="372" r:id="rId20"/>
    <p:sldId id="388" r:id="rId21"/>
    <p:sldId id="389" r:id="rId22"/>
    <p:sldId id="390" r:id="rId23"/>
    <p:sldId id="373" r:id="rId24"/>
    <p:sldId id="383" r:id="rId25"/>
    <p:sldId id="384" r:id="rId26"/>
    <p:sldId id="376" r:id="rId27"/>
    <p:sldId id="382" r:id="rId28"/>
    <p:sldId id="385" r:id="rId29"/>
    <p:sldId id="386" r:id="rId30"/>
    <p:sldId id="392" r:id="rId31"/>
    <p:sldId id="365" r:id="rId32"/>
  </p:sldIdLst>
  <p:sldSz cx="9144000" cy="5143500" type="screen16x9"/>
  <p:notesSz cx="6858000" cy="9144000"/>
  <p:embeddedFontLst>
    <p:embeddedFont>
      <p:font typeface="VNF-Oswald" panose="020B0604020202020204" charset="0"/>
      <p:regular r:id="rId34"/>
    </p:embeddedFont>
    <p:embeddedFont>
      <p:font typeface="Source Sans Pro" panose="020B0604020202020204" charset="0"/>
      <p:regular r:id="rId35"/>
      <p:bold r:id="rId36"/>
      <p:italic r:id="rId37"/>
      <p:boldItalic r:id="rId38"/>
    </p:embeddedFont>
    <p:embeddedFont>
      <p:font typeface="Oswald" panose="020B0604020202020204" charset="0"/>
      <p:regular r:id="rId39"/>
      <p:bold r:id="rId40"/>
    </p:embeddedFont>
    <p:embeddedFont>
      <p:font typeface="Calibri" panose="020F0502020204030204" pitchFamily="34" charset="0"/>
      <p:regular r:id="rId41"/>
      <p:bold r:id="rId42"/>
      <p:italic r:id="rId43"/>
      <p:boldItalic r:id="rId44"/>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179"/>
    <a:srgbClr val="1A01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F0E5315-F2C5-47A4-9636-FF00D0504AC1}">
  <a:tblStyle styleId="{8F0E5315-F2C5-47A4-9636-FF00D0504AC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7122" autoAdjust="0"/>
  </p:normalViewPr>
  <p:slideViewPr>
    <p:cSldViewPr snapToGrid="0">
      <p:cViewPr varScale="1">
        <p:scale>
          <a:sx n="69" d="100"/>
          <a:sy n="69" d="100"/>
        </p:scale>
        <p:origin x="1272" y="54"/>
      </p:cViewPr>
      <p:guideLst/>
    </p:cSldViewPr>
  </p:slideViewPr>
  <p:outlineViewPr>
    <p:cViewPr>
      <p:scale>
        <a:sx n="33" d="100"/>
        <a:sy n="33" d="100"/>
      </p:scale>
      <p:origin x="0" y="-59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48BC2-C4EA-49EF-84F0-5C2EF92B3B26}"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C434A631-790E-4357-9B74-97450DCB281F}">
      <dgm:prSet phldrT="[Text]">
        <dgm:style>
          <a:lnRef idx="2">
            <a:schemeClr val="dk1"/>
          </a:lnRef>
          <a:fillRef idx="1">
            <a:schemeClr val="lt1"/>
          </a:fillRef>
          <a:effectRef idx="0">
            <a:schemeClr val="dk1"/>
          </a:effectRef>
          <a:fontRef idx="minor">
            <a:schemeClr val="dk1"/>
          </a:fontRef>
        </dgm:style>
      </dgm:prSet>
      <dgm:spPr/>
      <dgm:t>
        <a:bodyPr/>
        <a:lstStyle/>
        <a:p>
          <a:r>
            <a:rPr lang="en-US" b="1" dirty="0" err="1"/>
            <a:t>Tổng</a:t>
          </a:r>
          <a:r>
            <a:rPr lang="en-US" b="1" dirty="0"/>
            <a:t> </a:t>
          </a:r>
          <a:r>
            <a:rPr lang="en-US" b="1" dirty="0" err="1"/>
            <a:t>quan</a:t>
          </a:r>
          <a:r>
            <a:rPr lang="en-US" b="1" dirty="0"/>
            <a:t> </a:t>
          </a:r>
          <a:r>
            <a:rPr lang="en-US" b="1" dirty="0" err="1"/>
            <a:t>về</a:t>
          </a:r>
          <a:r>
            <a:rPr lang="en-US" b="1" dirty="0"/>
            <a:t> </a:t>
          </a:r>
          <a:r>
            <a:rPr lang="en-US" b="1" dirty="0" err="1"/>
            <a:t>Linq</a:t>
          </a:r>
          <a:endParaRPr lang="en-US" b="1" dirty="0"/>
        </a:p>
      </dgm:t>
    </dgm:pt>
    <dgm:pt modelId="{2456210E-C383-4BD0-BAB5-935790A09C0B}" type="parTrans" cxnId="{29B4DFEF-2A20-4E63-85FD-3A033111E146}">
      <dgm:prSet/>
      <dgm:spPr/>
      <dgm:t>
        <a:bodyPr/>
        <a:lstStyle/>
        <a:p>
          <a:endParaRPr lang="en-US"/>
        </a:p>
      </dgm:t>
    </dgm:pt>
    <dgm:pt modelId="{9EA1F0AB-677F-4898-A586-59EE60C192B9}" type="sibTrans" cxnId="{29B4DFEF-2A20-4E63-85FD-3A033111E146}">
      <dgm:prSet/>
      <dgm:spPr/>
      <dgm:t>
        <a:bodyPr/>
        <a:lstStyle/>
        <a:p>
          <a:endParaRPr lang="en-US"/>
        </a:p>
      </dgm:t>
    </dgm:pt>
    <dgm:pt modelId="{DD26CE10-B55B-4CE6-9D2D-63DB199F7DBA}">
      <dgm:prSet phldrT="[Text]"/>
      <dgm:spPr/>
      <dgm:t>
        <a:bodyPr/>
        <a:lstStyle/>
        <a:p>
          <a:r>
            <a:rPr lang="en-US" b="1" dirty="0" err="1"/>
            <a:t>Linq</a:t>
          </a:r>
          <a:r>
            <a:rPr lang="en-US" b="1" dirty="0"/>
            <a:t> to SQL</a:t>
          </a:r>
        </a:p>
      </dgm:t>
    </dgm:pt>
    <dgm:pt modelId="{FDC10A42-9379-4B9D-AA87-DF66323781B3}" type="parTrans" cxnId="{E30E548D-24FF-4B5C-A469-DF362C810929}">
      <dgm:prSet/>
      <dgm:spPr/>
      <dgm:t>
        <a:bodyPr/>
        <a:lstStyle/>
        <a:p>
          <a:endParaRPr lang="en-US"/>
        </a:p>
      </dgm:t>
    </dgm:pt>
    <dgm:pt modelId="{D43CD584-3B99-4BDD-9A15-BB921D393A26}" type="sibTrans" cxnId="{E30E548D-24FF-4B5C-A469-DF362C810929}">
      <dgm:prSet/>
      <dgm:spPr/>
      <dgm:t>
        <a:bodyPr/>
        <a:lstStyle/>
        <a:p>
          <a:endParaRPr lang="en-US"/>
        </a:p>
      </dgm:t>
    </dgm:pt>
    <dgm:pt modelId="{78A9DD61-EC07-47D4-8980-8778AF5F5C4E}">
      <dgm:prSet phldrT="[Text]"/>
      <dgm:spPr/>
      <dgm:t>
        <a:bodyPr/>
        <a:lstStyle/>
        <a:p>
          <a:r>
            <a:rPr lang="en-US" b="1" dirty="0" err="1">
              <a:latin typeface="VNF-Oswald" panose="02000506000000020004" pitchFamily="2" charset="0"/>
            </a:rPr>
            <a:t>Linq</a:t>
          </a:r>
          <a:r>
            <a:rPr lang="en-US" b="1" dirty="0">
              <a:latin typeface="VNF-Oswald" panose="02000506000000020004" pitchFamily="2" charset="0"/>
            </a:rPr>
            <a:t> to XML</a:t>
          </a:r>
          <a:endParaRPr lang="en-US" b="1" dirty="0"/>
        </a:p>
      </dgm:t>
    </dgm:pt>
    <dgm:pt modelId="{48550A7B-70E9-4EC4-9A44-71C6B75A947D}" type="parTrans" cxnId="{3FC98EA8-9AFD-40BC-9755-C7E9D0F09F75}">
      <dgm:prSet/>
      <dgm:spPr/>
      <dgm:t>
        <a:bodyPr/>
        <a:lstStyle/>
        <a:p>
          <a:endParaRPr lang="en-US"/>
        </a:p>
      </dgm:t>
    </dgm:pt>
    <dgm:pt modelId="{4B88931C-B3C9-493E-94B7-45366080E0A2}" type="sibTrans" cxnId="{3FC98EA8-9AFD-40BC-9755-C7E9D0F09F75}">
      <dgm:prSet/>
      <dgm:spPr/>
      <dgm:t>
        <a:bodyPr/>
        <a:lstStyle/>
        <a:p>
          <a:endParaRPr lang="en-US"/>
        </a:p>
      </dgm:t>
    </dgm:pt>
    <dgm:pt modelId="{DA364AB8-3118-49BA-89FC-106A27C5233F}">
      <dgm:prSet phldrT="[Text]"/>
      <dgm:spPr/>
      <dgm:t>
        <a:bodyPr/>
        <a:lstStyle/>
        <a:p>
          <a:r>
            <a:rPr lang="en-US" b="1" dirty="0" err="1"/>
            <a:t>Linq</a:t>
          </a:r>
          <a:r>
            <a:rPr lang="en-US" b="1" dirty="0"/>
            <a:t> to Object</a:t>
          </a:r>
          <a:endParaRPr lang="en-US" b="1" dirty="0">
            <a:latin typeface="VNF-Oswald" panose="02000506000000020004" pitchFamily="2" charset="0"/>
          </a:endParaRPr>
        </a:p>
      </dgm:t>
    </dgm:pt>
    <dgm:pt modelId="{5F3B51DE-9234-46E5-914D-DEC5DE7BFC14}" type="parTrans" cxnId="{75081D81-D4E3-4D98-9271-CD1E47C34139}">
      <dgm:prSet/>
      <dgm:spPr/>
      <dgm:t>
        <a:bodyPr/>
        <a:lstStyle/>
        <a:p>
          <a:endParaRPr lang="en-US"/>
        </a:p>
      </dgm:t>
    </dgm:pt>
    <dgm:pt modelId="{69AD83C7-5774-443C-AC6B-DB3CC510467D}" type="sibTrans" cxnId="{75081D81-D4E3-4D98-9271-CD1E47C34139}">
      <dgm:prSet/>
      <dgm:spPr/>
      <dgm:t>
        <a:bodyPr/>
        <a:lstStyle/>
        <a:p>
          <a:endParaRPr lang="en-US"/>
        </a:p>
      </dgm:t>
    </dgm:pt>
    <dgm:pt modelId="{9E7BD75A-BB13-4CCA-8B9C-90C71BE8AAC3}">
      <dgm:prSet phldrT="[Text]">
        <dgm:style>
          <a:lnRef idx="2">
            <a:schemeClr val="dk1"/>
          </a:lnRef>
          <a:fillRef idx="1">
            <a:schemeClr val="lt1"/>
          </a:fillRef>
          <a:effectRef idx="0">
            <a:schemeClr val="dk1"/>
          </a:effectRef>
          <a:fontRef idx="minor">
            <a:schemeClr val="dk1"/>
          </a:fontRef>
        </dgm:style>
      </dgm:prSet>
      <dgm:spPr/>
      <dgm:t>
        <a:bodyPr/>
        <a:lstStyle/>
        <a:p>
          <a:r>
            <a:rPr lang="en-US" b="1" dirty="0" err="1"/>
            <a:t>Cú</a:t>
          </a:r>
          <a:r>
            <a:rPr lang="en-US" b="1" dirty="0"/>
            <a:t> </a:t>
          </a:r>
          <a:r>
            <a:rPr lang="en-US" b="1" dirty="0" err="1"/>
            <a:t>pháp</a:t>
          </a:r>
          <a:r>
            <a:rPr lang="en-US" b="1" dirty="0"/>
            <a:t> </a:t>
          </a:r>
          <a:r>
            <a:rPr lang="en-US" b="1" dirty="0" err="1"/>
            <a:t>Linq</a:t>
          </a:r>
          <a:endParaRPr lang="en-US" b="1" dirty="0"/>
        </a:p>
      </dgm:t>
    </dgm:pt>
    <dgm:pt modelId="{90A2E0DF-FC45-4EE0-8CD6-761718FCC14C}" type="parTrans" cxnId="{C3D05EF5-386C-4A50-8079-93EAF53D832D}">
      <dgm:prSet/>
      <dgm:spPr/>
      <dgm:t>
        <a:bodyPr/>
        <a:lstStyle/>
        <a:p>
          <a:endParaRPr lang="en-US"/>
        </a:p>
      </dgm:t>
    </dgm:pt>
    <dgm:pt modelId="{10C47069-5D9A-4B87-9E22-59E532989CFC}" type="sibTrans" cxnId="{C3D05EF5-386C-4A50-8079-93EAF53D832D}">
      <dgm:prSet/>
      <dgm:spPr/>
      <dgm:t>
        <a:bodyPr/>
        <a:lstStyle/>
        <a:p>
          <a:endParaRPr lang="en-US"/>
        </a:p>
      </dgm:t>
    </dgm:pt>
    <dgm:pt modelId="{24C3EE41-6313-46BE-A4C7-FC085AFA48A3}" type="pres">
      <dgm:prSet presAssocID="{A4048BC2-C4EA-49EF-84F0-5C2EF92B3B26}" presName="Name0" presStyleCnt="0">
        <dgm:presLayoutVars>
          <dgm:chMax val="7"/>
          <dgm:chPref val="7"/>
          <dgm:dir/>
        </dgm:presLayoutVars>
      </dgm:prSet>
      <dgm:spPr/>
    </dgm:pt>
    <dgm:pt modelId="{643AE6F3-A586-4FB2-A40C-147CCF9AC3E3}" type="pres">
      <dgm:prSet presAssocID="{A4048BC2-C4EA-49EF-84F0-5C2EF92B3B26}" presName="Name1" presStyleCnt="0"/>
      <dgm:spPr/>
    </dgm:pt>
    <dgm:pt modelId="{E79F2870-7BB8-435A-9143-F15E9B7FC224}" type="pres">
      <dgm:prSet presAssocID="{A4048BC2-C4EA-49EF-84F0-5C2EF92B3B26}" presName="cycle" presStyleCnt="0"/>
      <dgm:spPr/>
    </dgm:pt>
    <dgm:pt modelId="{7344CA79-448C-4F08-B5F9-E1AC1B36A183}" type="pres">
      <dgm:prSet presAssocID="{A4048BC2-C4EA-49EF-84F0-5C2EF92B3B26}" presName="srcNode" presStyleLbl="node1" presStyleIdx="0" presStyleCnt="5"/>
      <dgm:spPr/>
    </dgm:pt>
    <dgm:pt modelId="{067CBA42-FED7-4CB5-87D7-09B14A807956}" type="pres">
      <dgm:prSet presAssocID="{A4048BC2-C4EA-49EF-84F0-5C2EF92B3B26}" presName="conn" presStyleLbl="parChTrans1D2" presStyleIdx="0" presStyleCnt="1"/>
      <dgm:spPr/>
    </dgm:pt>
    <dgm:pt modelId="{958E2352-5957-4692-945C-C9C80E6724B8}" type="pres">
      <dgm:prSet presAssocID="{A4048BC2-C4EA-49EF-84F0-5C2EF92B3B26}" presName="extraNode" presStyleLbl="node1" presStyleIdx="0" presStyleCnt="5"/>
      <dgm:spPr/>
    </dgm:pt>
    <dgm:pt modelId="{F0483A2A-9752-4D4A-BFCD-5831B39E7C07}" type="pres">
      <dgm:prSet presAssocID="{A4048BC2-C4EA-49EF-84F0-5C2EF92B3B26}" presName="dstNode" presStyleLbl="node1" presStyleIdx="0" presStyleCnt="5"/>
      <dgm:spPr/>
    </dgm:pt>
    <dgm:pt modelId="{30307325-B529-4ECD-BE13-31DA12EEDD9E}" type="pres">
      <dgm:prSet presAssocID="{C434A631-790E-4357-9B74-97450DCB281F}" presName="text_1" presStyleLbl="node1" presStyleIdx="0" presStyleCnt="5">
        <dgm:presLayoutVars>
          <dgm:bulletEnabled val="1"/>
        </dgm:presLayoutVars>
      </dgm:prSet>
      <dgm:spPr/>
    </dgm:pt>
    <dgm:pt modelId="{C7070179-A936-4B07-85CA-EE04666361A8}" type="pres">
      <dgm:prSet presAssocID="{C434A631-790E-4357-9B74-97450DCB281F}" presName="accent_1" presStyleCnt="0"/>
      <dgm:spPr/>
    </dgm:pt>
    <dgm:pt modelId="{CBD170D0-F479-433C-BAA9-EDB96DACDAC9}" type="pres">
      <dgm:prSet presAssocID="{C434A631-790E-4357-9B74-97450DCB281F}" presName="accentRepeatNode" presStyleLbl="solidFgAcc1" presStyleIdx="0" presStyleCnt="5"/>
      <dgm:spPr/>
    </dgm:pt>
    <dgm:pt modelId="{D01EA418-6D36-4654-9411-C7B562BC7C24}" type="pres">
      <dgm:prSet presAssocID="{9E7BD75A-BB13-4CCA-8B9C-90C71BE8AAC3}" presName="text_2" presStyleLbl="node1" presStyleIdx="1" presStyleCnt="5">
        <dgm:presLayoutVars>
          <dgm:bulletEnabled val="1"/>
        </dgm:presLayoutVars>
      </dgm:prSet>
      <dgm:spPr/>
    </dgm:pt>
    <dgm:pt modelId="{2432AADB-8F77-4AC2-96F2-FEEB0F592603}" type="pres">
      <dgm:prSet presAssocID="{9E7BD75A-BB13-4CCA-8B9C-90C71BE8AAC3}" presName="accent_2" presStyleCnt="0"/>
      <dgm:spPr/>
    </dgm:pt>
    <dgm:pt modelId="{61A8BFB4-4D3F-472C-91CF-7B19D8573DA9}" type="pres">
      <dgm:prSet presAssocID="{9E7BD75A-BB13-4CCA-8B9C-90C71BE8AAC3}" presName="accentRepeatNode" presStyleLbl="solidFgAcc1" presStyleIdx="1" presStyleCnt="5"/>
      <dgm:spPr/>
    </dgm:pt>
    <dgm:pt modelId="{00B85FF3-5B27-405F-8C6B-74276A793D92}" type="pres">
      <dgm:prSet presAssocID="{DD26CE10-B55B-4CE6-9D2D-63DB199F7DBA}" presName="text_3" presStyleLbl="node1" presStyleIdx="2" presStyleCnt="5">
        <dgm:presLayoutVars>
          <dgm:bulletEnabled val="1"/>
        </dgm:presLayoutVars>
      </dgm:prSet>
      <dgm:spPr/>
    </dgm:pt>
    <dgm:pt modelId="{0F77934E-5CD8-4376-862D-CDF9F8CBF988}" type="pres">
      <dgm:prSet presAssocID="{DD26CE10-B55B-4CE6-9D2D-63DB199F7DBA}" presName="accent_3" presStyleCnt="0"/>
      <dgm:spPr/>
    </dgm:pt>
    <dgm:pt modelId="{B866D87C-41CC-47EB-BF47-1D565E270E8B}" type="pres">
      <dgm:prSet presAssocID="{DD26CE10-B55B-4CE6-9D2D-63DB199F7DBA}" presName="accentRepeatNode" presStyleLbl="solidFgAcc1" presStyleIdx="2" presStyleCnt="5"/>
      <dgm:spPr/>
    </dgm:pt>
    <dgm:pt modelId="{D4271415-E2D7-401F-90FF-8E942FEF5E9A}" type="pres">
      <dgm:prSet presAssocID="{78A9DD61-EC07-47D4-8980-8778AF5F5C4E}" presName="text_4" presStyleLbl="node1" presStyleIdx="3" presStyleCnt="5">
        <dgm:presLayoutVars>
          <dgm:bulletEnabled val="1"/>
        </dgm:presLayoutVars>
      </dgm:prSet>
      <dgm:spPr/>
    </dgm:pt>
    <dgm:pt modelId="{5108DF15-EF09-42EB-A1BC-E96D39808030}" type="pres">
      <dgm:prSet presAssocID="{78A9DD61-EC07-47D4-8980-8778AF5F5C4E}" presName="accent_4" presStyleCnt="0"/>
      <dgm:spPr/>
    </dgm:pt>
    <dgm:pt modelId="{69E6D0A4-E42F-49FF-B243-7CCE9CAF60B8}" type="pres">
      <dgm:prSet presAssocID="{78A9DD61-EC07-47D4-8980-8778AF5F5C4E}" presName="accentRepeatNode" presStyleLbl="solidFgAcc1" presStyleIdx="3" presStyleCnt="5"/>
      <dgm:spPr/>
    </dgm:pt>
    <dgm:pt modelId="{8A9C7AEF-2DEE-497B-A324-9853C7A68872}" type="pres">
      <dgm:prSet presAssocID="{DA364AB8-3118-49BA-89FC-106A27C5233F}" presName="text_5" presStyleLbl="node1" presStyleIdx="4" presStyleCnt="5">
        <dgm:presLayoutVars>
          <dgm:bulletEnabled val="1"/>
        </dgm:presLayoutVars>
      </dgm:prSet>
      <dgm:spPr/>
    </dgm:pt>
    <dgm:pt modelId="{5CFBA9C0-51B9-41D3-8A04-D62FD283FB8E}" type="pres">
      <dgm:prSet presAssocID="{DA364AB8-3118-49BA-89FC-106A27C5233F}" presName="accent_5" presStyleCnt="0"/>
      <dgm:spPr/>
    </dgm:pt>
    <dgm:pt modelId="{7474C4F0-9DB1-4367-B02E-B0E2A88E4874}" type="pres">
      <dgm:prSet presAssocID="{DA364AB8-3118-49BA-89FC-106A27C5233F}" presName="accentRepeatNode" presStyleLbl="solidFgAcc1" presStyleIdx="4" presStyleCnt="5"/>
      <dgm:spPr/>
    </dgm:pt>
  </dgm:ptLst>
  <dgm:cxnLst>
    <dgm:cxn modelId="{9AE84051-A31B-4C19-8D26-01DCE862BC3B}" type="presOf" srcId="{C434A631-790E-4357-9B74-97450DCB281F}" destId="{30307325-B529-4ECD-BE13-31DA12EEDD9E}" srcOrd="0" destOrd="0" presId="urn:microsoft.com/office/officeart/2008/layout/VerticalCurvedList"/>
    <dgm:cxn modelId="{75081D81-D4E3-4D98-9271-CD1E47C34139}" srcId="{A4048BC2-C4EA-49EF-84F0-5C2EF92B3B26}" destId="{DA364AB8-3118-49BA-89FC-106A27C5233F}" srcOrd="4" destOrd="0" parTransId="{5F3B51DE-9234-46E5-914D-DEC5DE7BFC14}" sibTransId="{69AD83C7-5774-443C-AC6B-DB3CC510467D}"/>
    <dgm:cxn modelId="{EC902A89-BC5C-498D-8039-39147FD075CF}" type="presOf" srcId="{78A9DD61-EC07-47D4-8980-8778AF5F5C4E}" destId="{D4271415-E2D7-401F-90FF-8E942FEF5E9A}" srcOrd="0" destOrd="0" presId="urn:microsoft.com/office/officeart/2008/layout/VerticalCurvedList"/>
    <dgm:cxn modelId="{E30E548D-24FF-4B5C-A469-DF362C810929}" srcId="{A4048BC2-C4EA-49EF-84F0-5C2EF92B3B26}" destId="{DD26CE10-B55B-4CE6-9D2D-63DB199F7DBA}" srcOrd="2" destOrd="0" parTransId="{FDC10A42-9379-4B9D-AA87-DF66323781B3}" sibTransId="{D43CD584-3B99-4BDD-9A15-BB921D393A26}"/>
    <dgm:cxn modelId="{5DF8858E-A741-4977-B9C3-FC294DAA9B14}" type="presOf" srcId="{DD26CE10-B55B-4CE6-9D2D-63DB199F7DBA}" destId="{00B85FF3-5B27-405F-8C6B-74276A793D92}" srcOrd="0" destOrd="0" presId="urn:microsoft.com/office/officeart/2008/layout/VerticalCurvedList"/>
    <dgm:cxn modelId="{6AF8D297-DF24-4769-98A6-F2ABEF2495FF}" type="presOf" srcId="{9EA1F0AB-677F-4898-A586-59EE60C192B9}" destId="{067CBA42-FED7-4CB5-87D7-09B14A807956}" srcOrd="0" destOrd="0" presId="urn:microsoft.com/office/officeart/2008/layout/VerticalCurvedList"/>
    <dgm:cxn modelId="{FBC2609F-9CE2-4619-9778-3C3A9C294470}" type="presOf" srcId="{DA364AB8-3118-49BA-89FC-106A27C5233F}" destId="{8A9C7AEF-2DEE-497B-A324-9853C7A68872}" srcOrd="0" destOrd="0" presId="urn:microsoft.com/office/officeart/2008/layout/VerticalCurvedList"/>
    <dgm:cxn modelId="{3FC98EA8-9AFD-40BC-9755-C7E9D0F09F75}" srcId="{A4048BC2-C4EA-49EF-84F0-5C2EF92B3B26}" destId="{78A9DD61-EC07-47D4-8980-8778AF5F5C4E}" srcOrd="3" destOrd="0" parTransId="{48550A7B-70E9-4EC4-9A44-71C6B75A947D}" sibTransId="{4B88931C-B3C9-493E-94B7-45366080E0A2}"/>
    <dgm:cxn modelId="{A83B12BF-657C-453D-A3AE-B68B75EE5F99}" type="presOf" srcId="{A4048BC2-C4EA-49EF-84F0-5C2EF92B3B26}" destId="{24C3EE41-6313-46BE-A4C7-FC085AFA48A3}" srcOrd="0" destOrd="0" presId="urn:microsoft.com/office/officeart/2008/layout/VerticalCurvedList"/>
    <dgm:cxn modelId="{94C63CE9-697F-4A4D-91A5-85002DF3E0A9}" type="presOf" srcId="{9E7BD75A-BB13-4CCA-8B9C-90C71BE8AAC3}" destId="{D01EA418-6D36-4654-9411-C7B562BC7C24}" srcOrd="0" destOrd="0" presId="urn:microsoft.com/office/officeart/2008/layout/VerticalCurvedList"/>
    <dgm:cxn modelId="{29B4DFEF-2A20-4E63-85FD-3A033111E146}" srcId="{A4048BC2-C4EA-49EF-84F0-5C2EF92B3B26}" destId="{C434A631-790E-4357-9B74-97450DCB281F}" srcOrd="0" destOrd="0" parTransId="{2456210E-C383-4BD0-BAB5-935790A09C0B}" sibTransId="{9EA1F0AB-677F-4898-A586-59EE60C192B9}"/>
    <dgm:cxn modelId="{C3D05EF5-386C-4A50-8079-93EAF53D832D}" srcId="{A4048BC2-C4EA-49EF-84F0-5C2EF92B3B26}" destId="{9E7BD75A-BB13-4CCA-8B9C-90C71BE8AAC3}" srcOrd="1" destOrd="0" parTransId="{90A2E0DF-FC45-4EE0-8CD6-761718FCC14C}" sibTransId="{10C47069-5D9A-4B87-9E22-59E532989CFC}"/>
    <dgm:cxn modelId="{65828899-D88F-4EB6-BF06-5505A15525F8}" type="presParOf" srcId="{24C3EE41-6313-46BE-A4C7-FC085AFA48A3}" destId="{643AE6F3-A586-4FB2-A40C-147CCF9AC3E3}" srcOrd="0" destOrd="0" presId="urn:microsoft.com/office/officeart/2008/layout/VerticalCurvedList"/>
    <dgm:cxn modelId="{0F71B1F4-1439-4E79-B0F4-4BDC37C7E780}" type="presParOf" srcId="{643AE6F3-A586-4FB2-A40C-147CCF9AC3E3}" destId="{E79F2870-7BB8-435A-9143-F15E9B7FC224}" srcOrd="0" destOrd="0" presId="urn:microsoft.com/office/officeart/2008/layout/VerticalCurvedList"/>
    <dgm:cxn modelId="{479A2367-317D-42CE-8D15-A5CF20B40748}" type="presParOf" srcId="{E79F2870-7BB8-435A-9143-F15E9B7FC224}" destId="{7344CA79-448C-4F08-B5F9-E1AC1B36A183}" srcOrd="0" destOrd="0" presId="urn:microsoft.com/office/officeart/2008/layout/VerticalCurvedList"/>
    <dgm:cxn modelId="{72059FFD-EA78-4D0D-BD96-BAB9B748D131}" type="presParOf" srcId="{E79F2870-7BB8-435A-9143-F15E9B7FC224}" destId="{067CBA42-FED7-4CB5-87D7-09B14A807956}" srcOrd="1" destOrd="0" presId="urn:microsoft.com/office/officeart/2008/layout/VerticalCurvedList"/>
    <dgm:cxn modelId="{61EA3921-9D6B-479D-B3F8-E370264F1A9A}" type="presParOf" srcId="{E79F2870-7BB8-435A-9143-F15E9B7FC224}" destId="{958E2352-5957-4692-945C-C9C80E6724B8}" srcOrd="2" destOrd="0" presId="urn:microsoft.com/office/officeart/2008/layout/VerticalCurvedList"/>
    <dgm:cxn modelId="{67AC034F-F45E-4242-ABFD-BED42DC348E8}" type="presParOf" srcId="{E79F2870-7BB8-435A-9143-F15E9B7FC224}" destId="{F0483A2A-9752-4D4A-BFCD-5831B39E7C07}" srcOrd="3" destOrd="0" presId="urn:microsoft.com/office/officeart/2008/layout/VerticalCurvedList"/>
    <dgm:cxn modelId="{73D48412-33DE-43D2-BC5C-16098293AC87}" type="presParOf" srcId="{643AE6F3-A586-4FB2-A40C-147CCF9AC3E3}" destId="{30307325-B529-4ECD-BE13-31DA12EEDD9E}" srcOrd="1" destOrd="0" presId="urn:microsoft.com/office/officeart/2008/layout/VerticalCurvedList"/>
    <dgm:cxn modelId="{FA87F614-D4D5-4748-9026-7C39AB0B8AB7}" type="presParOf" srcId="{643AE6F3-A586-4FB2-A40C-147CCF9AC3E3}" destId="{C7070179-A936-4B07-85CA-EE04666361A8}" srcOrd="2" destOrd="0" presId="urn:microsoft.com/office/officeart/2008/layout/VerticalCurvedList"/>
    <dgm:cxn modelId="{C2AF64FB-BA58-4926-B32B-F785B284E7D5}" type="presParOf" srcId="{C7070179-A936-4B07-85CA-EE04666361A8}" destId="{CBD170D0-F479-433C-BAA9-EDB96DACDAC9}" srcOrd="0" destOrd="0" presId="urn:microsoft.com/office/officeart/2008/layout/VerticalCurvedList"/>
    <dgm:cxn modelId="{E3DCC8EF-5BC1-4F82-A3AF-279A0D3D63A5}" type="presParOf" srcId="{643AE6F3-A586-4FB2-A40C-147CCF9AC3E3}" destId="{D01EA418-6D36-4654-9411-C7B562BC7C24}" srcOrd="3" destOrd="0" presId="urn:microsoft.com/office/officeart/2008/layout/VerticalCurvedList"/>
    <dgm:cxn modelId="{A8A6FDA1-CA60-486D-A642-D3F0E66D54ED}" type="presParOf" srcId="{643AE6F3-A586-4FB2-A40C-147CCF9AC3E3}" destId="{2432AADB-8F77-4AC2-96F2-FEEB0F592603}" srcOrd="4" destOrd="0" presId="urn:microsoft.com/office/officeart/2008/layout/VerticalCurvedList"/>
    <dgm:cxn modelId="{BEEEE15E-C6C1-4FDA-8E4C-09CBC094A5AC}" type="presParOf" srcId="{2432AADB-8F77-4AC2-96F2-FEEB0F592603}" destId="{61A8BFB4-4D3F-472C-91CF-7B19D8573DA9}" srcOrd="0" destOrd="0" presId="urn:microsoft.com/office/officeart/2008/layout/VerticalCurvedList"/>
    <dgm:cxn modelId="{EDC6315E-FBAD-453E-8E3B-B8AF9B48EC8B}" type="presParOf" srcId="{643AE6F3-A586-4FB2-A40C-147CCF9AC3E3}" destId="{00B85FF3-5B27-405F-8C6B-74276A793D92}" srcOrd="5" destOrd="0" presId="urn:microsoft.com/office/officeart/2008/layout/VerticalCurvedList"/>
    <dgm:cxn modelId="{27871418-BFC9-4374-837F-C4C23DD5B6BB}" type="presParOf" srcId="{643AE6F3-A586-4FB2-A40C-147CCF9AC3E3}" destId="{0F77934E-5CD8-4376-862D-CDF9F8CBF988}" srcOrd="6" destOrd="0" presId="urn:microsoft.com/office/officeart/2008/layout/VerticalCurvedList"/>
    <dgm:cxn modelId="{2E6A7FDF-2C5A-4156-86C0-70DCB20EE135}" type="presParOf" srcId="{0F77934E-5CD8-4376-862D-CDF9F8CBF988}" destId="{B866D87C-41CC-47EB-BF47-1D565E270E8B}" srcOrd="0" destOrd="0" presId="urn:microsoft.com/office/officeart/2008/layout/VerticalCurvedList"/>
    <dgm:cxn modelId="{13037B47-9240-4212-BABF-DA95B397A43E}" type="presParOf" srcId="{643AE6F3-A586-4FB2-A40C-147CCF9AC3E3}" destId="{D4271415-E2D7-401F-90FF-8E942FEF5E9A}" srcOrd="7" destOrd="0" presId="urn:microsoft.com/office/officeart/2008/layout/VerticalCurvedList"/>
    <dgm:cxn modelId="{0E46E183-4182-45EB-8A40-4C91E3CA5943}" type="presParOf" srcId="{643AE6F3-A586-4FB2-A40C-147CCF9AC3E3}" destId="{5108DF15-EF09-42EB-A1BC-E96D39808030}" srcOrd="8" destOrd="0" presId="urn:microsoft.com/office/officeart/2008/layout/VerticalCurvedList"/>
    <dgm:cxn modelId="{8F204791-CCE7-424E-9348-CA3358070639}" type="presParOf" srcId="{5108DF15-EF09-42EB-A1BC-E96D39808030}" destId="{69E6D0A4-E42F-49FF-B243-7CCE9CAF60B8}" srcOrd="0" destOrd="0" presId="urn:microsoft.com/office/officeart/2008/layout/VerticalCurvedList"/>
    <dgm:cxn modelId="{0C859B4E-5393-4AFB-B07E-9364A72168BD}" type="presParOf" srcId="{643AE6F3-A586-4FB2-A40C-147CCF9AC3E3}" destId="{8A9C7AEF-2DEE-497B-A324-9853C7A68872}" srcOrd="9" destOrd="0" presId="urn:microsoft.com/office/officeart/2008/layout/VerticalCurvedList"/>
    <dgm:cxn modelId="{04184F5A-BF21-4E9F-9129-AD1FE69F7823}" type="presParOf" srcId="{643AE6F3-A586-4FB2-A40C-147CCF9AC3E3}" destId="{5CFBA9C0-51B9-41D3-8A04-D62FD283FB8E}" srcOrd="10" destOrd="0" presId="urn:microsoft.com/office/officeart/2008/layout/VerticalCurvedList"/>
    <dgm:cxn modelId="{570A55B4-03AF-477B-A9BC-C6C3895846B2}" type="presParOf" srcId="{5CFBA9C0-51B9-41D3-8A04-D62FD283FB8E}" destId="{7474C4F0-9DB1-4367-B02E-B0E2A88E487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791E6C-BC8B-4E37-AFE4-BA2212B878F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FCC4B56-0E08-405D-A9BD-83AA7587E341}">
      <dgm:prSet phldrT="[Text]" custT="1"/>
      <dgm:spPr/>
      <dgm:t>
        <a:bodyPr/>
        <a:lstStyle/>
        <a:p>
          <a:r>
            <a:rPr lang="en-US" sz="2000"/>
            <a:t>Linq To Object</a:t>
          </a:r>
        </a:p>
      </dgm:t>
    </dgm:pt>
    <dgm:pt modelId="{0FDE70CC-4D7E-4850-85C9-4A599BE06946}" type="parTrans" cxnId="{36FF972B-CC7F-4691-9555-E0B049741E56}">
      <dgm:prSet/>
      <dgm:spPr/>
      <dgm:t>
        <a:bodyPr/>
        <a:lstStyle/>
        <a:p>
          <a:endParaRPr lang="en-US"/>
        </a:p>
      </dgm:t>
    </dgm:pt>
    <dgm:pt modelId="{BE8BC554-5EDB-46A1-8D6F-C66E8F68B50A}" type="sibTrans" cxnId="{36FF972B-CC7F-4691-9555-E0B049741E56}">
      <dgm:prSet/>
      <dgm:spPr/>
      <dgm:t>
        <a:bodyPr/>
        <a:lstStyle/>
        <a:p>
          <a:endParaRPr lang="en-US"/>
        </a:p>
      </dgm:t>
    </dgm:pt>
    <dgm:pt modelId="{56C5674B-F1AD-4284-A535-685906869424}">
      <dgm:prSet phldrT="[Text]" custT="1"/>
      <dgm:spPr/>
      <dgm:t>
        <a:bodyPr/>
        <a:lstStyle/>
        <a:p>
          <a:r>
            <a:rPr lang="en-US" sz="2000"/>
            <a:t>Linq To Dataset</a:t>
          </a:r>
        </a:p>
      </dgm:t>
    </dgm:pt>
    <dgm:pt modelId="{15ADC5C7-07E8-4F86-BF07-D7120EA16C6E}" type="parTrans" cxnId="{B60DC95E-0AC2-4FF0-8DAE-313BEEB7FE44}">
      <dgm:prSet/>
      <dgm:spPr/>
      <dgm:t>
        <a:bodyPr/>
        <a:lstStyle/>
        <a:p>
          <a:endParaRPr lang="en-US"/>
        </a:p>
      </dgm:t>
    </dgm:pt>
    <dgm:pt modelId="{BB058160-94E6-49AA-B47A-B1174E1F32E8}" type="sibTrans" cxnId="{B60DC95E-0AC2-4FF0-8DAE-313BEEB7FE44}">
      <dgm:prSet/>
      <dgm:spPr/>
      <dgm:t>
        <a:bodyPr/>
        <a:lstStyle/>
        <a:p>
          <a:endParaRPr lang="en-US"/>
        </a:p>
      </dgm:t>
    </dgm:pt>
    <dgm:pt modelId="{FC9367D6-32D8-4379-A689-A760B2E5D809}">
      <dgm:prSet phldrT="[Text]" custT="1"/>
      <dgm:spPr/>
      <dgm:t>
        <a:bodyPr/>
        <a:lstStyle/>
        <a:p>
          <a:r>
            <a:rPr lang="en-US" sz="2000"/>
            <a:t>Cho phép chúng ta có thể truy vấn các Dataset hoặc DataTable</a:t>
          </a:r>
        </a:p>
      </dgm:t>
    </dgm:pt>
    <dgm:pt modelId="{830E129A-C580-4D57-A3A0-2C8A9E048729}" type="parTrans" cxnId="{31528A08-3355-45A0-83E0-4D6E808710FD}">
      <dgm:prSet/>
      <dgm:spPr/>
      <dgm:t>
        <a:bodyPr/>
        <a:lstStyle/>
        <a:p>
          <a:endParaRPr lang="en-US"/>
        </a:p>
      </dgm:t>
    </dgm:pt>
    <dgm:pt modelId="{66562CE1-8DA3-413A-A6F5-8ED46DA8F4E3}" type="sibTrans" cxnId="{31528A08-3355-45A0-83E0-4D6E808710FD}">
      <dgm:prSet/>
      <dgm:spPr/>
      <dgm:t>
        <a:bodyPr/>
        <a:lstStyle/>
        <a:p>
          <a:endParaRPr lang="en-US"/>
        </a:p>
      </dgm:t>
    </dgm:pt>
    <dgm:pt modelId="{77CBA274-EC9D-4F5A-BB18-2AC55ED2CA35}">
      <dgm:prSet phldrT="[Text]" custT="1"/>
      <dgm:spPr/>
      <dgm:t>
        <a:bodyPr/>
        <a:lstStyle/>
        <a:p>
          <a:r>
            <a:rPr lang="en-US" sz="2000"/>
            <a:t>Linq To SQL</a:t>
          </a:r>
        </a:p>
      </dgm:t>
    </dgm:pt>
    <dgm:pt modelId="{52ECB86E-7955-4883-8F63-B1838E4850F1}" type="parTrans" cxnId="{1128518F-F7D6-46B6-9532-83AE5A773670}">
      <dgm:prSet/>
      <dgm:spPr/>
      <dgm:t>
        <a:bodyPr/>
        <a:lstStyle/>
        <a:p>
          <a:endParaRPr lang="en-US"/>
        </a:p>
      </dgm:t>
    </dgm:pt>
    <dgm:pt modelId="{684F2945-0755-412C-8E40-C2907D1DC025}" type="sibTrans" cxnId="{1128518F-F7D6-46B6-9532-83AE5A773670}">
      <dgm:prSet/>
      <dgm:spPr/>
      <dgm:t>
        <a:bodyPr/>
        <a:lstStyle/>
        <a:p>
          <a:endParaRPr lang="en-US"/>
        </a:p>
      </dgm:t>
    </dgm:pt>
    <dgm:pt modelId="{D87B9C45-0110-419C-8B5D-81E29A13DF9C}">
      <dgm:prSet phldrT="[Text]" custT="1"/>
      <dgm:spPr/>
      <dgm:t>
        <a:bodyPr/>
        <a:lstStyle/>
        <a:p>
          <a:r>
            <a:rPr lang="en-US" sz="2000"/>
            <a:t>Linq To XML</a:t>
          </a:r>
        </a:p>
      </dgm:t>
    </dgm:pt>
    <dgm:pt modelId="{62EDC6D8-9CF5-4F1D-A21B-14B306A7D339}" type="parTrans" cxnId="{2C0552D3-5FD5-4816-8C74-C60CBA8C35CA}">
      <dgm:prSet/>
      <dgm:spPr/>
      <dgm:t>
        <a:bodyPr/>
        <a:lstStyle/>
        <a:p>
          <a:endParaRPr lang="en-US"/>
        </a:p>
      </dgm:t>
    </dgm:pt>
    <dgm:pt modelId="{3A9803E1-8557-4D77-A4DA-054C7ABAAD17}" type="sibTrans" cxnId="{2C0552D3-5FD5-4816-8C74-C60CBA8C35CA}">
      <dgm:prSet/>
      <dgm:spPr/>
      <dgm:t>
        <a:bodyPr/>
        <a:lstStyle/>
        <a:p>
          <a:endParaRPr lang="en-US"/>
        </a:p>
      </dgm:t>
    </dgm:pt>
    <dgm:pt modelId="{938E0FB6-13F9-4944-B39F-CBC629283E91}">
      <dgm:prSet phldrT="[Text]" custT="1"/>
      <dgm:spPr/>
      <dgm:t>
        <a:bodyPr/>
        <a:lstStyle/>
        <a:p>
          <a:r>
            <a:rPr lang="en-US" sz="2000"/>
            <a:t>Cho phép truy vấn các cơ sở dữ liệu quan hệ.</a:t>
          </a:r>
        </a:p>
      </dgm:t>
    </dgm:pt>
    <dgm:pt modelId="{897BC659-78C8-4AA9-873D-E5B8ED0FD806}" type="parTrans" cxnId="{8CF0478C-5644-40B0-9C84-DC547ECC58CD}">
      <dgm:prSet/>
      <dgm:spPr/>
      <dgm:t>
        <a:bodyPr/>
        <a:lstStyle/>
        <a:p>
          <a:endParaRPr lang="en-US"/>
        </a:p>
      </dgm:t>
    </dgm:pt>
    <dgm:pt modelId="{C60EBE5D-1E79-4956-8F29-CFEC00E78431}" type="sibTrans" cxnId="{8CF0478C-5644-40B0-9C84-DC547ECC58CD}">
      <dgm:prSet/>
      <dgm:spPr/>
      <dgm:t>
        <a:bodyPr/>
        <a:lstStyle/>
        <a:p>
          <a:endParaRPr lang="en-US"/>
        </a:p>
      </dgm:t>
    </dgm:pt>
    <dgm:pt modelId="{3EDED247-F4F6-4E56-8E08-A00B8A1CFA1A}">
      <dgm:prSet phldrT="[Text]" custT="1"/>
      <dgm:spPr/>
      <dgm:t>
        <a:bodyPr/>
        <a:lstStyle/>
        <a:p>
          <a:r>
            <a:rPr lang="en-US" sz="2000"/>
            <a:t>Linq To Entities</a:t>
          </a:r>
        </a:p>
      </dgm:t>
    </dgm:pt>
    <dgm:pt modelId="{39D57EFC-43E4-4E64-95B1-DFA7D308B331}" type="parTrans" cxnId="{8133EF28-3D4E-4E8F-98D1-AA7C8B139700}">
      <dgm:prSet/>
      <dgm:spPr/>
      <dgm:t>
        <a:bodyPr/>
        <a:lstStyle/>
        <a:p>
          <a:endParaRPr lang="en-US"/>
        </a:p>
      </dgm:t>
    </dgm:pt>
    <dgm:pt modelId="{D71A39BC-B840-462C-98BA-B2A6DD75E590}" type="sibTrans" cxnId="{8133EF28-3D4E-4E8F-98D1-AA7C8B139700}">
      <dgm:prSet/>
      <dgm:spPr/>
      <dgm:t>
        <a:bodyPr/>
        <a:lstStyle/>
        <a:p>
          <a:endParaRPr lang="en-US"/>
        </a:p>
      </dgm:t>
    </dgm:pt>
    <dgm:pt modelId="{DF611B7F-ACE1-41AA-8BC5-2E5AAC5BEB8C}">
      <dgm:prSet phldrT="[Text]" custT="1"/>
      <dgm:spPr/>
      <dgm:t>
        <a:bodyPr/>
        <a:lstStyle/>
        <a:p>
          <a:r>
            <a:rPr lang="en-US" sz="2000"/>
            <a:t>Cho phép truy vấn các XML Document</a:t>
          </a:r>
        </a:p>
      </dgm:t>
    </dgm:pt>
    <dgm:pt modelId="{AD1D03FE-34AF-4636-8B58-5647BFE796E8}" type="parTrans" cxnId="{21D035D0-19EE-4B64-8794-CE071AA8E562}">
      <dgm:prSet/>
      <dgm:spPr/>
      <dgm:t>
        <a:bodyPr/>
        <a:lstStyle/>
        <a:p>
          <a:endParaRPr lang="en-US"/>
        </a:p>
      </dgm:t>
    </dgm:pt>
    <dgm:pt modelId="{6C778101-E27C-4D71-8B08-FCEF8F727E34}" type="sibTrans" cxnId="{21D035D0-19EE-4B64-8794-CE071AA8E562}">
      <dgm:prSet/>
      <dgm:spPr/>
      <dgm:t>
        <a:bodyPr/>
        <a:lstStyle/>
        <a:p>
          <a:endParaRPr lang="en-US"/>
        </a:p>
      </dgm:t>
    </dgm:pt>
    <dgm:pt modelId="{A35FFBD0-6FF4-4A63-909C-65E0FD92D1FB}">
      <dgm:prSet phldrT="[Text]" custT="1"/>
      <dgm:spPr/>
      <dgm:t>
        <a:bodyPr/>
        <a:lstStyle/>
        <a:p>
          <a:r>
            <a:rPr lang="en-US" sz="2000"/>
            <a:t>Cho phép truy vấn các đối tượng trong 1 tập phần tử nguồn, kiểu đối tượng này phải thực thi giao diện Ienumrable hoặc IEnumrable&lt;T&gt;</a:t>
          </a:r>
        </a:p>
      </dgm:t>
    </dgm:pt>
    <dgm:pt modelId="{69F581B3-316E-43D3-BF18-80A1EA42A186}" type="parTrans" cxnId="{FDBEDD71-EB10-494E-A268-A1D6A198573C}">
      <dgm:prSet/>
      <dgm:spPr/>
      <dgm:t>
        <a:bodyPr/>
        <a:lstStyle/>
        <a:p>
          <a:endParaRPr lang="en-US"/>
        </a:p>
      </dgm:t>
    </dgm:pt>
    <dgm:pt modelId="{124A0C6E-0EB7-47D4-8391-C033C72E32F2}" type="sibTrans" cxnId="{FDBEDD71-EB10-494E-A268-A1D6A198573C}">
      <dgm:prSet/>
      <dgm:spPr/>
      <dgm:t>
        <a:bodyPr/>
        <a:lstStyle/>
        <a:p>
          <a:endParaRPr lang="en-US"/>
        </a:p>
      </dgm:t>
    </dgm:pt>
    <dgm:pt modelId="{6B607EB3-D26E-4919-8AAF-4551029454BE}">
      <dgm:prSet phldrT="[Text]" custT="1"/>
      <dgm:spPr/>
      <dgm:t>
        <a:bodyPr/>
        <a:lstStyle/>
        <a:p>
          <a:r>
            <a:rPr lang="en-US" sz="2000"/>
            <a:t>Cho phép truy vấn các thực thể bên trong Entites Framework</a:t>
          </a:r>
        </a:p>
      </dgm:t>
    </dgm:pt>
    <dgm:pt modelId="{FE1FBF4F-BF25-4FB5-B2DD-083F6D711297}" type="parTrans" cxnId="{23BE80B9-EFD5-427B-A8A4-F350BDF8742C}">
      <dgm:prSet/>
      <dgm:spPr/>
      <dgm:t>
        <a:bodyPr/>
        <a:lstStyle/>
        <a:p>
          <a:endParaRPr lang="en-US"/>
        </a:p>
      </dgm:t>
    </dgm:pt>
    <dgm:pt modelId="{E5A106DB-E73C-4CAB-A3E2-3D86471DC3C9}" type="sibTrans" cxnId="{23BE80B9-EFD5-427B-A8A4-F350BDF8742C}">
      <dgm:prSet/>
      <dgm:spPr/>
      <dgm:t>
        <a:bodyPr/>
        <a:lstStyle/>
        <a:p>
          <a:endParaRPr lang="en-US"/>
        </a:p>
      </dgm:t>
    </dgm:pt>
    <dgm:pt modelId="{2DDB37A5-1F8E-4A2C-9E1F-3BD5AC0D108E}" type="pres">
      <dgm:prSet presAssocID="{EA791E6C-BC8B-4E37-AFE4-BA2212B878FD}" presName="linear" presStyleCnt="0">
        <dgm:presLayoutVars>
          <dgm:animLvl val="lvl"/>
          <dgm:resizeHandles val="exact"/>
        </dgm:presLayoutVars>
      </dgm:prSet>
      <dgm:spPr/>
    </dgm:pt>
    <dgm:pt modelId="{DCAF5D62-34BF-433F-A8D5-982CBD617075}" type="pres">
      <dgm:prSet presAssocID="{3FCC4B56-0E08-405D-A9BD-83AA7587E341}" presName="parentText" presStyleLbl="node1" presStyleIdx="0" presStyleCnt="5">
        <dgm:presLayoutVars>
          <dgm:chMax val="0"/>
          <dgm:bulletEnabled val="1"/>
        </dgm:presLayoutVars>
      </dgm:prSet>
      <dgm:spPr/>
    </dgm:pt>
    <dgm:pt modelId="{2CE225D5-80D8-4387-BBCF-E2DEA4A9E0BE}" type="pres">
      <dgm:prSet presAssocID="{3FCC4B56-0E08-405D-A9BD-83AA7587E341}" presName="childText" presStyleLbl="revTx" presStyleIdx="0" presStyleCnt="5">
        <dgm:presLayoutVars>
          <dgm:bulletEnabled val="1"/>
        </dgm:presLayoutVars>
      </dgm:prSet>
      <dgm:spPr/>
    </dgm:pt>
    <dgm:pt modelId="{E0145560-A78B-4E0F-9316-A6F1A6844F4F}" type="pres">
      <dgm:prSet presAssocID="{56C5674B-F1AD-4284-A535-685906869424}" presName="parentText" presStyleLbl="node1" presStyleIdx="1" presStyleCnt="5">
        <dgm:presLayoutVars>
          <dgm:chMax val="0"/>
          <dgm:bulletEnabled val="1"/>
        </dgm:presLayoutVars>
      </dgm:prSet>
      <dgm:spPr/>
    </dgm:pt>
    <dgm:pt modelId="{C660DF74-B551-4831-8577-5065F408953F}" type="pres">
      <dgm:prSet presAssocID="{56C5674B-F1AD-4284-A535-685906869424}" presName="childText" presStyleLbl="revTx" presStyleIdx="1" presStyleCnt="5">
        <dgm:presLayoutVars>
          <dgm:bulletEnabled val="1"/>
        </dgm:presLayoutVars>
      </dgm:prSet>
      <dgm:spPr/>
    </dgm:pt>
    <dgm:pt modelId="{6476963D-0FD2-4829-992F-8191D88E82CC}" type="pres">
      <dgm:prSet presAssocID="{77CBA274-EC9D-4F5A-BB18-2AC55ED2CA35}" presName="parentText" presStyleLbl="node1" presStyleIdx="2" presStyleCnt="5">
        <dgm:presLayoutVars>
          <dgm:chMax val="0"/>
          <dgm:bulletEnabled val="1"/>
        </dgm:presLayoutVars>
      </dgm:prSet>
      <dgm:spPr/>
    </dgm:pt>
    <dgm:pt modelId="{C6246FE1-6639-4B71-A9A7-5FA325695CF6}" type="pres">
      <dgm:prSet presAssocID="{77CBA274-EC9D-4F5A-BB18-2AC55ED2CA35}" presName="childText" presStyleLbl="revTx" presStyleIdx="2" presStyleCnt="5">
        <dgm:presLayoutVars>
          <dgm:bulletEnabled val="1"/>
        </dgm:presLayoutVars>
      </dgm:prSet>
      <dgm:spPr/>
    </dgm:pt>
    <dgm:pt modelId="{A4DE68E9-68F8-4F68-8790-452BC69BED9C}" type="pres">
      <dgm:prSet presAssocID="{D87B9C45-0110-419C-8B5D-81E29A13DF9C}" presName="parentText" presStyleLbl="node1" presStyleIdx="3" presStyleCnt="5">
        <dgm:presLayoutVars>
          <dgm:chMax val="0"/>
          <dgm:bulletEnabled val="1"/>
        </dgm:presLayoutVars>
      </dgm:prSet>
      <dgm:spPr/>
    </dgm:pt>
    <dgm:pt modelId="{A691A34E-3596-4F7D-91FE-6C99BE6841A5}" type="pres">
      <dgm:prSet presAssocID="{D87B9C45-0110-419C-8B5D-81E29A13DF9C}" presName="childText" presStyleLbl="revTx" presStyleIdx="3" presStyleCnt="5">
        <dgm:presLayoutVars>
          <dgm:bulletEnabled val="1"/>
        </dgm:presLayoutVars>
      </dgm:prSet>
      <dgm:spPr/>
    </dgm:pt>
    <dgm:pt modelId="{3A70834D-DAC7-40C5-ADC5-8BB382F0E60E}" type="pres">
      <dgm:prSet presAssocID="{3EDED247-F4F6-4E56-8E08-A00B8A1CFA1A}" presName="parentText" presStyleLbl="node1" presStyleIdx="4" presStyleCnt="5">
        <dgm:presLayoutVars>
          <dgm:chMax val="0"/>
          <dgm:bulletEnabled val="1"/>
        </dgm:presLayoutVars>
      </dgm:prSet>
      <dgm:spPr/>
    </dgm:pt>
    <dgm:pt modelId="{CDC2BD6A-8D80-48F5-ADC6-962A908D9E24}" type="pres">
      <dgm:prSet presAssocID="{3EDED247-F4F6-4E56-8E08-A00B8A1CFA1A}" presName="childText" presStyleLbl="revTx" presStyleIdx="4" presStyleCnt="5">
        <dgm:presLayoutVars>
          <dgm:bulletEnabled val="1"/>
        </dgm:presLayoutVars>
      </dgm:prSet>
      <dgm:spPr/>
    </dgm:pt>
  </dgm:ptLst>
  <dgm:cxnLst>
    <dgm:cxn modelId="{31528A08-3355-45A0-83E0-4D6E808710FD}" srcId="{56C5674B-F1AD-4284-A535-685906869424}" destId="{FC9367D6-32D8-4379-A689-A760B2E5D809}" srcOrd="0" destOrd="0" parTransId="{830E129A-C580-4D57-A3A0-2C8A9E048729}" sibTransId="{66562CE1-8DA3-413A-A6F5-8ED46DA8F4E3}"/>
    <dgm:cxn modelId="{8133EF28-3D4E-4E8F-98D1-AA7C8B139700}" srcId="{EA791E6C-BC8B-4E37-AFE4-BA2212B878FD}" destId="{3EDED247-F4F6-4E56-8E08-A00B8A1CFA1A}" srcOrd="4" destOrd="0" parTransId="{39D57EFC-43E4-4E64-95B1-DFA7D308B331}" sibTransId="{D71A39BC-B840-462C-98BA-B2A6DD75E590}"/>
    <dgm:cxn modelId="{36FF972B-CC7F-4691-9555-E0B049741E56}" srcId="{EA791E6C-BC8B-4E37-AFE4-BA2212B878FD}" destId="{3FCC4B56-0E08-405D-A9BD-83AA7587E341}" srcOrd="0" destOrd="0" parTransId="{0FDE70CC-4D7E-4850-85C9-4A599BE06946}" sibTransId="{BE8BC554-5EDB-46A1-8D6F-C66E8F68B50A}"/>
    <dgm:cxn modelId="{9639E133-F188-438B-8B84-FA7DF88F29CF}" type="presOf" srcId="{3FCC4B56-0E08-405D-A9BD-83AA7587E341}" destId="{DCAF5D62-34BF-433F-A8D5-982CBD617075}" srcOrd="0" destOrd="0" presId="urn:microsoft.com/office/officeart/2005/8/layout/vList2"/>
    <dgm:cxn modelId="{B60DC95E-0AC2-4FF0-8DAE-313BEEB7FE44}" srcId="{EA791E6C-BC8B-4E37-AFE4-BA2212B878FD}" destId="{56C5674B-F1AD-4284-A535-685906869424}" srcOrd="1" destOrd="0" parTransId="{15ADC5C7-07E8-4F86-BF07-D7120EA16C6E}" sibTransId="{BB058160-94E6-49AA-B47A-B1174E1F32E8}"/>
    <dgm:cxn modelId="{9B763C60-4481-4B91-8536-3746F88210AD}" type="presOf" srcId="{6B607EB3-D26E-4919-8AAF-4551029454BE}" destId="{CDC2BD6A-8D80-48F5-ADC6-962A908D9E24}" srcOrd="0" destOrd="0" presId="urn:microsoft.com/office/officeart/2005/8/layout/vList2"/>
    <dgm:cxn modelId="{5F212767-70F8-4422-9D62-3B90BB6E95B8}" type="presOf" srcId="{EA791E6C-BC8B-4E37-AFE4-BA2212B878FD}" destId="{2DDB37A5-1F8E-4A2C-9E1F-3BD5AC0D108E}" srcOrd="0" destOrd="0" presId="urn:microsoft.com/office/officeart/2005/8/layout/vList2"/>
    <dgm:cxn modelId="{FDBEDD71-EB10-494E-A268-A1D6A198573C}" srcId="{3FCC4B56-0E08-405D-A9BD-83AA7587E341}" destId="{A35FFBD0-6FF4-4A63-909C-65E0FD92D1FB}" srcOrd="0" destOrd="0" parTransId="{69F581B3-316E-43D3-BF18-80A1EA42A186}" sibTransId="{124A0C6E-0EB7-47D4-8391-C033C72E32F2}"/>
    <dgm:cxn modelId="{35E77885-0B37-46D3-B59D-866BB81AEAEE}" type="presOf" srcId="{938E0FB6-13F9-4944-B39F-CBC629283E91}" destId="{C6246FE1-6639-4B71-A9A7-5FA325695CF6}" srcOrd="0" destOrd="0" presId="urn:microsoft.com/office/officeart/2005/8/layout/vList2"/>
    <dgm:cxn modelId="{C53AA58A-024B-40E2-B03F-86751ECC75D7}" type="presOf" srcId="{A35FFBD0-6FF4-4A63-909C-65E0FD92D1FB}" destId="{2CE225D5-80D8-4387-BBCF-E2DEA4A9E0BE}" srcOrd="0" destOrd="0" presId="urn:microsoft.com/office/officeart/2005/8/layout/vList2"/>
    <dgm:cxn modelId="{8CF0478C-5644-40B0-9C84-DC547ECC58CD}" srcId="{77CBA274-EC9D-4F5A-BB18-2AC55ED2CA35}" destId="{938E0FB6-13F9-4944-B39F-CBC629283E91}" srcOrd="0" destOrd="0" parTransId="{897BC659-78C8-4AA9-873D-E5B8ED0FD806}" sibTransId="{C60EBE5D-1E79-4956-8F29-CFEC00E78431}"/>
    <dgm:cxn modelId="{1128518F-F7D6-46B6-9532-83AE5A773670}" srcId="{EA791E6C-BC8B-4E37-AFE4-BA2212B878FD}" destId="{77CBA274-EC9D-4F5A-BB18-2AC55ED2CA35}" srcOrd="2" destOrd="0" parTransId="{52ECB86E-7955-4883-8F63-B1838E4850F1}" sibTransId="{684F2945-0755-412C-8E40-C2907D1DC025}"/>
    <dgm:cxn modelId="{D3DC729A-6682-40DE-9C69-D3A3827F24BA}" type="presOf" srcId="{77CBA274-EC9D-4F5A-BB18-2AC55ED2CA35}" destId="{6476963D-0FD2-4829-992F-8191D88E82CC}" srcOrd="0" destOrd="0" presId="urn:microsoft.com/office/officeart/2005/8/layout/vList2"/>
    <dgm:cxn modelId="{3BFD0AA8-0861-4DF0-961D-CC7CD3CA5DDD}" type="presOf" srcId="{56C5674B-F1AD-4284-A535-685906869424}" destId="{E0145560-A78B-4E0F-9316-A6F1A6844F4F}" srcOrd="0" destOrd="0" presId="urn:microsoft.com/office/officeart/2005/8/layout/vList2"/>
    <dgm:cxn modelId="{A4CC19B2-7204-499D-8DCD-B5277655B3CF}" type="presOf" srcId="{DF611B7F-ACE1-41AA-8BC5-2E5AAC5BEB8C}" destId="{A691A34E-3596-4F7D-91FE-6C99BE6841A5}" srcOrd="0" destOrd="0" presId="urn:microsoft.com/office/officeart/2005/8/layout/vList2"/>
    <dgm:cxn modelId="{23BE80B9-EFD5-427B-A8A4-F350BDF8742C}" srcId="{3EDED247-F4F6-4E56-8E08-A00B8A1CFA1A}" destId="{6B607EB3-D26E-4919-8AAF-4551029454BE}" srcOrd="0" destOrd="0" parTransId="{FE1FBF4F-BF25-4FB5-B2DD-083F6D711297}" sibTransId="{E5A106DB-E73C-4CAB-A3E2-3D86471DC3C9}"/>
    <dgm:cxn modelId="{21D035D0-19EE-4B64-8794-CE071AA8E562}" srcId="{D87B9C45-0110-419C-8B5D-81E29A13DF9C}" destId="{DF611B7F-ACE1-41AA-8BC5-2E5AAC5BEB8C}" srcOrd="0" destOrd="0" parTransId="{AD1D03FE-34AF-4636-8B58-5647BFE796E8}" sibTransId="{6C778101-E27C-4D71-8B08-FCEF8F727E34}"/>
    <dgm:cxn modelId="{2C0552D3-5FD5-4816-8C74-C60CBA8C35CA}" srcId="{EA791E6C-BC8B-4E37-AFE4-BA2212B878FD}" destId="{D87B9C45-0110-419C-8B5D-81E29A13DF9C}" srcOrd="3" destOrd="0" parTransId="{62EDC6D8-9CF5-4F1D-A21B-14B306A7D339}" sibTransId="{3A9803E1-8557-4D77-A4DA-054C7ABAAD17}"/>
    <dgm:cxn modelId="{99F2D3DA-CC92-4C2A-B70E-18C0773081C7}" type="presOf" srcId="{3EDED247-F4F6-4E56-8E08-A00B8A1CFA1A}" destId="{3A70834D-DAC7-40C5-ADC5-8BB382F0E60E}" srcOrd="0" destOrd="0" presId="urn:microsoft.com/office/officeart/2005/8/layout/vList2"/>
    <dgm:cxn modelId="{7BD243EE-D5AB-411C-8551-C17498BE6D28}" type="presOf" srcId="{FC9367D6-32D8-4379-A689-A760B2E5D809}" destId="{C660DF74-B551-4831-8577-5065F408953F}" srcOrd="0" destOrd="0" presId="urn:microsoft.com/office/officeart/2005/8/layout/vList2"/>
    <dgm:cxn modelId="{7B6145F9-6F55-43A0-8966-9E84164B511A}" type="presOf" srcId="{D87B9C45-0110-419C-8B5D-81E29A13DF9C}" destId="{A4DE68E9-68F8-4F68-8790-452BC69BED9C}" srcOrd="0" destOrd="0" presId="urn:microsoft.com/office/officeart/2005/8/layout/vList2"/>
    <dgm:cxn modelId="{05A058FD-340D-4781-A2E7-DD1C9B8FF649}" type="presParOf" srcId="{2DDB37A5-1F8E-4A2C-9E1F-3BD5AC0D108E}" destId="{DCAF5D62-34BF-433F-A8D5-982CBD617075}" srcOrd="0" destOrd="0" presId="urn:microsoft.com/office/officeart/2005/8/layout/vList2"/>
    <dgm:cxn modelId="{24C955EC-C6DE-4CC1-B542-36448F40C264}" type="presParOf" srcId="{2DDB37A5-1F8E-4A2C-9E1F-3BD5AC0D108E}" destId="{2CE225D5-80D8-4387-BBCF-E2DEA4A9E0BE}" srcOrd="1" destOrd="0" presId="urn:microsoft.com/office/officeart/2005/8/layout/vList2"/>
    <dgm:cxn modelId="{0D7F396C-E6E8-4C5E-8BDA-0B88EC85D3CF}" type="presParOf" srcId="{2DDB37A5-1F8E-4A2C-9E1F-3BD5AC0D108E}" destId="{E0145560-A78B-4E0F-9316-A6F1A6844F4F}" srcOrd="2" destOrd="0" presId="urn:microsoft.com/office/officeart/2005/8/layout/vList2"/>
    <dgm:cxn modelId="{2756ECDC-A07A-4008-B38B-F601072B2F08}" type="presParOf" srcId="{2DDB37A5-1F8E-4A2C-9E1F-3BD5AC0D108E}" destId="{C660DF74-B551-4831-8577-5065F408953F}" srcOrd="3" destOrd="0" presId="urn:microsoft.com/office/officeart/2005/8/layout/vList2"/>
    <dgm:cxn modelId="{6CE0E322-8483-48D9-AFB9-364D20C2C28A}" type="presParOf" srcId="{2DDB37A5-1F8E-4A2C-9E1F-3BD5AC0D108E}" destId="{6476963D-0FD2-4829-992F-8191D88E82CC}" srcOrd="4" destOrd="0" presId="urn:microsoft.com/office/officeart/2005/8/layout/vList2"/>
    <dgm:cxn modelId="{EE0AA0E9-2118-433E-BB6A-35A65E94571E}" type="presParOf" srcId="{2DDB37A5-1F8E-4A2C-9E1F-3BD5AC0D108E}" destId="{C6246FE1-6639-4B71-A9A7-5FA325695CF6}" srcOrd="5" destOrd="0" presId="urn:microsoft.com/office/officeart/2005/8/layout/vList2"/>
    <dgm:cxn modelId="{675C3888-4B4C-4C54-BE7F-C2A502F61457}" type="presParOf" srcId="{2DDB37A5-1F8E-4A2C-9E1F-3BD5AC0D108E}" destId="{A4DE68E9-68F8-4F68-8790-452BC69BED9C}" srcOrd="6" destOrd="0" presId="urn:microsoft.com/office/officeart/2005/8/layout/vList2"/>
    <dgm:cxn modelId="{C61DF4FF-62EF-412C-AF59-E13A6BD2C675}" type="presParOf" srcId="{2DDB37A5-1F8E-4A2C-9E1F-3BD5AC0D108E}" destId="{A691A34E-3596-4F7D-91FE-6C99BE6841A5}" srcOrd="7" destOrd="0" presId="urn:microsoft.com/office/officeart/2005/8/layout/vList2"/>
    <dgm:cxn modelId="{12027E5D-BAC1-4CF6-85A7-0AAE42872281}" type="presParOf" srcId="{2DDB37A5-1F8E-4A2C-9E1F-3BD5AC0D108E}" destId="{3A70834D-DAC7-40C5-ADC5-8BB382F0E60E}" srcOrd="8" destOrd="0" presId="urn:microsoft.com/office/officeart/2005/8/layout/vList2"/>
    <dgm:cxn modelId="{7D34A568-5F57-448F-BA81-4811676B8A30}" type="presParOf" srcId="{2DDB37A5-1F8E-4A2C-9E1F-3BD5AC0D108E}" destId="{CDC2BD6A-8D80-48F5-ADC6-962A908D9E24}"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338A6B-0D58-4C94-8546-966CBBF871B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7AA16D-29C4-4A52-B62E-66ED2D1D8775}">
      <dgm:prSet phldrT="[Text]"/>
      <dgm:spPr/>
      <dgm:t>
        <a:bodyPr/>
        <a:lstStyle/>
        <a:p>
          <a:r>
            <a:rPr lang="en-US" dirty="0" err="1"/>
            <a:t>Cú</a:t>
          </a:r>
          <a:r>
            <a:rPr lang="en-US" dirty="0"/>
            <a:t> </a:t>
          </a:r>
          <a:r>
            <a:rPr lang="en-US" dirty="0" err="1"/>
            <a:t>pháp</a:t>
          </a:r>
          <a:r>
            <a:rPr lang="en-US" dirty="0"/>
            <a:t> </a:t>
          </a:r>
          <a:r>
            <a:rPr lang="en-US" dirty="0" err="1"/>
            <a:t>biểu</a:t>
          </a:r>
          <a:r>
            <a:rPr lang="en-US" dirty="0"/>
            <a:t> </a:t>
          </a:r>
          <a:r>
            <a:rPr lang="en-US" dirty="0" err="1"/>
            <a:t>thức</a:t>
          </a:r>
          <a:r>
            <a:rPr lang="en-US" dirty="0"/>
            <a:t> </a:t>
          </a:r>
          <a:r>
            <a:rPr lang="en-US" dirty="0" err="1"/>
            <a:t>truy</a:t>
          </a:r>
          <a:r>
            <a:rPr lang="en-US" dirty="0"/>
            <a:t> </a:t>
          </a:r>
          <a:r>
            <a:rPr lang="en-US" dirty="0" err="1"/>
            <a:t>vấn</a:t>
          </a:r>
          <a:r>
            <a:rPr lang="en-US" dirty="0"/>
            <a:t> (query syntax)</a:t>
          </a:r>
        </a:p>
      </dgm:t>
    </dgm:pt>
    <dgm:pt modelId="{07F21F38-0123-43CA-8284-E21BBACE09E1}" type="parTrans" cxnId="{29418CEC-5723-4A0E-A7D5-439398DFB3D4}">
      <dgm:prSet/>
      <dgm:spPr/>
      <dgm:t>
        <a:bodyPr/>
        <a:lstStyle/>
        <a:p>
          <a:endParaRPr lang="en-US"/>
        </a:p>
      </dgm:t>
    </dgm:pt>
    <dgm:pt modelId="{7B02B515-07CA-4AC3-B47F-2CF8B22FD37E}" type="sibTrans" cxnId="{29418CEC-5723-4A0E-A7D5-439398DFB3D4}">
      <dgm:prSet/>
      <dgm:spPr/>
      <dgm:t>
        <a:bodyPr/>
        <a:lstStyle/>
        <a:p>
          <a:endParaRPr lang="en-US"/>
        </a:p>
      </dgm:t>
    </dgm:pt>
    <dgm:pt modelId="{33B60DD6-B326-4228-8C5B-EAD94FA64780}">
      <dgm:prSet phldrT="[Text]"/>
      <dgm:spPr/>
      <dgm:t>
        <a:bodyPr/>
        <a:lstStyle/>
        <a:p>
          <a:r>
            <a:rPr lang="en-US" dirty="0" err="1"/>
            <a:t>Quen</a:t>
          </a:r>
          <a:r>
            <a:rPr lang="en-US" dirty="0"/>
            <a:t> </a:t>
          </a:r>
          <a:r>
            <a:rPr lang="en-US" dirty="0" err="1"/>
            <a:t>thuộc</a:t>
          </a:r>
          <a:endParaRPr lang="en-US" dirty="0"/>
        </a:p>
      </dgm:t>
    </dgm:pt>
    <dgm:pt modelId="{DC1C2B15-913B-4C64-8328-D276AB2C395E}" type="parTrans" cxnId="{4D845FC7-A4E8-4A3D-B2A9-38310397A867}">
      <dgm:prSet/>
      <dgm:spPr/>
      <dgm:t>
        <a:bodyPr/>
        <a:lstStyle/>
        <a:p>
          <a:endParaRPr lang="en-US"/>
        </a:p>
      </dgm:t>
    </dgm:pt>
    <dgm:pt modelId="{43F7D4D1-2ED9-4AD3-925C-2898B707CCFE}" type="sibTrans" cxnId="{4D845FC7-A4E8-4A3D-B2A9-38310397A867}">
      <dgm:prSet/>
      <dgm:spPr/>
      <dgm:t>
        <a:bodyPr/>
        <a:lstStyle/>
        <a:p>
          <a:endParaRPr lang="en-US"/>
        </a:p>
      </dgm:t>
    </dgm:pt>
    <dgm:pt modelId="{0631C271-0FFC-4E0A-B2BB-92B367CA9E0B}">
      <dgm:prSet phldrT="[Text]"/>
      <dgm:spPr/>
      <dgm:t>
        <a:bodyPr/>
        <a:lstStyle/>
        <a:p>
          <a:r>
            <a:rPr lang="en-US" dirty="0" err="1"/>
            <a:t>Cú</a:t>
          </a:r>
          <a:r>
            <a:rPr lang="en-US" dirty="0"/>
            <a:t> </a:t>
          </a:r>
          <a:r>
            <a:rPr lang="en-US" dirty="0" err="1"/>
            <a:t>pháp</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thức</a:t>
          </a:r>
          <a:r>
            <a:rPr lang="en-US" dirty="0"/>
            <a:t> (method syntax) </a:t>
          </a:r>
        </a:p>
      </dgm:t>
    </dgm:pt>
    <dgm:pt modelId="{256CE1F8-587C-4775-8530-870EC4F9DF70}" type="parTrans" cxnId="{C2A99D0C-AE8F-468A-A38C-F1AA94E1DF06}">
      <dgm:prSet/>
      <dgm:spPr/>
      <dgm:t>
        <a:bodyPr/>
        <a:lstStyle/>
        <a:p>
          <a:endParaRPr lang="en-US"/>
        </a:p>
      </dgm:t>
    </dgm:pt>
    <dgm:pt modelId="{AB68A512-E09E-404E-A573-A965B06D03AF}" type="sibTrans" cxnId="{C2A99D0C-AE8F-468A-A38C-F1AA94E1DF06}">
      <dgm:prSet/>
      <dgm:spPr/>
      <dgm:t>
        <a:bodyPr/>
        <a:lstStyle/>
        <a:p>
          <a:endParaRPr lang="en-US"/>
        </a:p>
      </dgm:t>
    </dgm:pt>
    <dgm:pt modelId="{B129107F-EFFB-466B-8533-196A6700B5AD}">
      <dgm:prSet phldrT="[Text]"/>
      <dgm:spPr/>
      <dgm:t>
        <a:bodyPr/>
        <a:lstStyle/>
        <a:p>
          <a:r>
            <a:rPr lang="en-US" dirty="0" err="1"/>
            <a:t>Ngắn</a:t>
          </a:r>
          <a:r>
            <a:rPr lang="en-US" dirty="0"/>
            <a:t> </a:t>
          </a:r>
          <a:r>
            <a:rPr lang="en-US" dirty="0" err="1"/>
            <a:t>gọn</a:t>
          </a:r>
          <a:r>
            <a:rPr lang="en-US" dirty="0"/>
            <a:t> </a:t>
          </a:r>
          <a:r>
            <a:rPr lang="en-US" dirty="0" err="1"/>
            <a:t>súc</a:t>
          </a:r>
          <a:r>
            <a:rPr lang="en-US" dirty="0"/>
            <a:t> </a:t>
          </a:r>
          <a:r>
            <a:rPr lang="en-US" dirty="0" err="1"/>
            <a:t>tích</a:t>
          </a:r>
          <a:endParaRPr lang="en-US" dirty="0"/>
        </a:p>
      </dgm:t>
    </dgm:pt>
    <dgm:pt modelId="{A6195251-CC1A-4467-8453-2D32D91DBBC3}" type="parTrans" cxnId="{E1B037A8-5887-4811-86D5-0B304223FBC6}">
      <dgm:prSet/>
      <dgm:spPr/>
      <dgm:t>
        <a:bodyPr/>
        <a:lstStyle/>
        <a:p>
          <a:endParaRPr lang="en-US"/>
        </a:p>
      </dgm:t>
    </dgm:pt>
    <dgm:pt modelId="{DD92478D-10E1-40A5-8D29-54A451A84D4B}" type="sibTrans" cxnId="{E1B037A8-5887-4811-86D5-0B304223FBC6}">
      <dgm:prSet/>
      <dgm:spPr/>
      <dgm:t>
        <a:bodyPr/>
        <a:lstStyle/>
        <a:p>
          <a:endParaRPr lang="en-US"/>
        </a:p>
      </dgm:t>
    </dgm:pt>
    <dgm:pt modelId="{0BE74752-E52F-4226-AB8F-C6B6D1958F3F}">
      <dgm:prSet phldrT="[Text]"/>
      <dgm:spPr/>
      <dgm:t>
        <a:bodyPr/>
        <a:lstStyle/>
        <a:p>
          <a:r>
            <a:rPr lang="en-US" dirty="0" err="1"/>
            <a:t>Dễ</a:t>
          </a:r>
          <a:r>
            <a:rPr lang="en-US" dirty="0"/>
            <a:t> </a:t>
          </a:r>
          <a:r>
            <a:rPr lang="en-US" dirty="0" err="1"/>
            <a:t>hiểu</a:t>
          </a:r>
          <a:endParaRPr lang="en-US" dirty="0"/>
        </a:p>
      </dgm:t>
    </dgm:pt>
    <dgm:pt modelId="{CE1C872E-5C70-4E54-9BC7-CA5B3F5C17A8}" type="parTrans" cxnId="{0E4F0284-2D8B-4F13-A383-170E8C775BDF}">
      <dgm:prSet/>
      <dgm:spPr/>
      <dgm:t>
        <a:bodyPr/>
        <a:lstStyle/>
        <a:p>
          <a:endParaRPr lang="en-US"/>
        </a:p>
      </dgm:t>
    </dgm:pt>
    <dgm:pt modelId="{26F10F0E-187F-4E0C-92C2-9323C5475E6D}" type="sibTrans" cxnId="{0E4F0284-2D8B-4F13-A383-170E8C775BDF}">
      <dgm:prSet/>
      <dgm:spPr/>
      <dgm:t>
        <a:bodyPr/>
        <a:lstStyle/>
        <a:p>
          <a:endParaRPr lang="en-US"/>
        </a:p>
      </dgm:t>
    </dgm:pt>
    <dgm:pt modelId="{67DB7098-375E-4C5B-9467-A07F4A6D5954}">
      <dgm:prSet phldrT="[Text]"/>
      <dgm:spPr/>
      <dgm:t>
        <a:bodyPr/>
        <a:lstStyle/>
        <a:p>
          <a:r>
            <a:rPr lang="en-US" dirty="0" err="1"/>
            <a:t>Kết</a:t>
          </a:r>
          <a:r>
            <a:rPr lang="en-US" dirty="0"/>
            <a:t> </a:t>
          </a:r>
          <a:r>
            <a:rPr lang="en-US" dirty="0" err="1"/>
            <a:t>hợp</a:t>
          </a:r>
          <a:r>
            <a:rPr lang="en-US" dirty="0"/>
            <a:t> </a:t>
          </a:r>
          <a:r>
            <a:rPr lang="en-US" dirty="0" err="1"/>
            <a:t>với</a:t>
          </a:r>
          <a:r>
            <a:rPr lang="en-US" dirty="0"/>
            <a:t> Lambda Expression</a:t>
          </a:r>
        </a:p>
      </dgm:t>
    </dgm:pt>
    <dgm:pt modelId="{B4919855-27A9-4D86-9778-E1ED359DE3E8}" type="parTrans" cxnId="{99119779-1D0F-4788-9908-DF42AB1442EE}">
      <dgm:prSet/>
      <dgm:spPr/>
      <dgm:t>
        <a:bodyPr/>
        <a:lstStyle/>
        <a:p>
          <a:endParaRPr lang="en-US"/>
        </a:p>
      </dgm:t>
    </dgm:pt>
    <dgm:pt modelId="{94FEAD45-FF2D-4856-B7F5-A38812D8D56B}" type="sibTrans" cxnId="{99119779-1D0F-4788-9908-DF42AB1442EE}">
      <dgm:prSet/>
      <dgm:spPr/>
      <dgm:t>
        <a:bodyPr/>
        <a:lstStyle/>
        <a:p>
          <a:endParaRPr lang="en-US"/>
        </a:p>
      </dgm:t>
    </dgm:pt>
    <dgm:pt modelId="{9D787704-098C-4CAD-A111-FDD076A1E1B3}" type="pres">
      <dgm:prSet presAssocID="{65338A6B-0D58-4C94-8546-966CBBF871B7}" presName="linear" presStyleCnt="0">
        <dgm:presLayoutVars>
          <dgm:animLvl val="lvl"/>
          <dgm:resizeHandles val="exact"/>
        </dgm:presLayoutVars>
      </dgm:prSet>
      <dgm:spPr/>
    </dgm:pt>
    <dgm:pt modelId="{AD1B3E22-1545-4567-8DC5-A34D0BBBFB4D}" type="pres">
      <dgm:prSet presAssocID="{E37AA16D-29C4-4A52-B62E-66ED2D1D8775}" presName="parentText" presStyleLbl="node1" presStyleIdx="0" presStyleCnt="2">
        <dgm:presLayoutVars>
          <dgm:chMax val="0"/>
          <dgm:bulletEnabled val="1"/>
        </dgm:presLayoutVars>
      </dgm:prSet>
      <dgm:spPr/>
    </dgm:pt>
    <dgm:pt modelId="{203BF843-3B89-487D-B6E9-3E7BC9E9FE1D}" type="pres">
      <dgm:prSet presAssocID="{E37AA16D-29C4-4A52-B62E-66ED2D1D8775}" presName="childText" presStyleLbl="revTx" presStyleIdx="0" presStyleCnt="2" custScaleY="112845">
        <dgm:presLayoutVars>
          <dgm:bulletEnabled val="1"/>
        </dgm:presLayoutVars>
      </dgm:prSet>
      <dgm:spPr/>
    </dgm:pt>
    <dgm:pt modelId="{60BC0C6A-2CED-466D-9AB8-D817EE05E093}" type="pres">
      <dgm:prSet presAssocID="{0631C271-0FFC-4E0A-B2BB-92B367CA9E0B}" presName="parentText" presStyleLbl="node1" presStyleIdx="1" presStyleCnt="2">
        <dgm:presLayoutVars>
          <dgm:chMax val="0"/>
          <dgm:bulletEnabled val="1"/>
        </dgm:presLayoutVars>
      </dgm:prSet>
      <dgm:spPr/>
    </dgm:pt>
    <dgm:pt modelId="{BDC29B48-19BE-45FA-8290-2585FF360118}" type="pres">
      <dgm:prSet presAssocID="{0631C271-0FFC-4E0A-B2BB-92B367CA9E0B}" presName="childText" presStyleLbl="revTx" presStyleIdx="1" presStyleCnt="2">
        <dgm:presLayoutVars>
          <dgm:bulletEnabled val="1"/>
        </dgm:presLayoutVars>
      </dgm:prSet>
      <dgm:spPr/>
    </dgm:pt>
  </dgm:ptLst>
  <dgm:cxnLst>
    <dgm:cxn modelId="{C2A99D0C-AE8F-468A-A38C-F1AA94E1DF06}" srcId="{65338A6B-0D58-4C94-8546-966CBBF871B7}" destId="{0631C271-0FFC-4E0A-B2BB-92B367CA9E0B}" srcOrd="1" destOrd="0" parTransId="{256CE1F8-587C-4775-8530-870EC4F9DF70}" sibTransId="{AB68A512-E09E-404E-A573-A965B06D03AF}"/>
    <dgm:cxn modelId="{DD86760E-6E52-4569-A84B-D8CD0E567C5C}" type="presOf" srcId="{B129107F-EFFB-466B-8533-196A6700B5AD}" destId="{BDC29B48-19BE-45FA-8290-2585FF360118}" srcOrd="0" destOrd="0" presId="urn:microsoft.com/office/officeart/2005/8/layout/vList2"/>
    <dgm:cxn modelId="{78530763-C1E6-4BE4-A7C2-86741376F5CF}" type="presOf" srcId="{0631C271-0FFC-4E0A-B2BB-92B367CA9E0B}" destId="{60BC0C6A-2CED-466D-9AB8-D817EE05E093}" srcOrd="0" destOrd="0" presId="urn:microsoft.com/office/officeart/2005/8/layout/vList2"/>
    <dgm:cxn modelId="{37D9E745-1BB4-44F3-ACAF-053D92B05C09}" type="presOf" srcId="{0BE74752-E52F-4226-AB8F-C6B6D1958F3F}" destId="{203BF843-3B89-487D-B6E9-3E7BC9E9FE1D}" srcOrd="0" destOrd="1" presId="urn:microsoft.com/office/officeart/2005/8/layout/vList2"/>
    <dgm:cxn modelId="{EE4E4F6A-89EC-4834-9C31-47B8DC5CB06E}" type="presOf" srcId="{E37AA16D-29C4-4A52-B62E-66ED2D1D8775}" destId="{AD1B3E22-1545-4567-8DC5-A34D0BBBFB4D}" srcOrd="0" destOrd="0" presId="urn:microsoft.com/office/officeart/2005/8/layout/vList2"/>
    <dgm:cxn modelId="{23F3304E-186D-4A9C-B8CC-F936EC8C76A3}" type="presOf" srcId="{67DB7098-375E-4C5B-9467-A07F4A6D5954}" destId="{BDC29B48-19BE-45FA-8290-2585FF360118}" srcOrd="0" destOrd="1" presId="urn:microsoft.com/office/officeart/2005/8/layout/vList2"/>
    <dgm:cxn modelId="{4290A078-418B-42A6-BBD7-B9F6183E221C}" type="presOf" srcId="{33B60DD6-B326-4228-8C5B-EAD94FA64780}" destId="{203BF843-3B89-487D-B6E9-3E7BC9E9FE1D}" srcOrd="0" destOrd="0" presId="urn:microsoft.com/office/officeart/2005/8/layout/vList2"/>
    <dgm:cxn modelId="{99119779-1D0F-4788-9908-DF42AB1442EE}" srcId="{0631C271-0FFC-4E0A-B2BB-92B367CA9E0B}" destId="{67DB7098-375E-4C5B-9467-A07F4A6D5954}" srcOrd="1" destOrd="0" parTransId="{B4919855-27A9-4D86-9778-E1ED359DE3E8}" sibTransId="{94FEAD45-FF2D-4856-B7F5-A38812D8D56B}"/>
    <dgm:cxn modelId="{0E4F0284-2D8B-4F13-A383-170E8C775BDF}" srcId="{E37AA16D-29C4-4A52-B62E-66ED2D1D8775}" destId="{0BE74752-E52F-4226-AB8F-C6B6D1958F3F}" srcOrd="1" destOrd="0" parTransId="{CE1C872E-5C70-4E54-9BC7-CA5B3F5C17A8}" sibTransId="{26F10F0E-187F-4E0C-92C2-9323C5475E6D}"/>
    <dgm:cxn modelId="{E1B037A8-5887-4811-86D5-0B304223FBC6}" srcId="{0631C271-0FFC-4E0A-B2BB-92B367CA9E0B}" destId="{B129107F-EFFB-466B-8533-196A6700B5AD}" srcOrd="0" destOrd="0" parTransId="{A6195251-CC1A-4467-8453-2D32D91DBBC3}" sibTransId="{DD92478D-10E1-40A5-8D29-54A451A84D4B}"/>
    <dgm:cxn modelId="{4D845FC7-A4E8-4A3D-B2A9-38310397A867}" srcId="{E37AA16D-29C4-4A52-B62E-66ED2D1D8775}" destId="{33B60DD6-B326-4228-8C5B-EAD94FA64780}" srcOrd="0" destOrd="0" parTransId="{DC1C2B15-913B-4C64-8328-D276AB2C395E}" sibTransId="{43F7D4D1-2ED9-4AD3-925C-2898B707CCFE}"/>
    <dgm:cxn modelId="{D76F88CF-A4F8-492C-A1A0-7A50D6F7FA28}" type="presOf" srcId="{65338A6B-0D58-4C94-8546-966CBBF871B7}" destId="{9D787704-098C-4CAD-A111-FDD076A1E1B3}" srcOrd="0" destOrd="0" presId="urn:microsoft.com/office/officeart/2005/8/layout/vList2"/>
    <dgm:cxn modelId="{29418CEC-5723-4A0E-A7D5-439398DFB3D4}" srcId="{65338A6B-0D58-4C94-8546-966CBBF871B7}" destId="{E37AA16D-29C4-4A52-B62E-66ED2D1D8775}" srcOrd="0" destOrd="0" parTransId="{07F21F38-0123-43CA-8284-E21BBACE09E1}" sibTransId="{7B02B515-07CA-4AC3-B47F-2CF8B22FD37E}"/>
    <dgm:cxn modelId="{1D76DB7F-C986-4314-ACA3-EFB6581CD558}" type="presParOf" srcId="{9D787704-098C-4CAD-A111-FDD076A1E1B3}" destId="{AD1B3E22-1545-4567-8DC5-A34D0BBBFB4D}" srcOrd="0" destOrd="0" presId="urn:microsoft.com/office/officeart/2005/8/layout/vList2"/>
    <dgm:cxn modelId="{3092D0F7-9A23-402A-A620-147B550F75A0}" type="presParOf" srcId="{9D787704-098C-4CAD-A111-FDD076A1E1B3}" destId="{203BF843-3B89-487D-B6E9-3E7BC9E9FE1D}" srcOrd="1" destOrd="0" presId="urn:microsoft.com/office/officeart/2005/8/layout/vList2"/>
    <dgm:cxn modelId="{FCAD4ADD-CBEB-4503-8ED1-ADD344A2480E}" type="presParOf" srcId="{9D787704-098C-4CAD-A111-FDD076A1E1B3}" destId="{60BC0C6A-2CED-466D-9AB8-D817EE05E093}" srcOrd="2" destOrd="0" presId="urn:microsoft.com/office/officeart/2005/8/layout/vList2"/>
    <dgm:cxn modelId="{6A3C59BB-D41E-447B-A9EE-1023EAD694EA}" type="presParOf" srcId="{9D787704-098C-4CAD-A111-FDD076A1E1B3}" destId="{BDC29B48-19BE-45FA-8290-2585FF36011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BA42-FED7-4CB5-87D7-09B14A807956}">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307325-B529-4ECD-BE13-31DA12EEDD9E}">
      <dsp:nvSpPr>
        <dsp:cNvPr id="0" name=""/>
        <dsp:cNvSpPr/>
      </dsp:nvSpPr>
      <dsp:spPr>
        <a:xfrm>
          <a:off x="384538" y="253918"/>
          <a:ext cx="7249758" cy="508162"/>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b="1" kern="1200" dirty="0" err="1"/>
            <a:t>Tổng</a:t>
          </a:r>
          <a:r>
            <a:rPr lang="en-US" sz="2700" b="1" kern="1200" dirty="0"/>
            <a:t> </a:t>
          </a:r>
          <a:r>
            <a:rPr lang="en-US" sz="2700" b="1" kern="1200" dirty="0" err="1"/>
            <a:t>quan</a:t>
          </a:r>
          <a:r>
            <a:rPr lang="en-US" sz="2700" b="1" kern="1200" dirty="0"/>
            <a:t> </a:t>
          </a:r>
          <a:r>
            <a:rPr lang="en-US" sz="2700" b="1" kern="1200" dirty="0" err="1"/>
            <a:t>về</a:t>
          </a:r>
          <a:r>
            <a:rPr lang="en-US" sz="2700" b="1" kern="1200" dirty="0"/>
            <a:t> </a:t>
          </a:r>
          <a:r>
            <a:rPr lang="en-US" sz="2700" b="1" kern="1200" dirty="0" err="1"/>
            <a:t>Linq</a:t>
          </a:r>
          <a:endParaRPr lang="en-US" sz="2700" b="1" kern="1200" dirty="0"/>
        </a:p>
      </dsp:txBody>
      <dsp:txXfrm>
        <a:off x="384538" y="253918"/>
        <a:ext cx="7249758" cy="508162"/>
      </dsp:txXfrm>
    </dsp:sp>
    <dsp:sp modelId="{CBD170D0-F479-433C-BAA9-EDB96DACDAC9}">
      <dsp:nvSpPr>
        <dsp:cNvPr id="0" name=""/>
        <dsp:cNvSpPr/>
      </dsp:nvSpPr>
      <dsp:spPr>
        <a:xfrm>
          <a:off x="66936" y="190398"/>
          <a:ext cx="635203" cy="635203"/>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1EA418-6D36-4654-9411-C7B562BC7C24}">
      <dsp:nvSpPr>
        <dsp:cNvPr id="0" name=""/>
        <dsp:cNvSpPr/>
      </dsp:nvSpPr>
      <dsp:spPr>
        <a:xfrm>
          <a:off x="748672" y="1015918"/>
          <a:ext cx="6885623" cy="508162"/>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b="1" kern="1200" dirty="0" err="1"/>
            <a:t>Cú</a:t>
          </a:r>
          <a:r>
            <a:rPr lang="en-US" sz="2700" b="1" kern="1200" dirty="0"/>
            <a:t> </a:t>
          </a:r>
          <a:r>
            <a:rPr lang="en-US" sz="2700" b="1" kern="1200" dirty="0" err="1"/>
            <a:t>pháp</a:t>
          </a:r>
          <a:r>
            <a:rPr lang="en-US" sz="2700" b="1" kern="1200" dirty="0"/>
            <a:t> </a:t>
          </a:r>
          <a:r>
            <a:rPr lang="en-US" sz="2700" b="1" kern="1200" dirty="0" err="1"/>
            <a:t>Linq</a:t>
          </a:r>
          <a:endParaRPr lang="en-US" sz="2700" b="1" kern="1200" dirty="0"/>
        </a:p>
      </dsp:txBody>
      <dsp:txXfrm>
        <a:off x="748672" y="1015918"/>
        <a:ext cx="6885623" cy="508162"/>
      </dsp:txXfrm>
    </dsp:sp>
    <dsp:sp modelId="{61A8BFB4-4D3F-472C-91CF-7B19D8573DA9}">
      <dsp:nvSpPr>
        <dsp:cNvPr id="0" name=""/>
        <dsp:cNvSpPr/>
      </dsp:nvSpPr>
      <dsp:spPr>
        <a:xfrm>
          <a:off x="431071" y="952398"/>
          <a:ext cx="635203" cy="635203"/>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B85FF3-5B27-405F-8C6B-74276A793D92}">
      <dsp:nvSpPr>
        <dsp:cNvPr id="0" name=""/>
        <dsp:cNvSpPr/>
      </dsp:nvSpPr>
      <dsp:spPr>
        <a:xfrm>
          <a:off x="860432" y="1777918"/>
          <a:ext cx="6773863" cy="5081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b="1" kern="1200" dirty="0" err="1"/>
            <a:t>Linq</a:t>
          </a:r>
          <a:r>
            <a:rPr lang="en-US" sz="2700" b="1" kern="1200" dirty="0"/>
            <a:t> to SQL</a:t>
          </a:r>
        </a:p>
      </dsp:txBody>
      <dsp:txXfrm>
        <a:off x="860432" y="1777918"/>
        <a:ext cx="6773863" cy="508162"/>
      </dsp:txXfrm>
    </dsp:sp>
    <dsp:sp modelId="{B866D87C-41CC-47EB-BF47-1D565E270E8B}">
      <dsp:nvSpPr>
        <dsp:cNvPr id="0" name=""/>
        <dsp:cNvSpPr/>
      </dsp:nvSpPr>
      <dsp:spPr>
        <a:xfrm>
          <a:off x="542831" y="1714398"/>
          <a:ext cx="635203" cy="635203"/>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271415-E2D7-401F-90FF-8E942FEF5E9A}">
      <dsp:nvSpPr>
        <dsp:cNvPr id="0" name=""/>
        <dsp:cNvSpPr/>
      </dsp:nvSpPr>
      <dsp:spPr>
        <a:xfrm>
          <a:off x="748672" y="2539918"/>
          <a:ext cx="6885623" cy="5081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b="1" kern="1200" dirty="0" err="1">
              <a:latin typeface="VNF-Oswald" panose="02000506000000020004" pitchFamily="2" charset="0"/>
            </a:rPr>
            <a:t>Linq</a:t>
          </a:r>
          <a:r>
            <a:rPr lang="en-US" sz="2700" b="1" kern="1200" dirty="0">
              <a:latin typeface="VNF-Oswald" panose="02000506000000020004" pitchFamily="2" charset="0"/>
            </a:rPr>
            <a:t> to XML</a:t>
          </a:r>
          <a:endParaRPr lang="en-US" sz="2700" b="1" kern="1200" dirty="0"/>
        </a:p>
      </dsp:txBody>
      <dsp:txXfrm>
        <a:off x="748672" y="2539918"/>
        <a:ext cx="6885623" cy="508162"/>
      </dsp:txXfrm>
    </dsp:sp>
    <dsp:sp modelId="{69E6D0A4-E42F-49FF-B243-7CCE9CAF60B8}">
      <dsp:nvSpPr>
        <dsp:cNvPr id="0" name=""/>
        <dsp:cNvSpPr/>
      </dsp:nvSpPr>
      <dsp:spPr>
        <a:xfrm>
          <a:off x="431071" y="2476398"/>
          <a:ext cx="635203" cy="635203"/>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C7AEF-2DEE-497B-A324-9853C7A68872}">
      <dsp:nvSpPr>
        <dsp:cNvPr id="0" name=""/>
        <dsp:cNvSpPr/>
      </dsp:nvSpPr>
      <dsp:spPr>
        <a:xfrm>
          <a:off x="384538" y="3301918"/>
          <a:ext cx="7249758" cy="5081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b="1" kern="1200" dirty="0" err="1"/>
            <a:t>Linq</a:t>
          </a:r>
          <a:r>
            <a:rPr lang="en-US" sz="2700" b="1" kern="1200" dirty="0"/>
            <a:t> to Object</a:t>
          </a:r>
          <a:endParaRPr lang="en-US" sz="2700" b="1" kern="1200" dirty="0">
            <a:latin typeface="VNF-Oswald" panose="02000506000000020004" pitchFamily="2" charset="0"/>
          </a:endParaRPr>
        </a:p>
      </dsp:txBody>
      <dsp:txXfrm>
        <a:off x="384538" y="3301918"/>
        <a:ext cx="7249758" cy="508162"/>
      </dsp:txXfrm>
    </dsp:sp>
    <dsp:sp modelId="{7474C4F0-9DB1-4367-B02E-B0E2A88E4874}">
      <dsp:nvSpPr>
        <dsp:cNvPr id="0" name=""/>
        <dsp:cNvSpPr/>
      </dsp:nvSpPr>
      <dsp:spPr>
        <a:xfrm>
          <a:off x="66936" y="3238398"/>
          <a:ext cx="635203" cy="635203"/>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F5D62-34BF-433F-A8D5-982CBD617075}">
      <dsp:nvSpPr>
        <dsp:cNvPr id="0" name=""/>
        <dsp:cNvSpPr/>
      </dsp:nvSpPr>
      <dsp:spPr>
        <a:xfrm>
          <a:off x="0" y="1918"/>
          <a:ext cx="8068962" cy="42686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Linq To Object</a:t>
          </a:r>
        </a:p>
      </dsp:txBody>
      <dsp:txXfrm>
        <a:off x="20838" y="22756"/>
        <a:ext cx="8027286" cy="385191"/>
      </dsp:txXfrm>
    </dsp:sp>
    <dsp:sp modelId="{2CE225D5-80D8-4387-BBCF-E2DEA4A9E0BE}">
      <dsp:nvSpPr>
        <dsp:cNvPr id="0" name=""/>
        <dsp:cNvSpPr/>
      </dsp:nvSpPr>
      <dsp:spPr>
        <a:xfrm>
          <a:off x="0" y="428785"/>
          <a:ext cx="8068962" cy="774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Cho phép truy vấn các đối tượng trong 1 tập phần tử nguồn, kiểu đối tượng này phải thực thi giao diện Ienumrable hoặc IEnumrable&lt;T&gt;</a:t>
          </a:r>
        </a:p>
      </dsp:txBody>
      <dsp:txXfrm>
        <a:off x="0" y="428785"/>
        <a:ext cx="8068962" cy="774107"/>
      </dsp:txXfrm>
    </dsp:sp>
    <dsp:sp modelId="{E0145560-A78B-4E0F-9316-A6F1A6844F4F}">
      <dsp:nvSpPr>
        <dsp:cNvPr id="0" name=""/>
        <dsp:cNvSpPr/>
      </dsp:nvSpPr>
      <dsp:spPr>
        <a:xfrm>
          <a:off x="0" y="1202892"/>
          <a:ext cx="8068962" cy="42686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Linq To Dataset</a:t>
          </a:r>
        </a:p>
      </dsp:txBody>
      <dsp:txXfrm>
        <a:off x="20838" y="1223730"/>
        <a:ext cx="8027286" cy="385191"/>
      </dsp:txXfrm>
    </dsp:sp>
    <dsp:sp modelId="{C660DF74-B551-4831-8577-5065F408953F}">
      <dsp:nvSpPr>
        <dsp:cNvPr id="0" name=""/>
        <dsp:cNvSpPr/>
      </dsp:nvSpPr>
      <dsp:spPr>
        <a:xfrm>
          <a:off x="0" y="1629759"/>
          <a:ext cx="8068962" cy="2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Cho phép chúng ta có thể truy vấn các Dataset hoặc DataTable</a:t>
          </a:r>
        </a:p>
      </dsp:txBody>
      <dsp:txXfrm>
        <a:off x="0" y="1629759"/>
        <a:ext cx="8068962" cy="287930"/>
      </dsp:txXfrm>
    </dsp:sp>
    <dsp:sp modelId="{6476963D-0FD2-4829-992F-8191D88E82CC}">
      <dsp:nvSpPr>
        <dsp:cNvPr id="0" name=""/>
        <dsp:cNvSpPr/>
      </dsp:nvSpPr>
      <dsp:spPr>
        <a:xfrm>
          <a:off x="0" y="1917689"/>
          <a:ext cx="8068962" cy="42686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Linq To SQL</a:t>
          </a:r>
        </a:p>
      </dsp:txBody>
      <dsp:txXfrm>
        <a:off x="20838" y="1938527"/>
        <a:ext cx="8027286" cy="385191"/>
      </dsp:txXfrm>
    </dsp:sp>
    <dsp:sp modelId="{C6246FE1-6639-4B71-A9A7-5FA325695CF6}">
      <dsp:nvSpPr>
        <dsp:cNvPr id="0" name=""/>
        <dsp:cNvSpPr/>
      </dsp:nvSpPr>
      <dsp:spPr>
        <a:xfrm>
          <a:off x="0" y="2344557"/>
          <a:ext cx="8068962" cy="2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Cho phép truy vấn các cơ sở dữ liệu quan hệ.</a:t>
          </a:r>
        </a:p>
      </dsp:txBody>
      <dsp:txXfrm>
        <a:off x="0" y="2344557"/>
        <a:ext cx="8068962" cy="287930"/>
      </dsp:txXfrm>
    </dsp:sp>
    <dsp:sp modelId="{A4DE68E9-68F8-4F68-8790-452BC69BED9C}">
      <dsp:nvSpPr>
        <dsp:cNvPr id="0" name=""/>
        <dsp:cNvSpPr/>
      </dsp:nvSpPr>
      <dsp:spPr>
        <a:xfrm>
          <a:off x="0" y="2632487"/>
          <a:ext cx="8068962" cy="42686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Linq To XML</a:t>
          </a:r>
        </a:p>
      </dsp:txBody>
      <dsp:txXfrm>
        <a:off x="20838" y="2653325"/>
        <a:ext cx="8027286" cy="385191"/>
      </dsp:txXfrm>
    </dsp:sp>
    <dsp:sp modelId="{A691A34E-3596-4F7D-91FE-6C99BE6841A5}">
      <dsp:nvSpPr>
        <dsp:cNvPr id="0" name=""/>
        <dsp:cNvSpPr/>
      </dsp:nvSpPr>
      <dsp:spPr>
        <a:xfrm>
          <a:off x="0" y="3059354"/>
          <a:ext cx="8068962" cy="2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Cho phép truy vấn các XML Document</a:t>
          </a:r>
        </a:p>
      </dsp:txBody>
      <dsp:txXfrm>
        <a:off x="0" y="3059354"/>
        <a:ext cx="8068962" cy="287930"/>
      </dsp:txXfrm>
    </dsp:sp>
    <dsp:sp modelId="{3A70834D-DAC7-40C5-ADC5-8BB382F0E60E}">
      <dsp:nvSpPr>
        <dsp:cNvPr id="0" name=""/>
        <dsp:cNvSpPr/>
      </dsp:nvSpPr>
      <dsp:spPr>
        <a:xfrm>
          <a:off x="0" y="3347284"/>
          <a:ext cx="8068962" cy="426867"/>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Linq To Entities</a:t>
          </a:r>
        </a:p>
      </dsp:txBody>
      <dsp:txXfrm>
        <a:off x="20838" y="3368122"/>
        <a:ext cx="8027286" cy="385191"/>
      </dsp:txXfrm>
    </dsp:sp>
    <dsp:sp modelId="{CDC2BD6A-8D80-48F5-ADC6-962A908D9E24}">
      <dsp:nvSpPr>
        <dsp:cNvPr id="0" name=""/>
        <dsp:cNvSpPr/>
      </dsp:nvSpPr>
      <dsp:spPr>
        <a:xfrm>
          <a:off x="0" y="3774151"/>
          <a:ext cx="8068962" cy="2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Cho phép truy vấn các thực thể bên trong Entites Framework</a:t>
          </a:r>
        </a:p>
      </dsp:txBody>
      <dsp:txXfrm>
        <a:off x="0" y="3774151"/>
        <a:ext cx="8068962" cy="287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B3E22-1545-4567-8DC5-A34D0BBBFB4D}">
      <dsp:nvSpPr>
        <dsp:cNvPr id="0" name=""/>
        <dsp:cNvSpPr/>
      </dsp:nvSpPr>
      <dsp:spPr>
        <a:xfrm>
          <a:off x="0" y="241458"/>
          <a:ext cx="686900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Cú</a:t>
          </a:r>
          <a:r>
            <a:rPr lang="en-US" sz="2400" kern="1200" dirty="0"/>
            <a:t> </a:t>
          </a:r>
          <a:r>
            <a:rPr lang="en-US" sz="2400" kern="1200" dirty="0" err="1"/>
            <a:t>pháp</a:t>
          </a:r>
          <a:r>
            <a:rPr lang="en-US" sz="2400" kern="1200" dirty="0"/>
            <a:t> </a:t>
          </a:r>
          <a:r>
            <a:rPr lang="en-US" sz="2400" kern="1200" dirty="0" err="1"/>
            <a:t>biểu</a:t>
          </a:r>
          <a:r>
            <a:rPr lang="en-US" sz="2400" kern="1200" dirty="0"/>
            <a:t> </a:t>
          </a:r>
          <a:r>
            <a:rPr lang="en-US" sz="2400" kern="1200" dirty="0" err="1"/>
            <a:t>thức</a:t>
          </a:r>
          <a:r>
            <a:rPr lang="en-US" sz="2400" kern="1200" dirty="0"/>
            <a:t> </a:t>
          </a:r>
          <a:r>
            <a:rPr lang="en-US" sz="2400" kern="1200" dirty="0" err="1"/>
            <a:t>truy</a:t>
          </a:r>
          <a:r>
            <a:rPr lang="en-US" sz="2400" kern="1200" dirty="0"/>
            <a:t> </a:t>
          </a:r>
          <a:r>
            <a:rPr lang="en-US" sz="2400" kern="1200" dirty="0" err="1"/>
            <a:t>vấn</a:t>
          </a:r>
          <a:r>
            <a:rPr lang="en-US" sz="2400" kern="1200" dirty="0"/>
            <a:t> (query syntax)</a:t>
          </a:r>
        </a:p>
      </dsp:txBody>
      <dsp:txXfrm>
        <a:off x="27415" y="268873"/>
        <a:ext cx="6814173" cy="506769"/>
      </dsp:txXfrm>
    </dsp:sp>
    <dsp:sp modelId="{203BF843-3B89-487D-B6E9-3E7BC9E9FE1D}">
      <dsp:nvSpPr>
        <dsp:cNvPr id="0" name=""/>
        <dsp:cNvSpPr/>
      </dsp:nvSpPr>
      <dsp:spPr>
        <a:xfrm>
          <a:off x="0" y="803058"/>
          <a:ext cx="6869003" cy="70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09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a:t>Quen</a:t>
          </a:r>
          <a:r>
            <a:rPr lang="en-US" sz="1900" kern="1200" dirty="0"/>
            <a:t> </a:t>
          </a:r>
          <a:r>
            <a:rPr lang="en-US" sz="1900" kern="1200" dirty="0" err="1"/>
            <a:t>thuộc</a:t>
          </a:r>
          <a:endParaRPr lang="en-US" sz="1900" kern="1200" dirty="0"/>
        </a:p>
        <a:p>
          <a:pPr marL="171450" lvl="1" indent="-171450" algn="l" defTabSz="844550">
            <a:lnSpc>
              <a:spcPct val="90000"/>
            </a:lnSpc>
            <a:spcBef>
              <a:spcPct val="0"/>
            </a:spcBef>
            <a:spcAft>
              <a:spcPct val="20000"/>
            </a:spcAft>
            <a:buChar char="•"/>
          </a:pPr>
          <a:r>
            <a:rPr lang="en-US" sz="1900" kern="1200" dirty="0" err="1"/>
            <a:t>Dễ</a:t>
          </a:r>
          <a:r>
            <a:rPr lang="en-US" sz="1900" kern="1200" dirty="0"/>
            <a:t> </a:t>
          </a:r>
          <a:r>
            <a:rPr lang="en-US" sz="1900" kern="1200" dirty="0" err="1"/>
            <a:t>hiểu</a:t>
          </a:r>
          <a:endParaRPr lang="en-US" sz="1900" kern="1200" dirty="0"/>
        </a:p>
      </dsp:txBody>
      <dsp:txXfrm>
        <a:off x="0" y="803058"/>
        <a:ext cx="6869003" cy="700767"/>
      </dsp:txXfrm>
    </dsp:sp>
    <dsp:sp modelId="{60BC0C6A-2CED-466D-9AB8-D817EE05E093}">
      <dsp:nvSpPr>
        <dsp:cNvPr id="0" name=""/>
        <dsp:cNvSpPr/>
      </dsp:nvSpPr>
      <dsp:spPr>
        <a:xfrm>
          <a:off x="0" y="1503826"/>
          <a:ext cx="6869003"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Cú</a:t>
          </a:r>
          <a:r>
            <a:rPr lang="en-US" sz="2400" kern="1200" dirty="0"/>
            <a:t> </a:t>
          </a:r>
          <a:r>
            <a:rPr lang="en-US" sz="2400" kern="1200" dirty="0" err="1"/>
            <a:t>pháp</a:t>
          </a:r>
          <a:r>
            <a:rPr lang="en-US" sz="2400" kern="1200" dirty="0"/>
            <a:t> </a:t>
          </a:r>
          <a:r>
            <a:rPr lang="en-US" sz="2400" kern="1200" dirty="0" err="1"/>
            <a:t>sử</a:t>
          </a:r>
          <a:r>
            <a:rPr lang="en-US" sz="2400" kern="1200" dirty="0"/>
            <a:t> </a:t>
          </a:r>
          <a:r>
            <a:rPr lang="en-US" sz="2400" kern="1200" dirty="0" err="1"/>
            <a:t>dụng</a:t>
          </a:r>
          <a:r>
            <a:rPr lang="en-US" sz="2400" kern="1200" dirty="0"/>
            <a:t> </a:t>
          </a:r>
          <a:r>
            <a:rPr lang="en-US" sz="2400" kern="1200" dirty="0" err="1"/>
            <a:t>phương</a:t>
          </a:r>
          <a:r>
            <a:rPr lang="en-US" sz="2400" kern="1200" dirty="0"/>
            <a:t> </a:t>
          </a:r>
          <a:r>
            <a:rPr lang="en-US" sz="2400" kern="1200" dirty="0" err="1"/>
            <a:t>thức</a:t>
          </a:r>
          <a:r>
            <a:rPr lang="en-US" sz="2400" kern="1200" dirty="0"/>
            <a:t> (method syntax) </a:t>
          </a:r>
        </a:p>
      </dsp:txBody>
      <dsp:txXfrm>
        <a:off x="27415" y="1531241"/>
        <a:ext cx="6814173" cy="506769"/>
      </dsp:txXfrm>
    </dsp:sp>
    <dsp:sp modelId="{BDC29B48-19BE-45FA-8290-2585FF360118}">
      <dsp:nvSpPr>
        <dsp:cNvPr id="0" name=""/>
        <dsp:cNvSpPr/>
      </dsp:nvSpPr>
      <dsp:spPr>
        <a:xfrm>
          <a:off x="0" y="2065426"/>
          <a:ext cx="6869003"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09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a:t>Ngắn</a:t>
          </a:r>
          <a:r>
            <a:rPr lang="en-US" sz="1900" kern="1200" dirty="0"/>
            <a:t> </a:t>
          </a:r>
          <a:r>
            <a:rPr lang="en-US" sz="1900" kern="1200" dirty="0" err="1"/>
            <a:t>gọn</a:t>
          </a:r>
          <a:r>
            <a:rPr lang="en-US" sz="1900" kern="1200" dirty="0"/>
            <a:t> </a:t>
          </a:r>
          <a:r>
            <a:rPr lang="en-US" sz="1900" kern="1200" dirty="0" err="1"/>
            <a:t>súc</a:t>
          </a:r>
          <a:r>
            <a:rPr lang="en-US" sz="1900" kern="1200" dirty="0"/>
            <a:t> </a:t>
          </a:r>
          <a:r>
            <a:rPr lang="en-US" sz="1900" kern="1200" dirty="0" err="1"/>
            <a:t>tích</a:t>
          </a:r>
          <a:endParaRPr lang="en-US" sz="1900" kern="1200" dirty="0"/>
        </a:p>
        <a:p>
          <a:pPr marL="171450" lvl="1" indent="-171450" algn="l" defTabSz="844550">
            <a:lnSpc>
              <a:spcPct val="90000"/>
            </a:lnSpc>
            <a:spcBef>
              <a:spcPct val="0"/>
            </a:spcBef>
            <a:spcAft>
              <a:spcPct val="20000"/>
            </a:spcAft>
            <a:buChar char="•"/>
          </a:pPr>
          <a:r>
            <a:rPr lang="en-US" sz="1900" kern="1200" dirty="0" err="1"/>
            <a:t>Kết</a:t>
          </a:r>
          <a:r>
            <a:rPr lang="en-US" sz="1900" kern="1200" dirty="0"/>
            <a:t> </a:t>
          </a:r>
          <a:r>
            <a:rPr lang="en-US" sz="1900" kern="1200" dirty="0" err="1"/>
            <a:t>hợp</a:t>
          </a:r>
          <a:r>
            <a:rPr lang="en-US" sz="1900" kern="1200" dirty="0"/>
            <a:t> </a:t>
          </a:r>
          <a:r>
            <a:rPr lang="en-US" sz="1900" kern="1200" dirty="0" err="1"/>
            <a:t>với</a:t>
          </a:r>
          <a:r>
            <a:rPr lang="en-US" sz="1900" kern="1200" dirty="0"/>
            <a:t> Lambda Expression</a:t>
          </a:r>
        </a:p>
      </dsp:txBody>
      <dsp:txXfrm>
        <a:off x="0" y="2065426"/>
        <a:ext cx="6869003" cy="6210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1995232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sdn.microsoft.com/en-us/library/system.xml.xmlnodetype.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0" name="Shape 4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77881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350502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24218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err="1"/>
              <a:t>Đây</a:t>
            </a:r>
            <a:r>
              <a:rPr lang="en-US" dirty="0"/>
              <a:t> </a:t>
            </a:r>
            <a:r>
              <a:rPr lang="en-US" dirty="0" err="1"/>
              <a:t>là</a:t>
            </a:r>
            <a:r>
              <a:rPr lang="en-US" dirty="0"/>
              <a:t> </a:t>
            </a:r>
            <a:r>
              <a:rPr lang="en-US" dirty="0" err="1"/>
              <a:t>một</a:t>
            </a:r>
            <a:r>
              <a:rPr lang="en-US" dirty="0"/>
              <a:t> </a:t>
            </a:r>
            <a:r>
              <a:rPr lang="en-US" dirty="0" err="1"/>
              <a:t>số</a:t>
            </a:r>
            <a:r>
              <a:rPr lang="en-US" dirty="0"/>
              <a:t> operator </a:t>
            </a:r>
            <a:r>
              <a:rPr lang="en-US" dirty="0" err="1"/>
              <a:t>sử</a:t>
            </a:r>
            <a:r>
              <a:rPr lang="en-US" dirty="0"/>
              <a:t> </a:t>
            </a:r>
            <a:r>
              <a:rPr lang="en-US" dirty="0" err="1"/>
              <a:t>dụng</a:t>
            </a:r>
            <a:r>
              <a:rPr lang="en-US" dirty="0"/>
              <a:t> </a:t>
            </a:r>
            <a:r>
              <a:rPr lang="en-US" dirty="0" err="1"/>
              <a:t>trong</a:t>
            </a:r>
            <a:r>
              <a:rPr lang="en-US" dirty="0"/>
              <a:t> method syntax</a:t>
            </a:r>
            <a:endParaRPr dirty="0"/>
          </a:p>
        </p:txBody>
      </p:sp>
    </p:spTree>
    <p:extLst>
      <p:ext uri="{BB962C8B-B14F-4D97-AF65-F5344CB8AC3E}">
        <p14:creationId xmlns:p14="http://schemas.microsoft.com/office/powerpoint/2010/main" val="339376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9826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1936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spcBef>
                <a:spcPts val="0"/>
              </a:spcBef>
              <a:buNone/>
            </a:pPr>
            <a:r>
              <a:rPr lang="en-US" dirty="0" err="1"/>
              <a:t>Tầng</a:t>
            </a:r>
            <a:r>
              <a:rPr lang="en-US" dirty="0"/>
              <a:t> </a:t>
            </a:r>
            <a:r>
              <a:rPr lang="en-US" dirty="0" err="1"/>
              <a:t>trên</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err="1"/>
              <a:t>truy</a:t>
            </a:r>
            <a:r>
              <a:rPr lang="en-US" dirty="0"/>
              <a:t> </a:t>
            </a:r>
            <a:r>
              <a:rPr lang="en-US" dirty="0" err="1"/>
              <a:t>vấn</a:t>
            </a:r>
            <a:r>
              <a:rPr lang="en-US" dirty="0"/>
              <a:t> </a:t>
            </a:r>
            <a:r>
              <a:rPr lang="en-US" dirty="0" err="1"/>
              <a:t>theo</a:t>
            </a:r>
            <a:r>
              <a:rPr lang="en-US" dirty="0"/>
              <a:t> </a:t>
            </a:r>
            <a:r>
              <a:rPr lang="en-US" dirty="0" err="1"/>
              <a:t>cú</a:t>
            </a:r>
            <a:r>
              <a:rPr lang="en-US" dirty="0"/>
              <a:t> </a:t>
            </a:r>
            <a:r>
              <a:rPr lang="en-US" dirty="0" err="1"/>
              <a:t>pháp</a:t>
            </a:r>
            <a:r>
              <a:rPr lang="en-US" dirty="0"/>
              <a:t> </a:t>
            </a:r>
            <a:r>
              <a:rPr lang="en-US" dirty="0" err="1"/>
              <a:t>Linq</a:t>
            </a:r>
            <a:r>
              <a:rPr lang="en-US" dirty="0"/>
              <a:t> </a:t>
            </a:r>
            <a:r>
              <a:rPr lang="en-US" dirty="0" err="1"/>
              <a:t>để</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endParaRPr lang="en-US" dirty="0"/>
          </a:p>
          <a:p>
            <a:pPr marL="0" indent="0">
              <a:spcBef>
                <a:spcPts val="0"/>
              </a:spcBef>
              <a:buNone/>
            </a:pPr>
            <a:r>
              <a:rPr lang="en-US" dirty="0" err="1"/>
              <a:t>Thông</a:t>
            </a:r>
            <a:r>
              <a:rPr lang="en-US" dirty="0"/>
              <a:t> qua </a:t>
            </a:r>
            <a:r>
              <a:rPr lang="en-US" dirty="0" err="1"/>
              <a:t>Tầng</a:t>
            </a:r>
            <a:r>
              <a:rPr lang="en-US" dirty="0"/>
              <a:t> </a:t>
            </a:r>
            <a:r>
              <a:rPr lang="en-US" dirty="0" err="1"/>
              <a:t>trung</a:t>
            </a:r>
            <a:r>
              <a:rPr lang="en-US" dirty="0"/>
              <a:t> </a:t>
            </a:r>
            <a:r>
              <a:rPr lang="en-US" dirty="0" err="1"/>
              <a:t>gian</a:t>
            </a:r>
            <a:r>
              <a:rPr lang="en-US" dirty="0"/>
              <a:t> </a:t>
            </a:r>
            <a:r>
              <a:rPr lang="en-US" dirty="0" err="1"/>
              <a:t>chính</a:t>
            </a:r>
            <a:r>
              <a:rPr lang="en-US" dirty="0"/>
              <a:t> </a:t>
            </a:r>
            <a:r>
              <a:rPr lang="en-US" dirty="0" err="1"/>
              <a:t>là</a:t>
            </a:r>
            <a:r>
              <a:rPr lang="en-US" dirty="0"/>
              <a:t> </a:t>
            </a:r>
            <a:r>
              <a:rPr lang="en-US" dirty="0" err="1"/>
              <a:t>Linq</a:t>
            </a:r>
            <a:r>
              <a:rPr lang="en-US" dirty="0"/>
              <a:t> to SQL </a:t>
            </a:r>
            <a:r>
              <a:rPr lang="en-US" dirty="0" err="1"/>
              <a:t>để</a:t>
            </a:r>
            <a:r>
              <a:rPr lang="en-US" dirty="0"/>
              <a:t> </a:t>
            </a:r>
            <a:r>
              <a:rPr lang="en-US" dirty="0" err="1"/>
              <a:t>thực</a:t>
            </a:r>
            <a:r>
              <a:rPr lang="en-US" dirty="0"/>
              <a:t> </a:t>
            </a:r>
            <a:r>
              <a:rPr lang="en-US" dirty="0" err="1"/>
              <a:t>hiện</a:t>
            </a:r>
            <a:r>
              <a:rPr lang="en-US" dirty="0"/>
              <a:t> </a:t>
            </a:r>
            <a:r>
              <a:rPr lang="en-US" dirty="0" err="1"/>
              <a:t>chuyển</a:t>
            </a:r>
            <a:r>
              <a:rPr lang="en-US" dirty="0"/>
              <a:t> </a:t>
            </a:r>
            <a:r>
              <a:rPr lang="en-US" dirty="0" err="1"/>
              <a:t>đổi</a:t>
            </a:r>
            <a:r>
              <a:rPr lang="en-US" dirty="0"/>
              <a:t> </a:t>
            </a:r>
            <a:r>
              <a:rPr lang="en-US" dirty="0" err="1"/>
              <a:t>câu</a:t>
            </a:r>
            <a:r>
              <a:rPr lang="en-US" dirty="0"/>
              <a:t> query </a:t>
            </a:r>
            <a:r>
              <a:rPr lang="en-US" dirty="0" err="1"/>
              <a:t>thành</a:t>
            </a:r>
            <a:r>
              <a:rPr lang="en-US" dirty="0"/>
              <a:t> </a:t>
            </a:r>
            <a:r>
              <a:rPr lang="en-US" dirty="0" err="1"/>
              <a:t>dạng</a:t>
            </a:r>
            <a:r>
              <a:rPr lang="en-US" dirty="0"/>
              <a:t> SQL query </a:t>
            </a:r>
            <a:r>
              <a:rPr lang="en-US" dirty="0" err="1"/>
              <a:t>để</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r>
              <a:rPr lang="en-US" dirty="0"/>
              <a:t> </a:t>
            </a:r>
            <a:r>
              <a:rPr lang="en-US" dirty="0" err="1"/>
              <a:t>nh</a:t>
            </a:r>
            <a:r>
              <a:rPr lang="vi-VN" dirty="0"/>
              <a:t>ư</a:t>
            </a:r>
            <a:r>
              <a:rPr lang="en-US" dirty="0"/>
              <a:t> </a:t>
            </a:r>
            <a:r>
              <a:rPr lang="en-US" dirty="0" err="1"/>
              <a:t>thông</a:t>
            </a:r>
            <a:r>
              <a:rPr lang="en-US" dirty="0"/>
              <a:t> </a:t>
            </a:r>
            <a:r>
              <a:rPr lang="en-US" dirty="0" err="1"/>
              <a:t>th</a:t>
            </a:r>
            <a:r>
              <a:rPr lang="vi-VN" dirty="0"/>
              <a:t>ư</a:t>
            </a:r>
            <a:r>
              <a:rPr lang="en-US" dirty="0" err="1"/>
              <a:t>ờng</a:t>
            </a:r>
            <a:r>
              <a:rPr lang="en-US" dirty="0"/>
              <a:t>.</a:t>
            </a:r>
          </a:p>
          <a:p>
            <a:pPr marL="228600" indent="-228600">
              <a:spcBef>
                <a:spcPts val="0"/>
              </a:spcBef>
              <a:buAutoNum type="arabicPeriod"/>
            </a:pPr>
            <a:endParaRPr dirty="0"/>
          </a:p>
        </p:txBody>
      </p:sp>
    </p:spTree>
    <p:extLst>
      <p:ext uri="{BB962C8B-B14F-4D97-AF65-F5344CB8AC3E}">
        <p14:creationId xmlns:p14="http://schemas.microsoft.com/office/powerpoint/2010/main" val="166217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LINQ to SQL API – </a:t>
            </a:r>
            <a:r>
              <a:rPr lang="en-US" sz="1100" dirty="0" err="1">
                <a:latin typeface="Times New Roman" panose="02020603050405020304" pitchFamily="18" charset="0"/>
                <a:cs typeface="Times New Roman" panose="02020603050405020304" pitchFamily="18" charset="0"/>
              </a:rPr>
              <a:t>Đại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diện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ứng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dụng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gởi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yêu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cầu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lệnh</a:t>
            </a:r>
            <a:r>
              <a:rPr lang="en-US" sz="1100" dirty="0">
                <a:latin typeface="Times New Roman" panose="02020603050405020304" pitchFamily="18" charset="0"/>
                <a:cs typeface="Times New Roman" panose="02020603050405020304" pitchFamily="18" charset="0"/>
              </a:rPr>
              <a:t> query </a:t>
            </a:r>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LINQ to SQL Provider </a:t>
            </a:r>
            <a:endParaRPr lang="en-US" sz="1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LINQ to SQL Provider - </a:t>
            </a:r>
            <a:r>
              <a:rPr lang="en-US" sz="1100" dirty="0" err="1">
                <a:latin typeface="Times New Roman" panose="02020603050405020304" pitchFamily="18" charset="0"/>
                <a:cs typeface="Times New Roman" panose="02020603050405020304" pitchFamily="18" charset="0"/>
              </a:rPr>
              <a:t>Chuyển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đổi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truy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vấn</a:t>
            </a:r>
            <a:r>
              <a:rPr lang="en-US" sz="1100" dirty="0">
                <a:latin typeface="Times New Roman" panose="02020603050405020304" pitchFamily="18" charset="0"/>
                <a:cs typeface="Times New Roman" panose="02020603050405020304" pitchFamily="18" charset="0"/>
              </a:rPr>
              <a:t> sang Transact SQL(T-SQL) </a:t>
            </a:r>
            <a:r>
              <a:rPr lang="en-US" sz="1100" dirty="0" err="1">
                <a:latin typeface="Times New Roman" panose="02020603050405020304" pitchFamily="18" charset="0"/>
                <a:cs typeface="Times New Roman" panose="02020603050405020304" pitchFamily="18" charset="0"/>
              </a:rPr>
              <a:t>và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gởi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lệnh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này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ADO Provider </a:t>
            </a:r>
            <a:r>
              <a:rPr lang="en-US" sz="1100" dirty="0" err="1">
                <a:latin typeface="Times New Roman" panose="02020603050405020304" pitchFamily="18" charset="0"/>
                <a:cs typeface="Times New Roman" panose="02020603050405020304" pitchFamily="18" charset="0"/>
              </a:rPr>
              <a:t>để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thi</a:t>
            </a:r>
            <a:r>
              <a:rPr lang="en-US" sz="11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ADO Provider - </a:t>
            </a:r>
            <a:r>
              <a:rPr lang="en-US" sz="1100" dirty="0">
                <a:latin typeface="Times New Roman" panose="02020603050405020304" pitchFamily="18" charset="0"/>
                <a:cs typeface="Times New Roman" panose="02020603050405020304" pitchFamily="18" charset="0"/>
              </a:rPr>
              <a:t>Sau </a:t>
            </a:r>
            <a:r>
              <a:rPr lang="en-US" sz="1100" dirty="0" err="1">
                <a:latin typeface="Times New Roman" panose="02020603050405020304" pitchFamily="18" charset="0"/>
                <a:cs typeface="Times New Roman" panose="02020603050405020304" pitchFamily="18" charset="0"/>
              </a:rPr>
              <a:t>khi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lệnh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truy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vấn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gởi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kết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về</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từ</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DataReader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LINQ to SQL Provider </a:t>
            </a:r>
            <a:r>
              <a:rPr lang="en-US" sz="1100" dirty="0" err="1">
                <a:latin typeface="Times New Roman" panose="02020603050405020304" pitchFamily="18" charset="0"/>
                <a:cs typeface="Times New Roman" panose="02020603050405020304" pitchFamily="18" charset="0"/>
              </a:rPr>
              <a:t>để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hiện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chuyển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thành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t</a:t>
            </a:r>
            <a:r>
              <a:rPr lang="vi-VN" sz="1100" dirty="0">
                <a:latin typeface="Times New Roman" panose="02020603050405020304" pitchFamily="18" charset="0"/>
                <a:cs typeface="Times New Roman" panose="02020603050405020304" pitchFamily="18" charset="0"/>
              </a:rPr>
              <a:t>ư</a:t>
            </a:r>
            <a:r>
              <a:rPr lang="en-US" sz="1100" dirty="0" err="1">
                <a:latin typeface="Times New Roman" panose="02020603050405020304" pitchFamily="18" charset="0"/>
                <a:cs typeface="Times New Roman" panose="02020603050405020304" pitchFamily="18" charset="0"/>
              </a:rPr>
              <a:t>ợng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dữ</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liệu</a:t>
            </a:r>
            <a:r>
              <a:rPr lang="en-US" sz="1100" dirty="0">
                <a:latin typeface="Times New Roman" panose="02020603050405020304" pitchFamily="18" charset="0"/>
                <a:cs typeface="Times New Roman" panose="02020603050405020304" pitchFamily="18" charset="0"/>
              </a:rPr>
              <a:t> ng</a:t>
            </a:r>
            <a:r>
              <a:rPr lang="vi-VN" sz="1100" dirty="0">
                <a:latin typeface="Times New Roman" panose="02020603050405020304" pitchFamily="18" charset="0"/>
                <a:cs typeface="Times New Roman" panose="02020603050405020304" pitchFamily="18" charset="0"/>
              </a:rPr>
              <a:t>ư</a:t>
            </a:r>
            <a:r>
              <a:rPr lang="en-US" sz="1100" dirty="0" err="1">
                <a:latin typeface="Times New Roman" panose="02020603050405020304" pitchFamily="18" charset="0"/>
                <a:cs typeface="Times New Roman" panose="02020603050405020304" pitchFamily="18" charset="0"/>
              </a:rPr>
              <a:t>ời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dùng</a:t>
            </a:r>
            <a:r>
              <a:rPr lang="en-US" sz="1100" dirty="0">
                <a:latin typeface="Times New Roman" panose="02020603050405020304" pitchFamily="18" charset="0"/>
                <a:cs typeface="Times New Roman" panose="02020603050405020304" pitchFamily="18" charset="0"/>
              </a:rPr>
              <a:t>.</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Chú</a:t>
            </a:r>
            <a:r>
              <a:rPr lang="en-US" sz="1100" dirty="0">
                <a:latin typeface="Times New Roman" panose="02020603050405020304" pitchFamily="18" charset="0"/>
                <a:cs typeface="Times New Roman" panose="02020603050405020304" pitchFamily="18" charset="0"/>
              </a:rPr>
              <a:t> ý: </a:t>
            </a:r>
            <a:r>
              <a:rPr lang="en-US" sz="1100" dirty="0" err="1">
                <a:latin typeface="Times New Roman" panose="02020603050405020304" pitchFamily="18" charset="0"/>
                <a:cs typeface="Times New Roman" panose="02020603050405020304" pitchFamily="18" charset="0"/>
              </a:rPr>
              <a:t>tr</a:t>
            </a:r>
            <a:r>
              <a:rPr lang="vi-VN" sz="1100" dirty="0">
                <a:latin typeface="Times New Roman" panose="02020603050405020304" pitchFamily="18" charset="0"/>
                <a:cs typeface="Times New Roman" panose="02020603050405020304" pitchFamily="18" charset="0"/>
              </a:rPr>
              <a:t>ư</a:t>
            </a:r>
            <a:r>
              <a:rPr lang="en-US" sz="1100" dirty="0" err="1">
                <a:latin typeface="Times New Roman" panose="02020603050405020304" pitchFamily="18" charset="0"/>
                <a:cs typeface="Times New Roman" panose="02020603050405020304" pitchFamily="18" charset="0"/>
              </a:rPr>
              <a:t>ớc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thực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một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câu</a:t>
            </a:r>
            <a:r>
              <a:rPr lang="en-US" sz="1100" dirty="0">
                <a:latin typeface="Times New Roman" panose="02020603050405020304" pitchFamily="18" charset="0"/>
                <a:cs typeface="Times New Roman" panose="02020603050405020304" pitchFamily="18" charset="0"/>
              </a:rPr>
              <a:t> query LINQ to SQL, </a:t>
            </a:r>
            <a:r>
              <a:rPr lang="en-US" sz="1100" dirty="0" err="1">
                <a:latin typeface="Times New Roman" panose="02020603050405020304" pitchFamily="18" charset="0"/>
                <a:cs typeface="Times New Roman" panose="02020603050405020304" pitchFamily="18" charset="0"/>
              </a:rPr>
              <a:t>cần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phải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kết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data source </a:t>
            </a:r>
            <a:r>
              <a:rPr lang="en-US" sz="1100" dirty="0" err="1">
                <a:latin typeface="Times New Roman" panose="02020603050405020304" pitchFamily="18" charset="0"/>
                <a:cs typeface="Times New Roman" panose="02020603050405020304" pitchFamily="18" charset="0"/>
              </a:rPr>
              <a:t>thông</a:t>
            </a:r>
            <a:r>
              <a:rPr lang="en-US" sz="1100" dirty="0">
                <a:latin typeface="Times New Roman" panose="02020603050405020304" pitchFamily="18" charset="0"/>
                <a:cs typeface="Times New Roman" panose="02020603050405020304" pitchFamily="18" charset="0"/>
              </a:rPr>
              <a:t> qua </a:t>
            </a:r>
            <a:r>
              <a:rPr lang="en-US" sz="1100" dirty="0" err="1">
                <a:latin typeface="Times New Roman" panose="02020603050405020304" pitchFamily="18" charset="0"/>
                <a:cs typeface="Times New Roman" panose="02020603050405020304" pitchFamily="18" charset="0"/>
              </a:rPr>
              <a:t>DataContext</a:t>
            </a:r>
            <a:endParaRPr lang="en-US" sz="1100" dirty="0">
              <a:latin typeface="Times New Roman" panose="02020603050405020304" pitchFamily="18" charset="0"/>
              <a:cs typeface="Times New Roman" panose="02020603050405020304" pitchFamily="18" charset="0"/>
            </a:endParaRPr>
          </a:p>
          <a:p>
            <a:pPr>
              <a:spcBef>
                <a:spcPts val="0"/>
              </a:spcBef>
              <a:buNone/>
            </a:pPr>
            <a:endParaRPr dirty="0"/>
          </a:p>
        </p:txBody>
      </p:sp>
    </p:spTree>
    <p:extLst>
      <p:ext uri="{BB962C8B-B14F-4D97-AF65-F5344CB8AC3E}">
        <p14:creationId xmlns:p14="http://schemas.microsoft.com/office/powerpoint/2010/main" val="706470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2448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0900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8238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Times New Roman" panose="02020603050405020304" pitchFamily="18" charset="0"/>
                <a:cs typeface="Times New Roman" panose="02020603050405020304" pitchFamily="18" charset="0"/>
              </a:rPr>
              <a:t>Khi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sự</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phát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triển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công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nghệ</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lập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trình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hướng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tượng</a:t>
            </a:r>
            <a:r>
              <a:rPr lang="en-US" sz="1100" dirty="0">
                <a:latin typeface="Times New Roman" panose="02020603050405020304" pitchFamily="18" charset="0"/>
                <a:cs typeface="Times New Roman" panose="02020603050405020304" pitchFamily="18" charset="0"/>
              </a:rPr>
              <a:t> (OO) </a:t>
            </a:r>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điểm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ổn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định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mọi</a:t>
            </a:r>
            <a:r>
              <a:rPr lang="en-US" sz="1100" dirty="0">
                <a:latin typeface="Times New Roman" panose="02020603050405020304" pitchFamily="18" charset="0"/>
                <a:cs typeface="Times New Roman" panose="02020603050405020304" pitchFamily="18" charset="0"/>
              </a:rPr>
              <a:t> developer </a:t>
            </a:r>
            <a:r>
              <a:rPr lang="en-US" sz="1100" dirty="0" err="1">
                <a:latin typeface="Times New Roman" panose="02020603050405020304" pitchFamily="18" charset="0"/>
                <a:cs typeface="Times New Roman" panose="02020603050405020304" pitchFamily="18" charset="0"/>
              </a:rPr>
              <a:t>đều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quen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ngôn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ngữ</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lập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trình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hướng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tượng</a:t>
            </a:r>
            <a:r>
              <a:rPr lang="en-US" sz="1100" dirty="0">
                <a:latin typeface="Times New Roman" panose="02020603050405020304" pitchFamily="18" charset="0"/>
                <a:cs typeface="Times New Roman" panose="02020603050405020304" pitchFamily="18" charset="0"/>
              </a:rPr>
              <a:t>.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100" b="0" i="0" kern="1200" dirty="0">
                <a:solidFill>
                  <a:schemeClr val="tx1"/>
                </a:solidFill>
                <a:effectLst/>
                <a:latin typeface="+mn-lt"/>
                <a:ea typeface="+mn-ea"/>
                <a:cs typeface="+mn-cs"/>
              </a:rPr>
              <a:t>Để giảm gánh nặng thao tác trên nhiều ngôn ngữ khác nhau và cải thiện năng suất lập trình, Microsoft đã phát triển giải pháp tích hợp dữ liệu cho .NET Framework có tên gọi là LINQ (Language Integrated Query), đây là thư viện mở rộng cho các ngôn ngữ lập trình C# và Visual Basic.NET (có thể mở rộng cho các ngôn ngữ khác) cung cấp khả năng truy vấn trực tiếp dữ liệu Object, cơ sở dữ liệu và XML.</a:t>
            </a:r>
            <a:endParaRPr lang="en-US" sz="1100" b="0" i="0" kern="1200" dirty="0">
              <a:solidFill>
                <a:schemeClr val="tx1"/>
              </a:solidFill>
              <a:effectLst/>
              <a:latin typeface="+mn-lt"/>
              <a:ea typeface="+mn-ea"/>
              <a:cs typeface="+mn-cs"/>
            </a:endParaRPr>
          </a:p>
          <a:p>
            <a:pPr>
              <a:spcBef>
                <a:spcPts val="0"/>
              </a:spcBef>
              <a:buNone/>
            </a:pPr>
            <a:endParaRPr dirty="0"/>
          </a:p>
        </p:txBody>
      </p:sp>
    </p:spTree>
    <p:extLst>
      <p:ext uri="{BB962C8B-B14F-4D97-AF65-F5344CB8AC3E}">
        <p14:creationId xmlns:p14="http://schemas.microsoft.com/office/powerpoint/2010/main" val="3455785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25046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1851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0732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en-US" sz="1100" b="1" i="0" kern="1200" dirty="0" err="1">
                <a:solidFill>
                  <a:schemeClr val="tx1"/>
                </a:solidFill>
                <a:effectLst/>
                <a:latin typeface="+mn-lt"/>
                <a:ea typeface="+mn-ea"/>
                <a:cs typeface="+mn-cs"/>
              </a:rPr>
              <a:t>Xnamespace</a:t>
            </a:r>
            <a:r>
              <a:rPr lang="en-US" sz="1100" b="1"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Đại</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diện</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cho</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một</a:t>
            </a:r>
            <a:r>
              <a:rPr lang="en-US" sz="1100" b="0" i="0" kern="1200" dirty="0">
                <a:solidFill>
                  <a:schemeClr val="tx1"/>
                </a:solidFill>
                <a:effectLst/>
                <a:latin typeface="+mn-lt"/>
                <a:ea typeface="+mn-ea"/>
                <a:cs typeface="+mn-cs"/>
              </a:rPr>
              <a:t> namespace </a:t>
            </a:r>
            <a:r>
              <a:rPr lang="en-US" sz="1100" b="0" i="0" kern="1200" dirty="0" err="1">
                <a:solidFill>
                  <a:schemeClr val="tx1"/>
                </a:solidFill>
                <a:effectLst/>
                <a:latin typeface="+mn-lt"/>
                <a:ea typeface="+mn-ea"/>
                <a:cs typeface="+mn-cs"/>
              </a:rPr>
              <a:t>trong</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tài</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liệu</a:t>
            </a:r>
            <a:r>
              <a:rPr lang="en-US" sz="1100" b="0" i="0" kern="1200" dirty="0">
                <a:solidFill>
                  <a:schemeClr val="tx1"/>
                </a:solidFill>
                <a:effectLst/>
                <a:latin typeface="+mn-lt"/>
                <a:ea typeface="+mn-ea"/>
                <a:cs typeface="+mn-cs"/>
              </a:rPr>
              <a:t> XML.</a:t>
            </a:r>
          </a:p>
          <a:p>
            <a:pPr fontAlgn="base"/>
            <a:r>
              <a:rPr lang="vi-VN" sz="1100" b="1" i="0" kern="1200" dirty="0">
                <a:solidFill>
                  <a:schemeClr val="tx1"/>
                </a:solidFill>
                <a:effectLst/>
                <a:latin typeface="+mn-lt"/>
                <a:ea typeface="+mn-ea"/>
                <a:cs typeface="+mn-cs"/>
              </a:rPr>
              <a:t>Xname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Mỗi phần tử XML được tạo ra đều phải có tên, và tên này được đại diện bằng một đối tượng XName.</a:t>
            </a:r>
          </a:p>
          <a:p>
            <a:pPr fontAlgn="base"/>
            <a:r>
              <a:rPr lang="vi-VN" sz="1100" b="1" i="0" kern="1200" dirty="0">
                <a:solidFill>
                  <a:schemeClr val="tx1"/>
                </a:solidFill>
                <a:effectLst/>
                <a:latin typeface="+mn-lt"/>
                <a:ea typeface="+mn-ea"/>
                <a:cs typeface="+mn-cs"/>
              </a:rPr>
              <a:t>Xobject</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là một lớp abstract nằm ở đỉnh của cây phân cấp. Lớp này cung cấp các property cần thiết giúp ta truy xuất được những phần tử liên quan và một số thông tin cần thiết của phần tử trong tài liệu XML.</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Document</a:t>
            </a:r>
            <a:r>
              <a:rPr lang="vi-VN" sz="1100" b="0" i="0" kern="1200" dirty="0">
                <a:solidFill>
                  <a:schemeClr val="tx1"/>
                </a:solidFill>
                <a:effectLst/>
                <a:latin typeface="+mn-lt"/>
                <a:ea typeface="+mn-ea"/>
                <a:cs typeface="+mn-cs"/>
              </a:rPr>
              <a:t>: đối tượng XDocument chứa toàn bộ cấu trúc và nội dung của tài liệu XML.</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NoteType</a:t>
            </a:r>
            <a:r>
              <a:rPr lang="vi-VN" sz="1100" b="0" i="0" kern="1200" dirty="0">
                <a:solidFill>
                  <a:schemeClr val="tx1"/>
                </a:solidFill>
                <a:effectLst/>
                <a:latin typeface="+mn-lt"/>
                <a:ea typeface="+mn-ea"/>
                <a:cs typeface="+mn-cs"/>
              </a:rPr>
              <a:t>: lưu giá trị kiểu enum </a:t>
            </a:r>
            <a:r>
              <a:rPr lang="vi-VN" sz="1100" b="0" i="0" u="none" strike="noStrike" kern="1200" dirty="0">
                <a:solidFill>
                  <a:schemeClr val="tx1"/>
                </a:solidFill>
                <a:effectLst/>
                <a:latin typeface="+mn-lt"/>
                <a:ea typeface="+mn-ea"/>
                <a:cs typeface="+mn-cs"/>
                <a:hlinkClick r:id="rId3"/>
              </a:rPr>
              <a:t>XmlNodeType</a:t>
            </a:r>
            <a:r>
              <a:rPr lang="vi-VN" sz="1100" b="0" i="0" kern="1200" dirty="0">
                <a:solidFill>
                  <a:schemeClr val="tx1"/>
                </a:solidFill>
                <a:effectLst/>
                <a:latin typeface="+mn-lt"/>
                <a:ea typeface="+mn-ea"/>
                <a:cs typeface="+mn-cs"/>
              </a:rPr>
              <a:t> xác định kiểu của phần tử.</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Parent</a:t>
            </a:r>
            <a:r>
              <a:rPr lang="vi-VN" sz="1100" b="0" i="0" kern="1200" dirty="0">
                <a:solidFill>
                  <a:schemeClr val="tx1"/>
                </a:solidFill>
                <a:effectLst/>
                <a:latin typeface="+mn-lt"/>
                <a:ea typeface="+mn-ea"/>
                <a:cs typeface="+mn-cs"/>
              </a:rPr>
              <a:t>: tham chiếu đến phần tử cha có kiểu XElement.</a:t>
            </a:r>
            <a:endParaRPr lang="en-US" sz="1100" b="0" i="0" kern="1200" dirty="0">
              <a:solidFill>
                <a:schemeClr val="tx1"/>
              </a:solidFill>
              <a:effectLst/>
              <a:latin typeface="+mn-lt"/>
              <a:ea typeface="+mn-ea"/>
              <a:cs typeface="+mn-cs"/>
            </a:endParaRPr>
          </a:p>
          <a:p>
            <a:pPr fontAlgn="base"/>
            <a:endParaRPr lang="vi-VN"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Xattribute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Một phần tử XML có thể chứa nhiều attribute, mỗi attribute này được đại diện bởi một đối tượng XAttribute.</a:t>
            </a:r>
            <a:endParaRPr lang="en-US"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Xnode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Đại diện cho các phần tử (element, comment, document type, processing instruction, text node). XNode cho phép bạn truy xuất đến các phần tử trước và sau với PreviousNode và NextNode.</a:t>
            </a:r>
            <a:endParaRPr lang="en-US"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XText và Xcomment</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Các phần tử này chỉ chứa property Value lưu giá trị của văn bản, chú thích. Một dạng wrapper của string.</a:t>
            </a:r>
          </a:p>
          <a:p>
            <a:pPr fontAlgn="base"/>
            <a:r>
              <a:rPr lang="vi-VN" sz="1100" b="1" i="0" kern="1200" dirty="0">
                <a:solidFill>
                  <a:schemeClr val="tx1"/>
                </a:solidFill>
                <a:effectLst/>
                <a:latin typeface="+mn-lt"/>
                <a:ea typeface="+mn-ea"/>
                <a:cs typeface="+mn-cs"/>
              </a:rPr>
              <a:t>Xcontainer</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Dùng để chứa các phần tử khác. Lớp này cung cấp hai property là FirstNode và LastNode cho phép truy xuất đến phần tử đầu và cuối. Ngoài ra bổ sung thêm cho lớp XNode các phương thức để thêm phần tử con vào.</a:t>
            </a:r>
          </a:p>
          <a:p>
            <a:pPr fontAlgn="base"/>
            <a:endParaRPr lang="vi-VN" sz="1100" b="0" i="0" kern="1200" dirty="0">
              <a:solidFill>
                <a:schemeClr val="tx1"/>
              </a:solidFill>
              <a:effectLst/>
              <a:latin typeface="+mn-lt"/>
              <a:ea typeface="+mn-ea"/>
              <a:cs typeface="+mn-cs"/>
            </a:endParaRPr>
          </a:p>
          <a:p>
            <a:pPr fontAlgn="base"/>
            <a:endParaRPr lang="vi-VN" sz="1100" b="0" i="0" kern="1200" dirty="0">
              <a:solidFill>
                <a:schemeClr val="tx1"/>
              </a:solidFill>
              <a:effectLst/>
              <a:latin typeface="+mn-lt"/>
              <a:ea typeface="+mn-ea"/>
              <a:cs typeface="+mn-cs"/>
            </a:endParaRPr>
          </a:p>
          <a:p>
            <a:pPr>
              <a:spcBef>
                <a:spcPts val="0"/>
              </a:spcBef>
              <a:buNone/>
            </a:pPr>
            <a:endParaRPr dirty="0"/>
          </a:p>
        </p:txBody>
      </p:sp>
    </p:spTree>
    <p:extLst>
      <p:ext uri="{BB962C8B-B14F-4D97-AF65-F5344CB8AC3E}">
        <p14:creationId xmlns:p14="http://schemas.microsoft.com/office/powerpoint/2010/main" val="4046164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65341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dùng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duyệt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chiều</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Nếu</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hỗ</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trợ</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thì</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foreach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duyệt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buNone/>
            </a:pPr>
            <a:endParaRPr dirty="0"/>
          </a:p>
        </p:txBody>
      </p:sp>
    </p:spTree>
    <p:extLst>
      <p:ext uri="{BB962C8B-B14F-4D97-AF65-F5344CB8AC3E}">
        <p14:creationId xmlns:p14="http://schemas.microsoft.com/office/powerpoint/2010/main" val="3947848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8848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84237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8047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4517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endParaRPr lang="en-US" sz="1100" b="0" i="0" kern="1200" dirty="0">
              <a:solidFill>
                <a:schemeClr val="tx1"/>
              </a:solidFill>
              <a:effectLst/>
              <a:latin typeface="+mn-lt"/>
              <a:ea typeface="+mn-ea"/>
              <a:cs typeface="+mn-cs"/>
            </a:endParaRPr>
          </a:p>
          <a:p>
            <a:pPr fontAlgn="base"/>
            <a:r>
              <a:rPr lang="vi-VN" sz="1100" b="0" i="0" kern="1200" dirty="0">
                <a:solidFill>
                  <a:schemeClr val="tx1"/>
                </a:solidFill>
                <a:effectLst/>
                <a:latin typeface="+mn-lt"/>
                <a:ea typeface="+mn-ea"/>
                <a:cs typeface="+mn-cs"/>
              </a:rPr>
              <a:t>LINQ là một tập hợp các thành phần mở rộng cho phép viết các câu truy vấn dữ liệu ngay trong một ngôn ngữ lập trình, như C# hoặc VB.NET. Khi tạo một đối tượng LINQ thì Visual Studio sẽ tự động sinh ra các lớp có các thành phần tương ứng với CSDL của chúng ta. Khi muốn truy vấn, làm việc với CSDL ta chỉ việc gọi và truy xuất các hàm, thủ tục tương ứng của LINQ mà không cần quan tâm đến các câu lệnh SQL thông thường.</a:t>
            </a:r>
          </a:p>
          <a:p>
            <a:pPr fontAlgn="base"/>
            <a:r>
              <a:rPr lang="vi-VN" sz="1100" b="0" i="0" kern="1200" dirty="0">
                <a:solidFill>
                  <a:schemeClr val="tx1"/>
                </a:solidFill>
                <a:effectLst/>
                <a:latin typeface="+mn-lt"/>
                <a:ea typeface="+mn-ea"/>
                <a:cs typeface="+mn-cs"/>
              </a:rPr>
              <a:t>Tóm lại LINQ ra đời để giảm công sức cho những quá trình đơn giản và “chung chung” trước đây.</a:t>
            </a:r>
          </a:p>
          <a:p>
            <a:pPr>
              <a:spcBef>
                <a:spcPts val="0"/>
              </a:spcBef>
              <a:buNone/>
            </a:pPr>
            <a:endParaRPr dirty="0"/>
          </a:p>
        </p:txBody>
      </p:sp>
    </p:spTree>
    <p:extLst>
      <p:ext uri="{BB962C8B-B14F-4D97-AF65-F5344CB8AC3E}">
        <p14:creationId xmlns:p14="http://schemas.microsoft.com/office/powerpoint/2010/main" val="34013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0435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49774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72540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61448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19163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63696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1"/>
        <p:cNvGrpSpPr/>
        <p:nvPr/>
      </p:nvGrpSpPr>
      <p:grpSpPr>
        <a:xfrm>
          <a:off x="0" y="0"/>
          <a:ext cx="0" cy="0"/>
          <a:chOff x="0" y="0"/>
          <a:chExt cx="0" cy="0"/>
        </a:xfrm>
      </p:grpSpPr>
      <p:sp>
        <p:nvSpPr>
          <p:cNvPr id="32" name="Shape 32"/>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3" name="Shape 33"/>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4" name="Shape 34"/>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 name="Shape 36"/>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 name="Shape 37"/>
          <p:cNvGrpSpPr/>
          <p:nvPr/>
        </p:nvGrpSpPr>
        <p:grpSpPr>
          <a:xfrm>
            <a:off x="-9525" y="2024075"/>
            <a:ext cx="9167825" cy="595300"/>
            <a:chOff x="-9525" y="4462475"/>
            <a:chExt cx="9167825" cy="595300"/>
          </a:xfrm>
        </p:grpSpPr>
        <p:sp>
          <p:nvSpPr>
            <p:cNvPr id="38" name="Shape 3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9" name="Shape 3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 name="Shape 41"/>
          <p:cNvGrpSpPr/>
          <p:nvPr/>
        </p:nvGrpSpPr>
        <p:grpSpPr>
          <a:xfrm>
            <a:off x="-42837" y="2005087"/>
            <a:ext cx="9229574" cy="642787"/>
            <a:chOff x="-42837" y="4443487"/>
            <a:chExt cx="9229574" cy="642787"/>
          </a:xfrm>
        </p:grpSpPr>
        <p:sp>
          <p:nvSpPr>
            <p:cNvPr id="42" name="Shape 4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7" name="Shape 5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8" name="Shape 5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0" name="Shape 6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1" name="Shape 6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2" name="Shape 6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5" name="Shape 6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6" name="Shape 6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67" name="Shape 67"/>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algn="r">
              <a:spcBef>
                <a:spcPts val="0"/>
              </a:spcBef>
              <a:buClr>
                <a:srgbClr val="FFFFFF"/>
              </a:buClr>
              <a:buSzPct val="100000"/>
              <a:defRPr sz="4800">
                <a:solidFill>
                  <a:srgbClr val="FFFFFF"/>
                </a:solidFill>
              </a:defRPr>
            </a:lvl1pPr>
            <a:lvl2pPr algn="r">
              <a:spcBef>
                <a:spcPts val="0"/>
              </a:spcBef>
              <a:buClr>
                <a:srgbClr val="FFFFFF"/>
              </a:buClr>
              <a:buSzPct val="100000"/>
              <a:defRPr sz="4800">
                <a:solidFill>
                  <a:srgbClr val="FFFFFF"/>
                </a:solidFill>
              </a:defRPr>
            </a:lvl2pPr>
            <a:lvl3pPr algn="r">
              <a:spcBef>
                <a:spcPts val="0"/>
              </a:spcBef>
              <a:buClr>
                <a:srgbClr val="FFFFFF"/>
              </a:buClr>
              <a:buSzPct val="100000"/>
              <a:defRPr sz="4800">
                <a:solidFill>
                  <a:srgbClr val="FFFFFF"/>
                </a:solidFill>
              </a:defRPr>
            </a:lvl3pPr>
            <a:lvl4pPr algn="r">
              <a:spcBef>
                <a:spcPts val="0"/>
              </a:spcBef>
              <a:buClr>
                <a:srgbClr val="FFFFFF"/>
              </a:buClr>
              <a:buSzPct val="100000"/>
              <a:defRPr sz="4800">
                <a:solidFill>
                  <a:srgbClr val="FFFFFF"/>
                </a:solidFill>
              </a:defRPr>
            </a:lvl4pPr>
            <a:lvl5pPr algn="r">
              <a:spcBef>
                <a:spcPts val="0"/>
              </a:spcBef>
              <a:buClr>
                <a:srgbClr val="FFFFFF"/>
              </a:buClr>
              <a:buSzPct val="100000"/>
              <a:defRPr sz="4800">
                <a:solidFill>
                  <a:srgbClr val="FFFFFF"/>
                </a:solidFill>
              </a:defRPr>
            </a:lvl5pPr>
            <a:lvl6pPr algn="r">
              <a:spcBef>
                <a:spcPts val="0"/>
              </a:spcBef>
              <a:buClr>
                <a:srgbClr val="FFFFFF"/>
              </a:buClr>
              <a:buSzPct val="100000"/>
              <a:defRPr sz="4800">
                <a:solidFill>
                  <a:srgbClr val="FFFFFF"/>
                </a:solidFill>
              </a:defRPr>
            </a:lvl6pPr>
            <a:lvl7pPr algn="r">
              <a:spcBef>
                <a:spcPts val="0"/>
              </a:spcBef>
              <a:buClr>
                <a:srgbClr val="FFFFFF"/>
              </a:buClr>
              <a:buSzPct val="100000"/>
              <a:defRPr sz="4800">
                <a:solidFill>
                  <a:srgbClr val="FFFFFF"/>
                </a:solidFill>
              </a:defRPr>
            </a:lvl7pPr>
            <a:lvl8pPr algn="r">
              <a:spcBef>
                <a:spcPts val="0"/>
              </a:spcBef>
              <a:buClr>
                <a:srgbClr val="FFFFFF"/>
              </a:buClr>
              <a:buSzPct val="100000"/>
              <a:defRPr sz="4800">
                <a:solidFill>
                  <a:srgbClr val="FFFFFF"/>
                </a:solidFill>
              </a:defRPr>
            </a:lvl8pPr>
            <a:lvl9pPr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8" name="Shape 158"/>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9" name="Shape 15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0" name="Shape 16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1" name="Shape 16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62" name="Shape 16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64" name="Shape 164"/>
          <p:cNvGrpSpPr/>
          <p:nvPr/>
        </p:nvGrpSpPr>
        <p:grpSpPr>
          <a:xfrm>
            <a:off x="-9525" y="4462475"/>
            <a:ext cx="9167825" cy="595300"/>
            <a:chOff x="-9525" y="4462475"/>
            <a:chExt cx="9167825" cy="595300"/>
          </a:xfrm>
        </p:grpSpPr>
        <p:sp>
          <p:nvSpPr>
            <p:cNvPr id="165" name="Shape 16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6" name="Shape 16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8" name="Shape 168"/>
          <p:cNvGrpSpPr/>
          <p:nvPr/>
        </p:nvGrpSpPr>
        <p:grpSpPr>
          <a:xfrm>
            <a:off x="-42837" y="4443487"/>
            <a:ext cx="9229574" cy="642787"/>
            <a:chOff x="-42837" y="4443487"/>
            <a:chExt cx="9229574" cy="642787"/>
          </a:xfrm>
        </p:grpSpPr>
        <p:sp>
          <p:nvSpPr>
            <p:cNvPr id="169" name="Shape 16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4" name="Shape 17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5" name="Shape 17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6" name="Shape 17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7" name="Shape 17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8" name="Shape 17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9" name="Shape 17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0" name="Shape 18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1" name="Shape 18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4" name="Shape 18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5" name="Shape 18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6" name="Shape 18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7" name="Shape 18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8" name="Shape 18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0" name="Shape 19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1" name="Shape 19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2" name="Shape 19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3" name="Shape 19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94" name="Shape 19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6" name="Shape 19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7"/>
        <p:cNvGrpSpPr/>
        <p:nvPr/>
      </p:nvGrpSpPr>
      <p:grpSpPr>
        <a:xfrm>
          <a:off x="0" y="0"/>
          <a:ext cx="0" cy="0"/>
          <a:chOff x="0" y="0"/>
          <a:chExt cx="0" cy="0"/>
        </a:xfrm>
      </p:grpSpPr>
      <p:sp>
        <p:nvSpPr>
          <p:cNvPr id="368" name="Shape 36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69" name="Shape 36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0" name="Shape 37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71" name="Shape 37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2" name="Shape 37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3" name="Shape 373"/>
          <p:cNvGrpSpPr/>
          <p:nvPr/>
        </p:nvGrpSpPr>
        <p:grpSpPr>
          <a:xfrm>
            <a:off x="-9525" y="4462475"/>
            <a:ext cx="9167825" cy="595300"/>
            <a:chOff x="-9525" y="4462475"/>
            <a:chExt cx="9167825" cy="595300"/>
          </a:xfrm>
        </p:grpSpPr>
        <p:sp>
          <p:nvSpPr>
            <p:cNvPr id="374" name="Shape 37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5" name="Shape 37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7" name="Shape 377"/>
          <p:cNvGrpSpPr/>
          <p:nvPr/>
        </p:nvGrpSpPr>
        <p:grpSpPr>
          <a:xfrm>
            <a:off x="-42837" y="4443487"/>
            <a:ext cx="9229574" cy="642787"/>
            <a:chOff x="-42837" y="4443487"/>
            <a:chExt cx="9229574" cy="642787"/>
          </a:xfrm>
        </p:grpSpPr>
        <p:sp>
          <p:nvSpPr>
            <p:cNvPr id="378" name="Shape 37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79" name="Shape 37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0" name="Shape 38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2" name="Shape 38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3" name="Shape 38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4" name="Shape 38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5" name="Shape 38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6" name="Shape 38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7" name="Shape 38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8" name="Shape 38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6" name="Shape 39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7" name="Shape 39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8" name="Shape 39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9" name="Shape 39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0" name="Shape 40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1" name="Shape 40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2" name="Shape 40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03" name="Shape 40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4" name="Shape 40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5" name="Shape 40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6" name="Shape 40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81000" y="7"/>
            <a:ext cx="8382000" cy="5162348"/>
            <a:chOff x="381000" y="-18750"/>
            <a:chExt cx="8382000" cy="5180999"/>
          </a:xfrm>
        </p:grpSpPr>
        <p:cxnSp>
          <p:nvCxnSpPr>
            <p:cNvPr id="6" name="Shape 6"/>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7" name="Shape 7"/>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8" name="Shape 18"/>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29" name="Shape 29"/>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0" name="Shape 30"/>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ctrTitle"/>
          </p:nvPr>
        </p:nvSpPr>
        <p:spPr>
          <a:xfrm>
            <a:off x="6405389" y="2341927"/>
            <a:ext cx="2137719" cy="1253789"/>
          </a:xfrm>
          <a:prstGeom prst="rect">
            <a:avLst/>
          </a:prstGeom>
        </p:spPr>
        <p:txBody>
          <a:bodyPr lIns="91425" tIns="91425" rIns="91425" bIns="91425" anchor="ctr" anchorCtr="0">
            <a:noAutofit/>
          </a:bodyPr>
          <a:lstStyle/>
          <a:p>
            <a:r>
              <a:rPr lang="en-US" sz="5400" dirty="0">
                <a:latin typeface="VNF-Oswald" panose="02000506000000020004" pitchFamily="2" charset="0"/>
              </a:rPr>
              <a:t>LINQ</a:t>
            </a:r>
            <a:endParaRPr lang="en" sz="5400" dirty="0">
              <a:latin typeface="VNF-Oswald" panose="02000506000000020004" pitchFamily="2" charset="0"/>
            </a:endParaRPr>
          </a:p>
        </p:txBody>
      </p:sp>
      <p:sp>
        <p:nvSpPr>
          <p:cNvPr id="2" name="TextBox 1"/>
          <p:cNvSpPr txBox="1"/>
          <p:nvPr/>
        </p:nvSpPr>
        <p:spPr>
          <a:xfrm>
            <a:off x="0" y="3696950"/>
            <a:ext cx="5016137" cy="1446550"/>
          </a:xfrm>
          <a:prstGeom prst="rect">
            <a:avLst/>
          </a:prstGeom>
          <a:noFill/>
        </p:spPr>
        <p:txBody>
          <a:bodyPr wrap="square" rtlCol="0">
            <a:spAutoFit/>
          </a:bodyPr>
          <a:lstStyle/>
          <a:p>
            <a:r>
              <a:rPr lang="en-US" sz="1600" dirty="0"/>
              <a:t>DANH SÁCH NHÓM 17</a:t>
            </a:r>
            <a:r>
              <a:rPr lang="en-US" dirty="0"/>
              <a:t>:</a:t>
            </a:r>
          </a:p>
          <a:p>
            <a:r>
              <a:rPr lang="en-US" dirty="0"/>
              <a:t>	</a:t>
            </a:r>
            <a:r>
              <a:rPr lang="en-US" sz="1800" dirty="0"/>
              <a:t>1. </a:t>
            </a:r>
            <a:r>
              <a:rPr lang="en-US" sz="1800" dirty="0" err="1"/>
              <a:t>Nguyễn</a:t>
            </a:r>
            <a:r>
              <a:rPr lang="en-US" sz="1800" dirty="0"/>
              <a:t> </a:t>
            </a:r>
            <a:r>
              <a:rPr lang="en-US" sz="1800" dirty="0" err="1"/>
              <a:t>Văn</a:t>
            </a:r>
            <a:r>
              <a:rPr lang="en-US" sz="1800" dirty="0"/>
              <a:t> </a:t>
            </a:r>
            <a:r>
              <a:rPr lang="en-US" sz="1800" dirty="0" err="1"/>
              <a:t>Nguyện</a:t>
            </a:r>
            <a:r>
              <a:rPr lang="en-US" sz="1800" dirty="0"/>
              <a:t> – 13520567</a:t>
            </a:r>
          </a:p>
          <a:p>
            <a:r>
              <a:rPr lang="en-US" sz="1800" dirty="0"/>
              <a:t>	2. </a:t>
            </a:r>
            <a:r>
              <a:rPr lang="en-US" sz="1800" dirty="0" err="1"/>
              <a:t>Trần</a:t>
            </a:r>
            <a:r>
              <a:rPr lang="en-US" sz="1800" dirty="0"/>
              <a:t> </a:t>
            </a:r>
            <a:r>
              <a:rPr lang="en-US" sz="1800" dirty="0" err="1"/>
              <a:t>Huy</a:t>
            </a:r>
            <a:r>
              <a:rPr lang="en-US" sz="1800" dirty="0"/>
              <a:t> </a:t>
            </a:r>
            <a:r>
              <a:rPr lang="en-US" sz="1800" dirty="0" err="1"/>
              <a:t>Thịnh</a:t>
            </a:r>
            <a:r>
              <a:rPr lang="en-US" sz="1800" dirty="0"/>
              <a:t> – 13520830</a:t>
            </a:r>
          </a:p>
          <a:p>
            <a:r>
              <a:rPr lang="en-US" sz="1800" dirty="0"/>
              <a:t>	3. Huỳnh Ngọc Thắng – 13520775</a:t>
            </a:r>
          </a:p>
          <a:p>
            <a:r>
              <a:rPr lang="en-US" sz="1800" dirty="0"/>
              <a:t>	4. Lê </a:t>
            </a:r>
            <a:r>
              <a:rPr lang="en-US" sz="1800" dirty="0" err="1"/>
              <a:t>Hoàng</a:t>
            </a:r>
            <a:r>
              <a:rPr lang="en-US" sz="1800" dirty="0"/>
              <a:t> </a:t>
            </a:r>
            <a:r>
              <a:rPr lang="en-US" sz="1800" dirty="0" err="1"/>
              <a:t>Sinh</a:t>
            </a:r>
            <a:r>
              <a:rPr lang="en-US" sz="1800" dirty="0"/>
              <a:t> – 13520703 </a:t>
            </a:r>
          </a:p>
        </p:txBody>
      </p:sp>
      <p:sp>
        <p:nvSpPr>
          <p:cNvPr id="3" name="TextBox 2"/>
          <p:cNvSpPr txBox="1"/>
          <p:nvPr/>
        </p:nvSpPr>
        <p:spPr>
          <a:xfrm>
            <a:off x="0" y="3226384"/>
            <a:ext cx="4193177" cy="369332"/>
          </a:xfrm>
          <a:prstGeom prst="rect">
            <a:avLst/>
          </a:prstGeom>
          <a:noFill/>
        </p:spPr>
        <p:txBody>
          <a:bodyPr wrap="square" rtlCol="0">
            <a:spAutoFit/>
          </a:bodyPr>
          <a:lstStyle/>
          <a:p>
            <a:r>
              <a:rPr lang="en-US" sz="1800" dirty="0" err="1">
                <a:solidFill>
                  <a:srgbClr val="FF0000"/>
                </a:solidFill>
              </a:rPr>
              <a:t>Giảng</a:t>
            </a:r>
            <a:r>
              <a:rPr lang="en-US" sz="1800" dirty="0">
                <a:solidFill>
                  <a:srgbClr val="FF0000"/>
                </a:solidFill>
              </a:rPr>
              <a:t> </a:t>
            </a:r>
            <a:r>
              <a:rPr lang="en-US" sz="1800" dirty="0" err="1">
                <a:solidFill>
                  <a:srgbClr val="FF0000"/>
                </a:solidFill>
              </a:rPr>
              <a:t>Viên</a:t>
            </a:r>
            <a:r>
              <a:rPr lang="en-US" sz="1800" dirty="0">
                <a:solidFill>
                  <a:srgbClr val="FF0000"/>
                </a:solidFill>
              </a:rPr>
              <a:t>: </a:t>
            </a:r>
            <a:r>
              <a:rPr lang="en-US" sz="1800" dirty="0" err="1">
                <a:solidFill>
                  <a:srgbClr val="FF0000"/>
                </a:solidFill>
              </a:rPr>
              <a:t>Phạm</a:t>
            </a:r>
            <a:r>
              <a:rPr lang="en-US" sz="1800" dirty="0">
                <a:solidFill>
                  <a:srgbClr val="FF0000"/>
                </a:solidFill>
              </a:rPr>
              <a:t> </a:t>
            </a:r>
            <a:r>
              <a:rPr lang="en-US" sz="1800" dirty="0" err="1">
                <a:solidFill>
                  <a:srgbClr val="FF0000"/>
                </a:solidFill>
              </a:rPr>
              <a:t>Thi</a:t>
            </a:r>
            <a:r>
              <a:rPr lang="en-US" sz="1800" dirty="0">
                <a:solidFill>
                  <a:srgbClr val="FF0000"/>
                </a:solidFill>
              </a:rPr>
              <a:t> V</a:t>
            </a:r>
            <a:r>
              <a:rPr lang="vi-VN" sz="1800" dirty="0">
                <a:solidFill>
                  <a:srgbClr val="FF0000"/>
                </a:solidFill>
              </a:rPr>
              <a:t>ư</a:t>
            </a:r>
            <a:r>
              <a:rPr lang="en-US" sz="1800" dirty="0" err="1">
                <a:solidFill>
                  <a:srgbClr val="FF0000"/>
                </a:solidFill>
              </a:rPr>
              <a:t>ơng</a:t>
            </a:r>
            <a:endParaRPr lang="en-US" sz="1800" dirty="0">
              <a:solidFill>
                <a:srgbClr val="FF0000"/>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2.1. CÚ PHÁP BIỂU THỨC TRUY VẤN</a:t>
            </a:r>
          </a:p>
        </p:txBody>
      </p:sp>
      <p:pic>
        <p:nvPicPr>
          <p:cNvPr id="6" name="Picture 5">
            <a:extLst>
              <a:ext uri="{FF2B5EF4-FFF2-40B4-BE49-F238E27FC236}">
                <a16:creationId xmlns:a16="http://schemas.microsoft.com/office/drawing/2014/main" id="{0A75A88D-C530-459E-831B-5AE6CF320EA5}"/>
              </a:ext>
            </a:extLst>
          </p:cNvPr>
          <p:cNvPicPr>
            <a:picLocks noChangeAspect="1"/>
          </p:cNvPicPr>
          <p:nvPr/>
        </p:nvPicPr>
        <p:blipFill>
          <a:blip r:embed="rId3"/>
          <a:stretch>
            <a:fillRect/>
          </a:stretch>
        </p:blipFill>
        <p:spPr>
          <a:xfrm>
            <a:off x="387648" y="801293"/>
            <a:ext cx="7787904" cy="3039182"/>
          </a:xfrm>
          <a:prstGeom prst="rect">
            <a:avLst/>
          </a:prstGeom>
        </p:spPr>
      </p:pic>
      <p:pic>
        <p:nvPicPr>
          <p:cNvPr id="8" name="Picture 7">
            <a:extLst>
              <a:ext uri="{FF2B5EF4-FFF2-40B4-BE49-F238E27FC236}">
                <a16:creationId xmlns:a16="http://schemas.microsoft.com/office/drawing/2014/main" id="{89CF32EA-B89F-449D-B49E-99D39E00DEDC}"/>
              </a:ext>
            </a:extLst>
          </p:cNvPr>
          <p:cNvPicPr>
            <a:picLocks noChangeAspect="1"/>
          </p:cNvPicPr>
          <p:nvPr/>
        </p:nvPicPr>
        <p:blipFill>
          <a:blip r:embed="rId4"/>
          <a:stretch>
            <a:fillRect/>
          </a:stretch>
        </p:blipFill>
        <p:spPr>
          <a:xfrm>
            <a:off x="5136927" y="2076541"/>
            <a:ext cx="3824194" cy="2845912"/>
          </a:xfrm>
          <a:prstGeom prst="rect">
            <a:avLst/>
          </a:prstGeom>
        </p:spPr>
      </p:pic>
    </p:spTree>
    <p:extLst>
      <p:ext uri="{BB962C8B-B14F-4D97-AF65-F5344CB8AC3E}">
        <p14:creationId xmlns:p14="http://schemas.microsoft.com/office/powerpoint/2010/main" val="25410753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2.2. METHOD SYNTAX</a:t>
            </a:r>
          </a:p>
        </p:txBody>
      </p:sp>
      <p:sp>
        <p:nvSpPr>
          <p:cNvPr id="3" name="TextBox 2">
            <a:extLst>
              <a:ext uri="{FF2B5EF4-FFF2-40B4-BE49-F238E27FC236}">
                <a16:creationId xmlns:a16="http://schemas.microsoft.com/office/drawing/2014/main" id="{7E61E47F-96FC-47FD-A043-EB991A5E8731}"/>
              </a:ext>
            </a:extLst>
          </p:cNvPr>
          <p:cNvSpPr txBox="1"/>
          <p:nvPr/>
        </p:nvSpPr>
        <p:spPr>
          <a:xfrm flipH="1">
            <a:off x="1431619" y="953588"/>
            <a:ext cx="5933982" cy="144655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Lambda Expression:</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 =&gt; p * p</a:t>
            </a:r>
          </a:p>
          <a:p>
            <a:r>
              <a:rPr lang="en-US" sz="1800" b="1" dirty="0">
                <a:latin typeface="Times New Roman" panose="02020603050405020304" pitchFamily="18" charset="0"/>
                <a:cs typeface="Times New Roman" panose="02020603050405020304" pitchFamily="18" charset="0"/>
              </a:rPr>
              <a:t>	p =&gt; p % 2 == 0</a:t>
            </a:r>
          </a:p>
          <a:p>
            <a:r>
              <a:rPr lang="en-US" sz="1800" b="1" dirty="0">
                <a:latin typeface="Times New Roman" panose="02020603050405020304" pitchFamily="18" charset="0"/>
                <a:cs typeface="Times New Roman" panose="02020603050405020304" pitchFamily="18" charset="0"/>
              </a:rPr>
              <a:t>	p =&gt; </a:t>
            </a:r>
            <a:r>
              <a:rPr lang="en-US" sz="1800" b="1" dirty="0" err="1">
                <a:latin typeface="Times New Roman" panose="02020603050405020304" pitchFamily="18" charset="0"/>
                <a:cs typeface="Times New Roman" panose="02020603050405020304" pitchFamily="18" charset="0"/>
              </a:rPr>
              <a:t>p.city</a:t>
            </a:r>
            <a:r>
              <a:rPr lang="en-US" sz="1800" b="1" dirty="0">
                <a:latin typeface="Times New Roman" panose="02020603050405020304" pitchFamily="18" charset="0"/>
                <a:cs typeface="Times New Roman" panose="02020603050405020304" pitchFamily="18" charset="0"/>
              </a:rPr>
              <a:t> == “London”</a:t>
            </a:r>
          </a:p>
        </p:txBody>
      </p:sp>
      <p:sp>
        <p:nvSpPr>
          <p:cNvPr id="4" name="Left Brace 3">
            <a:extLst>
              <a:ext uri="{FF2B5EF4-FFF2-40B4-BE49-F238E27FC236}">
                <a16:creationId xmlns:a16="http://schemas.microsoft.com/office/drawing/2014/main" id="{8E7897E0-7583-43C5-9809-541675F99177}"/>
              </a:ext>
            </a:extLst>
          </p:cNvPr>
          <p:cNvSpPr/>
          <p:nvPr/>
        </p:nvSpPr>
        <p:spPr>
          <a:xfrm rot="16200000">
            <a:off x="2188119" y="2380453"/>
            <a:ext cx="306803" cy="3461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DBF3AFD6-FC8F-46ED-882A-FEA16F54A260}"/>
              </a:ext>
            </a:extLst>
          </p:cNvPr>
          <p:cNvSpPr/>
          <p:nvPr/>
        </p:nvSpPr>
        <p:spPr>
          <a:xfrm rot="16200000">
            <a:off x="2583270" y="2429439"/>
            <a:ext cx="306803" cy="2481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B94B5DCB-33E0-4C11-8417-D1CA979EE147}"/>
              </a:ext>
            </a:extLst>
          </p:cNvPr>
          <p:cNvSpPr/>
          <p:nvPr/>
        </p:nvSpPr>
        <p:spPr>
          <a:xfrm rot="16200000">
            <a:off x="3738889" y="1602429"/>
            <a:ext cx="322789" cy="1918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peech Bubble: Rectangle 7">
            <a:extLst>
              <a:ext uri="{FF2B5EF4-FFF2-40B4-BE49-F238E27FC236}">
                <a16:creationId xmlns:a16="http://schemas.microsoft.com/office/drawing/2014/main" id="{6134D94B-BB01-418C-B22B-C51EEE8B02F8}"/>
              </a:ext>
            </a:extLst>
          </p:cNvPr>
          <p:cNvSpPr/>
          <p:nvPr/>
        </p:nvSpPr>
        <p:spPr>
          <a:xfrm rot="10800000">
            <a:off x="509454" y="3461153"/>
            <a:ext cx="1658983" cy="692331"/>
          </a:xfrm>
          <a:prstGeom prst="wedgeRectCallout">
            <a:avLst>
              <a:gd name="adj1" fmla="val -60203"/>
              <a:gd name="adj2" fmla="val 158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peech Bubble: Rectangle 8">
            <a:extLst>
              <a:ext uri="{FF2B5EF4-FFF2-40B4-BE49-F238E27FC236}">
                <a16:creationId xmlns:a16="http://schemas.microsoft.com/office/drawing/2014/main" id="{94A9E4E9-14D5-42D9-A2F6-4167360D8F83}"/>
              </a:ext>
            </a:extLst>
          </p:cNvPr>
          <p:cNvSpPr/>
          <p:nvPr/>
        </p:nvSpPr>
        <p:spPr>
          <a:xfrm rot="10800000">
            <a:off x="3070791" y="3500520"/>
            <a:ext cx="1658983" cy="692331"/>
          </a:xfrm>
          <a:prstGeom prst="wedgeRectCallout">
            <a:avLst>
              <a:gd name="adj1" fmla="val 69718"/>
              <a:gd name="adj2" fmla="val 1643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9">
            <a:extLst>
              <a:ext uri="{FF2B5EF4-FFF2-40B4-BE49-F238E27FC236}">
                <a16:creationId xmlns:a16="http://schemas.microsoft.com/office/drawing/2014/main" id="{0AC3B42F-8393-4004-A58C-BBF8F22AD645}"/>
              </a:ext>
            </a:extLst>
          </p:cNvPr>
          <p:cNvSpPr/>
          <p:nvPr/>
        </p:nvSpPr>
        <p:spPr>
          <a:xfrm rot="10800000">
            <a:off x="5943599" y="3267897"/>
            <a:ext cx="1854926" cy="885587"/>
          </a:xfrm>
          <a:prstGeom prst="wedgeRectCallout">
            <a:avLst>
              <a:gd name="adj1" fmla="val 160275"/>
              <a:gd name="adj2" fmla="val 113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0F082EB-8E63-4883-AC50-0D801BCF9825}"/>
              </a:ext>
            </a:extLst>
          </p:cNvPr>
          <p:cNvSpPr txBox="1"/>
          <p:nvPr/>
        </p:nvSpPr>
        <p:spPr>
          <a:xfrm>
            <a:off x="509454" y="3614064"/>
            <a:ext cx="1658983" cy="338554"/>
          </a:xfrm>
          <a:prstGeom prst="rect">
            <a:avLst/>
          </a:prstGeom>
          <a:noFill/>
        </p:spPr>
        <p:txBody>
          <a:bodyPr wrap="square" rtlCol="0">
            <a:spAutoFit/>
          </a:bodyPr>
          <a:lstStyle/>
          <a:p>
            <a:pPr algn="ctr"/>
            <a:r>
              <a:rPr lang="en-US" sz="1600" dirty="0" err="1">
                <a:solidFill>
                  <a:schemeClr val="bg1"/>
                </a:solidFill>
              </a:rPr>
              <a:t>Biến</a:t>
            </a:r>
            <a:r>
              <a:rPr lang="en-US" sz="1600" dirty="0">
                <a:solidFill>
                  <a:schemeClr val="bg1"/>
                </a:solidFill>
              </a:rPr>
              <a:t> </a:t>
            </a:r>
            <a:r>
              <a:rPr lang="en-US" sz="1600" dirty="0" err="1">
                <a:solidFill>
                  <a:schemeClr val="bg1"/>
                </a:solidFill>
              </a:rPr>
              <a:t>truyền</a:t>
            </a:r>
            <a:r>
              <a:rPr lang="en-US" sz="1600" dirty="0">
                <a:solidFill>
                  <a:schemeClr val="bg1"/>
                </a:solidFill>
              </a:rPr>
              <a:t> </a:t>
            </a:r>
            <a:r>
              <a:rPr lang="en-US" sz="1600" dirty="0" err="1">
                <a:solidFill>
                  <a:schemeClr val="bg1"/>
                </a:solidFill>
              </a:rPr>
              <a:t>vào</a:t>
            </a:r>
            <a:endParaRPr lang="en-US" sz="1600" dirty="0">
              <a:solidFill>
                <a:schemeClr val="bg1"/>
              </a:solidFill>
            </a:endParaRPr>
          </a:p>
        </p:txBody>
      </p:sp>
      <p:sp>
        <p:nvSpPr>
          <p:cNvPr id="12" name="TextBox 11">
            <a:extLst>
              <a:ext uri="{FF2B5EF4-FFF2-40B4-BE49-F238E27FC236}">
                <a16:creationId xmlns:a16="http://schemas.microsoft.com/office/drawing/2014/main" id="{BBF1F80A-8DC0-4496-B860-F85EBCD71C1A}"/>
              </a:ext>
            </a:extLst>
          </p:cNvPr>
          <p:cNvSpPr txBox="1"/>
          <p:nvPr/>
        </p:nvSpPr>
        <p:spPr>
          <a:xfrm>
            <a:off x="3070790" y="3658391"/>
            <a:ext cx="1697153" cy="338554"/>
          </a:xfrm>
          <a:prstGeom prst="rect">
            <a:avLst/>
          </a:prstGeom>
          <a:noFill/>
        </p:spPr>
        <p:txBody>
          <a:bodyPr wrap="square" rtlCol="0">
            <a:spAutoFit/>
          </a:bodyPr>
          <a:lstStyle/>
          <a:p>
            <a:pPr algn="ctr"/>
            <a:r>
              <a:rPr lang="en-US" sz="1600" dirty="0" err="1">
                <a:solidFill>
                  <a:schemeClr val="bg1"/>
                </a:solidFill>
              </a:rPr>
              <a:t>Toán</a:t>
            </a:r>
            <a:r>
              <a:rPr lang="en-US" sz="1600" dirty="0">
                <a:solidFill>
                  <a:schemeClr val="bg1"/>
                </a:solidFill>
              </a:rPr>
              <a:t> </a:t>
            </a:r>
            <a:r>
              <a:rPr lang="en-US" sz="1600" dirty="0" err="1">
                <a:solidFill>
                  <a:schemeClr val="bg1"/>
                </a:solidFill>
              </a:rPr>
              <a:t>tử</a:t>
            </a:r>
            <a:r>
              <a:rPr lang="en-US" sz="1600" dirty="0">
                <a:solidFill>
                  <a:schemeClr val="bg1"/>
                </a:solidFill>
              </a:rPr>
              <a:t> lambda</a:t>
            </a:r>
          </a:p>
        </p:txBody>
      </p:sp>
      <p:sp>
        <p:nvSpPr>
          <p:cNvPr id="13" name="TextBox 12">
            <a:extLst>
              <a:ext uri="{FF2B5EF4-FFF2-40B4-BE49-F238E27FC236}">
                <a16:creationId xmlns:a16="http://schemas.microsoft.com/office/drawing/2014/main" id="{9312BE89-2F0A-45C7-94AE-18E2A2ABEE49}"/>
              </a:ext>
            </a:extLst>
          </p:cNvPr>
          <p:cNvSpPr txBox="1"/>
          <p:nvPr/>
        </p:nvSpPr>
        <p:spPr>
          <a:xfrm>
            <a:off x="5943599" y="3527798"/>
            <a:ext cx="1854926" cy="338554"/>
          </a:xfrm>
          <a:prstGeom prst="rect">
            <a:avLst/>
          </a:prstGeom>
          <a:noFill/>
        </p:spPr>
        <p:txBody>
          <a:bodyPr wrap="square" rtlCol="0">
            <a:spAutoFit/>
          </a:bodyPr>
          <a:lstStyle/>
          <a:p>
            <a:pPr algn="ctr"/>
            <a:r>
              <a:rPr lang="en-US" sz="1600" dirty="0" err="1">
                <a:solidFill>
                  <a:schemeClr val="bg1"/>
                </a:solidFill>
              </a:rPr>
              <a:t>Biểu</a:t>
            </a:r>
            <a:r>
              <a:rPr lang="en-US" sz="1600" dirty="0">
                <a:solidFill>
                  <a:schemeClr val="bg1"/>
                </a:solidFill>
              </a:rPr>
              <a:t> </a:t>
            </a:r>
            <a:r>
              <a:rPr lang="en-US" sz="1600" dirty="0" err="1">
                <a:solidFill>
                  <a:schemeClr val="bg1"/>
                </a:solidFill>
              </a:rPr>
              <a:t>thức</a:t>
            </a:r>
            <a:r>
              <a:rPr lang="en-US" sz="1600" dirty="0">
                <a:solidFill>
                  <a:schemeClr val="bg1"/>
                </a:solidFill>
              </a:rPr>
              <a:t> </a:t>
            </a:r>
            <a:r>
              <a:rPr lang="en-US" sz="1600" dirty="0" err="1">
                <a:solidFill>
                  <a:schemeClr val="bg1"/>
                </a:solidFill>
              </a:rPr>
              <a:t>trả</a:t>
            </a:r>
            <a:r>
              <a:rPr lang="en-US" sz="1600" dirty="0">
                <a:solidFill>
                  <a:schemeClr val="bg1"/>
                </a:solidFill>
              </a:rPr>
              <a:t> </a:t>
            </a:r>
            <a:r>
              <a:rPr lang="en-US" sz="1600" dirty="0" err="1">
                <a:solidFill>
                  <a:schemeClr val="bg1"/>
                </a:solidFill>
              </a:rPr>
              <a:t>về</a:t>
            </a:r>
            <a:endParaRPr lang="en-US" sz="1600" dirty="0">
              <a:solidFill>
                <a:schemeClr val="bg1"/>
              </a:solidFill>
            </a:endParaRPr>
          </a:p>
        </p:txBody>
      </p:sp>
    </p:spTree>
    <p:extLst>
      <p:ext uri="{BB962C8B-B14F-4D97-AF65-F5344CB8AC3E}">
        <p14:creationId xmlns:p14="http://schemas.microsoft.com/office/powerpoint/2010/main" val="17647468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2.2. METHOD SYNTAX</a:t>
            </a:r>
          </a:p>
        </p:txBody>
      </p:sp>
      <p:sp>
        <p:nvSpPr>
          <p:cNvPr id="3" name="TextBox 2">
            <a:extLst>
              <a:ext uri="{FF2B5EF4-FFF2-40B4-BE49-F238E27FC236}">
                <a16:creationId xmlns:a16="http://schemas.microsoft.com/office/drawing/2014/main" id="{FFCDE795-B714-49B9-A1FD-B3BDF6204961}"/>
              </a:ext>
            </a:extLst>
          </p:cNvPr>
          <p:cNvSpPr txBox="1"/>
          <p:nvPr/>
        </p:nvSpPr>
        <p:spPr>
          <a:xfrm>
            <a:off x="878606" y="1183974"/>
            <a:ext cx="5943600" cy="369332"/>
          </a:xfrm>
          <a:prstGeom prst="rect">
            <a:avLst/>
          </a:prstGeom>
          <a:noFill/>
        </p:spPr>
        <p:txBody>
          <a:bodyPr wrap="square" rtlCol="0">
            <a:spAutoFit/>
          </a:bodyPr>
          <a:lstStyle/>
          <a:p>
            <a:r>
              <a:rPr lang="en-US" sz="1800" b="1" dirty="0" err="1">
                <a:latin typeface="Times New Roman" panose="02020603050405020304" pitchFamily="18" charset="0"/>
                <a:cs typeface="Times New Roman" panose="02020603050405020304" pitchFamily="18" charset="0"/>
              </a:rPr>
              <a:t>Áp</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dụng</a:t>
            </a:r>
            <a:r>
              <a:rPr lang="en-US" sz="1800" b="1" dirty="0">
                <a:latin typeface="Times New Roman" panose="02020603050405020304" pitchFamily="18" charset="0"/>
                <a:cs typeface="Times New Roman" panose="02020603050405020304" pitchFamily="18" charset="0"/>
              </a:rPr>
              <a:t> Lambda Expression </a:t>
            </a:r>
            <a:r>
              <a:rPr lang="en-US" sz="1800" b="1" dirty="0" err="1">
                <a:latin typeface="Times New Roman" panose="02020603050405020304" pitchFamily="18" charset="0"/>
                <a:cs typeface="Times New Roman" panose="02020603050405020304" pitchFamily="18" charset="0"/>
              </a:rPr>
              <a:t>vào</a:t>
            </a:r>
            <a:r>
              <a:rPr lang="en-US" sz="1800" b="1" dirty="0">
                <a:latin typeface="Times New Roman" panose="02020603050405020304" pitchFamily="18" charset="0"/>
                <a:cs typeface="Times New Roman" panose="02020603050405020304" pitchFamily="18" charset="0"/>
              </a:rPr>
              <a:t> method syntax:</a:t>
            </a:r>
          </a:p>
        </p:txBody>
      </p:sp>
      <p:pic>
        <p:nvPicPr>
          <p:cNvPr id="5" name="Picture 4">
            <a:extLst>
              <a:ext uri="{FF2B5EF4-FFF2-40B4-BE49-F238E27FC236}">
                <a16:creationId xmlns:a16="http://schemas.microsoft.com/office/drawing/2014/main" id="{77B7290B-6AD5-4037-99C4-38335E3AB2AC}"/>
              </a:ext>
            </a:extLst>
          </p:cNvPr>
          <p:cNvPicPr>
            <a:picLocks noChangeAspect="1"/>
          </p:cNvPicPr>
          <p:nvPr/>
        </p:nvPicPr>
        <p:blipFill>
          <a:blip r:embed="rId3"/>
          <a:stretch>
            <a:fillRect/>
          </a:stretch>
        </p:blipFill>
        <p:spPr>
          <a:xfrm>
            <a:off x="878606" y="1644745"/>
            <a:ext cx="7116216" cy="2550393"/>
          </a:xfrm>
          <a:prstGeom prst="rect">
            <a:avLst/>
          </a:prstGeom>
        </p:spPr>
      </p:pic>
      <p:pic>
        <p:nvPicPr>
          <p:cNvPr id="7" name="Picture 6">
            <a:extLst>
              <a:ext uri="{FF2B5EF4-FFF2-40B4-BE49-F238E27FC236}">
                <a16:creationId xmlns:a16="http://schemas.microsoft.com/office/drawing/2014/main" id="{45A01994-3C55-4590-BB42-FFE21DE89AFB}"/>
              </a:ext>
            </a:extLst>
          </p:cNvPr>
          <p:cNvPicPr>
            <a:picLocks noChangeAspect="1"/>
          </p:cNvPicPr>
          <p:nvPr/>
        </p:nvPicPr>
        <p:blipFill>
          <a:blip r:embed="rId4"/>
          <a:stretch>
            <a:fillRect/>
          </a:stretch>
        </p:blipFill>
        <p:spPr>
          <a:xfrm>
            <a:off x="6230986" y="2617534"/>
            <a:ext cx="2648495" cy="2454703"/>
          </a:xfrm>
          <a:prstGeom prst="rect">
            <a:avLst/>
          </a:prstGeom>
        </p:spPr>
      </p:pic>
    </p:spTree>
    <p:extLst>
      <p:ext uri="{BB962C8B-B14F-4D97-AF65-F5344CB8AC3E}">
        <p14:creationId xmlns:p14="http://schemas.microsoft.com/office/powerpoint/2010/main" val="368314883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2.2. METHOD SYNTAX</a:t>
            </a:r>
          </a:p>
        </p:txBody>
      </p:sp>
      <p:graphicFrame>
        <p:nvGraphicFramePr>
          <p:cNvPr id="5" name="Table 4"/>
          <p:cNvGraphicFramePr>
            <a:graphicFrameLocks noGrp="1"/>
          </p:cNvGraphicFramePr>
          <p:nvPr>
            <p:extLst/>
          </p:nvPr>
        </p:nvGraphicFramePr>
        <p:xfrm>
          <a:off x="185351" y="646788"/>
          <a:ext cx="8748584" cy="4023360"/>
        </p:xfrm>
        <a:graphic>
          <a:graphicData uri="http://schemas.openxmlformats.org/drawingml/2006/table">
            <a:tbl>
              <a:tblPr firstRow="1" bandRow="1">
                <a:tableStyleId>{22838BEF-8BB2-4498-84A7-C5851F593DF1}</a:tableStyleId>
              </a:tblPr>
              <a:tblGrid>
                <a:gridCol w="2317194">
                  <a:extLst>
                    <a:ext uri="{9D8B030D-6E8A-4147-A177-3AD203B41FA5}">
                      <a16:colId xmlns:a16="http://schemas.microsoft.com/office/drawing/2014/main" val="2619051600"/>
                    </a:ext>
                  </a:extLst>
                </a:gridCol>
                <a:gridCol w="6431390">
                  <a:extLst>
                    <a:ext uri="{9D8B030D-6E8A-4147-A177-3AD203B41FA5}">
                      <a16:colId xmlns:a16="http://schemas.microsoft.com/office/drawing/2014/main" val="2983262487"/>
                    </a:ext>
                  </a:extLst>
                </a:gridCol>
              </a:tblGrid>
              <a:tr h="352383">
                <a:tc>
                  <a:txBody>
                    <a:bodyPr/>
                    <a:lstStyle/>
                    <a:p>
                      <a:r>
                        <a:rPr lang="en-US" sz="1800" b="1" dirty="0"/>
                        <a:t>Restriction</a:t>
                      </a:r>
                    </a:p>
                  </a:txBody>
                  <a:tcPr/>
                </a:tc>
                <a:tc>
                  <a:txBody>
                    <a:bodyPr/>
                    <a:lstStyle/>
                    <a:p>
                      <a:r>
                        <a:rPr lang="en-US" sz="1800" b="0"/>
                        <a:t>Where</a:t>
                      </a:r>
                    </a:p>
                  </a:txBody>
                  <a:tcPr/>
                </a:tc>
                <a:extLst>
                  <a:ext uri="{0D108BD9-81ED-4DB2-BD59-A6C34878D82A}">
                    <a16:rowId xmlns:a16="http://schemas.microsoft.com/office/drawing/2014/main" val="2536314654"/>
                  </a:ext>
                </a:extLst>
              </a:tr>
              <a:tr h="352383">
                <a:tc>
                  <a:txBody>
                    <a:bodyPr/>
                    <a:lstStyle/>
                    <a:p>
                      <a:r>
                        <a:rPr lang="en-US" sz="1800" b="1"/>
                        <a:t>Toán tử tham chiếu</a:t>
                      </a:r>
                    </a:p>
                  </a:txBody>
                  <a:tcPr/>
                </a:tc>
                <a:tc>
                  <a:txBody>
                    <a:bodyPr/>
                    <a:lstStyle/>
                    <a:p>
                      <a:r>
                        <a:rPr lang="en-US" sz="1800"/>
                        <a:t>Seclect, SelectMany</a:t>
                      </a:r>
                      <a:endParaRPr lang="en-US" sz="1800" b="0"/>
                    </a:p>
                  </a:txBody>
                  <a:tcPr/>
                </a:tc>
                <a:extLst>
                  <a:ext uri="{0D108BD9-81ED-4DB2-BD59-A6C34878D82A}">
                    <a16:rowId xmlns:a16="http://schemas.microsoft.com/office/drawing/2014/main" val="733410468"/>
                  </a:ext>
                </a:extLst>
              </a:tr>
              <a:tr h="352383">
                <a:tc>
                  <a:txBody>
                    <a:bodyPr/>
                    <a:lstStyle/>
                    <a:p>
                      <a:r>
                        <a:rPr lang="en-US" sz="1800" b="1"/>
                        <a:t>Sắp xếp dữ liệu </a:t>
                      </a:r>
                    </a:p>
                  </a:txBody>
                  <a:tcPr/>
                </a:tc>
                <a:tc>
                  <a:txBody>
                    <a:bodyPr/>
                    <a:lstStyle/>
                    <a:p>
                      <a:r>
                        <a:rPr lang="en-US" sz="1800"/>
                        <a:t>OrderBy, OrderByDescending, ThenBy, ThenByDescending</a:t>
                      </a:r>
                      <a:endParaRPr lang="en-US" sz="1800" b="0"/>
                    </a:p>
                  </a:txBody>
                  <a:tcPr/>
                </a:tc>
                <a:extLst>
                  <a:ext uri="{0D108BD9-81ED-4DB2-BD59-A6C34878D82A}">
                    <a16:rowId xmlns:a16="http://schemas.microsoft.com/office/drawing/2014/main" val="533941558"/>
                  </a:ext>
                </a:extLst>
              </a:tr>
              <a:tr h="352383">
                <a:tc>
                  <a:txBody>
                    <a:bodyPr/>
                    <a:lstStyle/>
                    <a:p>
                      <a:r>
                        <a:rPr lang="en-US" sz="1800" b="1"/>
                        <a:t>Toán tử gom nhóm </a:t>
                      </a:r>
                    </a:p>
                  </a:txBody>
                  <a:tcPr/>
                </a:tc>
                <a:tc>
                  <a:txBody>
                    <a:bodyPr/>
                    <a:lstStyle/>
                    <a:p>
                      <a:r>
                        <a:rPr lang="en-US" sz="1800"/>
                        <a:t>GroupBy, ToLookup</a:t>
                      </a:r>
                      <a:endParaRPr lang="en-US" sz="1800" b="0"/>
                    </a:p>
                  </a:txBody>
                  <a:tcPr/>
                </a:tc>
                <a:extLst>
                  <a:ext uri="{0D108BD9-81ED-4DB2-BD59-A6C34878D82A}">
                    <a16:rowId xmlns:a16="http://schemas.microsoft.com/office/drawing/2014/main" val="579609786"/>
                  </a:ext>
                </a:extLst>
              </a:tr>
              <a:tr h="352383">
                <a:tc>
                  <a:txBody>
                    <a:bodyPr/>
                    <a:lstStyle/>
                    <a:p>
                      <a:r>
                        <a:rPr lang="en-US" sz="1800" b="1"/>
                        <a:t>Toán tử l</a:t>
                      </a:r>
                      <a:r>
                        <a:rPr lang="vi-VN" sz="1800" b="1"/>
                        <a:t>ư</a:t>
                      </a:r>
                      <a:r>
                        <a:rPr lang="en-US" sz="1800" b="1"/>
                        <a:t>ợng hóa</a:t>
                      </a:r>
                    </a:p>
                  </a:txBody>
                  <a:tcPr/>
                </a:tc>
                <a:tc>
                  <a:txBody>
                    <a:bodyPr/>
                    <a:lstStyle/>
                    <a:p>
                      <a:r>
                        <a:rPr lang="en-US" sz="1800"/>
                        <a:t>Any, All, Contains</a:t>
                      </a:r>
                      <a:endParaRPr lang="en-US" sz="1800" b="0"/>
                    </a:p>
                  </a:txBody>
                  <a:tcPr/>
                </a:tc>
                <a:extLst>
                  <a:ext uri="{0D108BD9-81ED-4DB2-BD59-A6C34878D82A}">
                    <a16:rowId xmlns:a16="http://schemas.microsoft.com/office/drawing/2014/main" val="3723692550"/>
                  </a:ext>
                </a:extLst>
              </a:tr>
              <a:tr h="352383">
                <a:tc>
                  <a:txBody>
                    <a:bodyPr/>
                    <a:lstStyle/>
                    <a:p>
                      <a:r>
                        <a:rPr lang="en-US" sz="1800" b="1"/>
                        <a:t>Phân vùng dữ liệu</a:t>
                      </a:r>
                    </a:p>
                  </a:txBody>
                  <a:tcPr/>
                </a:tc>
                <a:tc>
                  <a:txBody>
                    <a:bodyPr/>
                    <a:lstStyle/>
                    <a:p>
                      <a:r>
                        <a:rPr lang="en-US" sz="1800"/>
                        <a:t>Take, Skip, TakeWhile, SkipWhile</a:t>
                      </a:r>
                      <a:endParaRPr lang="en-US" sz="1800" b="0"/>
                    </a:p>
                  </a:txBody>
                  <a:tcPr/>
                </a:tc>
                <a:extLst>
                  <a:ext uri="{0D108BD9-81ED-4DB2-BD59-A6C34878D82A}">
                    <a16:rowId xmlns:a16="http://schemas.microsoft.com/office/drawing/2014/main" val="847925274"/>
                  </a:ext>
                </a:extLst>
              </a:tr>
              <a:tr h="352383">
                <a:tc>
                  <a:txBody>
                    <a:bodyPr/>
                    <a:lstStyle/>
                    <a:p>
                      <a:r>
                        <a:rPr lang="en-US" sz="1800" b="1"/>
                        <a:t>Toán tử tập hợp</a:t>
                      </a:r>
                    </a:p>
                  </a:txBody>
                  <a:tcPr/>
                </a:tc>
                <a:tc>
                  <a:txBody>
                    <a:bodyPr/>
                    <a:lstStyle/>
                    <a:p>
                      <a:r>
                        <a:rPr lang="en-US" sz="1800"/>
                        <a:t>Distinct, Union, Intersect, Expert</a:t>
                      </a:r>
                      <a:endParaRPr lang="en-US" sz="1800" b="0"/>
                    </a:p>
                  </a:txBody>
                  <a:tcPr/>
                </a:tc>
                <a:extLst>
                  <a:ext uri="{0D108BD9-81ED-4DB2-BD59-A6C34878D82A}">
                    <a16:rowId xmlns:a16="http://schemas.microsoft.com/office/drawing/2014/main" val="7978609"/>
                  </a:ext>
                </a:extLst>
              </a:tr>
              <a:tr h="352383">
                <a:tc>
                  <a:txBody>
                    <a:bodyPr/>
                    <a:lstStyle/>
                    <a:p>
                      <a:r>
                        <a:rPr lang="en-US" sz="1800" b="1"/>
                        <a:t>Toán tử phần tử</a:t>
                      </a:r>
                    </a:p>
                  </a:txBody>
                  <a:tcPr/>
                </a:tc>
                <a:tc>
                  <a:txBody>
                    <a:bodyPr/>
                    <a:lstStyle/>
                    <a:p>
                      <a:r>
                        <a:rPr lang="en-US" sz="1800"/>
                        <a:t>First, FirstOrDefault, ElementAt</a:t>
                      </a:r>
                      <a:endParaRPr lang="en-US" sz="1800" b="0"/>
                    </a:p>
                  </a:txBody>
                  <a:tcPr/>
                </a:tc>
                <a:extLst>
                  <a:ext uri="{0D108BD9-81ED-4DB2-BD59-A6C34878D82A}">
                    <a16:rowId xmlns:a16="http://schemas.microsoft.com/office/drawing/2014/main" val="3544910791"/>
                  </a:ext>
                </a:extLst>
              </a:tr>
              <a:tr h="352383">
                <a:tc>
                  <a:txBody>
                    <a:bodyPr/>
                    <a:lstStyle/>
                    <a:p>
                      <a:r>
                        <a:rPr lang="en-US" sz="1800" b="1"/>
                        <a:t>Toán tử tổng hợp</a:t>
                      </a:r>
                    </a:p>
                  </a:txBody>
                  <a:tcPr/>
                </a:tc>
                <a:tc>
                  <a:txBody>
                    <a:bodyPr/>
                    <a:lstStyle/>
                    <a:p>
                      <a:r>
                        <a:rPr lang="en-US" sz="1800"/>
                        <a:t>Count, Sum, Min, Max, Average</a:t>
                      </a:r>
                      <a:endParaRPr lang="en-US" sz="1800" b="0"/>
                    </a:p>
                  </a:txBody>
                  <a:tcPr/>
                </a:tc>
                <a:extLst>
                  <a:ext uri="{0D108BD9-81ED-4DB2-BD59-A6C34878D82A}">
                    <a16:rowId xmlns:a16="http://schemas.microsoft.com/office/drawing/2014/main" val="1240498587"/>
                  </a:ext>
                </a:extLst>
              </a:tr>
              <a:tr h="352383">
                <a:tc>
                  <a:txBody>
                    <a:bodyPr/>
                    <a:lstStyle/>
                    <a:p>
                      <a:r>
                        <a:rPr lang="en-US" sz="1800" b="1"/>
                        <a:t>Chuyển đổi dữ liệu</a:t>
                      </a:r>
                    </a:p>
                  </a:txBody>
                  <a:tcPr/>
                </a:tc>
                <a:tc>
                  <a:txBody>
                    <a:bodyPr/>
                    <a:lstStyle/>
                    <a:p>
                      <a:r>
                        <a:rPr lang="en-US" sz="1800"/>
                        <a:t>ToArray, ToList, ToDictionary</a:t>
                      </a:r>
                      <a:endParaRPr lang="en-US" sz="1800" b="0"/>
                    </a:p>
                  </a:txBody>
                  <a:tcPr/>
                </a:tc>
                <a:extLst>
                  <a:ext uri="{0D108BD9-81ED-4DB2-BD59-A6C34878D82A}">
                    <a16:rowId xmlns:a16="http://schemas.microsoft.com/office/drawing/2014/main" val="3144699022"/>
                  </a:ext>
                </a:extLst>
              </a:tr>
              <a:tr h="352383">
                <a:tc>
                  <a:txBody>
                    <a:bodyPr/>
                    <a:lstStyle/>
                    <a:p>
                      <a:r>
                        <a:rPr lang="en-US" sz="1800" b="1" dirty="0" err="1"/>
                        <a:t>Lọc</a:t>
                      </a:r>
                      <a:r>
                        <a:rPr lang="en-US" sz="1800" b="1" dirty="0"/>
                        <a:t> </a:t>
                      </a:r>
                      <a:r>
                        <a:rPr lang="en-US" sz="1800" b="1" dirty="0" err="1"/>
                        <a:t>dữ</a:t>
                      </a:r>
                      <a:r>
                        <a:rPr lang="en-US" sz="1800" b="1" dirty="0"/>
                        <a:t> </a:t>
                      </a:r>
                      <a:r>
                        <a:rPr lang="en-US" sz="1800" b="1" dirty="0" err="1"/>
                        <a:t>liệu</a:t>
                      </a:r>
                      <a:endParaRPr lang="en-US" sz="1800" b="1" dirty="0"/>
                    </a:p>
                  </a:txBody>
                  <a:tcPr/>
                </a:tc>
                <a:tc>
                  <a:txBody>
                    <a:bodyPr/>
                    <a:lstStyle/>
                    <a:p>
                      <a:r>
                        <a:rPr lang="en-US" sz="1800" dirty="0" err="1"/>
                        <a:t>OfType</a:t>
                      </a:r>
                      <a:r>
                        <a:rPr lang="en-US" sz="1800" dirty="0"/>
                        <a:t>&lt;T&gt;</a:t>
                      </a:r>
                      <a:endParaRPr lang="en-US" sz="1800" b="0" dirty="0"/>
                    </a:p>
                  </a:txBody>
                  <a:tcPr/>
                </a:tc>
                <a:extLst>
                  <a:ext uri="{0D108BD9-81ED-4DB2-BD59-A6C34878D82A}">
                    <a16:rowId xmlns:a16="http://schemas.microsoft.com/office/drawing/2014/main" val="2593812699"/>
                  </a:ext>
                </a:extLst>
              </a:tr>
            </a:tbl>
          </a:graphicData>
        </a:graphic>
      </p:graphicFrame>
    </p:spTree>
    <p:extLst>
      <p:ext uri="{BB962C8B-B14F-4D97-AF65-F5344CB8AC3E}">
        <p14:creationId xmlns:p14="http://schemas.microsoft.com/office/powerpoint/2010/main" val="328696025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4467"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1224082" y="992777"/>
            <a:ext cx="7018581" cy="2893100"/>
          </a:xfrm>
          <a:prstGeom prst="rect">
            <a:avLst/>
          </a:prstGeom>
          <a:noFill/>
        </p:spPr>
        <p:txBody>
          <a:bodyPr wrap="square" rtlCol="0">
            <a:spAutoFit/>
          </a:bodyPr>
          <a:lstStyle/>
          <a:p>
            <a:pPr marL="342900" indent="-342900">
              <a:buAutoNum type="arabicPeriod"/>
            </a:pP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(DLINQ)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ORM (object relational mapping)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.NET Framework  3.5,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lớp</a:t>
            </a:r>
            <a:r>
              <a:rPr lang="en-US" sz="1800" dirty="0">
                <a:latin typeface="Times New Roman" panose="02020603050405020304" pitchFamily="18" charset="0"/>
                <a:cs typeface="Times New Roman" panose="02020603050405020304" pitchFamily="18" charset="0"/>
              </a:rPr>
              <a:t> .NET Sau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LINQ,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thêm</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đủ</a:t>
            </a:r>
            <a:r>
              <a:rPr lang="en-US" sz="1800" dirty="0">
                <a:latin typeface="Times New Roman" panose="02020603050405020304" pitchFamily="18" charset="0"/>
                <a:cs typeface="Times New Roman" panose="02020603050405020304" pitchFamily="18" charset="0"/>
              </a:rPr>
              <a:t> transaction, view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stored procedure (SP).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thêm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55974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0"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1263271" y="1149532"/>
            <a:ext cx="7488844" cy="1785104"/>
          </a:xfrm>
          <a:prstGeom prst="rect">
            <a:avLst/>
          </a:prstGeom>
          <a:noFill/>
        </p:spPr>
        <p:txBody>
          <a:bodyPr wrap="square" rtlCol="0">
            <a:spAutoFit/>
          </a:bodyPr>
          <a:lstStyle/>
          <a:p>
            <a:pPr marL="342900" indent="-342900">
              <a:buAutoNum type="arabicPeriod"/>
            </a:pP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LINQ to SQL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chúng</a:t>
            </a:r>
            <a:r>
              <a:rPr lang="en-US" sz="1800" dirty="0">
                <a:latin typeface="Times New Roman" panose="02020603050405020304" pitchFamily="18" charset="0"/>
                <a:cs typeface="Times New Roman" panose="02020603050405020304" pitchFamily="18" charset="0"/>
              </a:rPr>
              <a:t> ta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SQL Server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SQL Server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thao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43275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1385" y="26123"/>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871385" y="940526"/>
            <a:ext cx="4389120" cy="40011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Kiến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trúc</a:t>
            </a:r>
            <a:r>
              <a:rPr lang="en-US" sz="2000" b="1"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3"/>
          <a:stretch>
            <a:fillRect/>
          </a:stretch>
        </p:blipFill>
        <p:spPr>
          <a:xfrm>
            <a:off x="2306954" y="653143"/>
            <a:ext cx="5478507" cy="4305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163609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1385" y="26123"/>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992777" y="783771"/>
            <a:ext cx="4389120"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2. </a:t>
            </a:r>
            <a:r>
              <a:rPr lang="en-US" sz="1800" b="1" dirty="0" err="1">
                <a:latin typeface="Times New Roman" panose="02020603050405020304" pitchFamily="18" charset="0"/>
                <a:cs typeface="Times New Roman" panose="02020603050405020304" pitchFamily="18" charset="0"/>
              </a:rPr>
              <a:t>Truy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vấn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với</a:t>
            </a:r>
            <a:r>
              <a:rPr lang="en-US" sz="1800" b="1" dirty="0">
                <a:latin typeface="Times New Roman" panose="02020603050405020304" pitchFamily="18" charset="0"/>
                <a:cs typeface="Times New Roman" panose="02020603050405020304" pitchFamily="18" charset="0"/>
              </a:rPr>
              <a:t> LINQ TO SQL:</a:t>
            </a:r>
          </a:p>
        </p:txBody>
      </p:sp>
      <p:sp>
        <p:nvSpPr>
          <p:cNvPr id="3" name="TextBox 2"/>
          <p:cNvSpPr txBox="1"/>
          <p:nvPr/>
        </p:nvSpPr>
        <p:spPr>
          <a:xfrm>
            <a:off x="992777" y="1156675"/>
            <a:ext cx="7815415" cy="1754326"/>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Nguyên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trò</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t>
            </a:r>
            <a:r>
              <a:rPr lang="vi-VN" sz="1800" dirty="0">
                <a:latin typeface="Times New Roman" panose="02020603050405020304" pitchFamily="18" charset="0"/>
                <a:cs typeface="Times New Roman" panose="02020603050405020304" pitchFamily="18" charset="0"/>
              </a:rPr>
              <a:t>ư</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LINQ to SQL API</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LINQ to SQL Provider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ADO Provider</a:t>
            </a:r>
          </a:p>
        </p:txBody>
      </p:sp>
    </p:spTree>
    <p:extLst>
      <p:ext uri="{BB962C8B-B14F-4D97-AF65-F5344CB8AC3E}">
        <p14:creationId xmlns:p14="http://schemas.microsoft.com/office/powerpoint/2010/main" val="119968758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1385" y="26123"/>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679268" y="561702"/>
            <a:ext cx="5355772"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2. So </a:t>
            </a:r>
            <a:r>
              <a:rPr lang="en-US" sz="1800" b="1" dirty="0" err="1">
                <a:latin typeface="Times New Roman" panose="02020603050405020304" pitchFamily="18" charset="0"/>
                <a:cs typeface="Times New Roman" panose="02020603050405020304" pitchFamily="18" charset="0"/>
              </a:rPr>
              <a:t>sánh</a:t>
            </a:r>
            <a:r>
              <a:rPr lang="en-US" sz="1800" b="1" dirty="0">
                <a:latin typeface="Times New Roman" panose="02020603050405020304" pitchFamily="18" charset="0"/>
                <a:cs typeface="Times New Roman" panose="02020603050405020304" pitchFamily="18" charset="0"/>
              </a:rPr>
              <a:t> LINQ TO SQL </a:t>
            </a:r>
            <a:r>
              <a:rPr lang="en-US" sz="1800" b="1" dirty="0" err="1">
                <a:latin typeface="Times New Roman" panose="02020603050405020304" pitchFamily="18" charset="0"/>
                <a:cs typeface="Times New Roman" panose="02020603050405020304" pitchFamily="18" charset="0"/>
              </a:rPr>
              <a:t>với</a:t>
            </a:r>
            <a:r>
              <a:rPr lang="en-US" sz="1800" b="1" dirty="0">
                <a:latin typeface="Times New Roman" panose="02020603050405020304" pitchFamily="18" charset="0"/>
                <a:cs typeface="Times New Roman" panose="02020603050405020304" pitchFamily="18" charset="0"/>
              </a:rPr>
              <a:t> Entity Framework:</a:t>
            </a:r>
          </a:p>
        </p:txBody>
      </p:sp>
      <p:graphicFrame>
        <p:nvGraphicFramePr>
          <p:cNvPr id="4" name="Table 3"/>
          <p:cNvGraphicFramePr>
            <a:graphicFrameLocks noGrp="1"/>
          </p:cNvGraphicFramePr>
          <p:nvPr>
            <p:extLst>
              <p:ext uri="{D42A27DB-BD31-4B8C-83A1-F6EECF244321}">
                <p14:modId xmlns:p14="http://schemas.microsoft.com/office/powerpoint/2010/main" val="3562233245"/>
              </p:ext>
            </p:extLst>
          </p:nvPr>
        </p:nvGraphicFramePr>
        <p:xfrm>
          <a:off x="404948" y="917969"/>
          <a:ext cx="8373290" cy="3614842"/>
        </p:xfrm>
        <a:graphic>
          <a:graphicData uri="http://schemas.openxmlformats.org/drawingml/2006/table">
            <a:tbl>
              <a:tblPr firstRow="1" firstCol="1" bandRow="1">
                <a:tableStyleId>{8F0E5315-F2C5-47A4-9636-FF00D0504AC1}</a:tableStyleId>
              </a:tblPr>
              <a:tblGrid>
                <a:gridCol w="4186645">
                  <a:extLst>
                    <a:ext uri="{9D8B030D-6E8A-4147-A177-3AD203B41FA5}">
                      <a16:colId xmlns:a16="http://schemas.microsoft.com/office/drawing/2014/main" val="2737980641"/>
                    </a:ext>
                  </a:extLst>
                </a:gridCol>
                <a:gridCol w="4186645">
                  <a:extLst>
                    <a:ext uri="{9D8B030D-6E8A-4147-A177-3AD203B41FA5}">
                      <a16:colId xmlns:a16="http://schemas.microsoft.com/office/drawing/2014/main" val="782880536"/>
                    </a:ext>
                  </a:extLst>
                </a:gridCol>
              </a:tblGrid>
              <a:tr h="278404">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Linq to SQL</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Ado.NET Entity Framework</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3675039451"/>
                  </a:ext>
                </a:extLst>
              </a:tr>
              <a:tr h="556805">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Hướng đến việc phát triển nhanh ứng dụng với CSDL Microsoft SQL Server</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Hướng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đến</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các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ứng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dụng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doanh</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nghiệp</a:t>
                      </a:r>
                      <a:r>
                        <a:rPr lang="en-US" sz="1600" b="0" i="0" dirty="0">
                          <a:effectLst/>
                          <a:latin typeface="Times New Roman" panose="02020603050405020304" pitchFamily="18" charset="0"/>
                          <a:cs typeface="Times New Roman" panose="02020603050405020304" pitchFamily="18" charset="0"/>
                        </a:rPr>
                        <a:t> (“Enterprise Scenarios”)</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1661820036"/>
                  </a:ext>
                </a:extLst>
              </a:tr>
              <a:tr h="556805">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Chỉ làm việc với CSDL của SQL Server</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Có</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thể</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làm</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việc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với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các</a:t>
                      </a:r>
                      <a:r>
                        <a:rPr lang="en-US" sz="1600" b="0" i="0" dirty="0">
                          <a:effectLst/>
                          <a:latin typeface="Times New Roman" panose="02020603050405020304" pitchFamily="18" charset="0"/>
                          <a:cs typeface="Times New Roman" panose="02020603050405020304" pitchFamily="18" charset="0"/>
                        </a:rPr>
                        <a:t> CSDL: Oracle, DB2, MySQL, SQL Server...</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4016003500"/>
                  </a:ext>
                </a:extLst>
              </a:tr>
              <a:tr h="556805">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Tạo ra file .dbml</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Tạo ra file .edmx, .csdl, .msl, .ssdl hoặc các file class .cs thông thường</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2724136053"/>
                  </a:ext>
                </a:extLst>
              </a:tr>
              <a:tr h="278404">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Không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hỗ</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trợ</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các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kiểu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phức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tạp</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Hỗ</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trợ</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các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kiểu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phức</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tạp</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1310577351"/>
                  </a:ext>
                </a:extLst>
              </a:tr>
              <a:tr h="278404">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Không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thể</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tạo</a:t>
                      </a:r>
                      <a:r>
                        <a:rPr lang="en-US" sz="1600" b="0" i="0" dirty="0">
                          <a:effectLst/>
                          <a:latin typeface="Times New Roman" panose="02020603050405020304" pitchFamily="18" charset="0"/>
                          <a:cs typeface="Times New Roman" panose="02020603050405020304" pitchFamily="18" charset="0"/>
                        </a:rPr>
                        <a:t> CSDL </a:t>
                      </a:r>
                      <a:r>
                        <a:rPr lang="en-US" sz="1600" b="0" i="0" dirty="0" err="1">
                          <a:effectLst/>
                          <a:latin typeface="Times New Roman" panose="02020603050405020304" pitchFamily="18" charset="0"/>
                          <a:cs typeface="Times New Roman" panose="02020603050405020304" pitchFamily="18" charset="0"/>
                        </a:rPr>
                        <a:t>từ</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đối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tượng</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Có</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thể</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tạo</a:t>
                      </a:r>
                      <a:r>
                        <a:rPr lang="en-US" sz="1600" b="0" i="0" dirty="0">
                          <a:effectLst/>
                          <a:latin typeface="Times New Roman" panose="02020603050405020304" pitchFamily="18" charset="0"/>
                          <a:cs typeface="Times New Roman" panose="02020603050405020304" pitchFamily="18" charset="0"/>
                        </a:rPr>
                        <a:t> CSDL </a:t>
                      </a:r>
                      <a:r>
                        <a:rPr lang="en-US" sz="1600" b="0" i="0" dirty="0" err="1">
                          <a:effectLst/>
                          <a:latin typeface="Times New Roman" panose="02020603050405020304" pitchFamily="18" charset="0"/>
                          <a:cs typeface="Times New Roman" panose="02020603050405020304" pitchFamily="18" charset="0"/>
                        </a:rPr>
                        <a:t>từ</a:t>
                      </a:r>
                      <a:r>
                        <a:rPr lang="en-US" sz="1600" b="0" i="0" dirty="0">
                          <a:effectLst/>
                          <a:latin typeface="Times New Roman" panose="02020603050405020304" pitchFamily="18" charset="0"/>
                          <a:cs typeface="Times New Roman" panose="02020603050405020304" pitchFamily="18" charset="0"/>
                        </a:rPr>
                        <a:t> Model/Code </a:t>
                      </a:r>
                      <a:r>
                        <a:rPr lang="en-US" sz="1600" b="0" i="0" dirty="0" err="1">
                          <a:effectLst/>
                          <a:latin typeface="Times New Roman" panose="02020603050405020304" pitchFamily="18" charset="0"/>
                          <a:cs typeface="Times New Roman" panose="02020603050405020304" pitchFamily="18" charset="0"/>
                        </a:rPr>
                        <a:t>đã</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thiết</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kế</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1952544512"/>
                  </a:ext>
                </a:extLst>
              </a:tr>
              <a:tr h="556805">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Chỉ</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có</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kiểu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ánh</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xạ</a:t>
                      </a:r>
                      <a:r>
                        <a:rPr lang="en-US" sz="1600" b="0" i="0" dirty="0">
                          <a:effectLst/>
                          <a:latin typeface="Times New Roman" panose="02020603050405020304" pitchFamily="18" charset="0"/>
                          <a:cs typeface="Times New Roman" panose="02020603050405020304" pitchFamily="18" charset="0"/>
                        </a:rPr>
                        <a:t> 1-1 </a:t>
                      </a:r>
                      <a:r>
                        <a:rPr lang="en-US" sz="1600" b="0" i="0" dirty="0" err="1">
                          <a:effectLst/>
                          <a:latin typeface="Times New Roman" panose="02020603050405020304" pitchFamily="18" charset="0"/>
                          <a:cs typeface="Times New Roman" panose="02020603050405020304" pitchFamily="18" charset="0"/>
                        </a:rPr>
                        <a:t>giữa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đối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tượng</a:t>
                      </a:r>
                      <a:r>
                        <a:rPr lang="en-US" sz="1600" b="0" i="0" dirty="0">
                          <a:effectLst/>
                          <a:latin typeface="Times New Roman" panose="02020603050405020304" pitchFamily="18" charset="0"/>
                          <a:cs typeface="Times New Roman" panose="02020603050405020304" pitchFamily="18" charset="0"/>
                        </a:rPr>
                        <a:t> class </a:t>
                      </a:r>
                      <a:r>
                        <a:rPr lang="en-US" sz="1600" b="0" i="0" dirty="0" err="1">
                          <a:effectLst/>
                          <a:latin typeface="Times New Roman" panose="02020603050405020304" pitchFamily="18" charset="0"/>
                          <a:cs typeface="Times New Roman" panose="02020603050405020304" pitchFamily="18" charset="0"/>
                        </a:rPr>
                        <a:t>với</a:t>
                      </a:r>
                      <a:r>
                        <a:rPr lang="en-US" sz="1600" b="0" i="0" dirty="0">
                          <a:effectLst/>
                          <a:latin typeface="Times New Roman" panose="02020603050405020304" pitchFamily="18" charset="0"/>
                          <a:cs typeface="Times New Roman" panose="02020603050405020304" pitchFamily="18" charset="0"/>
                        </a:rPr>
                        <a:t> table/views</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Có</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thể</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ánh</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xạ</a:t>
                      </a:r>
                      <a:r>
                        <a:rPr lang="en-US" sz="1600" b="0" i="0" dirty="0">
                          <a:effectLst/>
                          <a:latin typeface="Times New Roman" panose="02020603050405020304" pitchFamily="18" charset="0"/>
                          <a:cs typeface="Times New Roman" panose="02020603050405020304" pitchFamily="18" charset="0"/>
                        </a:rPr>
                        <a:t> 1-1, 1-nhiều, nhiều-1, </a:t>
                      </a:r>
                      <a:r>
                        <a:rPr lang="en-US" sz="1600" b="0" i="0" dirty="0" err="1">
                          <a:effectLst/>
                          <a:latin typeface="Times New Roman" panose="02020603050405020304" pitchFamily="18" charset="0"/>
                          <a:cs typeface="Times New Roman" panose="02020603050405020304" pitchFamily="18" charset="0"/>
                        </a:rPr>
                        <a:t>nhiều-nhiều</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giữa</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đối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tượng</a:t>
                      </a:r>
                      <a:r>
                        <a:rPr lang="en-US" sz="1600" b="0" i="0" dirty="0">
                          <a:effectLst/>
                          <a:latin typeface="Times New Roman" panose="02020603050405020304" pitchFamily="18" charset="0"/>
                          <a:cs typeface="Times New Roman" panose="02020603050405020304" pitchFamily="18" charset="0"/>
                        </a:rPr>
                        <a:t> entity </a:t>
                      </a:r>
                      <a:r>
                        <a:rPr lang="en-US" sz="1600" b="0" i="0" dirty="0" err="1">
                          <a:effectLst/>
                          <a:latin typeface="Times New Roman" panose="02020603050405020304" pitchFamily="18" charset="0"/>
                          <a:cs typeface="Times New Roman" panose="02020603050405020304" pitchFamily="18" charset="0"/>
                        </a:rPr>
                        <a:t>với</a:t>
                      </a:r>
                      <a:r>
                        <a:rPr lang="en-US" sz="1600" b="0" i="0" dirty="0">
                          <a:effectLst/>
                          <a:latin typeface="Times New Roman" panose="02020603050405020304" pitchFamily="18" charset="0"/>
                          <a:cs typeface="Times New Roman" panose="02020603050405020304" pitchFamily="18" charset="0"/>
                        </a:rPr>
                        <a:t> table/view</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614491522"/>
                  </a:ext>
                </a:extLst>
              </a:tr>
              <a:tr h="552410">
                <a:tc>
                  <a:txBody>
                    <a:bodyPr/>
                    <a:lstStyle/>
                    <a:p>
                      <a:pPr marL="0" marR="0">
                        <a:lnSpc>
                          <a:spcPct val="107000"/>
                        </a:lnSpc>
                        <a:spcBef>
                          <a:spcPts val="0"/>
                        </a:spcBef>
                        <a:spcAft>
                          <a:spcPts val="0"/>
                        </a:spcAft>
                      </a:pPr>
                      <a:r>
                        <a:rPr lang="en-US" sz="1600" b="0" i="0">
                          <a:effectLst/>
                          <a:latin typeface="Times New Roman" panose="02020603050405020304" pitchFamily="18" charset="0"/>
                          <a:cs typeface="Times New Roman" panose="02020603050405020304" pitchFamily="18" charset="0"/>
                        </a:rPr>
                        <a:t>- Sử dụng DataContext</a:t>
                      </a:r>
                      <a:endParaRPr lang="en-US" sz="1600" b="0" i="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tc>
                  <a:txBody>
                    <a:bodyPr/>
                    <a:lstStyle/>
                    <a:p>
                      <a:pPr marL="0" marR="0">
                        <a:lnSpc>
                          <a:spcPct val="107000"/>
                        </a:lnSpc>
                        <a:spcBef>
                          <a:spcPts val="0"/>
                        </a:spcBef>
                        <a:spcAft>
                          <a:spcPts val="0"/>
                        </a:spcAft>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Sử</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dụng</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DbContext</a:t>
                      </a:r>
                      <a:r>
                        <a:rPr lang="en-US" sz="1600" b="0" i="0" dirty="0">
                          <a:effectLst/>
                          <a:latin typeface="Times New Roman" panose="02020603050405020304" pitchFamily="18" charset="0"/>
                          <a:cs typeface="Times New Roman" panose="02020603050405020304" pitchFamily="18" charset="0"/>
                        </a:rPr>
                        <a:t>, Entity SQL, </a:t>
                      </a:r>
                      <a:r>
                        <a:rPr lang="en-US" sz="1600" b="0" i="0" dirty="0" err="1">
                          <a:effectLst/>
                          <a:latin typeface="Times New Roman" panose="02020603050405020304" pitchFamily="18" charset="0"/>
                          <a:cs typeface="Times New Roman" panose="02020603050405020304" pitchFamily="18" charset="0"/>
                        </a:rPr>
                        <a:t>ObjectContext</a:t>
                      </a:r>
                      <a:r>
                        <a:rPr lang="en-US" sz="1600" b="0" i="0" dirty="0">
                          <a:effectLst/>
                          <a:latin typeface="Times New Roman" panose="02020603050405020304" pitchFamily="18" charset="0"/>
                          <a:cs typeface="Times New Roman" panose="02020603050405020304" pitchFamily="18" charset="0"/>
                        </a:rPr>
                        <a:t>.</a:t>
                      </a: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247" marR="61247" marT="0" marB="0"/>
                </a:tc>
                <a:extLst>
                  <a:ext uri="{0D108BD9-81ED-4DB2-BD59-A6C34878D82A}">
                    <a16:rowId xmlns:a16="http://schemas.microsoft.com/office/drawing/2014/main" val="3477068631"/>
                  </a:ext>
                </a:extLst>
              </a:tr>
            </a:tbl>
          </a:graphicData>
        </a:graphic>
      </p:graphicFrame>
    </p:spTree>
    <p:extLst>
      <p:ext uri="{BB962C8B-B14F-4D97-AF65-F5344CB8AC3E}">
        <p14:creationId xmlns:p14="http://schemas.microsoft.com/office/powerpoint/2010/main" val="360887022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40011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Truy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LINQ to SQL</a:t>
            </a:r>
          </a:p>
        </p:txBody>
      </p:sp>
      <p:pic>
        <p:nvPicPr>
          <p:cNvPr id="5" name="Picture 4"/>
          <p:cNvPicPr>
            <a:picLocks noChangeAspect="1"/>
          </p:cNvPicPr>
          <p:nvPr/>
        </p:nvPicPr>
        <p:blipFill>
          <a:blip r:embed="rId3"/>
          <a:stretch>
            <a:fillRect/>
          </a:stretch>
        </p:blipFill>
        <p:spPr>
          <a:xfrm>
            <a:off x="897511" y="1531925"/>
            <a:ext cx="7479200" cy="2333736"/>
          </a:xfrm>
          <a:prstGeom prst="rect">
            <a:avLst/>
          </a:prstGeom>
        </p:spPr>
      </p:pic>
    </p:spTree>
    <p:extLst>
      <p:ext uri="{BB962C8B-B14F-4D97-AF65-F5344CB8AC3E}">
        <p14:creationId xmlns:p14="http://schemas.microsoft.com/office/powerpoint/2010/main" val="16381065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56984" y="-100452"/>
            <a:ext cx="2277164" cy="715800"/>
          </a:xfrm>
        </p:spPr>
        <p:txBody>
          <a:bodyPr/>
          <a:lstStyle/>
          <a:p>
            <a:pPr algn="l"/>
            <a:r>
              <a:rPr lang="en-US" sz="2800" dirty="0">
                <a:latin typeface="+mj-lt"/>
              </a:rPr>
              <a:t>NỘI DUNG</a:t>
            </a:r>
          </a:p>
        </p:txBody>
      </p:sp>
      <p:graphicFrame>
        <p:nvGraphicFramePr>
          <p:cNvPr id="3" name="Diagram 2"/>
          <p:cNvGraphicFramePr/>
          <p:nvPr>
            <p:extLst>
              <p:ext uri="{D42A27DB-BD31-4B8C-83A1-F6EECF244321}">
                <p14:modId xmlns:p14="http://schemas.microsoft.com/office/powerpoint/2010/main" val="3677809057"/>
              </p:ext>
            </p:extLst>
          </p:nvPr>
        </p:nvGraphicFramePr>
        <p:xfrm>
          <a:off x="736059" y="471656"/>
          <a:ext cx="768948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08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Truy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531925"/>
            <a:ext cx="7566922" cy="2380141"/>
          </a:xfrm>
          <a:prstGeom prst="rect">
            <a:avLst/>
          </a:prstGeom>
        </p:spPr>
      </p:pic>
    </p:spTree>
    <p:extLst>
      <p:ext uri="{BB962C8B-B14F-4D97-AF65-F5344CB8AC3E}">
        <p14:creationId xmlns:p14="http://schemas.microsoft.com/office/powerpoint/2010/main" val="173165835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Truy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531925"/>
            <a:ext cx="6831464" cy="2791881"/>
          </a:xfrm>
          <a:prstGeom prst="rect">
            <a:avLst/>
          </a:prstGeom>
        </p:spPr>
      </p:pic>
    </p:spTree>
    <p:extLst>
      <p:ext uri="{BB962C8B-B14F-4D97-AF65-F5344CB8AC3E}">
        <p14:creationId xmlns:p14="http://schemas.microsoft.com/office/powerpoint/2010/main" val="268805359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Truy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vấn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352810"/>
            <a:ext cx="6894689" cy="2863157"/>
          </a:xfrm>
          <a:prstGeom prst="rect">
            <a:avLst/>
          </a:prstGeom>
        </p:spPr>
      </p:pic>
    </p:spTree>
    <p:extLst>
      <p:ext uri="{BB962C8B-B14F-4D97-AF65-F5344CB8AC3E}">
        <p14:creationId xmlns:p14="http://schemas.microsoft.com/office/powerpoint/2010/main" val="16312664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4. LINQ TO XML</a:t>
            </a:r>
            <a:endParaRPr lang="en" sz="2800" b="1" dirty="0">
              <a:solidFill>
                <a:srgbClr val="00B0F0"/>
              </a:solidFill>
            </a:endParaRPr>
          </a:p>
          <a:p>
            <a:pPr>
              <a:spcBef>
                <a:spcPts val="0"/>
              </a:spcBef>
              <a:buFont typeface="Source Sans Pro"/>
              <a:buNone/>
            </a:pPr>
            <a:endParaRPr lang="en" dirty="0"/>
          </a:p>
        </p:txBody>
      </p:sp>
      <p:sp>
        <p:nvSpPr>
          <p:cNvPr id="2" name="Rectangle 1"/>
          <p:cNvSpPr/>
          <p:nvPr/>
        </p:nvSpPr>
        <p:spPr>
          <a:xfrm>
            <a:off x="613953" y="1321782"/>
            <a:ext cx="7393577" cy="1277786"/>
          </a:xfrm>
          <a:prstGeom prst="rect">
            <a:avLst/>
          </a:prstGeom>
        </p:spPr>
        <p:txBody>
          <a:bodyPr wrap="square">
            <a:spAutoFit/>
          </a:bodyPr>
          <a:lstStyle/>
          <a:p>
            <a:pPr marL="914400" lvl="2"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Cho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lưu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sau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XML.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latin typeface="Times New Roman" panose="02020603050405020304" pitchFamily="18" charset="0"/>
                <a:ea typeface="Calibri" panose="020F0502020204030204" pitchFamily="34" charset="0"/>
                <a:cs typeface="Times New Roman" panose="02020603050405020304" pitchFamily="18" charset="0"/>
              </a:rPr>
              <a:t> LINQ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làm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XML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hơn</a:t>
            </a:r>
            <a:r>
              <a:rPr lang="en-US" sz="1800" dirty="0">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XmlDocument</a:t>
            </a:r>
            <a:r>
              <a:rPr lang="en-US" sz="1800" dirty="0">
                <a:latin typeface="Times New Roman" panose="02020603050405020304" pitchFamily="18" charset="0"/>
                <a:ea typeface="Calibri" panose="020F0502020204030204" pitchFamily="34" charset="0"/>
                <a:cs typeface="Times New Roman" panose="02020603050405020304" pitchFamily="18" charset="0"/>
              </a:rPr>
              <a:t>, XPath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XQuery.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446151" y="787407"/>
            <a:ext cx="5411849" cy="400110"/>
          </a:xfrm>
          <a:prstGeom prst="rect">
            <a:avLst/>
          </a:prstGeom>
        </p:spPr>
        <p:txBody>
          <a:bodyPr wrap="square">
            <a:spAutoFit/>
          </a:bodyPr>
          <a:lstStyle/>
          <a:p>
            <a:pPr fontAlgn="base"/>
            <a:r>
              <a:rPr lang="en-US" sz="2000" b="1" dirty="0" err="1"/>
              <a:t>Khái</a:t>
            </a:r>
            <a:r>
              <a:rPr lang="en-US" sz="2000" b="1" dirty="0"/>
              <a:t> </a:t>
            </a:r>
            <a:r>
              <a:rPr lang="en-US" sz="2000" b="1" dirty="0" err="1"/>
              <a:t>niệm</a:t>
            </a:r>
            <a:endParaRPr lang="en-US" sz="2000" b="1" dirty="0"/>
          </a:p>
        </p:txBody>
      </p:sp>
    </p:spTree>
    <p:extLst>
      <p:ext uri="{BB962C8B-B14F-4D97-AF65-F5344CB8AC3E}">
        <p14:creationId xmlns:p14="http://schemas.microsoft.com/office/powerpoint/2010/main" val="92149132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4. LINQ TO XML</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810348"/>
            <a:ext cx="5411849" cy="400110"/>
          </a:xfrm>
          <a:prstGeom prst="rect">
            <a:avLst/>
          </a:prstGeom>
        </p:spPr>
        <p:txBody>
          <a:bodyPr wrap="square">
            <a:spAutoFit/>
          </a:bodyPr>
          <a:lstStyle/>
          <a:p>
            <a:pPr fontAlgn="base"/>
            <a:r>
              <a:rPr lang="en-US" sz="2000" b="1" dirty="0" err="1"/>
              <a:t>Cây</a:t>
            </a:r>
            <a:r>
              <a:rPr lang="en-US" sz="2000" b="1" dirty="0"/>
              <a:t> </a:t>
            </a:r>
            <a:r>
              <a:rPr lang="en-US" sz="2000" b="1" dirty="0" err="1"/>
              <a:t>phân</a:t>
            </a:r>
            <a:r>
              <a:rPr lang="en-US" sz="2000" b="1" dirty="0"/>
              <a:t> </a:t>
            </a:r>
            <a:r>
              <a:rPr lang="en-US" sz="2000" b="1" dirty="0" err="1"/>
              <a:t>cấp</a:t>
            </a:r>
            <a:r>
              <a:rPr lang="en-US" sz="2000" b="1" dirty="0"/>
              <a:t> </a:t>
            </a:r>
            <a:r>
              <a:rPr lang="en-US" sz="2000" b="1" dirty="0" err="1"/>
              <a:t>lớp</a:t>
            </a:r>
            <a:r>
              <a:rPr lang="en-US" sz="2000" b="1" dirty="0"/>
              <a:t> </a:t>
            </a:r>
            <a:r>
              <a:rPr lang="en-US" sz="2000" b="1" dirty="0" err="1"/>
              <a:t>của</a:t>
            </a:r>
            <a:r>
              <a:rPr lang="en-US" sz="2000" b="1" dirty="0"/>
              <a:t> LINQ to XML API</a:t>
            </a:r>
          </a:p>
        </p:txBody>
      </p:sp>
      <p:pic>
        <p:nvPicPr>
          <p:cNvPr id="4" name="Picture 3"/>
          <p:cNvPicPr>
            <a:picLocks noChangeAspect="1"/>
          </p:cNvPicPr>
          <p:nvPr/>
        </p:nvPicPr>
        <p:blipFill>
          <a:blip r:embed="rId3"/>
          <a:stretch>
            <a:fillRect/>
          </a:stretch>
        </p:blipFill>
        <p:spPr>
          <a:xfrm>
            <a:off x="1867238" y="1210458"/>
            <a:ext cx="5867062" cy="3793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825290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4. LINQ TO XML</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649316" y="772054"/>
            <a:ext cx="4850147" cy="400110"/>
          </a:xfrm>
          <a:prstGeom prst="rect">
            <a:avLst/>
          </a:prstGeom>
        </p:spPr>
        <p:txBody>
          <a:bodyPr wrap="square">
            <a:spAutoFit/>
          </a:bodyPr>
          <a:lstStyle/>
          <a:p>
            <a:pPr fontAlgn="base"/>
            <a:r>
              <a:rPr lang="en-US" sz="2000" b="1" dirty="0" err="1"/>
              <a:t>Thực</a:t>
            </a:r>
            <a:r>
              <a:rPr lang="en-US" sz="2000" b="1" dirty="0"/>
              <a:t> </a:t>
            </a:r>
            <a:r>
              <a:rPr lang="en-US" sz="2000" b="1" dirty="0" err="1"/>
              <a:t>hiện</a:t>
            </a:r>
            <a:r>
              <a:rPr lang="en-US" sz="2000" b="1" dirty="0"/>
              <a:t> </a:t>
            </a:r>
            <a:r>
              <a:rPr lang="en-US" sz="2000" b="1" dirty="0" err="1"/>
              <a:t>truy</a:t>
            </a:r>
            <a:r>
              <a:rPr lang="en-US" sz="2000" b="1" dirty="0"/>
              <a:t> </a:t>
            </a:r>
            <a:r>
              <a:rPr lang="en-US" sz="2000" b="1" dirty="0" err="1"/>
              <a:t>vấn</a:t>
            </a:r>
            <a:r>
              <a:rPr lang="en-US" sz="2000" b="1" dirty="0"/>
              <a:t> </a:t>
            </a:r>
            <a:r>
              <a:rPr lang="en-US" sz="2000" b="1" dirty="0" err="1"/>
              <a:t>với</a:t>
            </a:r>
            <a:r>
              <a:rPr lang="en-US" sz="2000" b="1" dirty="0"/>
              <a:t> LINQ to XML:</a:t>
            </a:r>
          </a:p>
        </p:txBody>
      </p:sp>
      <p:pic>
        <p:nvPicPr>
          <p:cNvPr id="10" name="Picture 9"/>
          <p:cNvPicPr>
            <a:picLocks noChangeAspect="1"/>
          </p:cNvPicPr>
          <p:nvPr/>
        </p:nvPicPr>
        <p:blipFill>
          <a:blip r:embed="rId3"/>
          <a:stretch>
            <a:fillRect/>
          </a:stretch>
        </p:blipFill>
        <p:spPr>
          <a:xfrm>
            <a:off x="1112333" y="2840526"/>
            <a:ext cx="6775195" cy="2123360"/>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stretch>
            <a:fillRect/>
          </a:stretch>
        </p:blipFill>
        <p:spPr>
          <a:xfrm>
            <a:off x="1093452" y="1238822"/>
            <a:ext cx="7627146" cy="1549451"/>
          </a:xfrm>
          <a:prstGeom prst="rect">
            <a:avLst/>
          </a:prstGeom>
        </p:spPr>
      </p:pic>
    </p:spTree>
    <p:extLst>
      <p:ext uri="{BB962C8B-B14F-4D97-AF65-F5344CB8AC3E}">
        <p14:creationId xmlns:p14="http://schemas.microsoft.com/office/powerpoint/2010/main" val="255864017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5.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444137" y="1225315"/>
            <a:ext cx="7315199" cy="1323760"/>
          </a:xfrm>
          <a:prstGeom prst="rect">
            <a:avLst/>
          </a:prstGeom>
        </p:spPr>
        <p:txBody>
          <a:bodyPr wrap="square">
            <a:spAutoFit/>
          </a:bodyPr>
          <a:lstStyle/>
          <a:p>
            <a:pPr marL="914400" lvl="2" algn="just">
              <a:lnSpc>
                <a:spcPct val="107000"/>
              </a:lnSpc>
            </a:pPr>
            <a:r>
              <a:rPr lang="en-US" sz="2200" b="1" dirty="0" err="1">
                <a:latin typeface="Times New Roman" panose="02020603050405020304" pitchFamily="18" charset="0"/>
                <a:ea typeface="Calibri" panose="020F0502020204030204" pitchFamily="34" charset="0"/>
                <a:cs typeface="Times New Roman" panose="02020603050405020304" pitchFamily="18" charset="0"/>
              </a:rPr>
              <a:t>Khái</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err="1">
                <a:latin typeface="Times New Roman" panose="02020603050405020304" pitchFamily="18" charset="0"/>
                <a:ea typeface="Calibri" panose="020F0502020204030204" pitchFamily="34" charset="0"/>
                <a:cs typeface="Times New Roman" panose="02020603050405020304" pitchFamily="18" charset="0"/>
              </a:rPr>
              <a:t>niệm</a:t>
            </a:r>
            <a:r>
              <a:rPr lang="en-US" sz="2200" b="1" dirty="0">
                <a:latin typeface="Times New Roman" panose="02020603050405020304" pitchFamily="18" charset="0"/>
                <a:ea typeface="Calibri" panose="020F0502020204030204" pitchFamily="34" charset="0"/>
                <a:cs typeface="Times New Roman" panose="02020603050405020304" pitchFamily="18" charset="0"/>
              </a:rPr>
              <a:t>:</a:t>
            </a:r>
          </a:p>
          <a:p>
            <a:pPr marL="1200150" lvl="2" indent="-285750" algn="just">
              <a:lnSpc>
                <a:spcPct val="107000"/>
              </a:lnSpc>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Linq</a:t>
            </a:r>
            <a:r>
              <a:rPr lang="en-US" sz="1800" dirty="0">
                <a:latin typeface="Times New Roman" panose="02020603050405020304" pitchFamily="18" charset="0"/>
                <a:ea typeface="Calibri" panose="020F0502020204030204" pitchFamily="34" charset="0"/>
                <a:cs typeface="Times New Roman" panose="02020603050405020304" pitchFamily="18" charset="0"/>
              </a:rPr>
              <a:t> to Object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cung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cứ</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nào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bộ</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800" dirty="0">
                <a:latin typeface="Times New Roman" panose="02020603050405020304" pitchFamily="18" charset="0"/>
                <a:ea typeface="Calibri" panose="020F0502020204030204" pitchFamily="34" charset="0"/>
                <a:cs typeface="Times New Roman" panose="02020603050405020304" pitchFamily="18" charset="0"/>
              </a:rPr>
              <a:t> Collection</a:t>
            </a:r>
            <a:r>
              <a:rPr lang="en-US" dirty="0"/>
              <a: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549984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5.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1032638"/>
            <a:ext cx="7315199" cy="1815882"/>
          </a:xfrm>
          <a:prstGeom prst="rect">
            <a:avLst/>
          </a:prstGeom>
        </p:spPr>
        <p:txBody>
          <a:bodyPr wrap="square">
            <a:spAutoFit/>
          </a:bodyPr>
          <a:lstStyle/>
          <a:p>
            <a:r>
              <a:rPr lang="en-US" sz="2200" b="1" dirty="0" err="1">
                <a:latin typeface="Times New Roman" panose="02020603050405020304" pitchFamily="18" charset="0"/>
                <a:cs typeface="Times New Roman" panose="02020603050405020304" pitchFamily="18" charset="0"/>
              </a:rPr>
              <a:t>Lợi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ích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của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Linq</a:t>
            </a:r>
            <a:r>
              <a:rPr lang="en-US" sz="2200" b="1" dirty="0">
                <a:latin typeface="Times New Roman" panose="02020603050405020304" pitchFamily="18" charset="0"/>
                <a:cs typeface="Times New Roman" panose="02020603050405020304" pitchFamily="18" charset="0"/>
              </a:rPr>
              <a:t> to Object: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LINQ to Objects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duyệt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Ienumerable</a:t>
            </a:r>
            <a:r>
              <a:rPr lang="en-US" sz="1800" dirty="0">
                <a:latin typeface="Times New Roman" panose="02020603050405020304" pitchFamily="18" charset="0"/>
                <a:cs typeface="Times New Roman" panose="02020603050405020304" pitchFamily="18" charset="0"/>
              </a:rPr>
              <a:t>&lt;T&gt;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(so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foreach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Ngoài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so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foreach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t>
            </a:r>
            <a:r>
              <a:rPr lang="vi-VN" sz="1800" dirty="0">
                <a:latin typeface="Times New Roman" panose="02020603050405020304" pitchFamily="18" charset="0"/>
                <a:cs typeface="Times New Roman" panose="02020603050405020304" pitchFamily="18" charset="0"/>
              </a:rPr>
              <a: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lọc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mẽ</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group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sắp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tốt</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30627365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5.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1032638"/>
            <a:ext cx="7315199" cy="430887"/>
          </a:xfrm>
          <a:prstGeom prst="rect">
            <a:avLst/>
          </a:prstGeom>
        </p:spPr>
        <p:txBody>
          <a:bodyPr wrap="square">
            <a:spAutoFit/>
          </a:bodyPr>
          <a:lstStyle/>
          <a:p>
            <a:r>
              <a:rPr lang="en-US" sz="2200" b="1" dirty="0" err="1">
                <a:latin typeface="Times New Roman" panose="02020603050405020304" pitchFamily="18" charset="0"/>
                <a:cs typeface="Times New Roman" panose="02020603050405020304" pitchFamily="18" charset="0"/>
              </a:rPr>
              <a:t>Truy</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vấn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dữ</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liệu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với</a:t>
            </a:r>
            <a:r>
              <a:rPr lang="en-US" sz="2200" b="1" dirty="0">
                <a:latin typeface="Times New Roman" panose="02020603050405020304" pitchFamily="18" charset="0"/>
                <a:cs typeface="Times New Roman" panose="02020603050405020304" pitchFamily="18" charset="0"/>
              </a:rPr>
              <a:t> LINQ to OBJECT</a:t>
            </a:r>
          </a:p>
        </p:txBody>
      </p:sp>
      <p:pic>
        <p:nvPicPr>
          <p:cNvPr id="4" name="Picture 3"/>
          <p:cNvPicPr>
            <a:picLocks noChangeAspect="1"/>
          </p:cNvPicPr>
          <p:nvPr/>
        </p:nvPicPr>
        <p:blipFill>
          <a:blip r:embed="rId3"/>
          <a:stretch>
            <a:fillRect/>
          </a:stretch>
        </p:blipFill>
        <p:spPr>
          <a:xfrm>
            <a:off x="1224082" y="1687458"/>
            <a:ext cx="7187038" cy="2113834"/>
          </a:xfrm>
          <a:prstGeom prst="rect">
            <a:avLst/>
          </a:prstGeom>
        </p:spPr>
      </p:pic>
    </p:spTree>
    <p:extLst>
      <p:ext uri="{BB962C8B-B14F-4D97-AF65-F5344CB8AC3E}">
        <p14:creationId xmlns:p14="http://schemas.microsoft.com/office/powerpoint/2010/main" val="17330914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5. LINQ TO OBJECT</a:t>
            </a:r>
            <a:endParaRPr lang="en" sz="2400" b="1" dirty="0">
              <a:solidFill>
                <a:srgbClr val="00B0F0"/>
              </a:solidFill>
            </a:endParaRPr>
          </a:p>
          <a:p>
            <a:pPr>
              <a:spcBef>
                <a:spcPts val="0"/>
              </a:spcBef>
              <a:buFont typeface="Source Sans Pro"/>
              <a:buNone/>
            </a:pPr>
            <a:endParaRPr lang="en" dirty="0"/>
          </a:p>
        </p:txBody>
      </p:sp>
      <p:pic>
        <p:nvPicPr>
          <p:cNvPr id="5" name="Picture 4"/>
          <p:cNvPicPr>
            <a:picLocks noChangeAspect="1"/>
          </p:cNvPicPr>
          <p:nvPr/>
        </p:nvPicPr>
        <p:blipFill>
          <a:blip r:embed="rId3"/>
          <a:stretch>
            <a:fillRect/>
          </a:stretch>
        </p:blipFill>
        <p:spPr>
          <a:xfrm>
            <a:off x="1346683" y="837809"/>
            <a:ext cx="7052733" cy="4291521"/>
          </a:xfrm>
          <a:prstGeom prst="rect">
            <a:avLst/>
          </a:prstGeom>
        </p:spPr>
      </p:pic>
    </p:spTree>
    <p:extLst>
      <p:ext uri="{BB962C8B-B14F-4D97-AF65-F5344CB8AC3E}">
        <p14:creationId xmlns:p14="http://schemas.microsoft.com/office/powerpoint/2010/main" val="26172071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1112108" y="1297459"/>
            <a:ext cx="7744509" cy="1785104"/>
          </a:xfrm>
          <a:prstGeom prst="rect">
            <a:avLst/>
          </a:prstGeom>
          <a:noFill/>
        </p:spPr>
        <p:txBody>
          <a:bodyPr wrap="square" rtlCol="0">
            <a:spAutoFit/>
          </a:bodyPr>
          <a:lstStyle/>
          <a:p>
            <a:pPr lvl="2"/>
            <a:r>
              <a:rPr lang="en-US" sz="2000" b="1" dirty="0" err="1">
                <a:latin typeface="Times New Roman" panose="02020603050405020304" pitchFamily="18" charset="0"/>
                <a:cs typeface="Times New Roman" panose="02020603050405020304" pitchFamily="18" charset="0"/>
              </a:rPr>
              <a:t>Hoàn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đời</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nay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SQL, </a:t>
            </a:r>
            <a:r>
              <a:rPr lang="en-US" sz="1800" dirty="0" err="1">
                <a:latin typeface="Times New Roman" panose="02020603050405020304" pitchFamily="18" charset="0"/>
                <a:cs typeface="Times New Roman" panose="02020603050405020304" pitchFamily="18" charset="0"/>
              </a:rPr>
              <a:t>Xpath</a:t>
            </a:r>
            <a:r>
              <a:rPr lang="en-US" sz="1800" dirty="0">
                <a:latin typeface="Times New Roman" panose="02020603050405020304" pitchFamily="18" charset="0"/>
                <a:cs typeface="Times New Roman" panose="02020603050405020304" pitchFamily="18" charset="0"/>
              </a:rPr>
              <a:t>, XQuery </a:t>
            </a:r>
            <a:r>
              <a:rPr lang="en-US" sz="1800" dirty="0" err="1">
                <a:latin typeface="Times New Roman" panose="02020603050405020304" pitchFamily="18" charset="0"/>
                <a:cs typeface="Times New Roman" panose="02020603050405020304" pitchFamily="18" charset="0"/>
              </a:rPr>
              <a:t>rất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biệt</a:t>
            </a:r>
            <a:r>
              <a:rPr lang="en-US" sz="1800"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đ</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giản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r>
              <a:rPr lang="en-US" sz="1800"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Đồng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p>
          <a:p>
            <a:pPr marL="342900" indent="-342900">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93403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32196" y="1463038"/>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DEMO</a:t>
            </a:r>
            <a:endParaRPr lang="en" sz="2400" b="1" dirty="0">
              <a:solidFill>
                <a:srgbClr val="00B0F0"/>
              </a:solidFill>
            </a:endParaRPr>
          </a:p>
          <a:p>
            <a:pPr>
              <a:spcBef>
                <a:spcPts val="0"/>
              </a:spcBef>
              <a:buFont typeface="Source Sans Pro"/>
              <a:buNone/>
            </a:pPr>
            <a:endParaRPr lang="en" dirty="0"/>
          </a:p>
        </p:txBody>
      </p:sp>
    </p:spTree>
    <p:extLst>
      <p:ext uri="{BB962C8B-B14F-4D97-AF65-F5344CB8AC3E}">
        <p14:creationId xmlns:p14="http://schemas.microsoft.com/office/powerpoint/2010/main" val="324322218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Kết quả hình ảnh cho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46" y="0"/>
            <a:ext cx="7308253" cy="41108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77497" y="3521196"/>
            <a:ext cx="172354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Q&amp;A</a:t>
            </a:r>
          </a:p>
        </p:txBody>
      </p:sp>
    </p:spTree>
    <p:extLst>
      <p:ext uri="{BB962C8B-B14F-4D97-AF65-F5344CB8AC3E}">
        <p14:creationId xmlns:p14="http://schemas.microsoft.com/office/powerpoint/2010/main" val="7933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1112108" y="1297459"/>
            <a:ext cx="7364627" cy="2062103"/>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Hoàn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đời</a:t>
            </a:r>
            <a:r>
              <a:rPr lang="en-US" sz="2000" b="1"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LINQ</a:t>
            </a:r>
            <a:r>
              <a:rPr lang="vi-VN" sz="1800" dirty="0">
                <a:solidFill>
                  <a:schemeClr val="tx1"/>
                </a:solidFill>
                <a:latin typeface="Times New Roman" panose="02020603050405020304" pitchFamily="18" charset="0"/>
                <a:cs typeface="Times New Roman" panose="02020603050405020304" pitchFamily="18" charset="0"/>
              </a:rPr>
              <a:t> (Language Integrated Query) được Microsoft thêm vào .NET Framework</a:t>
            </a:r>
            <a:r>
              <a:rPr lang="en-US" sz="1800" dirty="0">
                <a:solidFill>
                  <a:schemeClr val="tx1"/>
                </a:solidFill>
                <a:latin typeface="Times New Roman" panose="02020603050405020304" pitchFamily="18" charset="0"/>
                <a:cs typeface="Times New Roman" panose="02020603050405020304" pitchFamily="18" charset="0"/>
              </a:rPr>
              <a:t> 3.5 </a:t>
            </a:r>
            <a:r>
              <a:rPr lang="en-US" sz="1800" dirty="0" err="1">
                <a:solidFill>
                  <a:schemeClr val="tx1"/>
                </a:solidFill>
                <a:latin typeface="Times New Roman" panose="02020603050405020304" pitchFamily="18" charset="0"/>
                <a:cs typeface="Times New Roman" panose="02020603050405020304" pitchFamily="18" charset="0"/>
              </a:rPr>
              <a:t>nhằm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cung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cấp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bộ</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truy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vấn</a:t>
            </a:r>
            <a:r>
              <a:rPr lang="vi-VN" sz="1800" dirty="0">
                <a:solidFill>
                  <a:schemeClr val="tx1"/>
                </a:solidFill>
                <a:latin typeface="Times New Roman" panose="02020603050405020304" pitchFamily="18" charset="0"/>
                <a:cs typeface="Times New Roman" panose="02020603050405020304" pitchFamily="18" charset="0"/>
              </a:rPr>
              <a:t> dữ liệu </a:t>
            </a:r>
            <a:r>
              <a:rPr lang="en-US" sz="1800" dirty="0" err="1">
                <a:solidFill>
                  <a:schemeClr val="tx1"/>
                </a:solidFill>
                <a:latin typeface="Times New Roman" panose="02020603050405020304" pitchFamily="18" charset="0"/>
                <a:cs typeface="Times New Roman" panose="02020603050405020304" pitchFamily="18" charset="0"/>
              </a:rPr>
              <a:t>cho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lập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trình</a:t>
            </a:r>
            <a:r>
              <a:rPr lang="en-US" sz="1800" dirty="0">
                <a:solidFill>
                  <a:schemeClr val="tx1"/>
                </a:solidFill>
                <a:latin typeface="Times New Roman" panose="02020603050405020304" pitchFamily="18" charset="0"/>
                <a:cs typeface="Times New Roman" panose="02020603050405020304" pitchFamily="18" charset="0"/>
              </a:rPr>
              <a:t> h</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err="1">
                <a:solidFill>
                  <a:schemeClr val="tx1"/>
                </a:solidFill>
                <a:latin typeface="Times New Roman" panose="02020603050405020304" pitchFamily="18" charset="0"/>
                <a:cs typeface="Times New Roman" panose="02020603050405020304" pitchFamily="18" charset="0"/>
              </a:rPr>
              <a:t>ớng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đối</a:t>
            </a:r>
            <a:r>
              <a:rPr lang="en-US" sz="1800" dirty="0">
                <a:solidFill>
                  <a:schemeClr val="tx1"/>
                </a:solidFill>
                <a:latin typeface="Times New Roman" panose="02020603050405020304" pitchFamily="18" charset="0"/>
                <a:cs typeface="Times New Roman" panose="02020603050405020304" pitchFamily="18" charset="0"/>
              </a:rPr>
              <a:t> t</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err="1">
                <a:solidFill>
                  <a:schemeClr val="tx1"/>
                </a:solidFill>
                <a:latin typeface="Times New Roman" panose="02020603050405020304" pitchFamily="18" charset="0"/>
                <a:cs typeface="Times New Roman" panose="02020603050405020304" pitchFamily="18" charset="0"/>
              </a:rPr>
              <a:t>ợng</a:t>
            </a:r>
            <a:r>
              <a:rPr lang="en-US" sz="1800" dirty="0">
                <a:solidFill>
                  <a:schemeClr val="tx1"/>
                </a:solidFill>
                <a:latin typeface="Times New Roman" panose="02020603050405020304" pitchFamily="18" charset="0"/>
                <a:cs typeface="Times New Roman" panose="02020603050405020304" pitchFamily="18" charset="0"/>
              </a:rPr>
              <a:t> </a:t>
            </a:r>
            <a:r>
              <a:rPr lang="vi-VN" sz="1800" dirty="0">
                <a:solidFill>
                  <a:schemeClr val="tx1"/>
                </a:solidFill>
                <a:latin typeface="Times New Roman" panose="02020603050405020304" pitchFamily="18" charset="0"/>
                <a:cs typeface="Times New Roman" panose="02020603050405020304" pitchFamily="18" charset="0"/>
              </a:rPr>
              <a:t>theo cách đơn giản và trực quan nhất.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Hỗ</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trợ</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truy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vấn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nhiều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nguồn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dữ</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a:solidFill>
                  <a:schemeClr val="tx1"/>
                </a:solidFill>
                <a:latin typeface="Times New Roman" panose="02020603050405020304" pitchFamily="18" charset="0"/>
                <a:cs typeface="Times New Roman" panose="02020603050405020304" pitchFamily="18" charset="0"/>
              </a:rPr>
              <a:t> CSDL, Object, XML, Dataset… </a:t>
            </a:r>
          </a:p>
          <a:p>
            <a:pPr marL="285750" indent="-285750" algn="just">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LINQ cung cấp tầng lập trình trừu tượng giữa các ngôn ngữ .NET với dữ liệu.</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932935" y="646788"/>
            <a:ext cx="7364627" cy="646331"/>
          </a:xfrm>
          <a:prstGeom prst="rect">
            <a:avLst/>
          </a:prstGeom>
          <a:noFill/>
        </p:spPr>
        <p:txBody>
          <a:bodyPr wrap="square" rtlCol="0">
            <a:spAutoFit/>
          </a:bodyPr>
          <a:lstStyle/>
          <a:p>
            <a:r>
              <a:rPr lang="en-US" sz="1800" b="1" dirty="0" err="1"/>
              <a:t>Kiến</a:t>
            </a:r>
            <a:r>
              <a:rPr lang="en-US" sz="1800" b="1" dirty="0"/>
              <a:t> </a:t>
            </a:r>
            <a:r>
              <a:rPr lang="en-US" sz="1800" b="1" dirty="0" err="1"/>
              <a:t>trúc</a:t>
            </a:r>
            <a:r>
              <a:rPr lang="en-US" sz="1800" b="1" dirty="0"/>
              <a:t> </a:t>
            </a:r>
            <a:r>
              <a:rPr lang="en-US" sz="1800" b="1" dirty="0" err="1"/>
              <a:t>của</a:t>
            </a:r>
            <a:r>
              <a:rPr lang="en-US" sz="1800" b="1" dirty="0"/>
              <a:t> </a:t>
            </a:r>
            <a:r>
              <a:rPr lang="en-US" sz="1800" b="1" dirty="0" err="1"/>
              <a:t>Linq</a:t>
            </a:r>
            <a:endParaRPr lang="en-US" sz="1800" b="1" dirty="0"/>
          </a:p>
          <a:p>
            <a:pPr algn="just"/>
            <a:r>
              <a:rPr lang="en-US" sz="1800" dirty="0"/>
              <a:t>	</a:t>
            </a:r>
          </a:p>
        </p:txBody>
      </p:sp>
      <p:pic>
        <p:nvPicPr>
          <p:cNvPr id="8" name="Picture 7"/>
          <p:cNvPicPr>
            <a:picLocks noChangeAspect="1"/>
          </p:cNvPicPr>
          <p:nvPr/>
        </p:nvPicPr>
        <p:blipFill>
          <a:blip r:embed="rId3"/>
          <a:stretch>
            <a:fillRect/>
          </a:stretch>
        </p:blipFill>
        <p:spPr>
          <a:xfrm>
            <a:off x="784035" y="1031965"/>
            <a:ext cx="7662425" cy="3911479"/>
          </a:xfrm>
          <a:prstGeom prst="rect">
            <a:avLst/>
          </a:prstGeom>
        </p:spPr>
      </p:pic>
    </p:spTree>
    <p:extLst>
      <p:ext uri="{BB962C8B-B14F-4D97-AF65-F5344CB8AC3E}">
        <p14:creationId xmlns:p14="http://schemas.microsoft.com/office/powerpoint/2010/main" val="12578263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932935" y="933815"/>
            <a:ext cx="7364627" cy="646331"/>
          </a:xfrm>
          <a:prstGeom prst="rect">
            <a:avLst/>
          </a:prstGeom>
          <a:noFill/>
        </p:spPr>
        <p:txBody>
          <a:bodyPr wrap="square" rtlCol="0">
            <a:spAutoFit/>
          </a:bodyPr>
          <a:lstStyle/>
          <a:p>
            <a:r>
              <a:rPr lang="en-US" sz="1800" b="1" dirty="0" err="1"/>
              <a:t>Lợi</a:t>
            </a:r>
            <a:r>
              <a:rPr lang="en-US" sz="1800" b="1" dirty="0"/>
              <a:t> </a:t>
            </a:r>
            <a:r>
              <a:rPr lang="en-US" sz="1800" b="1" dirty="0" err="1"/>
              <a:t>ích</a:t>
            </a:r>
            <a:r>
              <a:rPr lang="en-US" sz="1800" b="1" dirty="0"/>
              <a:t> </a:t>
            </a:r>
            <a:r>
              <a:rPr lang="en-US" sz="1800" b="1" dirty="0" err="1"/>
              <a:t>của</a:t>
            </a:r>
            <a:r>
              <a:rPr lang="en-US" sz="1800" b="1" dirty="0"/>
              <a:t> LINQ</a:t>
            </a:r>
          </a:p>
          <a:p>
            <a:pPr algn="just"/>
            <a:r>
              <a:rPr lang="en-US" sz="1800" dirty="0"/>
              <a:t>	</a:t>
            </a:r>
          </a:p>
        </p:txBody>
      </p:sp>
      <p:sp>
        <p:nvSpPr>
          <p:cNvPr id="4" name="TextBox 3"/>
          <p:cNvSpPr txBox="1"/>
          <p:nvPr/>
        </p:nvSpPr>
        <p:spPr>
          <a:xfrm>
            <a:off x="932935" y="1350153"/>
            <a:ext cx="780611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nguồn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 (CSDL, object, xml…)</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Cho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lúc</a:t>
            </a:r>
            <a:r>
              <a:rPr lang="en-US" sz="1800" dirty="0">
                <a:latin typeface="Times New Roman" panose="02020603050405020304" pitchFamily="18" charset="0"/>
                <a:cs typeface="Times New Roman" panose="02020603050405020304" pitchFamily="18" charset="0"/>
              </a:rPr>
              <a:t> compile time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debugging</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ORM</a:t>
            </a:r>
          </a:p>
        </p:txBody>
      </p:sp>
    </p:spTree>
    <p:extLst>
      <p:ext uri="{BB962C8B-B14F-4D97-AF65-F5344CB8AC3E}">
        <p14:creationId xmlns:p14="http://schemas.microsoft.com/office/powerpoint/2010/main" val="36167807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graphicFrame>
        <p:nvGraphicFramePr>
          <p:cNvPr id="7" name="Diagram 6"/>
          <p:cNvGraphicFramePr/>
          <p:nvPr>
            <p:extLst>
              <p:ext uri="{D42A27DB-BD31-4B8C-83A1-F6EECF244321}">
                <p14:modId xmlns:p14="http://schemas.microsoft.com/office/powerpoint/2010/main" val="359800899"/>
              </p:ext>
            </p:extLst>
          </p:nvPr>
        </p:nvGraphicFramePr>
        <p:xfrm>
          <a:off x="568411" y="646788"/>
          <a:ext cx="806896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7163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graphicEl>
                                              <a:dgm id="{DCAF5D62-34BF-433F-A8D5-982CBD617075}"/>
                                            </p:graphicEl>
                                          </p:spTgt>
                                        </p:tgtEl>
                                        <p:attrNameLst>
                                          <p:attrName>style.visibility</p:attrName>
                                        </p:attrNameLst>
                                      </p:cBhvr>
                                      <p:to>
                                        <p:strVal val="visible"/>
                                      </p:to>
                                    </p:set>
                                    <p:animEffect transition="in" filter="barn(inVertical)">
                                      <p:cBhvr>
                                        <p:cTn id="7" dur="500"/>
                                        <p:tgtEl>
                                          <p:spTgt spid="7">
                                            <p:graphicEl>
                                              <a:dgm id="{DCAF5D62-34BF-433F-A8D5-982CBD617075}"/>
                                            </p:graphic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graphicEl>
                                              <a:dgm id="{2CE225D5-80D8-4387-BBCF-E2DEA4A9E0BE}"/>
                                            </p:graphicEl>
                                          </p:spTgt>
                                        </p:tgtEl>
                                        <p:attrNameLst>
                                          <p:attrName>style.visibility</p:attrName>
                                        </p:attrNameLst>
                                      </p:cBhvr>
                                      <p:to>
                                        <p:strVal val="visible"/>
                                      </p:to>
                                    </p:set>
                                    <p:animEffect transition="in" filter="barn(inVertical)">
                                      <p:cBhvr>
                                        <p:cTn id="11" dur="500"/>
                                        <p:tgtEl>
                                          <p:spTgt spid="7">
                                            <p:graphicEl>
                                              <a:dgm id="{2CE225D5-80D8-4387-BBCF-E2DEA4A9E0BE}"/>
                                            </p:graphic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7">
                                            <p:graphicEl>
                                              <a:dgm id="{E0145560-A78B-4E0F-9316-A6F1A6844F4F}"/>
                                            </p:graphicEl>
                                          </p:spTgt>
                                        </p:tgtEl>
                                        <p:attrNameLst>
                                          <p:attrName>style.visibility</p:attrName>
                                        </p:attrNameLst>
                                      </p:cBhvr>
                                      <p:to>
                                        <p:strVal val="visible"/>
                                      </p:to>
                                    </p:set>
                                    <p:animEffect transition="in" filter="barn(inVertical)">
                                      <p:cBhvr>
                                        <p:cTn id="15" dur="500"/>
                                        <p:tgtEl>
                                          <p:spTgt spid="7">
                                            <p:graphicEl>
                                              <a:dgm id="{E0145560-A78B-4E0F-9316-A6F1A6844F4F}"/>
                                            </p:graphic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7">
                                            <p:graphicEl>
                                              <a:dgm id="{C660DF74-B551-4831-8577-5065F408953F}"/>
                                            </p:graphicEl>
                                          </p:spTgt>
                                        </p:tgtEl>
                                        <p:attrNameLst>
                                          <p:attrName>style.visibility</p:attrName>
                                        </p:attrNameLst>
                                      </p:cBhvr>
                                      <p:to>
                                        <p:strVal val="visible"/>
                                      </p:to>
                                    </p:set>
                                    <p:animEffect transition="in" filter="barn(inVertical)">
                                      <p:cBhvr>
                                        <p:cTn id="19" dur="500"/>
                                        <p:tgtEl>
                                          <p:spTgt spid="7">
                                            <p:graphicEl>
                                              <a:dgm id="{C660DF74-B551-4831-8577-5065F408953F}"/>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7">
                                            <p:graphicEl>
                                              <a:dgm id="{6476963D-0FD2-4829-992F-8191D88E82CC}"/>
                                            </p:graphicEl>
                                          </p:spTgt>
                                        </p:tgtEl>
                                        <p:attrNameLst>
                                          <p:attrName>style.visibility</p:attrName>
                                        </p:attrNameLst>
                                      </p:cBhvr>
                                      <p:to>
                                        <p:strVal val="visible"/>
                                      </p:to>
                                    </p:set>
                                    <p:animEffect transition="in" filter="barn(inVertical)">
                                      <p:cBhvr>
                                        <p:cTn id="23" dur="500"/>
                                        <p:tgtEl>
                                          <p:spTgt spid="7">
                                            <p:graphicEl>
                                              <a:dgm id="{6476963D-0FD2-4829-992F-8191D88E82CC}"/>
                                            </p:graphic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7">
                                            <p:graphicEl>
                                              <a:dgm id="{C6246FE1-6639-4B71-A9A7-5FA325695CF6}"/>
                                            </p:graphicEl>
                                          </p:spTgt>
                                        </p:tgtEl>
                                        <p:attrNameLst>
                                          <p:attrName>style.visibility</p:attrName>
                                        </p:attrNameLst>
                                      </p:cBhvr>
                                      <p:to>
                                        <p:strVal val="visible"/>
                                      </p:to>
                                    </p:set>
                                    <p:animEffect transition="in" filter="barn(inVertical)">
                                      <p:cBhvr>
                                        <p:cTn id="27" dur="500"/>
                                        <p:tgtEl>
                                          <p:spTgt spid="7">
                                            <p:graphicEl>
                                              <a:dgm id="{C6246FE1-6639-4B71-A9A7-5FA325695CF6}"/>
                                            </p:graphic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7">
                                            <p:graphicEl>
                                              <a:dgm id="{A4DE68E9-68F8-4F68-8790-452BC69BED9C}"/>
                                            </p:graphicEl>
                                          </p:spTgt>
                                        </p:tgtEl>
                                        <p:attrNameLst>
                                          <p:attrName>style.visibility</p:attrName>
                                        </p:attrNameLst>
                                      </p:cBhvr>
                                      <p:to>
                                        <p:strVal val="visible"/>
                                      </p:to>
                                    </p:set>
                                    <p:animEffect transition="in" filter="barn(inVertical)">
                                      <p:cBhvr>
                                        <p:cTn id="31" dur="500"/>
                                        <p:tgtEl>
                                          <p:spTgt spid="7">
                                            <p:graphicEl>
                                              <a:dgm id="{A4DE68E9-68F8-4F68-8790-452BC69BED9C}"/>
                                            </p:graphic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7">
                                            <p:graphicEl>
                                              <a:dgm id="{A691A34E-3596-4F7D-91FE-6C99BE6841A5}"/>
                                            </p:graphicEl>
                                          </p:spTgt>
                                        </p:tgtEl>
                                        <p:attrNameLst>
                                          <p:attrName>style.visibility</p:attrName>
                                        </p:attrNameLst>
                                      </p:cBhvr>
                                      <p:to>
                                        <p:strVal val="visible"/>
                                      </p:to>
                                    </p:set>
                                    <p:animEffect transition="in" filter="barn(inVertical)">
                                      <p:cBhvr>
                                        <p:cTn id="35" dur="500"/>
                                        <p:tgtEl>
                                          <p:spTgt spid="7">
                                            <p:graphicEl>
                                              <a:dgm id="{A691A34E-3596-4F7D-91FE-6C99BE6841A5}"/>
                                            </p:graphic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7">
                                            <p:graphicEl>
                                              <a:dgm id="{3A70834D-DAC7-40C5-ADC5-8BB382F0E60E}"/>
                                            </p:graphicEl>
                                          </p:spTgt>
                                        </p:tgtEl>
                                        <p:attrNameLst>
                                          <p:attrName>style.visibility</p:attrName>
                                        </p:attrNameLst>
                                      </p:cBhvr>
                                      <p:to>
                                        <p:strVal val="visible"/>
                                      </p:to>
                                    </p:set>
                                    <p:animEffect transition="in" filter="barn(inVertical)">
                                      <p:cBhvr>
                                        <p:cTn id="39" dur="500"/>
                                        <p:tgtEl>
                                          <p:spTgt spid="7">
                                            <p:graphicEl>
                                              <a:dgm id="{3A70834D-DAC7-40C5-ADC5-8BB382F0E60E}"/>
                                            </p:graphicEl>
                                          </p:spTgt>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7">
                                            <p:graphicEl>
                                              <a:dgm id="{CDC2BD6A-8D80-48F5-ADC6-962A908D9E24}"/>
                                            </p:graphicEl>
                                          </p:spTgt>
                                        </p:tgtEl>
                                        <p:attrNameLst>
                                          <p:attrName>style.visibility</p:attrName>
                                        </p:attrNameLst>
                                      </p:cBhvr>
                                      <p:to>
                                        <p:strVal val="visible"/>
                                      </p:to>
                                    </p:set>
                                    <p:animEffect transition="in" filter="barn(inVertical)">
                                      <p:cBhvr>
                                        <p:cTn id="43" dur="500"/>
                                        <p:tgtEl>
                                          <p:spTgt spid="7">
                                            <p:graphicEl>
                                              <a:dgm id="{CDC2BD6A-8D80-48F5-ADC6-962A908D9E2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2. CÚ PHÁP LINQ</a:t>
            </a:r>
          </a:p>
        </p:txBody>
      </p:sp>
      <p:graphicFrame>
        <p:nvGraphicFramePr>
          <p:cNvPr id="4" name="Diagram 3">
            <a:extLst>
              <a:ext uri="{FF2B5EF4-FFF2-40B4-BE49-F238E27FC236}">
                <a16:creationId xmlns:a16="http://schemas.microsoft.com/office/drawing/2014/main" id="{F319FF81-6254-471C-B8D3-5DAAFCB6FBEC}"/>
              </a:ext>
            </a:extLst>
          </p:cNvPr>
          <p:cNvGraphicFramePr/>
          <p:nvPr>
            <p:extLst>
              <p:ext uri="{D42A27DB-BD31-4B8C-83A1-F6EECF244321}">
                <p14:modId xmlns:p14="http://schemas.microsoft.com/office/powerpoint/2010/main" val="288159982"/>
              </p:ext>
            </p:extLst>
          </p:nvPr>
        </p:nvGraphicFramePr>
        <p:xfrm>
          <a:off x="1235676" y="822960"/>
          <a:ext cx="6869003" cy="2927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623275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2.1. CÚ PHÁP BIỂU THỨC TRUY VẤN</a:t>
            </a:r>
          </a:p>
        </p:txBody>
      </p:sp>
      <p:sp>
        <p:nvSpPr>
          <p:cNvPr id="3" name="TextBox 2"/>
          <p:cNvSpPr txBox="1"/>
          <p:nvPr/>
        </p:nvSpPr>
        <p:spPr>
          <a:xfrm>
            <a:off x="531341" y="741405"/>
            <a:ext cx="3620529" cy="461665"/>
          </a:xfrm>
          <a:prstGeom prst="rect">
            <a:avLst/>
          </a:prstGeom>
          <a:noFill/>
        </p:spPr>
        <p:txBody>
          <a:bodyPr wrap="square" rtlCol="0">
            <a:spAutoFit/>
          </a:bodyPr>
          <a:lstStyle/>
          <a:p>
            <a:r>
              <a:rPr lang="en-US" sz="2400" b="1"/>
              <a:t>Cú pháp truy vấn Linq</a:t>
            </a:r>
          </a:p>
        </p:txBody>
      </p:sp>
      <p:sp>
        <p:nvSpPr>
          <p:cNvPr id="4" name="TextBox 3"/>
          <p:cNvSpPr txBox="1"/>
          <p:nvPr/>
        </p:nvSpPr>
        <p:spPr>
          <a:xfrm>
            <a:off x="389239" y="1297687"/>
            <a:ext cx="8452020" cy="3170099"/>
          </a:xfrm>
          <a:prstGeom prst="rect">
            <a:avLst/>
          </a:prstGeom>
          <a:noFill/>
        </p:spPr>
        <p:txBody>
          <a:bodyPr wrap="square" rtlCol="0">
            <a:spAutoFit/>
          </a:bodyPr>
          <a:lstStyle/>
          <a:p>
            <a:r>
              <a:rPr lang="en-US" sz="4000" b="1" dirty="0">
                <a:solidFill>
                  <a:srgbClr val="200179"/>
                </a:solidFill>
              </a:rPr>
              <a:t>From</a:t>
            </a:r>
            <a:r>
              <a:rPr lang="en-US" sz="3200" dirty="0"/>
              <a:t> </a:t>
            </a:r>
            <a:r>
              <a:rPr lang="en-US" sz="3200" i="1" dirty="0"/>
              <a:t>Id</a:t>
            </a:r>
            <a:r>
              <a:rPr lang="en-US" sz="3200" dirty="0"/>
              <a:t> </a:t>
            </a:r>
            <a:r>
              <a:rPr lang="en-US" sz="4000" b="1" dirty="0">
                <a:solidFill>
                  <a:srgbClr val="200179"/>
                </a:solidFill>
              </a:rPr>
              <a:t>in</a:t>
            </a:r>
            <a:r>
              <a:rPr lang="en-US" sz="3200" b="1" dirty="0">
                <a:solidFill>
                  <a:srgbClr val="200179"/>
                </a:solidFill>
              </a:rPr>
              <a:t> </a:t>
            </a:r>
            <a:r>
              <a:rPr lang="en-US" sz="3200" i="1" dirty="0"/>
              <a:t>source</a:t>
            </a:r>
          </a:p>
          <a:p>
            <a:r>
              <a:rPr lang="en-US" sz="3200" dirty="0"/>
              <a:t>{</a:t>
            </a:r>
            <a:r>
              <a:rPr lang="en-US" sz="4000" b="1" dirty="0">
                <a:solidFill>
                  <a:srgbClr val="200179"/>
                </a:solidFill>
              </a:rPr>
              <a:t>From</a:t>
            </a:r>
            <a:r>
              <a:rPr lang="en-US" sz="3200" dirty="0"/>
              <a:t> </a:t>
            </a:r>
            <a:r>
              <a:rPr lang="en-US" sz="3200" i="1" dirty="0"/>
              <a:t>id</a:t>
            </a:r>
            <a:r>
              <a:rPr lang="en-US" sz="3200" dirty="0"/>
              <a:t> </a:t>
            </a:r>
            <a:r>
              <a:rPr lang="en-US" sz="4000" b="1" dirty="0">
                <a:solidFill>
                  <a:srgbClr val="200179"/>
                </a:solidFill>
              </a:rPr>
              <a:t>in</a:t>
            </a:r>
            <a:r>
              <a:rPr lang="en-US" sz="3200" dirty="0"/>
              <a:t> </a:t>
            </a:r>
            <a:r>
              <a:rPr lang="en-US" sz="3200" i="1" dirty="0"/>
              <a:t>source</a:t>
            </a:r>
            <a:r>
              <a:rPr lang="en-US" sz="3200" dirty="0"/>
              <a:t> | </a:t>
            </a:r>
            <a:r>
              <a:rPr lang="en-US" sz="4000" b="1" dirty="0">
                <a:solidFill>
                  <a:srgbClr val="200179"/>
                </a:solidFill>
              </a:rPr>
              <a:t>where</a:t>
            </a:r>
            <a:r>
              <a:rPr lang="en-US" sz="3200" dirty="0"/>
              <a:t> </a:t>
            </a:r>
            <a:r>
              <a:rPr lang="en-US" sz="3200" i="1" dirty="0"/>
              <a:t>condition</a:t>
            </a:r>
            <a:r>
              <a:rPr lang="en-US" sz="3200" dirty="0"/>
              <a:t> }</a:t>
            </a:r>
          </a:p>
          <a:p>
            <a:r>
              <a:rPr lang="en-US" sz="3200" dirty="0"/>
              <a:t>[</a:t>
            </a:r>
            <a:r>
              <a:rPr lang="en-US" sz="4000" b="1" dirty="0" err="1">
                <a:solidFill>
                  <a:srgbClr val="200179"/>
                </a:solidFill>
              </a:rPr>
              <a:t>orderby</a:t>
            </a:r>
            <a:r>
              <a:rPr lang="en-US" sz="3200" dirty="0"/>
              <a:t> </a:t>
            </a:r>
            <a:r>
              <a:rPr lang="en-US" sz="3200" i="1" dirty="0"/>
              <a:t>ordering, ordering</a:t>
            </a:r>
            <a:r>
              <a:rPr lang="en-US" sz="3200" dirty="0"/>
              <a:t>]</a:t>
            </a:r>
          </a:p>
          <a:p>
            <a:r>
              <a:rPr lang="en-US" sz="4000" b="1" dirty="0">
                <a:solidFill>
                  <a:srgbClr val="200179"/>
                </a:solidFill>
              </a:rPr>
              <a:t>Select</a:t>
            </a:r>
            <a:r>
              <a:rPr lang="en-US" sz="3200" dirty="0"/>
              <a:t> </a:t>
            </a:r>
            <a:r>
              <a:rPr lang="en-US" sz="3200" i="1" dirty="0"/>
              <a:t>expr</a:t>
            </a:r>
            <a:r>
              <a:rPr lang="en-US" sz="3200" dirty="0"/>
              <a:t> | </a:t>
            </a:r>
            <a:r>
              <a:rPr lang="en-US" sz="4000" b="1" dirty="0">
                <a:solidFill>
                  <a:srgbClr val="200179"/>
                </a:solidFill>
              </a:rPr>
              <a:t>group</a:t>
            </a:r>
            <a:r>
              <a:rPr lang="en-US" sz="3200" dirty="0"/>
              <a:t> </a:t>
            </a:r>
            <a:r>
              <a:rPr lang="en-US" sz="3200" i="1" dirty="0"/>
              <a:t>exp</a:t>
            </a:r>
            <a:r>
              <a:rPr lang="en-US" sz="3200" dirty="0"/>
              <a:t>r </a:t>
            </a:r>
            <a:r>
              <a:rPr lang="en-US" sz="4000" b="1" dirty="0">
                <a:solidFill>
                  <a:srgbClr val="200179"/>
                </a:solidFill>
              </a:rPr>
              <a:t>by</a:t>
            </a:r>
            <a:r>
              <a:rPr lang="en-US" sz="3200" dirty="0"/>
              <a:t> </a:t>
            </a:r>
            <a:r>
              <a:rPr lang="en-US" sz="3200" i="1" dirty="0"/>
              <a:t>key</a:t>
            </a:r>
          </a:p>
          <a:p>
            <a:r>
              <a:rPr lang="en-US" sz="3200" dirty="0">
                <a:solidFill>
                  <a:schemeClr val="tx1"/>
                </a:solidFill>
              </a:rPr>
              <a:t>[</a:t>
            </a:r>
            <a:r>
              <a:rPr lang="en-US" sz="4000" b="1" dirty="0">
                <a:solidFill>
                  <a:srgbClr val="200179"/>
                </a:solidFill>
              </a:rPr>
              <a:t>into</a:t>
            </a:r>
            <a:r>
              <a:rPr lang="en-US" sz="3200" b="1" dirty="0">
                <a:solidFill>
                  <a:srgbClr val="200179"/>
                </a:solidFill>
              </a:rPr>
              <a:t> </a:t>
            </a:r>
            <a:r>
              <a:rPr lang="en-US" sz="3200" i="1" dirty="0"/>
              <a:t>id query</a:t>
            </a:r>
            <a:r>
              <a:rPr lang="en-US" sz="3200" dirty="0"/>
              <a:t>]</a:t>
            </a:r>
          </a:p>
        </p:txBody>
      </p:sp>
    </p:spTree>
    <p:extLst>
      <p:ext uri="{BB962C8B-B14F-4D97-AF65-F5344CB8AC3E}">
        <p14:creationId xmlns:p14="http://schemas.microsoft.com/office/powerpoint/2010/main" val="1295282664"/>
      </p:ext>
    </p:extLst>
  </p:cSld>
  <p:clrMapOvr>
    <a:masterClrMapping/>
  </p:clrMapOvr>
  <p:transition spd="slow">
    <p:push dir="u"/>
  </p:transition>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12240</TotalTime>
  <Words>1591</Words>
  <Application>Microsoft Office PowerPoint</Application>
  <PresentationFormat>On-screen Show (16:9)</PresentationFormat>
  <Paragraphs>187</Paragraphs>
  <Slides>31</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VNF-Oswald</vt:lpstr>
      <vt:lpstr>Arial</vt:lpstr>
      <vt:lpstr>Source Sans Pro</vt:lpstr>
      <vt:lpstr>Oswald</vt:lpstr>
      <vt:lpstr>Calibri</vt:lpstr>
      <vt:lpstr>Times New Roman</vt:lpstr>
      <vt:lpstr>Quince template</vt:lpstr>
      <vt:lpstr>LINQ</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DHTMLX Công nghệ Web và ứng dụng</dc:title>
  <dc:creator>Minh Vu</dc:creator>
  <cp:lastModifiedBy>Huỳnh Ngọc Thắng</cp:lastModifiedBy>
  <cp:revision>267</cp:revision>
  <dcterms:modified xsi:type="dcterms:W3CDTF">2017-06-20T17:54:00Z</dcterms:modified>
</cp:coreProperties>
</file>