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366" r:id="rId3"/>
    <p:sldId id="370" r:id="rId4"/>
    <p:sldId id="258" r:id="rId5"/>
    <p:sldId id="375" r:id="rId6"/>
    <p:sldId id="391" r:id="rId7"/>
    <p:sldId id="378" r:id="rId8"/>
    <p:sldId id="367" r:id="rId9"/>
    <p:sldId id="371" r:id="rId10"/>
    <p:sldId id="381" r:id="rId11"/>
    <p:sldId id="372" r:id="rId12"/>
    <p:sldId id="388" r:id="rId13"/>
    <p:sldId id="389" r:id="rId14"/>
    <p:sldId id="390" r:id="rId15"/>
    <p:sldId id="373" r:id="rId16"/>
    <p:sldId id="383" r:id="rId17"/>
    <p:sldId id="384" r:id="rId18"/>
    <p:sldId id="376" r:id="rId19"/>
    <p:sldId id="382" r:id="rId20"/>
    <p:sldId id="385" r:id="rId21"/>
    <p:sldId id="386" r:id="rId22"/>
    <p:sldId id="392" r:id="rId23"/>
    <p:sldId id="365" r:id="rId24"/>
  </p:sldIdLst>
  <p:sldSz cx="9144000" cy="5143500" type="screen16x9"/>
  <p:notesSz cx="6858000" cy="9144000"/>
  <p:embeddedFontLst>
    <p:embeddedFont>
      <p:font typeface="Source Sans Pro"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Oswald" panose="020B0604020202020204" charset="0"/>
      <p:regular r:id="rId34"/>
      <p:bold r:id="rId35"/>
    </p:embeddedFont>
    <p:embeddedFont>
      <p:font typeface="VNF-Oswald" panose="020B0604020202020204" charset="0"/>
      <p:regular r:id="rId36"/>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1B3"/>
    <a:srgbClr val="200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0E5315-F2C5-47A4-9636-FF00D0504AC1}">
  <a:tblStyle styleId="{8F0E5315-F2C5-47A4-9636-FF00D0504AC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1181" autoAdjust="0"/>
  </p:normalViewPr>
  <p:slideViewPr>
    <p:cSldViewPr snapToGrid="0">
      <p:cViewPr varScale="1">
        <p:scale>
          <a:sx n="73" d="100"/>
          <a:sy n="73" d="100"/>
        </p:scale>
        <p:origin x="1152" y="54"/>
      </p:cViewPr>
      <p:guideLst/>
    </p:cSldViewPr>
  </p:slideViewPr>
  <p:outlineViewPr>
    <p:cViewPr>
      <p:scale>
        <a:sx n="33" d="100"/>
        <a:sy n="33" d="100"/>
      </p:scale>
      <p:origin x="0" y="-59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48BC2-C4EA-49EF-84F0-5C2EF92B3B26}"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C434A631-790E-4357-9B74-97450DCB281F}">
      <dgm:prSet phldrT="[Text]">
        <dgm:style>
          <a:lnRef idx="2">
            <a:schemeClr val="dk1"/>
          </a:lnRef>
          <a:fillRef idx="1">
            <a:schemeClr val="lt1"/>
          </a:fillRef>
          <a:effectRef idx="0">
            <a:schemeClr val="dk1"/>
          </a:effectRef>
          <a:fontRef idx="minor">
            <a:schemeClr val="dk1"/>
          </a:fontRef>
        </dgm:style>
      </dgm:prSet>
      <dgm:spPr/>
      <dgm:t>
        <a:bodyPr/>
        <a:lstStyle/>
        <a:p>
          <a:r>
            <a:rPr lang="en-US" b="1" dirty="0" err="1"/>
            <a:t>Tổng</a:t>
          </a:r>
          <a:r>
            <a:rPr lang="en-US" b="1" dirty="0"/>
            <a:t> </a:t>
          </a:r>
          <a:r>
            <a:rPr lang="en-US" b="1" dirty="0" err="1"/>
            <a:t>quan</a:t>
          </a:r>
          <a:r>
            <a:rPr lang="en-US" b="1" dirty="0"/>
            <a:t> </a:t>
          </a:r>
          <a:r>
            <a:rPr lang="en-US" b="1" dirty="0" err="1"/>
            <a:t>về</a:t>
          </a:r>
          <a:r>
            <a:rPr lang="en-US" b="1" dirty="0"/>
            <a:t> </a:t>
          </a:r>
          <a:r>
            <a:rPr lang="en-US" b="1" dirty="0" err="1"/>
            <a:t>linq</a:t>
          </a:r>
          <a:endParaRPr lang="en-US" b="1" dirty="0"/>
        </a:p>
      </dgm:t>
    </dgm:pt>
    <dgm:pt modelId="{2456210E-C383-4BD0-BAB5-935790A09C0B}" type="parTrans" cxnId="{29B4DFEF-2A20-4E63-85FD-3A033111E146}">
      <dgm:prSet/>
      <dgm:spPr/>
      <dgm:t>
        <a:bodyPr/>
        <a:lstStyle/>
        <a:p>
          <a:endParaRPr lang="en-US"/>
        </a:p>
      </dgm:t>
    </dgm:pt>
    <dgm:pt modelId="{9EA1F0AB-677F-4898-A586-59EE60C192B9}" type="sibTrans" cxnId="{29B4DFEF-2A20-4E63-85FD-3A033111E146}">
      <dgm:prSet/>
      <dgm:spPr/>
      <dgm:t>
        <a:bodyPr/>
        <a:lstStyle/>
        <a:p>
          <a:endParaRPr lang="en-US"/>
        </a:p>
      </dgm:t>
    </dgm:pt>
    <dgm:pt modelId="{DD26CE10-B55B-4CE6-9D2D-63DB199F7DBA}">
      <dgm:prSet phldrT="[Text]"/>
      <dgm:spPr/>
      <dgm:t>
        <a:bodyPr/>
        <a:lstStyle/>
        <a:p>
          <a:r>
            <a:rPr lang="en-US" b="1" dirty="0" err="1"/>
            <a:t>Linq</a:t>
          </a:r>
          <a:r>
            <a:rPr lang="en-US" b="1" dirty="0"/>
            <a:t> to SQL</a:t>
          </a:r>
        </a:p>
      </dgm:t>
    </dgm:pt>
    <dgm:pt modelId="{FDC10A42-9379-4B9D-AA87-DF66323781B3}" type="parTrans" cxnId="{E30E548D-24FF-4B5C-A469-DF362C810929}">
      <dgm:prSet/>
      <dgm:spPr/>
      <dgm:t>
        <a:bodyPr/>
        <a:lstStyle/>
        <a:p>
          <a:endParaRPr lang="en-US"/>
        </a:p>
      </dgm:t>
    </dgm:pt>
    <dgm:pt modelId="{D43CD584-3B99-4BDD-9A15-BB921D393A26}" type="sibTrans" cxnId="{E30E548D-24FF-4B5C-A469-DF362C810929}">
      <dgm:prSet/>
      <dgm:spPr/>
      <dgm:t>
        <a:bodyPr/>
        <a:lstStyle/>
        <a:p>
          <a:endParaRPr lang="en-US"/>
        </a:p>
      </dgm:t>
    </dgm:pt>
    <dgm:pt modelId="{78A9DD61-EC07-47D4-8980-8778AF5F5C4E}">
      <dgm:prSet phldrT="[Text]"/>
      <dgm:spPr/>
      <dgm:t>
        <a:bodyPr/>
        <a:lstStyle/>
        <a:p>
          <a:r>
            <a:rPr lang="en-US" b="1" dirty="0" err="1">
              <a:latin typeface="VNF-Oswald" panose="02000506000000020004" pitchFamily="2" charset="0"/>
            </a:rPr>
            <a:t>Linq</a:t>
          </a:r>
          <a:r>
            <a:rPr lang="en-US" b="1" dirty="0">
              <a:latin typeface="VNF-Oswald" panose="02000506000000020004" pitchFamily="2" charset="0"/>
            </a:rPr>
            <a:t> to XML</a:t>
          </a:r>
          <a:endParaRPr lang="en-US" b="1" dirty="0"/>
        </a:p>
      </dgm:t>
    </dgm:pt>
    <dgm:pt modelId="{48550A7B-70E9-4EC4-9A44-71C6B75A947D}" type="parTrans" cxnId="{3FC98EA8-9AFD-40BC-9755-C7E9D0F09F75}">
      <dgm:prSet/>
      <dgm:spPr/>
      <dgm:t>
        <a:bodyPr/>
        <a:lstStyle/>
        <a:p>
          <a:endParaRPr lang="en-US"/>
        </a:p>
      </dgm:t>
    </dgm:pt>
    <dgm:pt modelId="{4B88931C-B3C9-493E-94B7-45366080E0A2}" type="sibTrans" cxnId="{3FC98EA8-9AFD-40BC-9755-C7E9D0F09F75}">
      <dgm:prSet/>
      <dgm:spPr/>
      <dgm:t>
        <a:bodyPr/>
        <a:lstStyle/>
        <a:p>
          <a:endParaRPr lang="en-US"/>
        </a:p>
      </dgm:t>
    </dgm:pt>
    <dgm:pt modelId="{AF127CC6-299D-4DD9-89FC-F14C40C746F3}">
      <dgm:prSet phldrT="[Text]"/>
      <dgm:spPr/>
      <dgm:t>
        <a:bodyPr/>
        <a:lstStyle/>
        <a:p>
          <a:r>
            <a:rPr lang="en" b="1" dirty="0">
              <a:latin typeface="VNF-Oswald" panose="02000506000000020004" pitchFamily="2" charset="0"/>
            </a:rPr>
            <a:t>Linq to Dataset</a:t>
          </a:r>
          <a:endParaRPr lang="en-US" b="1" dirty="0"/>
        </a:p>
      </dgm:t>
    </dgm:pt>
    <dgm:pt modelId="{46B1CD79-66F1-434B-8BDD-D3F317FF6C5C}" type="parTrans" cxnId="{0A49C091-95DB-48D7-B6AF-CD432FAB5D17}">
      <dgm:prSet/>
      <dgm:spPr/>
      <dgm:t>
        <a:bodyPr/>
        <a:lstStyle/>
        <a:p>
          <a:endParaRPr lang="en-US"/>
        </a:p>
      </dgm:t>
    </dgm:pt>
    <dgm:pt modelId="{665E94AE-351D-42B9-831D-06D80F50B19A}" type="sibTrans" cxnId="{0A49C091-95DB-48D7-B6AF-CD432FAB5D17}">
      <dgm:prSet/>
      <dgm:spPr/>
      <dgm:t>
        <a:bodyPr/>
        <a:lstStyle/>
        <a:p>
          <a:endParaRPr lang="en-US"/>
        </a:p>
      </dgm:t>
    </dgm:pt>
    <dgm:pt modelId="{DA364AB8-3118-49BA-89FC-106A27C5233F}">
      <dgm:prSet phldrT="[Text]"/>
      <dgm:spPr/>
      <dgm:t>
        <a:bodyPr/>
        <a:lstStyle/>
        <a:p>
          <a:r>
            <a:rPr lang="en-US" b="1" dirty="0" err="1"/>
            <a:t>Linq</a:t>
          </a:r>
          <a:r>
            <a:rPr lang="en-US" b="1" dirty="0"/>
            <a:t> to Object</a:t>
          </a:r>
          <a:endParaRPr lang="en-US" b="1" dirty="0">
            <a:latin typeface="VNF-Oswald" panose="02000506000000020004" pitchFamily="2" charset="0"/>
          </a:endParaRPr>
        </a:p>
      </dgm:t>
    </dgm:pt>
    <dgm:pt modelId="{5F3B51DE-9234-46E5-914D-DEC5DE7BFC14}" type="parTrans" cxnId="{75081D81-D4E3-4D98-9271-CD1E47C34139}">
      <dgm:prSet/>
      <dgm:spPr/>
      <dgm:t>
        <a:bodyPr/>
        <a:lstStyle/>
        <a:p>
          <a:endParaRPr lang="en-US"/>
        </a:p>
      </dgm:t>
    </dgm:pt>
    <dgm:pt modelId="{69AD83C7-5774-443C-AC6B-DB3CC510467D}" type="sibTrans" cxnId="{75081D81-D4E3-4D98-9271-CD1E47C34139}">
      <dgm:prSet/>
      <dgm:spPr/>
      <dgm:t>
        <a:bodyPr/>
        <a:lstStyle/>
        <a:p>
          <a:endParaRPr lang="en-US"/>
        </a:p>
      </dgm:t>
    </dgm:pt>
    <dgm:pt modelId="{9D221720-0C61-4E49-8ACA-50AD9D0CB742}">
      <dgm:prSet phldrT="[Text]"/>
      <dgm:spPr/>
      <dgm:t>
        <a:bodyPr/>
        <a:lstStyle/>
        <a:p>
          <a:r>
            <a:rPr lang="en-US" b="1" dirty="0" err="1">
              <a:latin typeface="VNF-Oswald" panose="02000506000000020004" pitchFamily="2" charset="0"/>
            </a:rPr>
            <a:t>Linq</a:t>
          </a:r>
          <a:r>
            <a:rPr lang="en-US" b="1" dirty="0">
              <a:latin typeface="VNF-Oswald" panose="02000506000000020004" pitchFamily="2" charset="0"/>
            </a:rPr>
            <a:t> to Entity</a:t>
          </a:r>
        </a:p>
      </dgm:t>
    </dgm:pt>
    <dgm:pt modelId="{CAF9D012-0026-4299-AF97-8513A17EBB72}" type="parTrans" cxnId="{1EA176B5-763A-40DF-9EBB-2E34634239CE}">
      <dgm:prSet/>
      <dgm:spPr/>
      <dgm:t>
        <a:bodyPr/>
        <a:lstStyle/>
        <a:p>
          <a:endParaRPr lang="en-US"/>
        </a:p>
      </dgm:t>
    </dgm:pt>
    <dgm:pt modelId="{02B86537-9F2A-4C59-A56E-87EAA31406DD}" type="sibTrans" cxnId="{1EA176B5-763A-40DF-9EBB-2E34634239CE}">
      <dgm:prSet/>
      <dgm:spPr/>
      <dgm:t>
        <a:bodyPr/>
        <a:lstStyle/>
        <a:p>
          <a:endParaRPr lang="en-US"/>
        </a:p>
      </dgm:t>
    </dgm:pt>
    <dgm:pt modelId="{24C3EE41-6313-46BE-A4C7-FC085AFA48A3}" type="pres">
      <dgm:prSet presAssocID="{A4048BC2-C4EA-49EF-84F0-5C2EF92B3B26}" presName="Name0" presStyleCnt="0">
        <dgm:presLayoutVars>
          <dgm:chMax val="7"/>
          <dgm:chPref val="7"/>
          <dgm:dir/>
        </dgm:presLayoutVars>
      </dgm:prSet>
      <dgm:spPr/>
    </dgm:pt>
    <dgm:pt modelId="{643AE6F3-A586-4FB2-A40C-147CCF9AC3E3}" type="pres">
      <dgm:prSet presAssocID="{A4048BC2-C4EA-49EF-84F0-5C2EF92B3B26}" presName="Name1" presStyleCnt="0"/>
      <dgm:spPr/>
    </dgm:pt>
    <dgm:pt modelId="{E79F2870-7BB8-435A-9143-F15E9B7FC224}" type="pres">
      <dgm:prSet presAssocID="{A4048BC2-C4EA-49EF-84F0-5C2EF92B3B26}" presName="cycle" presStyleCnt="0"/>
      <dgm:spPr/>
    </dgm:pt>
    <dgm:pt modelId="{7344CA79-448C-4F08-B5F9-E1AC1B36A183}" type="pres">
      <dgm:prSet presAssocID="{A4048BC2-C4EA-49EF-84F0-5C2EF92B3B26}" presName="srcNode" presStyleLbl="node1" presStyleIdx="0" presStyleCnt="6"/>
      <dgm:spPr/>
    </dgm:pt>
    <dgm:pt modelId="{067CBA42-FED7-4CB5-87D7-09B14A807956}" type="pres">
      <dgm:prSet presAssocID="{A4048BC2-C4EA-49EF-84F0-5C2EF92B3B26}" presName="conn" presStyleLbl="parChTrans1D2" presStyleIdx="0" presStyleCnt="1"/>
      <dgm:spPr/>
    </dgm:pt>
    <dgm:pt modelId="{958E2352-5957-4692-945C-C9C80E6724B8}" type="pres">
      <dgm:prSet presAssocID="{A4048BC2-C4EA-49EF-84F0-5C2EF92B3B26}" presName="extraNode" presStyleLbl="node1" presStyleIdx="0" presStyleCnt="6"/>
      <dgm:spPr/>
    </dgm:pt>
    <dgm:pt modelId="{F0483A2A-9752-4D4A-BFCD-5831B39E7C07}" type="pres">
      <dgm:prSet presAssocID="{A4048BC2-C4EA-49EF-84F0-5C2EF92B3B26}" presName="dstNode" presStyleLbl="node1" presStyleIdx="0" presStyleCnt="6"/>
      <dgm:spPr/>
    </dgm:pt>
    <dgm:pt modelId="{30307325-B529-4ECD-BE13-31DA12EEDD9E}" type="pres">
      <dgm:prSet presAssocID="{C434A631-790E-4357-9B74-97450DCB281F}" presName="text_1" presStyleLbl="node1" presStyleIdx="0" presStyleCnt="6">
        <dgm:presLayoutVars>
          <dgm:bulletEnabled val="1"/>
        </dgm:presLayoutVars>
      </dgm:prSet>
      <dgm:spPr/>
    </dgm:pt>
    <dgm:pt modelId="{C7070179-A936-4B07-85CA-EE04666361A8}" type="pres">
      <dgm:prSet presAssocID="{C434A631-790E-4357-9B74-97450DCB281F}" presName="accent_1" presStyleCnt="0"/>
      <dgm:spPr/>
    </dgm:pt>
    <dgm:pt modelId="{CBD170D0-F479-433C-BAA9-EDB96DACDAC9}" type="pres">
      <dgm:prSet presAssocID="{C434A631-790E-4357-9B74-97450DCB281F}" presName="accentRepeatNode" presStyleLbl="solidFgAcc1" presStyleIdx="0" presStyleCnt="6"/>
      <dgm:spPr/>
    </dgm:pt>
    <dgm:pt modelId="{14409AAC-068B-4785-9148-C53965296B2C}" type="pres">
      <dgm:prSet presAssocID="{DD26CE10-B55B-4CE6-9D2D-63DB199F7DBA}" presName="text_2" presStyleLbl="node1" presStyleIdx="1" presStyleCnt="6">
        <dgm:presLayoutVars>
          <dgm:bulletEnabled val="1"/>
        </dgm:presLayoutVars>
      </dgm:prSet>
      <dgm:spPr/>
    </dgm:pt>
    <dgm:pt modelId="{559F4F6A-F9E8-4049-BA3A-E782860AA73C}" type="pres">
      <dgm:prSet presAssocID="{DD26CE10-B55B-4CE6-9D2D-63DB199F7DBA}" presName="accent_2" presStyleCnt="0"/>
      <dgm:spPr/>
    </dgm:pt>
    <dgm:pt modelId="{B866D87C-41CC-47EB-BF47-1D565E270E8B}" type="pres">
      <dgm:prSet presAssocID="{DD26CE10-B55B-4CE6-9D2D-63DB199F7DBA}" presName="accentRepeatNode" presStyleLbl="solidFgAcc1" presStyleIdx="1" presStyleCnt="6"/>
      <dgm:spPr/>
    </dgm:pt>
    <dgm:pt modelId="{EE21A305-FBE3-42AE-B6D9-58A597731304}" type="pres">
      <dgm:prSet presAssocID="{78A9DD61-EC07-47D4-8980-8778AF5F5C4E}" presName="text_3" presStyleLbl="node1" presStyleIdx="2" presStyleCnt="6">
        <dgm:presLayoutVars>
          <dgm:bulletEnabled val="1"/>
        </dgm:presLayoutVars>
      </dgm:prSet>
      <dgm:spPr/>
    </dgm:pt>
    <dgm:pt modelId="{0AD6830F-3EF9-4628-9488-D637CCB38456}" type="pres">
      <dgm:prSet presAssocID="{78A9DD61-EC07-47D4-8980-8778AF5F5C4E}" presName="accent_3" presStyleCnt="0"/>
      <dgm:spPr/>
    </dgm:pt>
    <dgm:pt modelId="{69E6D0A4-E42F-49FF-B243-7CCE9CAF60B8}" type="pres">
      <dgm:prSet presAssocID="{78A9DD61-EC07-47D4-8980-8778AF5F5C4E}" presName="accentRepeatNode" presStyleLbl="solidFgAcc1" presStyleIdx="2" presStyleCnt="6"/>
      <dgm:spPr/>
    </dgm:pt>
    <dgm:pt modelId="{7C31CB35-1164-4309-8E2A-98A39B20FE6B}" type="pres">
      <dgm:prSet presAssocID="{AF127CC6-299D-4DD9-89FC-F14C40C746F3}" presName="text_4" presStyleLbl="node1" presStyleIdx="3" presStyleCnt="6">
        <dgm:presLayoutVars>
          <dgm:bulletEnabled val="1"/>
        </dgm:presLayoutVars>
      </dgm:prSet>
      <dgm:spPr/>
    </dgm:pt>
    <dgm:pt modelId="{F7BBCBA2-0308-44F8-B268-D7FB877A3B2A}" type="pres">
      <dgm:prSet presAssocID="{AF127CC6-299D-4DD9-89FC-F14C40C746F3}" presName="accent_4" presStyleCnt="0"/>
      <dgm:spPr/>
    </dgm:pt>
    <dgm:pt modelId="{2A32FCCE-4C54-4DA3-A049-D0EA812F4608}" type="pres">
      <dgm:prSet presAssocID="{AF127CC6-299D-4DD9-89FC-F14C40C746F3}" presName="accentRepeatNode" presStyleLbl="solidFgAcc1" presStyleIdx="3" presStyleCnt="6"/>
      <dgm:spPr/>
    </dgm:pt>
    <dgm:pt modelId="{7BE18960-2F1B-4B80-9386-D0DBFBF76749}" type="pres">
      <dgm:prSet presAssocID="{DA364AB8-3118-49BA-89FC-106A27C5233F}" presName="text_5" presStyleLbl="node1" presStyleIdx="4" presStyleCnt="6">
        <dgm:presLayoutVars>
          <dgm:bulletEnabled val="1"/>
        </dgm:presLayoutVars>
      </dgm:prSet>
      <dgm:spPr/>
    </dgm:pt>
    <dgm:pt modelId="{E59298DF-93E6-47BF-AF44-507F9F403D53}" type="pres">
      <dgm:prSet presAssocID="{DA364AB8-3118-49BA-89FC-106A27C5233F}" presName="accent_5" presStyleCnt="0"/>
      <dgm:spPr/>
    </dgm:pt>
    <dgm:pt modelId="{7474C4F0-9DB1-4367-B02E-B0E2A88E4874}" type="pres">
      <dgm:prSet presAssocID="{DA364AB8-3118-49BA-89FC-106A27C5233F}" presName="accentRepeatNode" presStyleLbl="solidFgAcc1" presStyleIdx="4" presStyleCnt="6"/>
      <dgm:spPr/>
    </dgm:pt>
    <dgm:pt modelId="{AA0E92B4-0B5C-4AC7-ACF9-B3357D44561C}" type="pres">
      <dgm:prSet presAssocID="{9D221720-0C61-4E49-8ACA-50AD9D0CB742}" presName="text_6" presStyleLbl="node1" presStyleIdx="5" presStyleCnt="6">
        <dgm:presLayoutVars>
          <dgm:bulletEnabled val="1"/>
        </dgm:presLayoutVars>
      </dgm:prSet>
      <dgm:spPr/>
    </dgm:pt>
    <dgm:pt modelId="{036B1AC4-042F-4C1C-B768-A352E21B5B63}" type="pres">
      <dgm:prSet presAssocID="{9D221720-0C61-4E49-8ACA-50AD9D0CB742}" presName="accent_6" presStyleCnt="0"/>
      <dgm:spPr/>
    </dgm:pt>
    <dgm:pt modelId="{274D5C54-D358-48B4-A6D0-346FC69CA31C}" type="pres">
      <dgm:prSet presAssocID="{9D221720-0C61-4E49-8ACA-50AD9D0CB742}" presName="accentRepeatNode" presStyleLbl="solidFgAcc1" presStyleIdx="5" presStyleCnt="6"/>
      <dgm:spPr/>
    </dgm:pt>
  </dgm:ptLst>
  <dgm:cxnLst>
    <dgm:cxn modelId="{3DCFD219-87AF-4D0F-BF6F-F4DEED1A0EAE}" type="presOf" srcId="{DD26CE10-B55B-4CE6-9D2D-63DB199F7DBA}" destId="{14409AAC-068B-4785-9148-C53965296B2C}" srcOrd="0" destOrd="0" presId="urn:microsoft.com/office/officeart/2008/layout/VerticalCurvedList"/>
    <dgm:cxn modelId="{734A251B-C971-4390-A054-B8FB048E6BA2}" type="presOf" srcId="{9D221720-0C61-4E49-8ACA-50AD9D0CB742}" destId="{AA0E92B4-0B5C-4AC7-ACF9-B3357D44561C}" srcOrd="0" destOrd="0" presId="urn:microsoft.com/office/officeart/2008/layout/VerticalCurvedList"/>
    <dgm:cxn modelId="{1F6A1421-D831-4053-AB0B-BF4E97166E83}" type="presOf" srcId="{DA364AB8-3118-49BA-89FC-106A27C5233F}" destId="{7BE18960-2F1B-4B80-9386-D0DBFBF76749}" srcOrd="0" destOrd="0" presId="urn:microsoft.com/office/officeart/2008/layout/VerticalCurvedList"/>
    <dgm:cxn modelId="{9AE84051-A31B-4C19-8D26-01DCE862BC3B}" type="presOf" srcId="{C434A631-790E-4357-9B74-97450DCB281F}" destId="{30307325-B529-4ECD-BE13-31DA12EEDD9E}" srcOrd="0" destOrd="0" presId="urn:microsoft.com/office/officeart/2008/layout/VerticalCurvedList"/>
    <dgm:cxn modelId="{75081D81-D4E3-4D98-9271-CD1E47C34139}" srcId="{A4048BC2-C4EA-49EF-84F0-5C2EF92B3B26}" destId="{DA364AB8-3118-49BA-89FC-106A27C5233F}" srcOrd="4" destOrd="0" parTransId="{5F3B51DE-9234-46E5-914D-DEC5DE7BFC14}" sibTransId="{69AD83C7-5774-443C-AC6B-DB3CC510467D}"/>
    <dgm:cxn modelId="{F1D9198A-2A5A-41A1-83B2-9A5921D66790}" type="presOf" srcId="{78A9DD61-EC07-47D4-8980-8778AF5F5C4E}" destId="{EE21A305-FBE3-42AE-B6D9-58A597731304}" srcOrd="0" destOrd="0" presId="urn:microsoft.com/office/officeart/2008/layout/VerticalCurvedList"/>
    <dgm:cxn modelId="{E30E548D-24FF-4B5C-A469-DF362C810929}" srcId="{A4048BC2-C4EA-49EF-84F0-5C2EF92B3B26}" destId="{DD26CE10-B55B-4CE6-9D2D-63DB199F7DBA}" srcOrd="1" destOrd="0" parTransId="{FDC10A42-9379-4B9D-AA87-DF66323781B3}" sibTransId="{D43CD584-3B99-4BDD-9A15-BB921D393A26}"/>
    <dgm:cxn modelId="{0A49C091-95DB-48D7-B6AF-CD432FAB5D17}" srcId="{A4048BC2-C4EA-49EF-84F0-5C2EF92B3B26}" destId="{AF127CC6-299D-4DD9-89FC-F14C40C746F3}" srcOrd="3" destOrd="0" parTransId="{46B1CD79-66F1-434B-8BDD-D3F317FF6C5C}" sibTransId="{665E94AE-351D-42B9-831D-06D80F50B19A}"/>
    <dgm:cxn modelId="{6AF8D297-DF24-4769-98A6-F2ABEF2495FF}" type="presOf" srcId="{9EA1F0AB-677F-4898-A586-59EE60C192B9}" destId="{067CBA42-FED7-4CB5-87D7-09B14A807956}" srcOrd="0" destOrd="0" presId="urn:microsoft.com/office/officeart/2008/layout/VerticalCurvedList"/>
    <dgm:cxn modelId="{3FC98EA8-9AFD-40BC-9755-C7E9D0F09F75}" srcId="{A4048BC2-C4EA-49EF-84F0-5C2EF92B3B26}" destId="{78A9DD61-EC07-47D4-8980-8778AF5F5C4E}" srcOrd="2" destOrd="0" parTransId="{48550A7B-70E9-4EC4-9A44-71C6B75A947D}" sibTransId="{4B88931C-B3C9-493E-94B7-45366080E0A2}"/>
    <dgm:cxn modelId="{1EA176B5-763A-40DF-9EBB-2E34634239CE}" srcId="{A4048BC2-C4EA-49EF-84F0-5C2EF92B3B26}" destId="{9D221720-0C61-4E49-8ACA-50AD9D0CB742}" srcOrd="5" destOrd="0" parTransId="{CAF9D012-0026-4299-AF97-8513A17EBB72}" sibTransId="{02B86537-9F2A-4C59-A56E-87EAA31406DD}"/>
    <dgm:cxn modelId="{A83B12BF-657C-453D-A3AE-B68B75EE5F99}" type="presOf" srcId="{A4048BC2-C4EA-49EF-84F0-5C2EF92B3B26}" destId="{24C3EE41-6313-46BE-A4C7-FC085AFA48A3}" srcOrd="0" destOrd="0" presId="urn:microsoft.com/office/officeart/2008/layout/VerticalCurvedList"/>
    <dgm:cxn modelId="{D65BC1EC-BD8E-4722-A7E4-39DDC3316ACA}" type="presOf" srcId="{AF127CC6-299D-4DD9-89FC-F14C40C746F3}" destId="{7C31CB35-1164-4309-8E2A-98A39B20FE6B}" srcOrd="0" destOrd="0" presId="urn:microsoft.com/office/officeart/2008/layout/VerticalCurvedList"/>
    <dgm:cxn modelId="{29B4DFEF-2A20-4E63-85FD-3A033111E146}" srcId="{A4048BC2-C4EA-49EF-84F0-5C2EF92B3B26}" destId="{C434A631-790E-4357-9B74-97450DCB281F}" srcOrd="0" destOrd="0" parTransId="{2456210E-C383-4BD0-BAB5-935790A09C0B}" sibTransId="{9EA1F0AB-677F-4898-A586-59EE60C192B9}"/>
    <dgm:cxn modelId="{65828899-D88F-4EB6-BF06-5505A15525F8}" type="presParOf" srcId="{24C3EE41-6313-46BE-A4C7-FC085AFA48A3}" destId="{643AE6F3-A586-4FB2-A40C-147CCF9AC3E3}" srcOrd="0" destOrd="0" presId="urn:microsoft.com/office/officeart/2008/layout/VerticalCurvedList"/>
    <dgm:cxn modelId="{0F71B1F4-1439-4E79-B0F4-4BDC37C7E780}" type="presParOf" srcId="{643AE6F3-A586-4FB2-A40C-147CCF9AC3E3}" destId="{E79F2870-7BB8-435A-9143-F15E9B7FC224}" srcOrd="0" destOrd="0" presId="urn:microsoft.com/office/officeart/2008/layout/VerticalCurvedList"/>
    <dgm:cxn modelId="{479A2367-317D-42CE-8D15-A5CF20B40748}" type="presParOf" srcId="{E79F2870-7BB8-435A-9143-F15E9B7FC224}" destId="{7344CA79-448C-4F08-B5F9-E1AC1B36A183}" srcOrd="0" destOrd="0" presId="urn:microsoft.com/office/officeart/2008/layout/VerticalCurvedList"/>
    <dgm:cxn modelId="{72059FFD-EA78-4D0D-BD96-BAB9B748D131}" type="presParOf" srcId="{E79F2870-7BB8-435A-9143-F15E9B7FC224}" destId="{067CBA42-FED7-4CB5-87D7-09B14A807956}" srcOrd="1" destOrd="0" presId="urn:microsoft.com/office/officeart/2008/layout/VerticalCurvedList"/>
    <dgm:cxn modelId="{61EA3921-9D6B-479D-B3F8-E370264F1A9A}" type="presParOf" srcId="{E79F2870-7BB8-435A-9143-F15E9B7FC224}" destId="{958E2352-5957-4692-945C-C9C80E6724B8}" srcOrd="2" destOrd="0" presId="urn:microsoft.com/office/officeart/2008/layout/VerticalCurvedList"/>
    <dgm:cxn modelId="{67AC034F-F45E-4242-ABFD-BED42DC348E8}" type="presParOf" srcId="{E79F2870-7BB8-435A-9143-F15E9B7FC224}" destId="{F0483A2A-9752-4D4A-BFCD-5831B39E7C07}" srcOrd="3" destOrd="0" presId="urn:microsoft.com/office/officeart/2008/layout/VerticalCurvedList"/>
    <dgm:cxn modelId="{73D48412-33DE-43D2-BC5C-16098293AC87}" type="presParOf" srcId="{643AE6F3-A586-4FB2-A40C-147CCF9AC3E3}" destId="{30307325-B529-4ECD-BE13-31DA12EEDD9E}" srcOrd="1" destOrd="0" presId="urn:microsoft.com/office/officeart/2008/layout/VerticalCurvedList"/>
    <dgm:cxn modelId="{FA87F614-D4D5-4748-9026-7C39AB0B8AB7}" type="presParOf" srcId="{643AE6F3-A586-4FB2-A40C-147CCF9AC3E3}" destId="{C7070179-A936-4B07-85CA-EE04666361A8}" srcOrd="2" destOrd="0" presId="urn:microsoft.com/office/officeart/2008/layout/VerticalCurvedList"/>
    <dgm:cxn modelId="{C2AF64FB-BA58-4926-B32B-F785B284E7D5}" type="presParOf" srcId="{C7070179-A936-4B07-85CA-EE04666361A8}" destId="{CBD170D0-F479-433C-BAA9-EDB96DACDAC9}" srcOrd="0" destOrd="0" presId="urn:microsoft.com/office/officeart/2008/layout/VerticalCurvedList"/>
    <dgm:cxn modelId="{A94CE8E6-8893-4683-A907-F8AC01DC2C36}" type="presParOf" srcId="{643AE6F3-A586-4FB2-A40C-147CCF9AC3E3}" destId="{14409AAC-068B-4785-9148-C53965296B2C}" srcOrd="3" destOrd="0" presId="urn:microsoft.com/office/officeart/2008/layout/VerticalCurvedList"/>
    <dgm:cxn modelId="{748B5EED-D26F-4A54-8DDC-9D420AD3D79E}" type="presParOf" srcId="{643AE6F3-A586-4FB2-A40C-147CCF9AC3E3}" destId="{559F4F6A-F9E8-4049-BA3A-E782860AA73C}" srcOrd="4" destOrd="0" presId="urn:microsoft.com/office/officeart/2008/layout/VerticalCurvedList"/>
    <dgm:cxn modelId="{2443C344-3E54-43C7-9857-AB4716617AAF}" type="presParOf" srcId="{559F4F6A-F9E8-4049-BA3A-E782860AA73C}" destId="{B866D87C-41CC-47EB-BF47-1D565E270E8B}" srcOrd="0" destOrd="0" presId="urn:microsoft.com/office/officeart/2008/layout/VerticalCurvedList"/>
    <dgm:cxn modelId="{7A0BC71A-F58E-4865-9051-0C6422EE26ED}" type="presParOf" srcId="{643AE6F3-A586-4FB2-A40C-147CCF9AC3E3}" destId="{EE21A305-FBE3-42AE-B6D9-58A597731304}" srcOrd="5" destOrd="0" presId="urn:microsoft.com/office/officeart/2008/layout/VerticalCurvedList"/>
    <dgm:cxn modelId="{2F7858BF-C8FD-4297-A8BC-27FCE019F55A}" type="presParOf" srcId="{643AE6F3-A586-4FB2-A40C-147CCF9AC3E3}" destId="{0AD6830F-3EF9-4628-9488-D637CCB38456}" srcOrd="6" destOrd="0" presId="urn:microsoft.com/office/officeart/2008/layout/VerticalCurvedList"/>
    <dgm:cxn modelId="{75EF7520-2F5B-46E2-A396-85BEDA3E17B2}" type="presParOf" srcId="{0AD6830F-3EF9-4628-9488-D637CCB38456}" destId="{69E6D0A4-E42F-49FF-B243-7CCE9CAF60B8}" srcOrd="0" destOrd="0" presId="urn:microsoft.com/office/officeart/2008/layout/VerticalCurvedList"/>
    <dgm:cxn modelId="{A56AB44A-0953-4F2A-B6E9-7FA182F56E47}" type="presParOf" srcId="{643AE6F3-A586-4FB2-A40C-147CCF9AC3E3}" destId="{7C31CB35-1164-4309-8E2A-98A39B20FE6B}" srcOrd="7" destOrd="0" presId="urn:microsoft.com/office/officeart/2008/layout/VerticalCurvedList"/>
    <dgm:cxn modelId="{84A398ED-3A14-4002-88C9-F361A6C3A335}" type="presParOf" srcId="{643AE6F3-A586-4FB2-A40C-147CCF9AC3E3}" destId="{F7BBCBA2-0308-44F8-B268-D7FB877A3B2A}" srcOrd="8" destOrd="0" presId="urn:microsoft.com/office/officeart/2008/layout/VerticalCurvedList"/>
    <dgm:cxn modelId="{C6285C47-2407-4656-9E35-36A4F019CC0C}" type="presParOf" srcId="{F7BBCBA2-0308-44F8-B268-D7FB877A3B2A}" destId="{2A32FCCE-4C54-4DA3-A049-D0EA812F4608}" srcOrd="0" destOrd="0" presId="urn:microsoft.com/office/officeart/2008/layout/VerticalCurvedList"/>
    <dgm:cxn modelId="{155F7798-F62C-4E15-ABC9-D7AC71A0D322}" type="presParOf" srcId="{643AE6F3-A586-4FB2-A40C-147CCF9AC3E3}" destId="{7BE18960-2F1B-4B80-9386-D0DBFBF76749}" srcOrd="9" destOrd="0" presId="urn:microsoft.com/office/officeart/2008/layout/VerticalCurvedList"/>
    <dgm:cxn modelId="{ABF7439D-A6C2-405E-803E-4589F4BC613D}" type="presParOf" srcId="{643AE6F3-A586-4FB2-A40C-147CCF9AC3E3}" destId="{E59298DF-93E6-47BF-AF44-507F9F403D53}" srcOrd="10" destOrd="0" presId="urn:microsoft.com/office/officeart/2008/layout/VerticalCurvedList"/>
    <dgm:cxn modelId="{0F98E3B3-952C-4272-9B19-19524497CE5D}" type="presParOf" srcId="{E59298DF-93E6-47BF-AF44-507F9F403D53}" destId="{7474C4F0-9DB1-4367-B02E-B0E2A88E4874}" srcOrd="0" destOrd="0" presId="urn:microsoft.com/office/officeart/2008/layout/VerticalCurvedList"/>
    <dgm:cxn modelId="{D37B95A8-8A87-4B87-AB43-7978C25A0632}" type="presParOf" srcId="{643AE6F3-A586-4FB2-A40C-147CCF9AC3E3}" destId="{AA0E92B4-0B5C-4AC7-ACF9-B3357D44561C}" srcOrd="11" destOrd="0" presId="urn:microsoft.com/office/officeart/2008/layout/VerticalCurvedList"/>
    <dgm:cxn modelId="{E8C7C026-1C05-4F01-9524-76C9B995867A}" type="presParOf" srcId="{643AE6F3-A586-4FB2-A40C-147CCF9AC3E3}" destId="{036B1AC4-042F-4C1C-B768-A352E21B5B63}" srcOrd="12" destOrd="0" presId="urn:microsoft.com/office/officeart/2008/layout/VerticalCurvedList"/>
    <dgm:cxn modelId="{169F0452-59DC-4FF9-9859-149B7C31BF1C}" type="presParOf" srcId="{036B1AC4-042F-4C1C-B768-A352E21B5B63}" destId="{274D5C54-D358-48B4-A6D0-346FC69CA31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BA42-FED7-4CB5-87D7-09B14A807956}">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07325-B529-4ECD-BE13-31DA12EEDD9E}">
      <dsp:nvSpPr>
        <dsp:cNvPr id="0" name=""/>
        <dsp:cNvSpPr/>
      </dsp:nvSpPr>
      <dsp:spPr>
        <a:xfrm>
          <a:off x="328048" y="214010"/>
          <a:ext cx="5712764" cy="427857"/>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err="1"/>
            <a:t>Tổng</a:t>
          </a:r>
          <a:r>
            <a:rPr lang="en-US" sz="2300" b="1" kern="1200" dirty="0"/>
            <a:t> </a:t>
          </a:r>
          <a:r>
            <a:rPr lang="en-US" sz="2300" b="1" kern="1200" dirty="0" err="1"/>
            <a:t>quan</a:t>
          </a:r>
          <a:r>
            <a:rPr lang="en-US" sz="2300" b="1" kern="1200" dirty="0"/>
            <a:t> </a:t>
          </a:r>
          <a:r>
            <a:rPr lang="en-US" sz="2300" b="1" kern="1200" dirty="0" err="1"/>
            <a:t>về</a:t>
          </a:r>
          <a:r>
            <a:rPr lang="en-US" sz="2300" b="1" kern="1200" dirty="0"/>
            <a:t> </a:t>
          </a:r>
          <a:r>
            <a:rPr lang="en-US" sz="2300" b="1" kern="1200" dirty="0" err="1"/>
            <a:t>linq</a:t>
          </a:r>
          <a:endParaRPr lang="en-US" sz="2300" b="1" kern="1200" dirty="0"/>
        </a:p>
      </dsp:txBody>
      <dsp:txXfrm>
        <a:off x="328048" y="214010"/>
        <a:ext cx="5712764" cy="427857"/>
      </dsp:txXfrm>
    </dsp:sp>
    <dsp:sp modelId="{CBD170D0-F479-433C-BAA9-EDB96DACDAC9}">
      <dsp:nvSpPr>
        <dsp:cNvPr id="0" name=""/>
        <dsp:cNvSpPr/>
      </dsp:nvSpPr>
      <dsp:spPr>
        <a:xfrm>
          <a:off x="60637" y="160528"/>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09AAC-068B-4785-9148-C53965296B2C}">
      <dsp:nvSpPr>
        <dsp:cNvPr id="0" name=""/>
        <dsp:cNvSpPr/>
      </dsp:nvSpPr>
      <dsp:spPr>
        <a:xfrm>
          <a:off x="679991" y="855715"/>
          <a:ext cx="5360822" cy="4278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err="1"/>
            <a:t>Linq</a:t>
          </a:r>
          <a:r>
            <a:rPr lang="en-US" sz="2300" b="1" kern="1200" dirty="0"/>
            <a:t> to SQL</a:t>
          </a:r>
        </a:p>
      </dsp:txBody>
      <dsp:txXfrm>
        <a:off x="679991" y="855715"/>
        <a:ext cx="5360822" cy="427857"/>
      </dsp:txXfrm>
    </dsp:sp>
    <dsp:sp modelId="{B866D87C-41CC-47EB-BF47-1D565E270E8B}">
      <dsp:nvSpPr>
        <dsp:cNvPr id="0" name=""/>
        <dsp:cNvSpPr/>
      </dsp:nvSpPr>
      <dsp:spPr>
        <a:xfrm>
          <a:off x="412579" y="802233"/>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1A305-FBE3-42AE-B6D9-58A597731304}">
      <dsp:nvSpPr>
        <dsp:cNvPr id="0" name=""/>
        <dsp:cNvSpPr/>
      </dsp:nvSpPr>
      <dsp:spPr>
        <a:xfrm>
          <a:off x="840925" y="1497421"/>
          <a:ext cx="5199888" cy="4278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err="1">
              <a:latin typeface="VNF-Oswald" panose="02000506000000020004" pitchFamily="2" charset="0"/>
            </a:rPr>
            <a:t>Linq</a:t>
          </a:r>
          <a:r>
            <a:rPr lang="en-US" sz="2300" b="1" kern="1200" dirty="0">
              <a:latin typeface="VNF-Oswald" panose="02000506000000020004" pitchFamily="2" charset="0"/>
            </a:rPr>
            <a:t> to XML</a:t>
          </a:r>
          <a:endParaRPr lang="en-US" sz="2300" b="1" kern="1200" dirty="0"/>
        </a:p>
      </dsp:txBody>
      <dsp:txXfrm>
        <a:off x="840925" y="1497421"/>
        <a:ext cx="5199888" cy="427857"/>
      </dsp:txXfrm>
    </dsp:sp>
    <dsp:sp modelId="{69E6D0A4-E42F-49FF-B243-7CCE9CAF60B8}">
      <dsp:nvSpPr>
        <dsp:cNvPr id="0" name=""/>
        <dsp:cNvSpPr/>
      </dsp:nvSpPr>
      <dsp:spPr>
        <a:xfrm>
          <a:off x="573514" y="1443939"/>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31CB35-1164-4309-8E2A-98A39B20FE6B}">
      <dsp:nvSpPr>
        <dsp:cNvPr id="0" name=""/>
        <dsp:cNvSpPr/>
      </dsp:nvSpPr>
      <dsp:spPr>
        <a:xfrm>
          <a:off x="840925" y="2138720"/>
          <a:ext cx="5199888" cy="4278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 sz="2300" b="1" kern="1200" dirty="0">
              <a:latin typeface="VNF-Oswald" panose="02000506000000020004" pitchFamily="2" charset="0"/>
            </a:rPr>
            <a:t>Linq to Dataset</a:t>
          </a:r>
          <a:endParaRPr lang="en-US" sz="2300" b="1" kern="1200" dirty="0"/>
        </a:p>
      </dsp:txBody>
      <dsp:txXfrm>
        <a:off x="840925" y="2138720"/>
        <a:ext cx="5199888" cy="427857"/>
      </dsp:txXfrm>
    </dsp:sp>
    <dsp:sp modelId="{2A32FCCE-4C54-4DA3-A049-D0EA812F4608}">
      <dsp:nvSpPr>
        <dsp:cNvPr id="0" name=""/>
        <dsp:cNvSpPr/>
      </dsp:nvSpPr>
      <dsp:spPr>
        <a:xfrm>
          <a:off x="573514" y="2085238"/>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E18960-2F1B-4B80-9386-D0DBFBF76749}">
      <dsp:nvSpPr>
        <dsp:cNvPr id="0" name=""/>
        <dsp:cNvSpPr/>
      </dsp:nvSpPr>
      <dsp:spPr>
        <a:xfrm>
          <a:off x="679991" y="2780426"/>
          <a:ext cx="5360822" cy="4278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err="1"/>
            <a:t>Linq</a:t>
          </a:r>
          <a:r>
            <a:rPr lang="en-US" sz="2300" b="1" kern="1200" dirty="0"/>
            <a:t> to Object</a:t>
          </a:r>
          <a:endParaRPr lang="en-US" sz="2300" b="1" kern="1200" dirty="0">
            <a:latin typeface="VNF-Oswald" panose="02000506000000020004" pitchFamily="2" charset="0"/>
          </a:endParaRPr>
        </a:p>
      </dsp:txBody>
      <dsp:txXfrm>
        <a:off x="679991" y="2780426"/>
        <a:ext cx="5360822" cy="427857"/>
      </dsp:txXfrm>
    </dsp:sp>
    <dsp:sp modelId="{7474C4F0-9DB1-4367-B02E-B0E2A88E4874}">
      <dsp:nvSpPr>
        <dsp:cNvPr id="0" name=""/>
        <dsp:cNvSpPr/>
      </dsp:nvSpPr>
      <dsp:spPr>
        <a:xfrm>
          <a:off x="412579" y="2726944"/>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0E92B4-0B5C-4AC7-ACF9-B3357D44561C}">
      <dsp:nvSpPr>
        <dsp:cNvPr id="0" name=""/>
        <dsp:cNvSpPr/>
      </dsp:nvSpPr>
      <dsp:spPr>
        <a:xfrm>
          <a:off x="328048" y="3422131"/>
          <a:ext cx="5712764" cy="427857"/>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err="1">
              <a:latin typeface="VNF-Oswald" panose="02000506000000020004" pitchFamily="2" charset="0"/>
            </a:rPr>
            <a:t>Linq</a:t>
          </a:r>
          <a:r>
            <a:rPr lang="en-US" sz="2300" b="1" kern="1200" dirty="0">
              <a:latin typeface="VNF-Oswald" panose="02000506000000020004" pitchFamily="2" charset="0"/>
            </a:rPr>
            <a:t> to Entity</a:t>
          </a:r>
        </a:p>
      </dsp:txBody>
      <dsp:txXfrm>
        <a:off x="328048" y="3422131"/>
        <a:ext cx="5712764" cy="427857"/>
      </dsp:txXfrm>
    </dsp:sp>
    <dsp:sp modelId="{274D5C54-D358-48B4-A6D0-346FC69CA31C}">
      <dsp:nvSpPr>
        <dsp:cNvPr id="0" name=""/>
        <dsp:cNvSpPr/>
      </dsp:nvSpPr>
      <dsp:spPr>
        <a:xfrm>
          <a:off x="60637" y="3368649"/>
          <a:ext cx="534822" cy="534822"/>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995232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system.xml.xmlnodetype.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0" name="Shape 4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7788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900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82384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2504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1851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00732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r>
              <a:rPr lang="en-US" sz="1100" b="1" i="0" kern="1200" dirty="0" err="1">
                <a:solidFill>
                  <a:schemeClr val="tx1"/>
                </a:solidFill>
                <a:effectLst/>
                <a:latin typeface="+mn-lt"/>
                <a:ea typeface="+mn-ea"/>
                <a:cs typeface="+mn-cs"/>
              </a:rPr>
              <a:t>Xnamespace</a:t>
            </a:r>
            <a:r>
              <a:rPr lang="en-US" sz="1100" b="1"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Đại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diện</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cho</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một</a:t>
            </a:r>
            <a:r>
              <a:rPr lang="en-US" sz="1100" b="0" i="0" kern="1200" dirty="0">
                <a:solidFill>
                  <a:schemeClr val="tx1"/>
                </a:solidFill>
                <a:effectLst/>
                <a:latin typeface="+mn-lt"/>
                <a:ea typeface="+mn-ea"/>
                <a:cs typeface="+mn-cs"/>
              </a:rPr>
              <a:t> namespace </a:t>
            </a:r>
            <a:r>
              <a:rPr lang="en-US" sz="1100" b="0" i="0" kern="1200" dirty="0" err="1">
                <a:solidFill>
                  <a:schemeClr val="tx1"/>
                </a:solidFill>
                <a:effectLst/>
                <a:latin typeface="+mn-lt"/>
                <a:ea typeface="+mn-ea"/>
                <a:cs typeface="+mn-cs"/>
              </a:rPr>
              <a:t>trong</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tài</a:t>
            </a:r>
            <a:r>
              <a:rPr lang="en-US" sz="1100" b="0" i="0" kern="1200" dirty="0">
                <a:solidFill>
                  <a:schemeClr val="tx1"/>
                </a:solidFill>
                <a:effectLst/>
                <a:latin typeface="+mn-lt"/>
                <a:ea typeface="+mn-ea"/>
                <a:cs typeface="+mn-cs"/>
              </a:rPr>
              <a:t> </a:t>
            </a:r>
            <a:r>
              <a:rPr lang="en-US" sz="1100" b="0" i="0" kern="1200" dirty="0" err="1">
                <a:solidFill>
                  <a:schemeClr val="tx1"/>
                </a:solidFill>
                <a:effectLst/>
                <a:latin typeface="+mn-lt"/>
                <a:ea typeface="+mn-ea"/>
                <a:cs typeface="+mn-cs"/>
              </a:rPr>
              <a:t>liệu</a:t>
            </a:r>
            <a:r>
              <a:rPr lang="en-US" sz="1100" b="0" i="0" kern="1200" dirty="0">
                <a:solidFill>
                  <a:schemeClr val="tx1"/>
                </a:solidFill>
                <a:effectLst/>
                <a:latin typeface="+mn-lt"/>
                <a:ea typeface="+mn-ea"/>
                <a:cs typeface="+mn-cs"/>
              </a:rPr>
              <a:t> XML.</a:t>
            </a:r>
          </a:p>
          <a:p>
            <a:pPr fontAlgn="base"/>
            <a:r>
              <a:rPr lang="vi-VN" sz="1100" b="1" i="0" kern="1200" dirty="0">
                <a:solidFill>
                  <a:schemeClr val="tx1"/>
                </a:solidFill>
                <a:effectLst/>
                <a:latin typeface="+mn-lt"/>
                <a:ea typeface="+mn-ea"/>
                <a:cs typeface="+mn-cs"/>
              </a:rPr>
              <a:t>Xname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Mỗi phần tử XML được tạo ra đều phải có tên, và tên này được đại diện bằng một đối tượng XName.</a:t>
            </a:r>
          </a:p>
          <a:p>
            <a:pPr fontAlgn="base"/>
            <a:r>
              <a:rPr lang="vi-VN" sz="1100" b="1" i="0" kern="1200" dirty="0">
                <a:solidFill>
                  <a:schemeClr val="tx1"/>
                </a:solidFill>
                <a:effectLst/>
                <a:latin typeface="+mn-lt"/>
                <a:ea typeface="+mn-ea"/>
                <a:cs typeface="+mn-cs"/>
              </a:rPr>
              <a:t>Xobject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là một lớp abstract nằm ở đỉnh của cây phân cấp. Lớp này cung cấp các property cần thiết giúp ta truy xuất được những phần tử liên quan và một số thông tin cần thiết của phần tử trong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Document</a:t>
            </a:r>
            <a:r>
              <a:rPr lang="vi-VN" sz="1100" b="0" i="0" kern="1200" dirty="0">
                <a:solidFill>
                  <a:schemeClr val="tx1"/>
                </a:solidFill>
                <a:effectLst/>
                <a:latin typeface="+mn-lt"/>
                <a:ea typeface="+mn-ea"/>
                <a:cs typeface="+mn-cs"/>
              </a:rPr>
              <a:t>: đối tượng XDocument chứa toàn bộ cấu trúc và nội dung của tài liệu XML.</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NoteType</a:t>
            </a:r>
            <a:r>
              <a:rPr lang="vi-VN" sz="1100" b="0" i="0" kern="1200" dirty="0">
                <a:solidFill>
                  <a:schemeClr val="tx1"/>
                </a:solidFill>
                <a:effectLst/>
                <a:latin typeface="+mn-lt"/>
                <a:ea typeface="+mn-ea"/>
                <a:cs typeface="+mn-cs"/>
              </a:rPr>
              <a:t>: lưu giá trị kiểu enum </a:t>
            </a:r>
            <a:r>
              <a:rPr lang="vi-VN" sz="1100" b="0" i="0" u="none" strike="noStrike" kern="1200" dirty="0">
                <a:solidFill>
                  <a:schemeClr val="tx1"/>
                </a:solidFill>
                <a:effectLst/>
                <a:latin typeface="+mn-lt"/>
                <a:ea typeface="+mn-ea"/>
                <a:cs typeface="+mn-cs"/>
                <a:hlinkClick r:id="rId3"/>
              </a:rPr>
              <a:t>XmlNodeType</a:t>
            </a:r>
            <a:r>
              <a:rPr lang="vi-VN" sz="1100" b="0" i="0" kern="1200" dirty="0">
                <a:solidFill>
                  <a:schemeClr val="tx1"/>
                </a:solidFill>
                <a:effectLst/>
                <a:latin typeface="+mn-lt"/>
                <a:ea typeface="+mn-ea"/>
                <a:cs typeface="+mn-cs"/>
              </a:rPr>
              <a:t> xác định kiểu của phần tử.</a:t>
            </a:r>
          </a:p>
          <a:p>
            <a:pPr fontAlgn="base"/>
            <a:r>
              <a:rPr lang="vi-VN" sz="1100" b="0" i="0" kern="1200" dirty="0">
                <a:solidFill>
                  <a:schemeClr val="tx1"/>
                </a:solidFill>
                <a:effectLst/>
                <a:latin typeface="+mn-lt"/>
                <a:ea typeface="+mn-ea"/>
                <a:cs typeface="+mn-cs"/>
              </a:rPr>
              <a:t>–          </a:t>
            </a:r>
            <a:r>
              <a:rPr lang="vi-VN" sz="1100" b="1" i="0" kern="1200" dirty="0">
                <a:solidFill>
                  <a:schemeClr val="tx1"/>
                </a:solidFill>
                <a:effectLst/>
                <a:latin typeface="+mn-lt"/>
                <a:ea typeface="+mn-ea"/>
                <a:cs typeface="+mn-cs"/>
              </a:rPr>
              <a:t>Parent</a:t>
            </a:r>
            <a:r>
              <a:rPr lang="vi-VN" sz="1100" b="0" i="0" kern="1200" dirty="0">
                <a:solidFill>
                  <a:schemeClr val="tx1"/>
                </a:solidFill>
                <a:effectLst/>
                <a:latin typeface="+mn-lt"/>
                <a:ea typeface="+mn-ea"/>
                <a:cs typeface="+mn-cs"/>
              </a:rPr>
              <a:t>: tham chiếu đến phần tử cha có kiểu XElement.</a:t>
            </a:r>
            <a:endParaRPr lang="en-US"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Xattribute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Một phần tử XML có thể chứa nhiều attribute, mỗi attribute này được đại diện bởi một đối tượng XAttribute.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Xnode</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Đại diện cho các phần tử (element, comment, document type, processing instruction, text node). XNode cho phép bạn truy xuất đến các phần tử trước và sau với PreviousNode và NextNode.</a:t>
            </a:r>
            <a:endParaRPr lang="en-US" sz="1100" b="0" i="0" kern="1200" dirty="0">
              <a:solidFill>
                <a:schemeClr val="tx1"/>
              </a:solidFill>
              <a:effectLst/>
              <a:latin typeface="+mn-lt"/>
              <a:ea typeface="+mn-ea"/>
              <a:cs typeface="+mn-cs"/>
            </a:endParaRPr>
          </a:p>
          <a:p>
            <a:pPr fontAlgn="base"/>
            <a:r>
              <a:rPr lang="vi-VN" sz="1100" b="1" i="0" kern="1200" dirty="0">
                <a:solidFill>
                  <a:schemeClr val="tx1"/>
                </a:solidFill>
                <a:effectLst/>
                <a:latin typeface="+mn-lt"/>
                <a:ea typeface="+mn-ea"/>
                <a:cs typeface="+mn-cs"/>
              </a:rPr>
              <a:t>XText và Xcomment</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Các phần tử này chỉ chứa property Value lưu giá trị của văn bản, chú thích. Một dạng wrapper của string.</a:t>
            </a:r>
          </a:p>
          <a:p>
            <a:pPr fontAlgn="base"/>
            <a:r>
              <a:rPr lang="vi-VN" sz="1100" b="1" i="0" kern="1200" dirty="0">
                <a:solidFill>
                  <a:schemeClr val="tx1"/>
                </a:solidFill>
                <a:effectLst/>
                <a:latin typeface="+mn-lt"/>
                <a:ea typeface="+mn-ea"/>
                <a:cs typeface="+mn-cs"/>
              </a:rPr>
              <a:t>Xcontainer</a:t>
            </a:r>
            <a:r>
              <a:rPr lang="en-US" sz="1100" b="1"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Dùng để chứa các phần tử khác. Lớp này cung cấp hai property là FirstNode và LastNode cho phép truy xuất đến phần tử đầu và cuối. Ngoài ra bổ sung thêm cho lớp XNode các phương thức để thêm phần tử con vào.</a:t>
            </a:r>
          </a:p>
          <a:p>
            <a:pPr fontAlgn="base"/>
            <a:endParaRPr lang="vi-VN" sz="1100" b="0" i="0" kern="1200" dirty="0">
              <a:solidFill>
                <a:schemeClr val="tx1"/>
              </a:solidFill>
              <a:effectLst/>
              <a:latin typeface="+mn-lt"/>
              <a:ea typeface="+mn-ea"/>
              <a:cs typeface="+mn-cs"/>
            </a:endParaRPr>
          </a:p>
          <a:p>
            <a:pPr fontAlgn="base"/>
            <a:endParaRPr lang="vi-VN"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404616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3417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47848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848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8423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Times New Roman" panose="02020603050405020304" pitchFamily="18" charset="0"/>
                <a:cs typeface="Times New Roman" panose="02020603050405020304" pitchFamily="18" charset="0"/>
              </a:rPr>
              <a:t>Khi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sự</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phát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triển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của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công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nghệ</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(OO) </a:t>
            </a:r>
            <a:r>
              <a:rPr lang="en-US" sz="1100" dirty="0" err="1">
                <a:latin typeface="Times New Roman" panose="02020603050405020304" pitchFamily="18" charset="0"/>
                <a:cs typeface="Times New Roman" panose="02020603050405020304" pitchFamily="18" charset="0"/>
              </a:rPr>
              <a:t>đến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điểm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ổn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mọi</a:t>
            </a:r>
            <a:r>
              <a:rPr lang="en-US" sz="1100" dirty="0">
                <a:latin typeface="Times New Roman" panose="02020603050405020304" pitchFamily="18" charset="0"/>
                <a:cs typeface="Times New Roman" panose="02020603050405020304" pitchFamily="18" charset="0"/>
              </a:rPr>
              <a:t> developer </a:t>
            </a:r>
            <a:r>
              <a:rPr lang="en-US" sz="1100" dirty="0" err="1">
                <a:latin typeface="Times New Roman" panose="02020603050405020304" pitchFamily="18" charset="0"/>
                <a:cs typeface="Times New Roman" panose="02020603050405020304" pitchFamily="18" charset="0"/>
              </a:rPr>
              <a:t>đều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rất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quen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ngôn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ngữ</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lập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trình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hướng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đối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tượng</a:t>
            </a:r>
            <a:r>
              <a:rPr lang="en-US" sz="1100" dirty="0">
                <a:latin typeface="Times New Roman" panose="02020603050405020304" pitchFamily="18" charset="0"/>
                <a:cs typeface="Times New Roman" panose="02020603050405020304" pitchFamily="18" charset="0"/>
              </a:rPr>
              <a:t>.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i="0" kern="1200" dirty="0">
                <a:solidFill>
                  <a:schemeClr val="tx1"/>
                </a:solidFill>
                <a:effectLst/>
                <a:latin typeface="+mn-lt"/>
                <a:ea typeface="+mn-ea"/>
                <a:cs typeface="+mn-cs"/>
              </a:rPr>
              <a:t>Để giảm gánh nặng thao tác trên nhiều ngôn ngữ khác nhau và cải thiện năng suất lập trình, Microsoft đã phát triển giải pháp tích hợp dữ liệu cho .NET Framework có tên gọi là LINQ (Language Integrated Query), đây là thư viện mở rộng cho các ngôn ngữ lập trình C# và Visual Basic.NET (có thể mở rộng cho các ngôn ngữ khác) cung cấp khả năng truy vấn trực tiếp dữ liệu Object, cơ sở dữ liệu và XML.</a:t>
            </a:r>
            <a:endParaRPr lang="en-US" sz="1100" b="0" i="0" kern="1200" dirty="0">
              <a:solidFill>
                <a:schemeClr val="tx1"/>
              </a:solidFill>
              <a:effectLst/>
              <a:latin typeface="+mn-lt"/>
              <a:ea typeface="+mn-ea"/>
              <a:cs typeface="+mn-cs"/>
            </a:endParaRPr>
          </a:p>
          <a:p>
            <a:pPr>
              <a:spcBef>
                <a:spcPts val="0"/>
              </a:spcBef>
              <a:buNone/>
            </a:pPr>
            <a:endParaRPr dirty="0"/>
          </a:p>
        </p:txBody>
      </p:sp>
    </p:spTree>
    <p:extLst>
      <p:ext uri="{BB962C8B-B14F-4D97-AF65-F5344CB8AC3E}">
        <p14:creationId xmlns:p14="http://schemas.microsoft.com/office/powerpoint/2010/main" val="345578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8047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4517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fontAlgn="base"/>
            <a:endParaRPr lang="en-US" sz="1100" b="0" i="0" kern="1200" dirty="0">
              <a:solidFill>
                <a:schemeClr val="tx1"/>
              </a:solidFill>
              <a:effectLst/>
              <a:latin typeface="+mn-lt"/>
              <a:ea typeface="+mn-ea"/>
              <a:cs typeface="+mn-cs"/>
            </a:endParaRPr>
          </a:p>
          <a:p>
            <a:pPr fontAlgn="base"/>
            <a:r>
              <a:rPr lang="vi-VN" sz="1100" b="0" i="0" kern="1200" dirty="0">
                <a:solidFill>
                  <a:schemeClr val="tx1"/>
                </a:solidFill>
                <a:effectLst/>
                <a:latin typeface="+mn-lt"/>
                <a:ea typeface="+mn-ea"/>
                <a:cs typeface="+mn-cs"/>
              </a:rPr>
              <a:t>LINQ là một tập hợp các thành phần mở rộng cho phép viết các câu truy vấn dữ liệu ngay trong một ngôn ngữ lập trình, như C# hoặc VB.NET. Khi tạo một đối tượng LINQ thì Visual Studio sẽ tự động sinh ra các lớp có các thành phần tương ứng với CSDL của chúng ta. Khi muốn truy vấn, làm việc với CSDL ta chỉ việc gọi và truy xuất các hàm, thủ tục tương ứng của LINQ mà không cần quan tâm đến các câu lệnh SQL thông thường.</a:t>
            </a:r>
          </a:p>
          <a:p>
            <a:pPr fontAlgn="base"/>
            <a:r>
              <a:rPr lang="vi-VN" sz="1100" b="0" i="0" kern="1200" dirty="0">
                <a:solidFill>
                  <a:schemeClr val="tx1"/>
                </a:solidFill>
                <a:effectLst/>
                <a:latin typeface="+mn-lt"/>
                <a:ea typeface="+mn-ea"/>
                <a:cs typeface="+mn-cs"/>
              </a:rPr>
              <a:t>Tóm lại LINQ ra đời để giảm công sức cho những quá trình đơn giản và “chung chung” trước đây.</a:t>
            </a:r>
          </a:p>
          <a:p>
            <a:pPr>
              <a:spcBef>
                <a:spcPts val="0"/>
              </a:spcBef>
              <a:buNone/>
            </a:pPr>
            <a:endParaRPr dirty="0"/>
          </a:p>
        </p:txBody>
      </p:sp>
    </p:spTree>
    <p:extLst>
      <p:ext uri="{BB962C8B-B14F-4D97-AF65-F5344CB8AC3E}">
        <p14:creationId xmlns:p14="http://schemas.microsoft.com/office/powerpoint/2010/main" val="34013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0435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4977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9982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93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None/>
            </a:pPr>
            <a:r>
              <a:rPr lang="en-US" dirty="0" err="1"/>
              <a:t>Tầng</a:t>
            </a:r>
            <a:r>
              <a:rPr lang="en-US" dirty="0"/>
              <a:t> </a:t>
            </a:r>
            <a:r>
              <a:rPr lang="en-US" dirty="0" err="1"/>
              <a:t>trên</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err="1"/>
              <a:t>truy</a:t>
            </a:r>
            <a:r>
              <a:rPr lang="en-US" dirty="0"/>
              <a:t> </a:t>
            </a:r>
            <a:r>
              <a:rPr lang="en-US" dirty="0" err="1"/>
              <a:t>vấn</a:t>
            </a:r>
            <a:r>
              <a:rPr lang="en-US" dirty="0"/>
              <a:t> </a:t>
            </a:r>
            <a:r>
              <a:rPr lang="en-US" dirty="0" err="1"/>
              <a:t>theo</a:t>
            </a:r>
            <a:r>
              <a:rPr lang="en-US" dirty="0"/>
              <a:t> </a:t>
            </a:r>
            <a:r>
              <a:rPr lang="en-US" dirty="0" err="1"/>
              <a:t>cú</a:t>
            </a:r>
            <a:r>
              <a:rPr lang="en-US" dirty="0"/>
              <a:t> </a:t>
            </a:r>
            <a:r>
              <a:rPr lang="en-US" dirty="0" err="1"/>
              <a:t>pháp</a:t>
            </a:r>
            <a:r>
              <a:rPr lang="en-US" dirty="0"/>
              <a:t> </a:t>
            </a:r>
            <a:r>
              <a:rPr lang="en-US" dirty="0" err="1"/>
              <a:t>Linq</a:t>
            </a:r>
            <a:r>
              <a:rPr lang="en-US" dirty="0"/>
              <a:t>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endParaRPr lang="en-US" dirty="0"/>
          </a:p>
          <a:p>
            <a:pPr marL="0" indent="0">
              <a:spcBef>
                <a:spcPts val="0"/>
              </a:spcBef>
              <a:buNone/>
            </a:pPr>
            <a:r>
              <a:rPr lang="en-US" dirty="0" err="1"/>
              <a:t>Thông</a:t>
            </a:r>
            <a:r>
              <a:rPr lang="en-US" dirty="0"/>
              <a:t> qua </a:t>
            </a:r>
            <a:r>
              <a:rPr lang="en-US" dirty="0" err="1"/>
              <a:t>Tầng</a:t>
            </a:r>
            <a:r>
              <a:rPr lang="en-US" dirty="0"/>
              <a:t> </a:t>
            </a:r>
            <a:r>
              <a:rPr lang="en-US" dirty="0" err="1"/>
              <a:t>trung</a:t>
            </a:r>
            <a:r>
              <a:rPr lang="en-US" dirty="0"/>
              <a:t> </a:t>
            </a:r>
            <a:r>
              <a:rPr lang="en-US" dirty="0" err="1"/>
              <a:t>gian</a:t>
            </a:r>
            <a:r>
              <a:rPr lang="en-US" dirty="0"/>
              <a:t> </a:t>
            </a:r>
            <a:r>
              <a:rPr lang="en-US" dirty="0" err="1"/>
              <a:t>chính</a:t>
            </a:r>
            <a:r>
              <a:rPr lang="en-US" dirty="0"/>
              <a:t> </a:t>
            </a:r>
            <a:r>
              <a:rPr lang="en-US" dirty="0" err="1"/>
              <a:t>là</a:t>
            </a:r>
            <a:r>
              <a:rPr lang="en-US" dirty="0"/>
              <a:t> </a:t>
            </a:r>
            <a:r>
              <a:rPr lang="en-US" dirty="0" err="1"/>
              <a:t>Linq</a:t>
            </a:r>
            <a:r>
              <a:rPr lang="en-US" dirty="0"/>
              <a:t> to SQL </a:t>
            </a:r>
            <a:r>
              <a:rPr lang="en-US" dirty="0" err="1"/>
              <a:t>để</a:t>
            </a:r>
            <a:r>
              <a:rPr lang="en-US" dirty="0"/>
              <a:t> </a:t>
            </a:r>
            <a:r>
              <a:rPr lang="en-US" dirty="0" err="1"/>
              <a:t>thực</a:t>
            </a:r>
            <a:r>
              <a:rPr lang="en-US" dirty="0"/>
              <a:t> </a:t>
            </a:r>
            <a:r>
              <a:rPr lang="en-US" dirty="0" err="1"/>
              <a:t>hiện</a:t>
            </a:r>
            <a:r>
              <a:rPr lang="en-US" dirty="0"/>
              <a:t> </a:t>
            </a:r>
            <a:r>
              <a:rPr lang="en-US" dirty="0" err="1"/>
              <a:t>chuyển</a:t>
            </a:r>
            <a:r>
              <a:rPr lang="en-US" dirty="0"/>
              <a:t> </a:t>
            </a:r>
            <a:r>
              <a:rPr lang="en-US" dirty="0" err="1"/>
              <a:t>đổi</a:t>
            </a:r>
            <a:r>
              <a:rPr lang="en-US" dirty="0"/>
              <a:t> </a:t>
            </a:r>
            <a:r>
              <a:rPr lang="en-US" dirty="0" err="1"/>
              <a:t>câu</a:t>
            </a:r>
            <a:r>
              <a:rPr lang="en-US" dirty="0"/>
              <a:t> query </a:t>
            </a:r>
            <a:r>
              <a:rPr lang="en-US" dirty="0" err="1"/>
              <a:t>thành</a:t>
            </a:r>
            <a:r>
              <a:rPr lang="en-US" dirty="0"/>
              <a:t> </a:t>
            </a:r>
            <a:r>
              <a:rPr lang="en-US" dirty="0" err="1"/>
              <a:t>dạng</a:t>
            </a:r>
            <a:r>
              <a:rPr lang="en-US" dirty="0"/>
              <a:t> SQL query </a:t>
            </a:r>
            <a:r>
              <a:rPr lang="en-US" dirty="0" err="1"/>
              <a:t>để</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a:t> </a:t>
            </a:r>
            <a:r>
              <a:rPr lang="en-US" dirty="0" err="1"/>
              <a:t>nh</a:t>
            </a:r>
            <a:r>
              <a:rPr lang="vi-VN" dirty="0"/>
              <a:t>ư</a:t>
            </a:r>
            <a:r>
              <a:rPr lang="en-US" dirty="0"/>
              <a:t> </a:t>
            </a:r>
            <a:r>
              <a:rPr lang="en-US" dirty="0" err="1"/>
              <a:t>thông</a:t>
            </a:r>
            <a:r>
              <a:rPr lang="en-US" dirty="0"/>
              <a:t> </a:t>
            </a:r>
            <a:r>
              <a:rPr lang="en-US" dirty="0" err="1"/>
              <a:t>th</a:t>
            </a:r>
            <a:r>
              <a:rPr lang="vi-VN" dirty="0"/>
              <a:t>ư</a:t>
            </a:r>
            <a:r>
              <a:rPr lang="en-US" dirty="0" err="1"/>
              <a:t>ờng</a:t>
            </a:r>
            <a:r>
              <a:rPr lang="en-US" dirty="0"/>
              <a:t>.</a:t>
            </a:r>
          </a:p>
          <a:p>
            <a:pPr marL="228600" indent="-228600">
              <a:spcBef>
                <a:spcPts val="0"/>
              </a:spcBef>
              <a:buAutoNum type="arabicPeriod"/>
            </a:pPr>
            <a:endParaRPr dirty="0"/>
          </a:p>
        </p:txBody>
      </p:sp>
    </p:spTree>
    <p:extLst>
      <p:ext uri="{BB962C8B-B14F-4D97-AF65-F5344CB8AC3E}">
        <p14:creationId xmlns:p14="http://schemas.microsoft.com/office/powerpoint/2010/main" val="166217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0647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ctrTitle"/>
          </p:nvPr>
        </p:nvSpPr>
        <p:spPr>
          <a:xfrm>
            <a:off x="6405389" y="2341927"/>
            <a:ext cx="2137719" cy="1253789"/>
          </a:xfrm>
          <a:prstGeom prst="rect">
            <a:avLst/>
          </a:prstGeom>
        </p:spPr>
        <p:txBody>
          <a:bodyPr lIns="91425" tIns="91425" rIns="91425" bIns="91425" anchor="ctr" anchorCtr="0">
            <a:noAutofit/>
          </a:bodyPr>
          <a:lstStyle/>
          <a:p>
            <a:r>
              <a:rPr lang="en-US" sz="5400" dirty="0">
                <a:latin typeface="VNF-Oswald" panose="02000506000000020004" pitchFamily="2" charset="0"/>
              </a:rPr>
              <a:t>LINQ</a:t>
            </a:r>
            <a:endParaRPr lang="en" sz="5400" dirty="0">
              <a:latin typeface="VNF-Oswald" panose="02000506000000020004" pitchFamily="2" charset="0"/>
            </a:endParaRPr>
          </a:p>
        </p:txBody>
      </p:sp>
      <p:sp>
        <p:nvSpPr>
          <p:cNvPr id="2" name="TextBox 1"/>
          <p:cNvSpPr txBox="1"/>
          <p:nvPr/>
        </p:nvSpPr>
        <p:spPr>
          <a:xfrm>
            <a:off x="0" y="3696950"/>
            <a:ext cx="5016137" cy="1446550"/>
          </a:xfrm>
          <a:prstGeom prst="rect">
            <a:avLst/>
          </a:prstGeom>
          <a:noFill/>
        </p:spPr>
        <p:txBody>
          <a:bodyPr wrap="square" rtlCol="0">
            <a:spAutoFit/>
          </a:bodyPr>
          <a:lstStyle/>
          <a:p>
            <a:r>
              <a:rPr lang="en-US" sz="1600" dirty="0"/>
              <a:t>DANH SÁCH NHÓM 17</a:t>
            </a:r>
            <a:r>
              <a:rPr lang="en-US" dirty="0"/>
              <a:t>:</a:t>
            </a:r>
          </a:p>
          <a:p>
            <a:r>
              <a:rPr lang="en-US" dirty="0"/>
              <a:t>	</a:t>
            </a:r>
            <a:r>
              <a:rPr lang="en-US" sz="1800" dirty="0"/>
              <a:t>1. </a:t>
            </a:r>
            <a:r>
              <a:rPr lang="en-US" sz="1800" dirty="0" err="1"/>
              <a:t>Nguyễn</a:t>
            </a:r>
            <a:r>
              <a:rPr lang="en-US" sz="1800" dirty="0"/>
              <a:t> </a:t>
            </a:r>
            <a:r>
              <a:rPr lang="en-US" sz="1800" dirty="0" err="1"/>
              <a:t>Văn</a:t>
            </a:r>
            <a:r>
              <a:rPr lang="en-US" sz="1800" dirty="0"/>
              <a:t> </a:t>
            </a:r>
            <a:r>
              <a:rPr lang="en-US" sz="1800" dirty="0" err="1"/>
              <a:t>Nguyện</a:t>
            </a:r>
            <a:r>
              <a:rPr lang="en-US" sz="1800" dirty="0"/>
              <a:t> – 13520567</a:t>
            </a:r>
          </a:p>
          <a:p>
            <a:r>
              <a:rPr lang="en-US" sz="1800" dirty="0"/>
              <a:t>	2. </a:t>
            </a:r>
            <a:r>
              <a:rPr lang="en-US" sz="1800" dirty="0" err="1"/>
              <a:t>Trần</a:t>
            </a:r>
            <a:r>
              <a:rPr lang="en-US" sz="1800" dirty="0"/>
              <a:t> </a:t>
            </a:r>
            <a:r>
              <a:rPr lang="en-US" sz="1800" dirty="0" err="1"/>
              <a:t>Huy</a:t>
            </a:r>
            <a:r>
              <a:rPr lang="en-US" sz="1800" dirty="0"/>
              <a:t> </a:t>
            </a:r>
            <a:r>
              <a:rPr lang="en-US" sz="1800" dirty="0" err="1"/>
              <a:t>Thịnh</a:t>
            </a:r>
            <a:r>
              <a:rPr lang="en-US" sz="1800" dirty="0"/>
              <a:t> – 13520830</a:t>
            </a:r>
          </a:p>
          <a:p>
            <a:r>
              <a:rPr lang="en-US" sz="1800" dirty="0"/>
              <a:t>	3. Huỳnh Ngọc Thắng – 13520775</a:t>
            </a:r>
          </a:p>
          <a:p>
            <a:r>
              <a:rPr lang="en-US" sz="1800" dirty="0"/>
              <a:t>	4. Lê </a:t>
            </a:r>
            <a:r>
              <a:rPr lang="en-US" sz="1800" dirty="0" err="1"/>
              <a:t>Hoàng</a:t>
            </a:r>
            <a:r>
              <a:rPr lang="en-US" sz="1800" dirty="0"/>
              <a:t> </a:t>
            </a:r>
            <a:r>
              <a:rPr lang="en-US" sz="1800" dirty="0" err="1"/>
              <a:t>Sinh</a:t>
            </a:r>
            <a:r>
              <a:rPr lang="en-US" sz="1800" dirty="0"/>
              <a:t> – 13520703 </a:t>
            </a:r>
          </a:p>
        </p:txBody>
      </p:sp>
      <p:sp>
        <p:nvSpPr>
          <p:cNvPr id="3" name="TextBox 2"/>
          <p:cNvSpPr txBox="1"/>
          <p:nvPr/>
        </p:nvSpPr>
        <p:spPr>
          <a:xfrm>
            <a:off x="0" y="3226384"/>
            <a:ext cx="4193177" cy="369332"/>
          </a:xfrm>
          <a:prstGeom prst="rect">
            <a:avLst/>
          </a:prstGeom>
          <a:noFill/>
        </p:spPr>
        <p:txBody>
          <a:bodyPr wrap="square" rtlCol="0">
            <a:spAutoFit/>
          </a:bodyPr>
          <a:lstStyle/>
          <a:p>
            <a:r>
              <a:rPr lang="en-US" sz="1800" dirty="0" err="1">
                <a:solidFill>
                  <a:srgbClr val="FF0000"/>
                </a:solidFill>
              </a:rPr>
              <a:t>Giảng</a:t>
            </a:r>
            <a:r>
              <a:rPr lang="en-US" sz="1800" dirty="0">
                <a:solidFill>
                  <a:srgbClr val="FF0000"/>
                </a:solidFill>
              </a:rPr>
              <a:t> </a:t>
            </a:r>
            <a:r>
              <a:rPr lang="en-US" sz="1800" dirty="0" err="1">
                <a:solidFill>
                  <a:srgbClr val="FF0000"/>
                </a:solidFill>
              </a:rPr>
              <a:t>Viên</a:t>
            </a:r>
            <a:r>
              <a:rPr lang="en-US" sz="1800" dirty="0">
                <a:solidFill>
                  <a:srgbClr val="FF0000"/>
                </a:solidFill>
              </a:rPr>
              <a:t>: </a:t>
            </a:r>
            <a:r>
              <a:rPr lang="en-US" sz="1800" dirty="0" err="1">
                <a:solidFill>
                  <a:srgbClr val="FF0000"/>
                </a:solidFill>
              </a:rPr>
              <a:t>Phạm</a:t>
            </a:r>
            <a:r>
              <a:rPr lang="en-US" sz="1800" dirty="0">
                <a:solidFill>
                  <a:srgbClr val="FF0000"/>
                </a:solidFill>
              </a:rPr>
              <a:t> </a:t>
            </a:r>
            <a:r>
              <a:rPr lang="en-US" sz="1800" dirty="0" err="1">
                <a:solidFill>
                  <a:srgbClr val="FF0000"/>
                </a:solidFill>
              </a:rPr>
              <a:t>Thi</a:t>
            </a:r>
            <a:r>
              <a:rPr lang="en-US" sz="1800" dirty="0">
                <a:solidFill>
                  <a:srgbClr val="FF0000"/>
                </a:solidFill>
              </a:rPr>
              <a:t> V</a:t>
            </a:r>
            <a:r>
              <a:rPr lang="vi-VN" sz="1800" dirty="0">
                <a:solidFill>
                  <a:srgbClr val="FF0000"/>
                </a:solidFill>
              </a:rPr>
              <a:t>ư</a:t>
            </a:r>
            <a:r>
              <a:rPr lang="en-US" sz="1800" dirty="0" err="1">
                <a:solidFill>
                  <a:srgbClr val="FF0000"/>
                </a:solidFill>
              </a:rPr>
              <a:t>ơng</a:t>
            </a:r>
            <a:endParaRPr lang="en-US" sz="1800" dirty="0">
              <a:solidFill>
                <a:srgbClr val="FF0000"/>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992777" y="783771"/>
            <a:ext cx="438912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2. </a:t>
            </a:r>
            <a:r>
              <a:rPr lang="en-US" sz="1800" b="1" dirty="0" err="1">
                <a:latin typeface="Times New Roman" panose="02020603050405020304" pitchFamily="18" charset="0"/>
                <a:cs typeface="Times New Roman" panose="02020603050405020304" pitchFamily="18" charset="0"/>
              </a:rPr>
              <a:t>Truy</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vấn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với</a:t>
            </a:r>
            <a:r>
              <a:rPr lang="en-US" sz="1800" b="1" dirty="0">
                <a:latin typeface="Times New Roman" panose="02020603050405020304" pitchFamily="18" charset="0"/>
                <a:cs typeface="Times New Roman" panose="02020603050405020304" pitchFamily="18" charset="0"/>
              </a:rPr>
              <a:t> LINQ TO SQL:</a:t>
            </a:r>
          </a:p>
        </p:txBody>
      </p:sp>
      <p:sp>
        <p:nvSpPr>
          <p:cNvPr id="3" name="TextBox 2"/>
          <p:cNvSpPr txBox="1"/>
          <p:nvPr/>
        </p:nvSpPr>
        <p:spPr>
          <a:xfrm>
            <a:off x="992777" y="1156675"/>
            <a:ext cx="7815415" cy="3693319"/>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Nguyên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trò</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LINQ to SQL API – </a:t>
            </a:r>
            <a:r>
              <a:rPr lang="en-US" sz="1800" dirty="0" err="1">
                <a:latin typeface="Times New Roman" panose="02020603050405020304" pitchFamily="18" charset="0"/>
                <a:cs typeface="Times New Roman" panose="02020603050405020304" pitchFamily="18" charset="0"/>
              </a:rPr>
              <a:t>Đại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query </a:t>
            </a:r>
            <a:r>
              <a:rPr lang="en-US" sz="1800" dirty="0" err="1">
                <a:latin typeface="Times New Roman" panose="02020603050405020304" pitchFamily="18" charset="0"/>
                <a:cs typeface="Times New Roman" panose="02020603050405020304" pitchFamily="18" charset="0"/>
              </a:rPr>
              <a:t>đến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LINQ to SQL Provider -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đổi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sang Transact SQL(T-SQL)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ADO Provider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ADO Provider - </a:t>
            </a:r>
            <a:r>
              <a:rPr lang="en-US" sz="1800" dirty="0">
                <a:latin typeface="Times New Roman" panose="02020603050405020304" pitchFamily="18" charset="0"/>
                <a:cs typeface="Times New Roman" panose="02020603050405020304" pitchFamily="18" charset="0"/>
              </a:rPr>
              <a:t>Sau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DataReader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LINQ to SQL Provider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ng</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a:t>
            </a:r>
            <a:r>
              <a:rPr lang="en-US" sz="1800" dirty="0">
                <a:latin typeface="Times New Roman" panose="02020603050405020304" pitchFamily="18" charset="0"/>
                <a:cs typeface="Times New Roman" panose="02020603050405020304" pitchFamily="18" charset="0"/>
              </a:rPr>
              <a:t> ý: </a:t>
            </a:r>
            <a:r>
              <a:rPr lang="en-US" sz="1800" dirty="0" err="1">
                <a:latin typeface="Times New Roman" panose="02020603050405020304" pitchFamily="18" charset="0"/>
                <a:cs typeface="Times New Roman" panose="02020603050405020304" pitchFamily="18" charset="0"/>
              </a:rPr>
              <a:t>tr</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ớc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query LINQ to SQL,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data source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DataContext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96875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LINQ to SQL</a:t>
            </a:r>
          </a:p>
        </p:txBody>
      </p:sp>
      <p:pic>
        <p:nvPicPr>
          <p:cNvPr id="5" name="Picture 4"/>
          <p:cNvPicPr>
            <a:picLocks noChangeAspect="1"/>
          </p:cNvPicPr>
          <p:nvPr/>
        </p:nvPicPr>
        <p:blipFill>
          <a:blip r:embed="rId3"/>
          <a:stretch>
            <a:fillRect/>
          </a:stretch>
        </p:blipFill>
        <p:spPr>
          <a:xfrm>
            <a:off x="897511" y="1531925"/>
            <a:ext cx="7479200" cy="2333736"/>
          </a:xfrm>
          <a:prstGeom prst="rect">
            <a:avLst/>
          </a:prstGeom>
        </p:spPr>
      </p:pic>
    </p:spTree>
    <p:extLst>
      <p:ext uri="{BB962C8B-B14F-4D97-AF65-F5344CB8AC3E}">
        <p14:creationId xmlns:p14="http://schemas.microsoft.com/office/powerpoint/2010/main" val="16381065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7566922" cy="2380141"/>
          </a:xfrm>
          <a:prstGeom prst="rect">
            <a:avLst/>
          </a:prstGeom>
        </p:spPr>
      </p:pic>
    </p:spTree>
    <p:extLst>
      <p:ext uri="{BB962C8B-B14F-4D97-AF65-F5344CB8AC3E}">
        <p14:creationId xmlns:p14="http://schemas.microsoft.com/office/powerpoint/2010/main" val="17316583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531925"/>
            <a:ext cx="6831464" cy="2791881"/>
          </a:xfrm>
          <a:prstGeom prst="rect">
            <a:avLst/>
          </a:prstGeom>
        </p:spPr>
      </p:pic>
    </p:spTree>
    <p:extLst>
      <p:ext uri="{BB962C8B-B14F-4D97-AF65-F5344CB8AC3E}">
        <p14:creationId xmlns:p14="http://schemas.microsoft.com/office/powerpoint/2010/main" val="26880535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1"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783771" y="849086"/>
            <a:ext cx="666205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LINQ to SQL</a:t>
            </a:r>
          </a:p>
        </p:txBody>
      </p:sp>
      <p:pic>
        <p:nvPicPr>
          <p:cNvPr id="4" name="Picture 3"/>
          <p:cNvPicPr>
            <a:picLocks noChangeAspect="1"/>
          </p:cNvPicPr>
          <p:nvPr/>
        </p:nvPicPr>
        <p:blipFill>
          <a:blip r:embed="rId3"/>
          <a:stretch>
            <a:fillRect/>
          </a:stretch>
        </p:blipFill>
        <p:spPr>
          <a:xfrm>
            <a:off x="897511" y="1352810"/>
            <a:ext cx="6894689" cy="2863157"/>
          </a:xfrm>
          <a:prstGeom prst="rect">
            <a:avLst/>
          </a:prstGeom>
        </p:spPr>
      </p:pic>
    </p:spTree>
    <p:extLst>
      <p:ext uri="{BB962C8B-B14F-4D97-AF65-F5344CB8AC3E}">
        <p14:creationId xmlns:p14="http://schemas.microsoft.com/office/powerpoint/2010/main" val="16312664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613953" y="1321782"/>
            <a:ext cx="7393577" cy="1277786"/>
          </a:xfrm>
          <a:prstGeom prst="rect">
            <a:avLst/>
          </a:prstGeom>
        </p:spPr>
        <p:txBody>
          <a:bodyPr wrap="square">
            <a:spAutoFit/>
          </a:bodyPr>
          <a:lstStyle/>
          <a:p>
            <a:pPr marL="914400" lvl="2"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Cho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LINQ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XML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ưu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hơn</a:t>
            </a:r>
            <a:r>
              <a:rPr lang="en-US" sz="1800" dirty="0">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XmlDocument</a:t>
            </a:r>
            <a:r>
              <a:rPr lang="en-US" sz="1800" dirty="0">
                <a:latin typeface="Times New Roman" panose="02020603050405020304" pitchFamily="18" charset="0"/>
                <a:ea typeface="Calibri" panose="020F0502020204030204" pitchFamily="34" charset="0"/>
                <a:cs typeface="Times New Roman" panose="02020603050405020304" pitchFamily="18" charset="0"/>
              </a:rPr>
              <a:t>, XPath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XQuery.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49132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902682"/>
            <a:ext cx="3488147" cy="307777"/>
          </a:xfrm>
          <a:prstGeom prst="rect">
            <a:avLst/>
          </a:prstGeom>
        </p:spPr>
        <p:txBody>
          <a:bodyPr wrap="square">
            <a:spAutoFit/>
          </a:bodyPr>
          <a:lstStyle/>
          <a:p>
            <a:pPr fontAlgn="base"/>
            <a:r>
              <a:rPr lang="en-US" b="1" dirty="0" err="1"/>
              <a:t>Cây</a:t>
            </a:r>
            <a:r>
              <a:rPr lang="en-US" b="1" dirty="0"/>
              <a:t> </a:t>
            </a:r>
            <a:r>
              <a:rPr lang="en-US" b="1" dirty="0" err="1"/>
              <a:t>phân</a:t>
            </a:r>
            <a:r>
              <a:rPr lang="en-US" b="1" dirty="0"/>
              <a:t> </a:t>
            </a:r>
            <a:r>
              <a:rPr lang="en-US" b="1" dirty="0" err="1"/>
              <a:t>cấp</a:t>
            </a:r>
            <a:r>
              <a:rPr lang="en-US" b="1" dirty="0"/>
              <a:t> </a:t>
            </a:r>
            <a:r>
              <a:rPr lang="en-US" b="1" dirty="0" err="1"/>
              <a:t>lớp</a:t>
            </a:r>
            <a:r>
              <a:rPr lang="en-US" b="1" dirty="0"/>
              <a:t> </a:t>
            </a:r>
            <a:r>
              <a:rPr lang="en-US" b="1" dirty="0" err="1"/>
              <a:t>của</a:t>
            </a:r>
            <a:r>
              <a:rPr lang="en-US" b="1" dirty="0"/>
              <a:t> LINQ to XML API</a:t>
            </a:r>
          </a:p>
        </p:txBody>
      </p:sp>
      <p:pic>
        <p:nvPicPr>
          <p:cNvPr id="4" name="Picture 3"/>
          <p:cNvPicPr>
            <a:picLocks noChangeAspect="1"/>
          </p:cNvPicPr>
          <p:nvPr/>
        </p:nvPicPr>
        <p:blipFill>
          <a:blip r:embed="rId3"/>
          <a:stretch>
            <a:fillRect/>
          </a:stretch>
        </p:blipFill>
        <p:spPr>
          <a:xfrm>
            <a:off x="1867238" y="1210458"/>
            <a:ext cx="5867062" cy="3793341"/>
          </a:xfrm>
          <a:prstGeom prst="rect">
            <a:avLst/>
          </a:prstGeom>
        </p:spPr>
      </p:pic>
    </p:spTree>
    <p:extLst>
      <p:ext uri="{BB962C8B-B14F-4D97-AF65-F5344CB8AC3E}">
        <p14:creationId xmlns:p14="http://schemas.microsoft.com/office/powerpoint/2010/main" val="89825290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XML</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649316" y="772054"/>
            <a:ext cx="4850147" cy="400110"/>
          </a:xfrm>
          <a:prstGeom prst="rect">
            <a:avLst/>
          </a:prstGeom>
        </p:spPr>
        <p:txBody>
          <a:bodyPr wrap="square">
            <a:spAutoFit/>
          </a:bodyPr>
          <a:lstStyle/>
          <a:p>
            <a:pPr fontAlgn="base"/>
            <a:r>
              <a:rPr lang="en-US" sz="2000" b="1" dirty="0" err="1"/>
              <a:t>Thực</a:t>
            </a:r>
            <a:r>
              <a:rPr lang="en-US" sz="2000" b="1" dirty="0"/>
              <a:t> </a:t>
            </a:r>
            <a:r>
              <a:rPr lang="en-US" sz="2000" b="1" dirty="0" err="1"/>
              <a:t>hiện</a:t>
            </a:r>
            <a:r>
              <a:rPr lang="en-US" sz="2000" b="1" dirty="0"/>
              <a:t> </a:t>
            </a:r>
            <a:r>
              <a:rPr lang="en-US" sz="2000" b="1" dirty="0" err="1"/>
              <a:t>truy</a:t>
            </a:r>
            <a:r>
              <a:rPr lang="en-US" sz="2000" b="1" dirty="0"/>
              <a:t> </a:t>
            </a:r>
            <a:r>
              <a:rPr lang="en-US" sz="2000" b="1" dirty="0" err="1"/>
              <a:t>vấn</a:t>
            </a:r>
            <a:r>
              <a:rPr lang="en-US" sz="2000" b="1" dirty="0"/>
              <a:t> </a:t>
            </a:r>
            <a:r>
              <a:rPr lang="en-US" sz="2000" b="1" dirty="0" err="1"/>
              <a:t>với</a:t>
            </a:r>
            <a:r>
              <a:rPr lang="en-US" sz="2000" b="1" dirty="0"/>
              <a:t> LINQ to XML:</a:t>
            </a:r>
          </a:p>
        </p:txBody>
      </p:sp>
      <p:pic>
        <p:nvPicPr>
          <p:cNvPr id="10" name="Picture 9"/>
          <p:cNvPicPr>
            <a:picLocks noChangeAspect="1"/>
          </p:cNvPicPr>
          <p:nvPr/>
        </p:nvPicPr>
        <p:blipFill>
          <a:blip r:embed="rId3"/>
          <a:stretch>
            <a:fillRect/>
          </a:stretch>
        </p:blipFill>
        <p:spPr>
          <a:xfrm>
            <a:off x="1399716" y="1390549"/>
            <a:ext cx="6775195" cy="2123360"/>
          </a:xfrm>
          <a:prstGeom prst="rect">
            <a:avLst/>
          </a:prstGeom>
        </p:spPr>
      </p:pic>
    </p:spTree>
    <p:extLst>
      <p:ext uri="{BB962C8B-B14F-4D97-AF65-F5344CB8AC3E}">
        <p14:creationId xmlns:p14="http://schemas.microsoft.com/office/powerpoint/2010/main" val="255864017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444137" y="1225315"/>
            <a:ext cx="7315199" cy="1870512"/>
          </a:xfrm>
          <a:prstGeom prst="rect">
            <a:avLst/>
          </a:prstGeom>
        </p:spPr>
        <p:txBody>
          <a:bodyPr wrap="square">
            <a:spAutoFit/>
          </a:bodyPr>
          <a:lstStyle/>
          <a:p>
            <a:pPr marL="1200150" lvl="2" indent="-285750" algn="just">
              <a:lnSpc>
                <a:spcPct val="107000"/>
              </a:lnSpc>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cứ</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800" dirty="0">
                <a:latin typeface="Times New Roman" panose="02020603050405020304" pitchFamily="18" charset="0"/>
                <a:ea typeface="Calibri" panose="020F0502020204030204" pitchFamily="34" charset="0"/>
                <a:cs typeface="Times New Roman" panose="02020603050405020304" pitchFamily="18" charset="0"/>
              </a:rPr>
              <a:t> Collection</a:t>
            </a:r>
            <a:r>
              <a:rPr lang="en-US" dirty="0"/>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07000"/>
              </a:lnSpc>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duyệt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hỗ</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IEnumerable</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foreach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duyệt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549984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1477328"/>
          </a:xfrm>
          <a:prstGeom prst="rect">
            <a:avLst/>
          </a:prstGeom>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LINQ to Objects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duyệt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Ienumerable</a:t>
            </a:r>
            <a:r>
              <a:rPr lang="en-US" sz="1800" dirty="0">
                <a:latin typeface="Times New Roman" panose="02020603050405020304" pitchFamily="18" charset="0"/>
                <a:cs typeface="Times New Roman" panose="02020603050405020304" pitchFamily="18" charset="0"/>
              </a:rPr>
              <a:t>&lt;T&gt;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Ngoài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foreach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t>
            </a:r>
            <a:r>
              <a:rPr lang="vi-VN" sz="1800" dirty="0">
                <a:latin typeface="Times New Roman" panose="02020603050405020304" pitchFamily="18" charset="0"/>
                <a:cs typeface="Times New Roman" panose="02020603050405020304" pitchFamily="18" charset="0"/>
              </a:rPr>
              <a: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lọc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mẽ</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group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tốt</a:t>
            </a:r>
            <a:r>
              <a:rPr lang="en-US" sz="1800" dirty="0">
                <a:latin typeface="Times New Roman" panose="02020603050405020304" pitchFamily="18" charset="0"/>
                <a:cs typeface="Times New Roman" panose="02020603050405020304" pitchFamily="18" charset="0"/>
              </a:rPr>
              <a:t> h</a:t>
            </a:r>
            <a:r>
              <a:rPr lang="vi-VN" sz="1800" dirty="0">
                <a:latin typeface="Times New Roman" panose="02020603050405020304" pitchFamily="18" charset="0"/>
                <a:cs typeface="Times New Roman" panose="02020603050405020304" pitchFamily="18" charset="0"/>
              </a:rPr>
              <a:t>ơ</a:t>
            </a:r>
            <a:r>
              <a:rPr lang="en-US" sz="18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3062736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56984" y="-100452"/>
            <a:ext cx="2277164" cy="715800"/>
          </a:xfrm>
        </p:spPr>
        <p:txBody>
          <a:bodyPr/>
          <a:lstStyle/>
          <a:p>
            <a:pPr algn="l"/>
            <a:r>
              <a:rPr lang="en-US" sz="2800" dirty="0">
                <a:latin typeface="+mj-lt"/>
              </a:rPr>
              <a:t>NỘI DUNG</a:t>
            </a:r>
          </a:p>
        </p:txBody>
      </p:sp>
      <p:graphicFrame>
        <p:nvGraphicFramePr>
          <p:cNvPr id="3" name="Diagram 2"/>
          <p:cNvGraphicFramePr/>
          <p:nvPr>
            <p:extLst>
              <p:ext uri="{D42A27DB-BD31-4B8C-83A1-F6EECF244321}">
                <p14:modId xmlns:p14="http://schemas.microsoft.com/office/powerpoint/2010/main" val="4281659356"/>
              </p:ext>
            </p:extLst>
          </p:nvPr>
        </p:nvGraphicFramePr>
        <p:xfrm>
          <a:off x="736060" y="4716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8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sp>
        <p:nvSpPr>
          <p:cNvPr id="2" name="Rectangle 1"/>
          <p:cNvSpPr/>
          <p:nvPr/>
        </p:nvSpPr>
        <p:spPr>
          <a:xfrm>
            <a:off x="1224082" y="1032638"/>
            <a:ext cx="7315199" cy="369332"/>
          </a:xfrm>
          <a:prstGeom prst="rect">
            <a:avLst/>
          </a:prstGeom>
        </p:spPr>
        <p:txBody>
          <a:bodyPr wrap="square">
            <a:spAutoFit/>
          </a:bodyPr>
          <a:lstStyle/>
          <a:p>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LINQ to OBJECT</a:t>
            </a:r>
          </a:p>
        </p:txBody>
      </p:sp>
      <p:pic>
        <p:nvPicPr>
          <p:cNvPr id="4" name="Picture 3"/>
          <p:cNvPicPr>
            <a:picLocks noChangeAspect="1"/>
          </p:cNvPicPr>
          <p:nvPr/>
        </p:nvPicPr>
        <p:blipFill>
          <a:blip r:embed="rId3"/>
          <a:stretch>
            <a:fillRect/>
          </a:stretch>
        </p:blipFill>
        <p:spPr>
          <a:xfrm>
            <a:off x="1224082" y="1687458"/>
            <a:ext cx="7187038" cy="2113834"/>
          </a:xfrm>
          <a:prstGeom prst="rect">
            <a:avLst/>
          </a:prstGeom>
        </p:spPr>
      </p:pic>
    </p:spTree>
    <p:extLst>
      <p:ext uri="{BB962C8B-B14F-4D97-AF65-F5344CB8AC3E}">
        <p14:creationId xmlns:p14="http://schemas.microsoft.com/office/powerpoint/2010/main" val="17330914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1224082" y="117564"/>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3. LINQ TO OBJECT</a:t>
            </a:r>
            <a:endParaRPr lang="en" sz="2400" b="1" dirty="0">
              <a:solidFill>
                <a:srgbClr val="00B0F0"/>
              </a:solidFill>
            </a:endParaRPr>
          </a:p>
          <a:p>
            <a:pPr>
              <a:spcBef>
                <a:spcPts val="0"/>
              </a:spcBef>
              <a:buFont typeface="Source Sans Pro"/>
              <a:buNone/>
            </a:pPr>
            <a:endParaRPr lang="en" dirty="0"/>
          </a:p>
        </p:txBody>
      </p:sp>
      <p:pic>
        <p:nvPicPr>
          <p:cNvPr id="5" name="Picture 4"/>
          <p:cNvPicPr>
            <a:picLocks noChangeAspect="1"/>
          </p:cNvPicPr>
          <p:nvPr/>
        </p:nvPicPr>
        <p:blipFill>
          <a:blip r:embed="rId3"/>
          <a:stretch>
            <a:fillRect/>
          </a:stretch>
        </p:blipFill>
        <p:spPr>
          <a:xfrm>
            <a:off x="1346683" y="837809"/>
            <a:ext cx="7052733" cy="4291521"/>
          </a:xfrm>
          <a:prstGeom prst="rect">
            <a:avLst/>
          </a:prstGeom>
        </p:spPr>
      </p:pic>
    </p:spTree>
    <p:extLst>
      <p:ext uri="{BB962C8B-B14F-4D97-AF65-F5344CB8AC3E}">
        <p14:creationId xmlns:p14="http://schemas.microsoft.com/office/powerpoint/2010/main" val="26172071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32196" y="1463038"/>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400" b="1" dirty="0">
                <a:solidFill>
                  <a:srgbClr val="00B0F0"/>
                </a:solidFill>
              </a:rPr>
              <a:t>DEMO</a:t>
            </a:r>
            <a:endParaRPr lang="en" sz="2400" b="1" dirty="0">
              <a:solidFill>
                <a:srgbClr val="00B0F0"/>
              </a:solidFill>
            </a:endParaRPr>
          </a:p>
          <a:p>
            <a:pPr>
              <a:spcBef>
                <a:spcPts val="0"/>
              </a:spcBef>
              <a:buFont typeface="Source Sans Pro"/>
              <a:buNone/>
            </a:pPr>
            <a:endParaRPr lang="en" dirty="0"/>
          </a:p>
        </p:txBody>
      </p:sp>
    </p:spTree>
    <p:extLst>
      <p:ext uri="{BB962C8B-B14F-4D97-AF65-F5344CB8AC3E}">
        <p14:creationId xmlns:p14="http://schemas.microsoft.com/office/powerpoint/2010/main" val="324322218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Kết quả hình ảnh cho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46" y="0"/>
            <a:ext cx="7308253" cy="41108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77497" y="3521196"/>
            <a:ext cx="172354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Q&amp;A</a:t>
            </a:r>
          </a:p>
        </p:txBody>
      </p:sp>
    </p:spTree>
    <p:extLst>
      <p:ext uri="{BB962C8B-B14F-4D97-AF65-F5344CB8AC3E}">
        <p14:creationId xmlns:p14="http://schemas.microsoft.com/office/powerpoint/2010/main" val="79332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364627" cy="2062103"/>
          </a:xfrm>
          <a:prstGeom prst="rect">
            <a:avLst/>
          </a:prstGeom>
          <a:noFill/>
        </p:spPr>
        <p:txBody>
          <a:bodyPr wrap="square" rtlCol="0">
            <a:spAutoFit/>
          </a:bodyPr>
          <a:lstStyle/>
          <a:p>
            <a:pPr lvl="2"/>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nay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SQL, </a:t>
            </a:r>
            <a:r>
              <a:rPr lang="en-US" sz="1800" dirty="0" err="1">
                <a:latin typeface="Times New Roman" panose="02020603050405020304" pitchFamily="18" charset="0"/>
                <a:cs typeface="Times New Roman" panose="02020603050405020304" pitchFamily="18" charset="0"/>
              </a:rPr>
              <a:t>Xpath</a:t>
            </a:r>
            <a:r>
              <a:rPr lang="en-US" sz="1800" dirty="0">
                <a:latin typeface="Times New Roman" panose="02020603050405020304" pitchFamily="18" charset="0"/>
                <a:cs typeface="Times New Roman" panose="02020603050405020304" pitchFamily="18" charset="0"/>
              </a:rPr>
              <a:t>, XQuery </a:t>
            </a:r>
            <a:r>
              <a:rPr lang="en-US" sz="1800" dirty="0" err="1">
                <a:latin typeface="Times New Roman" panose="02020603050405020304" pitchFamily="18" charset="0"/>
                <a:cs typeface="Times New Roman" panose="02020603050405020304" pitchFamily="18" charset="0"/>
              </a:rPr>
              <a:t>rất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biệt</a:t>
            </a:r>
            <a:r>
              <a:rPr lang="en-US" sz="1800" dirty="0">
                <a:latin typeface="Times New Roman" panose="02020603050405020304" pitchFamily="18" charset="0"/>
                <a:cs typeface="Times New Roman" panose="02020603050405020304" pitchFamily="18" charset="0"/>
              </a:rPr>
              <a:t> so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1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nắm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đời</a:t>
            </a:r>
            <a:r>
              <a:rPr lang="en-US" sz="1800" dirty="0">
                <a:latin typeface="Times New Roman" panose="02020603050405020304" pitchFamily="18" charset="0"/>
                <a:cs typeface="Times New Roman" panose="02020603050405020304" pitchFamily="18" charset="0"/>
              </a:rPr>
              <a:t>. </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9340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1112108" y="1297459"/>
            <a:ext cx="7364627" cy="2062103"/>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Hoàn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cảnh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đời</a:t>
            </a:r>
            <a:r>
              <a:rPr lang="en-US" sz="2000" b="1"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LINQ</a:t>
            </a:r>
            <a:r>
              <a:rPr lang="vi-VN" sz="1800" dirty="0">
                <a:solidFill>
                  <a:schemeClr val="tx1"/>
                </a:solidFill>
                <a:latin typeface="Times New Roman" panose="02020603050405020304" pitchFamily="18" charset="0"/>
                <a:cs typeface="Times New Roman" panose="02020603050405020304" pitchFamily="18" charset="0"/>
              </a:rPr>
              <a:t> (Language Integrated Query) được Microsoft thêm vào .NET Framework</a:t>
            </a:r>
            <a:r>
              <a:rPr lang="en-US" sz="1800" dirty="0">
                <a:solidFill>
                  <a:schemeClr val="tx1"/>
                </a:solidFill>
                <a:latin typeface="Times New Roman" panose="02020603050405020304" pitchFamily="18" charset="0"/>
                <a:cs typeface="Times New Roman" panose="02020603050405020304" pitchFamily="18" charset="0"/>
              </a:rPr>
              <a:t> 3.5 </a:t>
            </a:r>
            <a:r>
              <a:rPr lang="en-US" sz="1800" dirty="0" err="1">
                <a:solidFill>
                  <a:schemeClr val="tx1"/>
                </a:solidFill>
                <a:latin typeface="Times New Roman" panose="02020603050405020304" pitchFamily="18" charset="0"/>
                <a:cs typeface="Times New Roman" panose="02020603050405020304" pitchFamily="18" charset="0"/>
              </a:rPr>
              <a:t>nhằm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cung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cấp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bộ</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vi-VN" sz="1800" dirty="0">
                <a:solidFill>
                  <a:schemeClr val="tx1"/>
                </a:solidFill>
                <a:latin typeface="Times New Roman" panose="02020603050405020304" pitchFamily="18" charset="0"/>
                <a:cs typeface="Times New Roman" panose="02020603050405020304" pitchFamily="18" charset="0"/>
              </a:rPr>
              <a:t> dữ liệu </a:t>
            </a:r>
            <a:r>
              <a:rPr lang="en-US" sz="1800" dirty="0" err="1">
                <a:solidFill>
                  <a:schemeClr val="tx1"/>
                </a:solidFill>
                <a:latin typeface="Times New Roman" panose="02020603050405020304" pitchFamily="18" charset="0"/>
                <a:cs typeface="Times New Roman" panose="02020603050405020304" pitchFamily="18" charset="0"/>
              </a:rPr>
              <a:t>cho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lập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trình</a:t>
            </a:r>
            <a:r>
              <a:rPr lang="en-US" sz="1800" dirty="0">
                <a:solidFill>
                  <a:schemeClr val="tx1"/>
                </a:solidFill>
                <a:latin typeface="Times New Roman" panose="02020603050405020304" pitchFamily="18" charset="0"/>
                <a:cs typeface="Times New Roman" panose="02020603050405020304" pitchFamily="18" charset="0"/>
              </a:rPr>
              <a:t> 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ớng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đối</a:t>
            </a:r>
            <a:r>
              <a:rPr lang="en-US" sz="1800" dirty="0">
                <a:solidFill>
                  <a:schemeClr val="tx1"/>
                </a:solidFill>
                <a:latin typeface="Times New Roman" panose="02020603050405020304" pitchFamily="18" charset="0"/>
                <a:cs typeface="Times New Roman" panose="02020603050405020304" pitchFamily="18" charset="0"/>
              </a:rPr>
              <a:t> t</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err="1">
                <a:solidFill>
                  <a:schemeClr val="tx1"/>
                </a:solidFill>
                <a:latin typeface="Times New Roman" panose="02020603050405020304" pitchFamily="18" charset="0"/>
                <a:cs typeface="Times New Roman" panose="02020603050405020304" pitchFamily="18" charset="0"/>
              </a:rPr>
              <a:t>ợng</a:t>
            </a:r>
            <a:r>
              <a:rPr lang="en-US" sz="1800" dirty="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theo cách đơn giản và trực quan nhất.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Hỗ</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trợ</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nhiều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nguồn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dữ</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liệu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t>
            </a:r>
            <a:r>
              <a:rPr lang="vi-VN" sz="1800" dirty="0">
                <a:solidFill>
                  <a:schemeClr val="tx1"/>
                </a:solidFill>
                <a:latin typeface="Times New Roman" panose="02020603050405020304" pitchFamily="18" charset="0"/>
                <a:cs typeface="Times New Roman" panose="02020603050405020304" pitchFamily="18" charset="0"/>
              </a:rPr>
              <a:t>ư</a:t>
            </a:r>
            <a:r>
              <a:rPr lang="en-US" sz="1800" dirty="0">
                <a:solidFill>
                  <a:schemeClr val="tx1"/>
                </a:solidFill>
                <a:latin typeface="Times New Roman" panose="02020603050405020304" pitchFamily="18" charset="0"/>
                <a:cs typeface="Times New Roman" panose="02020603050405020304" pitchFamily="18" charset="0"/>
              </a:rPr>
              <a:t> CSDL, Object, XML, Dataset… </a:t>
            </a:r>
          </a:p>
          <a:p>
            <a:pPr marL="285750" indent="-285750" algn="just">
              <a:buFont typeface="Arial" panose="020B0604020202020204" pitchFamily="34" charset="0"/>
              <a:buChar char="•"/>
            </a:pPr>
            <a:r>
              <a:rPr lang="vi-VN" sz="1800" dirty="0">
                <a:solidFill>
                  <a:schemeClr val="tx1"/>
                </a:solidFill>
                <a:latin typeface="Times New Roman" panose="02020603050405020304" pitchFamily="18" charset="0"/>
                <a:cs typeface="Times New Roman" panose="02020603050405020304" pitchFamily="18" charset="0"/>
              </a:rPr>
              <a:t>LINQ cung cấp tầng lập trình trừu tượng giữa các ngôn ngữ .NET với dữ liệu.</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646788"/>
            <a:ext cx="7364627" cy="646331"/>
          </a:xfrm>
          <a:prstGeom prst="rect">
            <a:avLst/>
          </a:prstGeom>
          <a:noFill/>
        </p:spPr>
        <p:txBody>
          <a:bodyPr wrap="square" rtlCol="0">
            <a:spAutoFit/>
          </a:bodyPr>
          <a:lstStyle/>
          <a:p>
            <a:r>
              <a:rPr lang="en-US" sz="1800" dirty="0"/>
              <a:t>2. </a:t>
            </a:r>
            <a:r>
              <a:rPr lang="en-US" sz="1800" dirty="0" err="1"/>
              <a:t>Kiến</a:t>
            </a:r>
            <a:r>
              <a:rPr lang="en-US" sz="1800" dirty="0"/>
              <a:t> </a:t>
            </a:r>
            <a:r>
              <a:rPr lang="en-US" sz="1800" dirty="0" err="1"/>
              <a:t>trúc</a:t>
            </a:r>
            <a:r>
              <a:rPr lang="en-US" sz="1800" dirty="0"/>
              <a:t> </a:t>
            </a:r>
            <a:r>
              <a:rPr lang="en-US" sz="1800" dirty="0" err="1"/>
              <a:t>của</a:t>
            </a:r>
            <a:r>
              <a:rPr lang="en-US" sz="1800" dirty="0"/>
              <a:t> </a:t>
            </a:r>
            <a:r>
              <a:rPr lang="en-US" sz="1800" dirty="0" err="1"/>
              <a:t>Linq</a:t>
            </a:r>
            <a:endParaRPr lang="en-US" sz="1800" dirty="0"/>
          </a:p>
          <a:p>
            <a:pPr algn="just"/>
            <a:r>
              <a:rPr lang="en-US" sz="1800" dirty="0"/>
              <a:t>	</a:t>
            </a:r>
          </a:p>
        </p:txBody>
      </p:sp>
      <p:pic>
        <p:nvPicPr>
          <p:cNvPr id="8" name="Picture 7"/>
          <p:cNvPicPr>
            <a:picLocks noChangeAspect="1"/>
          </p:cNvPicPr>
          <p:nvPr/>
        </p:nvPicPr>
        <p:blipFill>
          <a:blip r:embed="rId3"/>
          <a:stretch>
            <a:fillRect/>
          </a:stretch>
        </p:blipFill>
        <p:spPr>
          <a:xfrm>
            <a:off x="784035" y="969953"/>
            <a:ext cx="7662425" cy="3973492"/>
          </a:xfrm>
          <a:prstGeom prst="rect">
            <a:avLst/>
          </a:prstGeom>
        </p:spPr>
      </p:pic>
    </p:spTree>
    <p:extLst>
      <p:ext uri="{BB962C8B-B14F-4D97-AF65-F5344CB8AC3E}">
        <p14:creationId xmlns:p14="http://schemas.microsoft.com/office/powerpoint/2010/main" val="12578263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440309" y="2088817"/>
            <a:ext cx="7368196" cy="83183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spcBef>
                <a:spcPts val="0"/>
              </a:spcBef>
              <a:buFont typeface="Source Sans Pro"/>
              <a:buNone/>
            </a:pPr>
            <a:endParaRPr lang="en" b="1" dirty="0"/>
          </a:p>
          <a:p>
            <a:pPr>
              <a:spcBef>
                <a:spcPts val="0"/>
              </a:spcBef>
              <a:buFont typeface="Source Sans Pro"/>
              <a:buNone/>
            </a:pPr>
            <a:endParaRPr lang="en" b="1" dirty="0"/>
          </a:p>
          <a:p>
            <a:pPr>
              <a:spcBef>
                <a:spcPts val="0"/>
              </a:spcBef>
              <a:buFont typeface="Source Sans Pro"/>
              <a:buNone/>
            </a:pPr>
            <a:endParaRPr lang="en" dirty="0"/>
          </a:p>
        </p:txBody>
      </p:sp>
      <p:sp>
        <p:nvSpPr>
          <p:cNvPr id="2" name="TextBox 1"/>
          <p:cNvSpPr txBox="1"/>
          <p:nvPr/>
        </p:nvSpPr>
        <p:spPr>
          <a:xfrm>
            <a:off x="1235676" y="123568"/>
            <a:ext cx="6759146" cy="523220"/>
          </a:xfrm>
          <a:prstGeom prst="rect">
            <a:avLst/>
          </a:prstGeom>
          <a:noFill/>
        </p:spPr>
        <p:txBody>
          <a:bodyPr wrap="square" rtlCol="0">
            <a:spAutoFit/>
          </a:bodyPr>
          <a:lstStyle/>
          <a:p>
            <a:pPr algn="ctr"/>
            <a:r>
              <a:rPr lang="en-US" sz="2800" b="1" dirty="0">
                <a:solidFill>
                  <a:srgbClr val="00B0F0"/>
                </a:solidFill>
              </a:rPr>
              <a:t>1. TỔNG QUAN VỀ LINQ</a:t>
            </a:r>
          </a:p>
        </p:txBody>
      </p:sp>
      <p:sp>
        <p:nvSpPr>
          <p:cNvPr id="3" name="TextBox 2"/>
          <p:cNvSpPr txBox="1"/>
          <p:nvPr/>
        </p:nvSpPr>
        <p:spPr>
          <a:xfrm>
            <a:off x="932935" y="646788"/>
            <a:ext cx="7364627" cy="646331"/>
          </a:xfrm>
          <a:prstGeom prst="rect">
            <a:avLst/>
          </a:prstGeom>
          <a:noFill/>
        </p:spPr>
        <p:txBody>
          <a:bodyPr wrap="square" rtlCol="0">
            <a:spAutoFit/>
          </a:bodyPr>
          <a:lstStyle/>
          <a:p>
            <a:r>
              <a:rPr lang="en-US" sz="1800" dirty="0"/>
              <a:t>2. </a:t>
            </a:r>
            <a:r>
              <a:rPr lang="en-US" sz="1800" dirty="0" err="1"/>
              <a:t>Lợi</a:t>
            </a:r>
            <a:r>
              <a:rPr lang="en-US" sz="1800" dirty="0"/>
              <a:t> </a:t>
            </a:r>
            <a:r>
              <a:rPr lang="en-US" sz="1800" dirty="0" err="1"/>
              <a:t>ích</a:t>
            </a:r>
            <a:r>
              <a:rPr lang="en-US" sz="1800" dirty="0"/>
              <a:t> </a:t>
            </a:r>
            <a:r>
              <a:rPr lang="en-US" sz="1800" dirty="0" err="1"/>
              <a:t>của</a:t>
            </a:r>
            <a:r>
              <a:rPr lang="en-US" sz="1800" dirty="0"/>
              <a:t> LINQ</a:t>
            </a:r>
          </a:p>
          <a:p>
            <a:pPr algn="just"/>
            <a:r>
              <a:rPr lang="en-US" sz="1800" dirty="0"/>
              <a:t>	</a:t>
            </a:r>
          </a:p>
        </p:txBody>
      </p:sp>
      <p:sp>
        <p:nvSpPr>
          <p:cNvPr id="4" name="TextBox 3"/>
          <p:cNvSpPr txBox="1"/>
          <p:nvPr/>
        </p:nvSpPr>
        <p:spPr>
          <a:xfrm>
            <a:off x="932935" y="1110343"/>
            <a:ext cx="780611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nguồn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 (CSDL, object, xml…)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lúc</a:t>
            </a:r>
            <a:r>
              <a:rPr lang="en-US" sz="1800" dirty="0">
                <a:latin typeface="Times New Roman" panose="02020603050405020304" pitchFamily="18" charset="0"/>
                <a:cs typeface="Times New Roman" panose="02020603050405020304" pitchFamily="18" charset="0"/>
              </a:rPr>
              <a:t> compile time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debugging</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lệnh</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ORM</a:t>
            </a:r>
          </a:p>
        </p:txBody>
      </p:sp>
    </p:spTree>
    <p:extLst>
      <p:ext uri="{BB962C8B-B14F-4D97-AF65-F5344CB8AC3E}">
        <p14:creationId xmlns:p14="http://schemas.microsoft.com/office/powerpoint/2010/main" val="36167807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4467"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2.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24082" y="992777"/>
            <a:ext cx="7018581" cy="2862322"/>
          </a:xfrm>
          <a:prstGeom prst="rect">
            <a:avLst/>
          </a:prstGeom>
          <a:noFill/>
        </p:spPr>
        <p:txBody>
          <a:bodyPr wrap="square" rtlCol="0">
            <a:spAutoFit/>
          </a:bodyPr>
          <a:lstStyle/>
          <a:p>
            <a:pPr marL="342900" indent="-342900">
              <a:buAutoNum type="arabicPeriod"/>
            </a:pPr>
            <a:r>
              <a:rPr lang="en-US" sz="1800" dirty="0" err="1">
                <a:latin typeface="Times New Roman" panose="02020603050405020304" pitchFamily="18" charset="0"/>
                <a:cs typeface="Times New Roman" panose="02020603050405020304" pitchFamily="18" charset="0"/>
              </a:rPr>
              <a:t>Giới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thiệu</a:t>
            </a:r>
            <a:r>
              <a:rPr lang="en-US" sz="1800"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(DLINQ)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ORM (object relational mapping)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.NET Framework  3.5,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.NET Sau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LINQ,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xóa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to SQL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đủ</a:t>
            </a:r>
            <a:r>
              <a:rPr lang="en-US" sz="1800" dirty="0">
                <a:latin typeface="Times New Roman" panose="02020603050405020304" pitchFamily="18" charset="0"/>
                <a:cs typeface="Times New Roman" panose="02020603050405020304" pitchFamily="18" charset="0"/>
              </a:rPr>
              <a:t> transaction, view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stored procedure (SP). </a:t>
            </a:r>
            <a:r>
              <a:rPr lang="en-US" sz="1800" dirty="0" err="1">
                <a:latin typeface="Times New Roman" panose="02020603050405020304" pitchFamily="18" charset="0"/>
                <a:cs typeface="Times New Roman" panose="02020603050405020304" pitchFamily="18" charset="0"/>
              </a:rPr>
              <a:t>Nó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thêm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55974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97510" y="0"/>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2.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1224082" y="1449977"/>
            <a:ext cx="7488844" cy="1754326"/>
          </a:xfrm>
          <a:prstGeom prst="rect">
            <a:avLst/>
          </a:prstGeom>
          <a:noFill/>
        </p:spPr>
        <p:txBody>
          <a:bodyPr wrap="square" rtlCol="0">
            <a:spAutoFit/>
          </a:bodyPr>
          <a:lstStyle/>
          <a:p>
            <a:pPr marL="342900" indent="-342900">
              <a:buAutoNum type="arabicPeriod"/>
            </a:pPr>
            <a:r>
              <a:rPr lang="en-US" sz="1800" dirty="0" err="1">
                <a:latin typeface="Times New Roman" panose="02020603050405020304" pitchFamily="18" charset="0"/>
                <a:cs typeface="Times New Roman" panose="02020603050405020304" pitchFamily="18" charset="0"/>
              </a:rPr>
              <a:t>Giới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thiệu</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LINQ to SQL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chúng</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SQL Server </a:t>
            </a:r>
            <a:r>
              <a:rPr lang="en-US" sz="1800" dirty="0" err="1">
                <a:latin typeface="Times New Roman" panose="02020603050405020304" pitchFamily="18" charset="0"/>
                <a:cs typeface="Times New Roman" panose="02020603050405020304" pitchFamily="18" charset="0"/>
              </a:rPr>
              <a:t>bằng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Linq</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Chỉ</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SQL Server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l</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code,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thao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ư</a:t>
            </a:r>
            <a:r>
              <a:rPr lang="en-US" sz="1800" dirty="0" err="1">
                <a:latin typeface="Times New Roman" panose="02020603050405020304" pitchFamily="18" charset="0"/>
                <a:cs typeface="Times New Roman" panose="02020603050405020304" pitchFamily="18" charset="0"/>
              </a:rPr>
              <a:t>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3275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6" name="Shape 530"/>
          <p:cNvSpPr txBox="1">
            <a:spLocks/>
          </p:cNvSpPr>
          <p:nvPr/>
        </p:nvSpPr>
        <p:spPr>
          <a:xfrm>
            <a:off x="871385" y="26123"/>
            <a:ext cx="7368196" cy="53557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600"/>
              </a:spcBef>
              <a:spcAft>
                <a:spcPts val="0"/>
              </a:spcAft>
              <a:buClr>
                <a:srgbClr val="28324A"/>
              </a:buClr>
              <a:buSzPct val="100000"/>
              <a:buFont typeface="Source Sans Pro"/>
              <a:buChar char="◉"/>
              <a:defRPr sz="20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48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48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36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ctr">
              <a:spcBef>
                <a:spcPts val="0"/>
              </a:spcBef>
              <a:buFont typeface="Source Sans Pro"/>
              <a:buNone/>
            </a:pPr>
            <a:r>
              <a:rPr lang="en-US" sz="2800" b="1" dirty="0">
                <a:solidFill>
                  <a:srgbClr val="00B0F0"/>
                </a:solidFill>
              </a:rPr>
              <a:t>3. LINQ TO SQL</a:t>
            </a:r>
            <a:endParaRPr lang="en" sz="2800" b="1" dirty="0">
              <a:solidFill>
                <a:srgbClr val="00B0F0"/>
              </a:solidFill>
            </a:endParaRPr>
          </a:p>
          <a:p>
            <a:pPr>
              <a:spcBef>
                <a:spcPts val="0"/>
              </a:spcBef>
              <a:buFont typeface="Source Sans Pro"/>
              <a:buNone/>
            </a:pPr>
            <a:endParaRPr lang="en" sz="2800" dirty="0"/>
          </a:p>
        </p:txBody>
      </p:sp>
      <p:sp>
        <p:nvSpPr>
          <p:cNvPr id="2" name="TextBox 1"/>
          <p:cNvSpPr txBox="1"/>
          <p:nvPr/>
        </p:nvSpPr>
        <p:spPr>
          <a:xfrm>
            <a:off x="979714" y="1005840"/>
            <a:ext cx="438912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trúc</a:t>
            </a:r>
            <a:r>
              <a:rPr lang="en-US" sz="1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3"/>
          <a:stretch>
            <a:fillRect/>
          </a:stretch>
        </p:blipFill>
        <p:spPr>
          <a:xfrm>
            <a:off x="2306954" y="653143"/>
            <a:ext cx="5478507" cy="4305300"/>
          </a:xfrm>
          <a:prstGeom prst="rect">
            <a:avLst/>
          </a:prstGeom>
        </p:spPr>
      </p:pic>
    </p:spTree>
    <p:extLst>
      <p:ext uri="{BB962C8B-B14F-4D97-AF65-F5344CB8AC3E}">
        <p14:creationId xmlns:p14="http://schemas.microsoft.com/office/powerpoint/2010/main" val="1811636098"/>
      </p:ext>
    </p:extLst>
  </p:cSld>
  <p:clrMapOvr>
    <a:masterClrMapping/>
  </p:clrMapOvr>
  <p:transition spd="slow">
    <p:push dir="u"/>
  </p:transition>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6503</TotalTime>
  <Words>990</Words>
  <Application>Microsoft Office PowerPoint</Application>
  <PresentationFormat>On-screen Show (16:9)</PresentationFormat>
  <Paragraphs>102</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Source Sans Pro</vt:lpstr>
      <vt:lpstr>Calibri</vt:lpstr>
      <vt:lpstr>Oswald</vt:lpstr>
      <vt:lpstr>VNF-Oswald</vt:lpstr>
      <vt:lpstr>Times New Roman</vt:lpstr>
      <vt:lpstr>Arial</vt:lpstr>
      <vt:lpstr>Quince template</vt:lpstr>
      <vt:lpstr>LINQ</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DHTMLX Công nghệ Web và ứng dụng</dc:title>
  <dc:creator>Minh Vu</dc:creator>
  <cp:lastModifiedBy>Huỳnh Ngọc Thắng</cp:lastModifiedBy>
  <cp:revision>223</cp:revision>
  <dcterms:modified xsi:type="dcterms:W3CDTF">2017-04-14T16:11:07Z</dcterms:modified>
</cp:coreProperties>
</file>