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60" r:id="rId3"/>
    <p:sldId id="258" r:id="rId4"/>
    <p:sldId id="259" r:id="rId5"/>
    <p:sldId id="261" r:id="rId6"/>
    <p:sldId id="262" r:id="rId7"/>
    <p:sldId id="268" r:id="rId8"/>
    <p:sldId id="269" r:id="rId9"/>
    <p:sldId id="270" r:id="rId10"/>
    <p:sldId id="271" r:id="rId11"/>
    <p:sldId id="263" r:id="rId12"/>
    <p:sldId id="290" r:id="rId13"/>
    <p:sldId id="273" r:id="rId14"/>
    <p:sldId id="272" r:id="rId15"/>
    <p:sldId id="274" r:id="rId16"/>
    <p:sldId id="275" r:id="rId17"/>
    <p:sldId id="276" r:id="rId18"/>
    <p:sldId id="266" r:id="rId19"/>
    <p:sldId id="267"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88"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6D71"/>
    <a:srgbClr val="B38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03" autoAdjust="0"/>
  </p:normalViewPr>
  <p:slideViewPr>
    <p:cSldViewPr snapToGrid="0">
      <p:cViewPr varScale="1">
        <p:scale>
          <a:sx n="72" d="100"/>
          <a:sy n="72" d="100"/>
        </p:scale>
        <p:origin x="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D126C-2DA0-49A2-A452-5DB43BAC7BF5}" type="datetimeFigureOut">
              <a:rPr lang="vi-VN" smtClean="0"/>
              <a:t>24/04/2023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A054F-773D-4228-AF8B-F5AB6C296F6A}" type="slidenum">
              <a:rPr lang="vi-VN" smtClean="0"/>
              <a:t>‹#›</a:t>
            </a:fld>
            <a:endParaRPr lang="vi-VN"/>
          </a:p>
        </p:txBody>
      </p:sp>
    </p:spTree>
    <p:extLst>
      <p:ext uri="{BB962C8B-B14F-4D97-AF65-F5344CB8AC3E}">
        <p14:creationId xmlns:p14="http://schemas.microsoft.com/office/powerpoint/2010/main" val="178839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044A054F-773D-4228-AF8B-F5AB6C296F6A}" type="slidenum">
              <a:rPr lang="vi-VN" smtClean="0"/>
              <a:t>11</a:t>
            </a:fld>
            <a:endParaRPr lang="vi-VN"/>
          </a:p>
        </p:txBody>
      </p:sp>
    </p:spTree>
    <p:extLst>
      <p:ext uri="{BB962C8B-B14F-4D97-AF65-F5344CB8AC3E}">
        <p14:creationId xmlns:p14="http://schemas.microsoft.com/office/powerpoint/2010/main" val="335290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4A054F-773D-4228-AF8B-F5AB6C296F6A}" type="slidenum">
              <a:rPr lang="vi-VN" smtClean="0"/>
              <a:t>12</a:t>
            </a:fld>
            <a:endParaRPr lang="vi-VN"/>
          </a:p>
        </p:txBody>
      </p:sp>
    </p:spTree>
    <p:extLst>
      <p:ext uri="{BB962C8B-B14F-4D97-AF65-F5344CB8AC3E}">
        <p14:creationId xmlns:p14="http://schemas.microsoft.com/office/powerpoint/2010/main" val="92269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BEA3-68BD-4982-B177-6AE01B9F6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B16BB98E-CD34-43A5-95B4-AED33F743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7951009-3585-469C-90E8-921868367BA6}"/>
              </a:ext>
            </a:extLst>
          </p:cNvPr>
          <p:cNvSpPr>
            <a:spLocks noGrp="1"/>
          </p:cNvSpPr>
          <p:nvPr>
            <p:ph type="dt" sz="half" idx="10"/>
          </p:nvPr>
        </p:nvSpPr>
        <p:spPr/>
        <p:txBody>
          <a:bodyPr/>
          <a:lstStyle/>
          <a:p>
            <a:fld id="{5D77CE8A-3BEB-4A9F-92F3-1A59CC93D0C7}" type="datetime1">
              <a:rPr lang="vi-VN" smtClean="0"/>
              <a:t>24/04/2023</a:t>
            </a:fld>
            <a:endParaRPr lang="vi-VN"/>
          </a:p>
        </p:txBody>
      </p:sp>
      <p:sp>
        <p:nvSpPr>
          <p:cNvPr id="5" name="Footer Placeholder 4">
            <a:extLst>
              <a:ext uri="{FF2B5EF4-FFF2-40B4-BE49-F238E27FC236}">
                <a16:creationId xmlns:a16="http://schemas.microsoft.com/office/drawing/2014/main" id="{F30C43DA-1D79-4F64-89C3-1E686D0A4AB0}"/>
              </a:ext>
            </a:extLst>
          </p:cNvPr>
          <p:cNvSpPr>
            <a:spLocks noGrp="1"/>
          </p:cNvSpPr>
          <p:nvPr>
            <p:ph type="ftr" sz="quarter" idx="11"/>
          </p:nvPr>
        </p:nvSpPr>
        <p:spPr/>
        <p:txBody>
          <a:bodyPr/>
          <a:lstStyle/>
          <a:p>
            <a:r>
              <a:rPr lang="vi-VN"/>
              <a:t>Khoa Công Nghệ Phần Mềm</a:t>
            </a:r>
          </a:p>
        </p:txBody>
      </p:sp>
      <p:sp>
        <p:nvSpPr>
          <p:cNvPr id="6" name="Slide Number Placeholder 5">
            <a:extLst>
              <a:ext uri="{FF2B5EF4-FFF2-40B4-BE49-F238E27FC236}">
                <a16:creationId xmlns:a16="http://schemas.microsoft.com/office/drawing/2014/main" id="{CBE8ACB7-E07D-4745-A39C-6C75573E8911}"/>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135105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AED1-0BC3-43D4-AD62-56F6E35FBB3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B0C46EBF-A6B4-41CF-99E5-7ECBB40FE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B345C65-AF87-4CB0-9725-25531AEEF527}"/>
              </a:ext>
            </a:extLst>
          </p:cNvPr>
          <p:cNvSpPr>
            <a:spLocks noGrp="1"/>
          </p:cNvSpPr>
          <p:nvPr>
            <p:ph type="dt" sz="half" idx="10"/>
          </p:nvPr>
        </p:nvSpPr>
        <p:spPr/>
        <p:txBody>
          <a:bodyPr/>
          <a:lstStyle/>
          <a:p>
            <a:fld id="{9B052C6A-8657-41F5-9116-A603AB5DFA3D}" type="datetime1">
              <a:rPr lang="vi-VN" smtClean="0"/>
              <a:t>24/04/2023</a:t>
            </a:fld>
            <a:endParaRPr lang="vi-VN"/>
          </a:p>
        </p:txBody>
      </p:sp>
      <p:sp>
        <p:nvSpPr>
          <p:cNvPr id="5" name="Footer Placeholder 4">
            <a:extLst>
              <a:ext uri="{FF2B5EF4-FFF2-40B4-BE49-F238E27FC236}">
                <a16:creationId xmlns:a16="http://schemas.microsoft.com/office/drawing/2014/main" id="{7D934D25-94CC-4E01-BCB3-1939C7231B30}"/>
              </a:ext>
            </a:extLst>
          </p:cNvPr>
          <p:cNvSpPr>
            <a:spLocks noGrp="1"/>
          </p:cNvSpPr>
          <p:nvPr>
            <p:ph type="ftr" sz="quarter" idx="11"/>
          </p:nvPr>
        </p:nvSpPr>
        <p:spPr/>
        <p:txBody>
          <a:bodyPr/>
          <a:lstStyle/>
          <a:p>
            <a:r>
              <a:rPr lang="vi-VN"/>
              <a:t>Khoa Công Nghệ Phần Mềm</a:t>
            </a:r>
          </a:p>
        </p:txBody>
      </p:sp>
      <p:sp>
        <p:nvSpPr>
          <p:cNvPr id="6" name="Slide Number Placeholder 5">
            <a:extLst>
              <a:ext uri="{FF2B5EF4-FFF2-40B4-BE49-F238E27FC236}">
                <a16:creationId xmlns:a16="http://schemas.microsoft.com/office/drawing/2014/main" id="{9F5D2D3D-08B0-4CC5-8C78-97ED11246A0B}"/>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328809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7526D-CF82-4EA0-A11A-B324F57926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4791CF4-882A-4914-8A04-9ADEBD2E2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701A7C0-4604-49E5-B6C5-895CDF93233A}"/>
              </a:ext>
            </a:extLst>
          </p:cNvPr>
          <p:cNvSpPr>
            <a:spLocks noGrp="1"/>
          </p:cNvSpPr>
          <p:nvPr>
            <p:ph type="dt" sz="half" idx="10"/>
          </p:nvPr>
        </p:nvSpPr>
        <p:spPr/>
        <p:txBody>
          <a:bodyPr/>
          <a:lstStyle/>
          <a:p>
            <a:fld id="{43FE9A37-22E3-45FF-9F83-DD636FE0A795}" type="datetime1">
              <a:rPr lang="vi-VN" smtClean="0"/>
              <a:t>24/04/2023</a:t>
            </a:fld>
            <a:endParaRPr lang="vi-VN"/>
          </a:p>
        </p:txBody>
      </p:sp>
      <p:sp>
        <p:nvSpPr>
          <p:cNvPr id="5" name="Footer Placeholder 4">
            <a:extLst>
              <a:ext uri="{FF2B5EF4-FFF2-40B4-BE49-F238E27FC236}">
                <a16:creationId xmlns:a16="http://schemas.microsoft.com/office/drawing/2014/main" id="{B64D529B-8E1B-4FBB-B69A-9C59BD6791B6}"/>
              </a:ext>
            </a:extLst>
          </p:cNvPr>
          <p:cNvSpPr>
            <a:spLocks noGrp="1"/>
          </p:cNvSpPr>
          <p:nvPr>
            <p:ph type="ftr" sz="quarter" idx="11"/>
          </p:nvPr>
        </p:nvSpPr>
        <p:spPr/>
        <p:txBody>
          <a:bodyPr/>
          <a:lstStyle/>
          <a:p>
            <a:r>
              <a:rPr lang="vi-VN"/>
              <a:t>Khoa Công Nghệ Phần Mềm</a:t>
            </a:r>
          </a:p>
        </p:txBody>
      </p:sp>
      <p:sp>
        <p:nvSpPr>
          <p:cNvPr id="6" name="Slide Number Placeholder 5">
            <a:extLst>
              <a:ext uri="{FF2B5EF4-FFF2-40B4-BE49-F238E27FC236}">
                <a16:creationId xmlns:a16="http://schemas.microsoft.com/office/drawing/2014/main" id="{565272CF-3E08-422A-9D3E-C63C489CD7E2}"/>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114981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23B6-B39D-492E-91A4-7F1B3055E9D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1E5FDE1-0BB2-4B3F-98C0-1001B660B8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EF92456-CE01-4954-B5D5-761FCE9229C8}"/>
              </a:ext>
            </a:extLst>
          </p:cNvPr>
          <p:cNvSpPr>
            <a:spLocks noGrp="1"/>
          </p:cNvSpPr>
          <p:nvPr>
            <p:ph type="dt" sz="half" idx="10"/>
          </p:nvPr>
        </p:nvSpPr>
        <p:spPr/>
        <p:txBody>
          <a:bodyPr/>
          <a:lstStyle/>
          <a:p>
            <a:fld id="{BA3CF5C0-A2E1-406C-9E2B-5B0650E241AE}" type="datetime1">
              <a:rPr lang="vi-VN" smtClean="0"/>
              <a:t>24/04/2023</a:t>
            </a:fld>
            <a:endParaRPr lang="vi-VN"/>
          </a:p>
        </p:txBody>
      </p:sp>
      <p:sp>
        <p:nvSpPr>
          <p:cNvPr id="5" name="Footer Placeholder 4">
            <a:extLst>
              <a:ext uri="{FF2B5EF4-FFF2-40B4-BE49-F238E27FC236}">
                <a16:creationId xmlns:a16="http://schemas.microsoft.com/office/drawing/2014/main" id="{2AABB161-3884-4C04-8397-2E816A2AD4DE}"/>
              </a:ext>
            </a:extLst>
          </p:cNvPr>
          <p:cNvSpPr>
            <a:spLocks noGrp="1"/>
          </p:cNvSpPr>
          <p:nvPr>
            <p:ph type="ftr" sz="quarter" idx="11"/>
          </p:nvPr>
        </p:nvSpPr>
        <p:spPr/>
        <p:txBody>
          <a:bodyPr/>
          <a:lstStyle/>
          <a:p>
            <a:r>
              <a:rPr lang="vi-VN"/>
              <a:t>Khoa Công Nghệ Phần Mềm</a:t>
            </a:r>
          </a:p>
        </p:txBody>
      </p:sp>
      <p:sp>
        <p:nvSpPr>
          <p:cNvPr id="6" name="Slide Number Placeholder 5">
            <a:extLst>
              <a:ext uri="{FF2B5EF4-FFF2-40B4-BE49-F238E27FC236}">
                <a16:creationId xmlns:a16="http://schemas.microsoft.com/office/drawing/2014/main" id="{418A108C-EC90-4A04-BBA4-B06D2D60D2C6}"/>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41427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B8FE-1B76-4A64-AF7E-1D6AC3C1F9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2B8C142-003D-4C5C-82DD-5C2BDE98F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FA995-6324-4C59-9756-4B794E8F59C6}"/>
              </a:ext>
            </a:extLst>
          </p:cNvPr>
          <p:cNvSpPr>
            <a:spLocks noGrp="1"/>
          </p:cNvSpPr>
          <p:nvPr>
            <p:ph type="dt" sz="half" idx="10"/>
          </p:nvPr>
        </p:nvSpPr>
        <p:spPr/>
        <p:txBody>
          <a:bodyPr/>
          <a:lstStyle/>
          <a:p>
            <a:fld id="{52CBF416-692E-4D19-A28D-F6DCBB56A40C}" type="datetime1">
              <a:rPr lang="vi-VN" smtClean="0"/>
              <a:t>24/04/2023</a:t>
            </a:fld>
            <a:endParaRPr lang="vi-VN"/>
          </a:p>
        </p:txBody>
      </p:sp>
      <p:sp>
        <p:nvSpPr>
          <p:cNvPr id="5" name="Footer Placeholder 4">
            <a:extLst>
              <a:ext uri="{FF2B5EF4-FFF2-40B4-BE49-F238E27FC236}">
                <a16:creationId xmlns:a16="http://schemas.microsoft.com/office/drawing/2014/main" id="{733D32D0-E5C2-4FCD-9199-D2E09D29786E}"/>
              </a:ext>
            </a:extLst>
          </p:cNvPr>
          <p:cNvSpPr>
            <a:spLocks noGrp="1"/>
          </p:cNvSpPr>
          <p:nvPr>
            <p:ph type="ftr" sz="quarter" idx="11"/>
          </p:nvPr>
        </p:nvSpPr>
        <p:spPr/>
        <p:txBody>
          <a:bodyPr/>
          <a:lstStyle/>
          <a:p>
            <a:r>
              <a:rPr lang="vi-VN"/>
              <a:t>Khoa Công Nghệ Phần Mềm</a:t>
            </a:r>
          </a:p>
        </p:txBody>
      </p:sp>
      <p:sp>
        <p:nvSpPr>
          <p:cNvPr id="6" name="Slide Number Placeholder 5">
            <a:extLst>
              <a:ext uri="{FF2B5EF4-FFF2-40B4-BE49-F238E27FC236}">
                <a16:creationId xmlns:a16="http://schemas.microsoft.com/office/drawing/2014/main" id="{19391D3B-1652-48D1-AE10-902482DA6679}"/>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35856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8B22-7C08-44FB-8A02-35CF641CB5E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51D66E7-7C52-4CD1-B4F0-091A66CF9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71069D85-4E0A-4E30-BCF7-388349FFD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A10CCED-4270-4E47-9660-160925FBD5EB}"/>
              </a:ext>
            </a:extLst>
          </p:cNvPr>
          <p:cNvSpPr>
            <a:spLocks noGrp="1"/>
          </p:cNvSpPr>
          <p:nvPr>
            <p:ph type="dt" sz="half" idx="10"/>
          </p:nvPr>
        </p:nvSpPr>
        <p:spPr/>
        <p:txBody>
          <a:bodyPr/>
          <a:lstStyle/>
          <a:p>
            <a:fld id="{C2EA0A23-18AF-4D46-89EC-E51854954D03}" type="datetime1">
              <a:rPr lang="vi-VN" smtClean="0"/>
              <a:t>24/04/2023</a:t>
            </a:fld>
            <a:endParaRPr lang="vi-VN"/>
          </a:p>
        </p:txBody>
      </p:sp>
      <p:sp>
        <p:nvSpPr>
          <p:cNvPr id="6" name="Footer Placeholder 5">
            <a:extLst>
              <a:ext uri="{FF2B5EF4-FFF2-40B4-BE49-F238E27FC236}">
                <a16:creationId xmlns:a16="http://schemas.microsoft.com/office/drawing/2014/main" id="{AC036C9C-8363-4186-84F1-4AC4A8A10C9F}"/>
              </a:ext>
            </a:extLst>
          </p:cNvPr>
          <p:cNvSpPr>
            <a:spLocks noGrp="1"/>
          </p:cNvSpPr>
          <p:nvPr>
            <p:ph type="ftr" sz="quarter" idx="11"/>
          </p:nvPr>
        </p:nvSpPr>
        <p:spPr/>
        <p:txBody>
          <a:bodyPr/>
          <a:lstStyle/>
          <a:p>
            <a:r>
              <a:rPr lang="vi-VN"/>
              <a:t>Khoa Công Nghệ Phần Mềm</a:t>
            </a:r>
          </a:p>
        </p:txBody>
      </p:sp>
      <p:sp>
        <p:nvSpPr>
          <p:cNvPr id="7" name="Slide Number Placeholder 6">
            <a:extLst>
              <a:ext uri="{FF2B5EF4-FFF2-40B4-BE49-F238E27FC236}">
                <a16:creationId xmlns:a16="http://schemas.microsoft.com/office/drawing/2014/main" id="{E43C19D0-B50C-41C2-AD22-C08193B4559F}"/>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397073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C8A5-8568-4239-B9DC-929D4439360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B84AF92-2FFA-4DEB-BC93-C92EBA656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DB220-7EE6-412B-89E6-B4E8C5AED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79786D6-6A22-49CF-9030-B57A297C1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38725-50C9-4A86-8E8F-39AB00BD3B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CCF7138A-8930-4388-AB94-2432C3622C0D}"/>
              </a:ext>
            </a:extLst>
          </p:cNvPr>
          <p:cNvSpPr>
            <a:spLocks noGrp="1"/>
          </p:cNvSpPr>
          <p:nvPr>
            <p:ph type="dt" sz="half" idx="10"/>
          </p:nvPr>
        </p:nvSpPr>
        <p:spPr/>
        <p:txBody>
          <a:bodyPr/>
          <a:lstStyle/>
          <a:p>
            <a:fld id="{269A2A66-75CC-44D2-AC19-3AF8850D3D70}" type="datetime1">
              <a:rPr lang="vi-VN" smtClean="0"/>
              <a:t>24/04/2023</a:t>
            </a:fld>
            <a:endParaRPr lang="vi-VN"/>
          </a:p>
        </p:txBody>
      </p:sp>
      <p:sp>
        <p:nvSpPr>
          <p:cNvPr id="8" name="Footer Placeholder 7">
            <a:extLst>
              <a:ext uri="{FF2B5EF4-FFF2-40B4-BE49-F238E27FC236}">
                <a16:creationId xmlns:a16="http://schemas.microsoft.com/office/drawing/2014/main" id="{0F2D3A31-BC05-4C80-91DE-D8C4FBAA5337}"/>
              </a:ext>
            </a:extLst>
          </p:cNvPr>
          <p:cNvSpPr>
            <a:spLocks noGrp="1"/>
          </p:cNvSpPr>
          <p:nvPr>
            <p:ph type="ftr" sz="quarter" idx="11"/>
          </p:nvPr>
        </p:nvSpPr>
        <p:spPr/>
        <p:txBody>
          <a:bodyPr/>
          <a:lstStyle/>
          <a:p>
            <a:r>
              <a:rPr lang="vi-VN"/>
              <a:t>Khoa Công Nghệ Phần Mềm</a:t>
            </a:r>
          </a:p>
        </p:txBody>
      </p:sp>
      <p:sp>
        <p:nvSpPr>
          <p:cNvPr id="9" name="Slide Number Placeholder 8">
            <a:extLst>
              <a:ext uri="{FF2B5EF4-FFF2-40B4-BE49-F238E27FC236}">
                <a16:creationId xmlns:a16="http://schemas.microsoft.com/office/drawing/2014/main" id="{12F8C144-C89B-40AF-8DEF-1117A324A3B4}"/>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422743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0FA3-A254-4A7F-95D3-A9678832761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C876CB82-9F0D-4811-AF13-04BB0F6ADB9E}"/>
              </a:ext>
            </a:extLst>
          </p:cNvPr>
          <p:cNvSpPr>
            <a:spLocks noGrp="1"/>
          </p:cNvSpPr>
          <p:nvPr>
            <p:ph type="dt" sz="half" idx="10"/>
          </p:nvPr>
        </p:nvSpPr>
        <p:spPr/>
        <p:txBody>
          <a:bodyPr/>
          <a:lstStyle/>
          <a:p>
            <a:fld id="{9F00A8B2-1B21-4EB4-8C6D-C657CB10F61D}" type="datetime1">
              <a:rPr lang="vi-VN" smtClean="0"/>
              <a:t>24/04/2023</a:t>
            </a:fld>
            <a:endParaRPr lang="vi-VN"/>
          </a:p>
        </p:txBody>
      </p:sp>
      <p:sp>
        <p:nvSpPr>
          <p:cNvPr id="4" name="Footer Placeholder 3">
            <a:extLst>
              <a:ext uri="{FF2B5EF4-FFF2-40B4-BE49-F238E27FC236}">
                <a16:creationId xmlns:a16="http://schemas.microsoft.com/office/drawing/2014/main" id="{FA0A5F52-5755-498B-8432-405014B52724}"/>
              </a:ext>
            </a:extLst>
          </p:cNvPr>
          <p:cNvSpPr>
            <a:spLocks noGrp="1"/>
          </p:cNvSpPr>
          <p:nvPr>
            <p:ph type="ftr" sz="quarter" idx="11"/>
          </p:nvPr>
        </p:nvSpPr>
        <p:spPr/>
        <p:txBody>
          <a:bodyPr/>
          <a:lstStyle/>
          <a:p>
            <a:r>
              <a:rPr lang="vi-VN"/>
              <a:t>Khoa Công Nghệ Phần Mềm</a:t>
            </a:r>
          </a:p>
        </p:txBody>
      </p:sp>
      <p:sp>
        <p:nvSpPr>
          <p:cNvPr id="5" name="Slide Number Placeholder 4">
            <a:extLst>
              <a:ext uri="{FF2B5EF4-FFF2-40B4-BE49-F238E27FC236}">
                <a16:creationId xmlns:a16="http://schemas.microsoft.com/office/drawing/2014/main" id="{E5BB5344-1910-4986-917A-0995991F9CCD}"/>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191613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6DA9A-55DA-4A7D-84BB-B1CA711C9140}"/>
              </a:ext>
            </a:extLst>
          </p:cNvPr>
          <p:cNvSpPr>
            <a:spLocks noGrp="1"/>
          </p:cNvSpPr>
          <p:nvPr>
            <p:ph type="dt" sz="half" idx="10"/>
          </p:nvPr>
        </p:nvSpPr>
        <p:spPr/>
        <p:txBody>
          <a:bodyPr/>
          <a:lstStyle/>
          <a:p>
            <a:fld id="{DD0C7DB0-BFED-4D35-BC88-5600F9477196}" type="datetime1">
              <a:rPr lang="vi-VN" smtClean="0"/>
              <a:t>24/04/2023</a:t>
            </a:fld>
            <a:endParaRPr lang="vi-VN"/>
          </a:p>
        </p:txBody>
      </p:sp>
      <p:sp>
        <p:nvSpPr>
          <p:cNvPr id="3" name="Footer Placeholder 2">
            <a:extLst>
              <a:ext uri="{FF2B5EF4-FFF2-40B4-BE49-F238E27FC236}">
                <a16:creationId xmlns:a16="http://schemas.microsoft.com/office/drawing/2014/main" id="{9A29E5E4-285E-4526-8C81-DB0ABB266C6E}"/>
              </a:ext>
            </a:extLst>
          </p:cNvPr>
          <p:cNvSpPr>
            <a:spLocks noGrp="1"/>
          </p:cNvSpPr>
          <p:nvPr>
            <p:ph type="ftr" sz="quarter" idx="11"/>
          </p:nvPr>
        </p:nvSpPr>
        <p:spPr/>
        <p:txBody>
          <a:bodyPr/>
          <a:lstStyle/>
          <a:p>
            <a:r>
              <a:rPr lang="vi-VN"/>
              <a:t>Khoa Công Nghệ Phần Mềm</a:t>
            </a:r>
          </a:p>
        </p:txBody>
      </p:sp>
      <p:sp>
        <p:nvSpPr>
          <p:cNvPr id="4" name="Slide Number Placeholder 3">
            <a:extLst>
              <a:ext uri="{FF2B5EF4-FFF2-40B4-BE49-F238E27FC236}">
                <a16:creationId xmlns:a16="http://schemas.microsoft.com/office/drawing/2014/main" id="{2F870DCC-591C-4D70-9E66-1ACB11C9D764}"/>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119826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F7F7-B747-4D70-AB55-6A8A13CC6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438AE8A2-5ED2-4472-8F7E-730B10EEE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B345B6A-0DD5-4AF4-80DA-2611033F6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C3C30-8038-4CFD-AA6F-A2C6125C285D}"/>
              </a:ext>
            </a:extLst>
          </p:cNvPr>
          <p:cNvSpPr>
            <a:spLocks noGrp="1"/>
          </p:cNvSpPr>
          <p:nvPr>
            <p:ph type="dt" sz="half" idx="10"/>
          </p:nvPr>
        </p:nvSpPr>
        <p:spPr/>
        <p:txBody>
          <a:bodyPr/>
          <a:lstStyle/>
          <a:p>
            <a:fld id="{29A3E323-988C-4434-8481-6AE8F26AFA01}" type="datetime1">
              <a:rPr lang="vi-VN" smtClean="0"/>
              <a:t>24/04/2023</a:t>
            </a:fld>
            <a:endParaRPr lang="vi-VN"/>
          </a:p>
        </p:txBody>
      </p:sp>
      <p:sp>
        <p:nvSpPr>
          <p:cNvPr id="6" name="Footer Placeholder 5">
            <a:extLst>
              <a:ext uri="{FF2B5EF4-FFF2-40B4-BE49-F238E27FC236}">
                <a16:creationId xmlns:a16="http://schemas.microsoft.com/office/drawing/2014/main" id="{B80E5EA2-3B70-4BA6-A1E1-A92978E7561A}"/>
              </a:ext>
            </a:extLst>
          </p:cNvPr>
          <p:cNvSpPr>
            <a:spLocks noGrp="1"/>
          </p:cNvSpPr>
          <p:nvPr>
            <p:ph type="ftr" sz="quarter" idx="11"/>
          </p:nvPr>
        </p:nvSpPr>
        <p:spPr/>
        <p:txBody>
          <a:bodyPr/>
          <a:lstStyle/>
          <a:p>
            <a:r>
              <a:rPr lang="vi-VN"/>
              <a:t>Khoa Công Nghệ Phần Mềm</a:t>
            </a:r>
          </a:p>
        </p:txBody>
      </p:sp>
      <p:sp>
        <p:nvSpPr>
          <p:cNvPr id="7" name="Slide Number Placeholder 6">
            <a:extLst>
              <a:ext uri="{FF2B5EF4-FFF2-40B4-BE49-F238E27FC236}">
                <a16:creationId xmlns:a16="http://schemas.microsoft.com/office/drawing/2014/main" id="{BBBF383A-EE50-405E-A4A2-B7170A825EAA}"/>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18907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3459-BAAF-40B6-B22C-8165A4E30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0248C4A0-8934-490F-9155-12FCFB0A0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CEB18BF-3D01-4235-BFA5-1539ADB9B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B4E0E-BCB0-4A73-9B7B-051F8F335ED1}"/>
              </a:ext>
            </a:extLst>
          </p:cNvPr>
          <p:cNvSpPr>
            <a:spLocks noGrp="1"/>
          </p:cNvSpPr>
          <p:nvPr>
            <p:ph type="dt" sz="half" idx="10"/>
          </p:nvPr>
        </p:nvSpPr>
        <p:spPr/>
        <p:txBody>
          <a:bodyPr/>
          <a:lstStyle/>
          <a:p>
            <a:fld id="{B427902F-59BA-4ECB-84DE-255ACC8E0B24}" type="datetime1">
              <a:rPr lang="vi-VN" smtClean="0"/>
              <a:t>24/04/2023</a:t>
            </a:fld>
            <a:endParaRPr lang="vi-VN"/>
          </a:p>
        </p:txBody>
      </p:sp>
      <p:sp>
        <p:nvSpPr>
          <p:cNvPr id="6" name="Footer Placeholder 5">
            <a:extLst>
              <a:ext uri="{FF2B5EF4-FFF2-40B4-BE49-F238E27FC236}">
                <a16:creationId xmlns:a16="http://schemas.microsoft.com/office/drawing/2014/main" id="{956D68D5-8D8B-4661-93D0-B27DDC69C036}"/>
              </a:ext>
            </a:extLst>
          </p:cNvPr>
          <p:cNvSpPr>
            <a:spLocks noGrp="1"/>
          </p:cNvSpPr>
          <p:nvPr>
            <p:ph type="ftr" sz="quarter" idx="11"/>
          </p:nvPr>
        </p:nvSpPr>
        <p:spPr/>
        <p:txBody>
          <a:bodyPr/>
          <a:lstStyle/>
          <a:p>
            <a:r>
              <a:rPr lang="vi-VN"/>
              <a:t>Khoa Công Nghệ Phần Mềm</a:t>
            </a:r>
          </a:p>
        </p:txBody>
      </p:sp>
      <p:sp>
        <p:nvSpPr>
          <p:cNvPr id="7" name="Slide Number Placeholder 6">
            <a:extLst>
              <a:ext uri="{FF2B5EF4-FFF2-40B4-BE49-F238E27FC236}">
                <a16:creationId xmlns:a16="http://schemas.microsoft.com/office/drawing/2014/main" id="{D93E9EBE-8007-45E7-9322-2C16C354AFF9}"/>
              </a:ext>
            </a:extLst>
          </p:cNvPr>
          <p:cNvSpPr>
            <a:spLocks noGrp="1"/>
          </p:cNvSpPr>
          <p:nvPr>
            <p:ph type="sldNum" sz="quarter" idx="12"/>
          </p:nvPr>
        </p:nvSpPr>
        <p:spPr/>
        <p:txBody>
          <a:bodyPr/>
          <a:lstStyle/>
          <a:p>
            <a:fld id="{8CCC75B4-570C-4628-BE07-ABAEDB5CB75E}" type="slidenum">
              <a:rPr lang="vi-VN" smtClean="0"/>
              <a:t>‹#›</a:t>
            </a:fld>
            <a:endParaRPr lang="vi-VN"/>
          </a:p>
        </p:txBody>
      </p:sp>
    </p:spTree>
    <p:extLst>
      <p:ext uri="{BB962C8B-B14F-4D97-AF65-F5344CB8AC3E}">
        <p14:creationId xmlns:p14="http://schemas.microsoft.com/office/powerpoint/2010/main" val="19396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99CD3-3130-43B1-B569-F8414B7A3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96BE7D5-5947-4F4C-8C31-EDBD1BCD3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04218DA-2074-42C0-810E-114592217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68CB2-CF7B-499A-9300-4BA758A1B4A9}" type="datetime1">
              <a:rPr lang="vi-VN" smtClean="0"/>
              <a:t>24/04/2023</a:t>
            </a:fld>
            <a:endParaRPr lang="vi-VN"/>
          </a:p>
        </p:txBody>
      </p:sp>
      <p:sp>
        <p:nvSpPr>
          <p:cNvPr id="5" name="Footer Placeholder 4">
            <a:extLst>
              <a:ext uri="{FF2B5EF4-FFF2-40B4-BE49-F238E27FC236}">
                <a16:creationId xmlns:a16="http://schemas.microsoft.com/office/drawing/2014/main" id="{6E56A213-A79B-4E91-91B7-4680A750F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Khoa Công Nghệ Phần Mềm</a:t>
            </a:r>
          </a:p>
        </p:txBody>
      </p:sp>
      <p:sp>
        <p:nvSpPr>
          <p:cNvPr id="6" name="Slide Number Placeholder 5">
            <a:extLst>
              <a:ext uri="{FF2B5EF4-FFF2-40B4-BE49-F238E27FC236}">
                <a16:creationId xmlns:a16="http://schemas.microsoft.com/office/drawing/2014/main" id="{9171CDB5-07E4-4D4B-9C4E-EAEDB38DD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C75B4-570C-4628-BE07-ABAEDB5CB75E}" type="slidenum">
              <a:rPr lang="vi-VN" smtClean="0"/>
              <a:t>‹#›</a:t>
            </a:fld>
            <a:endParaRPr lang="vi-VN"/>
          </a:p>
        </p:txBody>
      </p:sp>
    </p:spTree>
    <p:extLst>
      <p:ext uri="{BB962C8B-B14F-4D97-AF65-F5344CB8AC3E}">
        <p14:creationId xmlns:p14="http://schemas.microsoft.com/office/powerpoint/2010/main" val="59141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304867-256B-4520-96F8-D85B9C996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032" y="802769"/>
            <a:ext cx="2041924" cy="2041924"/>
          </a:xfrm>
          <a:prstGeom prst="rect">
            <a:avLst/>
          </a:prstGeom>
        </p:spPr>
      </p:pic>
      <p:sp>
        <p:nvSpPr>
          <p:cNvPr id="11" name="TextBox 10">
            <a:extLst>
              <a:ext uri="{FF2B5EF4-FFF2-40B4-BE49-F238E27FC236}">
                <a16:creationId xmlns:a16="http://schemas.microsoft.com/office/drawing/2014/main" id="{EAE02B5D-8F4C-444D-A15C-E64E3515AE96}"/>
              </a:ext>
            </a:extLst>
          </p:cNvPr>
          <p:cNvSpPr txBox="1"/>
          <p:nvPr/>
        </p:nvSpPr>
        <p:spPr>
          <a:xfrm>
            <a:off x="2363382" y="4135949"/>
            <a:ext cx="7465224" cy="707886"/>
          </a:xfrm>
          <a:prstGeom prst="rect">
            <a:avLst/>
          </a:prstGeom>
          <a:noFill/>
        </p:spPr>
        <p:txBody>
          <a:bodyPr wrap="square" rtlCol="0">
            <a:spAutoFit/>
          </a:bodyPr>
          <a:lstStyle/>
          <a:p>
            <a:pPr algn="ctr"/>
            <a:r>
              <a:rPr lang="en-US" sz="4000">
                <a:latin typeface="Quicksand SemiBold" pitchFamily="2" charset="0"/>
                <a:cs typeface="Times New Roman" panose="02020603050405020304" pitchFamily="18" charset="0"/>
              </a:rPr>
              <a:t>Hệ thống nhà thuốc Pharma</a:t>
            </a:r>
            <a:endParaRPr lang="vi-VN" sz="4000">
              <a:latin typeface="Quicksand SemiBold"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4743B8A3-88AB-40A1-87CF-6B8CDE673A10}"/>
              </a:ext>
            </a:extLst>
          </p:cNvPr>
          <p:cNvSpPr txBox="1"/>
          <p:nvPr/>
        </p:nvSpPr>
        <p:spPr>
          <a:xfrm>
            <a:off x="1654821" y="2967335"/>
            <a:ext cx="8882347" cy="923330"/>
          </a:xfrm>
          <a:prstGeom prst="rect">
            <a:avLst/>
          </a:prstGeom>
          <a:noFill/>
        </p:spPr>
        <p:txBody>
          <a:bodyPr wrap="square" rtlCol="0">
            <a:spAutoFit/>
          </a:bodyPr>
          <a:lstStyle/>
          <a:p>
            <a:r>
              <a:rPr lang="en-US" sz="5400">
                <a:latin typeface="Quicksand SemiBold" pitchFamily="2" charset="0"/>
                <a:cs typeface="Times New Roman" panose="02020603050405020304" pitchFamily="18" charset="0"/>
              </a:rPr>
              <a:t>Đặc tả yêu cầu phần mềm</a:t>
            </a:r>
          </a:p>
        </p:txBody>
      </p:sp>
      <p:sp>
        <p:nvSpPr>
          <p:cNvPr id="16" name="TextBox 15">
            <a:extLst>
              <a:ext uri="{FF2B5EF4-FFF2-40B4-BE49-F238E27FC236}">
                <a16:creationId xmlns:a16="http://schemas.microsoft.com/office/drawing/2014/main" id="{4570E5AE-AEB9-4CDC-A330-6FC2756A40ED}"/>
              </a:ext>
            </a:extLst>
          </p:cNvPr>
          <p:cNvSpPr txBox="1"/>
          <p:nvPr/>
        </p:nvSpPr>
        <p:spPr>
          <a:xfrm>
            <a:off x="8347430" y="5698071"/>
            <a:ext cx="3340247" cy="369332"/>
          </a:xfrm>
          <a:prstGeom prst="rect">
            <a:avLst/>
          </a:prstGeom>
          <a:noFill/>
        </p:spPr>
        <p:txBody>
          <a:bodyPr wrap="square" rtlCol="0">
            <a:spAutoFit/>
          </a:bodyPr>
          <a:lstStyle/>
          <a:p>
            <a:r>
              <a:rPr lang="en-US" dirty="0">
                <a:latin typeface="Quicksand Light" pitchFamily="2" charset="0"/>
                <a:cs typeface="Times New Roman" panose="02020603050405020304" pitchFamily="18" charset="0"/>
              </a:rPr>
              <a:t>B2012122 </a:t>
            </a:r>
            <a:r>
              <a:rPr lang="en-US" dirty="0" err="1">
                <a:latin typeface="Quicksand Light" pitchFamily="2" charset="0"/>
                <a:cs typeface="Times New Roman" panose="02020603050405020304" pitchFamily="18" charset="0"/>
              </a:rPr>
              <a:t>Nguyễn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Văn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Nhật</a:t>
            </a:r>
            <a:endParaRPr lang="vi-VN" dirty="0">
              <a:latin typeface="Quicksand Light" pitchFamily="2" charset="0"/>
              <a:cs typeface="Times New Roman" panose="02020603050405020304" pitchFamily="18" charset="0"/>
            </a:endParaRPr>
          </a:p>
        </p:txBody>
      </p:sp>
      <p:sp>
        <p:nvSpPr>
          <p:cNvPr id="17" name="TextBox 16">
            <a:extLst>
              <a:ext uri="{FF2B5EF4-FFF2-40B4-BE49-F238E27FC236}">
                <a16:creationId xmlns:a16="http://schemas.microsoft.com/office/drawing/2014/main" id="{1ABE8015-09BB-4963-8FDB-EF432328EBCD}"/>
              </a:ext>
            </a:extLst>
          </p:cNvPr>
          <p:cNvSpPr txBox="1"/>
          <p:nvPr/>
        </p:nvSpPr>
        <p:spPr>
          <a:xfrm>
            <a:off x="8347430" y="6080702"/>
            <a:ext cx="3656960" cy="369332"/>
          </a:xfrm>
          <a:prstGeom prst="rect">
            <a:avLst/>
          </a:prstGeom>
          <a:noFill/>
        </p:spPr>
        <p:txBody>
          <a:bodyPr wrap="square" rtlCol="0">
            <a:spAutoFit/>
          </a:bodyPr>
          <a:lstStyle/>
          <a:p>
            <a:r>
              <a:rPr lang="en-US" dirty="0">
                <a:latin typeface="Quicksand Light" pitchFamily="2" charset="0"/>
                <a:cs typeface="Times New Roman" panose="02020603050405020304" pitchFamily="18" charset="0"/>
              </a:rPr>
              <a:t>B2012067 </a:t>
            </a:r>
            <a:r>
              <a:rPr lang="en-US" dirty="0" err="1">
                <a:latin typeface="Quicksand Light" pitchFamily="2" charset="0"/>
                <a:cs typeface="Times New Roman" panose="02020603050405020304" pitchFamily="18" charset="0"/>
              </a:rPr>
              <a:t>Nguyễn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Thành</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Danh</a:t>
            </a:r>
            <a:endParaRPr lang="vi-VN" dirty="0">
              <a:latin typeface="Quicksand Light" pitchFamily="2" charset="0"/>
              <a:cs typeface="Times New Roman" panose="02020603050405020304" pitchFamily="18" charset="0"/>
            </a:endParaRPr>
          </a:p>
        </p:txBody>
      </p:sp>
      <p:sp>
        <p:nvSpPr>
          <p:cNvPr id="24" name="TextBox 23">
            <a:extLst>
              <a:ext uri="{FF2B5EF4-FFF2-40B4-BE49-F238E27FC236}">
                <a16:creationId xmlns:a16="http://schemas.microsoft.com/office/drawing/2014/main" id="{B1364004-6203-49FE-8219-1B96DE0DC638}"/>
              </a:ext>
            </a:extLst>
          </p:cNvPr>
          <p:cNvSpPr txBox="1"/>
          <p:nvPr/>
        </p:nvSpPr>
        <p:spPr>
          <a:xfrm>
            <a:off x="619325" y="5260848"/>
            <a:ext cx="2858957" cy="923330"/>
          </a:xfrm>
          <a:prstGeom prst="rect">
            <a:avLst/>
          </a:prstGeom>
          <a:noFill/>
        </p:spPr>
        <p:txBody>
          <a:bodyPr wrap="square" rtlCol="0">
            <a:spAutoFit/>
          </a:bodyPr>
          <a:lstStyle/>
          <a:p>
            <a:pPr algn="ctr"/>
            <a:r>
              <a:rPr lang="en-US" dirty="0" err="1">
                <a:latin typeface="Quicksand Light" pitchFamily="2" charset="0"/>
                <a:cs typeface="Times New Roman" panose="02020603050405020304" pitchFamily="18" charset="0"/>
              </a:rPr>
              <a:t>Giảng</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viên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hướng</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dẫn</a:t>
            </a:r>
            <a:endParaRPr lang="en-US" dirty="0">
              <a:latin typeface="Quicksand Light" pitchFamily="2" charset="0"/>
              <a:cs typeface="Times New Roman" panose="02020603050405020304" pitchFamily="18" charset="0"/>
            </a:endParaRPr>
          </a:p>
          <a:p>
            <a:pPr algn="ctr"/>
            <a:r>
              <a:rPr lang="en-US" dirty="0">
                <a:latin typeface="Quicksand Light" pitchFamily="2" charset="0"/>
                <a:cs typeface="Times New Roman" panose="02020603050405020304" pitchFamily="18" charset="0"/>
              </a:rPr>
              <a:t>Ts. </a:t>
            </a:r>
            <a:r>
              <a:rPr lang="en-US" dirty="0" err="1">
                <a:latin typeface="Quicksand Light" pitchFamily="2" charset="0"/>
                <a:cs typeface="Times New Roman" panose="02020603050405020304" pitchFamily="18" charset="0"/>
              </a:rPr>
              <a:t>Trương</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Xuân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Việt</a:t>
            </a:r>
            <a:endParaRPr lang="vi-VN" dirty="0">
              <a:latin typeface="Quicksand Light" pitchFamily="2" charset="0"/>
              <a:cs typeface="Times New Roman" panose="02020603050405020304" pitchFamily="18" charset="0"/>
            </a:endParaRPr>
          </a:p>
          <a:p>
            <a:pPr algn="ctr"/>
            <a:endParaRPr lang="vi-VN" dirty="0">
              <a:latin typeface="Quicksand Light" pitchFamily="2" charset="0"/>
              <a:cs typeface="Times New Roman" panose="02020603050405020304" pitchFamily="18" charset="0"/>
            </a:endParaRPr>
          </a:p>
        </p:txBody>
      </p:sp>
      <p:sp>
        <p:nvSpPr>
          <p:cNvPr id="25" name="TextBox 24">
            <a:extLst>
              <a:ext uri="{FF2B5EF4-FFF2-40B4-BE49-F238E27FC236}">
                <a16:creationId xmlns:a16="http://schemas.microsoft.com/office/drawing/2014/main" id="{B87E1AAB-DA5B-4BD1-BDA4-783A8BFFC631}"/>
              </a:ext>
            </a:extLst>
          </p:cNvPr>
          <p:cNvSpPr txBox="1"/>
          <p:nvPr/>
        </p:nvSpPr>
        <p:spPr>
          <a:xfrm>
            <a:off x="8347429" y="5260848"/>
            <a:ext cx="1091123" cy="369332"/>
          </a:xfrm>
          <a:prstGeom prst="rect">
            <a:avLst/>
          </a:prstGeom>
          <a:noFill/>
        </p:spPr>
        <p:txBody>
          <a:bodyPr wrap="square" rtlCol="0">
            <a:spAutoFit/>
          </a:bodyPr>
          <a:lstStyle/>
          <a:p>
            <a:r>
              <a:rPr lang="en-US" dirty="0" err="1">
                <a:latin typeface="Quicksand Light" pitchFamily="2" charset="0"/>
                <a:ea typeface="Tahoma" panose="020B0604030504040204" pitchFamily="34" charset="0"/>
                <a:cs typeface="Times New Roman" panose="02020603050405020304" pitchFamily="18" charset="0"/>
              </a:rPr>
              <a:t>Nhóm</a:t>
            </a:r>
            <a:r>
              <a:rPr lang="en-US" dirty="0">
                <a:latin typeface="Quicksand Light" pitchFamily="2" charset="0"/>
                <a:ea typeface="Tahoma" panose="020B0604030504040204" pitchFamily="34" charset="0"/>
                <a:cs typeface="Times New Roman" panose="02020603050405020304" pitchFamily="18" charset="0"/>
              </a:rPr>
              <a:t> 7</a:t>
            </a:r>
            <a:endParaRPr lang="vi-VN" dirty="0">
              <a:latin typeface="Quicksand Light" pitchFamily="2" charset="0"/>
              <a:ea typeface="Tahoma" panose="020B060403050404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C1D087C-460C-4A25-99A0-807DB1B442DE}"/>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15" name="TextBox 14">
            <a:extLst>
              <a:ext uri="{FF2B5EF4-FFF2-40B4-BE49-F238E27FC236}">
                <a16:creationId xmlns:a16="http://schemas.microsoft.com/office/drawing/2014/main" id="{1118B001-8585-4813-964A-B7E1B90E9DBA}"/>
              </a:ext>
            </a:extLst>
          </p:cNvPr>
          <p:cNvSpPr txBox="1"/>
          <p:nvPr/>
        </p:nvSpPr>
        <p:spPr>
          <a:xfrm>
            <a:off x="-5326705" y="1927926"/>
            <a:ext cx="219326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Quicksand" pitchFamily="2" charset="0"/>
              </a:rPr>
              <a:t>Mục</a:t>
            </a:r>
            <a:r>
              <a:rPr lang="en-US" sz="2800" dirty="0">
                <a:latin typeface="Quicksand" pitchFamily="2" charset="0"/>
              </a:rPr>
              <a:t> </a:t>
            </a:r>
            <a:r>
              <a:rPr lang="en-US" sz="2800" dirty="0" err="1">
                <a:latin typeface="Quicksand" pitchFamily="2" charset="0"/>
              </a:rPr>
              <a:t>tiêu</a:t>
            </a:r>
            <a:endParaRPr lang="vi-VN" sz="2800" dirty="0">
              <a:latin typeface="Quicksand" pitchFamily="2" charset="0"/>
            </a:endParaRPr>
          </a:p>
        </p:txBody>
      </p:sp>
      <p:sp>
        <p:nvSpPr>
          <p:cNvPr id="18" name="TextBox 17">
            <a:extLst>
              <a:ext uri="{FF2B5EF4-FFF2-40B4-BE49-F238E27FC236}">
                <a16:creationId xmlns:a16="http://schemas.microsoft.com/office/drawing/2014/main" id="{AD02F42C-6194-4398-9E14-E3226C33516A}"/>
              </a:ext>
            </a:extLst>
          </p:cNvPr>
          <p:cNvSpPr txBox="1"/>
          <p:nvPr/>
        </p:nvSpPr>
        <p:spPr>
          <a:xfrm>
            <a:off x="-5326705" y="2586196"/>
            <a:ext cx="2695533"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Tổng quan</a:t>
            </a:r>
            <a:endParaRPr lang="vi-VN" sz="2800">
              <a:latin typeface="Quicksand" pitchFamily="2" charset="0"/>
            </a:endParaRPr>
          </a:p>
        </p:txBody>
      </p:sp>
      <p:sp>
        <p:nvSpPr>
          <p:cNvPr id="19" name="TextBox 18">
            <a:extLst>
              <a:ext uri="{FF2B5EF4-FFF2-40B4-BE49-F238E27FC236}">
                <a16:creationId xmlns:a16="http://schemas.microsoft.com/office/drawing/2014/main" id="{A2F70BFF-F5D3-480A-8AB3-C1612FA4D87C}"/>
              </a:ext>
            </a:extLst>
          </p:cNvPr>
          <p:cNvSpPr txBox="1"/>
          <p:nvPr/>
        </p:nvSpPr>
        <p:spPr>
          <a:xfrm>
            <a:off x="-5337943" y="3244466"/>
            <a:ext cx="527124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giao tiếp bên ngoài</a:t>
            </a:r>
            <a:endParaRPr lang="vi-VN" sz="2800">
              <a:latin typeface="Quicksand" pitchFamily="2" charset="0"/>
            </a:endParaRPr>
          </a:p>
        </p:txBody>
      </p:sp>
      <p:sp>
        <p:nvSpPr>
          <p:cNvPr id="20" name="TextBox 19">
            <a:extLst>
              <a:ext uri="{FF2B5EF4-FFF2-40B4-BE49-F238E27FC236}">
                <a16:creationId xmlns:a16="http://schemas.microsoft.com/office/drawing/2014/main" id="{FCA81DAE-C03B-46F6-8E2C-1151251FBAAD}"/>
              </a:ext>
            </a:extLst>
          </p:cNvPr>
          <p:cNvSpPr txBox="1"/>
          <p:nvPr/>
        </p:nvSpPr>
        <p:spPr>
          <a:xfrm>
            <a:off x="-5326705" y="3902736"/>
            <a:ext cx="539675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Quicksand" pitchFamily="2" charset="0"/>
              </a:rPr>
              <a:t>Yêu</a:t>
            </a:r>
            <a:r>
              <a:rPr lang="en-US" sz="2800" dirty="0">
                <a:latin typeface="Quicksand" pitchFamily="2" charset="0"/>
              </a:rPr>
              <a:t> </a:t>
            </a:r>
            <a:r>
              <a:rPr lang="en-US" sz="2800" dirty="0" err="1">
                <a:latin typeface="Quicksand" pitchFamily="2" charset="0"/>
              </a:rPr>
              <a:t>cầu</a:t>
            </a:r>
            <a:r>
              <a:rPr lang="en-US" sz="2800" dirty="0">
                <a:latin typeface="Quicksand" pitchFamily="2" charset="0"/>
              </a:rPr>
              <a:t> </a:t>
            </a:r>
            <a:r>
              <a:rPr lang="en-US" sz="2800" dirty="0" err="1">
                <a:latin typeface="Quicksand" pitchFamily="2" charset="0"/>
              </a:rPr>
              <a:t>chức</a:t>
            </a:r>
            <a:r>
              <a:rPr lang="en-US" sz="2800" dirty="0">
                <a:latin typeface="Quicksand" pitchFamily="2" charset="0"/>
              </a:rPr>
              <a:t> </a:t>
            </a:r>
            <a:r>
              <a:rPr lang="en-US" sz="2800" dirty="0" err="1">
                <a:latin typeface="Quicksand" pitchFamily="2" charset="0"/>
              </a:rPr>
              <a:t>năng</a:t>
            </a:r>
            <a:r>
              <a:rPr lang="en-US" sz="2800" dirty="0">
                <a:latin typeface="Quicksand" pitchFamily="2" charset="0"/>
              </a:rPr>
              <a:t> </a:t>
            </a:r>
            <a:r>
              <a:rPr lang="en-US" sz="2800" dirty="0" err="1">
                <a:latin typeface="Quicksand" pitchFamily="2" charset="0"/>
              </a:rPr>
              <a:t>hệ</a:t>
            </a:r>
            <a:r>
              <a:rPr lang="en-US" sz="2800" dirty="0">
                <a:latin typeface="Quicksand" pitchFamily="2" charset="0"/>
              </a:rPr>
              <a:t> </a:t>
            </a:r>
            <a:r>
              <a:rPr lang="en-US" sz="2800" dirty="0" err="1">
                <a:latin typeface="Quicksand" pitchFamily="2" charset="0"/>
              </a:rPr>
              <a:t>thống</a:t>
            </a:r>
            <a:endParaRPr lang="vi-VN" sz="2800" dirty="0">
              <a:latin typeface="Quicksand" pitchFamily="2" charset="0"/>
            </a:endParaRPr>
          </a:p>
        </p:txBody>
      </p:sp>
      <p:sp>
        <p:nvSpPr>
          <p:cNvPr id="21" name="TextBox 20">
            <a:extLst>
              <a:ext uri="{FF2B5EF4-FFF2-40B4-BE49-F238E27FC236}">
                <a16:creationId xmlns:a16="http://schemas.microsoft.com/office/drawing/2014/main" id="{244FE31B-BE6C-46EE-A783-59B85BEF41D7}"/>
              </a:ext>
            </a:extLst>
          </p:cNvPr>
          <p:cNvSpPr txBox="1"/>
          <p:nvPr/>
        </p:nvSpPr>
        <p:spPr>
          <a:xfrm>
            <a:off x="-5326705" y="4561006"/>
            <a:ext cx="435684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Quicksand" pitchFamily="2" charset="0"/>
              </a:rPr>
              <a:t>Yêu</a:t>
            </a:r>
            <a:r>
              <a:rPr lang="en-US" sz="2800" dirty="0">
                <a:latin typeface="Quicksand" pitchFamily="2" charset="0"/>
              </a:rPr>
              <a:t> </a:t>
            </a:r>
            <a:r>
              <a:rPr lang="en-US" sz="2800" dirty="0" err="1">
                <a:latin typeface="Quicksand" pitchFamily="2" charset="0"/>
              </a:rPr>
              <a:t>cầu</a:t>
            </a:r>
            <a:r>
              <a:rPr lang="en-US" sz="2800" dirty="0">
                <a:latin typeface="Quicksand" pitchFamily="2" charset="0"/>
              </a:rPr>
              <a:t> phi </a:t>
            </a:r>
            <a:r>
              <a:rPr lang="en-US" sz="2800" dirty="0" err="1">
                <a:latin typeface="Quicksand" pitchFamily="2" charset="0"/>
              </a:rPr>
              <a:t>chức</a:t>
            </a:r>
            <a:r>
              <a:rPr lang="en-US" sz="2800" dirty="0">
                <a:latin typeface="Quicksand" pitchFamily="2" charset="0"/>
              </a:rPr>
              <a:t> </a:t>
            </a:r>
            <a:r>
              <a:rPr lang="en-US" sz="2800" dirty="0" err="1">
                <a:latin typeface="Quicksand" pitchFamily="2" charset="0"/>
              </a:rPr>
              <a:t>năng</a:t>
            </a:r>
            <a:endParaRPr lang="vi-VN" sz="2800" dirty="0">
              <a:latin typeface="Quicksand" pitchFamily="2" charset="0"/>
            </a:endParaRPr>
          </a:p>
        </p:txBody>
      </p:sp>
      <p:sp>
        <p:nvSpPr>
          <p:cNvPr id="26" name="TextBox 25">
            <a:extLst>
              <a:ext uri="{FF2B5EF4-FFF2-40B4-BE49-F238E27FC236}">
                <a16:creationId xmlns:a16="http://schemas.microsoft.com/office/drawing/2014/main" id="{8620C916-50DB-4506-8D34-6AEE026AD2CF}"/>
              </a:ext>
            </a:extLst>
          </p:cNvPr>
          <p:cNvSpPr txBox="1"/>
          <p:nvPr/>
        </p:nvSpPr>
        <p:spPr>
          <a:xfrm>
            <a:off x="619325" y="-877386"/>
            <a:ext cx="4186118" cy="769441"/>
          </a:xfrm>
          <a:prstGeom prst="rect">
            <a:avLst/>
          </a:prstGeom>
          <a:noFill/>
        </p:spPr>
        <p:txBody>
          <a:bodyPr wrap="square" rtlCol="0">
            <a:spAutoFit/>
          </a:bodyPr>
          <a:lstStyle/>
          <a:p>
            <a:r>
              <a:rPr lang="en-US" sz="4400" dirty="0" err="1">
                <a:latin typeface="Quicksand SemiBold" pitchFamily="2" charset="0"/>
              </a:rPr>
              <a:t>Bố</a:t>
            </a:r>
            <a:r>
              <a:rPr lang="en-US" sz="4400" dirty="0">
                <a:latin typeface="Quicksand SemiBold" pitchFamily="2" charset="0"/>
              </a:rPr>
              <a:t> </a:t>
            </a:r>
            <a:r>
              <a:rPr lang="en-US" sz="4400" dirty="0" err="1">
                <a:latin typeface="Quicksand SemiBold" pitchFamily="2" charset="0"/>
              </a:rPr>
              <a:t>cục</a:t>
            </a:r>
            <a:r>
              <a:rPr lang="en-US" sz="4400" dirty="0">
                <a:latin typeface="Quicksand SemiBold" pitchFamily="2" charset="0"/>
              </a:rPr>
              <a:t> </a:t>
            </a:r>
            <a:r>
              <a:rPr lang="en-US" sz="4400" dirty="0" err="1">
                <a:latin typeface="Quicksand SemiBold" pitchFamily="2" charset="0"/>
              </a:rPr>
              <a:t>tài</a:t>
            </a:r>
            <a:r>
              <a:rPr lang="en-US" sz="4400" dirty="0">
                <a:latin typeface="Quicksand SemiBold" pitchFamily="2" charset="0"/>
              </a:rPr>
              <a:t> </a:t>
            </a:r>
            <a:r>
              <a:rPr lang="en-US" sz="4400" dirty="0" err="1">
                <a:latin typeface="Quicksand SemiBold" pitchFamily="2" charset="0"/>
              </a:rPr>
              <a:t>liệu</a:t>
            </a:r>
            <a:endParaRPr lang="vi-VN" sz="4400" dirty="0"/>
          </a:p>
        </p:txBody>
      </p:sp>
      <p:sp>
        <p:nvSpPr>
          <p:cNvPr id="3" name="TextBox 2">
            <a:extLst>
              <a:ext uri="{FF2B5EF4-FFF2-40B4-BE49-F238E27FC236}">
                <a16:creationId xmlns:a16="http://schemas.microsoft.com/office/drawing/2014/main" id="{D562D604-8A76-4FBD-ADC9-855A7E3F8D4B}"/>
              </a:ext>
            </a:extLst>
          </p:cNvPr>
          <p:cNvSpPr txBox="1"/>
          <p:nvPr/>
        </p:nvSpPr>
        <p:spPr>
          <a:xfrm>
            <a:off x="3384692" y="376959"/>
            <a:ext cx="5422604" cy="369332"/>
          </a:xfrm>
          <a:prstGeom prst="rect">
            <a:avLst/>
          </a:prstGeom>
          <a:noFill/>
        </p:spPr>
        <p:txBody>
          <a:bodyPr wrap="square" rtlCol="0">
            <a:spAutoFit/>
          </a:bodyPr>
          <a:lstStyle/>
          <a:p>
            <a:r>
              <a:rPr lang="en-US">
                <a:latin typeface="Quicksand SemiBold" pitchFamily="2" charset="0"/>
              </a:rPr>
              <a:t>Trường Công Nghệ Thông Tin và Truyền Thông</a:t>
            </a:r>
            <a:endParaRPr lang="vi-VN">
              <a:latin typeface="Quicksand SemiBold" pitchFamily="2" charset="0"/>
            </a:endParaRPr>
          </a:p>
        </p:txBody>
      </p:sp>
    </p:spTree>
    <p:extLst>
      <p:ext uri="{BB962C8B-B14F-4D97-AF65-F5344CB8AC3E}">
        <p14:creationId xmlns:p14="http://schemas.microsoft.com/office/powerpoint/2010/main" val="1853941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DCFC4A-6032-49A2-AB1B-7BBF2765021A}"/>
              </a:ext>
            </a:extLst>
          </p:cNvPr>
          <p:cNvSpPr txBox="1"/>
          <p:nvPr/>
        </p:nvSpPr>
        <p:spPr>
          <a:xfrm>
            <a:off x="838200" y="1512620"/>
            <a:ext cx="4840942" cy="646331"/>
          </a:xfrm>
          <a:prstGeom prst="rect">
            <a:avLst/>
          </a:prstGeom>
          <a:noFill/>
        </p:spPr>
        <p:txBody>
          <a:bodyPr wrap="square" rtlCol="0">
            <a:spAutoFit/>
          </a:bodyPr>
          <a:lstStyle/>
          <a:p>
            <a:r>
              <a:rPr lang="en-US" sz="3200">
                <a:latin typeface="Quicksand SemiBold" pitchFamily="2" charset="0"/>
              </a:rPr>
              <a:t>Đặc </a:t>
            </a:r>
            <a:r>
              <a:rPr lang="en-US" sz="3600">
                <a:latin typeface="Quicksand SemiBold" pitchFamily="2" charset="0"/>
              </a:rPr>
              <a:t>điểm</a:t>
            </a:r>
            <a:r>
              <a:rPr lang="en-US" sz="3200">
                <a:latin typeface="Quicksand SemiBold" pitchFamily="2" charset="0"/>
              </a:rPr>
              <a:t> người dùng</a:t>
            </a:r>
            <a:endParaRPr lang="vi-VN" sz="32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22" name="TextBox 21">
            <a:extLst>
              <a:ext uri="{FF2B5EF4-FFF2-40B4-BE49-F238E27FC236}">
                <a16:creationId xmlns:a16="http://schemas.microsoft.com/office/drawing/2014/main" id="{0E261AD0-2AE8-402F-BEA4-2379F845C562}"/>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25" name="TextBox 24">
            <a:extLst>
              <a:ext uri="{FF2B5EF4-FFF2-40B4-BE49-F238E27FC236}">
                <a16:creationId xmlns:a16="http://schemas.microsoft.com/office/drawing/2014/main" id="{F8F3117E-8B9A-49E1-B0C0-5CB432646763}"/>
              </a:ext>
            </a:extLst>
          </p:cNvPr>
          <p:cNvSpPr txBox="1"/>
          <p:nvPr/>
        </p:nvSpPr>
        <p:spPr>
          <a:xfrm>
            <a:off x="6903270" y="2197692"/>
            <a:ext cx="4640580" cy="1815882"/>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Người có trách nhiệm quản trị và điều khiển hoạt động của trang web</a:t>
            </a:r>
            <a:endParaRPr lang="vi-VN" sz="4000">
              <a:latin typeface="Quicksand" pitchFamily="2" charset="0"/>
            </a:endParaRPr>
          </a:p>
        </p:txBody>
      </p:sp>
      <p:sp>
        <p:nvSpPr>
          <p:cNvPr id="27" name="TextBox 26">
            <a:extLst>
              <a:ext uri="{FF2B5EF4-FFF2-40B4-BE49-F238E27FC236}">
                <a16:creationId xmlns:a16="http://schemas.microsoft.com/office/drawing/2014/main" id="{D4AC06F2-49A3-43F3-AF89-9AA9248FA9D0}"/>
              </a:ext>
            </a:extLst>
          </p:cNvPr>
          <p:cNvSpPr txBox="1"/>
          <p:nvPr/>
        </p:nvSpPr>
        <p:spPr>
          <a:xfrm>
            <a:off x="6903270" y="3841426"/>
            <a:ext cx="4879940" cy="1972078"/>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pPr marR="0" lvl="0">
              <a:lnSpc>
                <a:spcPct val="115000"/>
              </a:lnSpc>
              <a:spcBef>
                <a:spcPts val="0"/>
              </a:spcBef>
              <a:spcAft>
                <a:spcPts val="75"/>
              </a:spcAft>
            </a:pPr>
            <a:r>
              <a:rPr lang="en-US" sz="2800">
                <a:solidFill>
                  <a:srgbClr val="000000"/>
                </a:solidFill>
                <a:effectLst/>
                <a:latin typeface="Quicksand" pitchFamily="2" charset="0"/>
                <a:ea typeface="Times New Roman" panose="02020603050405020304" pitchFamily="18" charset="0"/>
              </a:rPr>
              <a:t>Đăng nhập</a:t>
            </a:r>
            <a:r>
              <a:rPr lang="en-US" sz="2800">
                <a:latin typeface="Quicksand" pitchFamily="2" charset="0"/>
                <a:ea typeface="Calibri" panose="020F0502020204030204" pitchFamily="34" charset="0"/>
              </a:rPr>
              <a:t>, b</a:t>
            </a:r>
            <a:r>
              <a:rPr lang="en-US" sz="2800">
                <a:solidFill>
                  <a:srgbClr val="000000"/>
                </a:solidFill>
                <a:effectLst/>
                <a:latin typeface="Quicksand" pitchFamily="2" charset="0"/>
                <a:ea typeface="Times New Roman" panose="02020603050405020304" pitchFamily="18" charset="0"/>
              </a:rPr>
              <a:t>ảo trì trang web</a:t>
            </a:r>
            <a:r>
              <a:rPr lang="en-US" sz="2800">
                <a:latin typeface="Quicksand" pitchFamily="2" charset="0"/>
                <a:ea typeface="Calibri" panose="020F0502020204030204" pitchFamily="34" charset="0"/>
              </a:rPr>
              <a:t>, p</a:t>
            </a:r>
            <a:r>
              <a:rPr lang="en-US" sz="2800">
                <a:solidFill>
                  <a:srgbClr val="000000"/>
                </a:solidFill>
                <a:effectLst/>
                <a:latin typeface="Quicksand" pitchFamily="2" charset="0"/>
                <a:ea typeface="Times New Roman" panose="02020603050405020304" pitchFamily="18" charset="0"/>
              </a:rPr>
              <a:t>hân quyền tài khoản người dùng</a:t>
            </a:r>
            <a:r>
              <a:rPr lang="en-US" sz="2800">
                <a:latin typeface="Quicksand" pitchFamily="2" charset="0"/>
                <a:ea typeface="Calibri" panose="020F0502020204030204" pitchFamily="34" charset="0"/>
              </a:rPr>
              <a:t>,</a:t>
            </a:r>
            <a:r>
              <a:rPr lang="en-US" sz="2800">
                <a:solidFill>
                  <a:srgbClr val="000000"/>
                </a:solidFill>
                <a:latin typeface="Quicksand" pitchFamily="2" charset="0"/>
                <a:ea typeface="Calibri" panose="020F0502020204030204" pitchFamily="34" charset="0"/>
              </a:rPr>
              <a:t> đ</a:t>
            </a:r>
            <a:r>
              <a:rPr lang="en-US" sz="2800">
                <a:solidFill>
                  <a:srgbClr val="000000"/>
                </a:solidFill>
                <a:effectLst/>
                <a:latin typeface="Quicksand" pitchFamily="2" charset="0"/>
                <a:ea typeface="Times New Roman" panose="02020603050405020304" pitchFamily="18" charset="0"/>
              </a:rPr>
              <a:t>ăng xuất</a:t>
            </a:r>
            <a:endParaRPr lang="vi-VN" sz="4000">
              <a:latin typeface="Quicksand" pitchFamily="2" charset="0"/>
            </a:endParaRPr>
          </a:p>
        </p:txBody>
      </p:sp>
      <p:sp>
        <p:nvSpPr>
          <p:cNvPr id="29" name="TextBox 28">
            <a:extLst>
              <a:ext uri="{FF2B5EF4-FFF2-40B4-BE49-F238E27FC236}">
                <a16:creationId xmlns:a16="http://schemas.microsoft.com/office/drawing/2014/main" id="{A996C624-87DD-4CE0-8A8E-F2F77D875783}"/>
              </a:ext>
            </a:extLst>
          </p:cNvPr>
          <p:cNvSpPr txBox="1"/>
          <p:nvPr/>
        </p:nvSpPr>
        <p:spPr>
          <a:xfrm>
            <a:off x="4023360" y="2851447"/>
            <a:ext cx="2724375" cy="1815882"/>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p>
          <a:p>
            <a:r>
              <a:rPr lang="en-US" sz="2800">
                <a:effectLst/>
                <a:latin typeface="Quicksand" pitchFamily="2" charset="0"/>
                <a:ea typeface="Times New Roman" panose="02020603050405020304" pitchFamily="18" charset="0"/>
              </a:rPr>
              <a:t>Quản</a:t>
            </a:r>
            <a:r>
              <a:rPr lang="en-US" sz="1800">
                <a:effectLst/>
                <a:latin typeface="Times New Roman" panose="02020603050405020304" pitchFamily="18" charset="0"/>
                <a:ea typeface="Times New Roman" panose="02020603050405020304" pitchFamily="18" charset="0"/>
              </a:rPr>
              <a:t> </a:t>
            </a:r>
            <a:r>
              <a:rPr lang="en-US" sz="2800">
                <a:effectLst/>
                <a:latin typeface="Quicksand" pitchFamily="2" charset="0"/>
                <a:ea typeface="Times New Roman" panose="02020603050405020304" pitchFamily="18" charset="0"/>
              </a:rPr>
              <a:t>lý hoạt động của trang website</a:t>
            </a:r>
            <a:endParaRPr lang="vi-VN" sz="2800">
              <a:latin typeface="Quicksand" pitchFamily="2" charset="0"/>
            </a:endParaRPr>
          </a:p>
        </p:txBody>
      </p:sp>
      <p:sp>
        <p:nvSpPr>
          <p:cNvPr id="30" name="TextBox 29">
            <a:extLst>
              <a:ext uri="{FF2B5EF4-FFF2-40B4-BE49-F238E27FC236}">
                <a16:creationId xmlns:a16="http://schemas.microsoft.com/office/drawing/2014/main" id="{26957EF0-C7A9-4349-B1C2-B62BB9B46BB7}"/>
              </a:ext>
            </a:extLst>
          </p:cNvPr>
          <p:cNvSpPr txBox="1"/>
          <p:nvPr/>
        </p:nvSpPr>
        <p:spPr>
          <a:xfrm>
            <a:off x="919330" y="3066890"/>
            <a:ext cx="2303481" cy="1384995"/>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quản trị</a:t>
            </a:r>
          </a:p>
        </p:txBody>
      </p:sp>
      <p:sp>
        <p:nvSpPr>
          <p:cNvPr id="12" name="TextBox 11">
            <a:extLst>
              <a:ext uri="{FF2B5EF4-FFF2-40B4-BE49-F238E27FC236}">
                <a16:creationId xmlns:a16="http://schemas.microsoft.com/office/drawing/2014/main" id="{790D28F6-1F8C-44AA-846B-C7BC1385FB8A}"/>
              </a:ext>
            </a:extLst>
          </p:cNvPr>
          <p:cNvSpPr txBox="1"/>
          <p:nvPr/>
        </p:nvSpPr>
        <p:spPr>
          <a:xfrm>
            <a:off x="919330" y="2197692"/>
            <a:ext cx="20260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Admin</a:t>
            </a:r>
            <a:endParaRPr lang="vi-VN" sz="2800">
              <a:latin typeface="Quicksand" pitchFamily="2" charset="0"/>
            </a:endParaRPr>
          </a:p>
        </p:txBody>
      </p:sp>
      <p:sp>
        <p:nvSpPr>
          <p:cNvPr id="14" name="TextBox 13">
            <a:extLst>
              <a:ext uri="{FF2B5EF4-FFF2-40B4-BE49-F238E27FC236}">
                <a16:creationId xmlns:a16="http://schemas.microsoft.com/office/drawing/2014/main" id="{1871D4B2-AD02-465E-B878-72054BF4A8E0}"/>
              </a:ext>
            </a:extLst>
          </p:cNvPr>
          <p:cNvSpPr txBox="1"/>
          <p:nvPr/>
        </p:nvSpPr>
        <p:spPr>
          <a:xfrm>
            <a:off x="15585024" y="2444251"/>
            <a:ext cx="4640580" cy="1384995"/>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Sử dụng hệ thống để điều hành nhà thuốc</a:t>
            </a:r>
            <a:endParaRPr lang="vi-VN" sz="4000">
              <a:latin typeface="Quicksand" pitchFamily="2" charset="0"/>
            </a:endParaRPr>
          </a:p>
        </p:txBody>
      </p:sp>
      <p:sp>
        <p:nvSpPr>
          <p:cNvPr id="16" name="TextBox 15">
            <a:extLst>
              <a:ext uri="{FF2B5EF4-FFF2-40B4-BE49-F238E27FC236}">
                <a16:creationId xmlns:a16="http://schemas.microsoft.com/office/drawing/2014/main" id="{014801A8-4ED3-4248-89B2-747470A63F57}"/>
              </a:ext>
            </a:extLst>
          </p:cNvPr>
          <p:cNvSpPr txBox="1"/>
          <p:nvPr/>
        </p:nvSpPr>
        <p:spPr>
          <a:xfrm>
            <a:off x="12777391" y="3148928"/>
            <a:ext cx="2724375" cy="1384995"/>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r>
              <a:rPr lang="en-US" sz="2800">
                <a:effectLst/>
                <a:latin typeface="Quicksand" pitchFamily="2" charset="0"/>
                <a:ea typeface="Times New Roman" panose="02020603050405020304" pitchFamily="18" charset="0"/>
              </a:rPr>
              <a:t>Quản lý hệ thống thuốc</a:t>
            </a:r>
            <a:endParaRPr lang="vi-VN" sz="2800">
              <a:latin typeface="Quicksand" pitchFamily="2" charset="0"/>
            </a:endParaRPr>
          </a:p>
        </p:txBody>
      </p:sp>
      <p:sp>
        <p:nvSpPr>
          <p:cNvPr id="17" name="TextBox 16">
            <a:extLst>
              <a:ext uri="{FF2B5EF4-FFF2-40B4-BE49-F238E27FC236}">
                <a16:creationId xmlns:a16="http://schemas.microsoft.com/office/drawing/2014/main" id="{5AEBD50D-D95F-4567-98EF-C9F747A8E682}"/>
              </a:ext>
            </a:extLst>
          </p:cNvPr>
          <p:cNvSpPr txBox="1"/>
          <p:nvPr/>
        </p:nvSpPr>
        <p:spPr>
          <a:xfrm>
            <a:off x="15345664" y="4183891"/>
            <a:ext cx="4879940" cy="3259226"/>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pPr marR="0" lvl="0" algn="just">
              <a:lnSpc>
                <a:spcPct val="107000"/>
              </a:lnSpc>
              <a:spcBef>
                <a:spcPts val="0"/>
              </a:spcBef>
              <a:spcAft>
                <a:spcPts val="0"/>
              </a:spcAft>
            </a:pPr>
            <a:r>
              <a:rPr lang="en-US" sz="2800">
                <a:latin typeface="Quicksand" pitchFamily="2" charset="0"/>
              </a:rPr>
              <a:t>Đăng nhập tài khoản dành cho quản lý</a:t>
            </a:r>
            <a:r>
              <a:rPr lang="en-US">
                <a:latin typeface="Times New Roman" panose="02020603050405020304" pitchFamily="18" charset="0"/>
              </a:rPr>
              <a:t>, </a:t>
            </a:r>
            <a:r>
              <a:rPr lang="en-US" sz="2800">
                <a:latin typeface="Quicksand" pitchFamily="2" charset="0"/>
              </a:rPr>
              <a:t>q</a:t>
            </a:r>
            <a:r>
              <a:rPr lang="en-US" sz="2800">
                <a:effectLst/>
                <a:latin typeface="Quicksand" pitchFamily="2" charset="0"/>
                <a:ea typeface="Times New Roman" panose="02020603050405020304" pitchFamily="18" charset="0"/>
              </a:rPr>
              <a:t>uản lý các hóa đơn, quản lý thông tin khách hàng, </a:t>
            </a:r>
            <a:r>
              <a:rPr lang="en-US" sz="2800">
                <a:latin typeface="Quicksand" pitchFamily="2" charset="0"/>
                <a:ea typeface="Times New Roman" panose="02020603050405020304" pitchFamily="18" charset="0"/>
              </a:rPr>
              <a:t>q</a:t>
            </a:r>
            <a:r>
              <a:rPr lang="en-US" sz="2800">
                <a:effectLst/>
                <a:latin typeface="Quicksand" pitchFamily="2" charset="0"/>
                <a:ea typeface="Times New Roman" panose="02020603050405020304" pitchFamily="18" charset="0"/>
              </a:rPr>
              <a:t>uản lý thuốc, quản lý doanh thu, …</a:t>
            </a:r>
            <a:endParaRPr lang="vi-VN" sz="2800">
              <a:effectLst/>
              <a:latin typeface="Quicksand" pitchFamily="2" charset="0"/>
              <a:ea typeface="Calibri" panose="020F0502020204030204" pitchFamily="34" charset="0"/>
            </a:endParaRPr>
          </a:p>
          <a:p>
            <a:endParaRPr lang="vi-VN" sz="2800">
              <a:latin typeface="Quicksand" pitchFamily="2" charset="0"/>
            </a:endParaRPr>
          </a:p>
        </p:txBody>
      </p:sp>
      <p:sp>
        <p:nvSpPr>
          <p:cNvPr id="18" name="TextBox 17">
            <a:extLst>
              <a:ext uri="{FF2B5EF4-FFF2-40B4-BE49-F238E27FC236}">
                <a16:creationId xmlns:a16="http://schemas.microsoft.com/office/drawing/2014/main" id="{6132FA4E-B396-44E4-B21F-92ABF2924D2A}"/>
              </a:ext>
            </a:extLst>
          </p:cNvPr>
          <p:cNvSpPr txBox="1"/>
          <p:nvPr/>
        </p:nvSpPr>
        <p:spPr>
          <a:xfrm>
            <a:off x="12987837" y="3006699"/>
            <a:ext cx="2303481" cy="954107"/>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dùng</a:t>
            </a:r>
            <a:endParaRPr lang="vi-VN" sz="2800">
              <a:latin typeface="Quicksand" pitchFamily="2" charset="0"/>
            </a:endParaRPr>
          </a:p>
        </p:txBody>
      </p:sp>
      <p:sp>
        <p:nvSpPr>
          <p:cNvPr id="19" name="TextBox 18">
            <a:extLst>
              <a:ext uri="{FF2B5EF4-FFF2-40B4-BE49-F238E27FC236}">
                <a16:creationId xmlns:a16="http://schemas.microsoft.com/office/drawing/2014/main" id="{CDEE7553-5B9D-4493-880F-600B4FBB163F}"/>
              </a:ext>
            </a:extLst>
          </p:cNvPr>
          <p:cNvSpPr txBox="1"/>
          <p:nvPr/>
        </p:nvSpPr>
        <p:spPr>
          <a:xfrm>
            <a:off x="12906707" y="3006699"/>
            <a:ext cx="230348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Quản lý</a:t>
            </a:r>
            <a:endParaRPr lang="vi-VN" sz="2800">
              <a:latin typeface="Quicksand" pitchFamily="2" charset="0"/>
            </a:endParaRPr>
          </a:p>
        </p:txBody>
      </p:sp>
      <p:sp>
        <p:nvSpPr>
          <p:cNvPr id="20" name="TextBox 19">
            <a:extLst>
              <a:ext uri="{FF2B5EF4-FFF2-40B4-BE49-F238E27FC236}">
                <a16:creationId xmlns:a16="http://schemas.microsoft.com/office/drawing/2014/main" id="{E68C0AF0-78DC-4F05-B7BC-1980D12D2F28}"/>
              </a:ext>
            </a:extLst>
          </p:cNvPr>
          <p:cNvSpPr txBox="1"/>
          <p:nvPr/>
        </p:nvSpPr>
        <p:spPr>
          <a:xfrm>
            <a:off x="12987837" y="3913841"/>
            <a:ext cx="2303481" cy="954107"/>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dùng</a:t>
            </a:r>
            <a:endParaRPr lang="vi-VN" sz="2800">
              <a:latin typeface="Quicksand" pitchFamily="2" charset="0"/>
            </a:endParaRPr>
          </a:p>
        </p:txBody>
      </p:sp>
      <p:sp>
        <p:nvSpPr>
          <p:cNvPr id="21" name="TextBox 20">
            <a:extLst>
              <a:ext uri="{FF2B5EF4-FFF2-40B4-BE49-F238E27FC236}">
                <a16:creationId xmlns:a16="http://schemas.microsoft.com/office/drawing/2014/main" id="{EA50FD36-9CB4-4727-A2E4-C28297E5F862}"/>
              </a:ext>
            </a:extLst>
          </p:cNvPr>
          <p:cNvSpPr txBox="1"/>
          <p:nvPr/>
        </p:nvSpPr>
        <p:spPr>
          <a:xfrm>
            <a:off x="-4998268" y="1874526"/>
            <a:ext cx="4840942" cy="646331"/>
          </a:xfrm>
          <a:prstGeom prst="rect">
            <a:avLst/>
          </a:prstGeom>
          <a:noFill/>
        </p:spPr>
        <p:txBody>
          <a:bodyPr wrap="square" rtlCol="0">
            <a:spAutoFit/>
          </a:bodyPr>
          <a:lstStyle/>
          <a:p>
            <a:r>
              <a:rPr lang="en-US" sz="3600">
                <a:latin typeface="Quicksand SemiBold" pitchFamily="2" charset="0"/>
              </a:rPr>
              <a:t>Môi trường vận hành</a:t>
            </a:r>
            <a:endParaRPr lang="vi-VN" sz="3600">
              <a:latin typeface="Quicksand SemiBold" pitchFamily="2" charset="0"/>
            </a:endParaRPr>
          </a:p>
        </p:txBody>
      </p:sp>
      <p:sp>
        <p:nvSpPr>
          <p:cNvPr id="23" name="TextBox 22">
            <a:extLst>
              <a:ext uri="{FF2B5EF4-FFF2-40B4-BE49-F238E27FC236}">
                <a16:creationId xmlns:a16="http://schemas.microsoft.com/office/drawing/2014/main" id="{D0E5B855-EEA9-4937-83F5-047702AA11C1}"/>
              </a:ext>
            </a:extLst>
          </p:cNvPr>
          <p:cNvSpPr txBox="1"/>
          <p:nvPr/>
        </p:nvSpPr>
        <p:spPr>
          <a:xfrm>
            <a:off x="-4998269" y="2673305"/>
            <a:ext cx="29484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phần cứng</a:t>
            </a:r>
            <a:endParaRPr lang="vi-VN" sz="2800">
              <a:latin typeface="Quicksand" pitchFamily="2" charset="0"/>
            </a:endParaRPr>
          </a:p>
        </p:txBody>
      </p:sp>
      <p:sp>
        <p:nvSpPr>
          <p:cNvPr id="24" name="TextBox 23">
            <a:extLst>
              <a:ext uri="{FF2B5EF4-FFF2-40B4-BE49-F238E27FC236}">
                <a16:creationId xmlns:a16="http://schemas.microsoft.com/office/drawing/2014/main" id="{DCF216E5-7448-4104-9FAC-3269227B8FF2}"/>
              </a:ext>
            </a:extLst>
          </p:cNvPr>
          <p:cNvSpPr txBox="1"/>
          <p:nvPr/>
        </p:nvSpPr>
        <p:spPr>
          <a:xfrm>
            <a:off x="-4998269" y="3359625"/>
            <a:ext cx="25639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internet</a:t>
            </a:r>
            <a:endParaRPr lang="vi-VN" sz="2800">
              <a:latin typeface="Quicksand" pitchFamily="2" charset="0"/>
            </a:endParaRPr>
          </a:p>
        </p:txBody>
      </p:sp>
      <p:sp>
        <p:nvSpPr>
          <p:cNvPr id="26" name="TextBox 25">
            <a:extLst>
              <a:ext uri="{FF2B5EF4-FFF2-40B4-BE49-F238E27FC236}">
                <a16:creationId xmlns:a16="http://schemas.microsoft.com/office/drawing/2014/main" id="{044FCF09-9E81-49E4-ADEC-D635A453FD9B}"/>
              </a:ext>
            </a:extLst>
          </p:cNvPr>
          <p:cNvSpPr txBox="1"/>
          <p:nvPr/>
        </p:nvSpPr>
        <p:spPr>
          <a:xfrm>
            <a:off x="-4998269" y="4042370"/>
            <a:ext cx="3985708"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trình duyệt web</a:t>
            </a:r>
            <a:endParaRPr lang="vi-VN" sz="2800">
              <a:latin typeface="Quicksand" pitchFamily="2" charset="0"/>
            </a:endParaRPr>
          </a:p>
        </p:txBody>
      </p:sp>
      <p:sp>
        <p:nvSpPr>
          <p:cNvPr id="28" name="TextBox 27">
            <a:extLst>
              <a:ext uri="{FF2B5EF4-FFF2-40B4-BE49-F238E27FC236}">
                <a16:creationId xmlns:a16="http://schemas.microsoft.com/office/drawing/2014/main" id="{81AF2DCD-BBDB-4AA0-B182-B75B4DCB2948}"/>
              </a:ext>
            </a:extLst>
          </p:cNvPr>
          <p:cNvSpPr txBox="1"/>
          <p:nvPr/>
        </p:nvSpPr>
        <p:spPr>
          <a:xfrm>
            <a:off x="-4998269" y="4725115"/>
            <a:ext cx="335280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hệ điều hành</a:t>
            </a:r>
            <a:endParaRPr lang="vi-VN" sz="2800">
              <a:latin typeface="Quicksand" pitchFamily="2" charset="0"/>
            </a:endParaRPr>
          </a:p>
        </p:txBody>
      </p:sp>
      <p:sp>
        <p:nvSpPr>
          <p:cNvPr id="31" name="TextBox 30">
            <a:extLst>
              <a:ext uri="{FF2B5EF4-FFF2-40B4-BE49-F238E27FC236}">
                <a16:creationId xmlns:a16="http://schemas.microsoft.com/office/drawing/2014/main" id="{98108DA9-F2F3-4D39-8F42-8E06E41423B7}"/>
              </a:ext>
            </a:extLst>
          </p:cNvPr>
          <p:cNvSpPr txBox="1"/>
          <p:nvPr/>
        </p:nvSpPr>
        <p:spPr>
          <a:xfrm>
            <a:off x="-4998269" y="1105085"/>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32" name="TextBox 31">
            <a:extLst>
              <a:ext uri="{FF2B5EF4-FFF2-40B4-BE49-F238E27FC236}">
                <a16:creationId xmlns:a16="http://schemas.microsoft.com/office/drawing/2014/main" id="{6EFCF173-52D7-499F-9192-7D4B13B26CCF}"/>
              </a:ext>
            </a:extLst>
          </p:cNvPr>
          <p:cNvSpPr txBox="1"/>
          <p:nvPr/>
        </p:nvSpPr>
        <p:spPr>
          <a:xfrm>
            <a:off x="-7310994" y="2444251"/>
            <a:ext cx="7154555" cy="830997"/>
          </a:xfrm>
          <a:prstGeom prst="rect">
            <a:avLst/>
          </a:prstGeom>
          <a:noFill/>
        </p:spPr>
        <p:txBody>
          <a:bodyPr wrap="square" rtlCol="0">
            <a:spAutoFit/>
          </a:bodyPr>
          <a:lstStyle/>
          <a:p>
            <a:r>
              <a:rPr lang="en-US" sz="2400">
                <a:effectLst/>
                <a:latin typeface="Quicksand" pitchFamily="2" charset="0"/>
                <a:ea typeface="Times New Roman" panose="02020603050405020304" pitchFamily="18" charset="0"/>
              </a:rPr>
              <a:t>Máy tính để bàn, Laptop, điện thoại thông minh có cài đặt trình duyệt web</a:t>
            </a:r>
            <a:endParaRPr lang="vi-VN" sz="2400">
              <a:latin typeface="Quicksand" pitchFamily="2" charset="0"/>
            </a:endParaRPr>
          </a:p>
        </p:txBody>
      </p:sp>
      <p:sp>
        <p:nvSpPr>
          <p:cNvPr id="33" name="TextBox 32">
            <a:extLst>
              <a:ext uri="{FF2B5EF4-FFF2-40B4-BE49-F238E27FC236}">
                <a16:creationId xmlns:a16="http://schemas.microsoft.com/office/drawing/2014/main" id="{E6ED4EB4-D262-4F61-BFA9-C1A443D7A743}"/>
              </a:ext>
            </a:extLst>
          </p:cNvPr>
          <p:cNvSpPr txBox="1"/>
          <p:nvPr/>
        </p:nvSpPr>
        <p:spPr>
          <a:xfrm>
            <a:off x="-7312341" y="3600645"/>
            <a:ext cx="7284215" cy="830997"/>
          </a:xfrm>
          <a:prstGeom prst="rect">
            <a:avLst/>
          </a:prstGeom>
          <a:noFill/>
        </p:spPr>
        <p:txBody>
          <a:bodyPr wrap="square" rtlCol="0">
            <a:spAutoFit/>
          </a:bodyPr>
          <a:lstStyle/>
          <a:p>
            <a:r>
              <a:rPr lang="en-US" sz="2400">
                <a:latin typeface="Quicksand" pitchFamily="2" charset="0"/>
                <a:ea typeface="Times New Roman" panose="02020603050405020304" pitchFamily="18" charset="0"/>
              </a:rPr>
              <a:t>C</a:t>
            </a:r>
            <a:r>
              <a:rPr lang="en-US" sz="2400">
                <a:effectLst/>
                <a:latin typeface="Quicksand" pitchFamily="2" charset="0"/>
                <a:ea typeface="Times New Roman" panose="02020603050405020304" pitchFamily="18" charset="0"/>
              </a:rPr>
              <a:t>ác thiết bị phải có kết nối Internet thông qua mạng wifi, 3G, 4G,…</a:t>
            </a:r>
            <a:endParaRPr lang="vi-VN" sz="2400">
              <a:latin typeface="Quicksand" pitchFamily="2" charset="0"/>
            </a:endParaRPr>
          </a:p>
        </p:txBody>
      </p:sp>
      <p:sp>
        <p:nvSpPr>
          <p:cNvPr id="34" name="TextBox 33">
            <a:extLst>
              <a:ext uri="{FF2B5EF4-FFF2-40B4-BE49-F238E27FC236}">
                <a16:creationId xmlns:a16="http://schemas.microsoft.com/office/drawing/2014/main" id="{FFD40A5F-2E39-4462-B03B-5E1479E53E48}"/>
              </a:ext>
            </a:extLst>
          </p:cNvPr>
          <p:cNvSpPr txBox="1"/>
          <p:nvPr/>
        </p:nvSpPr>
        <p:spPr>
          <a:xfrm>
            <a:off x="-7312341" y="4739418"/>
            <a:ext cx="6192732" cy="830997"/>
          </a:xfrm>
          <a:prstGeom prst="rect">
            <a:avLst/>
          </a:prstGeom>
          <a:noFill/>
        </p:spPr>
        <p:txBody>
          <a:bodyPr wrap="square" rtlCol="0">
            <a:spAutoFit/>
          </a:bodyPr>
          <a:lstStyle/>
          <a:p>
            <a:r>
              <a:rPr lang="en-US" sz="2400">
                <a:effectLst/>
                <a:latin typeface="Quicksand" pitchFamily="2" charset="0"/>
                <a:ea typeface="Times New Roman" panose="02020603050405020304" pitchFamily="18" charset="0"/>
              </a:rPr>
              <a:t>Google chrome, Firefox, Microsoft Edge, Cốc Cốc, Safari,..</a:t>
            </a:r>
            <a:endParaRPr lang="vi-VN" sz="2400">
              <a:latin typeface="Quicksand" pitchFamily="2" charset="0"/>
            </a:endParaRPr>
          </a:p>
        </p:txBody>
      </p:sp>
    </p:spTree>
    <p:extLst>
      <p:ext uri="{BB962C8B-B14F-4D97-AF65-F5344CB8AC3E}">
        <p14:creationId xmlns:p14="http://schemas.microsoft.com/office/powerpoint/2010/main" val="3467796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F1CF19-FE81-409D-8785-28683A22B5EF}"/>
              </a:ext>
            </a:extLst>
          </p:cNvPr>
          <p:cNvSpPr txBox="1"/>
          <p:nvPr/>
        </p:nvSpPr>
        <p:spPr>
          <a:xfrm>
            <a:off x="919330" y="1361265"/>
            <a:ext cx="5082989" cy="646331"/>
          </a:xfrm>
          <a:prstGeom prst="rect">
            <a:avLst/>
          </a:prstGeom>
          <a:noFill/>
        </p:spPr>
        <p:txBody>
          <a:bodyPr wrap="square" rtlCol="0">
            <a:spAutoFit/>
          </a:bodyPr>
          <a:lstStyle/>
          <a:p>
            <a:r>
              <a:rPr lang="en-US" sz="3600">
                <a:latin typeface="Quicksand SemiBold" pitchFamily="2" charset="0"/>
              </a:rPr>
              <a:t>Môi trường vận hành</a:t>
            </a:r>
            <a:endParaRPr lang="vi-VN" sz="36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3" name="TextBox 2">
            <a:extLst>
              <a:ext uri="{FF2B5EF4-FFF2-40B4-BE49-F238E27FC236}">
                <a16:creationId xmlns:a16="http://schemas.microsoft.com/office/drawing/2014/main" id="{EAC746C1-6AED-41C0-AB12-8816E97EEA0F}"/>
              </a:ext>
            </a:extLst>
          </p:cNvPr>
          <p:cNvSpPr txBox="1"/>
          <p:nvPr/>
        </p:nvSpPr>
        <p:spPr>
          <a:xfrm>
            <a:off x="919330" y="2158951"/>
            <a:ext cx="29484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phần cứng</a:t>
            </a:r>
            <a:endParaRPr lang="vi-VN" sz="2800">
              <a:latin typeface="Quicksand" pitchFamily="2" charset="0"/>
            </a:endParaRPr>
          </a:p>
        </p:txBody>
      </p:sp>
      <p:sp>
        <p:nvSpPr>
          <p:cNvPr id="8" name="TextBox 7">
            <a:extLst>
              <a:ext uri="{FF2B5EF4-FFF2-40B4-BE49-F238E27FC236}">
                <a16:creationId xmlns:a16="http://schemas.microsoft.com/office/drawing/2014/main" id="{E767F176-1DAA-4E04-A45E-1B4C41027CFF}"/>
              </a:ext>
            </a:extLst>
          </p:cNvPr>
          <p:cNvSpPr txBox="1"/>
          <p:nvPr/>
        </p:nvSpPr>
        <p:spPr>
          <a:xfrm>
            <a:off x="919330" y="3302059"/>
            <a:ext cx="25639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internet</a:t>
            </a:r>
            <a:endParaRPr lang="vi-VN" sz="2800">
              <a:latin typeface="Quicksand" pitchFamily="2" charset="0"/>
            </a:endParaRPr>
          </a:p>
        </p:txBody>
      </p:sp>
      <p:sp>
        <p:nvSpPr>
          <p:cNvPr id="9" name="TextBox 8">
            <a:extLst>
              <a:ext uri="{FF2B5EF4-FFF2-40B4-BE49-F238E27FC236}">
                <a16:creationId xmlns:a16="http://schemas.microsoft.com/office/drawing/2014/main" id="{69860E57-0176-42A7-A0AD-DDE3BC7E1663}"/>
              </a:ext>
            </a:extLst>
          </p:cNvPr>
          <p:cNvSpPr txBox="1"/>
          <p:nvPr/>
        </p:nvSpPr>
        <p:spPr>
          <a:xfrm>
            <a:off x="919330" y="4445167"/>
            <a:ext cx="3985708"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trình duyệt web</a:t>
            </a:r>
            <a:endParaRPr lang="vi-VN" sz="2800">
              <a:latin typeface="Quicksand" pitchFamily="2" charset="0"/>
            </a:endParaRPr>
          </a:p>
        </p:txBody>
      </p:sp>
      <p:sp>
        <p:nvSpPr>
          <p:cNvPr id="10" name="TextBox 9">
            <a:extLst>
              <a:ext uri="{FF2B5EF4-FFF2-40B4-BE49-F238E27FC236}">
                <a16:creationId xmlns:a16="http://schemas.microsoft.com/office/drawing/2014/main" id="{83A71AF6-2564-4878-8948-9F9A97039E1D}"/>
              </a:ext>
            </a:extLst>
          </p:cNvPr>
          <p:cNvSpPr txBox="1"/>
          <p:nvPr/>
        </p:nvSpPr>
        <p:spPr>
          <a:xfrm>
            <a:off x="-11098292" y="1347974"/>
            <a:ext cx="335280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hệ điều hành</a:t>
            </a:r>
            <a:endParaRPr lang="vi-VN" sz="2800">
              <a:latin typeface="Quicksand" pitchFamily="2" charset="0"/>
            </a:endParaRP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B90A8CFC-E4C8-4DB0-A6B9-D9FC7FEB0061}"/>
              </a:ext>
            </a:extLst>
          </p:cNvPr>
          <p:cNvSpPr txBox="1"/>
          <p:nvPr/>
        </p:nvSpPr>
        <p:spPr>
          <a:xfrm>
            <a:off x="12192000" y="1512620"/>
            <a:ext cx="4840942" cy="646331"/>
          </a:xfrm>
          <a:prstGeom prst="rect">
            <a:avLst/>
          </a:prstGeom>
          <a:noFill/>
        </p:spPr>
        <p:txBody>
          <a:bodyPr wrap="square" rtlCol="0">
            <a:spAutoFit/>
          </a:bodyPr>
          <a:lstStyle/>
          <a:p>
            <a:r>
              <a:rPr lang="en-US" sz="3200">
                <a:latin typeface="Quicksand SemiBold" pitchFamily="2" charset="0"/>
              </a:rPr>
              <a:t>Đặc </a:t>
            </a:r>
            <a:r>
              <a:rPr lang="en-US" sz="3600">
                <a:latin typeface="Quicksand SemiBold" pitchFamily="2" charset="0"/>
              </a:rPr>
              <a:t>điểm</a:t>
            </a:r>
            <a:r>
              <a:rPr lang="en-US" sz="3200">
                <a:latin typeface="Quicksand SemiBold" pitchFamily="2" charset="0"/>
              </a:rPr>
              <a:t> người dùng</a:t>
            </a:r>
            <a:endParaRPr lang="vi-VN" sz="3200">
              <a:latin typeface="Quicksand SemiBold" pitchFamily="2" charset="0"/>
            </a:endParaRPr>
          </a:p>
        </p:txBody>
      </p:sp>
      <p:sp>
        <p:nvSpPr>
          <p:cNvPr id="13" name="TextBox 12">
            <a:extLst>
              <a:ext uri="{FF2B5EF4-FFF2-40B4-BE49-F238E27FC236}">
                <a16:creationId xmlns:a16="http://schemas.microsoft.com/office/drawing/2014/main" id="{B4472C4F-563A-4D20-A3D2-A7E2BE27BB53}"/>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19" name="TextBox 18">
            <a:extLst>
              <a:ext uri="{FF2B5EF4-FFF2-40B4-BE49-F238E27FC236}">
                <a16:creationId xmlns:a16="http://schemas.microsoft.com/office/drawing/2014/main" id="{1E5964CA-93AE-4FA3-821C-E7DA8FA9BC3A}"/>
              </a:ext>
            </a:extLst>
          </p:cNvPr>
          <p:cNvSpPr txBox="1"/>
          <p:nvPr/>
        </p:nvSpPr>
        <p:spPr>
          <a:xfrm>
            <a:off x="18424710" y="2190975"/>
            <a:ext cx="4640580" cy="1815882"/>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Người có trách nhiệm quản trị và điều khiển hoạt động của trang web</a:t>
            </a:r>
            <a:endParaRPr lang="vi-VN" sz="4000">
              <a:latin typeface="Quicksand" pitchFamily="2" charset="0"/>
            </a:endParaRPr>
          </a:p>
        </p:txBody>
      </p:sp>
      <p:sp>
        <p:nvSpPr>
          <p:cNvPr id="20" name="TextBox 19">
            <a:extLst>
              <a:ext uri="{FF2B5EF4-FFF2-40B4-BE49-F238E27FC236}">
                <a16:creationId xmlns:a16="http://schemas.microsoft.com/office/drawing/2014/main" id="{53796E8A-B8E4-444E-966D-4AE391C3AC97}"/>
              </a:ext>
            </a:extLst>
          </p:cNvPr>
          <p:cNvSpPr txBox="1"/>
          <p:nvPr/>
        </p:nvSpPr>
        <p:spPr>
          <a:xfrm>
            <a:off x="18424710" y="3834709"/>
            <a:ext cx="4879940" cy="1972078"/>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pPr marR="0" lvl="0">
              <a:lnSpc>
                <a:spcPct val="115000"/>
              </a:lnSpc>
              <a:spcBef>
                <a:spcPts val="0"/>
              </a:spcBef>
              <a:spcAft>
                <a:spcPts val="75"/>
              </a:spcAft>
            </a:pPr>
            <a:r>
              <a:rPr lang="en-US" sz="2800">
                <a:effectLst/>
                <a:latin typeface="Quicksand" pitchFamily="2" charset="0"/>
                <a:ea typeface="Times New Roman" panose="02020603050405020304" pitchFamily="18" charset="0"/>
              </a:rPr>
              <a:t>Đăng nhập</a:t>
            </a:r>
            <a:r>
              <a:rPr lang="en-US" sz="2800">
                <a:latin typeface="Quicksand" pitchFamily="2" charset="0"/>
                <a:ea typeface="Calibri" panose="020F0502020204030204" pitchFamily="34" charset="0"/>
              </a:rPr>
              <a:t>, b</a:t>
            </a:r>
            <a:r>
              <a:rPr lang="en-US" sz="2800">
                <a:effectLst/>
                <a:latin typeface="Quicksand" pitchFamily="2" charset="0"/>
                <a:ea typeface="Times New Roman" panose="02020603050405020304" pitchFamily="18" charset="0"/>
              </a:rPr>
              <a:t>ảo trì trang web</a:t>
            </a:r>
            <a:r>
              <a:rPr lang="en-US" sz="2800">
                <a:latin typeface="Quicksand" pitchFamily="2" charset="0"/>
                <a:ea typeface="Calibri" panose="020F0502020204030204" pitchFamily="34" charset="0"/>
              </a:rPr>
              <a:t>, p</a:t>
            </a:r>
            <a:r>
              <a:rPr lang="en-US" sz="2800">
                <a:effectLst/>
                <a:latin typeface="Quicksand" pitchFamily="2" charset="0"/>
                <a:ea typeface="Times New Roman" panose="02020603050405020304" pitchFamily="18" charset="0"/>
              </a:rPr>
              <a:t>hân quyền tài khoản người dùng</a:t>
            </a:r>
            <a:r>
              <a:rPr lang="en-US" sz="2800">
                <a:latin typeface="Quicksand" pitchFamily="2" charset="0"/>
                <a:ea typeface="Calibri" panose="020F0502020204030204" pitchFamily="34" charset="0"/>
              </a:rPr>
              <a:t>, đ</a:t>
            </a:r>
            <a:r>
              <a:rPr lang="en-US" sz="2800">
                <a:effectLst/>
                <a:latin typeface="Quicksand" pitchFamily="2" charset="0"/>
                <a:ea typeface="Times New Roman" panose="02020603050405020304" pitchFamily="18" charset="0"/>
              </a:rPr>
              <a:t>ăng xuất</a:t>
            </a:r>
            <a:endParaRPr lang="vi-VN" sz="4000">
              <a:latin typeface="Quicksand" pitchFamily="2" charset="0"/>
            </a:endParaRPr>
          </a:p>
        </p:txBody>
      </p:sp>
      <p:sp>
        <p:nvSpPr>
          <p:cNvPr id="21" name="TextBox 20">
            <a:extLst>
              <a:ext uri="{FF2B5EF4-FFF2-40B4-BE49-F238E27FC236}">
                <a16:creationId xmlns:a16="http://schemas.microsoft.com/office/drawing/2014/main" id="{520A2C19-AB23-4A57-B2CE-A8A6D5F8C4E3}"/>
              </a:ext>
            </a:extLst>
          </p:cNvPr>
          <p:cNvSpPr txBox="1"/>
          <p:nvPr/>
        </p:nvSpPr>
        <p:spPr>
          <a:xfrm>
            <a:off x="15544800" y="2844730"/>
            <a:ext cx="2724375" cy="1815882"/>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p>
          <a:p>
            <a:r>
              <a:rPr lang="en-US" sz="2800">
                <a:effectLst/>
                <a:latin typeface="Quicksand" pitchFamily="2" charset="0"/>
                <a:ea typeface="Times New Roman" panose="02020603050405020304" pitchFamily="18" charset="0"/>
              </a:rPr>
              <a:t>Quản</a:t>
            </a:r>
            <a:r>
              <a:rPr lang="en-US" sz="1800">
                <a:effectLst/>
                <a:latin typeface="Times New Roman" panose="02020603050405020304" pitchFamily="18" charset="0"/>
                <a:ea typeface="Times New Roman" panose="02020603050405020304" pitchFamily="18" charset="0"/>
              </a:rPr>
              <a:t> </a:t>
            </a:r>
            <a:r>
              <a:rPr lang="en-US" sz="2800">
                <a:effectLst/>
                <a:latin typeface="Quicksand" pitchFamily="2" charset="0"/>
                <a:ea typeface="Times New Roman" panose="02020603050405020304" pitchFamily="18" charset="0"/>
              </a:rPr>
              <a:t>lý hoạt động của trang website</a:t>
            </a:r>
            <a:endParaRPr lang="vi-VN" sz="2800">
              <a:latin typeface="Quicksand" pitchFamily="2" charset="0"/>
            </a:endParaRPr>
          </a:p>
        </p:txBody>
      </p:sp>
      <p:sp>
        <p:nvSpPr>
          <p:cNvPr id="22" name="TextBox 21">
            <a:extLst>
              <a:ext uri="{FF2B5EF4-FFF2-40B4-BE49-F238E27FC236}">
                <a16:creationId xmlns:a16="http://schemas.microsoft.com/office/drawing/2014/main" id="{4CFD8380-C2AB-46A3-85DA-FAFDBA8731DB}"/>
              </a:ext>
            </a:extLst>
          </p:cNvPr>
          <p:cNvSpPr txBox="1"/>
          <p:nvPr/>
        </p:nvSpPr>
        <p:spPr>
          <a:xfrm>
            <a:off x="12440770" y="3060173"/>
            <a:ext cx="2303481" cy="1384995"/>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quản trị</a:t>
            </a:r>
          </a:p>
        </p:txBody>
      </p:sp>
      <p:sp>
        <p:nvSpPr>
          <p:cNvPr id="23" name="TextBox 22">
            <a:extLst>
              <a:ext uri="{FF2B5EF4-FFF2-40B4-BE49-F238E27FC236}">
                <a16:creationId xmlns:a16="http://schemas.microsoft.com/office/drawing/2014/main" id="{FD0CBAD2-9D6F-4FD9-B73B-9A91F9A92A9F}"/>
              </a:ext>
            </a:extLst>
          </p:cNvPr>
          <p:cNvSpPr txBox="1"/>
          <p:nvPr/>
        </p:nvSpPr>
        <p:spPr>
          <a:xfrm>
            <a:off x="12378308" y="2321510"/>
            <a:ext cx="20260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Admin</a:t>
            </a:r>
            <a:endParaRPr lang="vi-VN" sz="2800">
              <a:latin typeface="Quicksand" pitchFamily="2" charset="0"/>
            </a:endParaRPr>
          </a:p>
        </p:txBody>
      </p:sp>
      <p:sp>
        <p:nvSpPr>
          <p:cNvPr id="42" name="TextBox 41">
            <a:extLst>
              <a:ext uri="{FF2B5EF4-FFF2-40B4-BE49-F238E27FC236}">
                <a16:creationId xmlns:a16="http://schemas.microsoft.com/office/drawing/2014/main" id="{36572DD2-77A8-48DF-B280-7784522214A5}"/>
              </a:ext>
            </a:extLst>
          </p:cNvPr>
          <p:cNvSpPr txBox="1"/>
          <p:nvPr/>
        </p:nvSpPr>
        <p:spPr>
          <a:xfrm>
            <a:off x="-5567544" y="2224714"/>
            <a:ext cx="51502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diện người sử dụng</a:t>
            </a:r>
            <a:endParaRPr lang="vi-VN" sz="2800">
              <a:latin typeface="Quicksand" pitchFamily="2" charset="0"/>
            </a:endParaRPr>
          </a:p>
        </p:txBody>
      </p:sp>
      <p:sp>
        <p:nvSpPr>
          <p:cNvPr id="43" name="TextBox 42">
            <a:extLst>
              <a:ext uri="{FF2B5EF4-FFF2-40B4-BE49-F238E27FC236}">
                <a16:creationId xmlns:a16="http://schemas.microsoft.com/office/drawing/2014/main" id="{BEA496AB-F91C-44A1-A941-70512A25F82C}"/>
              </a:ext>
            </a:extLst>
          </p:cNvPr>
          <p:cNvSpPr txBox="1"/>
          <p:nvPr/>
        </p:nvSpPr>
        <p:spPr>
          <a:xfrm>
            <a:off x="-5567544" y="3007229"/>
            <a:ext cx="568736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cứng</a:t>
            </a:r>
            <a:endParaRPr lang="vi-VN" sz="2800">
              <a:latin typeface="Quicksand" pitchFamily="2" charset="0"/>
            </a:endParaRPr>
          </a:p>
        </p:txBody>
      </p:sp>
      <p:sp>
        <p:nvSpPr>
          <p:cNvPr id="44" name="TextBox 43">
            <a:extLst>
              <a:ext uri="{FF2B5EF4-FFF2-40B4-BE49-F238E27FC236}">
                <a16:creationId xmlns:a16="http://schemas.microsoft.com/office/drawing/2014/main" id="{2F104FCB-5E94-4E98-A6F9-40E97A0D2A05}"/>
              </a:ext>
            </a:extLst>
          </p:cNvPr>
          <p:cNvSpPr txBox="1"/>
          <p:nvPr/>
        </p:nvSpPr>
        <p:spPr>
          <a:xfrm>
            <a:off x="-5551746" y="4572259"/>
            <a:ext cx="51344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truyền thông tin</a:t>
            </a:r>
            <a:endParaRPr lang="vi-VN" sz="2800">
              <a:latin typeface="Quicksand" pitchFamily="2" charset="0"/>
            </a:endParaRPr>
          </a:p>
        </p:txBody>
      </p:sp>
      <p:sp>
        <p:nvSpPr>
          <p:cNvPr id="45" name="TextBox 44">
            <a:extLst>
              <a:ext uri="{FF2B5EF4-FFF2-40B4-BE49-F238E27FC236}">
                <a16:creationId xmlns:a16="http://schemas.microsoft.com/office/drawing/2014/main" id="{1BAB367C-3ED3-465B-9A02-D8E69CC404FA}"/>
              </a:ext>
            </a:extLst>
          </p:cNvPr>
          <p:cNvSpPr txBox="1"/>
          <p:nvPr/>
        </p:nvSpPr>
        <p:spPr>
          <a:xfrm>
            <a:off x="-5551745" y="3789744"/>
            <a:ext cx="567156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mềm</a:t>
            </a:r>
            <a:endParaRPr lang="vi-VN" sz="2800">
              <a:latin typeface="Quicksand" pitchFamily="2" charset="0"/>
            </a:endParaRPr>
          </a:p>
        </p:txBody>
      </p:sp>
      <p:sp>
        <p:nvSpPr>
          <p:cNvPr id="46" name="TextBox 45">
            <a:extLst>
              <a:ext uri="{FF2B5EF4-FFF2-40B4-BE49-F238E27FC236}">
                <a16:creationId xmlns:a16="http://schemas.microsoft.com/office/drawing/2014/main" id="{A5D5E324-4235-4394-B4A3-557B6062029E}"/>
              </a:ext>
            </a:extLst>
          </p:cNvPr>
          <p:cNvSpPr txBox="1"/>
          <p:nvPr/>
        </p:nvSpPr>
        <p:spPr>
          <a:xfrm>
            <a:off x="-5567544" y="408502"/>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2" name="TextBox 1">
            <a:extLst>
              <a:ext uri="{FF2B5EF4-FFF2-40B4-BE49-F238E27FC236}">
                <a16:creationId xmlns:a16="http://schemas.microsoft.com/office/drawing/2014/main" id="{193E44C3-62D3-4DA8-A906-2D609F6960C0}"/>
              </a:ext>
            </a:extLst>
          </p:cNvPr>
          <p:cNvSpPr txBox="1"/>
          <p:nvPr/>
        </p:nvSpPr>
        <p:spPr>
          <a:xfrm>
            <a:off x="5204472" y="2150000"/>
            <a:ext cx="7154555" cy="830997"/>
          </a:xfrm>
          <a:prstGeom prst="rect">
            <a:avLst/>
          </a:prstGeom>
          <a:noFill/>
        </p:spPr>
        <p:txBody>
          <a:bodyPr wrap="square" rtlCol="0">
            <a:spAutoFit/>
          </a:bodyPr>
          <a:lstStyle/>
          <a:p>
            <a:r>
              <a:rPr lang="en-US" sz="2400">
                <a:solidFill>
                  <a:srgbClr val="000000"/>
                </a:solidFill>
                <a:effectLst/>
                <a:latin typeface="Quicksand" pitchFamily="2" charset="0"/>
                <a:ea typeface="Times New Roman" panose="02020603050405020304" pitchFamily="18" charset="0"/>
              </a:rPr>
              <a:t>Máy tính để bàn, Laptop, điện thoại thông minh có cài đặt trình duyệt web</a:t>
            </a:r>
            <a:endParaRPr lang="vi-VN" sz="2400">
              <a:latin typeface="Quicksand" pitchFamily="2" charset="0"/>
            </a:endParaRPr>
          </a:p>
        </p:txBody>
      </p:sp>
      <p:sp>
        <p:nvSpPr>
          <p:cNvPr id="4" name="TextBox 3">
            <a:extLst>
              <a:ext uri="{FF2B5EF4-FFF2-40B4-BE49-F238E27FC236}">
                <a16:creationId xmlns:a16="http://schemas.microsoft.com/office/drawing/2014/main" id="{63FE26AC-AA9E-4E25-9E42-1A8CDA00DA20}"/>
              </a:ext>
            </a:extLst>
          </p:cNvPr>
          <p:cNvSpPr txBox="1"/>
          <p:nvPr/>
        </p:nvSpPr>
        <p:spPr>
          <a:xfrm>
            <a:off x="5203125" y="3306394"/>
            <a:ext cx="7284215" cy="830997"/>
          </a:xfrm>
          <a:prstGeom prst="rect">
            <a:avLst/>
          </a:prstGeom>
          <a:noFill/>
        </p:spPr>
        <p:txBody>
          <a:bodyPr wrap="square" rtlCol="0">
            <a:spAutoFit/>
          </a:bodyPr>
          <a:lstStyle/>
          <a:p>
            <a:r>
              <a:rPr lang="en-US" sz="2400">
                <a:solidFill>
                  <a:srgbClr val="000000"/>
                </a:solidFill>
                <a:latin typeface="Quicksand" pitchFamily="2" charset="0"/>
                <a:ea typeface="Times New Roman" panose="02020603050405020304" pitchFamily="18" charset="0"/>
              </a:rPr>
              <a:t>C</a:t>
            </a:r>
            <a:r>
              <a:rPr lang="en-US" sz="2400">
                <a:solidFill>
                  <a:srgbClr val="000000"/>
                </a:solidFill>
                <a:effectLst/>
                <a:latin typeface="Quicksand" pitchFamily="2" charset="0"/>
                <a:ea typeface="Times New Roman" panose="02020603050405020304" pitchFamily="18" charset="0"/>
              </a:rPr>
              <a:t>ác thiết bị phải có kết nối Internet thông qua mạng wifi, 3G, 4G,…</a:t>
            </a:r>
            <a:endParaRPr lang="vi-VN" sz="2400">
              <a:latin typeface="Quicksand" pitchFamily="2" charset="0"/>
            </a:endParaRPr>
          </a:p>
        </p:txBody>
      </p:sp>
      <p:sp>
        <p:nvSpPr>
          <p:cNvPr id="5" name="TextBox 4">
            <a:extLst>
              <a:ext uri="{FF2B5EF4-FFF2-40B4-BE49-F238E27FC236}">
                <a16:creationId xmlns:a16="http://schemas.microsoft.com/office/drawing/2014/main" id="{C18E25B2-17D7-4DD8-87FB-61CD48F58ABF}"/>
              </a:ext>
            </a:extLst>
          </p:cNvPr>
          <p:cNvSpPr txBox="1"/>
          <p:nvPr/>
        </p:nvSpPr>
        <p:spPr>
          <a:xfrm>
            <a:off x="5203125" y="4445167"/>
            <a:ext cx="6192732" cy="830997"/>
          </a:xfrm>
          <a:prstGeom prst="rect">
            <a:avLst/>
          </a:prstGeom>
          <a:noFill/>
        </p:spPr>
        <p:txBody>
          <a:bodyPr wrap="square" rtlCol="0">
            <a:spAutoFit/>
          </a:bodyPr>
          <a:lstStyle/>
          <a:p>
            <a:r>
              <a:rPr lang="en-US" sz="2400">
                <a:solidFill>
                  <a:srgbClr val="000000"/>
                </a:solidFill>
                <a:effectLst/>
                <a:latin typeface="Quicksand" pitchFamily="2" charset="0"/>
                <a:ea typeface="Times New Roman" panose="02020603050405020304" pitchFamily="18" charset="0"/>
              </a:rPr>
              <a:t>Google chrome, Firefox, Microsoft Edge, Cốc Cốc, Safari,..</a:t>
            </a:r>
            <a:endParaRPr lang="vi-VN" sz="2400">
              <a:latin typeface="Quicksand" pitchFamily="2" charset="0"/>
            </a:endParaRPr>
          </a:p>
        </p:txBody>
      </p:sp>
      <p:sp>
        <p:nvSpPr>
          <p:cNvPr id="24" name="TextBox 23">
            <a:extLst>
              <a:ext uri="{FF2B5EF4-FFF2-40B4-BE49-F238E27FC236}">
                <a16:creationId xmlns:a16="http://schemas.microsoft.com/office/drawing/2014/main" id="{3D1F3AE3-CAC7-480D-B656-8313A33E47DA}"/>
              </a:ext>
            </a:extLst>
          </p:cNvPr>
          <p:cNvSpPr txBox="1"/>
          <p:nvPr/>
        </p:nvSpPr>
        <p:spPr>
          <a:xfrm>
            <a:off x="-11648850" y="3097181"/>
            <a:ext cx="4429759" cy="3604833"/>
          </a:xfrm>
          <a:prstGeom prst="rect">
            <a:avLst/>
          </a:prstGeom>
          <a:noFill/>
        </p:spPr>
        <p:txBody>
          <a:bodyPr wrap="square" rtlCol="0">
            <a:spAutoFit/>
          </a:bodyPr>
          <a:lstStyle/>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Máy</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tính</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để</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bàn</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laptop:</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Hệ</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điều</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hành</a:t>
            </a:r>
            <a:r>
              <a:rPr lang="en-US" sz="2000" dirty="0">
                <a:solidFill>
                  <a:srgbClr val="000000"/>
                </a:solidFill>
                <a:effectLst/>
                <a:latin typeface="Quicksand" pitchFamily="2" charset="0"/>
                <a:ea typeface="Times New Roman" panose="02020603050405020304" pitchFamily="18" charset="0"/>
                <a:cs typeface="Noto Sans Symbols"/>
              </a:rPr>
              <a:t>: Windows </a:t>
            </a:r>
            <a:r>
              <a:rPr lang="en-US" sz="2000" dirty="0" err="1">
                <a:solidFill>
                  <a:srgbClr val="000000"/>
                </a:solidFill>
                <a:effectLst/>
                <a:latin typeface="Quicksand" pitchFamily="2" charset="0"/>
                <a:ea typeface="Times New Roman" panose="02020603050405020304" pitchFamily="18" charset="0"/>
                <a:cs typeface="Noto Sans Symbols"/>
              </a:rPr>
              <a:t>phiên</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bản</a:t>
            </a:r>
            <a:r>
              <a:rPr lang="en-US" sz="2000" dirty="0">
                <a:solidFill>
                  <a:srgbClr val="000000"/>
                </a:solidFill>
                <a:effectLst/>
                <a:latin typeface="Quicksand" pitchFamily="2" charset="0"/>
                <a:ea typeface="Times New Roman" panose="02020603050405020304" pitchFamily="18" charset="0"/>
                <a:cs typeface="Noto Sans Symbols"/>
              </a:rPr>
              <a:t> 7.0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 macOS </a:t>
            </a:r>
            <a:r>
              <a:rPr lang="en-US" sz="2000" dirty="0" err="1">
                <a:solidFill>
                  <a:srgbClr val="000000"/>
                </a:solidFill>
                <a:effectLst/>
                <a:latin typeface="Quicksand" pitchFamily="2" charset="0"/>
                <a:ea typeface="Times New Roman" panose="02020603050405020304" pitchFamily="18" charset="0"/>
                <a:cs typeface="Noto Sans Symbols"/>
              </a:rPr>
              <a:t>phiên</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bản</a:t>
            </a:r>
            <a:r>
              <a:rPr lang="en-US" sz="2000" dirty="0">
                <a:solidFill>
                  <a:srgbClr val="000000"/>
                </a:solidFill>
                <a:effectLst/>
                <a:latin typeface="Quicksand" pitchFamily="2" charset="0"/>
                <a:ea typeface="Times New Roman" panose="02020603050405020304" pitchFamily="18" charset="0"/>
                <a:cs typeface="Noto Sans Symbols"/>
              </a:rPr>
              <a:t> macOS: OS X 10.9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a:solidFill>
                  <a:srgbClr val="000000"/>
                </a:solidFill>
                <a:effectLst/>
                <a:latin typeface="Quicksand" pitchFamily="2" charset="0"/>
                <a:ea typeface="Times New Roman" panose="02020603050405020304" pitchFamily="18" charset="0"/>
                <a:cs typeface="Noto Sans Symbols"/>
              </a:rPr>
              <a:t>Ram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 GB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 (32 bit), 2.0 GB (64 bit).</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xử</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lý</a:t>
            </a:r>
            <a:r>
              <a:rPr lang="en-US" sz="2000" dirty="0">
                <a:solidFill>
                  <a:srgbClr val="000000"/>
                </a:solidFill>
                <a:effectLst/>
                <a:latin typeface="Quicksand" pitchFamily="2" charset="0"/>
                <a:ea typeface="Times New Roman" panose="02020603050405020304" pitchFamily="18" charset="0"/>
                <a:cs typeface="Noto Sans Symbols"/>
              </a:rPr>
              <a:t>: 32bit (x86) </a:t>
            </a:r>
            <a:r>
              <a:rPr lang="en-US" sz="2000" dirty="0" err="1">
                <a:solidFill>
                  <a:srgbClr val="000000"/>
                </a:solidFill>
                <a:effectLst/>
                <a:latin typeface="Quicksand" pitchFamily="2" charset="0"/>
                <a:ea typeface="Times New Roman" panose="02020603050405020304" pitchFamily="18" charset="0"/>
                <a:cs typeface="Noto Sans Symbols"/>
              </a:rPr>
              <a:t>hoặc</a:t>
            </a:r>
            <a:r>
              <a:rPr lang="en-US" sz="2000" dirty="0">
                <a:solidFill>
                  <a:srgbClr val="000000"/>
                </a:solidFill>
                <a:effectLst/>
                <a:latin typeface="Quicksand" pitchFamily="2" charset="0"/>
                <a:ea typeface="Times New Roman" panose="02020603050405020304" pitchFamily="18" charset="0"/>
                <a:cs typeface="Noto Sans Symbols"/>
              </a:rPr>
              <a:t> 64bit (x64) </a:t>
            </a:r>
            <a:r>
              <a:rPr lang="en-US" sz="2000" dirty="0" err="1">
                <a:solidFill>
                  <a:srgbClr val="000000"/>
                </a:solidFill>
                <a:effectLst/>
                <a:latin typeface="Quicksand" pitchFamily="2" charset="0"/>
                <a:ea typeface="Times New Roman" panose="02020603050405020304" pitchFamily="18" charset="0"/>
                <a:cs typeface="Noto Sans Symbols"/>
              </a:rPr>
              <a:t>tốc</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phải</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1.0Hz. </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Đĩa</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cứng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có</a:t>
            </a:r>
            <a:r>
              <a:rPr lang="en-US" sz="2000" dirty="0">
                <a:solidFill>
                  <a:srgbClr val="000000"/>
                </a:solidFill>
                <a:effectLst/>
                <a:latin typeface="Quicksand" pitchFamily="2" charset="0"/>
                <a:ea typeface="Times New Roman" panose="02020603050405020304" pitchFamily="18" charset="0"/>
                <a:cs typeface="Noto Sans Symbols"/>
              </a:rPr>
              <a:t> dung </a:t>
            </a:r>
            <a:r>
              <a:rPr lang="en-US" sz="2000" dirty="0" err="1">
                <a:solidFill>
                  <a:srgbClr val="000000"/>
                </a:solidFill>
                <a:effectLst/>
                <a:latin typeface="Quicksand" pitchFamily="2" charset="0"/>
                <a:ea typeface="Times New Roman" panose="02020603050405020304" pitchFamily="18" charset="0"/>
                <a:cs typeface="Noto Sans Symbols"/>
              </a:rPr>
              <a:t>lượng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trống</a:t>
            </a:r>
            <a:r>
              <a:rPr lang="en-US" sz="2000" dirty="0">
                <a:solidFill>
                  <a:srgbClr val="000000"/>
                </a:solidFill>
                <a:effectLst/>
                <a:latin typeface="Quicksand" pitchFamily="2" charset="0"/>
                <a:ea typeface="Times New Roman" panose="02020603050405020304" pitchFamily="18" charset="0"/>
                <a:cs typeface="Noto Sans Symbols"/>
              </a:rPr>
              <a:t> 16GB.</a:t>
            </a:r>
            <a:endParaRPr lang="vi-VN" sz="2000" dirty="0">
              <a:effectLst/>
              <a:latin typeface="Quicksand" pitchFamily="2" charset="0"/>
              <a:ea typeface="Noto Sans Symbols"/>
              <a:cs typeface="Noto Sans Symbols"/>
            </a:endParaRPr>
          </a:p>
        </p:txBody>
      </p:sp>
      <p:sp>
        <p:nvSpPr>
          <p:cNvPr id="25" name="TextBox 24">
            <a:extLst>
              <a:ext uri="{FF2B5EF4-FFF2-40B4-BE49-F238E27FC236}">
                <a16:creationId xmlns:a16="http://schemas.microsoft.com/office/drawing/2014/main" id="{BCEC33D7-2129-4B1C-A6C0-40C9533846F5}"/>
              </a:ext>
            </a:extLst>
          </p:cNvPr>
          <p:cNvSpPr txBox="1"/>
          <p:nvPr/>
        </p:nvSpPr>
        <p:spPr>
          <a:xfrm>
            <a:off x="-7271247" y="3026767"/>
            <a:ext cx="6688116" cy="3952364"/>
          </a:xfrm>
          <a:prstGeom prst="rect">
            <a:avLst/>
          </a:prstGeom>
          <a:noFill/>
        </p:spPr>
        <p:txBody>
          <a:bodyPr wrap="square" rtlCol="0">
            <a:spAutoFit/>
          </a:bodyPr>
          <a:lstStyle/>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Máy</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tính</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bảng</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Hệ</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điều</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hành</a:t>
            </a:r>
            <a:r>
              <a:rPr lang="en-US" sz="2000" dirty="0">
                <a:solidFill>
                  <a:srgbClr val="000000"/>
                </a:solidFill>
                <a:effectLst/>
                <a:latin typeface="Quicksand" pitchFamily="2" charset="0"/>
                <a:ea typeface="Times New Roman" panose="02020603050405020304" pitchFamily="18" charset="0"/>
                <a:cs typeface="Noto Sans Symbols"/>
              </a:rPr>
              <a:t> IOS 11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Hệ</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điều</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hành</a:t>
            </a:r>
            <a:r>
              <a:rPr lang="en-US" sz="2000" dirty="0">
                <a:solidFill>
                  <a:srgbClr val="000000"/>
                </a:solidFill>
                <a:effectLst/>
                <a:latin typeface="Quicksand" pitchFamily="2" charset="0"/>
                <a:ea typeface="Times New Roman" panose="02020603050405020304" pitchFamily="18" charset="0"/>
                <a:cs typeface="Noto Sans Symbols"/>
              </a:rPr>
              <a:t> Android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4.0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a:solidFill>
                  <a:srgbClr val="000000"/>
                </a:solidFill>
                <a:effectLst/>
                <a:latin typeface="Quicksand" pitchFamily="2" charset="0"/>
                <a:ea typeface="Times New Roman" panose="02020603050405020304" pitchFamily="18" charset="0"/>
                <a:cs typeface="Noto Sans Symbols"/>
              </a:rPr>
              <a:t>Ram </a:t>
            </a:r>
            <a:r>
              <a:rPr lang="en-US" sz="2000" dirty="0" err="1">
                <a:solidFill>
                  <a:srgbClr val="000000"/>
                </a:solidFill>
                <a:effectLst/>
                <a:latin typeface="Quicksand" pitchFamily="2" charset="0"/>
                <a:ea typeface="Times New Roman" panose="02020603050405020304" pitchFamily="18" charset="0"/>
                <a:cs typeface="Noto Sans Symbols"/>
              </a:rPr>
              <a:t>phải</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1.0GB, </a:t>
            </a: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nhớ</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trong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khả</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dụng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1.0GB, </a:t>
            </a:r>
            <a:r>
              <a:rPr lang="en-US" sz="2000" dirty="0" err="1">
                <a:solidFill>
                  <a:srgbClr val="000000"/>
                </a:solidFill>
                <a:effectLst/>
                <a:latin typeface="Quicksand" pitchFamily="2" charset="0"/>
                <a:ea typeface="Times New Roman" panose="02020603050405020304" pitchFamily="18" charset="0"/>
                <a:cs typeface="Noto Sans Symbols"/>
              </a:rPr>
              <a:t>tốc</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độ</a:t>
            </a:r>
            <a:r>
              <a:rPr lang="en-US" sz="2000" dirty="0">
                <a:solidFill>
                  <a:srgbClr val="000000"/>
                </a:solidFill>
                <a:effectLst/>
                <a:latin typeface="Quicksand" pitchFamily="2" charset="0"/>
                <a:ea typeface="Times New Roman" panose="02020603050405020304" pitchFamily="18" charset="0"/>
                <a:cs typeface="Noto Sans Symbols"/>
              </a:rPr>
              <a:t> CPU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1.5GHz.</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xử</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lý</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tốc</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phải</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1.0GHz.</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Đĩa</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cứng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có</a:t>
            </a:r>
            <a:r>
              <a:rPr lang="en-US" sz="2000" dirty="0">
                <a:solidFill>
                  <a:srgbClr val="000000"/>
                </a:solidFill>
                <a:effectLst/>
                <a:latin typeface="Quicksand" pitchFamily="2" charset="0"/>
                <a:ea typeface="Times New Roman" panose="02020603050405020304" pitchFamily="18" charset="0"/>
                <a:cs typeface="Noto Sans Symbols"/>
              </a:rPr>
              <a:t> dung </a:t>
            </a:r>
            <a:r>
              <a:rPr lang="en-US" sz="2000" dirty="0" err="1">
                <a:solidFill>
                  <a:srgbClr val="000000"/>
                </a:solidFill>
                <a:effectLst/>
                <a:latin typeface="Quicksand" pitchFamily="2" charset="0"/>
                <a:ea typeface="Times New Roman" panose="02020603050405020304" pitchFamily="18" charset="0"/>
                <a:cs typeface="Noto Sans Symbols"/>
              </a:rPr>
              <a:t>lượng</a:t>
            </a:r>
            <a:r>
              <a:rPr lang="en-US" sz="2000" dirty="0">
                <a:solidFill>
                  <a:srgbClr val="000000"/>
                </a:solidFill>
                <a:effectLst/>
                <a:latin typeface="Quicksand" pitchFamily="2" charset="0"/>
                <a:ea typeface="Times New Roman" panose="02020603050405020304" pitchFamily="18" charset="0"/>
                <a:cs typeface="Noto Sans Symbols"/>
              </a:rPr>
              <a:t> 16GB.</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Điện</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thoại</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thông</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minh</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000" dirty="0">
                <a:solidFill>
                  <a:srgbClr val="000000"/>
                </a:solidFill>
                <a:effectLst/>
                <a:latin typeface="Quicksand" pitchFamily="2" charset="0"/>
                <a:ea typeface="Times New Roman" panose="02020603050405020304" pitchFamily="18" charset="0"/>
                <a:cs typeface="Noto Sans Symbols"/>
              </a:rPr>
              <a:t>Ram 1.0GB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75"/>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nhớ</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trong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trống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trên</a:t>
            </a:r>
            <a:r>
              <a:rPr lang="en-US" sz="2000" dirty="0">
                <a:solidFill>
                  <a:srgbClr val="000000"/>
                </a:solidFill>
                <a:effectLst/>
                <a:latin typeface="Quicksand" pitchFamily="2" charset="0"/>
                <a:ea typeface="Times New Roman" panose="02020603050405020304" pitchFamily="18" charset="0"/>
                <a:cs typeface="Noto Sans Symbols"/>
              </a:rPr>
              <a:t> 4GB.</a:t>
            </a:r>
            <a:endParaRPr lang="vi-VN" sz="2000" dirty="0">
              <a:effectLst/>
              <a:latin typeface="Quicksand" pitchFamily="2" charset="0"/>
              <a:ea typeface="Noto Sans Symbols"/>
              <a:cs typeface="Noto Sans Symbols"/>
            </a:endParaRPr>
          </a:p>
          <a:p>
            <a:endParaRPr lang="vi-VN" sz="2000" dirty="0">
              <a:latin typeface="Quicksand" pitchFamily="2" charset="0"/>
            </a:endParaRPr>
          </a:p>
        </p:txBody>
      </p:sp>
    </p:spTree>
    <p:extLst>
      <p:ext uri="{BB962C8B-B14F-4D97-AF65-F5344CB8AC3E}">
        <p14:creationId xmlns:p14="http://schemas.microsoft.com/office/powerpoint/2010/main" val="384071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F1CF19-FE81-409D-8785-28683A22B5EF}"/>
              </a:ext>
            </a:extLst>
          </p:cNvPr>
          <p:cNvSpPr txBox="1"/>
          <p:nvPr/>
        </p:nvSpPr>
        <p:spPr>
          <a:xfrm>
            <a:off x="919330" y="1361265"/>
            <a:ext cx="5082989" cy="646331"/>
          </a:xfrm>
          <a:prstGeom prst="rect">
            <a:avLst/>
          </a:prstGeom>
          <a:noFill/>
        </p:spPr>
        <p:txBody>
          <a:bodyPr wrap="square" rtlCol="0">
            <a:spAutoFit/>
          </a:bodyPr>
          <a:lstStyle/>
          <a:p>
            <a:r>
              <a:rPr lang="en-US" sz="3600">
                <a:latin typeface="Quicksand SemiBold" pitchFamily="2" charset="0"/>
              </a:rPr>
              <a:t>Môi trường vận hành</a:t>
            </a:r>
            <a:endParaRPr lang="vi-VN" sz="36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10" name="TextBox 9">
            <a:extLst>
              <a:ext uri="{FF2B5EF4-FFF2-40B4-BE49-F238E27FC236}">
                <a16:creationId xmlns:a16="http://schemas.microsoft.com/office/drawing/2014/main" id="{83A71AF6-2564-4878-8948-9F9A97039E1D}"/>
              </a:ext>
            </a:extLst>
          </p:cNvPr>
          <p:cNvSpPr txBox="1"/>
          <p:nvPr/>
        </p:nvSpPr>
        <p:spPr>
          <a:xfrm>
            <a:off x="919330" y="2294299"/>
            <a:ext cx="335280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hệ điều hành</a:t>
            </a:r>
            <a:endParaRPr lang="vi-VN" sz="2800">
              <a:latin typeface="Quicksand" pitchFamily="2" charset="0"/>
            </a:endParaRP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3" name="TextBox 12">
            <a:extLst>
              <a:ext uri="{FF2B5EF4-FFF2-40B4-BE49-F238E27FC236}">
                <a16:creationId xmlns:a16="http://schemas.microsoft.com/office/drawing/2014/main" id="{B4472C4F-563A-4D20-A3D2-A7E2BE27BB53}"/>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42" name="TextBox 41">
            <a:extLst>
              <a:ext uri="{FF2B5EF4-FFF2-40B4-BE49-F238E27FC236}">
                <a16:creationId xmlns:a16="http://schemas.microsoft.com/office/drawing/2014/main" id="{36572DD2-77A8-48DF-B280-7784522214A5}"/>
              </a:ext>
            </a:extLst>
          </p:cNvPr>
          <p:cNvSpPr txBox="1"/>
          <p:nvPr/>
        </p:nvSpPr>
        <p:spPr>
          <a:xfrm>
            <a:off x="-5567544" y="2224714"/>
            <a:ext cx="51502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diện người sử dụng</a:t>
            </a:r>
            <a:endParaRPr lang="vi-VN" sz="2800">
              <a:latin typeface="Quicksand" pitchFamily="2" charset="0"/>
            </a:endParaRPr>
          </a:p>
        </p:txBody>
      </p:sp>
      <p:sp>
        <p:nvSpPr>
          <p:cNvPr id="43" name="TextBox 42">
            <a:extLst>
              <a:ext uri="{FF2B5EF4-FFF2-40B4-BE49-F238E27FC236}">
                <a16:creationId xmlns:a16="http://schemas.microsoft.com/office/drawing/2014/main" id="{BEA496AB-F91C-44A1-A941-70512A25F82C}"/>
              </a:ext>
            </a:extLst>
          </p:cNvPr>
          <p:cNvSpPr txBox="1"/>
          <p:nvPr/>
        </p:nvSpPr>
        <p:spPr>
          <a:xfrm>
            <a:off x="-5567544" y="3007229"/>
            <a:ext cx="568736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cứng</a:t>
            </a:r>
            <a:endParaRPr lang="vi-VN" sz="2800">
              <a:latin typeface="Quicksand" pitchFamily="2" charset="0"/>
            </a:endParaRPr>
          </a:p>
        </p:txBody>
      </p:sp>
      <p:sp>
        <p:nvSpPr>
          <p:cNvPr id="44" name="TextBox 43">
            <a:extLst>
              <a:ext uri="{FF2B5EF4-FFF2-40B4-BE49-F238E27FC236}">
                <a16:creationId xmlns:a16="http://schemas.microsoft.com/office/drawing/2014/main" id="{2F104FCB-5E94-4E98-A6F9-40E97A0D2A05}"/>
              </a:ext>
            </a:extLst>
          </p:cNvPr>
          <p:cNvSpPr txBox="1"/>
          <p:nvPr/>
        </p:nvSpPr>
        <p:spPr>
          <a:xfrm>
            <a:off x="-5551746" y="4572259"/>
            <a:ext cx="51344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truyền thông tin</a:t>
            </a:r>
            <a:endParaRPr lang="vi-VN" sz="2800">
              <a:latin typeface="Quicksand" pitchFamily="2" charset="0"/>
            </a:endParaRPr>
          </a:p>
        </p:txBody>
      </p:sp>
      <p:sp>
        <p:nvSpPr>
          <p:cNvPr id="45" name="TextBox 44">
            <a:extLst>
              <a:ext uri="{FF2B5EF4-FFF2-40B4-BE49-F238E27FC236}">
                <a16:creationId xmlns:a16="http://schemas.microsoft.com/office/drawing/2014/main" id="{1BAB367C-3ED3-465B-9A02-D8E69CC404FA}"/>
              </a:ext>
            </a:extLst>
          </p:cNvPr>
          <p:cNvSpPr txBox="1"/>
          <p:nvPr/>
        </p:nvSpPr>
        <p:spPr>
          <a:xfrm>
            <a:off x="-5551745" y="3789744"/>
            <a:ext cx="567156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mềm</a:t>
            </a:r>
            <a:endParaRPr lang="vi-VN" sz="2800">
              <a:latin typeface="Quicksand" pitchFamily="2" charset="0"/>
            </a:endParaRPr>
          </a:p>
        </p:txBody>
      </p:sp>
      <p:sp>
        <p:nvSpPr>
          <p:cNvPr id="46" name="TextBox 45">
            <a:extLst>
              <a:ext uri="{FF2B5EF4-FFF2-40B4-BE49-F238E27FC236}">
                <a16:creationId xmlns:a16="http://schemas.microsoft.com/office/drawing/2014/main" id="{A5D5E324-4235-4394-B4A3-557B6062029E}"/>
              </a:ext>
            </a:extLst>
          </p:cNvPr>
          <p:cNvSpPr txBox="1"/>
          <p:nvPr/>
        </p:nvSpPr>
        <p:spPr>
          <a:xfrm>
            <a:off x="-5567544" y="408502"/>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24" name="TextBox 23">
            <a:extLst>
              <a:ext uri="{FF2B5EF4-FFF2-40B4-BE49-F238E27FC236}">
                <a16:creationId xmlns:a16="http://schemas.microsoft.com/office/drawing/2014/main" id="{6611EAFD-7BCF-4556-8F31-902E44A568D2}"/>
              </a:ext>
            </a:extLst>
          </p:cNvPr>
          <p:cNvSpPr txBox="1"/>
          <p:nvPr/>
        </p:nvSpPr>
        <p:spPr>
          <a:xfrm>
            <a:off x="12344729" y="2294299"/>
            <a:ext cx="29484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phần cứng</a:t>
            </a:r>
            <a:endParaRPr lang="vi-VN" sz="2800">
              <a:latin typeface="Quicksand" pitchFamily="2" charset="0"/>
            </a:endParaRPr>
          </a:p>
        </p:txBody>
      </p:sp>
      <p:sp>
        <p:nvSpPr>
          <p:cNvPr id="25" name="TextBox 24">
            <a:extLst>
              <a:ext uri="{FF2B5EF4-FFF2-40B4-BE49-F238E27FC236}">
                <a16:creationId xmlns:a16="http://schemas.microsoft.com/office/drawing/2014/main" id="{8FEA5B77-2BD5-4D9A-9C2C-EE07E510CF1C}"/>
              </a:ext>
            </a:extLst>
          </p:cNvPr>
          <p:cNvSpPr txBox="1"/>
          <p:nvPr/>
        </p:nvSpPr>
        <p:spPr>
          <a:xfrm>
            <a:off x="12344729" y="3437407"/>
            <a:ext cx="25639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internet</a:t>
            </a:r>
            <a:endParaRPr lang="vi-VN" sz="2800">
              <a:latin typeface="Quicksand" pitchFamily="2" charset="0"/>
            </a:endParaRPr>
          </a:p>
        </p:txBody>
      </p:sp>
      <p:sp>
        <p:nvSpPr>
          <p:cNvPr id="26" name="TextBox 25">
            <a:extLst>
              <a:ext uri="{FF2B5EF4-FFF2-40B4-BE49-F238E27FC236}">
                <a16:creationId xmlns:a16="http://schemas.microsoft.com/office/drawing/2014/main" id="{58EC3D62-889B-4979-9CF5-7DC23EBDD76D}"/>
              </a:ext>
            </a:extLst>
          </p:cNvPr>
          <p:cNvSpPr txBox="1"/>
          <p:nvPr/>
        </p:nvSpPr>
        <p:spPr>
          <a:xfrm>
            <a:off x="12344729" y="4580515"/>
            <a:ext cx="3985708"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trình duyệt web</a:t>
            </a:r>
            <a:endParaRPr lang="vi-VN" sz="2800">
              <a:latin typeface="Quicksand" pitchFamily="2" charset="0"/>
            </a:endParaRPr>
          </a:p>
        </p:txBody>
      </p:sp>
      <p:sp>
        <p:nvSpPr>
          <p:cNvPr id="27" name="TextBox 26">
            <a:extLst>
              <a:ext uri="{FF2B5EF4-FFF2-40B4-BE49-F238E27FC236}">
                <a16:creationId xmlns:a16="http://schemas.microsoft.com/office/drawing/2014/main" id="{8C524BF9-20B4-405A-B1C2-91C0A73D18D5}"/>
              </a:ext>
            </a:extLst>
          </p:cNvPr>
          <p:cNvSpPr txBox="1"/>
          <p:nvPr/>
        </p:nvSpPr>
        <p:spPr>
          <a:xfrm>
            <a:off x="16629871" y="2285348"/>
            <a:ext cx="7154555" cy="830997"/>
          </a:xfrm>
          <a:prstGeom prst="rect">
            <a:avLst/>
          </a:prstGeom>
          <a:noFill/>
        </p:spPr>
        <p:txBody>
          <a:bodyPr wrap="square" rtlCol="0">
            <a:spAutoFit/>
          </a:bodyPr>
          <a:lstStyle/>
          <a:p>
            <a:r>
              <a:rPr lang="en-US" sz="2400">
                <a:solidFill>
                  <a:srgbClr val="000000"/>
                </a:solidFill>
                <a:effectLst/>
                <a:latin typeface="Quicksand" pitchFamily="2" charset="0"/>
                <a:ea typeface="Times New Roman" panose="02020603050405020304" pitchFamily="18" charset="0"/>
              </a:rPr>
              <a:t>Máy tính để bàn, Laptop, điện thoại thông minh có cài đặt trình duyệt web</a:t>
            </a:r>
            <a:endParaRPr lang="vi-VN" sz="2400">
              <a:latin typeface="Quicksand" pitchFamily="2" charset="0"/>
            </a:endParaRPr>
          </a:p>
        </p:txBody>
      </p:sp>
      <p:sp>
        <p:nvSpPr>
          <p:cNvPr id="28" name="TextBox 27">
            <a:extLst>
              <a:ext uri="{FF2B5EF4-FFF2-40B4-BE49-F238E27FC236}">
                <a16:creationId xmlns:a16="http://schemas.microsoft.com/office/drawing/2014/main" id="{29B492C2-702A-489C-A9E3-79C399808FD3}"/>
              </a:ext>
            </a:extLst>
          </p:cNvPr>
          <p:cNvSpPr txBox="1"/>
          <p:nvPr/>
        </p:nvSpPr>
        <p:spPr>
          <a:xfrm>
            <a:off x="16628524" y="3441742"/>
            <a:ext cx="7284215" cy="830997"/>
          </a:xfrm>
          <a:prstGeom prst="rect">
            <a:avLst/>
          </a:prstGeom>
          <a:noFill/>
        </p:spPr>
        <p:txBody>
          <a:bodyPr wrap="square" rtlCol="0">
            <a:spAutoFit/>
          </a:bodyPr>
          <a:lstStyle/>
          <a:p>
            <a:r>
              <a:rPr lang="en-US" sz="2400">
                <a:solidFill>
                  <a:srgbClr val="000000"/>
                </a:solidFill>
                <a:latin typeface="Quicksand" pitchFamily="2" charset="0"/>
                <a:ea typeface="Times New Roman" panose="02020603050405020304" pitchFamily="18" charset="0"/>
              </a:rPr>
              <a:t>C</a:t>
            </a:r>
            <a:r>
              <a:rPr lang="en-US" sz="2400">
                <a:solidFill>
                  <a:srgbClr val="000000"/>
                </a:solidFill>
                <a:effectLst/>
                <a:latin typeface="Quicksand" pitchFamily="2" charset="0"/>
                <a:ea typeface="Times New Roman" panose="02020603050405020304" pitchFamily="18" charset="0"/>
              </a:rPr>
              <a:t>ác thiết bị phải có kết nối Internet thông qua mạng wifi, 3G, 4G,…</a:t>
            </a:r>
            <a:endParaRPr lang="vi-VN" sz="2400">
              <a:latin typeface="Quicksand" pitchFamily="2" charset="0"/>
            </a:endParaRPr>
          </a:p>
        </p:txBody>
      </p:sp>
      <p:sp>
        <p:nvSpPr>
          <p:cNvPr id="29" name="TextBox 28">
            <a:extLst>
              <a:ext uri="{FF2B5EF4-FFF2-40B4-BE49-F238E27FC236}">
                <a16:creationId xmlns:a16="http://schemas.microsoft.com/office/drawing/2014/main" id="{DEFA214F-733D-4F3F-9B31-F0DC3352744E}"/>
              </a:ext>
            </a:extLst>
          </p:cNvPr>
          <p:cNvSpPr txBox="1"/>
          <p:nvPr/>
        </p:nvSpPr>
        <p:spPr>
          <a:xfrm>
            <a:off x="16628524" y="4580515"/>
            <a:ext cx="6192732" cy="830997"/>
          </a:xfrm>
          <a:prstGeom prst="rect">
            <a:avLst/>
          </a:prstGeom>
          <a:noFill/>
        </p:spPr>
        <p:txBody>
          <a:bodyPr wrap="square" rtlCol="0">
            <a:spAutoFit/>
          </a:bodyPr>
          <a:lstStyle/>
          <a:p>
            <a:r>
              <a:rPr lang="en-US" sz="2400">
                <a:solidFill>
                  <a:srgbClr val="000000"/>
                </a:solidFill>
                <a:effectLst/>
                <a:latin typeface="Quicksand" pitchFamily="2" charset="0"/>
                <a:ea typeface="Times New Roman" panose="02020603050405020304" pitchFamily="18" charset="0"/>
              </a:rPr>
              <a:t>Google chrome, Firefox, Microsoft Edge, Cốc Cốc, Safari,..</a:t>
            </a:r>
            <a:endParaRPr lang="vi-VN" sz="2400">
              <a:latin typeface="Quicksand" pitchFamily="2" charset="0"/>
            </a:endParaRPr>
          </a:p>
        </p:txBody>
      </p:sp>
      <p:sp>
        <p:nvSpPr>
          <p:cNvPr id="14" name="TextBox 13">
            <a:extLst>
              <a:ext uri="{FF2B5EF4-FFF2-40B4-BE49-F238E27FC236}">
                <a16:creationId xmlns:a16="http://schemas.microsoft.com/office/drawing/2014/main" id="{2CA802D6-C119-4DF5-BDEF-7749C3213118}"/>
              </a:ext>
            </a:extLst>
          </p:cNvPr>
          <p:cNvSpPr txBox="1"/>
          <p:nvPr/>
        </p:nvSpPr>
        <p:spPr>
          <a:xfrm>
            <a:off x="1244165" y="2886478"/>
            <a:ext cx="4429759" cy="3604833"/>
          </a:xfrm>
          <a:prstGeom prst="rect">
            <a:avLst/>
          </a:prstGeom>
          <a:noFill/>
        </p:spPr>
        <p:txBody>
          <a:bodyPr wrap="square" rtlCol="0">
            <a:spAutoFit/>
          </a:bodyPr>
          <a:lstStyle/>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Máy</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tính</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để</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bàn</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laptop:</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Hệ</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điều</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hành</a:t>
            </a:r>
            <a:r>
              <a:rPr lang="en-US" sz="2000" dirty="0">
                <a:solidFill>
                  <a:srgbClr val="000000"/>
                </a:solidFill>
                <a:effectLst/>
                <a:latin typeface="Quicksand" pitchFamily="2" charset="0"/>
                <a:ea typeface="Times New Roman" panose="02020603050405020304" pitchFamily="18" charset="0"/>
                <a:cs typeface="Noto Sans Symbols"/>
              </a:rPr>
              <a:t>: Windows </a:t>
            </a:r>
            <a:r>
              <a:rPr lang="en-US" sz="2000" dirty="0" err="1">
                <a:solidFill>
                  <a:srgbClr val="000000"/>
                </a:solidFill>
                <a:effectLst/>
                <a:latin typeface="Quicksand" pitchFamily="2" charset="0"/>
                <a:ea typeface="Times New Roman" panose="02020603050405020304" pitchFamily="18" charset="0"/>
                <a:cs typeface="Noto Sans Symbols"/>
              </a:rPr>
              <a:t>phiên</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bản</a:t>
            </a:r>
            <a:r>
              <a:rPr lang="en-US" sz="2000" dirty="0">
                <a:solidFill>
                  <a:srgbClr val="000000"/>
                </a:solidFill>
                <a:effectLst/>
                <a:latin typeface="Quicksand" pitchFamily="2" charset="0"/>
                <a:ea typeface="Times New Roman" panose="02020603050405020304" pitchFamily="18" charset="0"/>
                <a:cs typeface="Noto Sans Symbols"/>
              </a:rPr>
              <a:t> 7.0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 macOS </a:t>
            </a:r>
            <a:r>
              <a:rPr lang="en-US" sz="2000" dirty="0" err="1">
                <a:solidFill>
                  <a:srgbClr val="000000"/>
                </a:solidFill>
                <a:effectLst/>
                <a:latin typeface="Quicksand" pitchFamily="2" charset="0"/>
                <a:ea typeface="Times New Roman" panose="02020603050405020304" pitchFamily="18" charset="0"/>
                <a:cs typeface="Noto Sans Symbols"/>
              </a:rPr>
              <a:t>phiên</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bản</a:t>
            </a:r>
            <a:r>
              <a:rPr lang="en-US" sz="2000" dirty="0">
                <a:solidFill>
                  <a:srgbClr val="000000"/>
                </a:solidFill>
                <a:effectLst/>
                <a:latin typeface="Quicksand" pitchFamily="2" charset="0"/>
                <a:ea typeface="Times New Roman" panose="02020603050405020304" pitchFamily="18" charset="0"/>
                <a:cs typeface="Noto Sans Symbols"/>
              </a:rPr>
              <a:t> macOS: OS X 10.9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a:solidFill>
                  <a:srgbClr val="000000"/>
                </a:solidFill>
                <a:effectLst/>
                <a:latin typeface="Quicksand" pitchFamily="2" charset="0"/>
                <a:ea typeface="Times New Roman" panose="02020603050405020304" pitchFamily="18" charset="0"/>
                <a:cs typeface="Noto Sans Symbols"/>
              </a:rPr>
              <a:t>Ram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 GB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 (32 bit), 2.0 GB (64 bit).</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xử</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lý</a:t>
            </a:r>
            <a:r>
              <a:rPr lang="en-US" sz="2000" dirty="0">
                <a:solidFill>
                  <a:srgbClr val="000000"/>
                </a:solidFill>
                <a:effectLst/>
                <a:latin typeface="Quicksand" pitchFamily="2" charset="0"/>
                <a:ea typeface="Times New Roman" panose="02020603050405020304" pitchFamily="18" charset="0"/>
                <a:cs typeface="Noto Sans Symbols"/>
              </a:rPr>
              <a:t>: 32bit (x86) </a:t>
            </a:r>
            <a:r>
              <a:rPr lang="en-US" sz="2000" dirty="0" err="1">
                <a:solidFill>
                  <a:srgbClr val="000000"/>
                </a:solidFill>
                <a:effectLst/>
                <a:latin typeface="Quicksand" pitchFamily="2" charset="0"/>
                <a:ea typeface="Times New Roman" panose="02020603050405020304" pitchFamily="18" charset="0"/>
                <a:cs typeface="Noto Sans Symbols"/>
              </a:rPr>
              <a:t>hoặc</a:t>
            </a:r>
            <a:r>
              <a:rPr lang="en-US" sz="2000" dirty="0">
                <a:solidFill>
                  <a:srgbClr val="000000"/>
                </a:solidFill>
                <a:effectLst/>
                <a:latin typeface="Quicksand" pitchFamily="2" charset="0"/>
                <a:ea typeface="Times New Roman" panose="02020603050405020304" pitchFamily="18" charset="0"/>
                <a:cs typeface="Noto Sans Symbols"/>
              </a:rPr>
              <a:t> 64bit (x64) </a:t>
            </a:r>
            <a:r>
              <a:rPr lang="en-US" sz="2000" dirty="0" err="1">
                <a:solidFill>
                  <a:srgbClr val="000000"/>
                </a:solidFill>
                <a:effectLst/>
                <a:latin typeface="Quicksand" pitchFamily="2" charset="0"/>
                <a:ea typeface="Times New Roman" panose="02020603050405020304" pitchFamily="18" charset="0"/>
                <a:cs typeface="Noto Sans Symbols"/>
              </a:rPr>
              <a:t>tốc</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phải</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1.0Hz. </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Đĩa</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cứng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có</a:t>
            </a:r>
            <a:r>
              <a:rPr lang="en-US" sz="2000" dirty="0">
                <a:solidFill>
                  <a:srgbClr val="000000"/>
                </a:solidFill>
                <a:effectLst/>
                <a:latin typeface="Quicksand" pitchFamily="2" charset="0"/>
                <a:ea typeface="Times New Roman" panose="02020603050405020304" pitchFamily="18" charset="0"/>
                <a:cs typeface="Noto Sans Symbols"/>
              </a:rPr>
              <a:t> dung </a:t>
            </a:r>
            <a:r>
              <a:rPr lang="en-US" sz="2000" dirty="0" err="1">
                <a:solidFill>
                  <a:srgbClr val="000000"/>
                </a:solidFill>
                <a:effectLst/>
                <a:latin typeface="Quicksand" pitchFamily="2" charset="0"/>
                <a:ea typeface="Times New Roman" panose="02020603050405020304" pitchFamily="18" charset="0"/>
                <a:cs typeface="Noto Sans Symbols"/>
              </a:rPr>
              <a:t>lượng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trống</a:t>
            </a:r>
            <a:r>
              <a:rPr lang="en-US" sz="2000" dirty="0">
                <a:solidFill>
                  <a:srgbClr val="000000"/>
                </a:solidFill>
                <a:effectLst/>
                <a:latin typeface="Quicksand" pitchFamily="2" charset="0"/>
                <a:ea typeface="Times New Roman" panose="02020603050405020304" pitchFamily="18" charset="0"/>
                <a:cs typeface="Noto Sans Symbols"/>
              </a:rPr>
              <a:t> 16GB.</a:t>
            </a:r>
            <a:endParaRPr lang="vi-VN" sz="2000" dirty="0">
              <a:effectLst/>
              <a:latin typeface="Quicksand" pitchFamily="2" charset="0"/>
              <a:ea typeface="Noto Sans Symbols"/>
              <a:cs typeface="Noto Sans Symbols"/>
            </a:endParaRPr>
          </a:p>
        </p:txBody>
      </p:sp>
      <p:sp>
        <p:nvSpPr>
          <p:cNvPr id="15" name="TextBox 14">
            <a:extLst>
              <a:ext uri="{FF2B5EF4-FFF2-40B4-BE49-F238E27FC236}">
                <a16:creationId xmlns:a16="http://schemas.microsoft.com/office/drawing/2014/main" id="{98D39FBF-7429-478A-8C9A-874EAC539260}"/>
              </a:ext>
            </a:extLst>
          </p:cNvPr>
          <p:cNvSpPr txBox="1"/>
          <p:nvPr/>
        </p:nvSpPr>
        <p:spPr>
          <a:xfrm>
            <a:off x="6002319" y="2822253"/>
            <a:ext cx="6044323" cy="3952364"/>
          </a:xfrm>
          <a:prstGeom prst="rect">
            <a:avLst/>
          </a:prstGeom>
          <a:noFill/>
        </p:spPr>
        <p:txBody>
          <a:bodyPr wrap="square" rtlCol="0">
            <a:spAutoFit/>
          </a:bodyPr>
          <a:lstStyle/>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Máy</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tính</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bảng</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Hệ</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điều</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hành</a:t>
            </a:r>
            <a:r>
              <a:rPr lang="en-US" sz="2000" dirty="0">
                <a:solidFill>
                  <a:srgbClr val="000000"/>
                </a:solidFill>
                <a:effectLst/>
                <a:latin typeface="Quicksand" pitchFamily="2" charset="0"/>
                <a:ea typeface="Times New Roman" panose="02020603050405020304" pitchFamily="18" charset="0"/>
                <a:cs typeface="Noto Sans Symbols"/>
              </a:rPr>
              <a:t> IOS 11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Hệ</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điều</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hành</a:t>
            </a:r>
            <a:r>
              <a:rPr lang="en-US" sz="2000" dirty="0">
                <a:solidFill>
                  <a:srgbClr val="000000"/>
                </a:solidFill>
                <a:effectLst/>
                <a:latin typeface="Quicksand" pitchFamily="2" charset="0"/>
                <a:ea typeface="Times New Roman" panose="02020603050405020304" pitchFamily="18" charset="0"/>
                <a:cs typeface="Noto Sans Symbols"/>
              </a:rPr>
              <a:t> Android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4.0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a:solidFill>
                  <a:srgbClr val="000000"/>
                </a:solidFill>
                <a:effectLst/>
                <a:latin typeface="Quicksand" pitchFamily="2" charset="0"/>
                <a:ea typeface="Times New Roman" panose="02020603050405020304" pitchFamily="18" charset="0"/>
                <a:cs typeface="Noto Sans Symbols"/>
              </a:rPr>
              <a:t>Ram </a:t>
            </a:r>
            <a:r>
              <a:rPr lang="en-US" sz="2000" dirty="0" err="1">
                <a:solidFill>
                  <a:srgbClr val="000000"/>
                </a:solidFill>
                <a:effectLst/>
                <a:latin typeface="Quicksand" pitchFamily="2" charset="0"/>
                <a:ea typeface="Times New Roman" panose="02020603050405020304" pitchFamily="18" charset="0"/>
                <a:cs typeface="Noto Sans Symbols"/>
              </a:rPr>
              <a:t>phải</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1.0GB, </a:t>
            </a: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nhớ</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trong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khả</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dụng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1.0GB, </a:t>
            </a:r>
            <a:r>
              <a:rPr lang="en-US" sz="2000" dirty="0" err="1">
                <a:solidFill>
                  <a:srgbClr val="000000"/>
                </a:solidFill>
                <a:effectLst/>
                <a:latin typeface="Quicksand" pitchFamily="2" charset="0"/>
                <a:ea typeface="Times New Roman" panose="02020603050405020304" pitchFamily="18" charset="0"/>
                <a:cs typeface="Noto Sans Symbols"/>
              </a:rPr>
              <a:t>tốc</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độ</a:t>
            </a:r>
            <a:r>
              <a:rPr lang="en-US" sz="2000" dirty="0">
                <a:solidFill>
                  <a:srgbClr val="000000"/>
                </a:solidFill>
                <a:effectLst/>
                <a:latin typeface="Quicksand" pitchFamily="2" charset="0"/>
                <a:ea typeface="Times New Roman" panose="02020603050405020304" pitchFamily="18" charset="0"/>
                <a:cs typeface="Noto Sans Symbols"/>
              </a:rPr>
              <a:t> CPU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1.5GHz.</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xử</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lý</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tốc</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độ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phải</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từ</a:t>
            </a:r>
            <a:r>
              <a:rPr lang="en-US" sz="2000" dirty="0">
                <a:solidFill>
                  <a:srgbClr val="000000"/>
                </a:solidFill>
                <a:effectLst/>
                <a:latin typeface="Quicksand" pitchFamily="2" charset="0"/>
                <a:ea typeface="Times New Roman" panose="02020603050405020304" pitchFamily="18" charset="0"/>
                <a:cs typeface="Noto Sans Symbols"/>
              </a:rPr>
              <a:t> 1.0GHz.</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Đĩa</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cứng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có</a:t>
            </a:r>
            <a:r>
              <a:rPr lang="en-US" sz="2000" dirty="0">
                <a:solidFill>
                  <a:srgbClr val="000000"/>
                </a:solidFill>
                <a:effectLst/>
                <a:latin typeface="Quicksand" pitchFamily="2" charset="0"/>
                <a:ea typeface="Times New Roman" panose="02020603050405020304" pitchFamily="18" charset="0"/>
                <a:cs typeface="Noto Sans Symbols"/>
              </a:rPr>
              <a:t> dung </a:t>
            </a:r>
            <a:r>
              <a:rPr lang="en-US" sz="2000" dirty="0" err="1">
                <a:solidFill>
                  <a:srgbClr val="000000"/>
                </a:solidFill>
                <a:effectLst/>
                <a:latin typeface="Quicksand" pitchFamily="2" charset="0"/>
                <a:ea typeface="Times New Roman" panose="02020603050405020304" pitchFamily="18" charset="0"/>
                <a:cs typeface="Noto Sans Symbols"/>
              </a:rPr>
              <a:t>lượng</a:t>
            </a:r>
            <a:r>
              <a:rPr lang="en-US" sz="2000" dirty="0">
                <a:solidFill>
                  <a:srgbClr val="000000"/>
                </a:solidFill>
                <a:effectLst/>
                <a:latin typeface="Quicksand" pitchFamily="2" charset="0"/>
                <a:ea typeface="Times New Roman" panose="02020603050405020304" pitchFamily="18" charset="0"/>
                <a:cs typeface="Noto Sans Symbols"/>
              </a:rPr>
              <a:t> 16GB.</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Điện</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thoại</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thông</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Quicksand" pitchFamily="2" charset="0"/>
                <a:ea typeface="Times New Roman" panose="02020603050405020304" pitchFamily="18" charset="0"/>
                <a:cs typeface="Times New Roman" panose="02020603050405020304" pitchFamily="18" charset="0"/>
              </a:rPr>
              <a:t>minh</a:t>
            </a:r>
            <a:r>
              <a:rPr lang="en-US" sz="2000" dirty="0">
                <a:solidFill>
                  <a:srgbClr val="000000"/>
                </a:solidFill>
                <a:effectLst/>
                <a:latin typeface="Quicksand" pitchFamily="2" charset="0"/>
                <a:ea typeface="Times New Roman" panose="02020603050405020304" pitchFamily="18" charset="0"/>
                <a:cs typeface="Times New Roman" panose="02020603050405020304" pitchFamily="18" charset="0"/>
              </a:rPr>
              <a:t>:</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000" dirty="0">
                <a:solidFill>
                  <a:srgbClr val="000000"/>
                </a:solidFill>
                <a:effectLst/>
                <a:latin typeface="Quicksand" pitchFamily="2" charset="0"/>
                <a:ea typeface="Times New Roman" panose="02020603050405020304" pitchFamily="18" charset="0"/>
                <a:cs typeface="Noto Sans Symbols"/>
              </a:rPr>
              <a:t>Ram 1.0GB </a:t>
            </a:r>
            <a:r>
              <a:rPr lang="en-US" sz="2000" dirty="0" err="1">
                <a:solidFill>
                  <a:srgbClr val="000000"/>
                </a:solidFill>
                <a:effectLst/>
                <a:latin typeface="Quicksand" pitchFamily="2" charset="0"/>
                <a:ea typeface="Times New Roman" panose="02020603050405020304" pitchFamily="18" charset="0"/>
                <a:cs typeface="Noto Sans Symbols"/>
              </a:rPr>
              <a:t>trở</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lên</a:t>
            </a:r>
            <a:r>
              <a:rPr lang="en-US" sz="2000" dirty="0">
                <a:solidFill>
                  <a:srgbClr val="000000"/>
                </a:solidFill>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75"/>
              </a:spcAft>
              <a:buFont typeface="Arial" panose="020B0604020202020204" pitchFamily="34" charset="0"/>
              <a:buChar char="●"/>
            </a:pPr>
            <a:r>
              <a:rPr lang="en-US" sz="2000" dirty="0" err="1">
                <a:solidFill>
                  <a:srgbClr val="000000"/>
                </a:solidFill>
                <a:effectLst/>
                <a:latin typeface="Quicksand" pitchFamily="2" charset="0"/>
                <a:ea typeface="Times New Roman" panose="02020603050405020304" pitchFamily="18" charset="0"/>
                <a:cs typeface="Noto Sans Symbols"/>
              </a:rPr>
              <a:t>Bộ</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nhớ</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trong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trống</a:t>
            </a:r>
            <a:r>
              <a:rPr lang="en-US" sz="2000" dirty="0">
                <a:solidFill>
                  <a:srgbClr val="000000"/>
                </a:solidFill>
                <a:effectLst/>
                <a:latin typeface="Quicksand" pitchFamily="2" charset="0"/>
                <a:ea typeface="Times New Roman" panose="02020603050405020304" pitchFamily="18" charset="0"/>
                <a:cs typeface="Noto Sans Symbols"/>
              </a:rPr>
              <a:t> </a:t>
            </a:r>
            <a:r>
              <a:rPr lang="en-US" sz="2000" dirty="0" err="1">
                <a:solidFill>
                  <a:srgbClr val="000000"/>
                </a:solidFill>
                <a:effectLst/>
                <a:latin typeface="Quicksand" pitchFamily="2" charset="0"/>
                <a:ea typeface="Times New Roman" panose="02020603050405020304" pitchFamily="18" charset="0"/>
                <a:cs typeface="Noto Sans Symbols"/>
              </a:rPr>
              <a:t>trên</a:t>
            </a:r>
            <a:r>
              <a:rPr lang="en-US" sz="2000" dirty="0">
                <a:solidFill>
                  <a:srgbClr val="000000"/>
                </a:solidFill>
                <a:effectLst/>
                <a:latin typeface="Quicksand" pitchFamily="2" charset="0"/>
                <a:ea typeface="Times New Roman" panose="02020603050405020304" pitchFamily="18" charset="0"/>
                <a:cs typeface="Noto Sans Symbols"/>
              </a:rPr>
              <a:t> 4GB.</a:t>
            </a:r>
            <a:endParaRPr lang="vi-VN" sz="2000" dirty="0">
              <a:effectLst/>
              <a:latin typeface="Quicksand" pitchFamily="2" charset="0"/>
              <a:ea typeface="Noto Sans Symbols"/>
              <a:cs typeface="Noto Sans Symbols"/>
            </a:endParaRPr>
          </a:p>
          <a:p>
            <a:endParaRPr lang="vi-VN" sz="2000" dirty="0">
              <a:latin typeface="Quicksand" pitchFamily="2" charset="0"/>
            </a:endParaRPr>
          </a:p>
        </p:txBody>
      </p:sp>
    </p:spTree>
    <p:extLst>
      <p:ext uri="{BB962C8B-B14F-4D97-AF65-F5344CB8AC3E}">
        <p14:creationId xmlns:p14="http://schemas.microsoft.com/office/powerpoint/2010/main" val="2980293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4" name="TextBox 3">
            <a:extLst>
              <a:ext uri="{FF2B5EF4-FFF2-40B4-BE49-F238E27FC236}">
                <a16:creationId xmlns:a16="http://schemas.microsoft.com/office/drawing/2014/main" id="{6C7181B5-B2D1-4C91-B98B-CDE7DA0D527E}"/>
              </a:ext>
            </a:extLst>
          </p:cNvPr>
          <p:cNvSpPr txBox="1"/>
          <p:nvPr/>
        </p:nvSpPr>
        <p:spPr>
          <a:xfrm>
            <a:off x="744070" y="2069482"/>
            <a:ext cx="51502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diện người sử dụng</a:t>
            </a:r>
            <a:endParaRPr lang="vi-VN" sz="2800">
              <a:latin typeface="Quicksand" pitchFamily="2" charset="0"/>
            </a:endParaRPr>
          </a:p>
        </p:txBody>
      </p:sp>
      <p:sp>
        <p:nvSpPr>
          <p:cNvPr id="5" name="TextBox 4">
            <a:extLst>
              <a:ext uri="{FF2B5EF4-FFF2-40B4-BE49-F238E27FC236}">
                <a16:creationId xmlns:a16="http://schemas.microsoft.com/office/drawing/2014/main" id="{543D648B-4F88-48A2-86D0-AC6B7277C832}"/>
              </a:ext>
            </a:extLst>
          </p:cNvPr>
          <p:cNvSpPr txBox="1"/>
          <p:nvPr/>
        </p:nvSpPr>
        <p:spPr>
          <a:xfrm>
            <a:off x="744070" y="2851997"/>
            <a:ext cx="568736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cứng</a:t>
            </a:r>
            <a:endParaRPr lang="vi-VN" sz="2800">
              <a:latin typeface="Quicksand" pitchFamily="2" charset="0"/>
            </a:endParaRPr>
          </a:p>
        </p:txBody>
      </p:sp>
      <p:sp>
        <p:nvSpPr>
          <p:cNvPr id="12" name="TextBox 11">
            <a:extLst>
              <a:ext uri="{FF2B5EF4-FFF2-40B4-BE49-F238E27FC236}">
                <a16:creationId xmlns:a16="http://schemas.microsoft.com/office/drawing/2014/main" id="{46D63B74-EC97-46EC-A7F3-2BB42F263008}"/>
              </a:ext>
            </a:extLst>
          </p:cNvPr>
          <p:cNvSpPr txBox="1"/>
          <p:nvPr/>
        </p:nvSpPr>
        <p:spPr>
          <a:xfrm>
            <a:off x="759868" y="4417027"/>
            <a:ext cx="533613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truyền thông tin</a:t>
            </a:r>
            <a:endParaRPr lang="vi-VN" sz="2800">
              <a:latin typeface="Quicksand" pitchFamily="2" charset="0"/>
            </a:endParaRPr>
          </a:p>
        </p:txBody>
      </p:sp>
      <p:sp>
        <p:nvSpPr>
          <p:cNvPr id="13" name="TextBox 12">
            <a:extLst>
              <a:ext uri="{FF2B5EF4-FFF2-40B4-BE49-F238E27FC236}">
                <a16:creationId xmlns:a16="http://schemas.microsoft.com/office/drawing/2014/main" id="{0F8AD0CD-7D5C-4706-A9DC-0C8B4CDB4CB3}"/>
              </a:ext>
            </a:extLst>
          </p:cNvPr>
          <p:cNvSpPr txBox="1"/>
          <p:nvPr/>
        </p:nvSpPr>
        <p:spPr>
          <a:xfrm>
            <a:off x="759869" y="3634512"/>
            <a:ext cx="567156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mềm</a:t>
            </a:r>
            <a:endParaRPr lang="vi-VN" sz="2800">
              <a:latin typeface="Quicksand" pitchFamily="2" charset="0"/>
            </a:endParaRPr>
          </a:p>
        </p:txBody>
      </p:sp>
      <p:sp>
        <p:nvSpPr>
          <p:cNvPr id="3" name="TextBox 2">
            <a:extLst>
              <a:ext uri="{FF2B5EF4-FFF2-40B4-BE49-F238E27FC236}">
                <a16:creationId xmlns:a16="http://schemas.microsoft.com/office/drawing/2014/main" id="{47ADBC76-51DA-44C7-BB7F-24F427AFA818}"/>
              </a:ext>
            </a:extLst>
          </p:cNvPr>
          <p:cNvSpPr txBox="1"/>
          <p:nvPr/>
        </p:nvSpPr>
        <p:spPr>
          <a:xfrm>
            <a:off x="744070" y="253270"/>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14" name="TextBox 13">
            <a:extLst>
              <a:ext uri="{FF2B5EF4-FFF2-40B4-BE49-F238E27FC236}">
                <a16:creationId xmlns:a16="http://schemas.microsoft.com/office/drawing/2014/main" id="{2F20D7D8-6DF2-4D83-A7C5-424187510F04}"/>
              </a:ext>
            </a:extLst>
          </p:cNvPr>
          <p:cNvSpPr txBox="1"/>
          <p:nvPr/>
        </p:nvSpPr>
        <p:spPr>
          <a:xfrm>
            <a:off x="759869" y="-885833"/>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24" name="TextBox 23">
            <a:extLst>
              <a:ext uri="{FF2B5EF4-FFF2-40B4-BE49-F238E27FC236}">
                <a16:creationId xmlns:a16="http://schemas.microsoft.com/office/drawing/2014/main" id="{A170BCBF-66DD-4012-96D2-666E7E8BFEAF}"/>
              </a:ext>
            </a:extLst>
          </p:cNvPr>
          <p:cNvSpPr txBox="1"/>
          <p:nvPr/>
        </p:nvSpPr>
        <p:spPr>
          <a:xfrm>
            <a:off x="13037181" y="2419000"/>
            <a:ext cx="29484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phần cứng</a:t>
            </a:r>
            <a:endParaRPr lang="vi-VN" sz="2800">
              <a:latin typeface="Quicksand" pitchFamily="2" charset="0"/>
            </a:endParaRPr>
          </a:p>
        </p:txBody>
      </p:sp>
      <p:sp>
        <p:nvSpPr>
          <p:cNvPr id="25" name="TextBox 24">
            <a:extLst>
              <a:ext uri="{FF2B5EF4-FFF2-40B4-BE49-F238E27FC236}">
                <a16:creationId xmlns:a16="http://schemas.microsoft.com/office/drawing/2014/main" id="{974548CA-C292-4AD5-9715-30874F909EF5}"/>
              </a:ext>
            </a:extLst>
          </p:cNvPr>
          <p:cNvSpPr txBox="1"/>
          <p:nvPr/>
        </p:nvSpPr>
        <p:spPr>
          <a:xfrm>
            <a:off x="13037181" y="3105320"/>
            <a:ext cx="25639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internet</a:t>
            </a:r>
            <a:endParaRPr lang="vi-VN" sz="2800">
              <a:latin typeface="Quicksand" pitchFamily="2" charset="0"/>
            </a:endParaRPr>
          </a:p>
        </p:txBody>
      </p:sp>
      <p:sp>
        <p:nvSpPr>
          <p:cNvPr id="26" name="TextBox 25">
            <a:extLst>
              <a:ext uri="{FF2B5EF4-FFF2-40B4-BE49-F238E27FC236}">
                <a16:creationId xmlns:a16="http://schemas.microsoft.com/office/drawing/2014/main" id="{27D98D27-8198-4939-B5F5-4CA34F707F62}"/>
              </a:ext>
            </a:extLst>
          </p:cNvPr>
          <p:cNvSpPr txBox="1"/>
          <p:nvPr/>
        </p:nvSpPr>
        <p:spPr>
          <a:xfrm>
            <a:off x="13037181" y="3788065"/>
            <a:ext cx="3985708"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trình duyệt web</a:t>
            </a:r>
            <a:endParaRPr lang="vi-VN" sz="2800">
              <a:latin typeface="Quicksand" pitchFamily="2" charset="0"/>
            </a:endParaRPr>
          </a:p>
        </p:txBody>
      </p:sp>
      <p:sp>
        <p:nvSpPr>
          <p:cNvPr id="27" name="TextBox 26">
            <a:extLst>
              <a:ext uri="{FF2B5EF4-FFF2-40B4-BE49-F238E27FC236}">
                <a16:creationId xmlns:a16="http://schemas.microsoft.com/office/drawing/2014/main" id="{62A9821E-C4C4-4B1F-8F27-0DAF55568004}"/>
              </a:ext>
            </a:extLst>
          </p:cNvPr>
          <p:cNvSpPr txBox="1"/>
          <p:nvPr/>
        </p:nvSpPr>
        <p:spPr>
          <a:xfrm>
            <a:off x="13037181" y="4470810"/>
            <a:ext cx="335280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hệ điều hành</a:t>
            </a:r>
            <a:endParaRPr lang="vi-VN" sz="2800">
              <a:latin typeface="Quicksand" pitchFamily="2" charset="0"/>
            </a:endParaRPr>
          </a:p>
        </p:txBody>
      </p:sp>
      <p:sp>
        <p:nvSpPr>
          <p:cNvPr id="28" name="TextBox 27">
            <a:extLst>
              <a:ext uri="{FF2B5EF4-FFF2-40B4-BE49-F238E27FC236}">
                <a16:creationId xmlns:a16="http://schemas.microsoft.com/office/drawing/2014/main" id="{10AB12D0-54D9-4926-9213-E8811754A98F}"/>
              </a:ext>
            </a:extLst>
          </p:cNvPr>
          <p:cNvSpPr txBox="1"/>
          <p:nvPr/>
        </p:nvSpPr>
        <p:spPr>
          <a:xfrm>
            <a:off x="12654130" y="1189454"/>
            <a:ext cx="5082989" cy="646331"/>
          </a:xfrm>
          <a:prstGeom prst="rect">
            <a:avLst/>
          </a:prstGeom>
          <a:noFill/>
        </p:spPr>
        <p:txBody>
          <a:bodyPr wrap="square" rtlCol="0">
            <a:spAutoFit/>
          </a:bodyPr>
          <a:lstStyle/>
          <a:p>
            <a:r>
              <a:rPr lang="en-US" sz="3600">
                <a:latin typeface="Quicksand SemiBold" pitchFamily="2" charset="0"/>
              </a:rPr>
              <a:t>Môi trường vận hành</a:t>
            </a:r>
            <a:endParaRPr lang="vi-VN" sz="3600">
              <a:latin typeface="Quicksand SemiBold" pitchFamily="2" charset="0"/>
            </a:endParaRPr>
          </a:p>
        </p:txBody>
      </p:sp>
      <p:sp>
        <p:nvSpPr>
          <p:cNvPr id="16" name="TextBox 15">
            <a:extLst>
              <a:ext uri="{FF2B5EF4-FFF2-40B4-BE49-F238E27FC236}">
                <a16:creationId xmlns:a16="http://schemas.microsoft.com/office/drawing/2014/main" id="{86A80BED-47EE-45AB-9FC1-7FA8FF719DEF}"/>
              </a:ext>
            </a:extLst>
          </p:cNvPr>
          <p:cNvSpPr txBox="1"/>
          <p:nvPr/>
        </p:nvSpPr>
        <p:spPr>
          <a:xfrm>
            <a:off x="15724784" y="2874372"/>
            <a:ext cx="4429759" cy="3604833"/>
          </a:xfrm>
          <a:prstGeom prst="rect">
            <a:avLst/>
          </a:prstGeom>
          <a:noFill/>
        </p:spPr>
        <p:txBody>
          <a:bodyPr wrap="square" rtlCol="0">
            <a:spAutoFit/>
          </a:bodyPr>
          <a:lstStyle/>
          <a:p>
            <a:pPr marL="342900" marR="0" lvl="0" indent="-342900" algn="just">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Times New Roman" panose="02020603050405020304" pitchFamily="18" charset="0"/>
              </a:rPr>
              <a:t>Máy</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tính</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để</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bàn</a:t>
            </a:r>
            <a:r>
              <a:rPr lang="en-US" sz="2000" dirty="0">
                <a:effectLst/>
                <a:latin typeface="Quicksand" pitchFamily="2" charset="0"/>
                <a:ea typeface="Times New Roman" panose="02020603050405020304" pitchFamily="18" charset="0"/>
                <a:cs typeface="Times New Roman" panose="02020603050405020304" pitchFamily="18" charset="0"/>
              </a:rPr>
              <a:t>, laptop:</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Hệ</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điều</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hành</a:t>
            </a:r>
            <a:r>
              <a:rPr lang="en-US" sz="2000" dirty="0">
                <a:effectLst/>
                <a:latin typeface="Quicksand" pitchFamily="2" charset="0"/>
                <a:ea typeface="Times New Roman" panose="02020603050405020304" pitchFamily="18" charset="0"/>
                <a:cs typeface="Noto Sans Symbols"/>
              </a:rPr>
              <a:t>: Windows </a:t>
            </a:r>
            <a:r>
              <a:rPr lang="en-US" sz="2000" dirty="0" err="1">
                <a:effectLst/>
                <a:latin typeface="Quicksand" pitchFamily="2" charset="0"/>
                <a:ea typeface="Times New Roman" panose="02020603050405020304" pitchFamily="18" charset="0"/>
                <a:cs typeface="Noto Sans Symbols"/>
              </a:rPr>
              <a:t>phiên</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bản</a:t>
            </a:r>
            <a:r>
              <a:rPr lang="en-US" sz="2000" dirty="0">
                <a:effectLst/>
                <a:latin typeface="Quicksand" pitchFamily="2" charset="0"/>
                <a:ea typeface="Times New Roman" panose="02020603050405020304" pitchFamily="18" charset="0"/>
                <a:cs typeface="Noto Sans Symbols"/>
              </a:rPr>
              <a:t> 7.0 </a:t>
            </a:r>
            <a:r>
              <a:rPr lang="en-US" sz="2000" dirty="0" err="1">
                <a:effectLst/>
                <a:latin typeface="Quicksand" pitchFamily="2" charset="0"/>
                <a:ea typeface="Times New Roman" panose="02020603050405020304" pitchFamily="18" charset="0"/>
                <a:cs typeface="Noto Sans Symbols"/>
              </a:rPr>
              <a:t>trở</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lên</a:t>
            </a:r>
            <a:r>
              <a:rPr lang="en-US" sz="2000" dirty="0">
                <a:effectLst/>
                <a:latin typeface="Quicksand" pitchFamily="2" charset="0"/>
                <a:ea typeface="Times New Roman" panose="02020603050405020304" pitchFamily="18" charset="0"/>
                <a:cs typeface="Noto Sans Symbols"/>
              </a:rPr>
              <a:t>, macOS </a:t>
            </a:r>
            <a:r>
              <a:rPr lang="en-US" sz="2000" dirty="0" err="1">
                <a:effectLst/>
                <a:latin typeface="Quicksand" pitchFamily="2" charset="0"/>
                <a:ea typeface="Times New Roman" panose="02020603050405020304" pitchFamily="18" charset="0"/>
                <a:cs typeface="Noto Sans Symbols"/>
              </a:rPr>
              <a:t>phiên</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bản</a:t>
            </a:r>
            <a:r>
              <a:rPr lang="en-US" sz="2000" dirty="0">
                <a:effectLst/>
                <a:latin typeface="Quicksand" pitchFamily="2" charset="0"/>
                <a:ea typeface="Times New Roman" panose="02020603050405020304" pitchFamily="18" charset="0"/>
                <a:cs typeface="Noto Sans Symbols"/>
              </a:rPr>
              <a:t> macOS: OS X 10.9 </a:t>
            </a:r>
            <a:r>
              <a:rPr lang="en-US" sz="2000" dirty="0" err="1">
                <a:effectLst/>
                <a:latin typeface="Quicksand" pitchFamily="2" charset="0"/>
                <a:ea typeface="Times New Roman" panose="02020603050405020304" pitchFamily="18" charset="0"/>
                <a:cs typeface="Noto Sans Symbols"/>
              </a:rPr>
              <a:t>trở</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lên</a:t>
            </a:r>
            <a:r>
              <a:rPr lang="en-US" sz="2000" dirty="0">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a:effectLst/>
                <a:latin typeface="Quicksand" pitchFamily="2" charset="0"/>
                <a:ea typeface="Times New Roman" panose="02020603050405020304" pitchFamily="18" charset="0"/>
                <a:cs typeface="Noto Sans Symbols"/>
              </a:rPr>
              <a:t>Ram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1.0 GB </a:t>
            </a:r>
            <a:r>
              <a:rPr lang="en-US" sz="2000" dirty="0" err="1">
                <a:effectLst/>
                <a:latin typeface="Quicksand" pitchFamily="2" charset="0"/>
                <a:ea typeface="Times New Roman" panose="02020603050405020304" pitchFamily="18" charset="0"/>
                <a:cs typeface="Noto Sans Symbols"/>
              </a:rPr>
              <a:t>trở</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lên</a:t>
            </a:r>
            <a:r>
              <a:rPr lang="en-US" sz="2000" dirty="0">
                <a:effectLst/>
                <a:latin typeface="Quicksand" pitchFamily="2" charset="0"/>
                <a:ea typeface="Times New Roman" panose="02020603050405020304" pitchFamily="18" charset="0"/>
                <a:cs typeface="Noto Sans Symbols"/>
              </a:rPr>
              <a:t> (32 bit), 2.0 GB (64 bit).</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Bộ</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xử</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lý</a:t>
            </a:r>
            <a:r>
              <a:rPr lang="en-US" sz="2000" dirty="0">
                <a:effectLst/>
                <a:latin typeface="Quicksand" pitchFamily="2" charset="0"/>
                <a:ea typeface="Times New Roman" panose="02020603050405020304" pitchFamily="18" charset="0"/>
                <a:cs typeface="Noto Sans Symbols"/>
              </a:rPr>
              <a:t>: 32bit (x86) </a:t>
            </a:r>
            <a:r>
              <a:rPr lang="en-US" sz="2000" dirty="0" err="1">
                <a:effectLst/>
                <a:latin typeface="Quicksand" pitchFamily="2" charset="0"/>
                <a:ea typeface="Times New Roman" panose="02020603050405020304" pitchFamily="18" charset="0"/>
                <a:cs typeface="Noto Sans Symbols"/>
              </a:rPr>
              <a:t>hoặc</a:t>
            </a:r>
            <a:r>
              <a:rPr lang="en-US" sz="2000" dirty="0">
                <a:effectLst/>
                <a:latin typeface="Quicksand" pitchFamily="2" charset="0"/>
                <a:ea typeface="Times New Roman" panose="02020603050405020304" pitchFamily="18" charset="0"/>
                <a:cs typeface="Noto Sans Symbols"/>
              </a:rPr>
              <a:t> 64bit (x64) </a:t>
            </a:r>
            <a:r>
              <a:rPr lang="en-US" sz="2000" dirty="0" err="1">
                <a:effectLst/>
                <a:latin typeface="Quicksand" pitchFamily="2" charset="0"/>
                <a:ea typeface="Times New Roman" panose="02020603050405020304" pitchFamily="18" charset="0"/>
                <a:cs typeface="Noto Sans Symbols"/>
              </a:rPr>
              <a:t>tốc</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độ</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phải</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1.0Hz. </a:t>
            </a:r>
            <a:endParaRPr lang="vi-VN" sz="2000" dirty="0">
              <a:effectLst/>
              <a:latin typeface="Quicksand" pitchFamily="2" charset="0"/>
              <a:ea typeface="Noto Sans Symbols"/>
              <a:cs typeface="Noto Sans Symbols"/>
            </a:endParaRPr>
          </a:p>
          <a:p>
            <a:pPr marL="342900" marR="0" lvl="0" indent="-342900" algn="just">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Đĩa</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cứng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có</a:t>
            </a:r>
            <a:r>
              <a:rPr lang="en-US" sz="2000" dirty="0">
                <a:effectLst/>
                <a:latin typeface="Quicksand" pitchFamily="2" charset="0"/>
                <a:ea typeface="Times New Roman" panose="02020603050405020304" pitchFamily="18" charset="0"/>
                <a:cs typeface="Noto Sans Symbols"/>
              </a:rPr>
              <a:t> dung </a:t>
            </a:r>
            <a:r>
              <a:rPr lang="en-US" sz="2000" dirty="0" err="1">
                <a:effectLst/>
                <a:latin typeface="Quicksand" pitchFamily="2" charset="0"/>
                <a:ea typeface="Times New Roman" panose="02020603050405020304" pitchFamily="18" charset="0"/>
                <a:cs typeface="Noto Sans Symbols"/>
              </a:rPr>
              <a:t>lượng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trống</a:t>
            </a:r>
            <a:r>
              <a:rPr lang="en-US" sz="2000" dirty="0">
                <a:effectLst/>
                <a:latin typeface="Quicksand" pitchFamily="2" charset="0"/>
                <a:ea typeface="Times New Roman" panose="02020603050405020304" pitchFamily="18" charset="0"/>
                <a:cs typeface="Noto Sans Symbols"/>
              </a:rPr>
              <a:t> 16GB.</a:t>
            </a:r>
            <a:endParaRPr lang="vi-VN" sz="2000" dirty="0">
              <a:effectLst/>
              <a:latin typeface="Quicksand" pitchFamily="2" charset="0"/>
              <a:ea typeface="Noto Sans Symbols"/>
              <a:cs typeface="Noto Sans Symbols"/>
            </a:endParaRPr>
          </a:p>
        </p:txBody>
      </p:sp>
      <p:sp>
        <p:nvSpPr>
          <p:cNvPr id="17" name="TextBox 16">
            <a:extLst>
              <a:ext uri="{FF2B5EF4-FFF2-40B4-BE49-F238E27FC236}">
                <a16:creationId xmlns:a16="http://schemas.microsoft.com/office/drawing/2014/main" id="{94CB0A6B-B326-4F17-8BB4-285DE474357D}"/>
              </a:ext>
            </a:extLst>
          </p:cNvPr>
          <p:cNvSpPr txBox="1"/>
          <p:nvPr/>
        </p:nvSpPr>
        <p:spPr>
          <a:xfrm>
            <a:off x="20297962" y="2781095"/>
            <a:ext cx="6688116" cy="3952364"/>
          </a:xfrm>
          <a:prstGeom prst="rect">
            <a:avLst/>
          </a:prstGeom>
          <a:noFill/>
        </p:spPr>
        <p:txBody>
          <a:bodyPr wrap="square" rtlCol="0">
            <a:spAutoFit/>
          </a:bodyPr>
          <a:lstStyle/>
          <a:p>
            <a:pPr marL="342900" marR="0" lvl="0" indent="-342900">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Times New Roman" panose="02020603050405020304" pitchFamily="18" charset="0"/>
              </a:rPr>
              <a:t>Máy</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tính</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bảng</a:t>
            </a:r>
            <a:r>
              <a:rPr lang="en-US" sz="2000" dirty="0">
                <a:effectLst/>
                <a:latin typeface="Quicksand" pitchFamily="2" charset="0"/>
                <a:ea typeface="Times New Roman" panose="02020603050405020304" pitchFamily="18" charset="0"/>
                <a:cs typeface="Times New Roman" panose="02020603050405020304" pitchFamily="18" charset="0"/>
              </a:rPr>
              <a:t>:</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Hệ</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điều</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hành</a:t>
            </a:r>
            <a:r>
              <a:rPr lang="en-US" sz="2000" dirty="0">
                <a:effectLst/>
                <a:latin typeface="Quicksand" pitchFamily="2" charset="0"/>
                <a:ea typeface="Times New Roman" panose="02020603050405020304" pitchFamily="18" charset="0"/>
                <a:cs typeface="Noto Sans Symbols"/>
              </a:rPr>
              <a:t> IOS 11 </a:t>
            </a:r>
            <a:r>
              <a:rPr lang="en-US" sz="2000" dirty="0" err="1">
                <a:effectLst/>
                <a:latin typeface="Quicksand" pitchFamily="2" charset="0"/>
                <a:ea typeface="Times New Roman" panose="02020603050405020304" pitchFamily="18" charset="0"/>
                <a:cs typeface="Noto Sans Symbols"/>
              </a:rPr>
              <a:t>trở</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lên</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Hệ</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điều</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hành</a:t>
            </a:r>
            <a:r>
              <a:rPr lang="en-US" sz="2000" dirty="0">
                <a:effectLst/>
                <a:latin typeface="Quicksand" pitchFamily="2" charset="0"/>
                <a:ea typeface="Times New Roman" panose="02020603050405020304" pitchFamily="18" charset="0"/>
                <a:cs typeface="Noto Sans Symbols"/>
              </a:rPr>
              <a:t> Android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4.0 </a:t>
            </a:r>
            <a:r>
              <a:rPr lang="en-US" sz="2000" dirty="0" err="1">
                <a:effectLst/>
                <a:latin typeface="Quicksand" pitchFamily="2" charset="0"/>
                <a:ea typeface="Times New Roman" panose="02020603050405020304" pitchFamily="18" charset="0"/>
                <a:cs typeface="Noto Sans Symbols"/>
              </a:rPr>
              <a:t>trở</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lên</a:t>
            </a:r>
            <a:r>
              <a:rPr lang="en-US" sz="2000" dirty="0">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a:effectLst/>
                <a:latin typeface="Quicksand" pitchFamily="2" charset="0"/>
                <a:ea typeface="Times New Roman" panose="02020603050405020304" pitchFamily="18" charset="0"/>
                <a:cs typeface="Noto Sans Symbols"/>
              </a:rPr>
              <a:t>Ram </a:t>
            </a:r>
            <a:r>
              <a:rPr lang="en-US" sz="2000" dirty="0" err="1">
                <a:effectLst/>
                <a:latin typeface="Quicksand" pitchFamily="2" charset="0"/>
                <a:ea typeface="Times New Roman" panose="02020603050405020304" pitchFamily="18" charset="0"/>
                <a:cs typeface="Noto Sans Symbols"/>
              </a:rPr>
              <a:t>phải</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1.0GB, </a:t>
            </a:r>
            <a:r>
              <a:rPr lang="en-US" sz="2000" dirty="0" err="1">
                <a:effectLst/>
                <a:latin typeface="Quicksand" pitchFamily="2" charset="0"/>
                <a:ea typeface="Times New Roman" panose="02020603050405020304" pitchFamily="18" charset="0"/>
                <a:cs typeface="Noto Sans Symbols"/>
              </a:rPr>
              <a:t>bộ</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nhớ</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trong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khả</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dụng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1.0GB, </a:t>
            </a:r>
            <a:r>
              <a:rPr lang="en-US" sz="2000" dirty="0" err="1">
                <a:effectLst/>
                <a:latin typeface="Quicksand" pitchFamily="2" charset="0"/>
                <a:ea typeface="Times New Roman" panose="02020603050405020304" pitchFamily="18" charset="0"/>
                <a:cs typeface="Noto Sans Symbols"/>
              </a:rPr>
              <a:t>tốc</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độ</a:t>
            </a:r>
            <a:r>
              <a:rPr lang="en-US" sz="2000" dirty="0">
                <a:effectLst/>
                <a:latin typeface="Quicksand" pitchFamily="2" charset="0"/>
                <a:ea typeface="Times New Roman" panose="02020603050405020304" pitchFamily="18" charset="0"/>
                <a:cs typeface="Noto Sans Symbols"/>
              </a:rPr>
              <a:t> CPU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1.5GHz.</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Bộ</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xử</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lý</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tốc</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độ</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phải</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từ</a:t>
            </a:r>
            <a:r>
              <a:rPr lang="en-US" sz="2000" dirty="0">
                <a:effectLst/>
                <a:latin typeface="Quicksand" pitchFamily="2" charset="0"/>
                <a:ea typeface="Times New Roman" panose="02020603050405020304" pitchFamily="18" charset="0"/>
                <a:cs typeface="Noto Sans Symbols"/>
              </a:rPr>
              <a:t> 1.0GHz.</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Đĩa</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cứng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có</a:t>
            </a:r>
            <a:r>
              <a:rPr lang="en-US" sz="2000" dirty="0">
                <a:effectLst/>
                <a:latin typeface="Quicksand" pitchFamily="2" charset="0"/>
                <a:ea typeface="Times New Roman" panose="02020603050405020304" pitchFamily="18" charset="0"/>
                <a:cs typeface="Noto Sans Symbols"/>
              </a:rPr>
              <a:t> dung </a:t>
            </a:r>
            <a:r>
              <a:rPr lang="en-US" sz="2000" dirty="0" err="1">
                <a:effectLst/>
                <a:latin typeface="Quicksand" pitchFamily="2" charset="0"/>
                <a:ea typeface="Times New Roman" panose="02020603050405020304" pitchFamily="18" charset="0"/>
                <a:cs typeface="Noto Sans Symbols"/>
              </a:rPr>
              <a:t>lượng</a:t>
            </a:r>
            <a:r>
              <a:rPr lang="en-US" sz="2000" dirty="0">
                <a:effectLst/>
                <a:latin typeface="Quicksand" pitchFamily="2" charset="0"/>
                <a:ea typeface="Times New Roman" panose="02020603050405020304" pitchFamily="18" charset="0"/>
                <a:cs typeface="Noto Sans Symbols"/>
              </a:rPr>
              <a:t> 16GB.</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0"/>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Times New Roman" panose="02020603050405020304" pitchFamily="18" charset="0"/>
              </a:rPr>
              <a:t>Điện</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thoại</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thông</a:t>
            </a:r>
            <a:r>
              <a:rPr lang="en-US" sz="2000" dirty="0">
                <a:effectLst/>
                <a:latin typeface="Quicksand" pitchFamily="2" charset="0"/>
                <a:ea typeface="Times New Roman" panose="02020603050405020304" pitchFamily="18" charset="0"/>
                <a:cs typeface="Times New Roman" panose="02020603050405020304" pitchFamily="18" charset="0"/>
              </a:rPr>
              <a:t> </a:t>
            </a:r>
            <a:r>
              <a:rPr lang="en-US" sz="2000" dirty="0" err="1">
                <a:effectLst/>
                <a:latin typeface="Quicksand" pitchFamily="2" charset="0"/>
                <a:ea typeface="Times New Roman" panose="02020603050405020304" pitchFamily="18" charset="0"/>
                <a:cs typeface="Times New Roman" panose="02020603050405020304" pitchFamily="18" charset="0"/>
              </a:rPr>
              <a:t>minh</a:t>
            </a:r>
            <a:r>
              <a:rPr lang="en-US" sz="2000" dirty="0">
                <a:effectLst/>
                <a:latin typeface="Quicksand" pitchFamily="2" charset="0"/>
                <a:ea typeface="Times New Roman" panose="02020603050405020304" pitchFamily="18" charset="0"/>
                <a:cs typeface="Times New Roman" panose="02020603050405020304" pitchFamily="18" charset="0"/>
              </a:rPr>
              <a:t>:</a:t>
            </a:r>
            <a:endParaRPr lang="vi-VN" sz="20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000" dirty="0">
                <a:effectLst/>
                <a:latin typeface="Quicksand" pitchFamily="2" charset="0"/>
                <a:ea typeface="Times New Roman" panose="02020603050405020304" pitchFamily="18" charset="0"/>
                <a:cs typeface="Noto Sans Symbols"/>
              </a:rPr>
              <a:t>Ram 1.0GB </a:t>
            </a:r>
            <a:r>
              <a:rPr lang="en-US" sz="2000" dirty="0" err="1">
                <a:effectLst/>
                <a:latin typeface="Quicksand" pitchFamily="2" charset="0"/>
                <a:ea typeface="Times New Roman" panose="02020603050405020304" pitchFamily="18" charset="0"/>
                <a:cs typeface="Noto Sans Symbols"/>
              </a:rPr>
              <a:t>trở</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lên</a:t>
            </a:r>
            <a:r>
              <a:rPr lang="en-US" sz="2000" dirty="0">
                <a:effectLst/>
                <a:latin typeface="Quicksand" pitchFamily="2" charset="0"/>
                <a:ea typeface="Times New Roman" panose="02020603050405020304" pitchFamily="18" charset="0"/>
                <a:cs typeface="Noto Sans Symbols"/>
              </a:rPr>
              <a:t>.</a:t>
            </a:r>
            <a:endParaRPr lang="vi-VN" sz="2000" dirty="0">
              <a:effectLst/>
              <a:latin typeface="Quicksand" pitchFamily="2" charset="0"/>
              <a:ea typeface="Noto Sans Symbols"/>
              <a:cs typeface="Noto Sans Symbols"/>
            </a:endParaRPr>
          </a:p>
          <a:p>
            <a:pPr marL="342900" marR="0" lvl="0" indent="-342900">
              <a:lnSpc>
                <a:spcPct val="115000"/>
              </a:lnSpc>
              <a:spcBef>
                <a:spcPts val="0"/>
              </a:spcBef>
              <a:spcAft>
                <a:spcPts val="75"/>
              </a:spcAft>
              <a:buFont typeface="Arial" panose="020B0604020202020204" pitchFamily="34" charset="0"/>
              <a:buChar char="●"/>
            </a:pPr>
            <a:r>
              <a:rPr lang="en-US" sz="2000" dirty="0" err="1">
                <a:effectLst/>
                <a:latin typeface="Quicksand" pitchFamily="2" charset="0"/>
                <a:ea typeface="Times New Roman" panose="02020603050405020304" pitchFamily="18" charset="0"/>
                <a:cs typeface="Noto Sans Symbols"/>
              </a:rPr>
              <a:t>Bộ</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nhớ</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trong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trống</a:t>
            </a:r>
            <a:r>
              <a:rPr lang="en-US" sz="2000" dirty="0">
                <a:effectLst/>
                <a:latin typeface="Quicksand" pitchFamily="2" charset="0"/>
                <a:ea typeface="Times New Roman" panose="02020603050405020304" pitchFamily="18" charset="0"/>
                <a:cs typeface="Noto Sans Symbols"/>
              </a:rPr>
              <a:t> </a:t>
            </a:r>
            <a:r>
              <a:rPr lang="en-US" sz="2000" dirty="0" err="1">
                <a:effectLst/>
                <a:latin typeface="Quicksand" pitchFamily="2" charset="0"/>
                <a:ea typeface="Times New Roman" panose="02020603050405020304" pitchFamily="18" charset="0"/>
                <a:cs typeface="Noto Sans Symbols"/>
              </a:rPr>
              <a:t>trên</a:t>
            </a:r>
            <a:r>
              <a:rPr lang="en-US" sz="2000" dirty="0">
                <a:effectLst/>
                <a:latin typeface="Quicksand" pitchFamily="2" charset="0"/>
                <a:ea typeface="Times New Roman" panose="02020603050405020304" pitchFamily="18" charset="0"/>
                <a:cs typeface="Noto Sans Symbols"/>
              </a:rPr>
              <a:t> 4GB.</a:t>
            </a:r>
            <a:endParaRPr lang="vi-VN" sz="2000" dirty="0">
              <a:effectLst/>
              <a:latin typeface="Quicksand" pitchFamily="2" charset="0"/>
              <a:ea typeface="Noto Sans Symbols"/>
              <a:cs typeface="Noto Sans Symbols"/>
            </a:endParaRPr>
          </a:p>
          <a:p>
            <a:endParaRPr lang="vi-VN" sz="2000" dirty="0">
              <a:latin typeface="Quicksand" pitchFamily="2" charset="0"/>
            </a:endParaRPr>
          </a:p>
        </p:txBody>
      </p:sp>
      <p:pic>
        <p:nvPicPr>
          <p:cNvPr id="18" name="Picture 17">
            <a:extLst>
              <a:ext uri="{FF2B5EF4-FFF2-40B4-BE49-F238E27FC236}">
                <a16:creationId xmlns:a16="http://schemas.microsoft.com/office/drawing/2014/main" id="{31C9FCD4-852A-4B55-9589-231B6E01481F}"/>
              </a:ext>
            </a:extLst>
          </p:cNvPr>
          <p:cNvPicPr/>
          <p:nvPr/>
        </p:nvPicPr>
        <p:blipFill rotWithShape="1">
          <a:blip r:embed="rId3"/>
          <a:srcRect l="6492" r="8186"/>
          <a:stretch/>
        </p:blipFill>
        <p:spPr>
          <a:xfrm>
            <a:off x="-7983030" y="1089716"/>
            <a:ext cx="7296980" cy="4031207"/>
          </a:xfrm>
          <a:prstGeom prst="rect">
            <a:avLst/>
          </a:prstGeom>
        </p:spPr>
      </p:pic>
    </p:spTree>
    <p:extLst>
      <p:ext uri="{BB962C8B-B14F-4D97-AF65-F5344CB8AC3E}">
        <p14:creationId xmlns:p14="http://schemas.microsoft.com/office/powerpoint/2010/main" val="2838855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4" name="TextBox 3">
            <a:extLst>
              <a:ext uri="{FF2B5EF4-FFF2-40B4-BE49-F238E27FC236}">
                <a16:creationId xmlns:a16="http://schemas.microsoft.com/office/drawing/2014/main" id="{6C7181B5-B2D1-4C91-B98B-CDE7DA0D527E}"/>
              </a:ext>
            </a:extLst>
          </p:cNvPr>
          <p:cNvSpPr txBox="1"/>
          <p:nvPr/>
        </p:nvSpPr>
        <p:spPr>
          <a:xfrm>
            <a:off x="744070" y="1699820"/>
            <a:ext cx="5671567" cy="646331"/>
          </a:xfrm>
          <a:prstGeom prst="rect">
            <a:avLst/>
          </a:prstGeom>
          <a:noFill/>
        </p:spPr>
        <p:txBody>
          <a:bodyPr wrap="square" rtlCol="0">
            <a:spAutoFit/>
          </a:bodyPr>
          <a:lstStyle/>
          <a:p>
            <a:r>
              <a:rPr lang="en-US" sz="3600" b="1">
                <a:latin typeface="Quicksand" pitchFamily="2" charset="0"/>
              </a:rPr>
              <a:t>Giao diện người sử dụng</a:t>
            </a:r>
            <a:endParaRPr lang="vi-VN" sz="3600" b="1">
              <a:latin typeface="Quicksand" pitchFamily="2" charset="0"/>
            </a:endParaRPr>
          </a:p>
        </p:txBody>
      </p:sp>
      <p:sp>
        <p:nvSpPr>
          <p:cNvPr id="12" name="TextBox 11">
            <a:extLst>
              <a:ext uri="{FF2B5EF4-FFF2-40B4-BE49-F238E27FC236}">
                <a16:creationId xmlns:a16="http://schemas.microsoft.com/office/drawing/2014/main" id="{46D63B74-EC97-46EC-A7F3-2BB42F263008}"/>
              </a:ext>
            </a:extLst>
          </p:cNvPr>
          <p:cNvSpPr txBox="1"/>
          <p:nvPr/>
        </p:nvSpPr>
        <p:spPr>
          <a:xfrm>
            <a:off x="-4668417" y="3264845"/>
            <a:ext cx="408231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phần mềm</a:t>
            </a:r>
            <a:endParaRPr lang="vi-VN" sz="2800">
              <a:latin typeface="Quicksand" pitchFamily="2" charset="0"/>
            </a:endParaRPr>
          </a:p>
        </p:txBody>
      </p:sp>
      <p:sp>
        <p:nvSpPr>
          <p:cNvPr id="3" name="TextBox 2">
            <a:extLst>
              <a:ext uri="{FF2B5EF4-FFF2-40B4-BE49-F238E27FC236}">
                <a16:creationId xmlns:a16="http://schemas.microsoft.com/office/drawing/2014/main" id="{47ADBC76-51DA-44C7-BB7F-24F427AFA818}"/>
              </a:ext>
            </a:extLst>
          </p:cNvPr>
          <p:cNvSpPr txBox="1"/>
          <p:nvPr/>
        </p:nvSpPr>
        <p:spPr>
          <a:xfrm>
            <a:off x="744070" y="253270"/>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23" name="TextBox 22">
            <a:extLst>
              <a:ext uri="{FF2B5EF4-FFF2-40B4-BE49-F238E27FC236}">
                <a16:creationId xmlns:a16="http://schemas.microsoft.com/office/drawing/2014/main" id="{4B0EE964-CBA9-4AFD-A931-179DA492F5D7}"/>
              </a:ext>
            </a:extLst>
          </p:cNvPr>
          <p:cNvSpPr txBox="1"/>
          <p:nvPr/>
        </p:nvSpPr>
        <p:spPr>
          <a:xfrm>
            <a:off x="13037181" y="2419000"/>
            <a:ext cx="29484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phần cứng</a:t>
            </a:r>
            <a:endParaRPr lang="vi-VN" sz="2800">
              <a:latin typeface="Quicksand" pitchFamily="2" charset="0"/>
            </a:endParaRPr>
          </a:p>
        </p:txBody>
      </p:sp>
      <p:sp>
        <p:nvSpPr>
          <p:cNvPr id="24" name="TextBox 23">
            <a:extLst>
              <a:ext uri="{FF2B5EF4-FFF2-40B4-BE49-F238E27FC236}">
                <a16:creationId xmlns:a16="http://schemas.microsoft.com/office/drawing/2014/main" id="{F88FAFB9-DBCF-494D-9B8A-76D6232C3CAF}"/>
              </a:ext>
            </a:extLst>
          </p:cNvPr>
          <p:cNvSpPr txBox="1"/>
          <p:nvPr/>
        </p:nvSpPr>
        <p:spPr>
          <a:xfrm>
            <a:off x="13037181" y="3105320"/>
            <a:ext cx="25639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internet</a:t>
            </a:r>
            <a:endParaRPr lang="vi-VN" sz="2800">
              <a:latin typeface="Quicksand" pitchFamily="2" charset="0"/>
            </a:endParaRPr>
          </a:p>
        </p:txBody>
      </p:sp>
      <p:sp>
        <p:nvSpPr>
          <p:cNvPr id="25" name="TextBox 24">
            <a:extLst>
              <a:ext uri="{FF2B5EF4-FFF2-40B4-BE49-F238E27FC236}">
                <a16:creationId xmlns:a16="http://schemas.microsoft.com/office/drawing/2014/main" id="{3E3578D0-DB2E-43A4-A286-E796D66778F1}"/>
              </a:ext>
            </a:extLst>
          </p:cNvPr>
          <p:cNvSpPr txBox="1"/>
          <p:nvPr/>
        </p:nvSpPr>
        <p:spPr>
          <a:xfrm>
            <a:off x="13037181" y="3788065"/>
            <a:ext cx="3985708"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trình duyệt web</a:t>
            </a:r>
            <a:endParaRPr lang="vi-VN" sz="2800">
              <a:latin typeface="Quicksand" pitchFamily="2" charset="0"/>
            </a:endParaRPr>
          </a:p>
        </p:txBody>
      </p:sp>
      <p:sp>
        <p:nvSpPr>
          <p:cNvPr id="26" name="TextBox 25">
            <a:extLst>
              <a:ext uri="{FF2B5EF4-FFF2-40B4-BE49-F238E27FC236}">
                <a16:creationId xmlns:a16="http://schemas.microsoft.com/office/drawing/2014/main" id="{08C4788E-94D1-4B4F-AAB1-837188D63E2F}"/>
              </a:ext>
            </a:extLst>
          </p:cNvPr>
          <p:cNvSpPr txBox="1"/>
          <p:nvPr/>
        </p:nvSpPr>
        <p:spPr>
          <a:xfrm>
            <a:off x="13037181" y="4470810"/>
            <a:ext cx="335280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hệ điều hành</a:t>
            </a:r>
            <a:endParaRPr lang="vi-VN" sz="2800">
              <a:latin typeface="Quicksand" pitchFamily="2" charset="0"/>
            </a:endParaRPr>
          </a:p>
        </p:txBody>
      </p:sp>
      <p:sp>
        <p:nvSpPr>
          <p:cNvPr id="27" name="TextBox 26">
            <a:extLst>
              <a:ext uri="{FF2B5EF4-FFF2-40B4-BE49-F238E27FC236}">
                <a16:creationId xmlns:a16="http://schemas.microsoft.com/office/drawing/2014/main" id="{8B67588D-EA54-4A6D-A68A-539EC8FA20EE}"/>
              </a:ext>
            </a:extLst>
          </p:cNvPr>
          <p:cNvSpPr txBox="1"/>
          <p:nvPr/>
        </p:nvSpPr>
        <p:spPr>
          <a:xfrm>
            <a:off x="-4818530" y="1699820"/>
            <a:ext cx="5031889" cy="646331"/>
          </a:xfrm>
          <a:prstGeom prst="rect">
            <a:avLst/>
          </a:prstGeom>
          <a:noFill/>
        </p:spPr>
        <p:txBody>
          <a:bodyPr wrap="square" rtlCol="0">
            <a:spAutoFit/>
          </a:bodyPr>
          <a:lstStyle/>
          <a:p>
            <a:r>
              <a:rPr lang="en-US" sz="3600" b="1">
                <a:latin typeface="Quicksand" pitchFamily="2" charset="0"/>
              </a:rPr>
              <a:t>Giao tiếp phần cứng</a:t>
            </a:r>
          </a:p>
        </p:txBody>
      </p:sp>
      <p:sp>
        <p:nvSpPr>
          <p:cNvPr id="28" name="TextBox 27">
            <a:extLst>
              <a:ext uri="{FF2B5EF4-FFF2-40B4-BE49-F238E27FC236}">
                <a16:creationId xmlns:a16="http://schemas.microsoft.com/office/drawing/2014/main" id="{FF5E6B24-255E-4CC8-A4A9-2118C8165F24}"/>
              </a:ext>
            </a:extLst>
          </p:cNvPr>
          <p:cNvSpPr txBox="1"/>
          <p:nvPr/>
        </p:nvSpPr>
        <p:spPr>
          <a:xfrm>
            <a:off x="-5458208" y="4250240"/>
            <a:ext cx="567156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Giao tiếp truyền thông tin</a:t>
            </a:r>
            <a:endParaRPr lang="vi-VN" sz="2800">
              <a:latin typeface="Quicksand" pitchFamily="2" charset="0"/>
            </a:endParaRPr>
          </a:p>
        </p:txBody>
      </p:sp>
      <p:sp>
        <p:nvSpPr>
          <p:cNvPr id="29" name="TextBox 28">
            <a:extLst>
              <a:ext uri="{FF2B5EF4-FFF2-40B4-BE49-F238E27FC236}">
                <a16:creationId xmlns:a16="http://schemas.microsoft.com/office/drawing/2014/main" id="{66E724C2-9CAE-45F4-8954-9057165AD9B4}"/>
              </a:ext>
            </a:extLst>
          </p:cNvPr>
          <p:cNvSpPr txBox="1"/>
          <p:nvPr/>
        </p:nvSpPr>
        <p:spPr>
          <a:xfrm>
            <a:off x="-11938899" y="2667271"/>
            <a:ext cx="9052560" cy="2437527"/>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latin typeface="Quicksand" pitchFamily="2" charset="0"/>
                <a:ea typeface="Calibri" panose="020F0502020204030204" pitchFamily="34" charset="0"/>
              </a:rPr>
              <a:t>Server</a:t>
            </a:r>
            <a:r>
              <a:rPr lang="en-US" sz="2400">
                <a:effectLst/>
                <a:latin typeface="Quicksand" pitchFamily="2" charset="0"/>
                <a:ea typeface="Calibri" panose="020F0502020204030204" pitchFamily="34" charset="0"/>
              </a:rPr>
              <a:t>: tương tác thông qua chuột và bàn phím.</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Client: tương tác với thiết bị di động qua màn hình cảm ứng.</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thiết bị hỗ trợ khác: Modem Wi-fi.</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dòng dữ liệu được tự động đồng bộ hóa giữa các máy trạm thông qua máy chủ.</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pic>
        <p:nvPicPr>
          <p:cNvPr id="15" name="Picture 14">
            <a:extLst>
              <a:ext uri="{FF2B5EF4-FFF2-40B4-BE49-F238E27FC236}">
                <a16:creationId xmlns:a16="http://schemas.microsoft.com/office/drawing/2014/main" id="{713DA5D9-A283-4BAC-9180-A469B5C26681}"/>
              </a:ext>
            </a:extLst>
          </p:cNvPr>
          <p:cNvPicPr/>
          <p:nvPr/>
        </p:nvPicPr>
        <p:blipFill rotWithShape="1">
          <a:blip r:embed="rId3"/>
          <a:srcRect l="6492" r="-84"/>
          <a:stretch/>
        </p:blipFill>
        <p:spPr>
          <a:xfrm>
            <a:off x="2093852" y="2360521"/>
            <a:ext cx="8004295" cy="4031207"/>
          </a:xfrm>
          <a:prstGeom prst="rect">
            <a:avLst/>
          </a:prstGeom>
        </p:spPr>
      </p:pic>
    </p:spTree>
    <p:extLst>
      <p:ext uri="{BB962C8B-B14F-4D97-AF65-F5344CB8AC3E}">
        <p14:creationId xmlns:p14="http://schemas.microsoft.com/office/powerpoint/2010/main" val="204676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4" name="TextBox 3">
            <a:extLst>
              <a:ext uri="{FF2B5EF4-FFF2-40B4-BE49-F238E27FC236}">
                <a16:creationId xmlns:a16="http://schemas.microsoft.com/office/drawing/2014/main" id="{6C7181B5-B2D1-4C91-B98B-CDE7DA0D527E}"/>
              </a:ext>
            </a:extLst>
          </p:cNvPr>
          <p:cNvSpPr txBox="1"/>
          <p:nvPr/>
        </p:nvSpPr>
        <p:spPr>
          <a:xfrm>
            <a:off x="744070" y="1699820"/>
            <a:ext cx="5031889" cy="646331"/>
          </a:xfrm>
          <a:prstGeom prst="rect">
            <a:avLst/>
          </a:prstGeom>
          <a:noFill/>
        </p:spPr>
        <p:txBody>
          <a:bodyPr wrap="square" rtlCol="0">
            <a:spAutoFit/>
          </a:bodyPr>
          <a:lstStyle/>
          <a:p>
            <a:r>
              <a:rPr lang="en-US" sz="3600" b="1">
                <a:latin typeface="Quicksand" pitchFamily="2" charset="0"/>
              </a:rPr>
              <a:t>Giao tiếp phần cứng</a:t>
            </a:r>
          </a:p>
        </p:txBody>
      </p:sp>
      <p:sp>
        <p:nvSpPr>
          <p:cNvPr id="3" name="TextBox 2">
            <a:extLst>
              <a:ext uri="{FF2B5EF4-FFF2-40B4-BE49-F238E27FC236}">
                <a16:creationId xmlns:a16="http://schemas.microsoft.com/office/drawing/2014/main" id="{47ADBC76-51DA-44C7-BB7F-24F427AFA818}"/>
              </a:ext>
            </a:extLst>
          </p:cNvPr>
          <p:cNvSpPr txBox="1"/>
          <p:nvPr/>
        </p:nvSpPr>
        <p:spPr>
          <a:xfrm>
            <a:off x="744070" y="253270"/>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14" name="TextBox 13">
            <a:extLst>
              <a:ext uri="{FF2B5EF4-FFF2-40B4-BE49-F238E27FC236}">
                <a16:creationId xmlns:a16="http://schemas.microsoft.com/office/drawing/2014/main" id="{1844E721-4CB4-4D36-A576-11202A681C7C}"/>
              </a:ext>
            </a:extLst>
          </p:cNvPr>
          <p:cNvSpPr txBox="1"/>
          <p:nvPr/>
        </p:nvSpPr>
        <p:spPr>
          <a:xfrm>
            <a:off x="-5824370" y="1663624"/>
            <a:ext cx="5671567" cy="646331"/>
          </a:xfrm>
          <a:prstGeom prst="rect">
            <a:avLst/>
          </a:prstGeom>
          <a:noFill/>
        </p:spPr>
        <p:txBody>
          <a:bodyPr wrap="square" rtlCol="0">
            <a:spAutoFit/>
          </a:bodyPr>
          <a:lstStyle/>
          <a:p>
            <a:r>
              <a:rPr lang="en-US" sz="3600" b="1">
                <a:latin typeface="Quicksand" pitchFamily="2" charset="0"/>
              </a:rPr>
              <a:t>Giao diện người sử dụng</a:t>
            </a:r>
            <a:endParaRPr lang="vi-VN" sz="3600" b="1">
              <a:latin typeface="Quicksand" pitchFamily="2" charset="0"/>
            </a:endParaRPr>
          </a:p>
        </p:txBody>
      </p:sp>
      <p:sp>
        <p:nvSpPr>
          <p:cNvPr id="6" name="TextBox 5">
            <a:extLst>
              <a:ext uri="{FF2B5EF4-FFF2-40B4-BE49-F238E27FC236}">
                <a16:creationId xmlns:a16="http://schemas.microsoft.com/office/drawing/2014/main" id="{625928DD-EB0A-41BE-B741-B674607F15D8}"/>
              </a:ext>
            </a:extLst>
          </p:cNvPr>
          <p:cNvSpPr txBox="1"/>
          <p:nvPr/>
        </p:nvSpPr>
        <p:spPr>
          <a:xfrm>
            <a:off x="744070" y="2330102"/>
            <a:ext cx="9052560" cy="2437527"/>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latin typeface="Quicksand" pitchFamily="2" charset="0"/>
                <a:ea typeface="Calibri" panose="020F0502020204030204" pitchFamily="34" charset="0"/>
              </a:rPr>
              <a:t>Server</a:t>
            </a:r>
            <a:r>
              <a:rPr lang="en-US" sz="2400">
                <a:effectLst/>
                <a:latin typeface="Quicksand" pitchFamily="2" charset="0"/>
                <a:ea typeface="Calibri" panose="020F0502020204030204" pitchFamily="34" charset="0"/>
              </a:rPr>
              <a:t>: tương tác thông qua chuột và bàn phím.</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Client: tương tác với thiết bị di động qua màn hình cảm ứng.</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thiết bị hỗ trợ khác: Modem Wi-fi.</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dòng dữ liệu được tự động đồng bộ hóa giữa các máy trạm thông qua máy chủ.</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
        <p:nvSpPr>
          <p:cNvPr id="17" name="TextBox 16">
            <a:extLst>
              <a:ext uri="{FF2B5EF4-FFF2-40B4-BE49-F238E27FC236}">
                <a16:creationId xmlns:a16="http://schemas.microsoft.com/office/drawing/2014/main" id="{753FD47B-F807-4B8C-AC66-412B8CAD7F52}"/>
              </a:ext>
            </a:extLst>
          </p:cNvPr>
          <p:cNvSpPr txBox="1"/>
          <p:nvPr/>
        </p:nvSpPr>
        <p:spPr>
          <a:xfrm>
            <a:off x="-5806441" y="1648290"/>
            <a:ext cx="6220610" cy="646331"/>
          </a:xfrm>
          <a:prstGeom prst="rect">
            <a:avLst/>
          </a:prstGeom>
          <a:noFill/>
        </p:spPr>
        <p:txBody>
          <a:bodyPr wrap="square" rtlCol="0">
            <a:spAutoFit/>
          </a:bodyPr>
          <a:lstStyle/>
          <a:p>
            <a:r>
              <a:rPr lang="en-US" sz="3600" b="1">
                <a:latin typeface="Quicksand" pitchFamily="2" charset="0"/>
              </a:rPr>
              <a:t>Giao tiếp phần mềm</a:t>
            </a:r>
            <a:endParaRPr lang="vi-VN" sz="3600" b="1">
              <a:latin typeface="Quicksand" pitchFamily="2" charset="0"/>
            </a:endParaRPr>
          </a:p>
        </p:txBody>
      </p:sp>
      <p:sp>
        <p:nvSpPr>
          <p:cNvPr id="18" name="TextBox 17">
            <a:extLst>
              <a:ext uri="{FF2B5EF4-FFF2-40B4-BE49-F238E27FC236}">
                <a16:creationId xmlns:a16="http://schemas.microsoft.com/office/drawing/2014/main" id="{EE42266B-269B-4182-BF58-4C8DA9261790}"/>
              </a:ext>
            </a:extLst>
          </p:cNvPr>
          <p:cNvSpPr txBox="1"/>
          <p:nvPr/>
        </p:nvSpPr>
        <p:spPr>
          <a:xfrm>
            <a:off x="-10109903" y="2346151"/>
            <a:ext cx="10506143" cy="4415119"/>
          </a:xfrm>
          <a:prstGeom prst="rect">
            <a:avLst/>
          </a:prstGeom>
          <a:noFill/>
        </p:spPr>
        <p:txBody>
          <a:bodyPr wrap="square" rtlCol="0">
            <a:spAutoFit/>
          </a:bodyPr>
          <a:lstStyle/>
          <a:p>
            <a:pPr marL="342900" marR="0" lvl="0" indent="-342900">
              <a:lnSpc>
                <a:spcPct val="97000"/>
              </a:lnSpc>
              <a:spcBef>
                <a:spcPts val="0"/>
              </a:spcBef>
              <a:spcAft>
                <a:spcPts val="0"/>
              </a:spcAft>
              <a:buFont typeface="STXihei" panose="02010600040101010101" pitchFamily="2" charset="-122"/>
              <a:buChar char="－"/>
            </a:pPr>
            <a:r>
              <a:rPr lang="en-US" sz="2400" dirty="0" err="1">
                <a:effectLst/>
                <a:latin typeface="Quicksand" pitchFamily="2" charset="0"/>
                <a:ea typeface="Times New Roman" panose="02020603050405020304" pitchFamily="18" charset="0"/>
              </a:rPr>
              <a:t>Hoạt</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động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trên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hệ</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điều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hành</a:t>
            </a:r>
            <a:r>
              <a:rPr lang="en-US" sz="2400" dirty="0">
                <a:effectLst/>
                <a:latin typeface="Quicksand" pitchFamily="2" charset="0"/>
                <a:ea typeface="Times New Roman" panose="02020603050405020304" pitchFamily="18" charset="0"/>
              </a:rPr>
              <a:t> Windows, MacOS, Linux, IOS </a:t>
            </a:r>
            <a:r>
              <a:rPr lang="en-US" sz="2400" dirty="0" err="1">
                <a:effectLst/>
                <a:latin typeface="Quicksand" pitchFamily="2" charset="0"/>
                <a:ea typeface="Times New Roman" panose="02020603050405020304" pitchFamily="18" charset="0"/>
              </a:rPr>
              <a:t>và</a:t>
            </a:r>
            <a:r>
              <a:rPr lang="en-US" sz="2400" dirty="0">
                <a:effectLst/>
                <a:latin typeface="Quicksand" pitchFamily="2" charset="0"/>
                <a:ea typeface="Times New Roman" panose="02020603050405020304" pitchFamily="18" charset="0"/>
              </a:rPr>
              <a:t> Android.</a:t>
            </a:r>
            <a:endParaRPr lang="vi-VN" sz="2400" dirty="0">
              <a:effectLst/>
              <a:latin typeface="Quicksand" pitchFamily="2" charset="0"/>
              <a:ea typeface="Calibri" panose="020F0502020204030204" pitchFamily="34"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Windows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Windows 7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MacOS </a:t>
            </a:r>
            <a:r>
              <a:rPr lang="en-US" sz="2400" dirty="0" err="1">
                <a:effectLst/>
                <a:latin typeface="Quicksand" pitchFamily="2" charset="0"/>
                <a:ea typeface="Times New Roman" panose="02020603050405020304" pitchFamily="18" charset="0"/>
                <a:cs typeface="Times New Roman" panose="02020603050405020304" pitchFamily="18" charset="0"/>
              </a:rPr>
              <a:t>từ</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OS X 10.9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IOS </a:t>
            </a:r>
            <a:r>
              <a:rPr lang="en-US" sz="2400" dirty="0" err="1">
                <a:effectLst/>
                <a:latin typeface="Quicksand" pitchFamily="2" charset="0"/>
                <a:ea typeface="Times New Roman" panose="02020603050405020304" pitchFamily="18" charset="0"/>
                <a:cs typeface="Times New Roman" panose="02020603050405020304" pitchFamily="18" charset="0"/>
              </a:rPr>
              <a:t>từ</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IOS 11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Android </a:t>
            </a:r>
            <a:r>
              <a:rPr lang="en-US" sz="2400" dirty="0" err="1">
                <a:effectLst/>
                <a:latin typeface="Quicksand" pitchFamily="2" charset="0"/>
                <a:ea typeface="Times New Roman" panose="02020603050405020304" pitchFamily="18" charset="0"/>
                <a:cs typeface="Times New Roman" panose="02020603050405020304" pitchFamily="18" charset="0"/>
              </a:rPr>
              <a:t>từ</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Android 4.0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97000"/>
              </a:lnSpc>
              <a:spcBef>
                <a:spcPts val="0"/>
              </a:spcBef>
              <a:spcAft>
                <a:spcPts val="0"/>
              </a:spcAft>
              <a:buFont typeface="STXihei" panose="02010600040101010101" pitchFamily="2" charset="-122"/>
              <a:buChar char="－"/>
            </a:pPr>
            <a:r>
              <a:rPr lang="en-US" sz="2400" dirty="0" err="1">
                <a:effectLst/>
                <a:latin typeface="Quicksand" pitchFamily="2" charset="0"/>
                <a:ea typeface="Times New Roman" panose="02020603050405020304" pitchFamily="18" charset="0"/>
              </a:rPr>
              <a:t>Hoạt</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động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trên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nền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tảng</a:t>
            </a:r>
            <a:r>
              <a:rPr lang="en-US" sz="2400" dirty="0">
                <a:effectLst/>
                <a:latin typeface="Quicksand" pitchFamily="2" charset="0"/>
                <a:ea typeface="Times New Roman" panose="02020603050405020304" pitchFamily="18" charset="0"/>
              </a:rPr>
              <a:t> Web: </a:t>
            </a:r>
            <a:endParaRPr lang="vi-VN" sz="2400" dirty="0">
              <a:effectLst/>
              <a:latin typeface="Quicksand" pitchFamily="2" charset="0"/>
              <a:ea typeface="Calibri" panose="020F0502020204030204" pitchFamily="34" charset="0"/>
            </a:endParaRPr>
          </a:p>
          <a:p>
            <a:pPr marL="800100" lvl="1" indent="-342900">
              <a:lnSpc>
                <a:spcPct val="97000"/>
              </a:lnSpc>
              <a:buFont typeface="Arial" panose="020B0604020202020204" pitchFamily="34" charset="0"/>
              <a:buChar char="+"/>
            </a:pPr>
            <a:r>
              <a:rPr lang="en-US" sz="2400" dirty="0">
                <a:effectLst/>
                <a:latin typeface="Quicksand" pitchFamily="2" charset="0"/>
                <a:ea typeface="Times New Roman" panose="02020603050405020304" pitchFamily="18" charset="0"/>
                <a:cs typeface="Times New Roman" panose="02020603050405020304" pitchFamily="18" charset="0"/>
              </a:rPr>
              <a:t>Google Chrome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86.0.4240.75).</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a:effectLst/>
                <a:latin typeface="Quicksand" pitchFamily="2" charset="0"/>
                <a:ea typeface="Times New Roman" panose="02020603050405020304" pitchFamily="18" charset="0"/>
                <a:cs typeface="Times New Roman" panose="02020603050405020304" pitchFamily="18" charset="0"/>
              </a:rPr>
              <a:t>Microsoft Edge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86.0622.48).</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a:effectLst/>
                <a:latin typeface="Quicksand" pitchFamily="2" charset="0"/>
                <a:ea typeface="Times New Roman" panose="02020603050405020304" pitchFamily="18" charset="0"/>
                <a:cs typeface="Times New Roman" panose="02020603050405020304" pitchFamily="18" charset="0"/>
              </a:rPr>
              <a:t>Mozilla Firefox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81.0.2).</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Cốc</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cốc</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90.0.148). </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97000"/>
              </a:lnSpc>
              <a:spcBef>
                <a:spcPts val="0"/>
              </a:spcBef>
              <a:spcAft>
                <a:spcPts val="75"/>
              </a:spcAft>
              <a:buFont typeface="STXihei" panose="02010600040101010101" pitchFamily="2" charset="-122"/>
              <a:buChar char="－"/>
            </a:pPr>
            <a:r>
              <a:rPr lang="en-US" sz="2400" dirty="0" err="1">
                <a:effectLst/>
                <a:latin typeface="Quicksand" pitchFamily="2" charset="0"/>
                <a:ea typeface="Times New Roman" panose="02020603050405020304" pitchFamily="18" charset="0"/>
              </a:rPr>
              <a:t>Hệ</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quản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lý</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cơ</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sở</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dữ</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liệu</a:t>
            </a:r>
            <a:r>
              <a:rPr lang="en-US" sz="2400" dirty="0">
                <a:effectLst/>
                <a:latin typeface="Quicksand" pitchFamily="2" charset="0"/>
                <a:ea typeface="Times New Roman" panose="02020603050405020304" pitchFamily="18" charset="0"/>
              </a:rPr>
              <a:t> (DBMS): Microsoft.</a:t>
            </a:r>
            <a:endParaRPr lang="vi-VN" sz="2400" dirty="0">
              <a:effectLst/>
              <a:latin typeface="Quicksand" pitchFamily="2" charset="0"/>
              <a:ea typeface="Calibri" panose="020F0502020204030204" pitchFamily="34" charset="0"/>
            </a:endParaRPr>
          </a:p>
          <a:p>
            <a:endParaRPr lang="vi-VN" sz="2400" dirty="0">
              <a:latin typeface="Quicksand" pitchFamily="2" charset="0"/>
            </a:endParaRPr>
          </a:p>
        </p:txBody>
      </p:sp>
      <p:pic>
        <p:nvPicPr>
          <p:cNvPr id="12" name="Picture 11">
            <a:extLst>
              <a:ext uri="{FF2B5EF4-FFF2-40B4-BE49-F238E27FC236}">
                <a16:creationId xmlns:a16="http://schemas.microsoft.com/office/drawing/2014/main" id="{18F6BEC0-358E-45C6-9824-B3716F34DE5D}"/>
              </a:ext>
            </a:extLst>
          </p:cNvPr>
          <p:cNvPicPr/>
          <p:nvPr/>
        </p:nvPicPr>
        <p:blipFill rotWithShape="1">
          <a:blip r:embed="rId3"/>
          <a:srcRect l="6492" r="8186"/>
          <a:stretch/>
        </p:blipFill>
        <p:spPr>
          <a:xfrm>
            <a:off x="12314525" y="1971455"/>
            <a:ext cx="7296980" cy="4031207"/>
          </a:xfrm>
          <a:prstGeom prst="rect">
            <a:avLst/>
          </a:prstGeom>
        </p:spPr>
      </p:pic>
    </p:spTree>
    <p:extLst>
      <p:ext uri="{BB962C8B-B14F-4D97-AF65-F5344CB8AC3E}">
        <p14:creationId xmlns:p14="http://schemas.microsoft.com/office/powerpoint/2010/main" val="53854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4" name="TextBox 3">
            <a:extLst>
              <a:ext uri="{FF2B5EF4-FFF2-40B4-BE49-F238E27FC236}">
                <a16:creationId xmlns:a16="http://schemas.microsoft.com/office/drawing/2014/main" id="{6C7181B5-B2D1-4C91-B98B-CDE7DA0D527E}"/>
              </a:ext>
            </a:extLst>
          </p:cNvPr>
          <p:cNvSpPr txBox="1"/>
          <p:nvPr/>
        </p:nvSpPr>
        <p:spPr>
          <a:xfrm>
            <a:off x="744070" y="1699820"/>
            <a:ext cx="6220610" cy="646331"/>
          </a:xfrm>
          <a:prstGeom prst="rect">
            <a:avLst/>
          </a:prstGeom>
          <a:noFill/>
        </p:spPr>
        <p:txBody>
          <a:bodyPr wrap="square" rtlCol="0">
            <a:spAutoFit/>
          </a:bodyPr>
          <a:lstStyle/>
          <a:p>
            <a:r>
              <a:rPr lang="en-US" sz="3600" b="1">
                <a:latin typeface="Quicksand" pitchFamily="2" charset="0"/>
              </a:rPr>
              <a:t>Giao tiếp phần mềm</a:t>
            </a:r>
            <a:endParaRPr lang="vi-VN" sz="3600" b="1">
              <a:latin typeface="Quicksand" pitchFamily="2" charset="0"/>
            </a:endParaRPr>
          </a:p>
        </p:txBody>
      </p:sp>
      <p:sp>
        <p:nvSpPr>
          <p:cNvPr id="3" name="TextBox 2">
            <a:extLst>
              <a:ext uri="{FF2B5EF4-FFF2-40B4-BE49-F238E27FC236}">
                <a16:creationId xmlns:a16="http://schemas.microsoft.com/office/drawing/2014/main" id="{47ADBC76-51DA-44C7-BB7F-24F427AFA818}"/>
              </a:ext>
            </a:extLst>
          </p:cNvPr>
          <p:cNvSpPr txBox="1"/>
          <p:nvPr/>
        </p:nvSpPr>
        <p:spPr>
          <a:xfrm>
            <a:off x="744070" y="253270"/>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6" name="TextBox 5">
            <a:extLst>
              <a:ext uri="{FF2B5EF4-FFF2-40B4-BE49-F238E27FC236}">
                <a16:creationId xmlns:a16="http://schemas.microsoft.com/office/drawing/2014/main" id="{625928DD-EB0A-41BE-B741-B674607F15D8}"/>
              </a:ext>
            </a:extLst>
          </p:cNvPr>
          <p:cNvSpPr txBox="1"/>
          <p:nvPr/>
        </p:nvSpPr>
        <p:spPr>
          <a:xfrm>
            <a:off x="12192000" y="2296370"/>
            <a:ext cx="9052560" cy="2437527"/>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latin typeface="Quicksand" pitchFamily="2" charset="0"/>
                <a:ea typeface="Calibri" panose="020F0502020204030204" pitchFamily="34" charset="0"/>
              </a:rPr>
              <a:t>Server</a:t>
            </a:r>
            <a:r>
              <a:rPr lang="en-US" sz="2400">
                <a:effectLst/>
                <a:latin typeface="Quicksand" pitchFamily="2" charset="0"/>
                <a:ea typeface="Calibri" panose="020F0502020204030204" pitchFamily="34" charset="0"/>
              </a:rPr>
              <a:t>: tương tác thông qua chuột và bàn phím.</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Client: tương tác với thiết bị di động qua màn hình cảm ứng.</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thiết bị hỗ trợ khác: Modem Wi-fi.</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dòng dữ liệu được tự động đồng bộ hóa giữa các máy trạm thông qua máy chủ.</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
        <p:nvSpPr>
          <p:cNvPr id="10" name="TextBox 9">
            <a:extLst>
              <a:ext uri="{FF2B5EF4-FFF2-40B4-BE49-F238E27FC236}">
                <a16:creationId xmlns:a16="http://schemas.microsoft.com/office/drawing/2014/main" id="{75360300-D0F6-40BF-AC79-B191CFCC4FD7}"/>
              </a:ext>
            </a:extLst>
          </p:cNvPr>
          <p:cNvSpPr txBox="1"/>
          <p:nvPr/>
        </p:nvSpPr>
        <p:spPr>
          <a:xfrm>
            <a:off x="-5824370" y="1641324"/>
            <a:ext cx="5031889" cy="646331"/>
          </a:xfrm>
          <a:prstGeom prst="rect">
            <a:avLst/>
          </a:prstGeom>
          <a:noFill/>
        </p:spPr>
        <p:txBody>
          <a:bodyPr wrap="square" rtlCol="0">
            <a:spAutoFit/>
          </a:bodyPr>
          <a:lstStyle/>
          <a:p>
            <a:r>
              <a:rPr lang="en-US" sz="3600" b="1">
                <a:latin typeface="Quicksand" pitchFamily="2" charset="0"/>
              </a:rPr>
              <a:t>Giao tiếp phần cứng</a:t>
            </a:r>
          </a:p>
        </p:txBody>
      </p:sp>
      <p:sp>
        <p:nvSpPr>
          <p:cNvPr id="5" name="TextBox 4">
            <a:extLst>
              <a:ext uri="{FF2B5EF4-FFF2-40B4-BE49-F238E27FC236}">
                <a16:creationId xmlns:a16="http://schemas.microsoft.com/office/drawing/2014/main" id="{E6F0EAE2-537A-49D0-8E19-CA6417FF8D58}"/>
              </a:ext>
            </a:extLst>
          </p:cNvPr>
          <p:cNvSpPr txBox="1"/>
          <p:nvPr/>
        </p:nvSpPr>
        <p:spPr>
          <a:xfrm>
            <a:off x="744070" y="2360803"/>
            <a:ext cx="10506143" cy="4415119"/>
          </a:xfrm>
          <a:prstGeom prst="rect">
            <a:avLst/>
          </a:prstGeom>
          <a:noFill/>
        </p:spPr>
        <p:txBody>
          <a:bodyPr wrap="square" rtlCol="0">
            <a:spAutoFit/>
          </a:bodyPr>
          <a:lstStyle/>
          <a:p>
            <a:pPr marL="342900" marR="0" lvl="0" indent="-342900">
              <a:lnSpc>
                <a:spcPct val="97000"/>
              </a:lnSpc>
              <a:spcBef>
                <a:spcPts val="0"/>
              </a:spcBef>
              <a:spcAft>
                <a:spcPts val="0"/>
              </a:spcAft>
              <a:buFont typeface="STXihei" panose="02010600040101010101" pitchFamily="2" charset="-122"/>
              <a:buChar char="－"/>
            </a:pPr>
            <a:r>
              <a:rPr lang="en-US" sz="2400">
                <a:solidFill>
                  <a:srgbClr val="000000"/>
                </a:solidFill>
                <a:effectLst/>
                <a:latin typeface="Quicksand" pitchFamily="2" charset="0"/>
                <a:ea typeface="Times New Roman" panose="02020603050405020304" pitchFamily="18" charset="0"/>
              </a:rPr>
              <a:t>Hoạt động trên hệ điều hành Windows, MacOS, Linux, IOS và Android.</a:t>
            </a:r>
            <a:endParaRPr lang="vi-VN" sz="2400">
              <a:effectLst/>
              <a:latin typeface="Quicksand" pitchFamily="2" charset="0"/>
              <a:ea typeface="Calibri" panose="020F0502020204030204" pitchFamily="34"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Hệ điều hành Windows phiên bản Windows 7 trở lên.</a:t>
            </a:r>
            <a:endParaRPr lang="vi-VN" sz="240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Hệ điều hành MacOS từ phiên bản OS X 10.9 trở lên.</a:t>
            </a:r>
            <a:endParaRPr lang="vi-VN" sz="240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Hệ điều hành IOS từ phiên bản IOS 11 trở lên.</a:t>
            </a:r>
            <a:endParaRPr lang="vi-VN" sz="240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Hệ điều hành Android từ phiên bản Android 4.0 trở lên.</a:t>
            </a:r>
            <a:endParaRPr lang="vi-VN" sz="240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97000"/>
              </a:lnSpc>
              <a:spcBef>
                <a:spcPts val="0"/>
              </a:spcBef>
              <a:spcAft>
                <a:spcPts val="0"/>
              </a:spcAft>
              <a:buFont typeface="STXihei" panose="02010600040101010101" pitchFamily="2" charset="-122"/>
              <a:buChar char="－"/>
            </a:pPr>
            <a:r>
              <a:rPr lang="en-US" sz="2400">
                <a:solidFill>
                  <a:srgbClr val="000000"/>
                </a:solidFill>
                <a:effectLst/>
                <a:latin typeface="Quicksand" pitchFamily="2" charset="0"/>
                <a:ea typeface="Times New Roman" panose="02020603050405020304" pitchFamily="18" charset="0"/>
              </a:rPr>
              <a:t>Hoạt động trên nền tảng Web: </a:t>
            </a:r>
            <a:endParaRPr lang="vi-VN" sz="2400">
              <a:effectLst/>
              <a:latin typeface="Quicksand" pitchFamily="2" charset="0"/>
              <a:ea typeface="Calibri" panose="020F0502020204030204" pitchFamily="34"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Google Chrome (Phiên bản 86.0.4240.75).</a:t>
            </a:r>
            <a:endParaRPr lang="vi-VN" sz="240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Microsoft Edge (Phiên bản 86.0622.48).</a:t>
            </a:r>
            <a:endParaRPr lang="vi-VN" sz="240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Mozilla Firefox (Phiên bản 81.0.2).</a:t>
            </a:r>
            <a:endParaRPr lang="vi-VN" sz="240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a:solidFill>
                  <a:srgbClr val="000000"/>
                </a:solidFill>
                <a:effectLst/>
                <a:latin typeface="Quicksand" pitchFamily="2" charset="0"/>
                <a:ea typeface="Times New Roman" panose="02020603050405020304" pitchFamily="18" charset="0"/>
                <a:cs typeface="Times New Roman" panose="02020603050405020304" pitchFamily="18" charset="0"/>
              </a:rPr>
              <a:t>Cốc cốc (Phiên bản 90.0.148). </a:t>
            </a:r>
            <a:endParaRPr lang="vi-VN" sz="240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97000"/>
              </a:lnSpc>
              <a:spcBef>
                <a:spcPts val="0"/>
              </a:spcBef>
              <a:spcAft>
                <a:spcPts val="75"/>
              </a:spcAft>
              <a:buFont typeface="STXihei" panose="02010600040101010101" pitchFamily="2" charset="-122"/>
              <a:buChar char="－"/>
            </a:pPr>
            <a:r>
              <a:rPr lang="en-US" sz="2400">
                <a:solidFill>
                  <a:srgbClr val="000000"/>
                </a:solidFill>
                <a:effectLst/>
                <a:latin typeface="Quicksand" pitchFamily="2" charset="0"/>
                <a:ea typeface="Times New Roman" panose="02020603050405020304" pitchFamily="18" charset="0"/>
              </a:rPr>
              <a:t>Hệ quản lý cơ sở dữ liệu (DBMS): Microsoft.</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
        <p:nvSpPr>
          <p:cNvPr id="12" name="TextBox 11">
            <a:extLst>
              <a:ext uri="{FF2B5EF4-FFF2-40B4-BE49-F238E27FC236}">
                <a16:creationId xmlns:a16="http://schemas.microsoft.com/office/drawing/2014/main" id="{FED27972-19AF-432A-9101-4AAE8F240788}"/>
              </a:ext>
            </a:extLst>
          </p:cNvPr>
          <p:cNvSpPr txBox="1"/>
          <p:nvPr/>
        </p:nvSpPr>
        <p:spPr>
          <a:xfrm>
            <a:off x="-6830210" y="1641323"/>
            <a:ext cx="6220610" cy="646331"/>
          </a:xfrm>
          <a:prstGeom prst="rect">
            <a:avLst/>
          </a:prstGeom>
          <a:noFill/>
        </p:spPr>
        <p:txBody>
          <a:bodyPr wrap="square" rtlCol="0">
            <a:spAutoFit/>
          </a:bodyPr>
          <a:lstStyle/>
          <a:p>
            <a:r>
              <a:rPr lang="en-US" sz="3600" b="1">
                <a:latin typeface="Quicksand" pitchFamily="2" charset="0"/>
              </a:rPr>
              <a:t>Giao tiếp truyền thông tin</a:t>
            </a:r>
            <a:endParaRPr lang="vi-VN" sz="3600" b="1">
              <a:latin typeface="Quicksand" pitchFamily="2" charset="0"/>
            </a:endParaRPr>
          </a:p>
        </p:txBody>
      </p:sp>
      <p:sp>
        <p:nvSpPr>
          <p:cNvPr id="13" name="TextBox 12">
            <a:extLst>
              <a:ext uri="{FF2B5EF4-FFF2-40B4-BE49-F238E27FC236}">
                <a16:creationId xmlns:a16="http://schemas.microsoft.com/office/drawing/2014/main" id="{92690D40-D257-49D4-815C-1B67523BE378}"/>
              </a:ext>
            </a:extLst>
          </p:cNvPr>
          <p:cNvSpPr txBox="1"/>
          <p:nvPr/>
        </p:nvSpPr>
        <p:spPr>
          <a:xfrm>
            <a:off x="-10073640" y="2360803"/>
            <a:ext cx="10073640" cy="2241768"/>
          </a:xfrm>
          <a:prstGeom prst="rect">
            <a:avLst/>
          </a:prstGeom>
          <a:noFill/>
        </p:spPr>
        <p:txBody>
          <a:bodyPr wrap="square" rtlCol="0">
            <a:spAutoFit/>
          </a:bodyPr>
          <a:lstStyle/>
          <a:p>
            <a:pPr marL="342900" marR="0" lvl="0" indent="-342900" algn="just">
              <a:lnSpc>
                <a:spcPct val="97000"/>
              </a:lnSpc>
              <a:spcBef>
                <a:spcPts val="0"/>
              </a:spcBef>
              <a:spcAft>
                <a:spcPts val="0"/>
              </a:spcAft>
              <a:buFont typeface="Symbol" panose="05050102010706020507" pitchFamily="18" charset="2"/>
              <a:buChar char=""/>
            </a:pPr>
            <a:r>
              <a:rPr lang="en-US" sz="2400" dirty="0" err="1">
                <a:effectLst/>
                <a:latin typeface="Quicksand" pitchFamily="2" charset="0"/>
                <a:ea typeface="Times New Roman" panose="02020603050405020304" pitchFamily="18" charset="0"/>
              </a:rPr>
              <a:t>Cần</a:t>
            </a:r>
            <a:r>
              <a:rPr lang="en-US" sz="2400" dirty="0">
                <a:effectLst/>
                <a:latin typeface="Quicksand" pitchFamily="2" charset="0"/>
                <a:ea typeface="Times New Roman" panose="02020603050405020304" pitchFamily="18" charset="0"/>
              </a:rPr>
              <a:t> Wi-fi </a:t>
            </a:r>
            <a:r>
              <a:rPr lang="en-US" sz="2400" dirty="0" err="1">
                <a:effectLst/>
                <a:latin typeface="Quicksand" pitchFamily="2" charset="0"/>
                <a:ea typeface="Times New Roman" panose="02020603050405020304" pitchFamily="18" charset="0"/>
              </a:rPr>
              <a:t>để</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làm</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cầu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nối</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giữa</a:t>
            </a:r>
            <a:r>
              <a:rPr lang="en-US" sz="2400" dirty="0">
                <a:effectLst/>
                <a:latin typeface="Quicksand" pitchFamily="2" charset="0"/>
                <a:ea typeface="Times New Roman" panose="02020603050405020304" pitchFamily="18" charset="0"/>
              </a:rPr>
              <a:t> client </a:t>
            </a:r>
            <a:r>
              <a:rPr lang="en-US" sz="2400" dirty="0" err="1">
                <a:effectLst/>
                <a:latin typeface="Quicksand" pitchFamily="2" charset="0"/>
                <a:ea typeface="Times New Roman" panose="02020603050405020304" pitchFamily="18" charset="0"/>
              </a:rPr>
              <a:t>và</a:t>
            </a:r>
            <a:r>
              <a:rPr lang="en-US" sz="2400" dirty="0">
                <a:effectLst/>
                <a:latin typeface="Quicksand" pitchFamily="2" charset="0"/>
                <a:ea typeface="Times New Roman" panose="02020603050405020304" pitchFamily="18" charset="0"/>
              </a:rPr>
              <a:t> server, </a:t>
            </a:r>
            <a:r>
              <a:rPr lang="en-US" sz="2400" dirty="0" err="1">
                <a:effectLst/>
                <a:latin typeface="Quicksand" pitchFamily="2" charset="0"/>
                <a:ea typeface="Times New Roman" panose="02020603050405020304" pitchFamily="18" charset="0"/>
              </a:rPr>
              <a:t>sử</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dụng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phương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thức</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mã</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hóa</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đường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truyền</a:t>
            </a:r>
            <a:r>
              <a:rPr lang="en-US" sz="2400" dirty="0">
                <a:effectLst/>
                <a:latin typeface="Quicksand" pitchFamily="2" charset="0"/>
                <a:ea typeface="Times New Roman" panose="02020603050405020304" pitchFamily="18" charset="0"/>
              </a:rPr>
              <a:t> WPA2.</a:t>
            </a:r>
            <a:endParaRPr lang="vi-VN" sz="2400" dirty="0">
              <a:effectLst/>
              <a:latin typeface="Quicksand" pitchFamily="2" charset="0"/>
              <a:ea typeface="Calibri" panose="020F0502020204030204" pitchFamily="34" charset="0"/>
            </a:endParaRPr>
          </a:p>
          <a:p>
            <a:pPr marL="342900" marR="0" lvl="0" indent="-342900" algn="just">
              <a:lnSpc>
                <a:spcPct val="97000"/>
              </a:lnSpc>
              <a:spcBef>
                <a:spcPts val="0"/>
              </a:spcBef>
              <a:spcAft>
                <a:spcPts val="0"/>
              </a:spcAft>
              <a:buFont typeface="Symbol" panose="05050102010706020507" pitchFamily="18" charset="2"/>
              <a:buChar char=""/>
            </a:pPr>
            <a:r>
              <a:rPr lang="en-US" sz="2400" dirty="0" err="1">
                <a:effectLst/>
                <a:latin typeface="Quicksand" pitchFamily="2" charset="0"/>
                <a:ea typeface="Times New Roman" panose="02020603050405020304" pitchFamily="18" charset="0"/>
              </a:rPr>
              <a:t>Sử</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dụng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kỹ</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thuật</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lập</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trình</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luồng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trong</a:t>
            </a:r>
            <a:r>
              <a:rPr lang="en-US" sz="2400" dirty="0">
                <a:effectLst/>
                <a:latin typeface="Quicksand" pitchFamily="2" charset="0"/>
                <a:ea typeface="Times New Roman" panose="02020603050405020304" pitchFamily="18" charset="0"/>
              </a:rPr>
              <a:t> Java </a:t>
            </a:r>
            <a:r>
              <a:rPr lang="en-US" sz="2400" dirty="0" err="1">
                <a:effectLst/>
                <a:latin typeface="Quicksand" pitchFamily="2" charset="0"/>
                <a:ea typeface="Times New Roman" panose="02020603050405020304" pitchFamily="18" charset="0"/>
              </a:rPr>
              <a:t>để</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đồng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bộ</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dữ</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liệu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sau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khoảng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thời</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gian</a:t>
            </a:r>
            <a:r>
              <a:rPr lang="en-US" sz="2400" dirty="0">
                <a:effectLst/>
                <a:latin typeface="Quicksand" pitchFamily="2" charset="0"/>
                <a:ea typeface="Times New Roman" panose="02020603050405020304" pitchFamily="18" charset="0"/>
              </a:rPr>
              <a:t> do </a:t>
            </a:r>
            <a:r>
              <a:rPr lang="en-US" sz="2400" dirty="0" err="1">
                <a:effectLst/>
                <a:latin typeface="Quicksand" pitchFamily="2" charset="0"/>
                <a:ea typeface="Times New Roman" panose="02020603050405020304" pitchFamily="18" charset="0"/>
              </a:rPr>
              <a:t>người</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dùng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chọn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mặc</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định</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là</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sau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mỗi</a:t>
            </a:r>
            <a:r>
              <a:rPr lang="en-US" sz="2400" dirty="0">
                <a:effectLst/>
                <a:latin typeface="Quicksand" pitchFamily="2" charset="0"/>
                <a:ea typeface="Times New Roman" panose="02020603050405020304" pitchFamily="18" charset="0"/>
              </a:rPr>
              <a:t> 3 </a:t>
            </a:r>
            <a:r>
              <a:rPr lang="en-US" sz="2400" dirty="0" err="1">
                <a:effectLst/>
                <a:latin typeface="Quicksand" pitchFamily="2" charset="0"/>
                <a:ea typeface="Times New Roman" panose="02020603050405020304" pitchFamily="18" charset="0"/>
              </a:rPr>
              <a:t>giây</a:t>
            </a:r>
            <a:r>
              <a:rPr lang="en-US" sz="2400" dirty="0">
                <a:effectLst/>
                <a:latin typeface="Quicksand" pitchFamily="2" charset="0"/>
                <a:ea typeface="Times New Roman" panose="02020603050405020304" pitchFamily="18" charset="0"/>
              </a:rPr>
              <a:t>. </a:t>
            </a:r>
            <a:endParaRPr lang="vi-VN" sz="2400" dirty="0">
              <a:effectLst/>
              <a:latin typeface="Quicksand" pitchFamily="2" charset="0"/>
              <a:ea typeface="Calibri" panose="020F0502020204030204" pitchFamily="34" charset="0"/>
            </a:endParaRPr>
          </a:p>
          <a:p>
            <a:pPr marL="342900" marR="0" lvl="0" indent="-342900" algn="just">
              <a:lnSpc>
                <a:spcPct val="97000"/>
              </a:lnSpc>
              <a:spcBef>
                <a:spcPts val="0"/>
              </a:spcBef>
              <a:spcAft>
                <a:spcPts val="75"/>
              </a:spcAft>
              <a:buFont typeface="Symbol" panose="05050102010706020507" pitchFamily="18" charset="2"/>
              <a:buChar char=""/>
            </a:pPr>
            <a:r>
              <a:rPr lang="en-US" sz="2400" dirty="0" err="1">
                <a:effectLst/>
                <a:latin typeface="Quicksand" pitchFamily="2" charset="0"/>
                <a:ea typeface="Times New Roman" panose="02020603050405020304" pitchFamily="18" charset="0"/>
              </a:rPr>
              <a:t>Sử</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dụng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giao</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thức</a:t>
            </a:r>
            <a:r>
              <a:rPr lang="en-US" sz="2400" dirty="0">
                <a:effectLst/>
                <a:latin typeface="Quicksand" pitchFamily="2" charset="0"/>
                <a:ea typeface="Times New Roman" panose="02020603050405020304" pitchFamily="18" charset="0"/>
              </a:rPr>
              <a:t> TCP/IP </a:t>
            </a:r>
            <a:r>
              <a:rPr lang="en-US" sz="2400" dirty="0" err="1">
                <a:effectLst/>
                <a:latin typeface="Quicksand" pitchFamily="2" charset="0"/>
                <a:ea typeface="Times New Roman" panose="02020603050405020304" pitchFamily="18" charset="0"/>
              </a:rPr>
              <a:t>để</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truyền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và</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nhận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dữ</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liệu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giữa</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máy</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chủ</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với</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các</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máy</a:t>
            </a:r>
            <a:r>
              <a:rPr lang="en-US" sz="2400" dirty="0">
                <a:effectLst/>
                <a:latin typeface="Quicksand" pitchFamily="2" charset="0"/>
                <a:ea typeface="Times New Roman" panose="02020603050405020304" pitchFamily="18" charset="0"/>
              </a:rPr>
              <a:t> client </a:t>
            </a:r>
            <a:r>
              <a:rPr lang="en-US" sz="2400" dirty="0" err="1">
                <a:effectLst/>
                <a:latin typeface="Quicksand" pitchFamily="2" charset="0"/>
                <a:ea typeface="Times New Roman" panose="02020603050405020304" pitchFamily="18" charset="0"/>
              </a:rPr>
              <a:t>trong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mạng</a:t>
            </a:r>
            <a:r>
              <a:rPr lang="en-US" sz="2400" dirty="0">
                <a:effectLst/>
                <a:latin typeface="Quicksand" pitchFamily="2" charset="0"/>
                <a:ea typeface="Times New Roman" panose="02020603050405020304" pitchFamily="18" charset="0"/>
              </a:rPr>
              <a:t>.</a:t>
            </a:r>
            <a:endParaRPr lang="vi-VN" sz="2400" dirty="0">
              <a:effectLst/>
              <a:latin typeface="Quicksand" pitchFamily="2" charset="0"/>
              <a:ea typeface="Calibri" panose="020F0502020204030204" pitchFamily="34" charset="0"/>
            </a:endParaRPr>
          </a:p>
        </p:txBody>
      </p:sp>
    </p:spTree>
    <p:extLst>
      <p:ext uri="{BB962C8B-B14F-4D97-AF65-F5344CB8AC3E}">
        <p14:creationId xmlns:p14="http://schemas.microsoft.com/office/powerpoint/2010/main" val="265926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95638514-EF5B-4BB0-8C97-B4B3E085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4" name="TextBox 3">
            <a:extLst>
              <a:ext uri="{FF2B5EF4-FFF2-40B4-BE49-F238E27FC236}">
                <a16:creationId xmlns:a16="http://schemas.microsoft.com/office/drawing/2014/main" id="{6C7181B5-B2D1-4C91-B98B-CDE7DA0D527E}"/>
              </a:ext>
            </a:extLst>
          </p:cNvPr>
          <p:cNvSpPr txBox="1"/>
          <p:nvPr/>
        </p:nvSpPr>
        <p:spPr>
          <a:xfrm>
            <a:off x="744070" y="1699820"/>
            <a:ext cx="6220610" cy="646331"/>
          </a:xfrm>
          <a:prstGeom prst="rect">
            <a:avLst/>
          </a:prstGeom>
          <a:noFill/>
        </p:spPr>
        <p:txBody>
          <a:bodyPr wrap="square" rtlCol="0">
            <a:spAutoFit/>
          </a:bodyPr>
          <a:lstStyle/>
          <a:p>
            <a:r>
              <a:rPr lang="en-US" sz="3600" b="1">
                <a:latin typeface="Quicksand" pitchFamily="2" charset="0"/>
              </a:rPr>
              <a:t>Giao tiếp truyền thông tin</a:t>
            </a:r>
            <a:endParaRPr lang="vi-VN" sz="3600" b="1">
              <a:latin typeface="Quicksand" pitchFamily="2" charset="0"/>
            </a:endParaRPr>
          </a:p>
        </p:txBody>
      </p:sp>
      <p:sp>
        <p:nvSpPr>
          <p:cNvPr id="3" name="TextBox 2">
            <a:extLst>
              <a:ext uri="{FF2B5EF4-FFF2-40B4-BE49-F238E27FC236}">
                <a16:creationId xmlns:a16="http://schemas.microsoft.com/office/drawing/2014/main" id="{47ADBC76-51DA-44C7-BB7F-24F427AFA818}"/>
              </a:ext>
            </a:extLst>
          </p:cNvPr>
          <p:cNvSpPr txBox="1"/>
          <p:nvPr/>
        </p:nvSpPr>
        <p:spPr>
          <a:xfrm>
            <a:off x="744070" y="253270"/>
            <a:ext cx="4632960" cy="1446550"/>
          </a:xfrm>
          <a:prstGeom prst="rect">
            <a:avLst/>
          </a:prstGeom>
          <a:noFill/>
        </p:spPr>
        <p:txBody>
          <a:bodyPr wrap="square" rtlCol="0">
            <a:spAutoFit/>
          </a:bodyPr>
          <a:lstStyle/>
          <a:p>
            <a:r>
              <a:rPr lang="vi-VN" sz="4400">
                <a:latin typeface="Quicksand SemiBold" pitchFamily="2" charset="0"/>
              </a:rPr>
              <a:t>Yêu cầu giao tiếp bên ngoài</a:t>
            </a:r>
            <a:endParaRPr lang="vi-VN" sz="4400"/>
          </a:p>
        </p:txBody>
      </p:sp>
      <p:sp>
        <p:nvSpPr>
          <p:cNvPr id="5" name="TextBox 4">
            <a:extLst>
              <a:ext uri="{FF2B5EF4-FFF2-40B4-BE49-F238E27FC236}">
                <a16:creationId xmlns:a16="http://schemas.microsoft.com/office/drawing/2014/main" id="{E6F0EAE2-537A-49D0-8E19-CA6417FF8D58}"/>
              </a:ext>
            </a:extLst>
          </p:cNvPr>
          <p:cNvSpPr txBox="1"/>
          <p:nvPr/>
        </p:nvSpPr>
        <p:spPr>
          <a:xfrm>
            <a:off x="12509350" y="2442881"/>
            <a:ext cx="10506143" cy="4415119"/>
          </a:xfrm>
          <a:prstGeom prst="rect">
            <a:avLst/>
          </a:prstGeom>
          <a:noFill/>
        </p:spPr>
        <p:txBody>
          <a:bodyPr wrap="square" rtlCol="0">
            <a:spAutoFit/>
          </a:bodyPr>
          <a:lstStyle/>
          <a:p>
            <a:pPr marL="342900" marR="0" lvl="0" indent="-342900">
              <a:lnSpc>
                <a:spcPct val="97000"/>
              </a:lnSpc>
              <a:spcBef>
                <a:spcPts val="0"/>
              </a:spcBef>
              <a:spcAft>
                <a:spcPts val="0"/>
              </a:spcAft>
              <a:buFont typeface="STXihei" panose="02010600040101010101" pitchFamily="2" charset="-122"/>
              <a:buChar char="－"/>
            </a:pPr>
            <a:r>
              <a:rPr lang="en-US" sz="2400" dirty="0" err="1">
                <a:effectLst/>
                <a:latin typeface="Quicksand" pitchFamily="2" charset="0"/>
                <a:ea typeface="Times New Roman" panose="02020603050405020304" pitchFamily="18" charset="0"/>
              </a:rPr>
              <a:t>Hoạt</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động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trên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hệ</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điều</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hành</a:t>
            </a:r>
            <a:r>
              <a:rPr lang="en-US" sz="2400" dirty="0">
                <a:effectLst/>
                <a:latin typeface="Quicksand" pitchFamily="2" charset="0"/>
                <a:ea typeface="Times New Roman" panose="02020603050405020304" pitchFamily="18" charset="0"/>
              </a:rPr>
              <a:t> Windows, MacOS, Linux, IOS </a:t>
            </a:r>
            <a:r>
              <a:rPr lang="en-US" sz="2400" dirty="0" err="1">
                <a:effectLst/>
                <a:latin typeface="Quicksand" pitchFamily="2" charset="0"/>
                <a:ea typeface="Times New Roman" panose="02020603050405020304" pitchFamily="18" charset="0"/>
              </a:rPr>
              <a:t>và</a:t>
            </a:r>
            <a:r>
              <a:rPr lang="en-US" sz="2400" dirty="0">
                <a:effectLst/>
                <a:latin typeface="Quicksand" pitchFamily="2" charset="0"/>
                <a:ea typeface="Times New Roman" panose="02020603050405020304" pitchFamily="18" charset="0"/>
              </a:rPr>
              <a:t> Android.</a:t>
            </a:r>
            <a:endParaRPr lang="vi-VN" sz="2400" dirty="0">
              <a:effectLst/>
              <a:latin typeface="Quicksand" pitchFamily="2" charset="0"/>
              <a:ea typeface="Calibri" panose="020F0502020204030204" pitchFamily="34"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Windows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Windows 7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MacOS </a:t>
            </a:r>
            <a:r>
              <a:rPr lang="en-US" sz="2400" dirty="0" err="1">
                <a:effectLst/>
                <a:latin typeface="Quicksand" pitchFamily="2" charset="0"/>
                <a:ea typeface="Times New Roman" panose="02020603050405020304" pitchFamily="18" charset="0"/>
                <a:cs typeface="Times New Roman" panose="02020603050405020304" pitchFamily="18" charset="0"/>
              </a:rPr>
              <a:t>từ</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OS X 10.9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IOS </a:t>
            </a:r>
            <a:r>
              <a:rPr lang="en-US" sz="2400" dirty="0" err="1">
                <a:effectLst/>
                <a:latin typeface="Quicksand" pitchFamily="2" charset="0"/>
                <a:ea typeface="Times New Roman" panose="02020603050405020304" pitchFamily="18" charset="0"/>
                <a:cs typeface="Times New Roman" panose="02020603050405020304" pitchFamily="18" charset="0"/>
              </a:rPr>
              <a:t>từ</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IOS 11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Hệ</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điều</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hành</a:t>
            </a:r>
            <a:r>
              <a:rPr lang="en-US" sz="2400" dirty="0">
                <a:effectLst/>
                <a:latin typeface="Quicksand" pitchFamily="2" charset="0"/>
                <a:ea typeface="Times New Roman" panose="02020603050405020304" pitchFamily="18" charset="0"/>
                <a:cs typeface="Times New Roman" panose="02020603050405020304" pitchFamily="18" charset="0"/>
              </a:rPr>
              <a:t> Android </a:t>
            </a:r>
            <a:r>
              <a:rPr lang="en-US" sz="2400" dirty="0" err="1">
                <a:effectLst/>
                <a:latin typeface="Quicksand" pitchFamily="2" charset="0"/>
                <a:ea typeface="Times New Roman" panose="02020603050405020304" pitchFamily="18" charset="0"/>
                <a:cs typeface="Times New Roman" panose="02020603050405020304" pitchFamily="18" charset="0"/>
              </a:rPr>
              <a:t>từ</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Android 4.0 </a:t>
            </a:r>
            <a:r>
              <a:rPr lang="en-US" sz="2400" dirty="0" err="1">
                <a:effectLst/>
                <a:latin typeface="Quicksand" pitchFamily="2" charset="0"/>
                <a:ea typeface="Times New Roman" panose="02020603050405020304" pitchFamily="18" charset="0"/>
                <a:cs typeface="Times New Roman" panose="02020603050405020304" pitchFamily="18" charset="0"/>
              </a:rPr>
              <a:t>trở</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lên</a:t>
            </a:r>
            <a:r>
              <a:rPr lang="en-US" sz="2400" dirty="0">
                <a:effectLst/>
                <a:latin typeface="Quicksand" pitchFamily="2" charset="0"/>
                <a:ea typeface="Times New Roman" panose="02020603050405020304" pitchFamily="18" charset="0"/>
                <a:cs typeface="Times New Roman" panose="02020603050405020304" pitchFamily="18" charset="0"/>
              </a:rPr>
              <a:t>.</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97000"/>
              </a:lnSpc>
              <a:spcBef>
                <a:spcPts val="0"/>
              </a:spcBef>
              <a:spcAft>
                <a:spcPts val="0"/>
              </a:spcAft>
              <a:buFont typeface="STXihei" panose="02010600040101010101" pitchFamily="2" charset="-122"/>
              <a:buChar char="－"/>
            </a:pPr>
            <a:r>
              <a:rPr lang="en-US" sz="2400" dirty="0" err="1">
                <a:effectLst/>
                <a:latin typeface="Quicksand" pitchFamily="2" charset="0"/>
                <a:ea typeface="Times New Roman" panose="02020603050405020304" pitchFamily="18" charset="0"/>
              </a:rPr>
              <a:t>Hoạt</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động</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trên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nền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tảng</a:t>
            </a:r>
            <a:r>
              <a:rPr lang="en-US" sz="2400" dirty="0">
                <a:effectLst/>
                <a:latin typeface="Quicksand" pitchFamily="2" charset="0"/>
                <a:ea typeface="Times New Roman" panose="02020603050405020304" pitchFamily="18" charset="0"/>
              </a:rPr>
              <a:t> Web: </a:t>
            </a:r>
            <a:endParaRPr lang="vi-VN" sz="2400" dirty="0">
              <a:effectLst/>
              <a:latin typeface="Quicksand" pitchFamily="2" charset="0"/>
              <a:ea typeface="Calibri" panose="020F0502020204030204" pitchFamily="34" charset="0"/>
            </a:endParaRPr>
          </a:p>
          <a:p>
            <a:pPr marL="800100" lvl="1" indent="-342900">
              <a:lnSpc>
                <a:spcPct val="97000"/>
              </a:lnSpc>
              <a:buFont typeface="Arial" panose="020B0604020202020204" pitchFamily="34" charset="0"/>
              <a:buChar char="+"/>
            </a:pPr>
            <a:r>
              <a:rPr lang="en-US" sz="2400" dirty="0">
                <a:effectLst/>
                <a:latin typeface="Quicksand" pitchFamily="2" charset="0"/>
                <a:ea typeface="Times New Roman" panose="02020603050405020304" pitchFamily="18" charset="0"/>
                <a:cs typeface="Times New Roman" panose="02020603050405020304" pitchFamily="18" charset="0"/>
              </a:rPr>
              <a:t>Google Chrome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86.0.4240.75).</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a:effectLst/>
                <a:latin typeface="Quicksand" pitchFamily="2" charset="0"/>
                <a:ea typeface="Times New Roman" panose="02020603050405020304" pitchFamily="18" charset="0"/>
                <a:cs typeface="Times New Roman" panose="02020603050405020304" pitchFamily="18" charset="0"/>
              </a:rPr>
              <a:t>Microsoft Edge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86.0622.48).</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a:effectLst/>
                <a:latin typeface="Quicksand" pitchFamily="2" charset="0"/>
                <a:ea typeface="Times New Roman" panose="02020603050405020304" pitchFamily="18" charset="0"/>
                <a:cs typeface="Times New Roman" panose="02020603050405020304" pitchFamily="18" charset="0"/>
              </a:rPr>
              <a:t>Mozilla Firefox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81.0.2).</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800100" lvl="1" indent="-342900">
              <a:lnSpc>
                <a:spcPct val="97000"/>
              </a:lnSpc>
              <a:buFont typeface="Arial" panose="020B0604020202020204" pitchFamily="34" charset="0"/>
              <a:buChar char="+"/>
            </a:pPr>
            <a:r>
              <a:rPr lang="en-US" sz="2400" dirty="0" err="1">
                <a:effectLst/>
                <a:latin typeface="Quicksand" pitchFamily="2" charset="0"/>
                <a:ea typeface="Times New Roman" panose="02020603050405020304" pitchFamily="18" charset="0"/>
                <a:cs typeface="Times New Roman" panose="02020603050405020304" pitchFamily="18" charset="0"/>
              </a:rPr>
              <a:t>Cốc</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cốc</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Phiên</a:t>
            </a:r>
            <a:r>
              <a:rPr lang="en-US" sz="2400" dirty="0">
                <a:effectLst/>
                <a:latin typeface="Quicksand" pitchFamily="2" charset="0"/>
                <a:ea typeface="Times New Roman" panose="02020603050405020304" pitchFamily="18" charset="0"/>
                <a:cs typeface="Times New Roman" panose="02020603050405020304" pitchFamily="18" charset="0"/>
              </a:rPr>
              <a:t> </a:t>
            </a:r>
            <a:r>
              <a:rPr lang="en-US" sz="2400" dirty="0" err="1">
                <a:effectLst/>
                <a:latin typeface="Quicksand" pitchFamily="2" charset="0"/>
                <a:ea typeface="Times New Roman" panose="02020603050405020304" pitchFamily="18" charset="0"/>
                <a:cs typeface="Times New Roman" panose="02020603050405020304" pitchFamily="18" charset="0"/>
              </a:rPr>
              <a:t>bản</a:t>
            </a:r>
            <a:r>
              <a:rPr lang="en-US" sz="2400" dirty="0">
                <a:effectLst/>
                <a:latin typeface="Quicksand" pitchFamily="2" charset="0"/>
                <a:ea typeface="Times New Roman" panose="02020603050405020304" pitchFamily="18" charset="0"/>
                <a:cs typeface="Times New Roman" panose="02020603050405020304" pitchFamily="18" charset="0"/>
              </a:rPr>
              <a:t> 90.0.148). </a:t>
            </a:r>
            <a:endParaRPr lang="vi-VN" sz="2400" dirty="0">
              <a:effectLst/>
              <a:latin typeface="Quicksand" pitchFamily="2" charset="0"/>
              <a:ea typeface="Times New Roman" panose="02020603050405020304" pitchFamily="18" charset="0"/>
              <a:cs typeface="Times New Roman" panose="02020603050405020304" pitchFamily="18" charset="0"/>
            </a:endParaRPr>
          </a:p>
          <a:p>
            <a:pPr marL="342900" marR="0" lvl="0" indent="-342900">
              <a:lnSpc>
                <a:spcPct val="97000"/>
              </a:lnSpc>
              <a:spcBef>
                <a:spcPts val="0"/>
              </a:spcBef>
              <a:spcAft>
                <a:spcPts val="75"/>
              </a:spcAft>
              <a:buFont typeface="STXihei" panose="02010600040101010101" pitchFamily="2" charset="-122"/>
              <a:buChar char="－"/>
            </a:pPr>
            <a:r>
              <a:rPr lang="en-US" sz="2400" dirty="0" err="1">
                <a:effectLst/>
                <a:latin typeface="Quicksand" pitchFamily="2" charset="0"/>
                <a:ea typeface="Times New Roman" panose="02020603050405020304" pitchFamily="18" charset="0"/>
              </a:rPr>
              <a:t>Hệ</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quản</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lý</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cơ</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sở</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dữ</a:t>
            </a:r>
            <a:r>
              <a:rPr lang="en-US" sz="2400" dirty="0">
                <a:effectLst/>
                <a:latin typeface="Quicksand" pitchFamily="2" charset="0"/>
                <a:ea typeface="Times New Roman" panose="02020603050405020304" pitchFamily="18" charset="0"/>
              </a:rPr>
              <a:t> </a:t>
            </a:r>
            <a:r>
              <a:rPr lang="en-US" sz="2400" dirty="0" err="1">
                <a:effectLst/>
                <a:latin typeface="Quicksand" pitchFamily="2" charset="0"/>
                <a:ea typeface="Times New Roman" panose="02020603050405020304" pitchFamily="18" charset="0"/>
              </a:rPr>
              <a:t>liệu</a:t>
            </a:r>
            <a:r>
              <a:rPr lang="en-US" sz="2400" dirty="0">
                <a:effectLst/>
                <a:latin typeface="Quicksand" pitchFamily="2" charset="0"/>
                <a:ea typeface="Times New Roman" panose="02020603050405020304" pitchFamily="18" charset="0"/>
              </a:rPr>
              <a:t> (DBMS): Microsoft.</a:t>
            </a:r>
            <a:endParaRPr lang="vi-VN" sz="2400" dirty="0">
              <a:effectLst/>
              <a:latin typeface="Quicksand" pitchFamily="2" charset="0"/>
              <a:ea typeface="Calibri" panose="020F0502020204030204" pitchFamily="34" charset="0"/>
            </a:endParaRPr>
          </a:p>
          <a:p>
            <a:endParaRPr lang="vi-VN" sz="2400" dirty="0">
              <a:latin typeface="Quicksand" pitchFamily="2" charset="0"/>
            </a:endParaRPr>
          </a:p>
        </p:txBody>
      </p:sp>
      <p:sp>
        <p:nvSpPr>
          <p:cNvPr id="2" name="TextBox 1">
            <a:extLst>
              <a:ext uri="{FF2B5EF4-FFF2-40B4-BE49-F238E27FC236}">
                <a16:creationId xmlns:a16="http://schemas.microsoft.com/office/drawing/2014/main" id="{48A4BB0D-22B8-44E4-83F0-5691D4642BA2}"/>
              </a:ext>
            </a:extLst>
          </p:cNvPr>
          <p:cNvSpPr txBox="1"/>
          <p:nvPr/>
        </p:nvSpPr>
        <p:spPr>
          <a:xfrm>
            <a:off x="744070" y="2442881"/>
            <a:ext cx="10073640" cy="2241768"/>
          </a:xfrm>
          <a:prstGeom prst="rect">
            <a:avLst/>
          </a:prstGeom>
          <a:noFill/>
        </p:spPr>
        <p:txBody>
          <a:bodyPr wrap="square" rtlCol="0">
            <a:spAutoFit/>
          </a:bodyPr>
          <a:lstStyle/>
          <a:p>
            <a:pPr marL="342900" marR="0" lvl="0" indent="-342900" algn="just">
              <a:lnSpc>
                <a:spcPct val="97000"/>
              </a:lnSpc>
              <a:spcBef>
                <a:spcPts val="0"/>
              </a:spcBef>
              <a:spcAft>
                <a:spcPts val="0"/>
              </a:spcAft>
              <a:buFont typeface="Symbol" panose="05050102010706020507" pitchFamily="18" charset="2"/>
              <a:buChar char=""/>
            </a:pPr>
            <a:r>
              <a:rPr lang="en-US" sz="2400">
                <a:solidFill>
                  <a:srgbClr val="000000"/>
                </a:solidFill>
                <a:effectLst/>
                <a:latin typeface="Quicksand" pitchFamily="2" charset="0"/>
                <a:ea typeface="Times New Roman" panose="02020603050405020304" pitchFamily="18" charset="0"/>
              </a:rPr>
              <a:t>Cần Wi-fi để làm cầu nối giữa client và server, sử dụng phương thức mã hóa đường truyền WPA2.</a:t>
            </a:r>
            <a:endParaRPr lang="vi-VN" sz="2400">
              <a:effectLst/>
              <a:latin typeface="Quicksand" pitchFamily="2" charset="0"/>
              <a:ea typeface="Calibri" panose="020F0502020204030204" pitchFamily="34" charset="0"/>
            </a:endParaRPr>
          </a:p>
          <a:p>
            <a:pPr marL="342900" marR="0" lvl="0" indent="-342900" algn="just">
              <a:lnSpc>
                <a:spcPct val="97000"/>
              </a:lnSpc>
              <a:spcBef>
                <a:spcPts val="0"/>
              </a:spcBef>
              <a:spcAft>
                <a:spcPts val="0"/>
              </a:spcAft>
              <a:buFont typeface="Symbol" panose="05050102010706020507" pitchFamily="18" charset="2"/>
              <a:buChar char=""/>
            </a:pPr>
            <a:r>
              <a:rPr lang="en-US" sz="2400">
                <a:solidFill>
                  <a:srgbClr val="000000"/>
                </a:solidFill>
                <a:effectLst/>
                <a:latin typeface="Quicksand" pitchFamily="2" charset="0"/>
                <a:ea typeface="Times New Roman" panose="02020603050405020304" pitchFamily="18" charset="0"/>
              </a:rPr>
              <a:t>Sử dụng kỹ thuật lập trình luồng trong Java để đồng bộ dữ liệu sau khoảng thời gian do người dùng chọn, mặc định là sau mỗi 3 giây. </a:t>
            </a:r>
            <a:endParaRPr lang="vi-VN" sz="2400">
              <a:effectLst/>
              <a:latin typeface="Quicksand" pitchFamily="2" charset="0"/>
              <a:ea typeface="Calibri" panose="020F0502020204030204" pitchFamily="34" charset="0"/>
            </a:endParaRPr>
          </a:p>
          <a:p>
            <a:pPr marL="342900" marR="0" lvl="0" indent="-342900" algn="just">
              <a:lnSpc>
                <a:spcPct val="97000"/>
              </a:lnSpc>
              <a:spcBef>
                <a:spcPts val="0"/>
              </a:spcBef>
              <a:spcAft>
                <a:spcPts val="75"/>
              </a:spcAft>
              <a:buFont typeface="Symbol" panose="05050102010706020507" pitchFamily="18" charset="2"/>
              <a:buChar char=""/>
            </a:pPr>
            <a:r>
              <a:rPr lang="en-US" sz="2400">
                <a:solidFill>
                  <a:srgbClr val="000000"/>
                </a:solidFill>
                <a:effectLst/>
                <a:latin typeface="Quicksand" pitchFamily="2" charset="0"/>
                <a:ea typeface="Times New Roman" panose="02020603050405020304" pitchFamily="18" charset="0"/>
              </a:rPr>
              <a:t>Sử dụng giao thức TCP/IP để truyền và nhận dữ liệu giữa máy chủ với các máy client trong mạng.</a:t>
            </a:r>
            <a:endParaRPr lang="vi-VN" sz="2400">
              <a:effectLst/>
              <a:latin typeface="Quicksand" pitchFamily="2" charset="0"/>
              <a:ea typeface="Calibri" panose="020F0502020204030204" pitchFamily="34" charset="0"/>
            </a:endParaRPr>
          </a:p>
        </p:txBody>
      </p:sp>
      <p:sp>
        <p:nvSpPr>
          <p:cNvPr id="12" name="TextBox 11">
            <a:extLst>
              <a:ext uri="{FF2B5EF4-FFF2-40B4-BE49-F238E27FC236}">
                <a16:creationId xmlns:a16="http://schemas.microsoft.com/office/drawing/2014/main" id="{E46C49AC-E14B-4D15-9668-93A632ED1C84}"/>
              </a:ext>
            </a:extLst>
          </p:cNvPr>
          <p:cNvSpPr txBox="1"/>
          <p:nvPr/>
        </p:nvSpPr>
        <p:spPr>
          <a:xfrm>
            <a:off x="-4696610" y="1672715"/>
            <a:ext cx="6220610" cy="646331"/>
          </a:xfrm>
          <a:prstGeom prst="rect">
            <a:avLst/>
          </a:prstGeom>
          <a:noFill/>
        </p:spPr>
        <p:txBody>
          <a:bodyPr wrap="square" rtlCol="0">
            <a:spAutoFit/>
          </a:bodyPr>
          <a:lstStyle/>
          <a:p>
            <a:r>
              <a:rPr lang="en-US" sz="3600" b="1">
                <a:latin typeface="Quicksand" pitchFamily="2" charset="0"/>
              </a:rPr>
              <a:t>Giao tiếp phần mềm</a:t>
            </a:r>
            <a:endParaRPr lang="vi-VN" sz="3600" b="1">
              <a:latin typeface="Quicksand" pitchFamily="2" charset="0"/>
            </a:endParaRPr>
          </a:p>
        </p:txBody>
      </p:sp>
      <p:sp>
        <p:nvSpPr>
          <p:cNvPr id="13" name="TextBox 12">
            <a:extLst>
              <a:ext uri="{FF2B5EF4-FFF2-40B4-BE49-F238E27FC236}">
                <a16:creationId xmlns:a16="http://schemas.microsoft.com/office/drawing/2014/main" id="{D197E9D9-FAA9-452D-B23D-05C95384AFC5}"/>
              </a:ext>
            </a:extLst>
          </p:cNvPr>
          <p:cNvSpPr txBox="1"/>
          <p:nvPr/>
        </p:nvSpPr>
        <p:spPr>
          <a:xfrm>
            <a:off x="-4095974" y="1699820"/>
            <a:ext cx="239357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Đăng nhập</a:t>
            </a:r>
            <a:endParaRPr lang="vi-VN" sz="2800">
              <a:latin typeface="Quicksand" pitchFamily="2" charset="0"/>
            </a:endParaRPr>
          </a:p>
        </p:txBody>
      </p:sp>
      <p:sp>
        <p:nvSpPr>
          <p:cNvPr id="15" name="TextBox 14">
            <a:extLst>
              <a:ext uri="{FF2B5EF4-FFF2-40B4-BE49-F238E27FC236}">
                <a16:creationId xmlns:a16="http://schemas.microsoft.com/office/drawing/2014/main" id="{18461769-589B-43F3-B43F-2C7D40AE65E4}"/>
              </a:ext>
            </a:extLst>
          </p:cNvPr>
          <p:cNvSpPr txBox="1"/>
          <p:nvPr/>
        </p:nvSpPr>
        <p:spPr>
          <a:xfrm>
            <a:off x="-4095974" y="2340043"/>
            <a:ext cx="352133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Đăng ký tài khoản</a:t>
            </a:r>
            <a:endParaRPr lang="vi-VN" sz="2800">
              <a:latin typeface="Quicksand" pitchFamily="2" charset="0"/>
            </a:endParaRPr>
          </a:p>
        </p:txBody>
      </p:sp>
      <p:sp>
        <p:nvSpPr>
          <p:cNvPr id="16" name="TextBox 15">
            <a:extLst>
              <a:ext uri="{FF2B5EF4-FFF2-40B4-BE49-F238E27FC236}">
                <a16:creationId xmlns:a16="http://schemas.microsoft.com/office/drawing/2014/main" id="{F6E826A8-9064-4671-8ED2-C741B5198683}"/>
              </a:ext>
            </a:extLst>
          </p:cNvPr>
          <p:cNvSpPr txBox="1"/>
          <p:nvPr/>
        </p:nvSpPr>
        <p:spPr>
          <a:xfrm>
            <a:off x="-4095974" y="3620489"/>
            <a:ext cx="194175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Kê thuốc</a:t>
            </a:r>
            <a:endParaRPr lang="vi-VN" sz="2800">
              <a:latin typeface="Quicksand" pitchFamily="2" charset="0"/>
            </a:endParaRPr>
          </a:p>
        </p:txBody>
      </p:sp>
      <p:sp>
        <p:nvSpPr>
          <p:cNvPr id="17" name="TextBox 16">
            <a:extLst>
              <a:ext uri="{FF2B5EF4-FFF2-40B4-BE49-F238E27FC236}">
                <a16:creationId xmlns:a16="http://schemas.microsoft.com/office/drawing/2014/main" id="{B5CA8437-DFDC-46B0-8D28-41CDE631971C}"/>
              </a:ext>
            </a:extLst>
          </p:cNvPr>
          <p:cNvSpPr txBox="1"/>
          <p:nvPr/>
        </p:nvSpPr>
        <p:spPr>
          <a:xfrm>
            <a:off x="-4095974" y="2980266"/>
            <a:ext cx="2097741"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Đặt hàng</a:t>
            </a:r>
            <a:endParaRPr lang="vi-VN" sz="2800">
              <a:latin typeface="Quicksand" pitchFamily="2" charset="0"/>
            </a:endParaRPr>
          </a:p>
        </p:txBody>
      </p:sp>
      <p:sp>
        <p:nvSpPr>
          <p:cNvPr id="18" name="TextBox 17">
            <a:extLst>
              <a:ext uri="{FF2B5EF4-FFF2-40B4-BE49-F238E27FC236}">
                <a16:creationId xmlns:a16="http://schemas.microsoft.com/office/drawing/2014/main" id="{AAA74311-AAF9-4BDE-A384-48E426B8C112}"/>
              </a:ext>
            </a:extLst>
          </p:cNvPr>
          <p:cNvSpPr txBox="1"/>
          <p:nvPr/>
        </p:nvSpPr>
        <p:spPr>
          <a:xfrm>
            <a:off x="-4095974" y="4260712"/>
            <a:ext cx="315288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Thêm nhân viên</a:t>
            </a:r>
            <a:endParaRPr lang="vi-VN" sz="2800">
              <a:latin typeface="Quicksand" pitchFamily="2" charset="0"/>
            </a:endParaRPr>
          </a:p>
        </p:txBody>
      </p:sp>
      <p:sp>
        <p:nvSpPr>
          <p:cNvPr id="19" name="TextBox 18">
            <a:extLst>
              <a:ext uri="{FF2B5EF4-FFF2-40B4-BE49-F238E27FC236}">
                <a16:creationId xmlns:a16="http://schemas.microsoft.com/office/drawing/2014/main" id="{3B09FE86-E7F5-44A1-B267-111BAECE366D}"/>
              </a:ext>
            </a:extLst>
          </p:cNvPr>
          <p:cNvSpPr txBox="1"/>
          <p:nvPr/>
        </p:nvSpPr>
        <p:spPr>
          <a:xfrm>
            <a:off x="-4095974" y="4905697"/>
            <a:ext cx="4095974"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Phân quyền tài khoản</a:t>
            </a:r>
            <a:endParaRPr lang="vi-VN" sz="2800">
              <a:latin typeface="Quicksand" pitchFamily="2" charset="0"/>
            </a:endParaRPr>
          </a:p>
        </p:txBody>
      </p:sp>
      <p:sp>
        <p:nvSpPr>
          <p:cNvPr id="20" name="TextBox 19">
            <a:extLst>
              <a:ext uri="{FF2B5EF4-FFF2-40B4-BE49-F238E27FC236}">
                <a16:creationId xmlns:a16="http://schemas.microsoft.com/office/drawing/2014/main" id="{3552BFA8-E54E-45B7-B965-701FD37AA159}"/>
              </a:ext>
            </a:extLst>
          </p:cNvPr>
          <p:cNvSpPr txBox="1"/>
          <p:nvPr/>
        </p:nvSpPr>
        <p:spPr>
          <a:xfrm>
            <a:off x="-4095974" y="5541158"/>
            <a:ext cx="382613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Tìm kiếm sản phẩm</a:t>
            </a:r>
            <a:endParaRPr lang="vi-VN" sz="2800">
              <a:latin typeface="Quicksand" pitchFamily="2" charset="0"/>
            </a:endParaRPr>
          </a:p>
        </p:txBody>
      </p:sp>
      <p:sp>
        <p:nvSpPr>
          <p:cNvPr id="21" name="TextBox 20">
            <a:extLst>
              <a:ext uri="{FF2B5EF4-FFF2-40B4-BE49-F238E27FC236}">
                <a16:creationId xmlns:a16="http://schemas.microsoft.com/office/drawing/2014/main" id="{1EE1FEAD-00C6-40B5-B241-0DB52B251120}"/>
              </a:ext>
            </a:extLst>
          </p:cNvPr>
          <p:cNvSpPr txBox="1"/>
          <p:nvPr/>
        </p:nvSpPr>
        <p:spPr>
          <a:xfrm>
            <a:off x="-4576931" y="373701"/>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spTree>
    <p:extLst>
      <p:ext uri="{BB962C8B-B14F-4D97-AF65-F5344CB8AC3E}">
        <p14:creationId xmlns:p14="http://schemas.microsoft.com/office/powerpoint/2010/main" val="1966285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4" name="TextBox 3">
            <a:extLst>
              <a:ext uri="{FF2B5EF4-FFF2-40B4-BE49-F238E27FC236}">
                <a16:creationId xmlns:a16="http://schemas.microsoft.com/office/drawing/2014/main" id="{F6C49C9B-C157-4EBF-9F38-E6DF1C099B81}"/>
              </a:ext>
            </a:extLst>
          </p:cNvPr>
          <p:cNvSpPr txBox="1"/>
          <p:nvPr/>
        </p:nvSpPr>
        <p:spPr>
          <a:xfrm>
            <a:off x="838199" y="1708054"/>
            <a:ext cx="239357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Đăng nhập</a:t>
            </a:r>
            <a:endParaRPr lang="vi-VN" sz="2800">
              <a:latin typeface="Quicksand" pitchFamily="2" charset="0"/>
            </a:endParaRPr>
          </a:p>
        </p:txBody>
      </p:sp>
      <p:sp>
        <p:nvSpPr>
          <p:cNvPr id="6" name="TextBox 5">
            <a:extLst>
              <a:ext uri="{FF2B5EF4-FFF2-40B4-BE49-F238E27FC236}">
                <a16:creationId xmlns:a16="http://schemas.microsoft.com/office/drawing/2014/main" id="{300F46E6-0A64-4A73-8B5B-9F48A1C01280}"/>
              </a:ext>
            </a:extLst>
          </p:cNvPr>
          <p:cNvSpPr txBox="1"/>
          <p:nvPr/>
        </p:nvSpPr>
        <p:spPr>
          <a:xfrm>
            <a:off x="838199" y="2348277"/>
            <a:ext cx="352133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Đăng ký tài khoản</a:t>
            </a:r>
            <a:endParaRPr lang="vi-VN" sz="2800">
              <a:latin typeface="Quicksand" pitchFamily="2" charset="0"/>
            </a:endParaRPr>
          </a:p>
        </p:txBody>
      </p:sp>
      <p:sp>
        <p:nvSpPr>
          <p:cNvPr id="12" name="TextBox 11">
            <a:extLst>
              <a:ext uri="{FF2B5EF4-FFF2-40B4-BE49-F238E27FC236}">
                <a16:creationId xmlns:a16="http://schemas.microsoft.com/office/drawing/2014/main" id="{5EDBA974-85DB-4F05-BEFF-DBC5883B3EC2}"/>
              </a:ext>
            </a:extLst>
          </p:cNvPr>
          <p:cNvSpPr txBox="1"/>
          <p:nvPr/>
        </p:nvSpPr>
        <p:spPr>
          <a:xfrm>
            <a:off x="838199" y="3628723"/>
            <a:ext cx="194175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Kê thuốc</a:t>
            </a:r>
            <a:endParaRPr lang="vi-VN" sz="2800">
              <a:latin typeface="Quicksand" pitchFamily="2" charset="0"/>
            </a:endParaRPr>
          </a:p>
        </p:txBody>
      </p:sp>
      <p:sp>
        <p:nvSpPr>
          <p:cNvPr id="13" name="TextBox 12">
            <a:extLst>
              <a:ext uri="{FF2B5EF4-FFF2-40B4-BE49-F238E27FC236}">
                <a16:creationId xmlns:a16="http://schemas.microsoft.com/office/drawing/2014/main" id="{934B3DAD-08C4-447E-9ED4-B2610FDC44D4}"/>
              </a:ext>
            </a:extLst>
          </p:cNvPr>
          <p:cNvSpPr txBox="1"/>
          <p:nvPr/>
        </p:nvSpPr>
        <p:spPr>
          <a:xfrm>
            <a:off x="838199" y="2988500"/>
            <a:ext cx="2097741"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Đặt hàng</a:t>
            </a:r>
            <a:endParaRPr lang="vi-VN" sz="2800">
              <a:latin typeface="Quicksand" pitchFamily="2" charset="0"/>
            </a:endParaRPr>
          </a:p>
        </p:txBody>
      </p:sp>
      <p:sp>
        <p:nvSpPr>
          <p:cNvPr id="14" name="TextBox 13">
            <a:extLst>
              <a:ext uri="{FF2B5EF4-FFF2-40B4-BE49-F238E27FC236}">
                <a16:creationId xmlns:a16="http://schemas.microsoft.com/office/drawing/2014/main" id="{97357DED-F239-4642-9B10-DE17BB4B2D72}"/>
              </a:ext>
            </a:extLst>
          </p:cNvPr>
          <p:cNvSpPr txBox="1"/>
          <p:nvPr/>
        </p:nvSpPr>
        <p:spPr>
          <a:xfrm>
            <a:off x="838199" y="4268946"/>
            <a:ext cx="315288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Thêm nhân viên</a:t>
            </a:r>
            <a:endParaRPr lang="vi-VN" sz="2800">
              <a:latin typeface="Quicksand" pitchFamily="2" charset="0"/>
            </a:endParaRPr>
          </a:p>
        </p:txBody>
      </p:sp>
      <p:sp>
        <p:nvSpPr>
          <p:cNvPr id="15" name="TextBox 14">
            <a:extLst>
              <a:ext uri="{FF2B5EF4-FFF2-40B4-BE49-F238E27FC236}">
                <a16:creationId xmlns:a16="http://schemas.microsoft.com/office/drawing/2014/main" id="{D6717CFD-C8B7-4C74-8FF3-65A2E2532C2D}"/>
              </a:ext>
            </a:extLst>
          </p:cNvPr>
          <p:cNvSpPr txBox="1"/>
          <p:nvPr/>
        </p:nvSpPr>
        <p:spPr>
          <a:xfrm>
            <a:off x="838199" y="4913931"/>
            <a:ext cx="4095974"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Phân quyền tài khoản</a:t>
            </a:r>
            <a:endParaRPr lang="vi-VN" sz="2800">
              <a:latin typeface="Quicksand" pitchFamily="2" charset="0"/>
            </a:endParaRPr>
          </a:p>
        </p:txBody>
      </p:sp>
      <p:sp>
        <p:nvSpPr>
          <p:cNvPr id="16" name="TextBox 15">
            <a:extLst>
              <a:ext uri="{FF2B5EF4-FFF2-40B4-BE49-F238E27FC236}">
                <a16:creationId xmlns:a16="http://schemas.microsoft.com/office/drawing/2014/main" id="{71C15BE1-E486-41D5-87C6-EABCA779DF4D}"/>
              </a:ext>
            </a:extLst>
          </p:cNvPr>
          <p:cNvSpPr txBox="1"/>
          <p:nvPr/>
        </p:nvSpPr>
        <p:spPr>
          <a:xfrm>
            <a:off x="838199" y="5549392"/>
            <a:ext cx="382613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Tìm kiếm sản phẩm</a:t>
            </a:r>
            <a:endParaRPr lang="vi-VN" sz="2800">
              <a:latin typeface="Quicksand" pitchFamily="2" charset="0"/>
            </a:endParaRPr>
          </a:p>
        </p:txBody>
      </p:sp>
      <p:sp>
        <p:nvSpPr>
          <p:cNvPr id="3" name="TextBox 2">
            <a:extLst>
              <a:ext uri="{FF2B5EF4-FFF2-40B4-BE49-F238E27FC236}">
                <a16:creationId xmlns:a16="http://schemas.microsoft.com/office/drawing/2014/main" id="{3E2F4AAA-C983-4356-B7CC-D3B7A8524909}"/>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sp>
        <p:nvSpPr>
          <p:cNvPr id="22" name="TextBox 21">
            <a:extLst>
              <a:ext uri="{FF2B5EF4-FFF2-40B4-BE49-F238E27FC236}">
                <a16:creationId xmlns:a16="http://schemas.microsoft.com/office/drawing/2014/main" id="{90F4797C-CBF4-49F9-86AB-E026ACE22AE3}"/>
              </a:ext>
            </a:extLst>
          </p:cNvPr>
          <p:cNvSpPr txBox="1"/>
          <p:nvPr/>
        </p:nvSpPr>
        <p:spPr>
          <a:xfrm>
            <a:off x="13347550" y="2550398"/>
            <a:ext cx="10073640" cy="2241768"/>
          </a:xfrm>
          <a:prstGeom prst="rect">
            <a:avLst/>
          </a:prstGeom>
          <a:noFill/>
        </p:spPr>
        <p:txBody>
          <a:bodyPr wrap="square" rtlCol="0">
            <a:spAutoFit/>
          </a:bodyPr>
          <a:lstStyle/>
          <a:p>
            <a:pPr marL="342900" marR="0" lvl="0" indent="-342900" algn="just">
              <a:lnSpc>
                <a:spcPct val="9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Cần Wi-fi để làm cầu nối giữa client và server, sử dụng phương thức mã hóa đường truyền WPA2.</a:t>
            </a:r>
            <a:endParaRPr lang="vi-VN" sz="2400">
              <a:effectLst/>
              <a:latin typeface="Quicksand" pitchFamily="2" charset="0"/>
              <a:ea typeface="Calibri" panose="020F0502020204030204" pitchFamily="34" charset="0"/>
            </a:endParaRPr>
          </a:p>
          <a:p>
            <a:pPr marL="342900" marR="0" lvl="0" indent="-342900" algn="just">
              <a:lnSpc>
                <a:spcPct val="9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Sử dụng kỹ thuật lập trình luồng trong Java để đồng bộ dữ liệu sau khoảng thời gian do người dùng chọn, mặc định là sau mỗi 3 giây. </a:t>
            </a:r>
            <a:endParaRPr lang="vi-VN" sz="2400">
              <a:effectLst/>
              <a:latin typeface="Quicksand" pitchFamily="2" charset="0"/>
              <a:ea typeface="Calibri" panose="020F0502020204030204" pitchFamily="34" charset="0"/>
            </a:endParaRPr>
          </a:p>
          <a:p>
            <a:pPr marL="342900" marR="0" lvl="0" indent="-342900" algn="just">
              <a:lnSpc>
                <a:spcPct val="97000"/>
              </a:lnSpc>
              <a:spcBef>
                <a:spcPts val="0"/>
              </a:spcBef>
              <a:spcAft>
                <a:spcPts val="75"/>
              </a:spcAft>
              <a:buFont typeface="Symbol" panose="05050102010706020507" pitchFamily="18" charset="2"/>
              <a:buChar char=""/>
            </a:pPr>
            <a:r>
              <a:rPr lang="en-US" sz="2400">
                <a:effectLst/>
                <a:latin typeface="Quicksand" pitchFamily="2" charset="0"/>
                <a:ea typeface="Times New Roman" panose="02020603050405020304" pitchFamily="18" charset="0"/>
              </a:rPr>
              <a:t>Sử dụng giao thức TCP/IP để truyền và nhận dữ liệu giữa máy chủ với các máy client trong mạng.</a:t>
            </a:r>
            <a:endParaRPr lang="vi-VN" sz="2400">
              <a:effectLst/>
              <a:latin typeface="Quicksand" pitchFamily="2" charset="0"/>
              <a:ea typeface="Calibri" panose="020F0502020204030204" pitchFamily="34" charset="0"/>
            </a:endParaRPr>
          </a:p>
        </p:txBody>
      </p:sp>
      <p:sp>
        <p:nvSpPr>
          <p:cNvPr id="23" name="TextBox 22">
            <a:extLst>
              <a:ext uri="{FF2B5EF4-FFF2-40B4-BE49-F238E27FC236}">
                <a16:creationId xmlns:a16="http://schemas.microsoft.com/office/drawing/2014/main" id="{47FD60FC-1E67-4D17-8138-18FAB1F13F61}"/>
              </a:ext>
            </a:extLst>
          </p:cNvPr>
          <p:cNvSpPr txBox="1"/>
          <p:nvPr/>
        </p:nvSpPr>
        <p:spPr>
          <a:xfrm>
            <a:off x="-6418731" y="1701946"/>
            <a:ext cx="6220610" cy="646331"/>
          </a:xfrm>
          <a:prstGeom prst="rect">
            <a:avLst/>
          </a:prstGeom>
          <a:noFill/>
        </p:spPr>
        <p:txBody>
          <a:bodyPr wrap="square" rtlCol="0">
            <a:spAutoFit/>
          </a:bodyPr>
          <a:lstStyle/>
          <a:p>
            <a:r>
              <a:rPr lang="en-US" sz="3600" b="1" dirty="0">
                <a:latin typeface="Quicksand" pitchFamily="2" charset="0"/>
              </a:rPr>
              <a:t>Giao </a:t>
            </a:r>
            <a:r>
              <a:rPr lang="en-US" sz="3600" b="1" dirty="0" err="1">
                <a:latin typeface="Quicksand" pitchFamily="2" charset="0"/>
              </a:rPr>
              <a:t>tiếp</a:t>
            </a:r>
            <a:r>
              <a:rPr lang="en-US" sz="3600" b="1" dirty="0">
                <a:latin typeface="Quicksand" pitchFamily="2" charset="0"/>
              </a:rPr>
              <a:t> </a:t>
            </a:r>
            <a:r>
              <a:rPr lang="en-US" sz="3600" b="1" dirty="0" err="1">
                <a:latin typeface="Quicksand" pitchFamily="2" charset="0"/>
              </a:rPr>
              <a:t>truyền</a:t>
            </a:r>
            <a:r>
              <a:rPr lang="en-US" sz="3600" b="1" dirty="0">
                <a:latin typeface="Quicksand" pitchFamily="2" charset="0"/>
              </a:rPr>
              <a:t> </a:t>
            </a:r>
            <a:r>
              <a:rPr lang="en-US" sz="3600" b="1" dirty="0" err="1">
                <a:latin typeface="Quicksand" pitchFamily="2" charset="0"/>
              </a:rPr>
              <a:t>thông</a:t>
            </a:r>
            <a:r>
              <a:rPr lang="en-US" sz="3600" b="1" dirty="0">
                <a:latin typeface="Quicksand" pitchFamily="2" charset="0"/>
              </a:rPr>
              <a:t> tin</a:t>
            </a:r>
            <a:endParaRPr lang="vi-VN" sz="3600" b="1" dirty="0">
              <a:latin typeface="Quicksand" pitchFamily="2" charset="0"/>
            </a:endParaRPr>
          </a:p>
        </p:txBody>
      </p:sp>
      <p:sp>
        <p:nvSpPr>
          <p:cNvPr id="24" name="TextBox 23">
            <a:extLst>
              <a:ext uri="{FF2B5EF4-FFF2-40B4-BE49-F238E27FC236}">
                <a16:creationId xmlns:a16="http://schemas.microsoft.com/office/drawing/2014/main" id="{B809E8D4-DD05-49E2-8678-3719394ADA2F}"/>
              </a:ext>
            </a:extLst>
          </p:cNvPr>
          <p:cNvSpPr txBox="1"/>
          <p:nvPr/>
        </p:nvSpPr>
        <p:spPr>
          <a:xfrm>
            <a:off x="838199" y="-1370527"/>
            <a:ext cx="4632960" cy="1446550"/>
          </a:xfrm>
          <a:prstGeom prst="rect">
            <a:avLst/>
          </a:prstGeom>
          <a:noFill/>
        </p:spPr>
        <p:txBody>
          <a:bodyPr wrap="square" rtlCol="0">
            <a:spAutoFit/>
          </a:bodyPr>
          <a:lstStyle/>
          <a:p>
            <a:r>
              <a:rPr lang="vi-VN" sz="4400" dirty="0">
                <a:latin typeface="Quicksand SemiBold" pitchFamily="2" charset="0"/>
              </a:rPr>
              <a:t>Yêu cầu giao tiếp bên ngoài</a:t>
            </a:r>
            <a:endParaRPr lang="vi-VN" sz="4400" dirty="0"/>
          </a:p>
        </p:txBody>
      </p:sp>
      <p:graphicFrame>
        <p:nvGraphicFramePr>
          <p:cNvPr id="18" name="Table 17">
            <a:extLst>
              <a:ext uri="{FF2B5EF4-FFF2-40B4-BE49-F238E27FC236}">
                <a16:creationId xmlns:a16="http://schemas.microsoft.com/office/drawing/2014/main" id="{490AA6B3-8C11-4942-9812-E2A12F44643E}"/>
              </a:ext>
            </a:extLst>
          </p:cNvPr>
          <p:cNvGraphicFramePr>
            <a:graphicFrameLocks noGrp="1"/>
          </p:cNvGraphicFramePr>
          <p:nvPr>
            <p:extLst>
              <p:ext uri="{D42A27DB-BD31-4B8C-83A1-F6EECF244321}">
                <p14:modId xmlns:p14="http://schemas.microsoft.com/office/powerpoint/2010/main" val="148491822"/>
              </p:ext>
            </p:extLst>
          </p:nvPr>
        </p:nvGraphicFramePr>
        <p:xfrm>
          <a:off x="-7025190" y="1908127"/>
          <a:ext cx="6370314" cy="4882889"/>
        </p:xfrm>
        <a:graphic>
          <a:graphicData uri="http://schemas.openxmlformats.org/drawingml/2006/table">
            <a:tbl>
              <a:tblPr bandRow="1">
                <a:tableStyleId>{5C22544A-7EE6-4342-B048-85BDC9FD1C3A}</a:tableStyleId>
              </a:tblPr>
              <a:tblGrid>
                <a:gridCol w="6370314">
                  <a:extLst>
                    <a:ext uri="{9D8B030D-6E8A-4147-A177-3AD203B41FA5}">
                      <a16:colId xmlns:a16="http://schemas.microsoft.com/office/drawing/2014/main" val="4249833031"/>
                    </a:ext>
                  </a:extLst>
                </a:gridCol>
              </a:tblGrid>
              <a:tr h="237069">
                <a:tc>
                  <a:txBody>
                    <a:bodyPr/>
                    <a:lstStyle/>
                    <a:p>
                      <a:pPr marL="0" marR="0">
                        <a:lnSpc>
                          <a:spcPct val="115000"/>
                        </a:lnSpc>
                        <a:spcBef>
                          <a:spcPts val="10"/>
                        </a:spcBef>
                        <a:spcAft>
                          <a:spcPts val="0"/>
                        </a:spcAft>
                      </a:pPr>
                      <a:r>
                        <a:rPr lang="en-US" sz="1100">
                          <a:effectLst/>
                          <a:latin typeface="Quicksand" pitchFamily="2" charset="0"/>
                        </a:rPr>
                        <a:t>Tên yêu cầu: Đăng ký tài khoản</a:t>
                      </a:r>
                      <a:endParaRPr lang="vi-VN" sz="110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940398822"/>
                  </a:ext>
                </a:extLst>
              </a:tr>
              <a:tr h="233968">
                <a:tc>
                  <a:txBody>
                    <a:bodyPr/>
                    <a:lstStyle/>
                    <a:p>
                      <a:pPr marL="0" marR="0">
                        <a:lnSpc>
                          <a:spcPct val="107000"/>
                        </a:lnSpc>
                        <a:spcBef>
                          <a:spcPts val="0"/>
                        </a:spcBef>
                        <a:spcAft>
                          <a:spcPts val="0"/>
                        </a:spcAft>
                      </a:pPr>
                      <a:r>
                        <a:rPr lang="en-US" sz="1100">
                          <a:effectLst/>
                          <a:latin typeface="Quicksand" pitchFamily="2" charset="0"/>
                        </a:rPr>
                        <a:t>Mức độ cần thiết: Bắt buộc</a:t>
                      </a:r>
                      <a:endParaRPr lang="vi-VN" sz="110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1888341659"/>
                  </a:ext>
                </a:extLst>
              </a:tr>
              <a:tr h="215250">
                <a:tc>
                  <a:txBody>
                    <a:bodyPr/>
                    <a:lstStyle/>
                    <a:p>
                      <a:pPr marL="0" marR="0">
                        <a:lnSpc>
                          <a:spcPct val="107000"/>
                        </a:lnSpc>
                        <a:spcBef>
                          <a:spcPts val="0"/>
                        </a:spcBef>
                        <a:spcAft>
                          <a:spcPts val="0"/>
                        </a:spcAft>
                      </a:pPr>
                      <a:r>
                        <a:rPr lang="en-US" sz="1100">
                          <a:effectLst/>
                          <a:latin typeface="Quicksand" pitchFamily="2" charset="0"/>
                        </a:rPr>
                        <a:t>Mô tả tóm tắt: Người dùng cần đăng ký tài khoản.</a:t>
                      </a:r>
                      <a:endParaRPr lang="vi-VN" sz="110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124359619"/>
                  </a:ext>
                </a:extLst>
              </a:tr>
              <a:tr h="2232716">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sự</a:t>
                      </a:r>
                      <a:r>
                        <a:rPr lang="en-US" sz="1100" dirty="0">
                          <a:effectLst/>
                          <a:latin typeface="Quicksand" pitchFamily="2" charset="0"/>
                        </a:rPr>
                        <a:t> </a:t>
                      </a:r>
                      <a:r>
                        <a:rPr lang="en-US" sz="1100" dirty="0" err="1">
                          <a:effectLst/>
                          <a:latin typeface="Quicksand" pitchFamily="2" charset="0"/>
                        </a:rPr>
                        <a:t>kiện</a:t>
                      </a:r>
                      <a:r>
                        <a:rPr lang="en-US" sz="1100" dirty="0">
                          <a:effectLst/>
                          <a:latin typeface="Quicksand" pitchFamily="2" charset="0"/>
                        </a:rPr>
                        <a:t>:</a:t>
                      </a:r>
                      <a:endParaRPr lang="vi-VN" sz="1100" dirty="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Mở chức năng đăng ký của hệ thống.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Hiển thị giao diện đăng ký.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Nhập thông tin theo yêu cầu: Tên tài khoản, số điện thoại, email (nếu có), mật khẩu, nhập lại mật khẩu. Và Click “OK”. Hệ thống kiểm tra thông tin khách hàng vừa nhập (nếu sai thì chuyển đến chuỗi A1).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Xác thực tài khoản: khách hàng sẽ nhận được một mã xác thực được gửi thông qua số điện thoại. Sau đó, khách hàng nhập mã vừa nhận vào khung xác thực, tiếp theo click vào nút “XÁC NHẬN”. (Nếu thực hiện không đúng yêu cầu thì chuyển đến chuỗi A2).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Hệ thống sẽ hiển thị form điền thông tin khách hàng gồm: Họ tên; Địa chỉ liên hệ; Ngày, tháng, năm sinh; Giới tính. Click vào “Cập nhật”. (nếu khách hàng bỏ qua bước này sẽ chuyển đến chuỗi A3).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Hệ thống sẽ trở về trang chủ. </a:t>
                      </a:r>
                      <a:endParaRPr lang="vi-VN" sz="1100" dirty="0">
                        <a:solidFill>
                          <a:srgbClr val="000000"/>
                        </a:solidFill>
                        <a:effectLst/>
                        <a:latin typeface="Quicksand" pitchFamily="2" charset="0"/>
                        <a:ea typeface="Calibri" panose="020F0502020204030204" pitchFamily="34" charset="0"/>
                        <a:cs typeface="Roboto" panose="02000000000000000000" pitchFamily="2" charset="0"/>
                      </a:endParaRPr>
                    </a:p>
                  </a:txBody>
                  <a:tcPr marL="38352" marR="38352" marT="0" marB="0"/>
                </a:tc>
                <a:extLst>
                  <a:ext uri="{0D108BD9-81ED-4DB2-BD59-A6C34878D82A}">
                    <a16:rowId xmlns:a16="http://schemas.microsoft.com/office/drawing/2014/main" val="3203441970"/>
                  </a:ext>
                </a:extLst>
              </a:tr>
              <a:tr h="1875867">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sai</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kịch</a:t>
                      </a:r>
                      <a:r>
                        <a:rPr lang="en-US" sz="1100" dirty="0">
                          <a:effectLst/>
                          <a:latin typeface="Quicksand" pitchFamily="2" charset="0"/>
                        </a:rPr>
                        <a:t> </a:t>
                      </a:r>
                      <a:r>
                        <a:rPr lang="en-US" sz="1100" dirty="0" err="1">
                          <a:effectLst/>
                          <a:latin typeface="Quicksand" pitchFamily="2" charset="0"/>
                        </a:rPr>
                        <a:t>bản</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Quay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2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A2 -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sai</a:t>
                      </a:r>
                      <a:r>
                        <a:rPr lang="en-US" sz="1100" dirty="0">
                          <a:effectLst/>
                          <a:latin typeface="Quicksand" pitchFamily="2" charset="0"/>
                        </a:rPr>
                        <a:t> </a:t>
                      </a:r>
                      <a:r>
                        <a:rPr lang="en-US" sz="1100" dirty="0" err="1">
                          <a:effectLst/>
                          <a:latin typeface="Quicksand" pitchFamily="2" charset="0"/>
                        </a:rPr>
                        <a:t>mã</a:t>
                      </a:r>
                      <a:r>
                        <a:rPr lang="en-US" sz="1100" dirty="0">
                          <a:effectLst/>
                          <a:latin typeface="Quicksand" pitchFamily="2" charset="0"/>
                        </a:rPr>
                        <a:t> </a:t>
                      </a:r>
                      <a:r>
                        <a:rPr lang="en-US" sz="1100" dirty="0" err="1">
                          <a:effectLst/>
                          <a:latin typeface="Quicksand" pitchFamily="2" charset="0"/>
                        </a:rPr>
                        <a:t>xác</a:t>
                      </a:r>
                      <a:r>
                        <a:rPr lang="en-US" sz="1100" dirty="0">
                          <a:effectLst/>
                          <a:latin typeface="Quicksand" pitchFamily="2" charset="0"/>
                        </a:rPr>
                        <a:t> </a:t>
                      </a:r>
                      <a:r>
                        <a:rPr lang="en-US" sz="1100" dirty="0" err="1">
                          <a:effectLst/>
                          <a:latin typeface="Quicksand" pitchFamily="2" charset="0"/>
                        </a:rPr>
                        <a:t>nhận</a:t>
                      </a:r>
                      <a:r>
                        <a:rPr lang="en-US" sz="1100" dirty="0">
                          <a:effectLst/>
                          <a:latin typeface="Quicksand" pitchFamily="2" charset="0"/>
                        </a:rPr>
                        <a:t> </a:t>
                      </a:r>
                      <a:r>
                        <a:rPr lang="en-US" sz="1100" dirty="0" err="1">
                          <a:effectLst/>
                          <a:latin typeface="Quicksand" pitchFamily="2" charset="0"/>
                        </a:rPr>
                        <a:t>hoặc</a:t>
                      </a:r>
                      <a:r>
                        <a:rPr lang="en-US" sz="1100" dirty="0">
                          <a:effectLst/>
                          <a:latin typeface="Quicksand" pitchFamily="2" charset="0"/>
                        </a:rPr>
                        <a:t> </a:t>
                      </a:r>
                      <a:r>
                        <a:rPr lang="en-US" sz="1100" dirty="0" err="1">
                          <a:effectLst/>
                          <a:latin typeface="Quicksand" pitchFamily="2" charset="0"/>
                        </a:rPr>
                        <a:t>quá</a:t>
                      </a:r>
                      <a:r>
                        <a:rPr lang="en-US" sz="1100" dirty="0">
                          <a:effectLst/>
                          <a:latin typeface="Quicksand" pitchFamily="2" charset="0"/>
                        </a:rPr>
                        <a:t> </a:t>
                      </a:r>
                      <a:r>
                        <a:rPr lang="en-US" sz="1100" dirty="0" err="1">
                          <a:effectLst/>
                          <a:latin typeface="Quicksand" pitchFamily="2" charset="0"/>
                        </a:rPr>
                        <a:t>thời</a:t>
                      </a:r>
                      <a:r>
                        <a:rPr lang="en-US" sz="1100" dirty="0">
                          <a:effectLst/>
                          <a:latin typeface="Quicksand" pitchFamily="2" charset="0"/>
                        </a:rPr>
                        <a:t> </a:t>
                      </a:r>
                      <a:r>
                        <a:rPr lang="en-US" sz="1100" dirty="0" err="1">
                          <a:effectLst/>
                          <a:latin typeface="Quicksand" pitchFamily="2" charset="0"/>
                        </a:rPr>
                        <a:t>gian</a:t>
                      </a:r>
                      <a:r>
                        <a:rPr lang="en-US" sz="1100" dirty="0">
                          <a:effectLst/>
                          <a:latin typeface="Quicksand" pitchFamily="2" charset="0"/>
                        </a:rPr>
                        <a:t> </a:t>
                      </a:r>
                      <a:r>
                        <a:rPr lang="en-US" sz="1100" dirty="0" err="1">
                          <a:effectLst/>
                          <a:latin typeface="Quicksand" pitchFamily="2" charset="0"/>
                        </a:rPr>
                        <a:t>cho</a:t>
                      </a:r>
                      <a:r>
                        <a:rPr lang="en-US" sz="1100" dirty="0">
                          <a:effectLst/>
                          <a:latin typeface="Quicksand" pitchFamily="2" charset="0"/>
                        </a:rPr>
                        <a:t> </a:t>
                      </a:r>
                      <a:r>
                        <a:rPr lang="en-US" sz="1100" dirty="0" err="1">
                          <a:effectLst/>
                          <a:latin typeface="Quicksand" pitchFamily="2" charset="0"/>
                        </a:rPr>
                        <a:t>phép</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A2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4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5.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lỗi</a:t>
                      </a:r>
                      <a:r>
                        <a:rPr lang="en-US" sz="1100" dirty="0">
                          <a:effectLst/>
                          <a:latin typeface="Quicksand" pitchFamily="2" charset="0"/>
                        </a:rPr>
                        <a:t>, </a:t>
                      </a:r>
                      <a:r>
                        <a:rPr lang="en-US" sz="1100" dirty="0" err="1">
                          <a:effectLst/>
                          <a:latin typeface="Quicksand" pitchFamily="2" charset="0"/>
                        </a:rPr>
                        <a:t>yêu</a:t>
                      </a:r>
                      <a:r>
                        <a:rPr lang="en-US" sz="1100" dirty="0">
                          <a:effectLst/>
                          <a:latin typeface="Quicksand" pitchFamily="2" charset="0"/>
                        </a:rPr>
                        <a:t> </a:t>
                      </a:r>
                      <a:r>
                        <a:rPr lang="en-US" sz="1100" dirty="0" err="1">
                          <a:effectLst/>
                          <a:latin typeface="Quicksand" pitchFamily="2" charset="0"/>
                        </a:rPr>
                        <a:t>cầu</a:t>
                      </a:r>
                      <a:r>
                        <a:rPr lang="en-US" sz="1100" dirty="0">
                          <a:effectLst/>
                          <a:latin typeface="Quicksand" pitchFamily="2" charset="0"/>
                        </a:rPr>
                        <a:t>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click “LẤY LẠI MÃ”.</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4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A3 -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a:t>
                      </a:r>
                      <a:r>
                        <a:rPr lang="en-US" sz="1100" dirty="0" err="1">
                          <a:effectLst/>
                          <a:latin typeface="Quicksand" pitchFamily="2" charset="0"/>
                        </a:rPr>
                        <a:t>bỏ</a:t>
                      </a:r>
                      <a:r>
                        <a:rPr lang="en-US" sz="1100" dirty="0">
                          <a:effectLst/>
                          <a:latin typeface="Quicksand" pitchFamily="2" charset="0"/>
                        </a:rPr>
                        <a:t> qua </a:t>
                      </a:r>
                      <a:r>
                        <a:rPr lang="en-US" sz="1100" dirty="0" err="1">
                          <a:effectLst/>
                          <a:latin typeface="Quicksand" pitchFamily="2" charset="0"/>
                        </a:rPr>
                        <a:t>điền</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 </a:t>
                      </a:r>
                      <a:r>
                        <a:rPr lang="en-US" sz="1100" dirty="0" err="1">
                          <a:effectLst/>
                          <a:latin typeface="Quicksand" pitchFamily="2" charset="0"/>
                        </a:rPr>
                        <a:t>cá</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A3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tự</a:t>
                      </a:r>
                      <a:r>
                        <a:rPr lang="en-US" sz="1100" dirty="0">
                          <a:effectLst/>
                          <a:latin typeface="Quicksand" pitchFamily="2" charset="0"/>
                        </a:rPr>
                        <a:t> </a:t>
                      </a:r>
                      <a:r>
                        <a:rPr lang="en-US" sz="1100" dirty="0" err="1">
                          <a:effectLst/>
                          <a:latin typeface="Quicksand" pitchFamily="2" charset="0"/>
                        </a:rPr>
                        <a:t>động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6 ở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170352991"/>
                  </a:ext>
                </a:extLst>
              </a:tr>
            </a:tbl>
          </a:graphicData>
        </a:graphic>
      </p:graphicFrame>
      <p:pic>
        <p:nvPicPr>
          <p:cNvPr id="19" name="Picture 18">
            <a:extLst>
              <a:ext uri="{FF2B5EF4-FFF2-40B4-BE49-F238E27FC236}">
                <a16:creationId xmlns:a16="http://schemas.microsoft.com/office/drawing/2014/main" id="{823D2C87-3822-4C9D-8784-A227FD510A5D}"/>
              </a:ext>
            </a:extLst>
          </p:cNvPr>
          <p:cNvPicPr/>
          <p:nvPr/>
        </p:nvPicPr>
        <p:blipFill rotWithShape="1">
          <a:blip r:embed="rId3">
            <a:extLst>
              <a:ext uri="{28A0092B-C50C-407E-A947-70E740481C1C}">
                <a14:useLocalDpi xmlns:a14="http://schemas.microsoft.com/office/drawing/2010/main" val="0"/>
              </a:ext>
            </a:extLst>
          </a:blip>
          <a:srcRect r="3069" b="5468"/>
          <a:stretch/>
        </p:blipFill>
        <p:spPr>
          <a:xfrm>
            <a:off x="12534118" y="434431"/>
            <a:ext cx="5784693" cy="5989138"/>
          </a:xfrm>
          <a:prstGeom prst="rect">
            <a:avLst/>
          </a:prstGeom>
        </p:spPr>
      </p:pic>
    </p:spTree>
    <p:extLst>
      <p:ext uri="{BB962C8B-B14F-4D97-AF65-F5344CB8AC3E}">
        <p14:creationId xmlns:p14="http://schemas.microsoft.com/office/powerpoint/2010/main" val="321958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pic>
        <p:nvPicPr>
          <p:cNvPr id="17" name="Picture 16">
            <a:extLst>
              <a:ext uri="{FF2B5EF4-FFF2-40B4-BE49-F238E27FC236}">
                <a16:creationId xmlns:a16="http://schemas.microsoft.com/office/drawing/2014/main" id="{260CA58D-9EDB-45D6-9273-972B38314094}"/>
              </a:ext>
            </a:extLst>
          </p:cNvPr>
          <p:cNvPicPr/>
          <p:nvPr/>
        </p:nvPicPr>
        <p:blipFill rotWithShape="1">
          <a:blip r:embed="rId3">
            <a:extLst>
              <a:ext uri="{28A0092B-C50C-407E-A947-70E740481C1C}">
                <a14:useLocalDpi xmlns:a14="http://schemas.microsoft.com/office/drawing/2010/main" val="0"/>
              </a:ext>
            </a:extLst>
          </a:blip>
          <a:srcRect r="2366" b="7032"/>
          <a:stretch/>
        </p:blipFill>
        <p:spPr>
          <a:xfrm>
            <a:off x="12502018" y="1727851"/>
            <a:ext cx="7028331" cy="4570659"/>
          </a:xfrm>
          <a:prstGeom prst="rect">
            <a:avLst/>
          </a:prstGeom>
        </p:spPr>
      </p:pic>
      <p:graphicFrame>
        <p:nvGraphicFramePr>
          <p:cNvPr id="5" name="Table 4">
            <a:extLst>
              <a:ext uri="{FF2B5EF4-FFF2-40B4-BE49-F238E27FC236}">
                <a16:creationId xmlns:a16="http://schemas.microsoft.com/office/drawing/2014/main" id="{C4AD6E0F-1017-4CC9-9670-D61D264611F2}"/>
              </a:ext>
            </a:extLst>
          </p:cNvPr>
          <p:cNvGraphicFramePr>
            <a:graphicFrameLocks noGrp="1"/>
          </p:cNvGraphicFramePr>
          <p:nvPr>
            <p:extLst>
              <p:ext uri="{D42A27DB-BD31-4B8C-83A1-F6EECF244321}">
                <p14:modId xmlns:p14="http://schemas.microsoft.com/office/powerpoint/2010/main" val="1248343537"/>
              </p:ext>
            </p:extLst>
          </p:nvPr>
        </p:nvGraphicFramePr>
        <p:xfrm>
          <a:off x="35859" y="7105373"/>
          <a:ext cx="4823011" cy="5177930"/>
        </p:xfrm>
        <a:graphic>
          <a:graphicData uri="http://schemas.openxmlformats.org/drawingml/2006/table">
            <a:tbl>
              <a:tblPr bandRow="1">
                <a:tableStyleId>{5C22544A-7EE6-4342-B048-85BDC9FD1C3A}</a:tableStyleId>
              </a:tblPr>
              <a:tblGrid>
                <a:gridCol w="4823011">
                  <a:extLst>
                    <a:ext uri="{9D8B030D-6E8A-4147-A177-3AD203B41FA5}">
                      <a16:colId xmlns:a16="http://schemas.microsoft.com/office/drawing/2014/main" val="2310025625"/>
                    </a:ext>
                  </a:extLst>
                </a:gridCol>
              </a:tblGrid>
              <a:tr h="32276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a:effectLst/>
                          <a:latin typeface="Quicksand SemiBold" pitchFamily="2" charset="0"/>
                          <a:ea typeface="Calibri" panose="020F0502020204030204" pitchFamily="34" charset="0"/>
                        </a:rPr>
                        <a:t>Tên yêu cầu: Đăng Nhập</a:t>
                      </a:r>
                      <a:endParaRPr lang="vi-VN" sz="1100">
                        <a:effectLst/>
                        <a:latin typeface="Quicksand SemiBold" pitchFamily="2" charset="0"/>
                        <a:ea typeface="Calibri" panose="020F0502020204030204" pitchFamily="34" charset="0"/>
                      </a:endParaRPr>
                    </a:p>
                  </a:txBody>
                  <a:tcPr marL="45846" marR="45846" marT="0" marB="0" anchor="ctr"/>
                </a:tc>
                <a:extLst>
                  <a:ext uri="{0D108BD9-81ED-4DB2-BD59-A6C34878D82A}">
                    <a16:rowId xmlns:a16="http://schemas.microsoft.com/office/drawing/2014/main" val="3210573703"/>
                  </a:ext>
                </a:extLst>
              </a:tr>
              <a:tr h="32276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a:effectLst/>
                          <a:latin typeface="Quicksand SemiBold" pitchFamily="2" charset="0"/>
                        </a:rPr>
                        <a:t>Mức độ cần thiết: Bắt buộc</a:t>
                      </a:r>
                      <a:endParaRPr lang="vi-VN" sz="1100">
                        <a:effectLst/>
                        <a:latin typeface="Quicksand SemiBold" pitchFamily="2" charset="0"/>
                        <a:ea typeface="Calibri" panose="020F0502020204030204" pitchFamily="34" charset="0"/>
                      </a:endParaRPr>
                    </a:p>
                  </a:txBody>
                  <a:tcPr marL="45846" marR="45846" marT="0" marB="0" anchor="ctr"/>
                </a:tc>
                <a:extLst>
                  <a:ext uri="{0D108BD9-81ED-4DB2-BD59-A6C34878D82A}">
                    <a16:rowId xmlns:a16="http://schemas.microsoft.com/office/drawing/2014/main" val="2488117485"/>
                  </a:ext>
                </a:extLst>
              </a:tr>
              <a:tr h="172682">
                <a:tc>
                  <a:txBody>
                    <a:bodyPr/>
                    <a:lstStyle/>
                    <a:p>
                      <a:pPr marL="0" marR="0">
                        <a:lnSpc>
                          <a:spcPct val="107000"/>
                        </a:lnSpc>
                        <a:spcBef>
                          <a:spcPts val="0"/>
                        </a:spcBef>
                        <a:spcAft>
                          <a:spcPts val="0"/>
                        </a:spcAft>
                      </a:pPr>
                      <a:r>
                        <a:rPr lang="en-US" sz="1100">
                          <a:effectLst/>
                          <a:latin typeface="Quicksand SemiBold" pitchFamily="2" charset="0"/>
                        </a:rPr>
                        <a:t>Mô tả tóm tắt: Người dùng cần đăng nhập vào hệ thống</a:t>
                      </a:r>
                      <a:endParaRPr lang="vi-VN" sz="1100">
                        <a:effectLst/>
                        <a:latin typeface="Quicksand SemiBold" pitchFamily="2" charset="0"/>
                        <a:ea typeface="Calibri" panose="020F0502020204030204" pitchFamily="34" charset="0"/>
                      </a:endParaRPr>
                    </a:p>
                  </a:txBody>
                  <a:tcPr marL="45846" marR="45846" marT="0" marB="0"/>
                </a:tc>
                <a:extLst>
                  <a:ext uri="{0D108BD9-81ED-4DB2-BD59-A6C34878D82A}">
                    <a16:rowId xmlns:a16="http://schemas.microsoft.com/office/drawing/2014/main" val="3204988470"/>
                  </a:ext>
                </a:extLst>
              </a:tr>
              <a:tr h="1296576">
                <a:tc>
                  <a:txBody>
                    <a:bodyPr/>
                    <a:lstStyle/>
                    <a:p>
                      <a:pPr marL="0" marR="0">
                        <a:lnSpc>
                          <a:spcPct val="107000"/>
                        </a:lnSpc>
                        <a:spcBef>
                          <a:spcPts val="10"/>
                        </a:spcBef>
                        <a:spcAft>
                          <a:spcPts val="0"/>
                        </a:spcAft>
                      </a:pPr>
                      <a:r>
                        <a:rPr lang="en-US" sz="1100">
                          <a:effectLst/>
                          <a:latin typeface="Quicksand SemiBold" pitchFamily="2" charset="0"/>
                        </a:rPr>
                        <a:t>Luồng xử lý bình thường của sự kiện:</a:t>
                      </a:r>
                      <a:endParaRPr lang="vi-VN" sz="1100">
                        <a:effectLst/>
                        <a:latin typeface="Quicksand SemiBol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SemiBold" pitchFamily="2" charset="0"/>
                        </a:rPr>
                        <a:t>Mở chức năng đăng nhập của hệ thống. </a:t>
                      </a:r>
                    </a:p>
                    <a:p>
                      <a:pPr marL="342900" marR="0" lvl="0" indent="-342900">
                        <a:lnSpc>
                          <a:spcPct val="107000"/>
                        </a:lnSpc>
                        <a:spcBef>
                          <a:spcPts val="0"/>
                        </a:spcBef>
                        <a:spcAft>
                          <a:spcPts val="0"/>
                        </a:spcAft>
                        <a:buFont typeface="+mj-lt"/>
                        <a:buAutoNum type="arabicPeriod"/>
                      </a:pPr>
                      <a:r>
                        <a:rPr lang="vi-VN" sz="1100">
                          <a:effectLst/>
                          <a:latin typeface="Quicksand SemiBold" pitchFamily="2" charset="0"/>
                        </a:rPr>
                        <a:t>Nhập tài khoản và mật khẩu. (Nếu người dùng chắc chắn quên mật khẩu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SemiBold" pitchFamily="2" charset="0"/>
                        </a:rPr>
                        <a:t>Click vào nút “ĐĂNG NHẬP”. (Nếu nhập sai tên đăng nhập hoặc sai mật khẩu thì chuyển đến chuỗi A2) </a:t>
                      </a:r>
                    </a:p>
                    <a:p>
                      <a:pPr marL="342900" marR="0" lvl="0" indent="-342900">
                        <a:lnSpc>
                          <a:spcPct val="107000"/>
                        </a:lnSpc>
                        <a:spcBef>
                          <a:spcPts val="0"/>
                        </a:spcBef>
                        <a:spcAft>
                          <a:spcPts val="0"/>
                        </a:spcAft>
                        <a:buFont typeface="+mj-lt"/>
                        <a:buAutoNum type="arabicPeriod"/>
                      </a:pPr>
                      <a:r>
                        <a:rPr lang="vi-VN" sz="1100">
                          <a:effectLst/>
                          <a:latin typeface="Quicksand SemiBold" pitchFamily="2" charset="0"/>
                        </a:rPr>
                        <a:t>Hệ thống sẽ chuyển sang giao diện của người dùng. </a:t>
                      </a:r>
                      <a:endParaRPr lang="vi-VN" sz="1100">
                        <a:solidFill>
                          <a:srgbClr val="000000"/>
                        </a:solidFill>
                        <a:effectLst/>
                        <a:latin typeface="Quicksand SemiBold" pitchFamily="2" charset="0"/>
                        <a:ea typeface="Calibri" panose="020F0502020204030204" pitchFamily="34" charset="0"/>
                        <a:cs typeface="Roboto" panose="02000000000000000000" pitchFamily="2" charset="0"/>
                      </a:endParaRPr>
                    </a:p>
                  </a:txBody>
                  <a:tcPr marL="45846" marR="45846" marT="0" marB="0"/>
                </a:tc>
                <a:extLst>
                  <a:ext uri="{0D108BD9-81ED-4DB2-BD59-A6C34878D82A}">
                    <a16:rowId xmlns:a16="http://schemas.microsoft.com/office/drawing/2014/main" val="447499986"/>
                  </a:ext>
                </a:extLst>
              </a:tr>
              <a:tr h="3063152">
                <a:tc>
                  <a:txBody>
                    <a:bodyPr/>
                    <a:lstStyle/>
                    <a:p>
                      <a:pPr marL="0" marR="0">
                        <a:lnSpc>
                          <a:spcPct val="107000"/>
                        </a:lnSpc>
                        <a:spcBef>
                          <a:spcPts val="10"/>
                        </a:spcBef>
                        <a:spcAft>
                          <a:spcPts val="0"/>
                        </a:spcAft>
                      </a:pPr>
                      <a:r>
                        <a:rPr lang="en-US" sz="1100">
                          <a:effectLst/>
                          <a:latin typeface="Quicksand SemiBold" pitchFamily="2" charset="0"/>
                        </a:rPr>
                        <a:t>Luồng luân phiên/đặc biệt :</a:t>
                      </a:r>
                      <a:endParaRPr lang="vi-VN" sz="1100">
                        <a:effectLst/>
                        <a:latin typeface="Quicksand SemiBold" pitchFamily="2" charset="0"/>
                      </a:endParaRPr>
                    </a:p>
                    <a:p>
                      <a:pPr marL="0" marR="0">
                        <a:lnSpc>
                          <a:spcPct val="107000"/>
                        </a:lnSpc>
                        <a:spcBef>
                          <a:spcPts val="0"/>
                        </a:spcBef>
                        <a:spcAft>
                          <a:spcPts val="0"/>
                        </a:spcAft>
                      </a:pPr>
                      <a:r>
                        <a:rPr lang="vi-VN" sz="1100">
                          <a:effectLst/>
                          <a:latin typeface="Quicksand SemiBold" pitchFamily="2" charset="0"/>
                        </a:rPr>
                        <a:t>A1 – Người dùng quên mật khẩu. </a:t>
                      </a:r>
                    </a:p>
                    <a:p>
                      <a:pPr marL="0" marR="0">
                        <a:lnSpc>
                          <a:spcPct val="107000"/>
                        </a:lnSpc>
                        <a:spcBef>
                          <a:spcPts val="0"/>
                        </a:spcBef>
                        <a:spcAft>
                          <a:spcPts val="0"/>
                        </a:spcAft>
                      </a:pPr>
                      <a:r>
                        <a:rPr lang="vi-VN" sz="1100">
                          <a:effectLst/>
                          <a:latin typeface="Quicksand SemiBold" pitchFamily="2" charset="0"/>
                        </a:rPr>
                        <a:t>Chuỗi A1 bắt đầu ở bước 2 của luồng xử lý bình thường. </a:t>
                      </a:r>
                    </a:p>
                    <a:p>
                      <a:pPr marL="0" marR="0">
                        <a:lnSpc>
                          <a:spcPct val="107000"/>
                        </a:lnSpc>
                        <a:spcBef>
                          <a:spcPts val="0"/>
                        </a:spcBef>
                        <a:spcAft>
                          <a:spcPts val="0"/>
                        </a:spcAft>
                      </a:pPr>
                      <a:r>
                        <a:rPr lang="vi-VN" sz="1100">
                          <a:effectLst/>
                          <a:latin typeface="Quicksand SemiBold" pitchFamily="2" charset="0"/>
                        </a:rPr>
                        <a:t>3. Click vào “Quên mật khẩu”. </a:t>
                      </a:r>
                    </a:p>
                    <a:p>
                      <a:pPr marL="0" marR="0">
                        <a:lnSpc>
                          <a:spcPct val="107000"/>
                        </a:lnSpc>
                        <a:spcBef>
                          <a:spcPts val="0"/>
                        </a:spcBef>
                        <a:spcAft>
                          <a:spcPts val="0"/>
                        </a:spcAft>
                      </a:pPr>
                      <a:r>
                        <a:rPr lang="vi-VN" sz="1100">
                          <a:effectLst/>
                          <a:latin typeface="Quicksand SemiBold" pitchFamily="2" charset="0"/>
                        </a:rPr>
                        <a:t>4. Hệ thống sẽ yêu cầu nhập số điện thoại. </a:t>
                      </a:r>
                    </a:p>
                    <a:p>
                      <a:pPr marL="0" marR="0">
                        <a:lnSpc>
                          <a:spcPct val="107000"/>
                        </a:lnSpc>
                        <a:spcBef>
                          <a:spcPts val="0"/>
                        </a:spcBef>
                        <a:spcAft>
                          <a:spcPts val="0"/>
                        </a:spcAft>
                      </a:pPr>
                      <a:r>
                        <a:rPr lang="vi-VN" sz="1100">
                          <a:effectLst/>
                          <a:latin typeface="Quicksand SemiBold" pitchFamily="2" charset="0"/>
                        </a:rPr>
                        <a:t>5. Click “Tiếp tục”. </a:t>
                      </a:r>
                    </a:p>
                    <a:p>
                      <a:pPr marL="0" marR="0">
                        <a:lnSpc>
                          <a:spcPct val="107000"/>
                        </a:lnSpc>
                        <a:spcBef>
                          <a:spcPts val="0"/>
                        </a:spcBef>
                        <a:spcAft>
                          <a:spcPts val="0"/>
                        </a:spcAft>
                      </a:pPr>
                      <a:r>
                        <a:rPr lang="vi-VN" sz="1100">
                          <a:effectLst/>
                          <a:latin typeface="Quicksand SemiBold" pitchFamily="2" charset="0"/>
                        </a:rPr>
                        <a:t>6. Hệ thống sẽ gửi mã và người dùng nhập vào. </a:t>
                      </a:r>
                    </a:p>
                    <a:p>
                      <a:pPr marL="0" marR="0">
                        <a:lnSpc>
                          <a:spcPct val="107000"/>
                        </a:lnSpc>
                        <a:spcBef>
                          <a:spcPts val="0"/>
                        </a:spcBef>
                        <a:spcAft>
                          <a:spcPts val="0"/>
                        </a:spcAft>
                      </a:pPr>
                      <a:r>
                        <a:rPr lang="vi-VN" sz="1100">
                          <a:effectLst/>
                          <a:latin typeface="Quicksand SemiBold" pitchFamily="2" charset="0"/>
                        </a:rPr>
                        <a:t>7. Click “Xác nhận”. </a:t>
                      </a:r>
                    </a:p>
                    <a:p>
                      <a:pPr marL="0" marR="0">
                        <a:lnSpc>
                          <a:spcPct val="107000"/>
                        </a:lnSpc>
                        <a:spcBef>
                          <a:spcPts val="0"/>
                        </a:spcBef>
                        <a:spcAft>
                          <a:spcPts val="0"/>
                        </a:spcAft>
                      </a:pPr>
                      <a:r>
                        <a:rPr lang="vi-VN" sz="1100">
                          <a:effectLst/>
                          <a:latin typeface="Quicksand SemiBold" pitchFamily="2" charset="0"/>
                        </a:rPr>
                        <a:t>8. Giao diện đặt mật khẩu mới hiện lên, người dùng nhập mật khẩu mới và nhập lại mật khẩu. </a:t>
                      </a:r>
                    </a:p>
                    <a:p>
                      <a:pPr marL="0" marR="0">
                        <a:lnSpc>
                          <a:spcPct val="107000"/>
                        </a:lnSpc>
                        <a:spcBef>
                          <a:spcPts val="0"/>
                        </a:spcBef>
                        <a:spcAft>
                          <a:spcPts val="0"/>
                        </a:spcAft>
                      </a:pPr>
                      <a:r>
                        <a:rPr lang="vi-VN" sz="1100">
                          <a:effectLst/>
                          <a:latin typeface="Quicksand SemiBold" pitchFamily="2" charset="0"/>
                        </a:rPr>
                        <a:t>9. Nhấn nút “Hoàn tất” </a:t>
                      </a:r>
                    </a:p>
                    <a:p>
                      <a:pPr marL="0" marR="0">
                        <a:lnSpc>
                          <a:spcPct val="107000"/>
                        </a:lnSpc>
                        <a:spcBef>
                          <a:spcPts val="0"/>
                        </a:spcBef>
                        <a:spcAft>
                          <a:spcPts val="0"/>
                        </a:spcAft>
                      </a:pPr>
                      <a:r>
                        <a:rPr lang="vi-VN" sz="1100">
                          <a:effectLst/>
                          <a:latin typeface="Quicksand SemiBold" pitchFamily="2" charset="0"/>
                        </a:rPr>
                        <a:t>Quay về bước 1 của luồng xử lý bình thường. </a:t>
                      </a:r>
                    </a:p>
                    <a:p>
                      <a:pPr marL="0" marR="0">
                        <a:lnSpc>
                          <a:spcPct val="107000"/>
                        </a:lnSpc>
                        <a:spcBef>
                          <a:spcPts val="0"/>
                        </a:spcBef>
                        <a:spcAft>
                          <a:spcPts val="0"/>
                        </a:spcAft>
                      </a:pPr>
                      <a:r>
                        <a:rPr lang="vi-VN" sz="1100">
                          <a:effectLst/>
                          <a:latin typeface="Quicksand SemiBold" pitchFamily="2" charset="0"/>
                        </a:rPr>
                        <a:t>A2 – Người dùng nhập sai tên đăng nhập hoặc nhập sai mật khẩu. </a:t>
                      </a:r>
                    </a:p>
                    <a:p>
                      <a:pPr marL="0" marR="0">
                        <a:lnSpc>
                          <a:spcPct val="107000"/>
                        </a:lnSpc>
                        <a:spcBef>
                          <a:spcPts val="0"/>
                        </a:spcBef>
                        <a:spcAft>
                          <a:spcPts val="0"/>
                        </a:spcAft>
                      </a:pPr>
                      <a:r>
                        <a:rPr lang="vi-VN" sz="1100">
                          <a:effectLst/>
                          <a:latin typeface="Quicksand SemiBold" pitchFamily="2" charset="0"/>
                        </a:rPr>
                        <a:t>Chuỗi A2 bắt đầu ở bước 3 của luồng xử lý bình thường. </a:t>
                      </a:r>
                    </a:p>
                    <a:p>
                      <a:pPr marL="0" marR="0">
                        <a:lnSpc>
                          <a:spcPct val="107000"/>
                        </a:lnSpc>
                        <a:spcBef>
                          <a:spcPts val="0"/>
                        </a:spcBef>
                        <a:spcAft>
                          <a:spcPts val="0"/>
                        </a:spcAft>
                      </a:pPr>
                      <a:r>
                        <a:rPr lang="vi-VN" sz="1100">
                          <a:effectLst/>
                          <a:latin typeface="Quicksand SemiBold" pitchFamily="2" charset="0"/>
                        </a:rPr>
                        <a:t>3. Hệ thống báo lỗi. </a:t>
                      </a:r>
                    </a:p>
                    <a:p>
                      <a:pPr marL="0" marR="0">
                        <a:lnSpc>
                          <a:spcPct val="107000"/>
                        </a:lnSpc>
                        <a:spcBef>
                          <a:spcPts val="10"/>
                        </a:spcBef>
                        <a:spcAft>
                          <a:spcPts val="0"/>
                        </a:spcAft>
                      </a:pPr>
                      <a:r>
                        <a:rPr lang="en-US" sz="1100">
                          <a:effectLst/>
                          <a:latin typeface="Quicksand SemiBold" pitchFamily="2" charset="0"/>
                        </a:rPr>
                        <a:t>Quay về bước 2 của luồng xử lý bình thường. </a:t>
                      </a:r>
                      <a:endParaRPr lang="vi-VN" sz="1100">
                        <a:effectLst/>
                        <a:latin typeface="Quicksand SemiBold" pitchFamily="2" charset="0"/>
                        <a:ea typeface="Calibri" panose="020F0502020204030204" pitchFamily="34" charset="0"/>
                      </a:endParaRPr>
                    </a:p>
                  </a:txBody>
                  <a:tcPr marL="45846" marR="45846" marT="0" marB="0"/>
                </a:tc>
                <a:extLst>
                  <a:ext uri="{0D108BD9-81ED-4DB2-BD59-A6C34878D82A}">
                    <a16:rowId xmlns:a16="http://schemas.microsoft.com/office/drawing/2014/main" val="316324239"/>
                  </a:ext>
                </a:extLst>
              </a:tr>
            </a:tbl>
          </a:graphicData>
        </a:graphic>
      </p:graphicFrame>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sp>
        <p:nvSpPr>
          <p:cNvPr id="13" name="TextBox 12">
            <a:extLst>
              <a:ext uri="{FF2B5EF4-FFF2-40B4-BE49-F238E27FC236}">
                <a16:creationId xmlns:a16="http://schemas.microsoft.com/office/drawing/2014/main" id="{5150DBE1-398A-49C1-A79C-BE1F998988C3}"/>
              </a:ext>
            </a:extLst>
          </p:cNvPr>
          <p:cNvSpPr txBox="1"/>
          <p:nvPr/>
        </p:nvSpPr>
        <p:spPr>
          <a:xfrm>
            <a:off x="-4356399" y="1569292"/>
            <a:ext cx="239357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Đăng nhập</a:t>
            </a:r>
            <a:endParaRPr lang="vi-VN" sz="2800">
              <a:latin typeface="Quicksand" pitchFamily="2" charset="0"/>
            </a:endParaRPr>
          </a:p>
        </p:txBody>
      </p:sp>
      <p:sp>
        <p:nvSpPr>
          <p:cNvPr id="14" name="TextBox 13">
            <a:extLst>
              <a:ext uri="{FF2B5EF4-FFF2-40B4-BE49-F238E27FC236}">
                <a16:creationId xmlns:a16="http://schemas.microsoft.com/office/drawing/2014/main" id="{28A8AB6D-3E46-4B74-809E-2E184E7BB285}"/>
              </a:ext>
            </a:extLst>
          </p:cNvPr>
          <p:cNvSpPr txBox="1"/>
          <p:nvPr/>
        </p:nvSpPr>
        <p:spPr>
          <a:xfrm>
            <a:off x="-4356399" y="2209515"/>
            <a:ext cx="352133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Đăng ký tài khoản</a:t>
            </a:r>
            <a:endParaRPr lang="vi-VN" sz="2800">
              <a:latin typeface="Quicksand" pitchFamily="2" charset="0"/>
            </a:endParaRPr>
          </a:p>
        </p:txBody>
      </p:sp>
      <p:sp>
        <p:nvSpPr>
          <p:cNvPr id="15" name="TextBox 14">
            <a:extLst>
              <a:ext uri="{FF2B5EF4-FFF2-40B4-BE49-F238E27FC236}">
                <a16:creationId xmlns:a16="http://schemas.microsoft.com/office/drawing/2014/main" id="{203260F2-9A54-496F-A242-0F2F6ED689B1}"/>
              </a:ext>
            </a:extLst>
          </p:cNvPr>
          <p:cNvSpPr txBox="1"/>
          <p:nvPr/>
        </p:nvSpPr>
        <p:spPr>
          <a:xfrm>
            <a:off x="-4356399" y="3489961"/>
            <a:ext cx="194175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Kê thuốc</a:t>
            </a:r>
            <a:endParaRPr lang="vi-VN" sz="2800">
              <a:latin typeface="Quicksand" pitchFamily="2" charset="0"/>
            </a:endParaRPr>
          </a:p>
        </p:txBody>
      </p:sp>
      <p:sp>
        <p:nvSpPr>
          <p:cNvPr id="16" name="TextBox 15">
            <a:extLst>
              <a:ext uri="{FF2B5EF4-FFF2-40B4-BE49-F238E27FC236}">
                <a16:creationId xmlns:a16="http://schemas.microsoft.com/office/drawing/2014/main" id="{2CC0FF6B-A4F4-4EE0-A785-02FB61795213}"/>
              </a:ext>
            </a:extLst>
          </p:cNvPr>
          <p:cNvSpPr txBox="1"/>
          <p:nvPr/>
        </p:nvSpPr>
        <p:spPr>
          <a:xfrm>
            <a:off x="-4356399" y="2849738"/>
            <a:ext cx="2097741"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Đặt hàng</a:t>
            </a:r>
            <a:endParaRPr lang="vi-VN" sz="2800">
              <a:latin typeface="Quicksand" pitchFamily="2" charset="0"/>
            </a:endParaRPr>
          </a:p>
        </p:txBody>
      </p:sp>
      <p:sp>
        <p:nvSpPr>
          <p:cNvPr id="18" name="TextBox 17">
            <a:extLst>
              <a:ext uri="{FF2B5EF4-FFF2-40B4-BE49-F238E27FC236}">
                <a16:creationId xmlns:a16="http://schemas.microsoft.com/office/drawing/2014/main" id="{95DEE0A0-0082-4E02-B2D2-E1561EAD6CCC}"/>
              </a:ext>
            </a:extLst>
          </p:cNvPr>
          <p:cNvSpPr txBox="1"/>
          <p:nvPr/>
        </p:nvSpPr>
        <p:spPr>
          <a:xfrm>
            <a:off x="-4356399" y="4130184"/>
            <a:ext cx="3152887"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Thêm nhân viên</a:t>
            </a:r>
            <a:endParaRPr lang="vi-VN" sz="2800">
              <a:latin typeface="Quicksand" pitchFamily="2" charset="0"/>
            </a:endParaRPr>
          </a:p>
        </p:txBody>
      </p:sp>
      <p:sp>
        <p:nvSpPr>
          <p:cNvPr id="19" name="TextBox 18">
            <a:extLst>
              <a:ext uri="{FF2B5EF4-FFF2-40B4-BE49-F238E27FC236}">
                <a16:creationId xmlns:a16="http://schemas.microsoft.com/office/drawing/2014/main" id="{DBB06741-751F-4287-8C86-8B56FCD0E248}"/>
              </a:ext>
            </a:extLst>
          </p:cNvPr>
          <p:cNvSpPr txBox="1"/>
          <p:nvPr/>
        </p:nvSpPr>
        <p:spPr>
          <a:xfrm>
            <a:off x="-4356399" y="4775169"/>
            <a:ext cx="4095974"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Phân quyền tài khoản</a:t>
            </a:r>
            <a:endParaRPr lang="vi-VN" sz="2800">
              <a:latin typeface="Quicksand" pitchFamily="2" charset="0"/>
            </a:endParaRPr>
          </a:p>
        </p:txBody>
      </p:sp>
      <p:sp>
        <p:nvSpPr>
          <p:cNvPr id="20" name="TextBox 19">
            <a:extLst>
              <a:ext uri="{FF2B5EF4-FFF2-40B4-BE49-F238E27FC236}">
                <a16:creationId xmlns:a16="http://schemas.microsoft.com/office/drawing/2014/main" id="{1448E3AC-C9C2-44A4-9C56-80CB26DCC641}"/>
              </a:ext>
            </a:extLst>
          </p:cNvPr>
          <p:cNvSpPr txBox="1"/>
          <p:nvPr/>
        </p:nvSpPr>
        <p:spPr>
          <a:xfrm>
            <a:off x="-4356399" y="5410630"/>
            <a:ext cx="382613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Tìm kiếm sản phẩm</a:t>
            </a:r>
            <a:endParaRPr lang="vi-VN" sz="2800">
              <a:latin typeface="Quicksand" pitchFamily="2" charset="0"/>
            </a:endParaRPr>
          </a:p>
        </p:txBody>
      </p:sp>
      <p:graphicFrame>
        <p:nvGraphicFramePr>
          <p:cNvPr id="6" name="Table 5">
            <a:extLst>
              <a:ext uri="{FF2B5EF4-FFF2-40B4-BE49-F238E27FC236}">
                <a16:creationId xmlns:a16="http://schemas.microsoft.com/office/drawing/2014/main" id="{CB750E5D-7802-4118-A170-D36132AB2FC8}"/>
              </a:ext>
            </a:extLst>
          </p:cNvPr>
          <p:cNvGraphicFramePr>
            <a:graphicFrameLocks noGrp="1"/>
          </p:cNvGraphicFramePr>
          <p:nvPr>
            <p:extLst>
              <p:ext uri="{D42A27DB-BD31-4B8C-83A1-F6EECF244321}">
                <p14:modId xmlns:p14="http://schemas.microsoft.com/office/powerpoint/2010/main" val="1558460548"/>
              </p:ext>
            </p:extLst>
          </p:nvPr>
        </p:nvGraphicFramePr>
        <p:xfrm>
          <a:off x="59669" y="1572657"/>
          <a:ext cx="6370314" cy="4882889"/>
        </p:xfrm>
        <a:graphic>
          <a:graphicData uri="http://schemas.openxmlformats.org/drawingml/2006/table">
            <a:tbl>
              <a:tblPr bandRow="1">
                <a:tableStyleId>{5C22544A-7EE6-4342-B048-85BDC9FD1C3A}</a:tableStyleId>
              </a:tblPr>
              <a:tblGrid>
                <a:gridCol w="6370314">
                  <a:extLst>
                    <a:ext uri="{9D8B030D-6E8A-4147-A177-3AD203B41FA5}">
                      <a16:colId xmlns:a16="http://schemas.microsoft.com/office/drawing/2014/main" val="4249833031"/>
                    </a:ext>
                  </a:extLst>
                </a:gridCol>
              </a:tblGrid>
              <a:tr h="237069">
                <a:tc>
                  <a:txBody>
                    <a:bodyPr/>
                    <a:lstStyle/>
                    <a:p>
                      <a:pPr marL="0" marR="0">
                        <a:lnSpc>
                          <a:spcPct val="115000"/>
                        </a:lnSpc>
                        <a:spcBef>
                          <a:spcPts val="10"/>
                        </a:spcBef>
                        <a:spcAft>
                          <a:spcPts val="0"/>
                        </a:spcAft>
                      </a:pPr>
                      <a:r>
                        <a:rPr lang="en-US" sz="1100">
                          <a:effectLst/>
                          <a:latin typeface="Quicksand" pitchFamily="2" charset="0"/>
                        </a:rPr>
                        <a:t>Tên yêu cầu: Đăng ký tài khoản</a:t>
                      </a:r>
                      <a:endParaRPr lang="vi-VN" sz="110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940398822"/>
                  </a:ext>
                </a:extLst>
              </a:tr>
              <a:tr h="233968">
                <a:tc>
                  <a:txBody>
                    <a:bodyPr/>
                    <a:lstStyle/>
                    <a:p>
                      <a:pPr marL="0" marR="0">
                        <a:lnSpc>
                          <a:spcPct val="107000"/>
                        </a:lnSpc>
                        <a:spcBef>
                          <a:spcPts val="0"/>
                        </a:spcBef>
                        <a:spcAft>
                          <a:spcPts val="0"/>
                        </a:spcAft>
                      </a:pPr>
                      <a:r>
                        <a:rPr lang="en-US" sz="1100">
                          <a:effectLst/>
                          <a:latin typeface="Quicksand" pitchFamily="2" charset="0"/>
                        </a:rPr>
                        <a:t>Mức độ cần thiết: Bắt buộc</a:t>
                      </a:r>
                      <a:endParaRPr lang="vi-VN" sz="110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1888341659"/>
                  </a:ext>
                </a:extLst>
              </a:tr>
              <a:tr h="215250">
                <a:tc>
                  <a:txBody>
                    <a:bodyPr/>
                    <a:lstStyle/>
                    <a:p>
                      <a:pPr marL="0" marR="0">
                        <a:lnSpc>
                          <a:spcPct val="107000"/>
                        </a:lnSpc>
                        <a:spcBef>
                          <a:spcPts val="0"/>
                        </a:spcBef>
                        <a:spcAft>
                          <a:spcPts val="0"/>
                        </a:spcAft>
                      </a:pPr>
                      <a:r>
                        <a:rPr lang="en-US" sz="1100">
                          <a:effectLst/>
                          <a:latin typeface="Quicksand" pitchFamily="2" charset="0"/>
                        </a:rPr>
                        <a:t>Mô tả tóm tắt: Người dùng cần đăng ký tài khoản.</a:t>
                      </a:r>
                      <a:endParaRPr lang="vi-VN" sz="110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124359619"/>
                  </a:ext>
                </a:extLst>
              </a:tr>
              <a:tr h="2232716">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sự</a:t>
                      </a:r>
                      <a:r>
                        <a:rPr lang="en-US" sz="1100" dirty="0">
                          <a:effectLst/>
                          <a:latin typeface="Quicksand" pitchFamily="2" charset="0"/>
                        </a:rPr>
                        <a:t> </a:t>
                      </a:r>
                      <a:r>
                        <a:rPr lang="en-US" sz="1100" dirty="0" err="1">
                          <a:effectLst/>
                          <a:latin typeface="Quicksand" pitchFamily="2" charset="0"/>
                        </a:rPr>
                        <a:t>kiện</a:t>
                      </a:r>
                      <a:r>
                        <a:rPr lang="en-US" sz="1100" dirty="0">
                          <a:effectLst/>
                          <a:latin typeface="Quicksand" pitchFamily="2" charset="0"/>
                        </a:rPr>
                        <a:t>:</a:t>
                      </a:r>
                      <a:endParaRPr lang="vi-VN" sz="1100" dirty="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Mở chức năng đăng ký của hệ thống.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Hiển thị giao diện đăng ký.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Nhập thông tin theo yêu cầu: Tên tài khoản, số điện thoại, email (nếu có), mật khẩu, nhập lại mật khẩu. Và Click “OK”. Hệ thống kiểm tra thông tin khách hàng vừa nhập (nếu sai thì chuyển đến chuỗi A1).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Xác thực tài khoản: khách hàng sẽ nhận được một mã xác thực được gửi thông qua số điện thoại. Sau đó, khách hàng nhập mã vừa nhận vào khung xác thực, tiếp theo click vào nút “XÁC NHẬN”. (Nếu thực hiện không đúng yêu cầu thì chuyển đến chuỗi A2).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Hệ thống sẽ hiển thị form điền thông tin khách hàng gồm: Họ tên; Địa chỉ liên hệ; Ngày, tháng, năm sinh; Giới tính. Click vào “Cập nhật”. (nếu khách hàng bỏ qua bước này sẽ chuyển đến chuỗi A3).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Hệ thống sẽ trở về trang chủ. </a:t>
                      </a:r>
                      <a:endParaRPr lang="vi-VN" sz="1100" dirty="0">
                        <a:solidFill>
                          <a:srgbClr val="000000"/>
                        </a:solidFill>
                        <a:effectLst/>
                        <a:latin typeface="Quicksand" pitchFamily="2" charset="0"/>
                        <a:ea typeface="Calibri" panose="020F0502020204030204" pitchFamily="34" charset="0"/>
                        <a:cs typeface="Roboto" panose="02000000000000000000" pitchFamily="2" charset="0"/>
                      </a:endParaRPr>
                    </a:p>
                  </a:txBody>
                  <a:tcPr marL="38352" marR="38352" marT="0" marB="0"/>
                </a:tc>
                <a:extLst>
                  <a:ext uri="{0D108BD9-81ED-4DB2-BD59-A6C34878D82A}">
                    <a16:rowId xmlns:a16="http://schemas.microsoft.com/office/drawing/2014/main" val="3203441970"/>
                  </a:ext>
                </a:extLst>
              </a:tr>
              <a:tr h="1875867">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sai</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kịch</a:t>
                      </a:r>
                      <a:r>
                        <a:rPr lang="en-US" sz="1100" dirty="0">
                          <a:effectLst/>
                          <a:latin typeface="Quicksand" pitchFamily="2" charset="0"/>
                        </a:rPr>
                        <a:t> </a:t>
                      </a:r>
                      <a:r>
                        <a:rPr lang="en-US" sz="1100" dirty="0" err="1">
                          <a:effectLst/>
                          <a:latin typeface="Quicksand" pitchFamily="2" charset="0"/>
                        </a:rPr>
                        <a:t>bản</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Quay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2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A2 -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sai</a:t>
                      </a:r>
                      <a:r>
                        <a:rPr lang="en-US" sz="1100" dirty="0">
                          <a:effectLst/>
                          <a:latin typeface="Quicksand" pitchFamily="2" charset="0"/>
                        </a:rPr>
                        <a:t> </a:t>
                      </a:r>
                      <a:r>
                        <a:rPr lang="en-US" sz="1100" dirty="0" err="1">
                          <a:effectLst/>
                          <a:latin typeface="Quicksand" pitchFamily="2" charset="0"/>
                        </a:rPr>
                        <a:t>mã</a:t>
                      </a:r>
                      <a:r>
                        <a:rPr lang="en-US" sz="1100" dirty="0">
                          <a:effectLst/>
                          <a:latin typeface="Quicksand" pitchFamily="2" charset="0"/>
                        </a:rPr>
                        <a:t> </a:t>
                      </a:r>
                      <a:r>
                        <a:rPr lang="en-US" sz="1100" dirty="0" err="1">
                          <a:effectLst/>
                          <a:latin typeface="Quicksand" pitchFamily="2" charset="0"/>
                        </a:rPr>
                        <a:t>xác</a:t>
                      </a:r>
                      <a:r>
                        <a:rPr lang="en-US" sz="1100" dirty="0">
                          <a:effectLst/>
                          <a:latin typeface="Quicksand" pitchFamily="2" charset="0"/>
                        </a:rPr>
                        <a:t> </a:t>
                      </a:r>
                      <a:r>
                        <a:rPr lang="en-US" sz="1100" dirty="0" err="1">
                          <a:effectLst/>
                          <a:latin typeface="Quicksand" pitchFamily="2" charset="0"/>
                        </a:rPr>
                        <a:t>nhận</a:t>
                      </a:r>
                      <a:r>
                        <a:rPr lang="en-US" sz="1100" dirty="0">
                          <a:effectLst/>
                          <a:latin typeface="Quicksand" pitchFamily="2" charset="0"/>
                        </a:rPr>
                        <a:t> </a:t>
                      </a:r>
                      <a:r>
                        <a:rPr lang="en-US" sz="1100" dirty="0" err="1">
                          <a:effectLst/>
                          <a:latin typeface="Quicksand" pitchFamily="2" charset="0"/>
                        </a:rPr>
                        <a:t>hoặc</a:t>
                      </a:r>
                      <a:r>
                        <a:rPr lang="en-US" sz="1100" dirty="0">
                          <a:effectLst/>
                          <a:latin typeface="Quicksand" pitchFamily="2" charset="0"/>
                        </a:rPr>
                        <a:t> </a:t>
                      </a:r>
                      <a:r>
                        <a:rPr lang="en-US" sz="1100" dirty="0" err="1">
                          <a:effectLst/>
                          <a:latin typeface="Quicksand" pitchFamily="2" charset="0"/>
                        </a:rPr>
                        <a:t>quá</a:t>
                      </a:r>
                      <a:r>
                        <a:rPr lang="en-US" sz="1100" dirty="0">
                          <a:effectLst/>
                          <a:latin typeface="Quicksand" pitchFamily="2" charset="0"/>
                        </a:rPr>
                        <a:t> </a:t>
                      </a:r>
                      <a:r>
                        <a:rPr lang="en-US" sz="1100" dirty="0" err="1">
                          <a:effectLst/>
                          <a:latin typeface="Quicksand" pitchFamily="2" charset="0"/>
                        </a:rPr>
                        <a:t>thời</a:t>
                      </a:r>
                      <a:r>
                        <a:rPr lang="en-US" sz="1100" dirty="0">
                          <a:effectLst/>
                          <a:latin typeface="Quicksand" pitchFamily="2" charset="0"/>
                        </a:rPr>
                        <a:t> </a:t>
                      </a:r>
                      <a:r>
                        <a:rPr lang="en-US" sz="1100" dirty="0" err="1">
                          <a:effectLst/>
                          <a:latin typeface="Quicksand" pitchFamily="2" charset="0"/>
                        </a:rPr>
                        <a:t>gian</a:t>
                      </a:r>
                      <a:r>
                        <a:rPr lang="en-US" sz="1100" dirty="0">
                          <a:effectLst/>
                          <a:latin typeface="Quicksand" pitchFamily="2" charset="0"/>
                        </a:rPr>
                        <a:t> </a:t>
                      </a:r>
                      <a:r>
                        <a:rPr lang="en-US" sz="1100" dirty="0" err="1">
                          <a:effectLst/>
                          <a:latin typeface="Quicksand" pitchFamily="2" charset="0"/>
                        </a:rPr>
                        <a:t>cho</a:t>
                      </a:r>
                      <a:r>
                        <a:rPr lang="en-US" sz="1100" dirty="0">
                          <a:effectLst/>
                          <a:latin typeface="Quicksand" pitchFamily="2" charset="0"/>
                        </a:rPr>
                        <a:t> </a:t>
                      </a:r>
                      <a:r>
                        <a:rPr lang="en-US" sz="1100" dirty="0" err="1">
                          <a:effectLst/>
                          <a:latin typeface="Quicksand" pitchFamily="2" charset="0"/>
                        </a:rPr>
                        <a:t>phép</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A2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4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5.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lỗi</a:t>
                      </a:r>
                      <a:r>
                        <a:rPr lang="en-US" sz="1100" dirty="0">
                          <a:effectLst/>
                          <a:latin typeface="Quicksand" pitchFamily="2" charset="0"/>
                        </a:rPr>
                        <a:t>, </a:t>
                      </a:r>
                      <a:r>
                        <a:rPr lang="en-US" sz="1100" dirty="0" err="1">
                          <a:effectLst/>
                          <a:latin typeface="Quicksand" pitchFamily="2" charset="0"/>
                        </a:rPr>
                        <a:t>yêu</a:t>
                      </a:r>
                      <a:r>
                        <a:rPr lang="en-US" sz="1100" dirty="0">
                          <a:effectLst/>
                          <a:latin typeface="Quicksand" pitchFamily="2" charset="0"/>
                        </a:rPr>
                        <a:t> </a:t>
                      </a:r>
                      <a:r>
                        <a:rPr lang="en-US" sz="1100" dirty="0" err="1">
                          <a:effectLst/>
                          <a:latin typeface="Quicksand" pitchFamily="2" charset="0"/>
                        </a:rPr>
                        <a:t>cầu</a:t>
                      </a:r>
                      <a:r>
                        <a:rPr lang="en-US" sz="1100" dirty="0">
                          <a:effectLst/>
                          <a:latin typeface="Quicksand" pitchFamily="2" charset="0"/>
                        </a:rPr>
                        <a:t>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click “LẤY LẠI MÃ”.</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4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A3 -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a:t>
                      </a:r>
                      <a:r>
                        <a:rPr lang="en-US" sz="1100" dirty="0" err="1">
                          <a:effectLst/>
                          <a:latin typeface="Quicksand" pitchFamily="2" charset="0"/>
                        </a:rPr>
                        <a:t>bỏ</a:t>
                      </a:r>
                      <a:r>
                        <a:rPr lang="en-US" sz="1100" dirty="0">
                          <a:effectLst/>
                          <a:latin typeface="Quicksand" pitchFamily="2" charset="0"/>
                        </a:rPr>
                        <a:t> qua </a:t>
                      </a:r>
                      <a:r>
                        <a:rPr lang="en-US" sz="1100" dirty="0" err="1">
                          <a:effectLst/>
                          <a:latin typeface="Quicksand" pitchFamily="2" charset="0"/>
                        </a:rPr>
                        <a:t>điền</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 </a:t>
                      </a:r>
                      <a:r>
                        <a:rPr lang="en-US" sz="1100" dirty="0" err="1">
                          <a:effectLst/>
                          <a:latin typeface="Quicksand" pitchFamily="2" charset="0"/>
                        </a:rPr>
                        <a:t>cá</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A3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tự</a:t>
                      </a:r>
                      <a:r>
                        <a:rPr lang="en-US" sz="1100" dirty="0">
                          <a:effectLst/>
                          <a:latin typeface="Quicksand" pitchFamily="2" charset="0"/>
                        </a:rPr>
                        <a:t> </a:t>
                      </a:r>
                      <a:r>
                        <a:rPr lang="en-US" sz="1100" dirty="0" err="1">
                          <a:effectLst/>
                          <a:latin typeface="Quicksand" pitchFamily="2" charset="0"/>
                        </a:rPr>
                        <a:t>động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6 ở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38352" marR="38352" marT="0" marB="0"/>
                </a:tc>
                <a:extLst>
                  <a:ext uri="{0D108BD9-81ED-4DB2-BD59-A6C34878D82A}">
                    <a16:rowId xmlns:a16="http://schemas.microsoft.com/office/drawing/2014/main" val="170352991"/>
                  </a:ext>
                </a:extLst>
              </a:tr>
            </a:tbl>
          </a:graphicData>
        </a:graphic>
      </p:graphicFrame>
      <p:pic>
        <p:nvPicPr>
          <p:cNvPr id="21" name="Picture 20">
            <a:extLst>
              <a:ext uri="{FF2B5EF4-FFF2-40B4-BE49-F238E27FC236}">
                <a16:creationId xmlns:a16="http://schemas.microsoft.com/office/drawing/2014/main" id="{592FA454-414A-4C51-A069-E43406496991}"/>
              </a:ext>
            </a:extLst>
          </p:cNvPr>
          <p:cNvPicPr/>
          <p:nvPr/>
        </p:nvPicPr>
        <p:blipFill rotWithShape="1">
          <a:blip r:embed="rId4">
            <a:extLst>
              <a:ext uri="{28A0092B-C50C-407E-A947-70E740481C1C}">
                <a14:useLocalDpi xmlns:a14="http://schemas.microsoft.com/office/drawing/2010/main" val="0"/>
              </a:ext>
            </a:extLst>
          </a:blip>
          <a:srcRect r="3069" b="5468"/>
          <a:stretch/>
        </p:blipFill>
        <p:spPr>
          <a:xfrm>
            <a:off x="6347637" y="378389"/>
            <a:ext cx="5784693" cy="5989138"/>
          </a:xfrm>
          <a:prstGeom prst="rect">
            <a:avLst/>
          </a:prstGeom>
        </p:spPr>
      </p:pic>
    </p:spTree>
    <p:extLst>
      <p:ext uri="{BB962C8B-B14F-4D97-AF65-F5344CB8AC3E}">
        <p14:creationId xmlns:p14="http://schemas.microsoft.com/office/powerpoint/2010/main" val="397892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16BC8-869E-46A2-9B83-F7C5BA9408D4}"/>
              </a:ext>
            </a:extLst>
          </p:cNvPr>
          <p:cNvSpPr txBox="1"/>
          <p:nvPr/>
        </p:nvSpPr>
        <p:spPr>
          <a:xfrm>
            <a:off x="879918" y="1810190"/>
            <a:ext cx="219326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Mục tiêu</a:t>
            </a:r>
            <a:endParaRPr lang="vi-VN" sz="2800">
              <a:latin typeface="Quicksand" pitchFamily="2" charset="0"/>
            </a:endParaRPr>
          </a:p>
        </p:txBody>
      </p:sp>
      <p:sp>
        <p:nvSpPr>
          <p:cNvPr id="4" name="TextBox 3">
            <a:extLst>
              <a:ext uri="{FF2B5EF4-FFF2-40B4-BE49-F238E27FC236}">
                <a16:creationId xmlns:a16="http://schemas.microsoft.com/office/drawing/2014/main" id="{A341A359-BE3B-414D-AA5D-69FA8CC44289}"/>
              </a:ext>
            </a:extLst>
          </p:cNvPr>
          <p:cNvSpPr txBox="1"/>
          <p:nvPr/>
        </p:nvSpPr>
        <p:spPr>
          <a:xfrm>
            <a:off x="879918" y="2468460"/>
            <a:ext cx="2695533"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Tổng quan</a:t>
            </a:r>
            <a:endParaRPr lang="vi-VN" sz="2800">
              <a:latin typeface="Quicksand" pitchFamily="2" charset="0"/>
            </a:endParaRPr>
          </a:p>
        </p:txBody>
      </p:sp>
      <p:sp>
        <p:nvSpPr>
          <p:cNvPr id="5" name="TextBox 4">
            <a:extLst>
              <a:ext uri="{FF2B5EF4-FFF2-40B4-BE49-F238E27FC236}">
                <a16:creationId xmlns:a16="http://schemas.microsoft.com/office/drawing/2014/main" id="{ADD3C4FF-11AD-4306-AC9B-105FE46A6CD5}"/>
              </a:ext>
            </a:extLst>
          </p:cNvPr>
          <p:cNvSpPr txBox="1"/>
          <p:nvPr/>
        </p:nvSpPr>
        <p:spPr>
          <a:xfrm>
            <a:off x="868680" y="3126730"/>
            <a:ext cx="527124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giao tiếp bên ngoài</a:t>
            </a:r>
            <a:endParaRPr lang="vi-VN" sz="2800">
              <a:latin typeface="Quicksand" pitchFamily="2" charset="0"/>
            </a:endParaRPr>
          </a:p>
        </p:txBody>
      </p:sp>
      <p:sp>
        <p:nvSpPr>
          <p:cNvPr id="6" name="TextBox 5">
            <a:extLst>
              <a:ext uri="{FF2B5EF4-FFF2-40B4-BE49-F238E27FC236}">
                <a16:creationId xmlns:a16="http://schemas.microsoft.com/office/drawing/2014/main" id="{AD3B2F05-7829-44CD-930A-69DE80AAC3FE}"/>
              </a:ext>
            </a:extLst>
          </p:cNvPr>
          <p:cNvSpPr txBox="1"/>
          <p:nvPr/>
        </p:nvSpPr>
        <p:spPr>
          <a:xfrm>
            <a:off x="879918" y="3785000"/>
            <a:ext cx="539675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chức năng hệ thống</a:t>
            </a:r>
            <a:endParaRPr lang="vi-VN" sz="2800">
              <a:latin typeface="Quicksand" pitchFamily="2" charset="0"/>
            </a:endParaRPr>
          </a:p>
        </p:txBody>
      </p:sp>
      <p:sp>
        <p:nvSpPr>
          <p:cNvPr id="7" name="TextBox 6">
            <a:extLst>
              <a:ext uri="{FF2B5EF4-FFF2-40B4-BE49-F238E27FC236}">
                <a16:creationId xmlns:a16="http://schemas.microsoft.com/office/drawing/2014/main" id="{654BC054-BE27-4007-AB3E-25BC4B93E99F}"/>
              </a:ext>
            </a:extLst>
          </p:cNvPr>
          <p:cNvSpPr txBox="1"/>
          <p:nvPr/>
        </p:nvSpPr>
        <p:spPr>
          <a:xfrm>
            <a:off x="879918" y="4443270"/>
            <a:ext cx="435684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phi chức năng</a:t>
            </a:r>
            <a:endParaRPr lang="vi-VN" sz="2800">
              <a:latin typeface="Quicksand" pitchFamily="2" charset="0"/>
            </a:endParaRPr>
          </a:p>
        </p:txBody>
      </p:sp>
      <p:sp>
        <p:nvSpPr>
          <p:cNvPr id="8" name="Footer Placeholder 7">
            <a:extLst>
              <a:ext uri="{FF2B5EF4-FFF2-40B4-BE49-F238E27FC236}">
                <a16:creationId xmlns:a16="http://schemas.microsoft.com/office/drawing/2014/main" id="{9099C47D-1362-48AC-97EA-91594DDAB067}"/>
              </a:ext>
            </a:extLst>
          </p:cNvPr>
          <p:cNvSpPr>
            <a:spLocks noGrp="1"/>
          </p:cNvSpPr>
          <p:nvPr>
            <p:ph type="ftr" sz="quarter" idx="11"/>
          </p:nvPr>
        </p:nvSpPr>
        <p:spPr/>
        <p:txBody>
          <a:bodyPr/>
          <a:lstStyle/>
          <a:p>
            <a:r>
              <a:rPr lang="vi-VN">
                <a:solidFill>
                  <a:srgbClr val="626D71"/>
                </a:solidFill>
                <a:latin typeface="Quicksand SemiBold" pitchFamily="2" charset="0"/>
              </a:rPr>
              <a:t>Khoa Công Nghệ Phần Mềm</a:t>
            </a:r>
          </a:p>
        </p:txBody>
      </p:sp>
      <p:pic>
        <p:nvPicPr>
          <p:cNvPr id="9" name="Picture 8">
            <a:extLst>
              <a:ext uri="{FF2B5EF4-FFF2-40B4-BE49-F238E27FC236}">
                <a16:creationId xmlns:a16="http://schemas.microsoft.com/office/drawing/2014/main" id="{1BB831BE-83CC-4861-BBB8-19D21CAF0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0" name="TextBox 9">
            <a:extLst>
              <a:ext uri="{FF2B5EF4-FFF2-40B4-BE49-F238E27FC236}">
                <a16:creationId xmlns:a16="http://schemas.microsoft.com/office/drawing/2014/main" id="{0B01454E-E3F9-4255-8E42-3A0D240A8F4A}"/>
              </a:ext>
            </a:extLst>
          </p:cNvPr>
          <p:cNvSpPr txBox="1"/>
          <p:nvPr/>
        </p:nvSpPr>
        <p:spPr>
          <a:xfrm>
            <a:off x="2333189" y="7475194"/>
            <a:ext cx="7465224" cy="707886"/>
          </a:xfrm>
          <a:prstGeom prst="rect">
            <a:avLst/>
          </a:prstGeom>
          <a:noFill/>
        </p:spPr>
        <p:txBody>
          <a:bodyPr wrap="square" rtlCol="0">
            <a:spAutoFit/>
          </a:bodyPr>
          <a:lstStyle/>
          <a:p>
            <a:pPr algn="ctr"/>
            <a:r>
              <a:rPr lang="en-US" sz="4000">
                <a:latin typeface="Quicksand SemiBold" pitchFamily="2" charset="0"/>
                <a:cs typeface="Times New Roman" panose="02020603050405020304" pitchFamily="18" charset="0"/>
              </a:rPr>
              <a:t>Hệ thống nhà thuốc Pharma</a:t>
            </a:r>
            <a:endParaRPr lang="vi-VN" sz="4000">
              <a:latin typeface="Quicksand SemiBold"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17706F67-9138-4DEE-9AA2-C632737F9CBD}"/>
              </a:ext>
            </a:extLst>
          </p:cNvPr>
          <p:cNvSpPr txBox="1"/>
          <p:nvPr/>
        </p:nvSpPr>
        <p:spPr>
          <a:xfrm>
            <a:off x="1380501" y="-1498350"/>
            <a:ext cx="8882347" cy="923330"/>
          </a:xfrm>
          <a:prstGeom prst="rect">
            <a:avLst/>
          </a:prstGeom>
          <a:noFill/>
        </p:spPr>
        <p:txBody>
          <a:bodyPr wrap="square" rtlCol="0">
            <a:spAutoFit/>
          </a:bodyPr>
          <a:lstStyle/>
          <a:p>
            <a:r>
              <a:rPr lang="en-US" sz="5400">
                <a:latin typeface="Quicksand SemiBold" pitchFamily="2" charset="0"/>
                <a:cs typeface="Times New Roman" panose="02020603050405020304" pitchFamily="18" charset="0"/>
              </a:rPr>
              <a:t>Đặc tả yêu cầu phần mềm</a:t>
            </a:r>
          </a:p>
        </p:txBody>
      </p:sp>
      <p:sp>
        <p:nvSpPr>
          <p:cNvPr id="13" name="TextBox 12">
            <a:extLst>
              <a:ext uri="{FF2B5EF4-FFF2-40B4-BE49-F238E27FC236}">
                <a16:creationId xmlns:a16="http://schemas.microsoft.com/office/drawing/2014/main" id="{13D06F18-CA4D-44BC-8CDA-77F6FC492F88}"/>
              </a:ext>
            </a:extLst>
          </p:cNvPr>
          <p:cNvSpPr txBox="1"/>
          <p:nvPr/>
        </p:nvSpPr>
        <p:spPr>
          <a:xfrm>
            <a:off x="12888950" y="5698071"/>
            <a:ext cx="3340247" cy="369332"/>
          </a:xfrm>
          <a:prstGeom prst="rect">
            <a:avLst/>
          </a:prstGeom>
          <a:noFill/>
        </p:spPr>
        <p:txBody>
          <a:bodyPr wrap="square" rtlCol="0">
            <a:spAutoFit/>
          </a:bodyPr>
          <a:lstStyle/>
          <a:p>
            <a:r>
              <a:rPr lang="en-US">
                <a:latin typeface="Quicksand Light" pitchFamily="2" charset="0"/>
                <a:cs typeface="Times New Roman" panose="02020603050405020304" pitchFamily="18" charset="0"/>
              </a:rPr>
              <a:t>B2012122 Nguyễn Văn Nhật</a:t>
            </a:r>
            <a:endParaRPr lang="vi-VN">
              <a:latin typeface="Quicksand Light" pitchFamily="2" charset="0"/>
              <a:cs typeface="Times New Roman" panose="02020603050405020304" pitchFamily="18" charset="0"/>
            </a:endParaRPr>
          </a:p>
        </p:txBody>
      </p:sp>
      <p:sp>
        <p:nvSpPr>
          <p:cNvPr id="15" name="TextBox 14">
            <a:extLst>
              <a:ext uri="{FF2B5EF4-FFF2-40B4-BE49-F238E27FC236}">
                <a16:creationId xmlns:a16="http://schemas.microsoft.com/office/drawing/2014/main" id="{5B515D62-3C79-44C4-AD77-37A03BA49FC8}"/>
              </a:ext>
            </a:extLst>
          </p:cNvPr>
          <p:cNvSpPr txBox="1"/>
          <p:nvPr/>
        </p:nvSpPr>
        <p:spPr>
          <a:xfrm>
            <a:off x="12888949" y="5260848"/>
            <a:ext cx="1091123" cy="369332"/>
          </a:xfrm>
          <a:prstGeom prst="rect">
            <a:avLst/>
          </a:prstGeom>
          <a:noFill/>
        </p:spPr>
        <p:txBody>
          <a:bodyPr wrap="square" rtlCol="0">
            <a:spAutoFit/>
          </a:bodyPr>
          <a:lstStyle/>
          <a:p>
            <a:r>
              <a:rPr lang="en-US">
                <a:latin typeface="Quicksand Light" pitchFamily="2" charset="0"/>
                <a:ea typeface="Tahoma" panose="020B0604030504040204" pitchFamily="34" charset="0"/>
                <a:cs typeface="Times New Roman" panose="02020603050405020304" pitchFamily="18" charset="0"/>
              </a:rPr>
              <a:t>Nhóm 7</a:t>
            </a:r>
            <a:endParaRPr lang="vi-VN">
              <a:latin typeface="Quicksand Light" pitchFamily="2" charset="0"/>
              <a:ea typeface="Tahoma" panose="020B060403050404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54F42B4-9526-46E3-8D6E-89EA47134157}"/>
              </a:ext>
            </a:extLst>
          </p:cNvPr>
          <p:cNvSpPr txBox="1"/>
          <p:nvPr/>
        </p:nvSpPr>
        <p:spPr>
          <a:xfrm>
            <a:off x="12888950" y="6080702"/>
            <a:ext cx="3656960" cy="369332"/>
          </a:xfrm>
          <a:prstGeom prst="rect">
            <a:avLst/>
          </a:prstGeom>
          <a:noFill/>
        </p:spPr>
        <p:txBody>
          <a:bodyPr wrap="square" rtlCol="0">
            <a:spAutoFit/>
          </a:bodyPr>
          <a:lstStyle/>
          <a:p>
            <a:r>
              <a:rPr lang="en-US">
                <a:latin typeface="Quicksand Light" pitchFamily="2" charset="0"/>
                <a:cs typeface="Times New Roman" panose="02020603050405020304" pitchFamily="18" charset="0"/>
              </a:rPr>
              <a:t>B2012067 Nguyễn Thành Danh</a:t>
            </a:r>
            <a:endParaRPr lang="vi-VN">
              <a:latin typeface="Quicksand Light" pitchFamily="2" charset="0"/>
              <a:cs typeface="Times New Roman" panose="02020603050405020304" pitchFamily="18" charset="0"/>
            </a:endParaRPr>
          </a:p>
        </p:txBody>
      </p:sp>
      <p:sp>
        <p:nvSpPr>
          <p:cNvPr id="17" name="TextBox 16">
            <a:extLst>
              <a:ext uri="{FF2B5EF4-FFF2-40B4-BE49-F238E27FC236}">
                <a16:creationId xmlns:a16="http://schemas.microsoft.com/office/drawing/2014/main" id="{4C0150B9-A0D7-4DB2-917C-2AAB7CF441EB}"/>
              </a:ext>
            </a:extLst>
          </p:cNvPr>
          <p:cNvSpPr txBox="1"/>
          <p:nvPr/>
        </p:nvSpPr>
        <p:spPr>
          <a:xfrm>
            <a:off x="868680" y="548640"/>
            <a:ext cx="4186118" cy="769441"/>
          </a:xfrm>
          <a:prstGeom prst="rect">
            <a:avLst/>
          </a:prstGeom>
          <a:noFill/>
        </p:spPr>
        <p:txBody>
          <a:bodyPr wrap="square" rtlCol="0">
            <a:spAutoFit/>
          </a:bodyPr>
          <a:lstStyle/>
          <a:p>
            <a:r>
              <a:rPr lang="en-US" sz="4400">
                <a:latin typeface="Quicksand SemiBold" pitchFamily="2" charset="0"/>
              </a:rPr>
              <a:t>Bố cục tài liệu</a:t>
            </a:r>
            <a:endParaRPr lang="vi-VN" sz="4400"/>
          </a:p>
        </p:txBody>
      </p:sp>
      <p:sp>
        <p:nvSpPr>
          <p:cNvPr id="23" name="TextBox 22">
            <a:extLst>
              <a:ext uri="{FF2B5EF4-FFF2-40B4-BE49-F238E27FC236}">
                <a16:creationId xmlns:a16="http://schemas.microsoft.com/office/drawing/2014/main" id="{2EC349F2-6BC1-4E71-948C-627C8E7CA9E1}"/>
              </a:ext>
            </a:extLst>
          </p:cNvPr>
          <p:cNvSpPr txBox="1"/>
          <p:nvPr/>
        </p:nvSpPr>
        <p:spPr>
          <a:xfrm>
            <a:off x="-3512815" y="5392663"/>
            <a:ext cx="2858957" cy="923330"/>
          </a:xfrm>
          <a:prstGeom prst="rect">
            <a:avLst/>
          </a:prstGeom>
          <a:noFill/>
        </p:spPr>
        <p:txBody>
          <a:bodyPr wrap="square" rtlCol="0">
            <a:spAutoFit/>
          </a:bodyPr>
          <a:lstStyle/>
          <a:p>
            <a:pPr algn="ctr"/>
            <a:r>
              <a:rPr lang="en-US" dirty="0" err="1">
                <a:latin typeface="Quicksand Light" pitchFamily="2" charset="0"/>
                <a:cs typeface="Times New Roman" panose="02020603050405020304" pitchFamily="18" charset="0"/>
              </a:rPr>
              <a:t>Giảng</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viên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hướng</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dẫn</a:t>
            </a:r>
            <a:endParaRPr lang="en-US" dirty="0">
              <a:latin typeface="Quicksand Light" pitchFamily="2" charset="0"/>
              <a:cs typeface="Times New Roman" panose="02020603050405020304" pitchFamily="18" charset="0"/>
            </a:endParaRPr>
          </a:p>
          <a:p>
            <a:pPr algn="ctr"/>
            <a:r>
              <a:rPr lang="en-US" dirty="0">
                <a:latin typeface="Quicksand Light" pitchFamily="2" charset="0"/>
                <a:cs typeface="Times New Roman" panose="02020603050405020304" pitchFamily="18" charset="0"/>
              </a:rPr>
              <a:t>Ts. </a:t>
            </a:r>
            <a:r>
              <a:rPr lang="en-US" dirty="0" err="1">
                <a:latin typeface="Quicksand Light" pitchFamily="2" charset="0"/>
                <a:cs typeface="Times New Roman" panose="02020603050405020304" pitchFamily="18" charset="0"/>
              </a:rPr>
              <a:t>Trương</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Xuân</a:t>
            </a:r>
            <a:r>
              <a:rPr lang="en-US" dirty="0">
                <a:latin typeface="Quicksand Light" pitchFamily="2" charset="0"/>
                <a:cs typeface="Times New Roman" panose="02020603050405020304" pitchFamily="18" charset="0"/>
              </a:rPr>
              <a:t> </a:t>
            </a:r>
            <a:r>
              <a:rPr lang="en-US" dirty="0" err="1">
                <a:latin typeface="Quicksand Light" pitchFamily="2" charset="0"/>
                <a:cs typeface="Times New Roman" panose="02020603050405020304" pitchFamily="18" charset="0"/>
              </a:rPr>
              <a:t>Việt</a:t>
            </a:r>
            <a:endParaRPr lang="vi-VN" dirty="0">
              <a:latin typeface="Quicksand Light" pitchFamily="2" charset="0"/>
              <a:cs typeface="Times New Roman" panose="02020603050405020304" pitchFamily="18" charset="0"/>
            </a:endParaRPr>
          </a:p>
          <a:p>
            <a:pPr algn="ctr"/>
            <a:endParaRPr lang="vi-VN" dirty="0">
              <a:latin typeface="Quicksand Light" pitchFamily="2" charset="0"/>
              <a:cs typeface="Times New Roman" panose="02020603050405020304" pitchFamily="18" charset="0"/>
            </a:endParaRPr>
          </a:p>
        </p:txBody>
      </p:sp>
      <p:sp>
        <p:nvSpPr>
          <p:cNvPr id="24" name="TextBox 23">
            <a:extLst>
              <a:ext uri="{FF2B5EF4-FFF2-40B4-BE49-F238E27FC236}">
                <a16:creationId xmlns:a16="http://schemas.microsoft.com/office/drawing/2014/main" id="{E06DA42D-1217-4FA5-9BDC-BE03435B8196}"/>
              </a:ext>
            </a:extLst>
          </p:cNvPr>
          <p:cNvSpPr txBox="1"/>
          <p:nvPr/>
        </p:nvSpPr>
        <p:spPr>
          <a:xfrm>
            <a:off x="-10946398" y="1483519"/>
            <a:ext cx="10946398" cy="1077218"/>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Nhu cầu sức khỏe </a:t>
            </a:r>
          </a:p>
          <a:p>
            <a:r>
              <a:rPr lang="en-US">
                <a:effectLst/>
                <a:latin typeface="Quicksand" pitchFamily="2" charset="0"/>
                <a:ea typeface="Calibri" panose="020F0502020204030204" pitchFamily="34" charset="0"/>
              </a:rPr>
              <a:t>	Là vấn đề đang được quan tâm hiện nay. Các hoạt động khám bệnh, chữa bệnh, mua 	thuốc, 	diễn ra hàng ngày</a:t>
            </a:r>
            <a:endParaRPr lang="vi-VN" sz="2800">
              <a:latin typeface="Quicksand" pitchFamily="2" charset="0"/>
            </a:endParaRPr>
          </a:p>
        </p:txBody>
      </p:sp>
      <p:sp>
        <p:nvSpPr>
          <p:cNvPr id="25" name="TextBox 24">
            <a:extLst>
              <a:ext uri="{FF2B5EF4-FFF2-40B4-BE49-F238E27FC236}">
                <a16:creationId xmlns:a16="http://schemas.microsoft.com/office/drawing/2014/main" id="{3CFBE0C2-11E7-4194-B1B6-B6C14E46963A}"/>
              </a:ext>
            </a:extLst>
          </p:cNvPr>
          <p:cNvSpPr txBox="1"/>
          <p:nvPr/>
        </p:nvSpPr>
        <p:spPr>
          <a:xfrm>
            <a:off x="-10946398" y="2618911"/>
            <a:ext cx="10781623" cy="800219"/>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Hiểu được vị trí vai trò của thuốc </a:t>
            </a:r>
          </a:p>
          <a:p>
            <a:pPr lvl="2"/>
            <a:r>
              <a:rPr lang="en-US">
                <a:effectLst/>
                <a:latin typeface="Quicksand" pitchFamily="2" charset="0"/>
                <a:ea typeface="Calibri" panose="020F0502020204030204" pitchFamily="34" charset="0"/>
              </a:rPr>
              <a:t>Các hệ thống nhà thuốc xuất hiện ngày càng nhiều nhầm đáp ứng nhu cầu của khách hàng</a:t>
            </a:r>
            <a:endParaRPr lang="vi-VN" sz="2800">
              <a:latin typeface="Quicksand" pitchFamily="2" charset="0"/>
            </a:endParaRPr>
          </a:p>
        </p:txBody>
      </p:sp>
      <p:sp>
        <p:nvSpPr>
          <p:cNvPr id="26" name="TextBox 25">
            <a:extLst>
              <a:ext uri="{FF2B5EF4-FFF2-40B4-BE49-F238E27FC236}">
                <a16:creationId xmlns:a16="http://schemas.microsoft.com/office/drawing/2014/main" id="{711D5476-C5F2-4E62-96D1-8231B43C6151}"/>
              </a:ext>
            </a:extLst>
          </p:cNvPr>
          <p:cNvSpPr txBox="1"/>
          <p:nvPr/>
        </p:nvSpPr>
        <p:spPr>
          <a:xfrm>
            <a:off x="-10946398" y="3471520"/>
            <a:ext cx="10744439" cy="800219"/>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Công nghệ 4.0</a:t>
            </a:r>
          </a:p>
          <a:p>
            <a:pPr lvl="2"/>
            <a:r>
              <a:rPr lang="en-US">
                <a:latin typeface="Quicksand" pitchFamily="2" charset="0"/>
                <a:ea typeface="Calibri" panose="020F0502020204030204" pitchFamily="34" charset="0"/>
              </a:rPr>
              <a:t>X</a:t>
            </a:r>
            <a:r>
              <a:rPr lang="en-US">
                <a:effectLst/>
                <a:latin typeface="Quicksand" pitchFamily="2" charset="0"/>
                <a:ea typeface="Calibri" panose="020F0502020204030204" pitchFamily="34" charset="0"/>
              </a:rPr>
              <a:t>u hướng mua bán online ngày càng phát triển mạnh mẽ vì tính thuận tiện và nhanh chóng</a:t>
            </a:r>
            <a:endParaRPr lang="vi-VN" sz="2800">
              <a:latin typeface="Quicksand" pitchFamily="2" charset="0"/>
            </a:endParaRPr>
          </a:p>
        </p:txBody>
      </p:sp>
      <p:sp>
        <p:nvSpPr>
          <p:cNvPr id="27" name="TextBox 26">
            <a:extLst>
              <a:ext uri="{FF2B5EF4-FFF2-40B4-BE49-F238E27FC236}">
                <a16:creationId xmlns:a16="http://schemas.microsoft.com/office/drawing/2014/main" id="{C02E2EBE-25EB-4D55-AD62-F2DDC939BF6B}"/>
              </a:ext>
            </a:extLst>
          </p:cNvPr>
          <p:cNvSpPr txBox="1"/>
          <p:nvPr/>
        </p:nvSpPr>
        <p:spPr>
          <a:xfrm>
            <a:off x="-10946398" y="4324129"/>
            <a:ext cx="10592188" cy="1077218"/>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Xu hướng phát triển</a:t>
            </a:r>
          </a:p>
          <a:p>
            <a:pPr lvl="2"/>
            <a:r>
              <a:rPr lang="en-US">
                <a:latin typeface="Quicksand" pitchFamily="2" charset="0"/>
                <a:ea typeface="Calibri" panose="020F0502020204030204" pitchFamily="34" charset="0"/>
              </a:rPr>
              <a:t>N</a:t>
            </a:r>
            <a:r>
              <a:rPr lang="en-US">
                <a:effectLst/>
                <a:latin typeface="Quicksand" pitchFamily="2" charset="0"/>
                <a:ea typeface="Calibri" panose="020F0502020204030204" pitchFamily="34" charset="0"/>
              </a:rPr>
              <a:t>hà thuốc cần “trang bị” một hệ thống quản lý hiệu quả các khâu sản xuất, vận chuyển, đảm bảo chất lượng sản phẩm, phục vụ khách hàng</a:t>
            </a:r>
            <a:endParaRPr lang="vi-VN" sz="2800">
              <a:latin typeface="Quicksand" pitchFamily="2" charset="0"/>
            </a:endParaRPr>
          </a:p>
        </p:txBody>
      </p:sp>
      <p:sp>
        <p:nvSpPr>
          <p:cNvPr id="28" name="TextBox 27">
            <a:extLst>
              <a:ext uri="{FF2B5EF4-FFF2-40B4-BE49-F238E27FC236}">
                <a16:creationId xmlns:a16="http://schemas.microsoft.com/office/drawing/2014/main" id="{66984681-EBE4-4967-8FAA-FF0123FAC209}"/>
              </a:ext>
            </a:extLst>
          </p:cNvPr>
          <p:cNvSpPr txBox="1"/>
          <p:nvPr/>
        </p:nvSpPr>
        <p:spPr>
          <a:xfrm>
            <a:off x="3278367" y="-369163"/>
            <a:ext cx="5422604" cy="369332"/>
          </a:xfrm>
          <a:prstGeom prst="rect">
            <a:avLst/>
          </a:prstGeom>
          <a:noFill/>
        </p:spPr>
        <p:txBody>
          <a:bodyPr wrap="square" rtlCol="0">
            <a:spAutoFit/>
          </a:bodyPr>
          <a:lstStyle/>
          <a:p>
            <a:r>
              <a:rPr lang="en-US">
                <a:latin typeface="Quicksand SemiBold" pitchFamily="2" charset="0"/>
              </a:rPr>
              <a:t>Trường Công Nghệ Thông Tin và Truyền Thông</a:t>
            </a:r>
            <a:endParaRPr lang="vi-VN">
              <a:latin typeface="Quicksand SemiBold" pitchFamily="2" charset="0"/>
            </a:endParaRPr>
          </a:p>
        </p:txBody>
      </p:sp>
    </p:spTree>
    <p:extLst>
      <p:ext uri="{BB962C8B-B14F-4D97-AF65-F5344CB8AC3E}">
        <p14:creationId xmlns:p14="http://schemas.microsoft.com/office/powerpoint/2010/main" val="1035080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pic>
        <p:nvPicPr>
          <p:cNvPr id="17" name="Picture 16">
            <a:extLst>
              <a:ext uri="{FF2B5EF4-FFF2-40B4-BE49-F238E27FC236}">
                <a16:creationId xmlns:a16="http://schemas.microsoft.com/office/drawing/2014/main" id="{260CA58D-9EDB-45D6-9273-972B38314094}"/>
              </a:ext>
            </a:extLst>
          </p:cNvPr>
          <p:cNvPicPr/>
          <p:nvPr/>
        </p:nvPicPr>
        <p:blipFill rotWithShape="1">
          <a:blip r:embed="rId3">
            <a:extLst>
              <a:ext uri="{28A0092B-C50C-407E-A947-70E740481C1C}">
                <a14:useLocalDpi xmlns:a14="http://schemas.microsoft.com/office/drawing/2010/main" val="0"/>
              </a:ext>
            </a:extLst>
          </a:blip>
          <a:srcRect r="2366" b="7032"/>
          <a:stretch/>
        </p:blipFill>
        <p:spPr>
          <a:xfrm>
            <a:off x="5163669" y="1595824"/>
            <a:ext cx="7028331" cy="4570659"/>
          </a:xfrm>
          <a:prstGeom prst="rect">
            <a:avLst/>
          </a:prstGeom>
        </p:spPr>
      </p:pic>
      <p:graphicFrame>
        <p:nvGraphicFramePr>
          <p:cNvPr id="5" name="Table 4">
            <a:extLst>
              <a:ext uri="{FF2B5EF4-FFF2-40B4-BE49-F238E27FC236}">
                <a16:creationId xmlns:a16="http://schemas.microsoft.com/office/drawing/2014/main" id="{C4AD6E0F-1017-4CC9-9670-D61D264611F2}"/>
              </a:ext>
            </a:extLst>
          </p:cNvPr>
          <p:cNvGraphicFramePr>
            <a:graphicFrameLocks noGrp="1"/>
          </p:cNvGraphicFramePr>
          <p:nvPr>
            <p:extLst>
              <p:ext uri="{D42A27DB-BD31-4B8C-83A1-F6EECF244321}">
                <p14:modId xmlns:p14="http://schemas.microsoft.com/office/powerpoint/2010/main" val="1785144677"/>
              </p:ext>
            </p:extLst>
          </p:nvPr>
        </p:nvGraphicFramePr>
        <p:xfrm>
          <a:off x="170329" y="1595824"/>
          <a:ext cx="4823011" cy="5054981"/>
        </p:xfrm>
        <a:graphic>
          <a:graphicData uri="http://schemas.openxmlformats.org/drawingml/2006/table">
            <a:tbl>
              <a:tblPr bandRow="1">
                <a:tableStyleId>{5C22544A-7EE6-4342-B048-85BDC9FD1C3A}</a:tableStyleId>
              </a:tblPr>
              <a:tblGrid>
                <a:gridCol w="4823011">
                  <a:extLst>
                    <a:ext uri="{9D8B030D-6E8A-4147-A177-3AD203B41FA5}">
                      <a16:colId xmlns:a16="http://schemas.microsoft.com/office/drawing/2014/main" val="2310025625"/>
                    </a:ext>
                  </a:extLst>
                </a:gridCol>
              </a:tblGrid>
              <a:tr h="291342">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a:effectLst/>
                          <a:latin typeface="Quicksand" pitchFamily="2" charset="0"/>
                          <a:ea typeface="Calibri" panose="020F0502020204030204" pitchFamily="34" charset="0"/>
                        </a:rPr>
                        <a:t>Tên yêu cầu: Đăng Nhập</a:t>
                      </a:r>
                      <a:endParaRPr lang="vi-VN" sz="1100">
                        <a:effectLst/>
                        <a:latin typeface="Quicksand" pitchFamily="2" charset="0"/>
                        <a:ea typeface="Calibri" panose="020F0502020204030204" pitchFamily="34" charset="0"/>
                      </a:endParaRPr>
                    </a:p>
                  </a:txBody>
                  <a:tcPr marL="45846" marR="45846" marT="0" marB="0" anchor="ctr"/>
                </a:tc>
                <a:extLst>
                  <a:ext uri="{0D108BD9-81ED-4DB2-BD59-A6C34878D82A}">
                    <a16:rowId xmlns:a16="http://schemas.microsoft.com/office/drawing/2014/main" val="3210573703"/>
                  </a:ext>
                </a:extLst>
              </a:tr>
              <a:tr h="231229">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a:effectLst/>
                          <a:latin typeface="Quicksand" pitchFamily="2" charset="0"/>
                        </a:rPr>
                        <a:t>Mức độ cần thiết: Bắt buộc</a:t>
                      </a:r>
                      <a:endParaRPr lang="vi-VN" sz="1100">
                        <a:effectLst/>
                        <a:latin typeface="Quicksand" pitchFamily="2" charset="0"/>
                        <a:ea typeface="Calibri" panose="020F0502020204030204" pitchFamily="34" charset="0"/>
                      </a:endParaRPr>
                    </a:p>
                  </a:txBody>
                  <a:tcPr marL="45846" marR="45846" marT="0" marB="0" anchor="ctr"/>
                </a:tc>
                <a:extLst>
                  <a:ext uri="{0D108BD9-81ED-4DB2-BD59-A6C34878D82A}">
                    <a16:rowId xmlns:a16="http://schemas.microsoft.com/office/drawing/2014/main" val="2488117485"/>
                  </a:ext>
                </a:extLst>
              </a:tr>
              <a:tr h="172682">
                <a:tc>
                  <a:txBody>
                    <a:bodyPr/>
                    <a:lstStyle/>
                    <a:p>
                      <a:pPr marL="0" marR="0">
                        <a:lnSpc>
                          <a:spcPct val="107000"/>
                        </a:lnSpc>
                        <a:spcBef>
                          <a:spcPts val="0"/>
                        </a:spcBef>
                        <a:spcAft>
                          <a:spcPts val="0"/>
                        </a:spcAft>
                      </a:pPr>
                      <a:r>
                        <a:rPr lang="en-US" sz="1100">
                          <a:effectLst/>
                          <a:latin typeface="Quicksand" pitchFamily="2" charset="0"/>
                        </a:rPr>
                        <a:t>Mô tả tóm tắt: Người dùng cần đăng nhập vào hệ thống</a:t>
                      </a:r>
                      <a:endParaRPr lang="vi-VN" sz="1100">
                        <a:effectLst/>
                        <a:latin typeface="Quicksand" pitchFamily="2" charset="0"/>
                        <a:ea typeface="Calibri" panose="020F0502020204030204" pitchFamily="34" charset="0"/>
                      </a:endParaRPr>
                    </a:p>
                  </a:txBody>
                  <a:tcPr marL="45846" marR="45846" marT="0" marB="0"/>
                </a:tc>
                <a:extLst>
                  <a:ext uri="{0D108BD9-81ED-4DB2-BD59-A6C34878D82A}">
                    <a16:rowId xmlns:a16="http://schemas.microsoft.com/office/drawing/2014/main" val="3204988470"/>
                  </a:ext>
                </a:extLst>
              </a:tr>
              <a:tr h="1296576">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Mở chức năng đăng nhập của hệ thống.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Nhập tài khoản và mật khẩu. (Nếu người dùng chắc chắn quên mật khẩu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Click vào nút “ĐĂNG NHẬP”. (Nếu nhập sai tên đăng nhập hoặc sai mật khẩu thì chuyển đến chuỗi A2)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sẽ chuyển sang giao diện của người dùng.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45846" marR="45846" marT="0" marB="0"/>
                </a:tc>
                <a:extLst>
                  <a:ext uri="{0D108BD9-81ED-4DB2-BD59-A6C34878D82A}">
                    <a16:rowId xmlns:a16="http://schemas.microsoft.com/office/drawing/2014/main" val="447499986"/>
                  </a:ext>
                </a:extLst>
              </a:tr>
              <a:tr h="3063152">
                <a:tc>
                  <a:txBody>
                    <a:bodyPr/>
                    <a:lstStyle/>
                    <a:p>
                      <a:pPr marL="0" marR="0">
                        <a:lnSpc>
                          <a:spcPct val="107000"/>
                        </a:lnSpc>
                        <a:spcBef>
                          <a:spcPts val="10"/>
                        </a:spcBef>
                        <a:spcAft>
                          <a:spcPts val="0"/>
                        </a:spcAft>
                      </a:pPr>
                      <a:r>
                        <a:rPr lang="en-US" sz="1100">
                          <a:effectLst/>
                          <a:latin typeface="Quicksand" pitchFamily="2" charset="0"/>
                        </a:rPr>
                        <a:t>Luồng luân phiên/đặc biệt :</a:t>
                      </a:r>
                      <a:endParaRPr lang="vi-VN" sz="1100">
                        <a:effectLst/>
                        <a:latin typeface="Quicksand" pitchFamily="2" charset="0"/>
                      </a:endParaRPr>
                    </a:p>
                    <a:p>
                      <a:pPr marL="0" marR="0">
                        <a:lnSpc>
                          <a:spcPct val="107000"/>
                        </a:lnSpc>
                        <a:spcBef>
                          <a:spcPts val="0"/>
                        </a:spcBef>
                        <a:spcAft>
                          <a:spcPts val="0"/>
                        </a:spcAft>
                      </a:pPr>
                      <a:r>
                        <a:rPr lang="vi-VN" sz="1100">
                          <a:effectLst/>
                          <a:latin typeface="Quicksand" pitchFamily="2" charset="0"/>
                        </a:rPr>
                        <a:t>A1 – Người dùng quên mật khẩu. </a:t>
                      </a:r>
                    </a:p>
                    <a:p>
                      <a:pPr marL="0" marR="0">
                        <a:lnSpc>
                          <a:spcPct val="107000"/>
                        </a:lnSpc>
                        <a:spcBef>
                          <a:spcPts val="0"/>
                        </a:spcBef>
                        <a:spcAft>
                          <a:spcPts val="0"/>
                        </a:spcAft>
                      </a:pPr>
                      <a:r>
                        <a:rPr lang="vi-VN" sz="1100">
                          <a:effectLst/>
                          <a:latin typeface="Quicksand" pitchFamily="2" charset="0"/>
                        </a:rPr>
                        <a:t>Chuỗi A1 bắt đầu ở bước 2 của luồng xử lý bình thường. </a:t>
                      </a:r>
                    </a:p>
                    <a:p>
                      <a:pPr marL="0" marR="0">
                        <a:lnSpc>
                          <a:spcPct val="107000"/>
                        </a:lnSpc>
                        <a:spcBef>
                          <a:spcPts val="0"/>
                        </a:spcBef>
                        <a:spcAft>
                          <a:spcPts val="0"/>
                        </a:spcAft>
                      </a:pPr>
                      <a:r>
                        <a:rPr lang="vi-VN" sz="1100">
                          <a:effectLst/>
                          <a:latin typeface="Quicksand" pitchFamily="2" charset="0"/>
                        </a:rPr>
                        <a:t>3. Click vào “Quên mật khẩu”. </a:t>
                      </a:r>
                    </a:p>
                    <a:p>
                      <a:pPr marL="0" marR="0">
                        <a:lnSpc>
                          <a:spcPct val="107000"/>
                        </a:lnSpc>
                        <a:spcBef>
                          <a:spcPts val="0"/>
                        </a:spcBef>
                        <a:spcAft>
                          <a:spcPts val="0"/>
                        </a:spcAft>
                      </a:pPr>
                      <a:r>
                        <a:rPr lang="vi-VN" sz="1100">
                          <a:effectLst/>
                          <a:latin typeface="Quicksand" pitchFamily="2" charset="0"/>
                        </a:rPr>
                        <a:t>4. Hệ thống sẽ yêu cầu nhập số điện thoại. </a:t>
                      </a:r>
                    </a:p>
                    <a:p>
                      <a:pPr marL="0" marR="0">
                        <a:lnSpc>
                          <a:spcPct val="107000"/>
                        </a:lnSpc>
                        <a:spcBef>
                          <a:spcPts val="0"/>
                        </a:spcBef>
                        <a:spcAft>
                          <a:spcPts val="0"/>
                        </a:spcAft>
                      </a:pPr>
                      <a:r>
                        <a:rPr lang="vi-VN" sz="1100">
                          <a:effectLst/>
                          <a:latin typeface="Quicksand" pitchFamily="2" charset="0"/>
                        </a:rPr>
                        <a:t>5. Click “Tiếp tục”. </a:t>
                      </a:r>
                    </a:p>
                    <a:p>
                      <a:pPr marL="0" marR="0">
                        <a:lnSpc>
                          <a:spcPct val="107000"/>
                        </a:lnSpc>
                        <a:spcBef>
                          <a:spcPts val="0"/>
                        </a:spcBef>
                        <a:spcAft>
                          <a:spcPts val="0"/>
                        </a:spcAft>
                      </a:pPr>
                      <a:r>
                        <a:rPr lang="vi-VN" sz="1100">
                          <a:effectLst/>
                          <a:latin typeface="Quicksand" pitchFamily="2" charset="0"/>
                        </a:rPr>
                        <a:t>6. Hệ thống sẽ gửi mã và người dùng nhập vào. </a:t>
                      </a:r>
                    </a:p>
                    <a:p>
                      <a:pPr marL="0" marR="0">
                        <a:lnSpc>
                          <a:spcPct val="107000"/>
                        </a:lnSpc>
                        <a:spcBef>
                          <a:spcPts val="0"/>
                        </a:spcBef>
                        <a:spcAft>
                          <a:spcPts val="0"/>
                        </a:spcAft>
                      </a:pPr>
                      <a:r>
                        <a:rPr lang="vi-VN" sz="1100">
                          <a:effectLst/>
                          <a:latin typeface="Quicksand" pitchFamily="2" charset="0"/>
                        </a:rPr>
                        <a:t>7. Click “Xác nhận”. </a:t>
                      </a:r>
                    </a:p>
                    <a:p>
                      <a:pPr marL="0" marR="0">
                        <a:lnSpc>
                          <a:spcPct val="107000"/>
                        </a:lnSpc>
                        <a:spcBef>
                          <a:spcPts val="0"/>
                        </a:spcBef>
                        <a:spcAft>
                          <a:spcPts val="0"/>
                        </a:spcAft>
                      </a:pPr>
                      <a:r>
                        <a:rPr lang="vi-VN" sz="1100">
                          <a:effectLst/>
                          <a:latin typeface="Quicksand" pitchFamily="2" charset="0"/>
                        </a:rPr>
                        <a:t>8. Giao diện đặt mật khẩu mới hiện lên, người dùng nhập mật khẩu mới và nhập lại mật khẩu. </a:t>
                      </a:r>
                    </a:p>
                    <a:p>
                      <a:pPr marL="0" marR="0">
                        <a:lnSpc>
                          <a:spcPct val="107000"/>
                        </a:lnSpc>
                        <a:spcBef>
                          <a:spcPts val="0"/>
                        </a:spcBef>
                        <a:spcAft>
                          <a:spcPts val="0"/>
                        </a:spcAft>
                      </a:pPr>
                      <a:r>
                        <a:rPr lang="vi-VN" sz="1100">
                          <a:effectLst/>
                          <a:latin typeface="Quicksand" pitchFamily="2" charset="0"/>
                        </a:rPr>
                        <a:t>9. Nhấn nút “Hoàn tất” </a:t>
                      </a:r>
                    </a:p>
                    <a:p>
                      <a:pPr marL="0" marR="0">
                        <a:lnSpc>
                          <a:spcPct val="107000"/>
                        </a:lnSpc>
                        <a:spcBef>
                          <a:spcPts val="0"/>
                        </a:spcBef>
                        <a:spcAft>
                          <a:spcPts val="0"/>
                        </a:spcAft>
                      </a:pPr>
                      <a:r>
                        <a:rPr lang="vi-VN" sz="1100">
                          <a:effectLst/>
                          <a:latin typeface="Quicksand" pitchFamily="2" charset="0"/>
                        </a:rPr>
                        <a:t>Quay về bước 1 của luồng xử lý bình thường. </a:t>
                      </a:r>
                    </a:p>
                    <a:p>
                      <a:pPr marL="0" marR="0">
                        <a:lnSpc>
                          <a:spcPct val="107000"/>
                        </a:lnSpc>
                        <a:spcBef>
                          <a:spcPts val="0"/>
                        </a:spcBef>
                        <a:spcAft>
                          <a:spcPts val="0"/>
                        </a:spcAft>
                      </a:pPr>
                      <a:r>
                        <a:rPr lang="vi-VN" sz="1100">
                          <a:effectLst/>
                          <a:latin typeface="Quicksand" pitchFamily="2" charset="0"/>
                        </a:rPr>
                        <a:t>A2 – Người dùng nhập sai tên đăng nhập hoặc nhập sai mật khẩu. </a:t>
                      </a:r>
                    </a:p>
                    <a:p>
                      <a:pPr marL="0" marR="0">
                        <a:lnSpc>
                          <a:spcPct val="107000"/>
                        </a:lnSpc>
                        <a:spcBef>
                          <a:spcPts val="0"/>
                        </a:spcBef>
                        <a:spcAft>
                          <a:spcPts val="0"/>
                        </a:spcAft>
                      </a:pPr>
                      <a:r>
                        <a:rPr lang="vi-VN" sz="1100">
                          <a:effectLst/>
                          <a:latin typeface="Quicksand" pitchFamily="2" charset="0"/>
                        </a:rPr>
                        <a:t>Chuỗi A2 bắt đầu ở bước 3 của luồng xử lý bình thường. </a:t>
                      </a:r>
                    </a:p>
                    <a:p>
                      <a:pPr marL="0" marR="0">
                        <a:lnSpc>
                          <a:spcPct val="107000"/>
                        </a:lnSpc>
                        <a:spcBef>
                          <a:spcPts val="0"/>
                        </a:spcBef>
                        <a:spcAft>
                          <a:spcPts val="0"/>
                        </a:spcAft>
                      </a:pPr>
                      <a:r>
                        <a:rPr lang="vi-VN" sz="1100">
                          <a:effectLst/>
                          <a:latin typeface="Quicksand" pitchFamily="2" charset="0"/>
                        </a:rPr>
                        <a:t>3. Hệ thống báo lỗi. </a:t>
                      </a:r>
                    </a:p>
                    <a:p>
                      <a:pPr marL="0" marR="0">
                        <a:lnSpc>
                          <a:spcPct val="107000"/>
                        </a:lnSpc>
                        <a:spcBef>
                          <a:spcPts val="10"/>
                        </a:spcBef>
                        <a:spcAft>
                          <a:spcPts val="0"/>
                        </a:spcAft>
                      </a:pPr>
                      <a:r>
                        <a:rPr lang="en-US" sz="1100">
                          <a:effectLst/>
                          <a:latin typeface="Quicksand" pitchFamily="2" charset="0"/>
                        </a:rPr>
                        <a:t>Quay về bước 2 của luồng xử lý bình thường. </a:t>
                      </a:r>
                      <a:endParaRPr lang="vi-VN" sz="1100">
                        <a:effectLst/>
                        <a:latin typeface="Quicksand" pitchFamily="2" charset="0"/>
                        <a:ea typeface="Calibri" panose="020F0502020204030204" pitchFamily="34" charset="0"/>
                      </a:endParaRPr>
                    </a:p>
                  </a:txBody>
                  <a:tcPr marL="45846" marR="45846" marT="0" marB="0"/>
                </a:tc>
                <a:extLst>
                  <a:ext uri="{0D108BD9-81ED-4DB2-BD59-A6C34878D82A}">
                    <a16:rowId xmlns:a16="http://schemas.microsoft.com/office/drawing/2014/main" val="316324239"/>
                  </a:ext>
                </a:extLst>
              </a:tr>
            </a:tbl>
          </a:graphicData>
        </a:graphic>
      </p:graphicFrame>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graphicFrame>
        <p:nvGraphicFramePr>
          <p:cNvPr id="21" name="Table 20">
            <a:extLst>
              <a:ext uri="{FF2B5EF4-FFF2-40B4-BE49-F238E27FC236}">
                <a16:creationId xmlns:a16="http://schemas.microsoft.com/office/drawing/2014/main" id="{C8C81526-1838-42E4-B747-57157CEA391A}"/>
              </a:ext>
            </a:extLst>
          </p:cNvPr>
          <p:cNvGraphicFramePr>
            <a:graphicFrameLocks noGrp="1"/>
          </p:cNvGraphicFramePr>
          <p:nvPr>
            <p:extLst>
              <p:ext uri="{D42A27DB-BD31-4B8C-83A1-F6EECF244321}">
                <p14:modId xmlns:p14="http://schemas.microsoft.com/office/powerpoint/2010/main" val="906758314"/>
              </p:ext>
            </p:extLst>
          </p:nvPr>
        </p:nvGraphicFramePr>
        <p:xfrm>
          <a:off x="-5029160" y="1649868"/>
          <a:ext cx="4792398" cy="4877963"/>
        </p:xfrm>
        <a:graphic>
          <a:graphicData uri="http://schemas.openxmlformats.org/drawingml/2006/table">
            <a:tbl>
              <a:tblPr bandRow="1">
                <a:tableStyleId>{5C22544A-7EE6-4342-B048-85BDC9FD1C3A}</a:tableStyleId>
              </a:tblPr>
              <a:tblGrid>
                <a:gridCol w="4792398">
                  <a:extLst>
                    <a:ext uri="{9D8B030D-6E8A-4147-A177-3AD203B41FA5}">
                      <a16:colId xmlns:a16="http://schemas.microsoft.com/office/drawing/2014/main" val="1065616415"/>
                    </a:ext>
                  </a:extLst>
                </a:gridCol>
              </a:tblGrid>
              <a:tr h="138874">
                <a:tc>
                  <a:txBody>
                    <a:bodyPr/>
                    <a:lstStyle/>
                    <a:p>
                      <a:pPr marL="0" marR="0">
                        <a:lnSpc>
                          <a:spcPct val="115000"/>
                        </a:lnSpc>
                        <a:spcBef>
                          <a:spcPts val="10"/>
                        </a:spcBef>
                        <a:spcAft>
                          <a:spcPts val="0"/>
                        </a:spcAft>
                      </a:pPr>
                      <a:r>
                        <a:rPr lang="en-US" sz="1100">
                          <a:effectLst/>
                          <a:latin typeface="Quicksand" pitchFamily="2" charset="0"/>
                        </a:rPr>
                        <a:t>Tên yêu cầu: Đặt hàng</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09810666"/>
                  </a:ext>
                </a:extLst>
              </a:tr>
              <a:tr h="260369">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43043" marR="43043" marT="0" marB="0" anchor="ctr"/>
                </a:tc>
                <a:extLst>
                  <a:ext uri="{0D108BD9-81ED-4DB2-BD59-A6C34878D82A}">
                    <a16:rowId xmlns:a16="http://schemas.microsoft.com/office/drawing/2014/main" val="1490696245"/>
                  </a:ext>
                </a:extLst>
              </a:tr>
              <a:tr h="259492">
                <a:tc>
                  <a:txBody>
                    <a:bodyPr/>
                    <a:lstStyle/>
                    <a:p>
                      <a:pPr marL="0" marR="0">
                        <a:lnSpc>
                          <a:spcPct val="107000"/>
                        </a:lnSpc>
                        <a:spcBef>
                          <a:spcPts val="0"/>
                        </a:spcBef>
                        <a:spcAft>
                          <a:spcPts val="0"/>
                        </a:spcAft>
                      </a:pPr>
                      <a:r>
                        <a:rPr lang="en-US" sz="1100">
                          <a:effectLst/>
                          <a:latin typeface="Quicksand" pitchFamily="2" charset="0"/>
                        </a:rPr>
                        <a:t>Các thành phần tham gia và mối quan tâm:</a:t>
                      </a:r>
                      <a:endParaRPr lang="vi-VN" sz="1100">
                        <a:effectLst/>
                        <a:latin typeface="Quicksand" pitchFamily="2" charset="0"/>
                      </a:endParaRPr>
                    </a:p>
                    <a:p>
                      <a:pPr marL="0" marR="0">
                        <a:lnSpc>
                          <a:spcPct val="107000"/>
                        </a:lnSpc>
                        <a:spcBef>
                          <a:spcPts val="0"/>
                        </a:spcBef>
                        <a:spcAft>
                          <a:spcPts val="0"/>
                        </a:spcAft>
                      </a:pPr>
                      <a:r>
                        <a:rPr lang="en-US" sz="1100">
                          <a:effectLst/>
                          <a:latin typeface="Quicksand" pitchFamily="2" charset="0"/>
                        </a:rPr>
                        <a:t>Khách hàng muốn sử dụng chức năng bên trong phần mềm</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886055341"/>
                  </a:ext>
                </a:extLst>
              </a:tr>
              <a:tr h="126458">
                <a:tc>
                  <a:txBody>
                    <a:bodyPr/>
                    <a:lstStyle/>
                    <a:p>
                      <a:pPr marL="0" marR="0">
                        <a:lnSpc>
                          <a:spcPct val="107000"/>
                        </a:lnSpc>
                        <a:spcBef>
                          <a:spcPts val="0"/>
                        </a:spcBef>
                        <a:spcAft>
                          <a:spcPts val="0"/>
                        </a:spcAft>
                      </a:pPr>
                      <a:r>
                        <a:rPr lang="en-US" sz="1100">
                          <a:effectLst/>
                          <a:latin typeface="Quicksand" pitchFamily="2" charset="0"/>
                        </a:rPr>
                        <a:t>Mô tả tóm tắt: Khách hàng cần đặt hàng</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444998161"/>
                  </a:ext>
                </a:extLst>
              </a:tr>
              <a:tr h="1987855">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Tìm kiếm sản phẩm</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Chọn thêm sản phẩm và số lượng.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thêm thành công (Nếu người muốn thêm sản phẩm thì chuyển đến chuỗi A1).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Khách hàng click “Đặt hàng”.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form nhập thông tin.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Nhập thông tin: Họ tên, số điện thoại, địa chỉ, hình thức nhận hàng.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Thông báo tạo đơn hàng thành công.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Click chọn “Thanh toán”.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các hình thức thanh toán (tiền mặt, ví điện tử).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Chọn hình thức thanh toán (Nếu người dùng thanh toán bằng ví điện tử mà số dư không đủ thì chuyển đến chuỗi A2).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Thông báo đặt hàng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43043" marR="43043" marT="0" marB="0"/>
                </a:tc>
                <a:extLst>
                  <a:ext uri="{0D108BD9-81ED-4DB2-BD59-A6C34878D82A}">
                    <a16:rowId xmlns:a16="http://schemas.microsoft.com/office/drawing/2014/main" val="2561586442"/>
                  </a:ext>
                </a:extLst>
              </a:tr>
              <a:tr h="1057695">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a:t>
                      </a:r>
                      <a:r>
                        <a:rPr lang="en-US" sz="1100" dirty="0" err="1">
                          <a:effectLst/>
                          <a:latin typeface="Quicksand" pitchFamily="2" charset="0"/>
                        </a:rPr>
                        <a:t>muốn</a:t>
                      </a:r>
                      <a:r>
                        <a:rPr lang="en-US" sz="1100" dirty="0">
                          <a:effectLst/>
                          <a:latin typeface="Quicksand" pitchFamily="2" charset="0"/>
                        </a:rPr>
                        <a:t> </a:t>
                      </a:r>
                      <a:r>
                        <a:rPr lang="en-US" sz="1100" dirty="0" err="1">
                          <a:effectLst/>
                          <a:latin typeface="Quicksand" pitchFamily="2" charset="0"/>
                        </a:rPr>
                        <a:t>mua</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A2 – </a:t>
                      </a:r>
                      <a:r>
                        <a:rPr lang="en-US" sz="1100" dirty="0" err="1">
                          <a:effectLst/>
                          <a:latin typeface="Quicksand" pitchFamily="2" charset="0"/>
                        </a:rPr>
                        <a:t>Số</a:t>
                      </a:r>
                      <a:r>
                        <a:rPr lang="en-US" sz="1100" dirty="0">
                          <a:effectLst/>
                          <a:latin typeface="Quicksand" pitchFamily="2" charset="0"/>
                        </a:rPr>
                        <a:t> </a:t>
                      </a:r>
                      <a:r>
                        <a:rPr lang="en-US" sz="1100" dirty="0" err="1">
                          <a:effectLst/>
                          <a:latin typeface="Quicksand" pitchFamily="2" charset="0"/>
                        </a:rPr>
                        <a:t>dư</a:t>
                      </a:r>
                      <a:r>
                        <a:rPr lang="en-US" sz="1100" dirty="0">
                          <a:effectLst/>
                          <a:latin typeface="Quicksand" pitchFamily="2" charset="0"/>
                        </a:rPr>
                        <a:t> </a:t>
                      </a:r>
                      <a:r>
                        <a:rPr lang="en-US" sz="1100" dirty="0" err="1">
                          <a:effectLst/>
                          <a:latin typeface="Quicksand" pitchFamily="2" charset="0"/>
                        </a:rPr>
                        <a:t>trong</a:t>
                      </a:r>
                      <a:r>
                        <a:rPr lang="en-US" sz="1100" dirty="0">
                          <a:effectLst/>
                          <a:latin typeface="Quicksand" pitchFamily="2" charset="0"/>
                        </a:rPr>
                        <a:t> </a:t>
                      </a:r>
                      <a:r>
                        <a:rPr lang="en-US" sz="1100" dirty="0" err="1">
                          <a:effectLst/>
                          <a:latin typeface="Quicksand" pitchFamily="2" charset="0"/>
                        </a:rPr>
                        <a:t>ví</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đủ</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A2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11.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thanh</a:t>
                      </a:r>
                      <a:r>
                        <a:rPr lang="en-US" sz="1100" dirty="0">
                          <a:effectLst/>
                          <a:latin typeface="Quicksand" pitchFamily="2" charset="0"/>
                        </a:rPr>
                        <a:t> </a:t>
                      </a:r>
                      <a:r>
                        <a:rPr lang="en-US" sz="1100" dirty="0" err="1">
                          <a:effectLst/>
                          <a:latin typeface="Quicksand" pitchFamily="2" charset="0"/>
                        </a:rPr>
                        <a:t>toán</a:t>
                      </a:r>
                      <a:r>
                        <a:rPr lang="en-US" sz="1100" dirty="0">
                          <a:effectLst/>
                          <a:latin typeface="Quicksand" pitchFamily="2" charset="0"/>
                        </a:rPr>
                        <a:t> </a:t>
                      </a:r>
                      <a:r>
                        <a:rPr lang="en-US" sz="1100" dirty="0" err="1">
                          <a:effectLst/>
                          <a:latin typeface="Quicksand" pitchFamily="2" charset="0"/>
                        </a:rPr>
                        <a:t>thất</a:t>
                      </a:r>
                      <a:r>
                        <a:rPr lang="en-US" sz="1100" dirty="0">
                          <a:effectLst/>
                          <a:latin typeface="Quicksand" pitchFamily="2" charset="0"/>
                        </a:rPr>
                        <a:t> </a:t>
                      </a:r>
                      <a:r>
                        <a:rPr lang="en-US" sz="1100" dirty="0" err="1">
                          <a:effectLst/>
                          <a:latin typeface="Quicksand" pitchFamily="2" charset="0"/>
                        </a:rPr>
                        <a:t>bại</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endParaRPr lang="vi-VN" sz="1100" dirty="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4090731647"/>
                  </a:ext>
                </a:extLst>
              </a:tr>
            </a:tbl>
          </a:graphicData>
        </a:graphic>
      </p:graphicFrame>
      <p:pic>
        <p:nvPicPr>
          <p:cNvPr id="22" name="Picture 21">
            <a:extLst>
              <a:ext uri="{FF2B5EF4-FFF2-40B4-BE49-F238E27FC236}">
                <a16:creationId xmlns:a16="http://schemas.microsoft.com/office/drawing/2014/main" id="{662F2993-EA5F-41C6-A767-D7CC3BD1C41B}"/>
              </a:ext>
            </a:extLst>
          </p:cNvPr>
          <p:cNvPicPr/>
          <p:nvPr/>
        </p:nvPicPr>
        <p:blipFill>
          <a:blip r:embed="rId4">
            <a:extLst>
              <a:ext uri="{28A0092B-C50C-407E-A947-70E740481C1C}">
                <a14:useLocalDpi xmlns:a14="http://schemas.microsoft.com/office/drawing/2010/main" val="0"/>
              </a:ext>
            </a:extLst>
          </a:blip>
          <a:stretch>
            <a:fillRect/>
          </a:stretch>
        </p:blipFill>
        <p:spPr>
          <a:xfrm>
            <a:off x="12482319" y="501650"/>
            <a:ext cx="5929459" cy="6356350"/>
          </a:xfrm>
          <a:prstGeom prst="rect">
            <a:avLst/>
          </a:prstGeom>
        </p:spPr>
      </p:pic>
      <p:pic>
        <p:nvPicPr>
          <p:cNvPr id="23" name="Picture 22">
            <a:extLst>
              <a:ext uri="{FF2B5EF4-FFF2-40B4-BE49-F238E27FC236}">
                <a16:creationId xmlns:a16="http://schemas.microsoft.com/office/drawing/2014/main" id="{849172DA-6C59-4A63-A54D-E4272DFA75C8}"/>
              </a:ext>
            </a:extLst>
          </p:cNvPr>
          <p:cNvPicPr/>
          <p:nvPr/>
        </p:nvPicPr>
        <p:blipFill rotWithShape="1">
          <a:blip r:embed="rId5">
            <a:extLst>
              <a:ext uri="{28A0092B-C50C-407E-A947-70E740481C1C}">
                <a14:useLocalDpi xmlns:a14="http://schemas.microsoft.com/office/drawing/2010/main" val="0"/>
              </a:ext>
            </a:extLst>
          </a:blip>
          <a:srcRect r="3069" b="5468"/>
          <a:stretch/>
        </p:blipFill>
        <p:spPr>
          <a:xfrm>
            <a:off x="5663237" y="7012653"/>
            <a:ext cx="5784693" cy="5989138"/>
          </a:xfrm>
          <a:prstGeom prst="rect">
            <a:avLst/>
          </a:prstGeom>
        </p:spPr>
      </p:pic>
    </p:spTree>
    <p:extLst>
      <p:ext uri="{BB962C8B-B14F-4D97-AF65-F5344CB8AC3E}">
        <p14:creationId xmlns:p14="http://schemas.microsoft.com/office/powerpoint/2010/main" val="3191789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pic>
        <p:nvPicPr>
          <p:cNvPr id="17" name="Picture 16">
            <a:extLst>
              <a:ext uri="{FF2B5EF4-FFF2-40B4-BE49-F238E27FC236}">
                <a16:creationId xmlns:a16="http://schemas.microsoft.com/office/drawing/2014/main" id="{260CA58D-9EDB-45D6-9273-972B38314094}"/>
              </a:ext>
            </a:extLst>
          </p:cNvPr>
          <p:cNvPicPr/>
          <p:nvPr/>
        </p:nvPicPr>
        <p:blipFill rotWithShape="1">
          <a:blip r:embed="rId3">
            <a:extLst>
              <a:ext uri="{28A0092B-C50C-407E-A947-70E740481C1C}">
                <a14:useLocalDpi xmlns:a14="http://schemas.microsoft.com/office/drawing/2010/main" val="0"/>
              </a:ext>
            </a:extLst>
          </a:blip>
          <a:srcRect r="2366" b="7032"/>
          <a:stretch/>
        </p:blipFill>
        <p:spPr>
          <a:xfrm>
            <a:off x="5395162" y="7262172"/>
            <a:ext cx="7028331" cy="457065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graphicFrame>
        <p:nvGraphicFramePr>
          <p:cNvPr id="2" name="Table 1">
            <a:extLst>
              <a:ext uri="{FF2B5EF4-FFF2-40B4-BE49-F238E27FC236}">
                <a16:creationId xmlns:a16="http://schemas.microsoft.com/office/drawing/2014/main" id="{51FE49D0-92EC-442E-8D15-90BF127EF01F}"/>
              </a:ext>
            </a:extLst>
          </p:cNvPr>
          <p:cNvGraphicFramePr>
            <a:graphicFrameLocks noGrp="1"/>
          </p:cNvGraphicFramePr>
          <p:nvPr>
            <p:extLst>
              <p:ext uri="{D42A27DB-BD31-4B8C-83A1-F6EECF244321}">
                <p14:modId xmlns:p14="http://schemas.microsoft.com/office/powerpoint/2010/main" val="1747182896"/>
              </p:ext>
            </p:extLst>
          </p:nvPr>
        </p:nvGraphicFramePr>
        <p:xfrm>
          <a:off x="206193" y="1660949"/>
          <a:ext cx="5640130" cy="4351104"/>
        </p:xfrm>
        <a:graphic>
          <a:graphicData uri="http://schemas.openxmlformats.org/drawingml/2006/table">
            <a:tbl>
              <a:tblPr bandRow="1">
                <a:tableStyleId>{5C22544A-7EE6-4342-B048-85BDC9FD1C3A}</a:tableStyleId>
              </a:tblPr>
              <a:tblGrid>
                <a:gridCol w="5640130">
                  <a:extLst>
                    <a:ext uri="{9D8B030D-6E8A-4147-A177-3AD203B41FA5}">
                      <a16:colId xmlns:a16="http://schemas.microsoft.com/office/drawing/2014/main" val="1065616415"/>
                    </a:ext>
                  </a:extLst>
                </a:gridCol>
              </a:tblGrid>
              <a:tr h="133911">
                <a:tc>
                  <a:txBody>
                    <a:bodyPr/>
                    <a:lstStyle/>
                    <a:p>
                      <a:pPr marL="0" marR="0">
                        <a:lnSpc>
                          <a:spcPct val="115000"/>
                        </a:lnSpc>
                        <a:spcBef>
                          <a:spcPts val="10"/>
                        </a:spcBef>
                        <a:spcAft>
                          <a:spcPts val="0"/>
                        </a:spcAft>
                      </a:pPr>
                      <a:r>
                        <a:rPr lang="en-US" sz="1100">
                          <a:effectLst/>
                          <a:latin typeface="Quicksand" pitchFamily="2" charset="0"/>
                        </a:rPr>
                        <a:t>Tên yêu cầu: Đặt hàng</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09810666"/>
                  </a:ext>
                </a:extLst>
              </a:tr>
              <a:tr h="260369">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43043" marR="43043" marT="0" marB="0" anchor="ctr"/>
                </a:tc>
                <a:extLst>
                  <a:ext uri="{0D108BD9-81ED-4DB2-BD59-A6C34878D82A}">
                    <a16:rowId xmlns:a16="http://schemas.microsoft.com/office/drawing/2014/main" val="1490696245"/>
                  </a:ext>
                </a:extLst>
              </a:tr>
              <a:tr h="126458">
                <a:tc>
                  <a:txBody>
                    <a:bodyPr/>
                    <a:lstStyle/>
                    <a:p>
                      <a:pPr marL="0" marR="0">
                        <a:lnSpc>
                          <a:spcPct val="107000"/>
                        </a:lnSpc>
                        <a:spcBef>
                          <a:spcPts val="0"/>
                        </a:spcBef>
                        <a:spcAft>
                          <a:spcPts val="0"/>
                        </a:spcAft>
                      </a:pPr>
                      <a:r>
                        <a:rPr lang="en-US" sz="1100">
                          <a:effectLst/>
                          <a:latin typeface="Quicksand" pitchFamily="2" charset="0"/>
                        </a:rPr>
                        <a:t>Mô tả tóm tắt: Khách hàng cần đặt hàng</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444998161"/>
                  </a:ext>
                </a:extLst>
              </a:tr>
              <a:tr h="1987855">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Tìm kiếm sản phẩm</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Chọn thêm sản phẩm và số lượng.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thêm thành công (Nếu người muốn thêm sản phẩm thì chuyển đến chuỗi A1).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Khách hàng click “Đặt hàng”.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form nhập thông tin.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Nhập thông tin: Họ tên, số điện thoại, địa chỉ, hình thức nhận hàng.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Thông báo tạo đơn hàng thành công.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Click chọn “Thanh toán”.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các hình thức thanh toán (tiền mặt, ví điện tử).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Chọn hình thức thanh toán (Nếu người dùng thanh toán bằng ví điện tử mà số dư không đủ thì chuyển đến chuỗi A2).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Thông báo đặt hàng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43043" marR="43043" marT="0" marB="0"/>
                </a:tc>
                <a:extLst>
                  <a:ext uri="{0D108BD9-81ED-4DB2-BD59-A6C34878D82A}">
                    <a16:rowId xmlns:a16="http://schemas.microsoft.com/office/drawing/2014/main" val="2561586442"/>
                  </a:ext>
                </a:extLst>
              </a:tr>
              <a:tr h="1057695">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a:t>
                      </a:r>
                      <a:r>
                        <a:rPr lang="en-US" sz="1100" dirty="0" err="1">
                          <a:effectLst/>
                          <a:latin typeface="Quicksand" pitchFamily="2" charset="0"/>
                        </a:rPr>
                        <a:t>muốn</a:t>
                      </a:r>
                      <a:r>
                        <a:rPr lang="en-US" sz="1100" dirty="0">
                          <a:effectLst/>
                          <a:latin typeface="Quicksand" pitchFamily="2" charset="0"/>
                        </a:rPr>
                        <a:t> </a:t>
                      </a:r>
                      <a:r>
                        <a:rPr lang="en-US" sz="1100" dirty="0" err="1">
                          <a:effectLst/>
                          <a:latin typeface="Quicksand" pitchFamily="2" charset="0"/>
                        </a:rPr>
                        <a:t>mua</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A2 – </a:t>
                      </a:r>
                      <a:r>
                        <a:rPr lang="en-US" sz="1100" dirty="0" err="1">
                          <a:effectLst/>
                          <a:latin typeface="Quicksand" pitchFamily="2" charset="0"/>
                        </a:rPr>
                        <a:t>Số</a:t>
                      </a:r>
                      <a:r>
                        <a:rPr lang="en-US" sz="1100" dirty="0">
                          <a:effectLst/>
                          <a:latin typeface="Quicksand" pitchFamily="2" charset="0"/>
                        </a:rPr>
                        <a:t> </a:t>
                      </a:r>
                      <a:r>
                        <a:rPr lang="en-US" sz="1100" dirty="0" err="1">
                          <a:effectLst/>
                          <a:latin typeface="Quicksand" pitchFamily="2" charset="0"/>
                        </a:rPr>
                        <a:t>dư</a:t>
                      </a:r>
                      <a:r>
                        <a:rPr lang="en-US" sz="1100" dirty="0">
                          <a:effectLst/>
                          <a:latin typeface="Quicksand" pitchFamily="2" charset="0"/>
                        </a:rPr>
                        <a:t> </a:t>
                      </a:r>
                      <a:r>
                        <a:rPr lang="en-US" sz="1100" dirty="0" err="1">
                          <a:effectLst/>
                          <a:latin typeface="Quicksand" pitchFamily="2" charset="0"/>
                        </a:rPr>
                        <a:t>trong</a:t>
                      </a:r>
                      <a:r>
                        <a:rPr lang="en-US" sz="1100" dirty="0">
                          <a:effectLst/>
                          <a:latin typeface="Quicksand" pitchFamily="2" charset="0"/>
                        </a:rPr>
                        <a:t> </a:t>
                      </a:r>
                      <a:r>
                        <a:rPr lang="en-US" sz="1100" dirty="0" err="1">
                          <a:effectLst/>
                          <a:latin typeface="Quicksand" pitchFamily="2" charset="0"/>
                        </a:rPr>
                        <a:t>ví</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đủ</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A2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11.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thanh</a:t>
                      </a:r>
                      <a:r>
                        <a:rPr lang="en-US" sz="1100" dirty="0">
                          <a:effectLst/>
                          <a:latin typeface="Quicksand" pitchFamily="2" charset="0"/>
                        </a:rPr>
                        <a:t> </a:t>
                      </a:r>
                      <a:r>
                        <a:rPr lang="en-US" sz="1100" dirty="0" err="1">
                          <a:effectLst/>
                          <a:latin typeface="Quicksand" pitchFamily="2" charset="0"/>
                        </a:rPr>
                        <a:t>toán</a:t>
                      </a:r>
                      <a:r>
                        <a:rPr lang="en-US" sz="1100" dirty="0">
                          <a:effectLst/>
                          <a:latin typeface="Quicksand" pitchFamily="2" charset="0"/>
                        </a:rPr>
                        <a:t> </a:t>
                      </a:r>
                      <a:r>
                        <a:rPr lang="en-US" sz="1100" dirty="0" err="1">
                          <a:effectLst/>
                          <a:latin typeface="Quicksand" pitchFamily="2" charset="0"/>
                        </a:rPr>
                        <a:t>thất</a:t>
                      </a:r>
                      <a:r>
                        <a:rPr lang="en-US" sz="1100" dirty="0">
                          <a:effectLst/>
                          <a:latin typeface="Quicksand" pitchFamily="2" charset="0"/>
                        </a:rPr>
                        <a:t> </a:t>
                      </a:r>
                      <a:r>
                        <a:rPr lang="en-US" sz="1100" dirty="0" err="1">
                          <a:effectLst/>
                          <a:latin typeface="Quicksand" pitchFamily="2" charset="0"/>
                        </a:rPr>
                        <a:t>bại</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endParaRPr lang="vi-VN" sz="1100" dirty="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4090731647"/>
                  </a:ext>
                </a:extLst>
              </a:tr>
            </a:tbl>
          </a:graphicData>
        </a:graphic>
      </p:graphicFrame>
      <p:pic>
        <p:nvPicPr>
          <p:cNvPr id="21" name="Picture 20">
            <a:extLst>
              <a:ext uri="{FF2B5EF4-FFF2-40B4-BE49-F238E27FC236}">
                <a16:creationId xmlns:a16="http://schemas.microsoft.com/office/drawing/2014/main" id="{38BD8523-D9A7-4806-B646-16A21CD876D9}"/>
              </a:ext>
            </a:extLst>
          </p:cNvPr>
          <p:cNvPicPr/>
          <p:nvPr/>
        </p:nvPicPr>
        <p:blipFill>
          <a:blip r:embed="rId4">
            <a:extLst>
              <a:ext uri="{28A0092B-C50C-407E-A947-70E740481C1C}">
                <a14:useLocalDpi xmlns:a14="http://schemas.microsoft.com/office/drawing/2010/main" val="0"/>
              </a:ext>
            </a:extLst>
          </a:blip>
          <a:stretch>
            <a:fillRect/>
          </a:stretch>
        </p:blipFill>
        <p:spPr>
          <a:xfrm>
            <a:off x="6056347" y="136525"/>
            <a:ext cx="5929459" cy="6356350"/>
          </a:xfrm>
          <a:prstGeom prst="rect">
            <a:avLst/>
          </a:prstGeom>
        </p:spPr>
      </p:pic>
      <p:graphicFrame>
        <p:nvGraphicFramePr>
          <p:cNvPr id="22" name="Table 21">
            <a:extLst>
              <a:ext uri="{FF2B5EF4-FFF2-40B4-BE49-F238E27FC236}">
                <a16:creationId xmlns:a16="http://schemas.microsoft.com/office/drawing/2014/main" id="{FA8DB43D-6DB3-4C85-8CB6-A8BC0F285C8F}"/>
              </a:ext>
            </a:extLst>
          </p:cNvPr>
          <p:cNvGraphicFramePr>
            <a:graphicFrameLocks noGrp="1"/>
          </p:cNvGraphicFramePr>
          <p:nvPr>
            <p:extLst>
              <p:ext uri="{D42A27DB-BD31-4B8C-83A1-F6EECF244321}">
                <p14:modId xmlns:p14="http://schemas.microsoft.com/office/powerpoint/2010/main" val="997614487"/>
              </p:ext>
            </p:extLst>
          </p:nvPr>
        </p:nvGraphicFramePr>
        <p:xfrm>
          <a:off x="206193" y="7262172"/>
          <a:ext cx="4823011" cy="5177930"/>
        </p:xfrm>
        <a:graphic>
          <a:graphicData uri="http://schemas.openxmlformats.org/drawingml/2006/table">
            <a:tbl>
              <a:tblPr bandRow="1">
                <a:tableStyleId>{5C22544A-7EE6-4342-B048-85BDC9FD1C3A}</a:tableStyleId>
              </a:tblPr>
              <a:tblGrid>
                <a:gridCol w="4823011">
                  <a:extLst>
                    <a:ext uri="{9D8B030D-6E8A-4147-A177-3AD203B41FA5}">
                      <a16:colId xmlns:a16="http://schemas.microsoft.com/office/drawing/2014/main" val="2310025625"/>
                    </a:ext>
                  </a:extLst>
                </a:gridCol>
              </a:tblGrid>
              <a:tr h="32276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a:effectLst/>
                          <a:latin typeface="Quicksand" pitchFamily="2" charset="0"/>
                          <a:ea typeface="Calibri" panose="020F0502020204030204" pitchFamily="34" charset="0"/>
                        </a:rPr>
                        <a:t>Tên yêu cầu: Đăng Nhập</a:t>
                      </a:r>
                      <a:endParaRPr lang="vi-VN" sz="1100">
                        <a:effectLst/>
                        <a:latin typeface="Quicksand" pitchFamily="2" charset="0"/>
                        <a:ea typeface="Calibri" panose="020F0502020204030204" pitchFamily="34" charset="0"/>
                      </a:endParaRPr>
                    </a:p>
                  </a:txBody>
                  <a:tcPr marL="45846" marR="45846" marT="0" marB="0" anchor="ctr"/>
                </a:tc>
                <a:extLst>
                  <a:ext uri="{0D108BD9-81ED-4DB2-BD59-A6C34878D82A}">
                    <a16:rowId xmlns:a16="http://schemas.microsoft.com/office/drawing/2014/main" val="3210573703"/>
                  </a:ext>
                </a:extLst>
              </a:tr>
              <a:tr h="32276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a:effectLst/>
                          <a:latin typeface="Quicksand" pitchFamily="2" charset="0"/>
                        </a:rPr>
                        <a:t>Mức độ cần thiết: Bắt buộc</a:t>
                      </a:r>
                      <a:endParaRPr lang="vi-VN" sz="1100">
                        <a:effectLst/>
                        <a:latin typeface="Quicksand" pitchFamily="2" charset="0"/>
                        <a:ea typeface="Calibri" panose="020F0502020204030204" pitchFamily="34" charset="0"/>
                      </a:endParaRPr>
                    </a:p>
                  </a:txBody>
                  <a:tcPr marL="45846" marR="45846" marT="0" marB="0" anchor="ctr"/>
                </a:tc>
                <a:extLst>
                  <a:ext uri="{0D108BD9-81ED-4DB2-BD59-A6C34878D82A}">
                    <a16:rowId xmlns:a16="http://schemas.microsoft.com/office/drawing/2014/main" val="2488117485"/>
                  </a:ext>
                </a:extLst>
              </a:tr>
              <a:tr h="172682">
                <a:tc>
                  <a:txBody>
                    <a:bodyPr/>
                    <a:lstStyle/>
                    <a:p>
                      <a:pPr marL="0" marR="0">
                        <a:lnSpc>
                          <a:spcPct val="107000"/>
                        </a:lnSpc>
                        <a:spcBef>
                          <a:spcPts val="0"/>
                        </a:spcBef>
                        <a:spcAft>
                          <a:spcPts val="0"/>
                        </a:spcAft>
                      </a:pPr>
                      <a:r>
                        <a:rPr lang="en-US" sz="1100">
                          <a:effectLst/>
                          <a:latin typeface="Quicksand" pitchFamily="2" charset="0"/>
                        </a:rPr>
                        <a:t>Mô tả tóm tắt: Người dùng cần đăng nhập vào hệ thống</a:t>
                      </a:r>
                      <a:endParaRPr lang="vi-VN" sz="1100">
                        <a:effectLst/>
                        <a:latin typeface="Quicksand" pitchFamily="2" charset="0"/>
                        <a:ea typeface="Calibri" panose="020F0502020204030204" pitchFamily="34" charset="0"/>
                      </a:endParaRPr>
                    </a:p>
                  </a:txBody>
                  <a:tcPr marL="45846" marR="45846" marT="0" marB="0"/>
                </a:tc>
                <a:extLst>
                  <a:ext uri="{0D108BD9-81ED-4DB2-BD59-A6C34878D82A}">
                    <a16:rowId xmlns:a16="http://schemas.microsoft.com/office/drawing/2014/main" val="3204988470"/>
                  </a:ext>
                </a:extLst>
              </a:tr>
              <a:tr h="1296576">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Mở chức năng đăng nhập của hệ thống.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Nhập tài khoản và mật khẩu. (Nếu người dùng chắc chắn quên mật khẩu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Click vào nút “ĐĂNG NHẬP”. (Nếu nhập sai tên đăng nhập hoặc sai mật khẩu thì chuyển đến chuỗi A2)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sẽ chuyển sang giao diện của người dùng.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45846" marR="45846" marT="0" marB="0"/>
                </a:tc>
                <a:extLst>
                  <a:ext uri="{0D108BD9-81ED-4DB2-BD59-A6C34878D82A}">
                    <a16:rowId xmlns:a16="http://schemas.microsoft.com/office/drawing/2014/main" val="447499986"/>
                  </a:ext>
                </a:extLst>
              </a:tr>
              <a:tr h="3063152">
                <a:tc>
                  <a:txBody>
                    <a:bodyPr/>
                    <a:lstStyle/>
                    <a:p>
                      <a:pPr marL="0" marR="0">
                        <a:lnSpc>
                          <a:spcPct val="107000"/>
                        </a:lnSpc>
                        <a:spcBef>
                          <a:spcPts val="10"/>
                        </a:spcBef>
                        <a:spcAft>
                          <a:spcPts val="0"/>
                        </a:spcAft>
                      </a:pPr>
                      <a:r>
                        <a:rPr lang="en-US" sz="1100">
                          <a:effectLst/>
                          <a:latin typeface="Quicksand" pitchFamily="2" charset="0"/>
                        </a:rPr>
                        <a:t>Luồng luân phiên/đặc biệt :</a:t>
                      </a:r>
                      <a:endParaRPr lang="vi-VN" sz="1100">
                        <a:effectLst/>
                        <a:latin typeface="Quicksand" pitchFamily="2" charset="0"/>
                      </a:endParaRPr>
                    </a:p>
                    <a:p>
                      <a:pPr marL="0" marR="0">
                        <a:lnSpc>
                          <a:spcPct val="107000"/>
                        </a:lnSpc>
                        <a:spcBef>
                          <a:spcPts val="0"/>
                        </a:spcBef>
                        <a:spcAft>
                          <a:spcPts val="0"/>
                        </a:spcAft>
                      </a:pPr>
                      <a:r>
                        <a:rPr lang="vi-VN" sz="1100">
                          <a:effectLst/>
                          <a:latin typeface="Quicksand" pitchFamily="2" charset="0"/>
                        </a:rPr>
                        <a:t>A1 – Người dùng quên mật khẩu. </a:t>
                      </a:r>
                    </a:p>
                    <a:p>
                      <a:pPr marL="0" marR="0">
                        <a:lnSpc>
                          <a:spcPct val="107000"/>
                        </a:lnSpc>
                        <a:spcBef>
                          <a:spcPts val="0"/>
                        </a:spcBef>
                        <a:spcAft>
                          <a:spcPts val="0"/>
                        </a:spcAft>
                      </a:pPr>
                      <a:r>
                        <a:rPr lang="vi-VN" sz="1100">
                          <a:effectLst/>
                          <a:latin typeface="Quicksand" pitchFamily="2" charset="0"/>
                        </a:rPr>
                        <a:t>Chuỗi A1 bắt đầu ở bước 2 của luồng xử lý bình thường. </a:t>
                      </a:r>
                    </a:p>
                    <a:p>
                      <a:pPr marL="0" marR="0">
                        <a:lnSpc>
                          <a:spcPct val="107000"/>
                        </a:lnSpc>
                        <a:spcBef>
                          <a:spcPts val="0"/>
                        </a:spcBef>
                        <a:spcAft>
                          <a:spcPts val="0"/>
                        </a:spcAft>
                      </a:pPr>
                      <a:r>
                        <a:rPr lang="vi-VN" sz="1100">
                          <a:effectLst/>
                          <a:latin typeface="Quicksand" pitchFamily="2" charset="0"/>
                        </a:rPr>
                        <a:t>3. Click vào “Quên mật khẩu”. </a:t>
                      </a:r>
                    </a:p>
                    <a:p>
                      <a:pPr marL="0" marR="0">
                        <a:lnSpc>
                          <a:spcPct val="107000"/>
                        </a:lnSpc>
                        <a:spcBef>
                          <a:spcPts val="0"/>
                        </a:spcBef>
                        <a:spcAft>
                          <a:spcPts val="0"/>
                        </a:spcAft>
                      </a:pPr>
                      <a:r>
                        <a:rPr lang="vi-VN" sz="1100">
                          <a:effectLst/>
                          <a:latin typeface="Quicksand" pitchFamily="2" charset="0"/>
                        </a:rPr>
                        <a:t>4. Hệ thống sẽ yêu cầu nhập số điện thoại. </a:t>
                      </a:r>
                    </a:p>
                    <a:p>
                      <a:pPr marL="0" marR="0">
                        <a:lnSpc>
                          <a:spcPct val="107000"/>
                        </a:lnSpc>
                        <a:spcBef>
                          <a:spcPts val="0"/>
                        </a:spcBef>
                        <a:spcAft>
                          <a:spcPts val="0"/>
                        </a:spcAft>
                      </a:pPr>
                      <a:r>
                        <a:rPr lang="vi-VN" sz="1100">
                          <a:effectLst/>
                          <a:latin typeface="Quicksand" pitchFamily="2" charset="0"/>
                        </a:rPr>
                        <a:t>5. Click “Tiếp tục”. </a:t>
                      </a:r>
                    </a:p>
                    <a:p>
                      <a:pPr marL="0" marR="0">
                        <a:lnSpc>
                          <a:spcPct val="107000"/>
                        </a:lnSpc>
                        <a:spcBef>
                          <a:spcPts val="0"/>
                        </a:spcBef>
                        <a:spcAft>
                          <a:spcPts val="0"/>
                        </a:spcAft>
                      </a:pPr>
                      <a:r>
                        <a:rPr lang="vi-VN" sz="1100">
                          <a:effectLst/>
                          <a:latin typeface="Quicksand" pitchFamily="2" charset="0"/>
                        </a:rPr>
                        <a:t>6. Hệ thống sẽ gửi mã và người dùng nhập vào. </a:t>
                      </a:r>
                    </a:p>
                    <a:p>
                      <a:pPr marL="0" marR="0">
                        <a:lnSpc>
                          <a:spcPct val="107000"/>
                        </a:lnSpc>
                        <a:spcBef>
                          <a:spcPts val="0"/>
                        </a:spcBef>
                        <a:spcAft>
                          <a:spcPts val="0"/>
                        </a:spcAft>
                      </a:pPr>
                      <a:r>
                        <a:rPr lang="vi-VN" sz="1100">
                          <a:effectLst/>
                          <a:latin typeface="Quicksand" pitchFamily="2" charset="0"/>
                        </a:rPr>
                        <a:t>7. Click “Xác nhận”. </a:t>
                      </a:r>
                    </a:p>
                    <a:p>
                      <a:pPr marL="0" marR="0">
                        <a:lnSpc>
                          <a:spcPct val="107000"/>
                        </a:lnSpc>
                        <a:spcBef>
                          <a:spcPts val="0"/>
                        </a:spcBef>
                        <a:spcAft>
                          <a:spcPts val="0"/>
                        </a:spcAft>
                      </a:pPr>
                      <a:r>
                        <a:rPr lang="vi-VN" sz="1100">
                          <a:effectLst/>
                          <a:latin typeface="Quicksand" pitchFamily="2" charset="0"/>
                        </a:rPr>
                        <a:t>8. Giao diện đặt mật khẩu mới hiện lên, người dùng nhập mật khẩu mới và nhập lại mật khẩu. </a:t>
                      </a:r>
                    </a:p>
                    <a:p>
                      <a:pPr marL="0" marR="0">
                        <a:lnSpc>
                          <a:spcPct val="107000"/>
                        </a:lnSpc>
                        <a:spcBef>
                          <a:spcPts val="0"/>
                        </a:spcBef>
                        <a:spcAft>
                          <a:spcPts val="0"/>
                        </a:spcAft>
                      </a:pPr>
                      <a:r>
                        <a:rPr lang="vi-VN" sz="1100">
                          <a:effectLst/>
                          <a:latin typeface="Quicksand" pitchFamily="2" charset="0"/>
                        </a:rPr>
                        <a:t>9. Nhấn nút “Hoàn tất” </a:t>
                      </a:r>
                    </a:p>
                    <a:p>
                      <a:pPr marL="0" marR="0">
                        <a:lnSpc>
                          <a:spcPct val="107000"/>
                        </a:lnSpc>
                        <a:spcBef>
                          <a:spcPts val="0"/>
                        </a:spcBef>
                        <a:spcAft>
                          <a:spcPts val="0"/>
                        </a:spcAft>
                      </a:pPr>
                      <a:r>
                        <a:rPr lang="vi-VN" sz="1100">
                          <a:effectLst/>
                          <a:latin typeface="Quicksand" pitchFamily="2" charset="0"/>
                        </a:rPr>
                        <a:t>Quay về bước 1 của luồng xử lý bình thường. </a:t>
                      </a:r>
                    </a:p>
                    <a:p>
                      <a:pPr marL="0" marR="0">
                        <a:lnSpc>
                          <a:spcPct val="107000"/>
                        </a:lnSpc>
                        <a:spcBef>
                          <a:spcPts val="0"/>
                        </a:spcBef>
                        <a:spcAft>
                          <a:spcPts val="0"/>
                        </a:spcAft>
                      </a:pPr>
                      <a:r>
                        <a:rPr lang="vi-VN" sz="1100">
                          <a:effectLst/>
                          <a:latin typeface="Quicksand" pitchFamily="2" charset="0"/>
                        </a:rPr>
                        <a:t>A2 – Người dùng nhập sai tên đăng nhập hoặc nhập sai mật khẩu. </a:t>
                      </a:r>
                    </a:p>
                    <a:p>
                      <a:pPr marL="0" marR="0">
                        <a:lnSpc>
                          <a:spcPct val="107000"/>
                        </a:lnSpc>
                        <a:spcBef>
                          <a:spcPts val="0"/>
                        </a:spcBef>
                        <a:spcAft>
                          <a:spcPts val="0"/>
                        </a:spcAft>
                      </a:pPr>
                      <a:r>
                        <a:rPr lang="vi-VN" sz="1100">
                          <a:effectLst/>
                          <a:latin typeface="Quicksand" pitchFamily="2" charset="0"/>
                        </a:rPr>
                        <a:t>Chuỗi A2 bắt đầu ở bước 3 của luồng xử lý bình thường. </a:t>
                      </a:r>
                    </a:p>
                    <a:p>
                      <a:pPr marL="0" marR="0">
                        <a:lnSpc>
                          <a:spcPct val="107000"/>
                        </a:lnSpc>
                        <a:spcBef>
                          <a:spcPts val="0"/>
                        </a:spcBef>
                        <a:spcAft>
                          <a:spcPts val="0"/>
                        </a:spcAft>
                      </a:pPr>
                      <a:r>
                        <a:rPr lang="vi-VN" sz="1100">
                          <a:effectLst/>
                          <a:latin typeface="Quicksand" pitchFamily="2" charset="0"/>
                        </a:rPr>
                        <a:t>3. Hệ thống báo lỗi. </a:t>
                      </a:r>
                    </a:p>
                    <a:p>
                      <a:pPr marL="0" marR="0">
                        <a:lnSpc>
                          <a:spcPct val="107000"/>
                        </a:lnSpc>
                        <a:spcBef>
                          <a:spcPts val="10"/>
                        </a:spcBef>
                        <a:spcAft>
                          <a:spcPts val="0"/>
                        </a:spcAft>
                      </a:pPr>
                      <a:r>
                        <a:rPr lang="en-US" sz="1100">
                          <a:effectLst/>
                          <a:latin typeface="Quicksand" pitchFamily="2" charset="0"/>
                        </a:rPr>
                        <a:t>Quay về bước 2 của luồng xử lý bình thường. </a:t>
                      </a:r>
                      <a:endParaRPr lang="vi-VN" sz="1100">
                        <a:effectLst/>
                        <a:latin typeface="Quicksand" pitchFamily="2" charset="0"/>
                        <a:ea typeface="Calibri" panose="020F0502020204030204" pitchFamily="34" charset="0"/>
                      </a:endParaRPr>
                    </a:p>
                  </a:txBody>
                  <a:tcPr marL="45846" marR="45846" marT="0" marB="0"/>
                </a:tc>
                <a:extLst>
                  <a:ext uri="{0D108BD9-81ED-4DB2-BD59-A6C34878D82A}">
                    <a16:rowId xmlns:a16="http://schemas.microsoft.com/office/drawing/2014/main" val="316324239"/>
                  </a:ext>
                </a:extLst>
              </a:tr>
            </a:tbl>
          </a:graphicData>
        </a:graphic>
      </p:graphicFrame>
      <p:graphicFrame>
        <p:nvGraphicFramePr>
          <p:cNvPr id="23" name="Table 22">
            <a:extLst>
              <a:ext uri="{FF2B5EF4-FFF2-40B4-BE49-F238E27FC236}">
                <a16:creationId xmlns:a16="http://schemas.microsoft.com/office/drawing/2014/main" id="{4BC28643-8903-46BE-B79E-1825AEB6BBF6}"/>
              </a:ext>
            </a:extLst>
          </p:cNvPr>
          <p:cNvGraphicFramePr>
            <a:graphicFrameLocks noGrp="1"/>
          </p:cNvGraphicFramePr>
          <p:nvPr>
            <p:extLst>
              <p:ext uri="{D42A27DB-BD31-4B8C-83A1-F6EECF244321}">
                <p14:modId xmlns:p14="http://schemas.microsoft.com/office/powerpoint/2010/main" val="2336117019"/>
              </p:ext>
            </p:extLst>
          </p:nvPr>
        </p:nvGraphicFramePr>
        <p:xfrm>
          <a:off x="-5924292" y="1649868"/>
          <a:ext cx="5671912" cy="4702155"/>
        </p:xfrm>
        <a:graphic>
          <a:graphicData uri="http://schemas.openxmlformats.org/drawingml/2006/table">
            <a:tbl>
              <a:tblPr bandRow="1">
                <a:tableStyleId>{5C22544A-7EE6-4342-B048-85BDC9FD1C3A}</a:tableStyleId>
              </a:tblPr>
              <a:tblGrid>
                <a:gridCol w="5671912">
                  <a:extLst>
                    <a:ext uri="{9D8B030D-6E8A-4147-A177-3AD203B41FA5}">
                      <a16:colId xmlns:a16="http://schemas.microsoft.com/office/drawing/2014/main" val="3925004225"/>
                    </a:ext>
                  </a:extLst>
                </a:gridCol>
              </a:tblGrid>
              <a:tr h="129938">
                <a:tc>
                  <a:txBody>
                    <a:bodyPr/>
                    <a:lstStyle/>
                    <a:p>
                      <a:pPr marL="0" marR="0">
                        <a:lnSpc>
                          <a:spcPct val="115000"/>
                        </a:lnSpc>
                        <a:spcBef>
                          <a:spcPts val="10"/>
                        </a:spcBef>
                        <a:spcAft>
                          <a:spcPts val="0"/>
                        </a:spcAft>
                      </a:pPr>
                      <a:r>
                        <a:rPr lang="en-US" sz="1100">
                          <a:effectLst/>
                          <a:latin typeface="Quicksand" pitchFamily="2" charset="0"/>
                        </a:rPr>
                        <a:t>Tên yêu cầu: Kê thuốc</a:t>
                      </a:r>
                      <a:endParaRPr lang="vi-VN" sz="110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3497955601"/>
                  </a:ext>
                </a:extLst>
              </a:tr>
              <a:tr h="252645">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41766" marR="41766" marT="0" marB="0" anchor="ctr"/>
                </a:tc>
                <a:extLst>
                  <a:ext uri="{0D108BD9-81ED-4DB2-BD59-A6C34878D82A}">
                    <a16:rowId xmlns:a16="http://schemas.microsoft.com/office/drawing/2014/main" val="1666633170"/>
                  </a:ext>
                </a:extLst>
              </a:tr>
              <a:tr h="122707">
                <a:tc>
                  <a:txBody>
                    <a:bodyPr/>
                    <a:lstStyle/>
                    <a:p>
                      <a:pPr marL="0" marR="0">
                        <a:lnSpc>
                          <a:spcPct val="107000"/>
                        </a:lnSpc>
                        <a:spcBef>
                          <a:spcPts val="0"/>
                        </a:spcBef>
                        <a:spcAft>
                          <a:spcPts val="0"/>
                        </a:spcAft>
                      </a:pPr>
                      <a:r>
                        <a:rPr lang="en-US" sz="1100">
                          <a:effectLst/>
                          <a:latin typeface="Quicksand" pitchFamily="2" charset="0"/>
                        </a:rPr>
                        <a:t>Mô tả tóm tắt: Dược sĩ thực hiện kê thuốc cho khách hàng</a:t>
                      </a:r>
                      <a:endParaRPr lang="vi-VN" sz="110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4257624820"/>
                  </a:ext>
                </a:extLst>
              </a:tr>
              <a:tr h="2316144">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10"/>
                        </a:spcBef>
                        <a:spcAft>
                          <a:spcPts val="0"/>
                        </a:spcAft>
                        <a:buFont typeface="+mj-lt"/>
                        <a:buAutoNum type="arabicPeriod"/>
                      </a:pPr>
                      <a:r>
                        <a:rPr lang="en-US" sz="1100">
                          <a:effectLst/>
                          <a:latin typeface="Quicksand" pitchFamily="2" charset="0"/>
                        </a:rPr>
                        <a:t>Nhân viên truy cập vào mục “Kê thuốc”. </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danh sách các đơn hàng ở trạng thái chưa kê.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danh sách đơn hàng.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đơn hàng muốn kê.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thông tin đơn hàng.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tạo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hộp thoại tạo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Nhập các thông tin đơn thuốc và click “Tạo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tạo đơn thuốc thành công.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Tìm kiếm sản phẩm.</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sản phẩm và số lượng cần kê.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thêm thuốc thành công. (Nếu người dùng muốn kê thêm thuốc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xem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tất cả thông tin đơn thuốc vừa tạo.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Click vào “Hoàn tất”.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kê thuốc thành công. </a:t>
                      </a:r>
                      <a:endParaRPr lang="vi-VN" sz="1100">
                        <a:solidFill>
                          <a:srgbClr val="000000"/>
                        </a:solidFill>
                        <a:effectLst/>
                        <a:latin typeface="Quicksand" pitchFamily="2" charset="0"/>
                        <a:ea typeface="Arial" panose="020B0604020202020204" pitchFamily="34" charset="0"/>
                        <a:cs typeface="Roboto" panose="02000000000000000000" pitchFamily="2" charset="0"/>
                      </a:endParaRPr>
                    </a:p>
                  </a:txBody>
                  <a:tcPr marL="41766" marR="41766" marT="0" marB="0"/>
                </a:tc>
                <a:extLst>
                  <a:ext uri="{0D108BD9-81ED-4DB2-BD59-A6C34878D82A}">
                    <a16:rowId xmlns:a16="http://schemas.microsoft.com/office/drawing/2014/main" val="2551932915"/>
                  </a:ext>
                </a:extLst>
              </a:tr>
              <a:tr h="768142">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0"/>
                        </a:spcBef>
                        <a:spcAft>
                          <a:spcPts val="0"/>
                        </a:spcAft>
                      </a:pPr>
                      <a:r>
                        <a:rPr lang="vi-VN" sz="1100" dirty="0">
                          <a:effectLst/>
                          <a:latin typeface="Quicksand" pitchFamily="2" charset="0"/>
                        </a:rPr>
                        <a:t>A1 - Kê thêm thuốc </a:t>
                      </a: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12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sau</a:t>
                      </a:r>
                      <a:r>
                        <a:rPr lang="en-US" sz="1100" dirty="0">
                          <a:effectLst/>
                          <a:latin typeface="Quicksand" pitchFamily="2" charset="0"/>
                        </a:rPr>
                        <a:t> </a:t>
                      </a:r>
                      <a:r>
                        <a:rPr lang="en-US" sz="1100" dirty="0" err="1">
                          <a:effectLst/>
                          <a:latin typeface="Quicksand" pitchFamily="2" charset="0"/>
                        </a:rPr>
                        <a:t>khi</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thuốc</a:t>
                      </a:r>
                      <a:r>
                        <a:rPr lang="en-US" sz="1100" dirty="0">
                          <a:effectLst/>
                          <a:latin typeface="Quicksand" pitchFamily="2" charset="0"/>
                        </a:rPr>
                        <a:t> </a:t>
                      </a:r>
                      <a:r>
                        <a:rPr lang="en-US" sz="1100" dirty="0" err="1">
                          <a:effectLst/>
                          <a:latin typeface="Quicksand" pitchFamily="2" charset="0"/>
                        </a:rPr>
                        <a:t>thành</a:t>
                      </a:r>
                      <a:r>
                        <a:rPr lang="en-US" sz="1100" dirty="0">
                          <a:effectLst/>
                          <a:latin typeface="Quicksand" pitchFamily="2" charset="0"/>
                        </a:rPr>
                        <a:t> </a:t>
                      </a:r>
                      <a:r>
                        <a:rPr lang="en-US" sz="1100" dirty="0" err="1">
                          <a:effectLst/>
                          <a:latin typeface="Quicksand" pitchFamily="2" charset="0"/>
                        </a:rPr>
                        <a:t>công</a:t>
                      </a:r>
                      <a:r>
                        <a:rPr lang="en-US" sz="1100" dirty="0">
                          <a:effectLst/>
                          <a:latin typeface="Quicksand" pitchFamily="2" charset="0"/>
                        </a:rPr>
                        <a:t> </a:t>
                      </a:r>
                      <a:r>
                        <a:rPr lang="en-US" sz="1100" dirty="0" err="1">
                          <a:effectLst/>
                          <a:latin typeface="Quicksand" pitchFamily="2" charset="0"/>
                        </a:rPr>
                        <a:t>mà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muốn</a:t>
                      </a:r>
                      <a:r>
                        <a:rPr lang="en-US" sz="1100" dirty="0">
                          <a:effectLst/>
                          <a:latin typeface="Quicksand" pitchFamily="2" charset="0"/>
                        </a:rPr>
                        <a:t> </a:t>
                      </a:r>
                      <a:r>
                        <a:rPr lang="en-US" sz="1100" dirty="0" err="1">
                          <a:effectLst/>
                          <a:latin typeface="Quicksand" pitchFamily="2" charset="0"/>
                        </a:rPr>
                        <a:t>kê</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thì</a:t>
                      </a:r>
                      <a:r>
                        <a:rPr lang="en-US" sz="1100" dirty="0">
                          <a:effectLst/>
                          <a:latin typeface="Quicksand" pitchFamily="2" charset="0"/>
                        </a:rPr>
                        <a:t> Click </a:t>
                      </a:r>
                      <a:r>
                        <a:rPr lang="en-US" sz="1100" dirty="0" err="1">
                          <a:effectLst/>
                          <a:latin typeface="Quicksand" pitchFamily="2" charset="0"/>
                        </a:rPr>
                        <a:t>vào</a:t>
                      </a:r>
                      <a:r>
                        <a:rPr lang="en-US" sz="1100" dirty="0">
                          <a:effectLst/>
                          <a:latin typeface="Quicksand" pitchFamily="2" charset="0"/>
                        </a:rPr>
                        <a:t> ô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kiếm</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tiếp</a:t>
                      </a:r>
                      <a:r>
                        <a:rPr lang="en-US" sz="1100" dirty="0">
                          <a:effectLst/>
                          <a:latin typeface="Quicksand" pitchFamily="2" charset="0"/>
                        </a:rPr>
                        <a:t> </a:t>
                      </a:r>
                      <a:r>
                        <a:rPr lang="en-US" sz="1100" dirty="0" err="1">
                          <a:effectLst/>
                          <a:latin typeface="Quicksand" pitchFamily="2" charset="0"/>
                        </a:rPr>
                        <a:t>tục</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các</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a:t>
                      </a:r>
                      <a:r>
                        <a:rPr lang="en-US" sz="1100" dirty="0" err="1">
                          <a:effectLst/>
                          <a:latin typeface="Quicksand" pitchFamily="2" charset="0"/>
                        </a:rPr>
                        <a:t>tiếp</a:t>
                      </a:r>
                      <a:r>
                        <a:rPr lang="en-US" sz="1100" dirty="0">
                          <a:effectLst/>
                          <a:latin typeface="Quicksand" pitchFamily="2" charset="0"/>
                        </a:rPr>
                        <a:t> </a:t>
                      </a:r>
                      <a:r>
                        <a:rPr lang="en-US" sz="1100" dirty="0" err="1">
                          <a:effectLst/>
                          <a:latin typeface="Quicksand" pitchFamily="2" charset="0"/>
                        </a:rPr>
                        <a:t>theo.</a:t>
                      </a:r>
                      <a:r>
                        <a:rPr lang="en-US" sz="1100" dirty="0">
                          <a:effectLst/>
                          <a:latin typeface="Quicksand" pitchFamily="2" charset="0"/>
                        </a:rPr>
                        <a:t> </a:t>
                      </a:r>
                      <a:endParaRPr lang="vi-VN" sz="1100" dirty="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1420080725"/>
                  </a:ext>
                </a:extLst>
              </a:tr>
            </a:tbl>
          </a:graphicData>
        </a:graphic>
      </p:graphicFrame>
      <p:pic>
        <p:nvPicPr>
          <p:cNvPr id="24" name="Picture 23">
            <a:extLst>
              <a:ext uri="{FF2B5EF4-FFF2-40B4-BE49-F238E27FC236}">
                <a16:creationId xmlns:a16="http://schemas.microsoft.com/office/drawing/2014/main" id="{73026480-126F-4B51-A281-B737258A2CD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2472834" y="301557"/>
            <a:ext cx="5671912" cy="6254885"/>
          </a:xfrm>
          <a:prstGeom prst="rect">
            <a:avLst/>
          </a:prstGeom>
        </p:spPr>
      </p:pic>
    </p:spTree>
    <p:extLst>
      <p:ext uri="{BB962C8B-B14F-4D97-AF65-F5344CB8AC3E}">
        <p14:creationId xmlns:p14="http://schemas.microsoft.com/office/powerpoint/2010/main" val="1895275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graphicFrame>
        <p:nvGraphicFramePr>
          <p:cNvPr id="2" name="Table 1">
            <a:extLst>
              <a:ext uri="{FF2B5EF4-FFF2-40B4-BE49-F238E27FC236}">
                <a16:creationId xmlns:a16="http://schemas.microsoft.com/office/drawing/2014/main" id="{FAF418A1-9951-43A4-9036-587EECF31D0B}"/>
              </a:ext>
            </a:extLst>
          </p:cNvPr>
          <p:cNvGraphicFramePr>
            <a:graphicFrameLocks noGrp="1"/>
          </p:cNvGraphicFramePr>
          <p:nvPr>
            <p:extLst>
              <p:ext uri="{D42A27DB-BD31-4B8C-83A1-F6EECF244321}">
                <p14:modId xmlns:p14="http://schemas.microsoft.com/office/powerpoint/2010/main" val="88311246"/>
              </p:ext>
            </p:extLst>
          </p:nvPr>
        </p:nvGraphicFramePr>
        <p:xfrm>
          <a:off x="266975" y="1649868"/>
          <a:ext cx="5671912" cy="4702155"/>
        </p:xfrm>
        <a:graphic>
          <a:graphicData uri="http://schemas.openxmlformats.org/drawingml/2006/table">
            <a:tbl>
              <a:tblPr bandRow="1">
                <a:tableStyleId>{5C22544A-7EE6-4342-B048-85BDC9FD1C3A}</a:tableStyleId>
              </a:tblPr>
              <a:tblGrid>
                <a:gridCol w="5671912">
                  <a:extLst>
                    <a:ext uri="{9D8B030D-6E8A-4147-A177-3AD203B41FA5}">
                      <a16:colId xmlns:a16="http://schemas.microsoft.com/office/drawing/2014/main" val="3925004225"/>
                    </a:ext>
                  </a:extLst>
                </a:gridCol>
              </a:tblGrid>
              <a:tr h="129938">
                <a:tc>
                  <a:txBody>
                    <a:bodyPr/>
                    <a:lstStyle/>
                    <a:p>
                      <a:pPr marL="0" marR="0">
                        <a:lnSpc>
                          <a:spcPct val="115000"/>
                        </a:lnSpc>
                        <a:spcBef>
                          <a:spcPts val="10"/>
                        </a:spcBef>
                        <a:spcAft>
                          <a:spcPts val="0"/>
                        </a:spcAft>
                      </a:pPr>
                      <a:r>
                        <a:rPr lang="en-US" sz="1100">
                          <a:effectLst/>
                          <a:latin typeface="Quicksand" pitchFamily="2" charset="0"/>
                        </a:rPr>
                        <a:t>Tên yêu cầu: Kê thuốc</a:t>
                      </a:r>
                      <a:endParaRPr lang="vi-VN" sz="110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3497955601"/>
                  </a:ext>
                </a:extLst>
              </a:tr>
              <a:tr h="252645">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41766" marR="41766" marT="0" marB="0" anchor="ctr"/>
                </a:tc>
                <a:extLst>
                  <a:ext uri="{0D108BD9-81ED-4DB2-BD59-A6C34878D82A}">
                    <a16:rowId xmlns:a16="http://schemas.microsoft.com/office/drawing/2014/main" val="1666633170"/>
                  </a:ext>
                </a:extLst>
              </a:tr>
              <a:tr h="122707">
                <a:tc>
                  <a:txBody>
                    <a:bodyPr/>
                    <a:lstStyle/>
                    <a:p>
                      <a:pPr marL="0" marR="0">
                        <a:lnSpc>
                          <a:spcPct val="107000"/>
                        </a:lnSpc>
                        <a:spcBef>
                          <a:spcPts val="0"/>
                        </a:spcBef>
                        <a:spcAft>
                          <a:spcPts val="0"/>
                        </a:spcAft>
                      </a:pPr>
                      <a:r>
                        <a:rPr lang="en-US" sz="1100">
                          <a:effectLst/>
                          <a:latin typeface="Quicksand" pitchFamily="2" charset="0"/>
                        </a:rPr>
                        <a:t>Mô tả tóm tắt: Dược sĩ thực hiện kê thuốc cho khách hàng</a:t>
                      </a:r>
                      <a:endParaRPr lang="vi-VN" sz="110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4257624820"/>
                  </a:ext>
                </a:extLst>
              </a:tr>
              <a:tr h="2370880">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sự</a:t>
                      </a:r>
                      <a:r>
                        <a:rPr lang="en-US" sz="1100" dirty="0">
                          <a:effectLst/>
                          <a:latin typeface="Quicksand" pitchFamily="2" charset="0"/>
                        </a:rPr>
                        <a:t> </a:t>
                      </a:r>
                      <a:r>
                        <a:rPr lang="en-US" sz="1100" dirty="0" err="1">
                          <a:effectLst/>
                          <a:latin typeface="Quicksand" pitchFamily="2" charset="0"/>
                        </a:rPr>
                        <a:t>kiện</a:t>
                      </a:r>
                      <a:r>
                        <a:rPr lang="en-US" sz="1100" dirty="0">
                          <a:effectLst/>
                          <a:latin typeface="Quicksand" pitchFamily="2" charset="0"/>
                        </a:rPr>
                        <a:t>:</a:t>
                      </a:r>
                      <a:endParaRPr lang="vi-VN" sz="1100" dirty="0">
                        <a:effectLst/>
                        <a:latin typeface="Quicksand" pitchFamily="2" charset="0"/>
                      </a:endParaRPr>
                    </a:p>
                    <a:p>
                      <a:pPr marL="342900" marR="0" lvl="0" indent="-342900">
                        <a:lnSpc>
                          <a:spcPct val="107000"/>
                        </a:lnSpc>
                        <a:spcBef>
                          <a:spcPts val="10"/>
                        </a:spcBef>
                        <a:spcAft>
                          <a:spcPts val="0"/>
                        </a:spcAft>
                        <a:buFont typeface="+mj-lt"/>
                        <a:buAutoNum type="arabicPeriod"/>
                      </a:pP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truy</a:t>
                      </a:r>
                      <a:r>
                        <a:rPr lang="en-US" sz="1100" dirty="0">
                          <a:effectLst/>
                          <a:latin typeface="Quicksand" pitchFamily="2" charset="0"/>
                        </a:rPr>
                        <a:t> </a:t>
                      </a:r>
                      <a:r>
                        <a:rPr lang="en-US" sz="1100" dirty="0" err="1">
                          <a:effectLst/>
                          <a:latin typeface="Quicksand" pitchFamily="2" charset="0"/>
                        </a:rPr>
                        <a:t>cập</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 </a:t>
                      </a:r>
                      <a:r>
                        <a:rPr lang="en-US" sz="1100" dirty="0" err="1">
                          <a:effectLst/>
                          <a:latin typeface="Quicksand" pitchFamily="2" charset="0"/>
                        </a:rPr>
                        <a:t>mục</a:t>
                      </a:r>
                      <a:r>
                        <a:rPr lang="en-US" sz="1100" dirty="0">
                          <a:effectLst/>
                          <a:latin typeface="Quicksand" pitchFamily="2" charset="0"/>
                        </a:rPr>
                        <a:t> “</a:t>
                      </a:r>
                      <a:r>
                        <a:rPr lang="en-US" sz="1100" dirty="0" err="1">
                          <a:effectLst/>
                          <a:latin typeface="Quicksand" pitchFamily="2" charset="0"/>
                        </a:rPr>
                        <a:t>Kê</a:t>
                      </a:r>
                      <a:r>
                        <a:rPr lang="en-US" sz="1100" dirty="0">
                          <a:effectLst/>
                          <a:latin typeface="Quicksand" pitchFamily="2" charset="0"/>
                        </a:rPr>
                        <a:t> </a:t>
                      </a:r>
                      <a:r>
                        <a:rPr lang="en-US" sz="1100" dirty="0" err="1">
                          <a:effectLst/>
                          <a:latin typeface="Quicksand" pitchFamily="2" charset="0"/>
                        </a:rPr>
                        <a:t>thuốc</a:t>
                      </a:r>
                      <a:r>
                        <a:rPr lang="en-US" sz="1100" dirty="0">
                          <a:effectLst/>
                          <a:latin typeface="Quicksand" pitchFamily="2" charset="0"/>
                        </a:rPr>
                        <a:t>”. </a:t>
                      </a:r>
                      <a:endParaRPr lang="vi-VN" sz="1100" dirty="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Chọn danh sách các đơn hàng ở trạng thái chưa kê.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Hiển thị danh sách đơn hàng.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Chọn đơn hàng muốn kê.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Hiển thị thông tin đơn hàng.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Chọn tạo đơn thuốc.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Hiển thị hộp thoại tạo đơn thuốc.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Nhập các thông tin đơn thuốc và click “Tạo đơn thuốc”.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Thông báo tạo đơn thuốc thành công.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Tìm kiếm sản phẩm.</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Chọn sản phẩm và số lượng cần kê.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Thông báo thêm thuốc thành công. (Nếu người dùng muốn kê thêm thuốc thì chuyển đến chuỗi A1).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Chọn xem đơn thuốc.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Hiển thị tất cả thông tin đơn thuốc vừa tạo.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Click vào “Hoàn tất”. </a:t>
                      </a:r>
                    </a:p>
                    <a:p>
                      <a:pPr marL="342900" marR="0" lvl="0" indent="-342900">
                        <a:lnSpc>
                          <a:spcPct val="107000"/>
                        </a:lnSpc>
                        <a:spcBef>
                          <a:spcPts val="0"/>
                        </a:spcBef>
                        <a:spcAft>
                          <a:spcPts val="0"/>
                        </a:spcAft>
                        <a:buFont typeface="+mj-lt"/>
                        <a:buAutoNum type="arabicPeriod"/>
                      </a:pPr>
                      <a:r>
                        <a:rPr lang="vi-VN" sz="1100" dirty="0">
                          <a:effectLst/>
                          <a:latin typeface="Quicksand" pitchFamily="2" charset="0"/>
                        </a:rPr>
                        <a:t>Thông báo kê thuốc thành công. </a:t>
                      </a:r>
                      <a:endParaRPr lang="vi-VN" sz="1100" dirty="0">
                        <a:solidFill>
                          <a:srgbClr val="000000"/>
                        </a:solidFill>
                        <a:effectLst/>
                        <a:latin typeface="Quicksand" pitchFamily="2" charset="0"/>
                        <a:ea typeface="Arial" panose="020B0604020202020204" pitchFamily="34" charset="0"/>
                        <a:cs typeface="Roboto" panose="02000000000000000000" pitchFamily="2" charset="0"/>
                      </a:endParaRPr>
                    </a:p>
                  </a:txBody>
                  <a:tcPr marL="41766" marR="41766" marT="0" marB="0"/>
                </a:tc>
                <a:extLst>
                  <a:ext uri="{0D108BD9-81ED-4DB2-BD59-A6C34878D82A}">
                    <a16:rowId xmlns:a16="http://schemas.microsoft.com/office/drawing/2014/main" val="2551932915"/>
                  </a:ext>
                </a:extLst>
              </a:tr>
              <a:tr h="768142">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0"/>
                        </a:spcBef>
                        <a:spcAft>
                          <a:spcPts val="0"/>
                        </a:spcAft>
                      </a:pPr>
                      <a:r>
                        <a:rPr lang="vi-VN" sz="1100" dirty="0">
                          <a:effectLst/>
                          <a:latin typeface="Quicksand" pitchFamily="2" charset="0"/>
                        </a:rPr>
                        <a:t>A1 - Kê thêm thuốc </a:t>
                      </a: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12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sau</a:t>
                      </a:r>
                      <a:r>
                        <a:rPr lang="en-US" sz="1100" dirty="0">
                          <a:effectLst/>
                          <a:latin typeface="Quicksand" pitchFamily="2" charset="0"/>
                        </a:rPr>
                        <a:t> </a:t>
                      </a:r>
                      <a:r>
                        <a:rPr lang="en-US" sz="1100" dirty="0" err="1">
                          <a:effectLst/>
                          <a:latin typeface="Quicksand" pitchFamily="2" charset="0"/>
                        </a:rPr>
                        <a:t>khi</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thuốc</a:t>
                      </a:r>
                      <a:r>
                        <a:rPr lang="en-US" sz="1100" dirty="0">
                          <a:effectLst/>
                          <a:latin typeface="Quicksand" pitchFamily="2" charset="0"/>
                        </a:rPr>
                        <a:t> </a:t>
                      </a:r>
                      <a:r>
                        <a:rPr lang="en-US" sz="1100" dirty="0" err="1">
                          <a:effectLst/>
                          <a:latin typeface="Quicksand" pitchFamily="2" charset="0"/>
                        </a:rPr>
                        <a:t>thành</a:t>
                      </a:r>
                      <a:r>
                        <a:rPr lang="en-US" sz="1100" dirty="0">
                          <a:effectLst/>
                          <a:latin typeface="Quicksand" pitchFamily="2" charset="0"/>
                        </a:rPr>
                        <a:t> </a:t>
                      </a:r>
                      <a:r>
                        <a:rPr lang="en-US" sz="1100" dirty="0" err="1">
                          <a:effectLst/>
                          <a:latin typeface="Quicksand" pitchFamily="2" charset="0"/>
                        </a:rPr>
                        <a:t>công</a:t>
                      </a:r>
                      <a:r>
                        <a:rPr lang="en-US" sz="1100" dirty="0">
                          <a:effectLst/>
                          <a:latin typeface="Quicksand" pitchFamily="2" charset="0"/>
                        </a:rPr>
                        <a:t> </a:t>
                      </a:r>
                      <a:r>
                        <a:rPr lang="en-US" sz="1100" dirty="0" err="1">
                          <a:effectLst/>
                          <a:latin typeface="Quicksand" pitchFamily="2" charset="0"/>
                        </a:rPr>
                        <a:t>mà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muốn</a:t>
                      </a:r>
                      <a:r>
                        <a:rPr lang="en-US" sz="1100" dirty="0">
                          <a:effectLst/>
                          <a:latin typeface="Quicksand" pitchFamily="2" charset="0"/>
                        </a:rPr>
                        <a:t> </a:t>
                      </a:r>
                      <a:r>
                        <a:rPr lang="en-US" sz="1100" dirty="0" err="1">
                          <a:effectLst/>
                          <a:latin typeface="Quicksand" pitchFamily="2" charset="0"/>
                        </a:rPr>
                        <a:t>kê</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thì</a:t>
                      </a:r>
                      <a:r>
                        <a:rPr lang="en-US" sz="1100" dirty="0">
                          <a:effectLst/>
                          <a:latin typeface="Quicksand" pitchFamily="2" charset="0"/>
                        </a:rPr>
                        <a:t> Click </a:t>
                      </a:r>
                      <a:r>
                        <a:rPr lang="en-US" sz="1100" dirty="0" err="1">
                          <a:effectLst/>
                          <a:latin typeface="Quicksand" pitchFamily="2" charset="0"/>
                        </a:rPr>
                        <a:t>vào</a:t>
                      </a:r>
                      <a:r>
                        <a:rPr lang="en-US" sz="1100" dirty="0">
                          <a:effectLst/>
                          <a:latin typeface="Quicksand" pitchFamily="2" charset="0"/>
                        </a:rPr>
                        <a:t> ô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kiếm</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tiếp</a:t>
                      </a:r>
                      <a:r>
                        <a:rPr lang="en-US" sz="1100" dirty="0">
                          <a:effectLst/>
                          <a:latin typeface="Quicksand" pitchFamily="2" charset="0"/>
                        </a:rPr>
                        <a:t> </a:t>
                      </a:r>
                      <a:r>
                        <a:rPr lang="en-US" sz="1100" dirty="0" err="1">
                          <a:effectLst/>
                          <a:latin typeface="Quicksand" pitchFamily="2" charset="0"/>
                        </a:rPr>
                        <a:t>tục</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các</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a:t>
                      </a:r>
                      <a:r>
                        <a:rPr lang="en-US" sz="1100" dirty="0" err="1">
                          <a:effectLst/>
                          <a:latin typeface="Quicksand" pitchFamily="2" charset="0"/>
                        </a:rPr>
                        <a:t>tiếp</a:t>
                      </a:r>
                      <a:r>
                        <a:rPr lang="en-US" sz="1100" dirty="0">
                          <a:effectLst/>
                          <a:latin typeface="Quicksand" pitchFamily="2" charset="0"/>
                        </a:rPr>
                        <a:t> </a:t>
                      </a:r>
                      <a:r>
                        <a:rPr lang="en-US" sz="1100" dirty="0" err="1">
                          <a:effectLst/>
                          <a:latin typeface="Quicksand" pitchFamily="2" charset="0"/>
                        </a:rPr>
                        <a:t>theo.</a:t>
                      </a:r>
                      <a:r>
                        <a:rPr lang="en-US" sz="1100" dirty="0">
                          <a:effectLst/>
                          <a:latin typeface="Quicksand" pitchFamily="2" charset="0"/>
                        </a:rPr>
                        <a:t> </a:t>
                      </a:r>
                      <a:endParaRPr lang="vi-VN" sz="1100" dirty="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1420080725"/>
                  </a:ext>
                </a:extLst>
              </a:tr>
            </a:tbl>
          </a:graphicData>
        </a:graphic>
      </p:graphicFrame>
      <p:graphicFrame>
        <p:nvGraphicFramePr>
          <p:cNvPr id="21" name="Table 20">
            <a:extLst>
              <a:ext uri="{FF2B5EF4-FFF2-40B4-BE49-F238E27FC236}">
                <a16:creationId xmlns:a16="http://schemas.microsoft.com/office/drawing/2014/main" id="{28D81FC3-AABC-4DFE-B786-1575F9287494}"/>
              </a:ext>
            </a:extLst>
          </p:cNvPr>
          <p:cNvGraphicFramePr>
            <a:graphicFrameLocks noGrp="1"/>
          </p:cNvGraphicFramePr>
          <p:nvPr>
            <p:extLst>
              <p:ext uri="{D42A27DB-BD31-4B8C-83A1-F6EECF244321}">
                <p14:modId xmlns:p14="http://schemas.microsoft.com/office/powerpoint/2010/main" val="2446225341"/>
              </p:ext>
            </p:extLst>
          </p:nvPr>
        </p:nvGraphicFramePr>
        <p:xfrm>
          <a:off x="-5976077" y="1649868"/>
          <a:ext cx="5640130" cy="4351104"/>
        </p:xfrm>
        <a:graphic>
          <a:graphicData uri="http://schemas.openxmlformats.org/drawingml/2006/table">
            <a:tbl>
              <a:tblPr bandRow="1">
                <a:tableStyleId>{5C22544A-7EE6-4342-B048-85BDC9FD1C3A}</a:tableStyleId>
              </a:tblPr>
              <a:tblGrid>
                <a:gridCol w="5640130">
                  <a:extLst>
                    <a:ext uri="{9D8B030D-6E8A-4147-A177-3AD203B41FA5}">
                      <a16:colId xmlns:a16="http://schemas.microsoft.com/office/drawing/2014/main" val="1065616415"/>
                    </a:ext>
                  </a:extLst>
                </a:gridCol>
              </a:tblGrid>
              <a:tr h="133911">
                <a:tc>
                  <a:txBody>
                    <a:bodyPr/>
                    <a:lstStyle/>
                    <a:p>
                      <a:pPr marL="0" marR="0">
                        <a:lnSpc>
                          <a:spcPct val="115000"/>
                        </a:lnSpc>
                        <a:spcBef>
                          <a:spcPts val="10"/>
                        </a:spcBef>
                        <a:spcAft>
                          <a:spcPts val="0"/>
                        </a:spcAft>
                      </a:pPr>
                      <a:r>
                        <a:rPr lang="en-US" sz="1100">
                          <a:effectLst/>
                          <a:latin typeface="Quicksand" pitchFamily="2" charset="0"/>
                        </a:rPr>
                        <a:t>Tên yêu cầu: Đặt hàng</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09810666"/>
                  </a:ext>
                </a:extLst>
              </a:tr>
              <a:tr h="260369">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43043" marR="43043" marT="0" marB="0" anchor="ctr"/>
                </a:tc>
                <a:extLst>
                  <a:ext uri="{0D108BD9-81ED-4DB2-BD59-A6C34878D82A}">
                    <a16:rowId xmlns:a16="http://schemas.microsoft.com/office/drawing/2014/main" val="1490696245"/>
                  </a:ext>
                </a:extLst>
              </a:tr>
              <a:tr h="126458">
                <a:tc>
                  <a:txBody>
                    <a:bodyPr/>
                    <a:lstStyle/>
                    <a:p>
                      <a:pPr marL="0" marR="0">
                        <a:lnSpc>
                          <a:spcPct val="107000"/>
                        </a:lnSpc>
                        <a:spcBef>
                          <a:spcPts val="0"/>
                        </a:spcBef>
                        <a:spcAft>
                          <a:spcPts val="0"/>
                        </a:spcAft>
                      </a:pPr>
                      <a:r>
                        <a:rPr lang="en-US" sz="1100">
                          <a:effectLst/>
                          <a:latin typeface="Quicksand" pitchFamily="2" charset="0"/>
                        </a:rPr>
                        <a:t>Mô tả tóm tắt: Khách hàng cần đặt hàng</a:t>
                      </a:r>
                      <a:endParaRPr lang="vi-VN" sz="110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1444998161"/>
                  </a:ext>
                </a:extLst>
              </a:tr>
              <a:tr h="1987855">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Tìm kiếm sản phẩm</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Chọn thêm sản phẩm và số lượng.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thêm thành công (Nếu người muốn thêm sản phẩm thì chuyển đến chuỗi A1).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Khách hàng click “Đặt hàng”.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form nhập thông tin.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Nhập thông tin: Họ tên, số điện thoại, địa chỉ, hình thức nhận hàng.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Thông báo tạo đơn hàng thành công.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Click chọn “Thanh toán”.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Hiển thị các hình thức thanh toán (tiền mặt, ví điện tử).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Chọn hình thức thanh toán (Nếu người dùng thanh toán bằng ví điện tử mà số dư không đủ thì chuyển đến chuỗi A2). </a:t>
                      </a:r>
                    </a:p>
                    <a:p>
                      <a:pPr marL="342900" marR="0" lvl="0" indent="-342900">
                        <a:lnSpc>
                          <a:spcPct val="107000"/>
                        </a:lnSpc>
                        <a:spcBef>
                          <a:spcPts val="0"/>
                        </a:spcBef>
                        <a:spcAft>
                          <a:spcPts val="0"/>
                        </a:spcAft>
                        <a:buSzPts val="1200"/>
                        <a:buFont typeface="+mj-lt"/>
                        <a:buAutoNum type="arabicPeriod"/>
                      </a:pPr>
                      <a:r>
                        <a:rPr lang="vi-VN" sz="1100">
                          <a:effectLst/>
                          <a:latin typeface="Quicksand" pitchFamily="2" charset="0"/>
                        </a:rPr>
                        <a:t>Thông báo đặt hàng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43043" marR="43043" marT="0" marB="0"/>
                </a:tc>
                <a:extLst>
                  <a:ext uri="{0D108BD9-81ED-4DB2-BD59-A6C34878D82A}">
                    <a16:rowId xmlns:a16="http://schemas.microsoft.com/office/drawing/2014/main" val="2561586442"/>
                  </a:ext>
                </a:extLst>
              </a:tr>
              <a:tr h="1057695">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Khách</a:t>
                      </a:r>
                      <a:r>
                        <a:rPr lang="en-US" sz="1100" dirty="0">
                          <a:effectLst/>
                          <a:latin typeface="Quicksand" pitchFamily="2" charset="0"/>
                        </a:rPr>
                        <a:t> </a:t>
                      </a:r>
                      <a:r>
                        <a:rPr lang="en-US" sz="1100" dirty="0" err="1">
                          <a:effectLst/>
                          <a:latin typeface="Quicksand" pitchFamily="2" charset="0"/>
                        </a:rPr>
                        <a:t>hàng</a:t>
                      </a:r>
                      <a:r>
                        <a:rPr lang="en-US" sz="1100" dirty="0">
                          <a:effectLst/>
                          <a:latin typeface="Quicksand" pitchFamily="2" charset="0"/>
                        </a:rPr>
                        <a:t> </a:t>
                      </a:r>
                      <a:r>
                        <a:rPr lang="en-US" sz="1100" dirty="0" err="1">
                          <a:effectLst/>
                          <a:latin typeface="Quicksand" pitchFamily="2" charset="0"/>
                        </a:rPr>
                        <a:t>muốn</a:t>
                      </a:r>
                      <a:r>
                        <a:rPr lang="en-US" sz="1100" dirty="0">
                          <a:effectLst/>
                          <a:latin typeface="Quicksand" pitchFamily="2" charset="0"/>
                        </a:rPr>
                        <a:t> </a:t>
                      </a:r>
                      <a:r>
                        <a:rPr lang="en-US" sz="1100" dirty="0" err="1">
                          <a:effectLst/>
                          <a:latin typeface="Quicksand" pitchFamily="2" charset="0"/>
                        </a:rPr>
                        <a:t>mua</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A2 – </a:t>
                      </a:r>
                      <a:r>
                        <a:rPr lang="en-US" sz="1100" dirty="0" err="1">
                          <a:effectLst/>
                          <a:latin typeface="Quicksand" pitchFamily="2" charset="0"/>
                        </a:rPr>
                        <a:t>Số</a:t>
                      </a:r>
                      <a:r>
                        <a:rPr lang="en-US" sz="1100" dirty="0">
                          <a:effectLst/>
                          <a:latin typeface="Quicksand" pitchFamily="2" charset="0"/>
                        </a:rPr>
                        <a:t> </a:t>
                      </a:r>
                      <a:r>
                        <a:rPr lang="en-US" sz="1100" dirty="0" err="1">
                          <a:effectLst/>
                          <a:latin typeface="Quicksand" pitchFamily="2" charset="0"/>
                        </a:rPr>
                        <a:t>dư</a:t>
                      </a:r>
                      <a:r>
                        <a:rPr lang="en-US" sz="1100" dirty="0">
                          <a:effectLst/>
                          <a:latin typeface="Quicksand" pitchFamily="2" charset="0"/>
                        </a:rPr>
                        <a:t> </a:t>
                      </a:r>
                      <a:r>
                        <a:rPr lang="en-US" sz="1100" dirty="0" err="1">
                          <a:effectLst/>
                          <a:latin typeface="Quicksand" pitchFamily="2" charset="0"/>
                        </a:rPr>
                        <a:t>trong</a:t>
                      </a:r>
                      <a:r>
                        <a:rPr lang="en-US" sz="1100" dirty="0">
                          <a:effectLst/>
                          <a:latin typeface="Quicksand" pitchFamily="2" charset="0"/>
                        </a:rPr>
                        <a:t> </a:t>
                      </a:r>
                      <a:r>
                        <a:rPr lang="en-US" sz="1100" dirty="0" err="1">
                          <a:effectLst/>
                          <a:latin typeface="Quicksand" pitchFamily="2" charset="0"/>
                        </a:rPr>
                        <a:t>ví</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đủ</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A2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11.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thanh</a:t>
                      </a:r>
                      <a:r>
                        <a:rPr lang="en-US" sz="1100" dirty="0">
                          <a:effectLst/>
                          <a:latin typeface="Quicksand" pitchFamily="2" charset="0"/>
                        </a:rPr>
                        <a:t> </a:t>
                      </a:r>
                      <a:r>
                        <a:rPr lang="en-US" sz="1100" dirty="0" err="1">
                          <a:effectLst/>
                          <a:latin typeface="Quicksand" pitchFamily="2" charset="0"/>
                        </a:rPr>
                        <a:t>toán</a:t>
                      </a:r>
                      <a:r>
                        <a:rPr lang="en-US" sz="1100" dirty="0">
                          <a:effectLst/>
                          <a:latin typeface="Quicksand" pitchFamily="2" charset="0"/>
                        </a:rPr>
                        <a:t> </a:t>
                      </a:r>
                      <a:r>
                        <a:rPr lang="en-US" sz="1100" dirty="0" err="1">
                          <a:effectLst/>
                          <a:latin typeface="Quicksand" pitchFamily="2" charset="0"/>
                        </a:rPr>
                        <a:t>thất</a:t>
                      </a:r>
                      <a:r>
                        <a:rPr lang="en-US" sz="1100" dirty="0">
                          <a:effectLst/>
                          <a:latin typeface="Quicksand" pitchFamily="2" charset="0"/>
                        </a:rPr>
                        <a:t> </a:t>
                      </a:r>
                      <a:r>
                        <a:rPr lang="en-US" sz="1100" dirty="0" err="1">
                          <a:effectLst/>
                          <a:latin typeface="Quicksand" pitchFamily="2" charset="0"/>
                        </a:rPr>
                        <a:t>bại</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endParaRPr lang="vi-VN" sz="1100" dirty="0">
                        <a:effectLst/>
                        <a:latin typeface="Quicksand" pitchFamily="2" charset="0"/>
                        <a:ea typeface="Calibri" panose="020F0502020204030204" pitchFamily="34" charset="0"/>
                      </a:endParaRPr>
                    </a:p>
                  </a:txBody>
                  <a:tcPr marL="43043" marR="43043" marT="0" marB="0"/>
                </a:tc>
                <a:extLst>
                  <a:ext uri="{0D108BD9-81ED-4DB2-BD59-A6C34878D82A}">
                    <a16:rowId xmlns:a16="http://schemas.microsoft.com/office/drawing/2014/main" val="4090731647"/>
                  </a:ext>
                </a:extLst>
              </a:tr>
            </a:tbl>
          </a:graphicData>
        </a:graphic>
      </p:graphicFrame>
      <p:pic>
        <p:nvPicPr>
          <p:cNvPr id="22" name="Picture 21">
            <a:extLst>
              <a:ext uri="{FF2B5EF4-FFF2-40B4-BE49-F238E27FC236}">
                <a16:creationId xmlns:a16="http://schemas.microsoft.com/office/drawing/2014/main" id="{3E3C2AD0-1DF5-4769-9726-97BB00D07F75}"/>
              </a:ext>
            </a:extLst>
          </p:cNvPr>
          <p:cNvPicPr/>
          <p:nvPr/>
        </p:nvPicPr>
        <p:blipFill>
          <a:blip r:embed="rId3">
            <a:extLst>
              <a:ext uri="{28A0092B-C50C-407E-A947-70E740481C1C}">
                <a14:useLocalDpi xmlns:a14="http://schemas.microsoft.com/office/drawing/2010/main" val="0"/>
              </a:ext>
            </a:extLst>
          </a:blip>
          <a:stretch>
            <a:fillRect/>
          </a:stretch>
        </p:blipFill>
        <p:spPr>
          <a:xfrm>
            <a:off x="6096000" y="7072008"/>
            <a:ext cx="5929459" cy="6356350"/>
          </a:xfrm>
          <a:prstGeom prst="rect">
            <a:avLst/>
          </a:prstGeom>
        </p:spPr>
      </p:pic>
      <p:pic>
        <p:nvPicPr>
          <p:cNvPr id="23" name="Picture 22">
            <a:extLst>
              <a:ext uri="{FF2B5EF4-FFF2-40B4-BE49-F238E27FC236}">
                <a16:creationId xmlns:a16="http://schemas.microsoft.com/office/drawing/2014/main" id="{CF81DF3D-C933-4980-81A1-4A897DB781E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253115" y="44804"/>
            <a:ext cx="5671912" cy="6254885"/>
          </a:xfrm>
          <a:prstGeom prst="rect">
            <a:avLst/>
          </a:prstGeom>
        </p:spPr>
      </p:pic>
      <p:graphicFrame>
        <p:nvGraphicFramePr>
          <p:cNvPr id="24" name="Table 23">
            <a:extLst>
              <a:ext uri="{FF2B5EF4-FFF2-40B4-BE49-F238E27FC236}">
                <a16:creationId xmlns:a16="http://schemas.microsoft.com/office/drawing/2014/main" id="{25A80DD5-9116-4996-9C36-BC9A9360EA97}"/>
              </a:ext>
            </a:extLst>
          </p:cNvPr>
          <p:cNvGraphicFramePr>
            <a:graphicFrameLocks noGrp="1"/>
          </p:cNvGraphicFramePr>
          <p:nvPr>
            <p:extLst>
              <p:ext uri="{D42A27DB-BD31-4B8C-83A1-F6EECF244321}">
                <p14:modId xmlns:p14="http://schemas.microsoft.com/office/powerpoint/2010/main" val="2174585650"/>
              </p:ext>
            </p:extLst>
          </p:nvPr>
        </p:nvGraphicFramePr>
        <p:xfrm>
          <a:off x="605058" y="7072008"/>
          <a:ext cx="4995746" cy="4039422"/>
        </p:xfrm>
        <a:graphic>
          <a:graphicData uri="http://schemas.openxmlformats.org/drawingml/2006/table">
            <a:tbl>
              <a:tblPr bandRow="1">
                <a:tableStyleId>{5C22544A-7EE6-4342-B048-85BDC9FD1C3A}</a:tableStyleId>
              </a:tblPr>
              <a:tblGrid>
                <a:gridCol w="4995746">
                  <a:extLst>
                    <a:ext uri="{9D8B030D-6E8A-4147-A177-3AD203B41FA5}">
                      <a16:colId xmlns:a16="http://schemas.microsoft.com/office/drawing/2014/main" val="4140627750"/>
                    </a:ext>
                  </a:extLst>
                </a:gridCol>
              </a:tblGrid>
              <a:tr h="158131">
                <a:tc>
                  <a:txBody>
                    <a:bodyPr/>
                    <a:lstStyle/>
                    <a:p>
                      <a:pPr marL="0" marR="0">
                        <a:lnSpc>
                          <a:spcPct val="115000"/>
                        </a:lnSpc>
                        <a:spcBef>
                          <a:spcPts val="10"/>
                        </a:spcBef>
                        <a:spcAft>
                          <a:spcPts val="0"/>
                        </a:spcAft>
                      </a:pPr>
                      <a:r>
                        <a:rPr lang="en-US" sz="1100">
                          <a:effectLst/>
                          <a:latin typeface="Quicksand" pitchFamily="2" charset="0"/>
                        </a:rPr>
                        <a:t>Tên Use case: Thêm nhân viên bán hàng</a:t>
                      </a:r>
                      <a:endParaRPr lang="vi-VN" sz="110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2272212112"/>
                  </a:ext>
                </a:extLst>
              </a:tr>
              <a:tr h="307462">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50828" marR="50828" marT="0" marB="0" anchor="ctr"/>
                </a:tc>
                <a:extLst>
                  <a:ext uri="{0D108BD9-81ED-4DB2-BD59-A6C34878D82A}">
                    <a16:rowId xmlns:a16="http://schemas.microsoft.com/office/drawing/2014/main" val="3691817679"/>
                  </a:ext>
                </a:extLst>
              </a:tr>
              <a:tr h="149331">
                <a:tc>
                  <a:txBody>
                    <a:bodyPr/>
                    <a:lstStyle/>
                    <a:p>
                      <a:pPr marL="0" marR="0">
                        <a:lnSpc>
                          <a:spcPct val="107000"/>
                        </a:lnSpc>
                        <a:spcBef>
                          <a:spcPts val="0"/>
                        </a:spcBef>
                        <a:spcAft>
                          <a:spcPts val="0"/>
                        </a:spcAft>
                      </a:pPr>
                      <a:r>
                        <a:rPr lang="en-US" sz="1100">
                          <a:effectLst/>
                          <a:latin typeface="Quicksand" pitchFamily="2" charset="0"/>
                        </a:rPr>
                        <a:t>Mô tả tóm tắt: Admin thêm nhân viên bán hàng (Dược sĩ) mới</a:t>
                      </a:r>
                      <a:endParaRPr lang="vi-VN" sz="110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1835511725"/>
                  </a:ext>
                </a:extLst>
              </a:tr>
              <a:tr h="1874560">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Người dùng chọn mục “Quản lý nhân viên bán hàng”.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Hệ thống sẽ hiển thị danh sách các nhân viên tại chi nhánh.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Người dùng click vào “Thêm nhân viên mới” hộp thoại thêm nhân viên sẽ hiện ra, người dùng thêm các thông tin nhân viên(họ và tên, số điện thoại, ngày,tháng, năm sinh,địa chỉ,…).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Hiển thị giao diện thêm nhân viên mới.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Nhập đầy đủ các thông tin bắt buộc (họ và tên, số điện thoại, ngày, tháng, năm sinh, địa chỉ, …).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Click vào “Xác nhận”. (Nếu nhập thiếu các thông tin bắt buộc thì chuyển đến chuỗi A1).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Hệ thống thông báo “Thêm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50828" marR="50828" marT="0" marB="0"/>
                </a:tc>
                <a:extLst>
                  <a:ext uri="{0D108BD9-81ED-4DB2-BD59-A6C34878D82A}">
                    <a16:rowId xmlns:a16="http://schemas.microsoft.com/office/drawing/2014/main" val="2791448079"/>
                  </a:ext>
                </a:extLst>
              </a:tr>
              <a:tr h="1091905">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mới</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được</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6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nếu</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đầy</a:t>
                      </a:r>
                      <a:r>
                        <a:rPr lang="en-US" sz="1100" dirty="0">
                          <a:effectLst/>
                          <a:latin typeface="Quicksand" pitchFamily="2" charset="0"/>
                        </a:rPr>
                        <a:t> </a:t>
                      </a:r>
                      <a:r>
                        <a:rPr lang="en-US" sz="1100" dirty="0" err="1">
                          <a:effectLst/>
                          <a:latin typeface="Quicksand" pitchFamily="2" charset="0"/>
                        </a:rPr>
                        <a:t>đủ</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 </a:t>
                      </a:r>
                      <a:r>
                        <a:rPr lang="en-US" sz="1100" dirty="0" err="1">
                          <a:effectLst/>
                          <a:latin typeface="Quicksand" pitchFamily="2" charset="0"/>
                        </a:rPr>
                        <a:t>từng</a:t>
                      </a:r>
                      <a:r>
                        <a:rPr lang="en-US" sz="1100" dirty="0">
                          <a:effectLst/>
                          <a:latin typeface="Quicksand" pitchFamily="2" charset="0"/>
                        </a:rPr>
                        <a:t> </a:t>
                      </a:r>
                      <a:r>
                        <a:rPr lang="en-US" sz="1100" dirty="0" err="1">
                          <a:effectLst/>
                          <a:latin typeface="Quicksand" pitchFamily="2" charset="0"/>
                        </a:rPr>
                        <a:t>mục</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thì</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lỗi</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7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được</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 </a:t>
                      </a:r>
                      <a:r>
                        <a:rPr lang="en-US" sz="1100" dirty="0" err="1">
                          <a:effectLst/>
                          <a:latin typeface="Quicksand" pitchFamily="2" charset="0"/>
                        </a:rPr>
                        <a:t>danh</a:t>
                      </a:r>
                      <a:r>
                        <a:rPr lang="en-US" sz="1100" dirty="0">
                          <a:effectLst/>
                          <a:latin typeface="Quicksand" pitchFamily="2" charset="0"/>
                        </a:rPr>
                        <a:t> </a:t>
                      </a:r>
                      <a:r>
                        <a:rPr lang="en-US" sz="1100" dirty="0" err="1">
                          <a:effectLst/>
                          <a:latin typeface="Quicksand" pitchFamily="2" charset="0"/>
                        </a:rPr>
                        <a:t>sách</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chuyển</a:t>
                      </a:r>
                      <a:r>
                        <a:rPr lang="en-US" sz="1100" dirty="0">
                          <a:effectLst/>
                          <a:latin typeface="Quicksand" pitchFamily="2" charset="0"/>
                        </a:rPr>
                        <a:t>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làm</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3.</a:t>
                      </a:r>
                      <a:endParaRPr lang="vi-VN" sz="1100" dirty="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345218607"/>
                  </a:ext>
                </a:extLst>
              </a:tr>
            </a:tbl>
          </a:graphicData>
        </a:graphic>
      </p:graphicFrame>
      <p:pic>
        <p:nvPicPr>
          <p:cNvPr id="25" name="Picture 24">
            <a:extLst>
              <a:ext uri="{FF2B5EF4-FFF2-40B4-BE49-F238E27FC236}">
                <a16:creationId xmlns:a16="http://schemas.microsoft.com/office/drawing/2014/main" id="{4F2F06A4-8BE5-4536-B10B-A2EA7DE15FAC}"/>
              </a:ext>
            </a:extLst>
          </p:cNvPr>
          <p:cNvPicPr/>
          <p:nvPr/>
        </p:nvPicPr>
        <p:blipFill rotWithShape="1">
          <a:blip r:embed="rId5">
            <a:extLst>
              <a:ext uri="{28A0092B-C50C-407E-A947-70E740481C1C}">
                <a14:useLocalDpi xmlns:a14="http://schemas.microsoft.com/office/drawing/2010/main" val="0"/>
              </a:ext>
            </a:extLst>
          </a:blip>
          <a:srcRect t="888" r="3312" b="5862"/>
          <a:stretch/>
        </p:blipFill>
        <p:spPr>
          <a:xfrm>
            <a:off x="12560911" y="321894"/>
            <a:ext cx="6019369" cy="6214211"/>
          </a:xfrm>
          <a:prstGeom prst="rect">
            <a:avLst/>
          </a:prstGeom>
        </p:spPr>
      </p:pic>
    </p:spTree>
    <p:extLst>
      <p:ext uri="{BB962C8B-B14F-4D97-AF65-F5344CB8AC3E}">
        <p14:creationId xmlns:p14="http://schemas.microsoft.com/office/powerpoint/2010/main" val="166026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graphicFrame>
        <p:nvGraphicFramePr>
          <p:cNvPr id="2" name="Table 1">
            <a:extLst>
              <a:ext uri="{FF2B5EF4-FFF2-40B4-BE49-F238E27FC236}">
                <a16:creationId xmlns:a16="http://schemas.microsoft.com/office/drawing/2014/main" id="{BAAD256F-6D05-4853-A687-64595C2823A4}"/>
              </a:ext>
            </a:extLst>
          </p:cNvPr>
          <p:cNvGraphicFramePr>
            <a:graphicFrameLocks noGrp="1"/>
          </p:cNvGraphicFramePr>
          <p:nvPr>
            <p:extLst>
              <p:ext uri="{D42A27DB-BD31-4B8C-83A1-F6EECF244321}">
                <p14:modId xmlns:p14="http://schemas.microsoft.com/office/powerpoint/2010/main" val="1603302499"/>
              </p:ext>
            </p:extLst>
          </p:nvPr>
        </p:nvGraphicFramePr>
        <p:xfrm>
          <a:off x="481689" y="1744136"/>
          <a:ext cx="4995746" cy="4039422"/>
        </p:xfrm>
        <a:graphic>
          <a:graphicData uri="http://schemas.openxmlformats.org/drawingml/2006/table">
            <a:tbl>
              <a:tblPr bandRow="1">
                <a:tableStyleId>{5C22544A-7EE6-4342-B048-85BDC9FD1C3A}</a:tableStyleId>
              </a:tblPr>
              <a:tblGrid>
                <a:gridCol w="4995746">
                  <a:extLst>
                    <a:ext uri="{9D8B030D-6E8A-4147-A177-3AD203B41FA5}">
                      <a16:colId xmlns:a16="http://schemas.microsoft.com/office/drawing/2014/main" val="4140627750"/>
                    </a:ext>
                  </a:extLst>
                </a:gridCol>
              </a:tblGrid>
              <a:tr h="158131">
                <a:tc>
                  <a:txBody>
                    <a:bodyPr/>
                    <a:lstStyle/>
                    <a:p>
                      <a:pPr marL="0" marR="0">
                        <a:lnSpc>
                          <a:spcPct val="115000"/>
                        </a:lnSpc>
                        <a:spcBef>
                          <a:spcPts val="10"/>
                        </a:spcBef>
                        <a:spcAft>
                          <a:spcPts val="0"/>
                        </a:spcAft>
                      </a:pPr>
                      <a:r>
                        <a:rPr lang="en-US" sz="1100">
                          <a:effectLst/>
                          <a:latin typeface="Quicksand" pitchFamily="2" charset="0"/>
                        </a:rPr>
                        <a:t>Tên yêu cầu: Thêm nhân viên bán hàng</a:t>
                      </a:r>
                      <a:endParaRPr lang="vi-VN" sz="110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2272212112"/>
                  </a:ext>
                </a:extLst>
              </a:tr>
              <a:tr h="307462">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50828" marR="50828" marT="0" marB="0" anchor="ctr"/>
                </a:tc>
                <a:extLst>
                  <a:ext uri="{0D108BD9-81ED-4DB2-BD59-A6C34878D82A}">
                    <a16:rowId xmlns:a16="http://schemas.microsoft.com/office/drawing/2014/main" val="3691817679"/>
                  </a:ext>
                </a:extLst>
              </a:tr>
              <a:tr h="149331">
                <a:tc>
                  <a:txBody>
                    <a:bodyPr/>
                    <a:lstStyle/>
                    <a:p>
                      <a:pPr marL="0" marR="0">
                        <a:lnSpc>
                          <a:spcPct val="107000"/>
                        </a:lnSpc>
                        <a:spcBef>
                          <a:spcPts val="0"/>
                        </a:spcBef>
                        <a:spcAft>
                          <a:spcPts val="0"/>
                        </a:spcAft>
                      </a:pPr>
                      <a:r>
                        <a:rPr lang="en-US" sz="1100">
                          <a:effectLst/>
                          <a:latin typeface="Quicksand" pitchFamily="2" charset="0"/>
                        </a:rPr>
                        <a:t>Mô tả tóm tắt: Quản lý thêm nhân viên bán hàng (Dược sĩ) mới</a:t>
                      </a:r>
                      <a:endParaRPr lang="vi-VN" sz="110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1835511725"/>
                  </a:ext>
                </a:extLst>
              </a:tr>
              <a:tr h="1874560">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Người dùng chọn mục “Quản lý nhân viên bán hàng”.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Hệ thống sẽ hiển thị danh sách các nhân viên tại chi nhánh.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Người dùng click vào “Thêm nhân viên mới” hộp thoại thêm nhân viên sẽ hiện ra, người dùng thêm các thông tin nhân viên(họ và tên, số điện thoại, ngày,tháng, năm sinh,địa chỉ,…).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Hiển thị giao diện thêm nhân viên mới.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Nhập đầy đủ các thông tin bắt buộc (họ và tên, số điện thoại, ngày, tháng, năm sinh, địa chỉ, …).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Click vào “Xác nhận”. (Nếu nhập thiếu các thông tin bắt buộc thì chuyển đến chuỗi A1). </a:t>
                      </a:r>
                    </a:p>
                    <a:p>
                      <a:pPr marL="342900" marR="0" lvl="0" indent="-342900">
                        <a:lnSpc>
                          <a:spcPct val="107000"/>
                        </a:lnSpc>
                        <a:spcBef>
                          <a:spcPts val="0"/>
                        </a:spcBef>
                        <a:spcAft>
                          <a:spcPts val="0"/>
                        </a:spcAft>
                        <a:buSzPts val="1300"/>
                        <a:buFont typeface="+mj-lt"/>
                        <a:buAutoNum type="arabicPeriod"/>
                      </a:pPr>
                      <a:r>
                        <a:rPr lang="vi-VN" sz="1100">
                          <a:effectLst/>
                          <a:latin typeface="Quicksand" pitchFamily="2" charset="0"/>
                        </a:rPr>
                        <a:t>Hệ thống thông báo “Thêm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50828" marR="50828" marT="0" marB="0"/>
                </a:tc>
                <a:extLst>
                  <a:ext uri="{0D108BD9-81ED-4DB2-BD59-A6C34878D82A}">
                    <a16:rowId xmlns:a16="http://schemas.microsoft.com/office/drawing/2014/main" val="2791448079"/>
                  </a:ext>
                </a:extLst>
              </a:tr>
              <a:tr h="1091905">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mới</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được</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6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nếu</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đầy</a:t>
                      </a:r>
                      <a:r>
                        <a:rPr lang="en-US" sz="1100" dirty="0">
                          <a:effectLst/>
                          <a:latin typeface="Quicksand" pitchFamily="2" charset="0"/>
                        </a:rPr>
                        <a:t> </a:t>
                      </a:r>
                      <a:r>
                        <a:rPr lang="en-US" sz="1100" dirty="0" err="1">
                          <a:effectLst/>
                          <a:latin typeface="Quicksand" pitchFamily="2" charset="0"/>
                        </a:rPr>
                        <a:t>đủ</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 </a:t>
                      </a:r>
                      <a:r>
                        <a:rPr lang="en-US" sz="1100" dirty="0" err="1">
                          <a:effectLst/>
                          <a:latin typeface="Quicksand" pitchFamily="2" charset="0"/>
                        </a:rPr>
                        <a:t>từng</a:t>
                      </a:r>
                      <a:r>
                        <a:rPr lang="en-US" sz="1100" dirty="0">
                          <a:effectLst/>
                          <a:latin typeface="Quicksand" pitchFamily="2" charset="0"/>
                        </a:rPr>
                        <a:t> </a:t>
                      </a:r>
                      <a:r>
                        <a:rPr lang="en-US" sz="1100" dirty="0" err="1">
                          <a:effectLst/>
                          <a:latin typeface="Quicksand" pitchFamily="2" charset="0"/>
                        </a:rPr>
                        <a:t>mục</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thì</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lỗi</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7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được</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 </a:t>
                      </a:r>
                      <a:r>
                        <a:rPr lang="en-US" sz="1100" dirty="0" err="1">
                          <a:effectLst/>
                          <a:latin typeface="Quicksand" pitchFamily="2" charset="0"/>
                        </a:rPr>
                        <a:t>danh</a:t>
                      </a:r>
                      <a:r>
                        <a:rPr lang="en-US" sz="1100" dirty="0">
                          <a:effectLst/>
                          <a:latin typeface="Quicksand" pitchFamily="2" charset="0"/>
                        </a:rPr>
                        <a:t> </a:t>
                      </a:r>
                      <a:r>
                        <a:rPr lang="en-US" sz="1100" dirty="0" err="1">
                          <a:effectLst/>
                          <a:latin typeface="Quicksand" pitchFamily="2" charset="0"/>
                        </a:rPr>
                        <a:t>sách</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chuyển</a:t>
                      </a:r>
                      <a:r>
                        <a:rPr lang="en-US" sz="1100" dirty="0">
                          <a:effectLst/>
                          <a:latin typeface="Quicksand" pitchFamily="2" charset="0"/>
                        </a:rPr>
                        <a:t>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làm</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3.</a:t>
                      </a:r>
                      <a:endParaRPr lang="vi-VN" sz="1100" dirty="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345218607"/>
                  </a:ext>
                </a:extLst>
              </a:tr>
            </a:tbl>
          </a:graphicData>
        </a:graphic>
      </p:graphicFrame>
      <p:pic>
        <p:nvPicPr>
          <p:cNvPr id="6" name="Picture 5">
            <a:extLst>
              <a:ext uri="{FF2B5EF4-FFF2-40B4-BE49-F238E27FC236}">
                <a16:creationId xmlns:a16="http://schemas.microsoft.com/office/drawing/2014/main" id="{511B375B-1244-4CC7-A40D-09014C093589}"/>
              </a:ext>
            </a:extLst>
          </p:cNvPr>
          <p:cNvPicPr/>
          <p:nvPr/>
        </p:nvPicPr>
        <p:blipFill rotWithShape="1">
          <a:blip r:embed="rId3">
            <a:extLst>
              <a:ext uri="{28A0092B-C50C-407E-A947-70E740481C1C}">
                <a14:useLocalDpi xmlns:a14="http://schemas.microsoft.com/office/drawing/2010/main" val="0"/>
              </a:ext>
            </a:extLst>
          </a:blip>
          <a:srcRect t="888" r="3312" b="5862"/>
          <a:stretch/>
        </p:blipFill>
        <p:spPr>
          <a:xfrm>
            <a:off x="6096000" y="203317"/>
            <a:ext cx="6019369" cy="6214211"/>
          </a:xfrm>
          <a:prstGeom prst="rect">
            <a:avLst/>
          </a:prstGeom>
        </p:spPr>
      </p:pic>
      <p:graphicFrame>
        <p:nvGraphicFramePr>
          <p:cNvPr id="8" name="Table 7">
            <a:extLst>
              <a:ext uri="{FF2B5EF4-FFF2-40B4-BE49-F238E27FC236}">
                <a16:creationId xmlns:a16="http://schemas.microsoft.com/office/drawing/2014/main" id="{D39E32AB-EADF-4075-A0C5-4CB67F369D2F}"/>
              </a:ext>
            </a:extLst>
          </p:cNvPr>
          <p:cNvGraphicFramePr>
            <a:graphicFrameLocks noGrp="1"/>
          </p:cNvGraphicFramePr>
          <p:nvPr>
            <p:extLst>
              <p:ext uri="{D42A27DB-BD31-4B8C-83A1-F6EECF244321}">
                <p14:modId xmlns:p14="http://schemas.microsoft.com/office/powerpoint/2010/main" val="3963491550"/>
              </p:ext>
            </p:extLst>
          </p:nvPr>
        </p:nvGraphicFramePr>
        <p:xfrm>
          <a:off x="-5956542" y="1649868"/>
          <a:ext cx="5671912" cy="4702155"/>
        </p:xfrm>
        <a:graphic>
          <a:graphicData uri="http://schemas.openxmlformats.org/drawingml/2006/table">
            <a:tbl>
              <a:tblPr bandRow="1">
                <a:tableStyleId>{5C22544A-7EE6-4342-B048-85BDC9FD1C3A}</a:tableStyleId>
              </a:tblPr>
              <a:tblGrid>
                <a:gridCol w="5671912">
                  <a:extLst>
                    <a:ext uri="{9D8B030D-6E8A-4147-A177-3AD203B41FA5}">
                      <a16:colId xmlns:a16="http://schemas.microsoft.com/office/drawing/2014/main" val="3925004225"/>
                    </a:ext>
                  </a:extLst>
                </a:gridCol>
              </a:tblGrid>
              <a:tr h="129938">
                <a:tc>
                  <a:txBody>
                    <a:bodyPr/>
                    <a:lstStyle/>
                    <a:p>
                      <a:pPr marL="0" marR="0">
                        <a:lnSpc>
                          <a:spcPct val="115000"/>
                        </a:lnSpc>
                        <a:spcBef>
                          <a:spcPts val="10"/>
                        </a:spcBef>
                        <a:spcAft>
                          <a:spcPts val="0"/>
                        </a:spcAft>
                      </a:pPr>
                      <a:r>
                        <a:rPr lang="en-US" sz="1100">
                          <a:effectLst/>
                          <a:latin typeface="Quicksand" pitchFamily="2" charset="0"/>
                        </a:rPr>
                        <a:t>Tên yêu cầu: Kê thuốc</a:t>
                      </a:r>
                      <a:endParaRPr lang="vi-VN" sz="110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3497955601"/>
                  </a:ext>
                </a:extLst>
              </a:tr>
              <a:tr h="252645">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41766" marR="41766" marT="0" marB="0" anchor="ctr"/>
                </a:tc>
                <a:extLst>
                  <a:ext uri="{0D108BD9-81ED-4DB2-BD59-A6C34878D82A}">
                    <a16:rowId xmlns:a16="http://schemas.microsoft.com/office/drawing/2014/main" val="1666633170"/>
                  </a:ext>
                </a:extLst>
              </a:tr>
              <a:tr h="122707">
                <a:tc>
                  <a:txBody>
                    <a:bodyPr/>
                    <a:lstStyle/>
                    <a:p>
                      <a:pPr marL="0" marR="0">
                        <a:lnSpc>
                          <a:spcPct val="107000"/>
                        </a:lnSpc>
                        <a:spcBef>
                          <a:spcPts val="0"/>
                        </a:spcBef>
                        <a:spcAft>
                          <a:spcPts val="0"/>
                        </a:spcAft>
                      </a:pPr>
                      <a:r>
                        <a:rPr lang="en-US" sz="1100">
                          <a:effectLst/>
                          <a:latin typeface="Quicksand" pitchFamily="2" charset="0"/>
                        </a:rPr>
                        <a:t>Mô tả tóm tắt: Dược sĩ thực hiện kê thuốc cho khách hàng</a:t>
                      </a:r>
                      <a:endParaRPr lang="vi-VN" sz="110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4257624820"/>
                  </a:ext>
                </a:extLst>
              </a:tr>
              <a:tr h="2316144">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10"/>
                        </a:spcBef>
                        <a:spcAft>
                          <a:spcPts val="0"/>
                        </a:spcAft>
                        <a:buFont typeface="+mj-lt"/>
                        <a:buAutoNum type="arabicPeriod"/>
                      </a:pPr>
                      <a:r>
                        <a:rPr lang="en-US" sz="1100">
                          <a:effectLst/>
                          <a:latin typeface="Quicksand" pitchFamily="2" charset="0"/>
                        </a:rPr>
                        <a:t>Nhân viên truy cập vào mục “Kê thuốc”. </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danh sách các đơn hàng ở trạng thái chưa kê.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danh sách đơn hàng.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đơn hàng muốn kê.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thông tin đơn hàng.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tạo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hộp thoại tạo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Nhập các thông tin đơn thuốc và click “Tạo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tạo đơn thuốc thành công.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Tìm kiếm sản phẩm.</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sản phẩm và số lượng cần kê.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thêm thuốc thành công. (Nếu người dùng muốn kê thêm thuốc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xem đơn thuốc.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tất cả thông tin đơn thuốc vừa tạo.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Click vào “Hoàn tất”.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kê thuốc thành công. </a:t>
                      </a:r>
                      <a:endParaRPr lang="vi-VN" sz="1100">
                        <a:solidFill>
                          <a:srgbClr val="000000"/>
                        </a:solidFill>
                        <a:effectLst/>
                        <a:latin typeface="Quicksand" pitchFamily="2" charset="0"/>
                        <a:ea typeface="Arial" panose="020B0604020202020204" pitchFamily="34" charset="0"/>
                        <a:cs typeface="Roboto" panose="02000000000000000000" pitchFamily="2" charset="0"/>
                      </a:endParaRPr>
                    </a:p>
                  </a:txBody>
                  <a:tcPr marL="41766" marR="41766" marT="0" marB="0"/>
                </a:tc>
                <a:extLst>
                  <a:ext uri="{0D108BD9-81ED-4DB2-BD59-A6C34878D82A}">
                    <a16:rowId xmlns:a16="http://schemas.microsoft.com/office/drawing/2014/main" val="2551932915"/>
                  </a:ext>
                </a:extLst>
              </a:tr>
              <a:tr h="768142">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0"/>
                        </a:spcBef>
                        <a:spcAft>
                          <a:spcPts val="0"/>
                        </a:spcAft>
                      </a:pPr>
                      <a:r>
                        <a:rPr lang="vi-VN" sz="1100" dirty="0">
                          <a:effectLst/>
                          <a:latin typeface="Quicksand" pitchFamily="2" charset="0"/>
                        </a:rPr>
                        <a:t>A1 - Kê thêm thuốc </a:t>
                      </a: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12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sau</a:t>
                      </a:r>
                      <a:r>
                        <a:rPr lang="en-US" sz="1100" dirty="0">
                          <a:effectLst/>
                          <a:latin typeface="Quicksand" pitchFamily="2" charset="0"/>
                        </a:rPr>
                        <a:t> </a:t>
                      </a:r>
                      <a:r>
                        <a:rPr lang="en-US" sz="1100" dirty="0" err="1">
                          <a:effectLst/>
                          <a:latin typeface="Quicksand" pitchFamily="2" charset="0"/>
                        </a:rPr>
                        <a:t>khi</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thuốc</a:t>
                      </a:r>
                      <a:r>
                        <a:rPr lang="en-US" sz="1100" dirty="0">
                          <a:effectLst/>
                          <a:latin typeface="Quicksand" pitchFamily="2" charset="0"/>
                        </a:rPr>
                        <a:t> </a:t>
                      </a:r>
                      <a:r>
                        <a:rPr lang="en-US" sz="1100" dirty="0" err="1">
                          <a:effectLst/>
                          <a:latin typeface="Quicksand" pitchFamily="2" charset="0"/>
                        </a:rPr>
                        <a:t>thành</a:t>
                      </a:r>
                      <a:r>
                        <a:rPr lang="en-US" sz="1100" dirty="0">
                          <a:effectLst/>
                          <a:latin typeface="Quicksand" pitchFamily="2" charset="0"/>
                        </a:rPr>
                        <a:t> </a:t>
                      </a:r>
                      <a:r>
                        <a:rPr lang="en-US" sz="1100" dirty="0" err="1">
                          <a:effectLst/>
                          <a:latin typeface="Quicksand" pitchFamily="2" charset="0"/>
                        </a:rPr>
                        <a:t>công</a:t>
                      </a:r>
                      <a:r>
                        <a:rPr lang="en-US" sz="1100" dirty="0">
                          <a:effectLst/>
                          <a:latin typeface="Quicksand" pitchFamily="2" charset="0"/>
                        </a:rPr>
                        <a:t> </a:t>
                      </a:r>
                      <a:r>
                        <a:rPr lang="en-US" sz="1100" dirty="0" err="1">
                          <a:effectLst/>
                          <a:latin typeface="Quicksand" pitchFamily="2" charset="0"/>
                        </a:rPr>
                        <a:t>mà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muốn</a:t>
                      </a:r>
                      <a:r>
                        <a:rPr lang="en-US" sz="1100" dirty="0">
                          <a:effectLst/>
                          <a:latin typeface="Quicksand" pitchFamily="2" charset="0"/>
                        </a:rPr>
                        <a:t> </a:t>
                      </a:r>
                      <a:r>
                        <a:rPr lang="en-US" sz="1100" dirty="0" err="1">
                          <a:effectLst/>
                          <a:latin typeface="Quicksand" pitchFamily="2" charset="0"/>
                        </a:rPr>
                        <a:t>kê</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thì</a:t>
                      </a:r>
                      <a:r>
                        <a:rPr lang="en-US" sz="1100" dirty="0">
                          <a:effectLst/>
                          <a:latin typeface="Quicksand" pitchFamily="2" charset="0"/>
                        </a:rPr>
                        <a:t> Click </a:t>
                      </a:r>
                      <a:r>
                        <a:rPr lang="en-US" sz="1100" dirty="0" err="1">
                          <a:effectLst/>
                          <a:latin typeface="Quicksand" pitchFamily="2" charset="0"/>
                        </a:rPr>
                        <a:t>vào</a:t>
                      </a:r>
                      <a:r>
                        <a:rPr lang="en-US" sz="1100" dirty="0">
                          <a:effectLst/>
                          <a:latin typeface="Quicksand" pitchFamily="2" charset="0"/>
                        </a:rPr>
                        <a:t> ô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kiếm</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10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tiếp</a:t>
                      </a:r>
                      <a:r>
                        <a:rPr lang="en-US" sz="1100" dirty="0">
                          <a:effectLst/>
                          <a:latin typeface="Quicksand" pitchFamily="2" charset="0"/>
                        </a:rPr>
                        <a:t> </a:t>
                      </a:r>
                      <a:r>
                        <a:rPr lang="en-US" sz="1100" dirty="0" err="1">
                          <a:effectLst/>
                          <a:latin typeface="Quicksand" pitchFamily="2" charset="0"/>
                        </a:rPr>
                        <a:t>tục</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các</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a:t>
                      </a:r>
                      <a:r>
                        <a:rPr lang="en-US" sz="1100" dirty="0" err="1">
                          <a:effectLst/>
                          <a:latin typeface="Quicksand" pitchFamily="2" charset="0"/>
                        </a:rPr>
                        <a:t>tiếp</a:t>
                      </a:r>
                      <a:r>
                        <a:rPr lang="en-US" sz="1100" dirty="0">
                          <a:effectLst/>
                          <a:latin typeface="Quicksand" pitchFamily="2" charset="0"/>
                        </a:rPr>
                        <a:t> </a:t>
                      </a:r>
                      <a:r>
                        <a:rPr lang="en-US" sz="1100" dirty="0" err="1">
                          <a:effectLst/>
                          <a:latin typeface="Quicksand" pitchFamily="2" charset="0"/>
                        </a:rPr>
                        <a:t>theo.</a:t>
                      </a:r>
                      <a:r>
                        <a:rPr lang="en-US" sz="1100" dirty="0">
                          <a:effectLst/>
                          <a:latin typeface="Quicksand" pitchFamily="2" charset="0"/>
                        </a:rPr>
                        <a:t> </a:t>
                      </a:r>
                      <a:endParaRPr lang="vi-VN" sz="1100" dirty="0">
                        <a:effectLst/>
                        <a:latin typeface="Quicksand" pitchFamily="2" charset="0"/>
                        <a:ea typeface="Calibri" panose="020F0502020204030204" pitchFamily="34" charset="0"/>
                      </a:endParaRPr>
                    </a:p>
                  </a:txBody>
                  <a:tcPr marL="41766" marR="41766" marT="0" marB="0"/>
                </a:tc>
                <a:extLst>
                  <a:ext uri="{0D108BD9-81ED-4DB2-BD59-A6C34878D82A}">
                    <a16:rowId xmlns:a16="http://schemas.microsoft.com/office/drawing/2014/main" val="1420080725"/>
                  </a:ext>
                </a:extLst>
              </a:tr>
            </a:tbl>
          </a:graphicData>
        </a:graphic>
      </p:graphicFrame>
      <p:pic>
        <p:nvPicPr>
          <p:cNvPr id="9" name="Picture 8">
            <a:extLst>
              <a:ext uri="{FF2B5EF4-FFF2-40B4-BE49-F238E27FC236}">
                <a16:creationId xmlns:a16="http://schemas.microsoft.com/office/drawing/2014/main" id="{0DFDF694-68F8-44F9-9CF5-A98F25E19BF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269728" y="6990320"/>
            <a:ext cx="5671912" cy="6254885"/>
          </a:xfrm>
          <a:prstGeom prst="rect">
            <a:avLst/>
          </a:prstGeom>
        </p:spPr>
      </p:pic>
      <p:graphicFrame>
        <p:nvGraphicFramePr>
          <p:cNvPr id="10" name="Table 9">
            <a:extLst>
              <a:ext uri="{FF2B5EF4-FFF2-40B4-BE49-F238E27FC236}">
                <a16:creationId xmlns:a16="http://schemas.microsoft.com/office/drawing/2014/main" id="{D58F85C4-8470-486F-916A-739EAEBAA75C}"/>
              </a:ext>
            </a:extLst>
          </p:cNvPr>
          <p:cNvGraphicFramePr>
            <a:graphicFrameLocks noGrp="1"/>
          </p:cNvGraphicFramePr>
          <p:nvPr>
            <p:extLst>
              <p:ext uri="{D42A27DB-BD31-4B8C-83A1-F6EECF244321}">
                <p14:modId xmlns:p14="http://schemas.microsoft.com/office/powerpoint/2010/main" val="368778414"/>
              </p:ext>
            </p:extLst>
          </p:nvPr>
        </p:nvGraphicFramePr>
        <p:xfrm>
          <a:off x="250360" y="6990320"/>
          <a:ext cx="4496318" cy="3558167"/>
        </p:xfrm>
        <a:graphic>
          <a:graphicData uri="http://schemas.openxmlformats.org/drawingml/2006/table">
            <a:tbl>
              <a:tblPr bandRow="1">
                <a:tableStyleId>{5C22544A-7EE6-4342-B048-85BDC9FD1C3A}</a:tableStyleId>
              </a:tblPr>
              <a:tblGrid>
                <a:gridCol w="4496318">
                  <a:extLst>
                    <a:ext uri="{9D8B030D-6E8A-4147-A177-3AD203B41FA5}">
                      <a16:colId xmlns:a16="http://schemas.microsoft.com/office/drawing/2014/main" val="3041003604"/>
                    </a:ext>
                  </a:extLst>
                </a:gridCol>
              </a:tblGrid>
              <a:tr h="197818">
                <a:tc>
                  <a:txBody>
                    <a:bodyPr/>
                    <a:lstStyle/>
                    <a:p>
                      <a:pPr marL="0" marR="0">
                        <a:lnSpc>
                          <a:spcPct val="115000"/>
                        </a:lnSpc>
                        <a:spcBef>
                          <a:spcPts val="10"/>
                        </a:spcBef>
                        <a:spcAft>
                          <a:spcPts val="0"/>
                        </a:spcAft>
                      </a:pPr>
                      <a:r>
                        <a:rPr lang="en-US" sz="1100">
                          <a:effectLst/>
                          <a:latin typeface="Quicksand" pitchFamily="2" charset="0"/>
                        </a:rPr>
                        <a:t>Tên Use case: Phân quyền tài khoản</a:t>
                      </a:r>
                      <a:endParaRPr lang="vi-VN" sz="110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510030154"/>
                  </a:ext>
                </a:extLst>
              </a:tr>
              <a:tr h="344669">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56979" marR="56979" marT="0" marB="0" anchor="ctr"/>
                </a:tc>
                <a:extLst>
                  <a:ext uri="{0D108BD9-81ED-4DB2-BD59-A6C34878D82A}">
                    <a16:rowId xmlns:a16="http://schemas.microsoft.com/office/drawing/2014/main" val="260436825"/>
                  </a:ext>
                </a:extLst>
              </a:tr>
              <a:tr h="167402">
                <a:tc>
                  <a:txBody>
                    <a:bodyPr/>
                    <a:lstStyle/>
                    <a:p>
                      <a:pPr marL="0" marR="0">
                        <a:lnSpc>
                          <a:spcPct val="107000"/>
                        </a:lnSpc>
                        <a:spcBef>
                          <a:spcPts val="0"/>
                        </a:spcBef>
                        <a:spcAft>
                          <a:spcPts val="0"/>
                        </a:spcAft>
                      </a:pPr>
                      <a:r>
                        <a:rPr lang="en-US" sz="1100">
                          <a:effectLst/>
                          <a:latin typeface="Quicksand" pitchFamily="2" charset="0"/>
                        </a:rPr>
                        <a:t>Mô tả tóm tắt: Admin thực hiện phân quyền tài khoản</a:t>
                      </a:r>
                      <a:endParaRPr lang="vi-VN" sz="110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3052680447"/>
                  </a:ext>
                </a:extLst>
              </a:tr>
              <a:tr h="1927045">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chức năng phân quyền.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lấy danh sách người dùng.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danh sách người dùng.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tài khoản muốn phân quyền và click “CHỌN”.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sẽ báo kết quả lên màn hình.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giao diện phân quyền.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các quyền và click “XÁC NHẬN”.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kiểm tra các quyền cần chọn (nếu các quyền không phù hợp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phân quyền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56979" marR="56979" marT="0" marB="0"/>
                </a:tc>
                <a:extLst>
                  <a:ext uri="{0D108BD9-81ED-4DB2-BD59-A6C34878D82A}">
                    <a16:rowId xmlns:a16="http://schemas.microsoft.com/office/drawing/2014/main" val="1601286350"/>
                  </a:ext>
                </a:extLst>
              </a:tr>
              <a:tr h="871829">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Các</a:t>
                      </a:r>
                      <a:r>
                        <a:rPr lang="en-US" sz="1100" dirty="0">
                          <a:effectLst/>
                          <a:latin typeface="Quicksand" pitchFamily="2" charset="0"/>
                        </a:rPr>
                        <a:t> </a:t>
                      </a:r>
                      <a:r>
                        <a:rPr lang="en-US" sz="1100" dirty="0" err="1">
                          <a:effectLst/>
                          <a:latin typeface="Quicksand" pitchFamily="2" charset="0"/>
                        </a:rPr>
                        <a:t>quyền</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phù</a:t>
                      </a:r>
                      <a:r>
                        <a:rPr lang="en-US" sz="1100" dirty="0">
                          <a:effectLst/>
                          <a:latin typeface="Quicksand" pitchFamily="2" charset="0"/>
                        </a:rPr>
                        <a:t> </a:t>
                      </a:r>
                      <a:r>
                        <a:rPr lang="en-US" sz="1100" dirty="0" err="1">
                          <a:effectLst/>
                          <a:latin typeface="Quicksand" pitchFamily="2" charset="0"/>
                        </a:rPr>
                        <a:t>hợp</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Chuối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8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9.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phân</a:t>
                      </a:r>
                      <a:r>
                        <a:rPr lang="en-US" sz="1100" dirty="0">
                          <a:effectLst/>
                          <a:latin typeface="Quicksand" pitchFamily="2" charset="0"/>
                        </a:rPr>
                        <a:t> </a:t>
                      </a:r>
                      <a:r>
                        <a:rPr lang="en-US" sz="1100" dirty="0" err="1">
                          <a:effectLst/>
                          <a:latin typeface="Quicksand" pitchFamily="2" charset="0"/>
                        </a:rPr>
                        <a:t>quyền</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thành</a:t>
                      </a:r>
                      <a:r>
                        <a:rPr lang="en-US" sz="1100" dirty="0">
                          <a:effectLst/>
                          <a:latin typeface="Quicksand" pitchFamily="2" charset="0"/>
                        </a:rPr>
                        <a:t> </a:t>
                      </a:r>
                      <a:r>
                        <a:rPr lang="en-US" sz="1100" dirty="0" err="1">
                          <a:effectLst/>
                          <a:latin typeface="Quicksand" pitchFamily="2" charset="0"/>
                        </a:rPr>
                        <a:t>công</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6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379178445"/>
                  </a:ext>
                </a:extLst>
              </a:tr>
            </a:tbl>
          </a:graphicData>
        </a:graphic>
      </p:graphicFrame>
      <p:pic>
        <p:nvPicPr>
          <p:cNvPr id="13" name="Picture 12">
            <a:extLst>
              <a:ext uri="{FF2B5EF4-FFF2-40B4-BE49-F238E27FC236}">
                <a16:creationId xmlns:a16="http://schemas.microsoft.com/office/drawing/2014/main" id="{00E71FDF-F0D7-4B58-803A-4720431A68BA}"/>
              </a:ext>
            </a:extLst>
          </p:cNvPr>
          <p:cNvPicPr/>
          <p:nvPr/>
        </p:nvPicPr>
        <p:blipFill rotWithShape="1">
          <a:blip r:embed="rId5">
            <a:extLst>
              <a:ext uri="{28A0092B-C50C-407E-A947-70E740481C1C}">
                <a14:useLocalDpi xmlns:a14="http://schemas.microsoft.com/office/drawing/2010/main" val="0"/>
              </a:ext>
            </a:extLst>
          </a:blip>
          <a:srcRect r="3951" b="6859"/>
          <a:stretch/>
        </p:blipFill>
        <p:spPr>
          <a:xfrm>
            <a:off x="12634148" y="203317"/>
            <a:ext cx="6187126" cy="6223636"/>
          </a:xfrm>
          <a:prstGeom prst="rect">
            <a:avLst/>
          </a:prstGeom>
        </p:spPr>
      </p:pic>
    </p:spTree>
    <p:extLst>
      <p:ext uri="{BB962C8B-B14F-4D97-AF65-F5344CB8AC3E}">
        <p14:creationId xmlns:p14="http://schemas.microsoft.com/office/powerpoint/2010/main" val="508438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graphicFrame>
        <p:nvGraphicFramePr>
          <p:cNvPr id="2" name="Table 1">
            <a:extLst>
              <a:ext uri="{FF2B5EF4-FFF2-40B4-BE49-F238E27FC236}">
                <a16:creationId xmlns:a16="http://schemas.microsoft.com/office/drawing/2014/main" id="{3B190CAB-AE71-4356-A5D4-790AB773A77B}"/>
              </a:ext>
            </a:extLst>
          </p:cNvPr>
          <p:cNvGraphicFramePr>
            <a:graphicFrameLocks noGrp="1"/>
          </p:cNvGraphicFramePr>
          <p:nvPr>
            <p:extLst>
              <p:ext uri="{D42A27DB-BD31-4B8C-83A1-F6EECF244321}">
                <p14:modId xmlns:p14="http://schemas.microsoft.com/office/powerpoint/2010/main" val="2435313204"/>
              </p:ext>
            </p:extLst>
          </p:nvPr>
        </p:nvGraphicFramePr>
        <p:xfrm>
          <a:off x="362552" y="1782582"/>
          <a:ext cx="4496318" cy="3538467"/>
        </p:xfrm>
        <a:graphic>
          <a:graphicData uri="http://schemas.openxmlformats.org/drawingml/2006/table">
            <a:tbl>
              <a:tblPr bandRow="1">
                <a:tableStyleId>{5C22544A-7EE6-4342-B048-85BDC9FD1C3A}</a:tableStyleId>
              </a:tblPr>
              <a:tblGrid>
                <a:gridCol w="4496318">
                  <a:extLst>
                    <a:ext uri="{9D8B030D-6E8A-4147-A177-3AD203B41FA5}">
                      <a16:colId xmlns:a16="http://schemas.microsoft.com/office/drawing/2014/main" val="3041003604"/>
                    </a:ext>
                  </a:extLst>
                </a:gridCol>
              </a:tblGrid>
              <a:tr h="177267">
                <a:tc>
                  <a:txBody>
                    <a:bodyPr/>
                    <a:lstStyle/>
                    <a:p>
                      <a:pPr marL="0" marR="0">
                        <a:lnSpc>
                          <a:spcPct val="115000"/>
                        </a:lnSpc>
                        <a:spcBef>
                          <a:spcPts val="10"/>
                        </a:spcBef>
                        <a:spcAft>
                          <a:spcPts val="0"/>
                        </a:spcAft>
                      </a:pPr>
                      <a:r>
                        <a:rPr lang="en-US" sz="1100">
                          <a:effectLst/>
                          <a:latin typeface="Quicksand" pitchFamily="2" charset="0"/>
                        </a:rPr>
                        <a:t>Tên yêu cầu: Phân quyền tài khoản</a:t>
                      </a:r>
                      <a:endParaRPr lang="vi-VN" sz="110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510030154"/>
                  </a:ext>
                </a:extLst>
              </a:tr>
              <a:tr h="344669">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56979" marR="56979" marT="0" marB="0" anchor="ctr"/>
                </a:tc>
                <a:extLst>
                  <a:ext uri="{0D108BD9-81ED-4DB2-BD59-A6C34878D82A}">
                    <a16:rowId xmlns:a16="http://schemas.microsoft.com/office/drawing/2014/main" val="260436825"/>
                  </a:ext>
                </a:extLst>
              </a:tr>
              <a:tr h="167402">
                <a:tc>
                  <a:txBody>
                    <a:bodyPr/>
                    <a:lstStyle/>
                    <a:p>
                      <a:pPr marL="0" marR="0">
                        <a:lnSpc>
                          <a:spcPct val="107000"/>
                        </a:lnSpc>
                        <a:spcBef>
                          <a:spcPts val="0"/>
                        </a:spcBef>
                        <a:spcAft>
                          <a:spcPts val="0"/>
                        </a:spcAft>
                      </a:pPr>
                      <a:r>
                        <a:rPr lang="en-US" sz="1100">
                          <a:effectLst/>
                          <a:latin typeface="Quicksand" pitchFamily="2" charset="0"/>
                        </a:rPr>
                        <a:t>Mô tả tóm tắt: Admin thực hiện phân quyền tài khoản</a:t>
                      </a:r>
                      <a:endParaRPr lang="vi-VN" sz="110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3052680447"/>
                  </a:ext>
                </a:extLst>
              </a:tr>
              <a:tr h="1927045">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chức năng phân quyền.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lấy danh sách người dùng.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danh sách người dùng.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tài khoản muốn phân quyền và click “CHỌN”.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sẽ báo kết quả lên màn hình.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giao diện phân quyền.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các quyền và click “XÁC NHẬN”.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kiểm tra các quyền cần chọn (nếu các quyền không phù hợp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phân quyền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56979" marR="56979" marT="0" marB="0"/>
                </a:tc>
                <a:extLst>
                  <a:ext uri="{0D108BD9-81ED-4DB2-BD59-A6C34878D82A}">
                    <a16:rowId xmlns:a16="http://schemas.microsoft.com/office/drawing/2014/main" val="1601286350"/>
                  </a:ext>
                </a:extLst>
              </a:tr>
              <a:tr h="871829">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Các</a:t>
                      </a:r>
                      <a:r>
                        <a:rPr lang="en-US" sz="1100" dirty="0">
                          <a:effectLst/>
                          <a:latin typeface="Quicksand" pitchFamily="2" charset="0"/>
                        </a:rPr>
                        <a:t> </a:t>
                      </a:r>
                      <a:r>
                        <a:rPr lang="en-US" sz="1100" dirty="0" err="1">
                          <a:effectLst/>
                          <a:latin typeface="Quicksand" pitchFamily="2" charset="0"/>
                        </a:rPr>
                        <a:t>quyền</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phù</a:t>
                      </a:r>
                      <a:r>
                        <a:rPr lang="en-US" sz="1100" dirty="0">
                          <a:effectLst/>
                          <a:latin typeface="Quicksand" pitchFamily="2" charset="0"/>
                        </a:rPr>
                        <a:t> </a:t>
                      </a:r>
                      <a:r>
                        <a:rPr lang="en-US" sz="1100" dirty="0" err="1">
                          <a:effectLst/>
                          <a:latin typeface="Quicksand" pitchFamily="2" charset="0"/>
                        </a:rPr>
                        <a:t>hợp</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Chuối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8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9.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phân</a:t>
                      </a:r>
                      <a:r>
                        <a:rPr lang="en-US" sz="1100" dirty="0">
                          <a:effectLst/>
                          <a:latin typeface="Quicksand" pitchFamily="2" charset="0"/>
                        </a:rPr>
                        <a:t> </a:t>
                      </a:r>
                      <a:r>
                        <a:rPr lang="en-US" sz="1100" dirty="0" err="1">
                          <a:effectLst/>
                          <a:latin typeface="Quicksand" pitchFamily="2" charset="0"/>
                        </a:rPr>
                        <a:t>quyền</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thành</a:t>
                      </a:r>
                      <a:r>
                        <a:rPr lang="en-US" sz="1100" dirty="0">
                          <a:effectLst/>
                          <a:latin typeface="Quicksand" pitchFamily="2" charset="0"/>
                        </a:rPr>
                        <a:t> </a:t>
                      </a:r>
                      <a:r>
                        <a:rPr lang="en-US" sz="1100" dirty="0" err="1">
                          <a:effectLst/>
                          <a:latin typeface="Quicksand" pitchFamily="2" charset="0"/>
                        </a:rPr>
                        <a:t>công</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6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379178445"/>
                  </a:ext>
                </a:extLst>
              </a:tr>
            </a:tbl>
          </a:graphicData>
        </a:graphic>
      </p:graphicFrame>
      <p:pic>
        <p:nvPicPr>
          <p:cNvPr id="6" name="Picture 5">
            <a:extLst>
              <a:ext uri="{FF2B5EF4-FFF2-40B4-BE49-F238E27FC236}">
                <a16:creationId xmlns:a16="http://schemas.microsoft.com/office/drawing/2014/main" id="{E914B2D6-CA62-4133-8813-06D0F61AA432}"/>
              </a:ext>
            </a:extLst>
          </p:cNvPr>
          <p:cNvPicPr/>
          <p:nvPr/>
        </p:nvPicPr>
        <p:blipFill rotWithShape="1">
          <a:blip r:embed="rId3">
            <a:extLst>
              <a:ext uri="{28A0092B-C50C-407E-A947-70E740481C1C}">
                <a14:useLocalDpi xmlns:a14="http://schemas.microsoft.com/office/drawing/2010/main" val="0"/>
              </a:ext>
            </a:extLst>
          </a:blip>
          <a:srcRect r="3951" b="6859"/>
          <a:stretch/>
        </p:blipFill>
        <p:spPr>
          <a:xfrm>
            <a:off x="5901180" y="132714"/>
            <a:ext cx="6187126" cy="6223636"/>
          </a:xfrm>
          <a:prstGeom prst="rect">
            <a:avLst/>
          </a:prstGeom>
        </p:spPr>
      </p:pic>
      <p:graphicFrame>
        <p:nvGraphicFramePr>
          <p:cNvPr id="8" name="Table 7">
            <a:extLst>
              <a:ext uri="{FF2B5EF4-FFF2-40B4-BE49-F238E27FC236}">
                <a16:creationId xmlns:a16="http://schemas.microsoft.com/office/drawing/2014/main" id="{89EDD8F4-DB66-4FEB-A6F5-6E1E7D6D5D86}"/>
              </a:ext>
            </a:extLst>
          </p:cNvPr>
          <p:cNvGraphicFramePr>
            <a:graphicFrameLocks noGrp="1"/>
          </p:cNvGraphicFramePr>
          <p:nvPr>
            <p:extLst>
              <p:ext uri="{D42A27DB-BD31-4B8C-83A1-F6EECF244321}">
                <p14:modId xmlns:p14="http://schemas.microsoft.com/office/powerpoint/2010/main" val="2256194038"/>
              </p:ext>
            </p:extLst>
          </p:nvPr>
        </p:nvGraphicFramePr>
        <p:xfrm>
          <a:off x="-5154349" y="1649868"/>
          <a:ext cx="4995746" cy="4039422"/>
        </p:xfrm>
        <a:graphic>
          <a:graphicData uri="http://schemas.openxmlformats.org/drawingml/2006/table">
            <a:tbl>
              <a:tblPr bandRow="1">
                <a:tableStyleId>{5C22544A-7EE6-4342-B048-85BDC9FD1C3A}</a:tableStyleId>
              </a:tblPr>
              <a:tblGrid>
                <a:gridCol w="4995746">
                  <a:extLst>
                    <a:ext uri="{9D8B030D-6E8A-4147-A177-3AD203B41FA5}">
                      <a16:colId xmlns:a16="http://schemas.microsoft.com/office/drawing/2014/main" val="4140627750"/>
                    </a:ext>
                  </a:extLst>
                </a:gridCol>
              </a:tblGrid>
              <a:tr h="158131">
                <a:tc>
                  <a:txBody>
                    <a:bodyPr/>
                    <a:lstStyle/>
                    <a:p>
                      <a:pPr marL="0" marR="0">
                        <a:lnSpc>
                          <a:spcPct val="115000"/>
                        </a:lnSpc>
                        <a:spcBef>
                          <a:spcPts val="10"/>
                        </a:spcBef>
                        <a:spcAft>
                          <a:spcPts val="0"/>
                        </a:spcAft>
                      </a:pPr>
                      <a:r>
                        <a:rPr lang="en-US" sz="1100">
                          <a:effectLst/>
                          <a:latin typeface="Quicksand" pitchFamily="2" charset="0"/>
                        </a:rPr>
                        <a:t>Tên Use case: Thêm nhân viên bán hàng</a:t>
                      </a:r>
                      <a:endParaRPr lang="vi-VN" sz="110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2272212112"/>
                  </a:ext>
                </a:extLst>
              </a:tr>
              <a:tr h="307462">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50828" marR="50828" marT="0" marB="0" anchor="ctr"/>
                </a:tc>
                <a:extLst>
                  <a:ext uri="{0D108BD9-81ED-4DB2-BD59-A6C34878D82A}">
                    <a16:rowId xmlns:a16="http://schemas.microsoft.com/office/drawing/2014/main" val="3691817679"/>
                  </a:ext>
                </a:extLst>
              </a:tr>
              <a:tr h="149331">
                <a:tc>
                  <a:txBody>
                    <a:bodyPr/>
                    <a:lstStyle/>
                    <a:p>
                      <a:pPr marL="0" marR="0">
                        <a:lnSpc>
                          <a:spcPct val="107000"/>
                        </a:lnSpc>
                        <a:spcBef>
                          <a:spcPts val="0"/>
                        </a:spcBef>
                        <a:spcAft>
                          <a:spcPts val="0"/>
                        </a:spcAft>
                      </a:pPr>
                      <a:r>
                        <a:rPr lang="en-US" sz="1100">
                          <a:effectLst/>
                          <a:latin typeface="Quicksand" pitchFamily="2" charset="0"/>
                        </a:rPr>
                        <a:t>Mô tả tóm tắt: Admin thêm nhân viên bán hàng (Dược sĩ) mới</a:t>
                      </a:r>
                      <a:endParaRPr lang="vi-VN" sz="110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1835511725"/>
                  </a:ext>
                </a:extLst>
              </a:tr>
              <a:tr h="1874560">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sự</a:t>
                      </a:r>
                      <a:r>
                        <a:rPr lang="en-US" sz="1100" dirty="0">
                          <a:effectLst/>
                          <a:latin typeface="Quicksand" pitchFamily="2" charset="0"/>
                        </a:rPr>
                        <a:t> </a:t>
                      </a:r>
                      <a:r>
                        <a:rPr lang="en-US" sz="1100" dirty="0" err="1">
                          <a:effectLst/>
                          <a:latin typeface="Quicksand" pitchFamily="2" charset="0"/>
                        </a:rPr>
                        <a:t>kiện</a:t>
                      </a:r>
                      <a:r>
                        <a:rPr lang="en-US" sz="1100" dirty="0">
                          <a:effectLst/>
                          <a:latin typeface="Quicksand" pitchFamily="2" charset="0"/>
                        </a:rPr>
                        <a:t>:</a:t>
                      </a:r>
                      <a:endParaRPr lang="vi-VN" sz="1100" dirty="0">
                        <a:effectLst/>
                        <a:latin typeface="Quicksand" pitchFamily="2" charset="0"/>
                      </a:endParaRP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Người dùng chọn mục “Quản lý nhân viên bán hàng”. </a:t>
                      </a: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Hệ thống sẽ hiển thị danh sách các nhân viên tại chi nhánh. </a:t>
                      </a: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Người dùng click vào “Thêm nhân viên mới” hộp thoại thêm nhân viên sẽ hiện ra, người dùng thêm các thông tin nhân viên(họ và tên, số điện thoại, ngày,tháng, năm sinh,địa chỉ,…). </a:t>
                      </a: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Hiển thị giao diện thêm nhân viên mới. </a:t>
                      </a: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Nhập đầy đủ các thông tin bắt buộc (họ và tên, số điện thoại, ngày, tháng, năm sinh, địa chỉ, …). </a:t>
                      </a: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Click vào “Xác nhận”. (Nếu nhập thiếu các thông tin bắt buộc thì chuyển đến chuỗi A1). </a:t>
                      </a:r>
                    </a:p>
                    <a:p>
                      <a:pPr marL="342900" marR="0" lvl="0" indent="-342900">
                        <a:lnSpc>
                          <a:spcPct val="107000"/>
                        </a:lnSpc>
                        <a:spcBef>
                          <a:spcPts val="0"/>
                        </a:spcBef>
                        <a:spcAft>
                          <a:spcPts val="0"/>
                        </a:spcAft>
                        <a:buSzPts val="1300"/>
                        <a:buFont typeface="+mj-lt"/>
                        <a:buAutoNum type="arabicPeriod"/>
                      </a:pPr>
                      <a:r>
                        <a:rPr lang="vi-VN" sz="1100" dirty="0">
                          <a:effectLst/>
                          <a:latin typeface="Quicksand" pitchFamily="2" charset="0"/>
                        </a:rPr>
                        <a:t>Hệ thống thông báo “Thêm thành công”. </a:t>
                      </a:r>
                      <a:endParaRPr lang="vi-VN" sz="1100" dirty="0">
                        <a:solidFill>
                          <a:srgbClr val="000000"/>
                        </a:solidFill>
                        <a:effectLst/>
                        <a:latin typeface="Quicksand" pitchFamily="2" charset="0"/>
                        <a:ea typeface="Calibri" panose="020F0502020204030204" pitchFamily="34" charset="0"/>
                        <a:cs typeface="Roboto" panose="02000000000000000000" pitchFamily="2" charset="0"/>
                      </a:endParaRPr>
                    </a:p>
                  </a:txBody>
                  <a:tcPr marL="50828" marR="50828" marT="0" marB="0"/>
                </a:tc>
                <a:extLst>
                  <a:ext uri="{0D108BD9-81ED-4DB2-BD59-A6C34878D82A}">
                    <a16:rowId xmlns:a16="http://schemas.microsoft.com/office/drawing/2014/main" val="2791448079"/>
                  </a:ext>
                </a:extLst>
              </a:tr>
              <a:tr h="1091905">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mới</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được</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6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nếu</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nhập</a:t>
                      </a:r>
                      <a:r>
                        <a:rPr lang="en-US" sz="1100" dirty="0">
                          <a:effectLst/>
                          <a:latin typeface="Quicksand" pitchFamily="2" charset="0"/>
                        </a:rPr>
                        <a:t> </a:t>
                      </a:r>
                      <a:r>
                        <a:rPr lang="en-US" sz="1100" dirty="0" err="1">
                          <a:effectLst/>
                          <a:latin typeface="Quicksand" pitchFamily="2" charset="0"/>
                        </a:rPr>
                        <a:t>đầy</a:t>
                      </a:r>
                      <a:r>
                        <a:rPr lang="en-US" sz="1100" dirty="0">
                          <a:effectLst/>
                          <a:latin typeface="Quicksand" pitchFamily="2" charset="0"/>
                        </a:rPr>
                        <a:t> </a:t>
                      </a:r>
                      <a:r>
                        <a:rPr lang="en-US" sz="1100" dirty="0" err="1">
                          <a:effectLst/>
                          <a:latin typeface="Quicksand" pitchFamily="2" charset="0"/>
                        </a:rPr>
                        <a:t>đủ</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tin </a:t>
                      </a:r>
                      <a:r>
                        <a:rPr lang="en-US" sz="1100" dirty="0" err="1">
                          <a:effectLst/>
                          <a:latin typeface="Quicksand" pitchFamily="2" charset="0"/>
                        </a:rPr>
                        <a:t>từng</a:t>
                      </a:r>
                      <a:r>
                        <a:rPr lang="en-US" sz="1100" dirty="0">
                          <a:effectLst/>
                          <a:latin typeface="Quicksand" pitchFamily="2" charset="0"/>
                        </a:rPr>
                        <a:t> </a:t>
                      </a:r>
                      <a:r>
                        <a:rPr lang="en-US" sz="1100" dirty="0" err="1">
                          <a:effectLst/>
                          <a:latin typeface="Quicksand" pitchFamily="2" charset="0"/>
                        </a:rPr>
                        <a:t>mục</a:t>
                      </a:r>
                      <a:r>
                        <a:rPr lang="en-US" sz="1100" dirty="0">
                          <a:effectLst/>
                          <a:latin typeface="Quicksand" pitchFamily="2" charset="0"/>
                        </a:rPr>
                        <a:t>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thì</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lỗi</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7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được</a:t>
                      </a:r>
                      <a:r>
                        <a:rPr lang="en-US" sz="1100" dirty="0">
                          <a:effectLst/>
                          <a:latin typeface="Quicksand" pitchFamily="2" charset="0"/>
                        </a:rPr>
                        <a:t> </a:t>
                      </a:r>
                      <a:r>
                        <a:rPr lang="en-US" sz="1100" dirty="0" err="1">
                          <a:effectLst/>
                          <a:latin typeface="Quicksand" pitchFamily="2" charset="0"/>
                        </a:rPr>
                        <a:t>thêm</a:t>
                      </a:r>
                      <a:r>
                        <a:rPr lang="en-US" sz="1100" dirty="0">
                          <a:effectLst/>
                          <a:latin typeface="Quicksand" pitchFamily="2" charset="0"/>
                        </a:rPr>
                        <a:t> </a:t>
                      </a:r>
                      <a:r>
                        <a:rPr lang="en-US" sz="1100" dirty="0" err="1">
                          <a:effectLst/>
                          <a:latin typeface="Quicksand" pitchFamily="2" charset="0"/>
                        </a:rPr>
                        <a:t>vào</a:t>
                      </a:r>
                      <a:r>
                        <a:rPr lang="en-US" sz="1100" dirty="0">
                          <a:effectLst/>
                          <a:latin typeface="Quicksand" pitchFamily="2" charset="0"/>
                        </a:rPr>
                        <a:t> </a:t>
                      </a:r>
                      <a:r>
                        <a:rPr lang="en-US" sz="1100" dirty="0" err="1">
                          <a:effectLst/>
                          <a:latin typeface="Quicksand" pitchFamily="2" charset="0"/>
                        </a:rPr>
                        <a:t>danh</a:t>
                      </a:r>
                      <a:r>
                        <a:rPr lang="en-US" sz="1100" dirty="0">
                          <a:effectLst/>
                          <a:latin typeface="Quicksand" pitchFamily="2" charset="0"/>
                        </a:rPr>
                        <a:t> </a:t>
                      </a:r>
                      <a:r>
                        <a:rPr lang="en-US" sz="1100" dirty="0" err="1">
                          <a:effectLst/>
                          <a:latin typeface="Quicksand" pitchFamily="2" charset="0"/>
                        </a:rPr>
                        <a:t>sách</a:t>
                      </a:r>
                      <a:r>
                        <a:rPr lang="en-US" sz="1100" dirty="0">
                          <a:effectLst/>
                          <a:latin typeface="Quicksand" pitchFamily="2" charset="0"/>
                        </a:rPr>
                        <a:t> </a:t>
                      </a:r>
                      <a:r>
                        <a:rPr lang="en-US" sz="1100" dirty="0" err="1">
                          <a:effectLst/>
                          <a:latin typeface="Quicksand" pitchFamily="2" charset="0"/>
                        </a:rPr>
                        <a:t>nhân</a:t>
                      </a:r>
                      <a:r>
                        <a:rPr lang="en-US" sz="1100" dirty="0">
                          <a:effectLst/>
                          <a:latin typeface="Quicksand" pitchFamily="2" charset="0"/>
                        </a:rPr>
                        <a:t> </a:t>
                      </a:r>
                      <a:r>
                        <a:rPr lang="en-US" sz="1100" dirty="0" err="1">
                          <a:effectLst/>
                          <a:latin typeface="Quicksand" pitchFamily="2" charset="0"/>
                        </a:rPr>
                        <a:t>viên</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chuyển</a:t>
                      </a:r>
                      <a:r>
                        <a:rPr lang="en-US" sz="1100" dirty="0">
                          <a:effectLst/>
                          <a:latin typeface="Quicksand" pitchFamily="2" charset="0"/>
                        </a:rPr>
                        <a:t>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làm</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3.</a:t>
                      </a:r>
                      <a:endParaRPr lang="vi-VN" sz="1100" dirty="0">
                        <a:effectLst/>
                        <a:latin typeface="Quicksand" pitchFamily="2" charset="0"/>
                        <a:ea typeface="Calibri" panose="020F0502020204030204" pitchFamily="34" charset="0"/>
                      </a:endParaRPr>
                    </a:p>
                  </a:txBody>
                  <a:tcPr marL="50828" marR="50828" marT="0" marB="0"/>
                </a:tc>
                <a:extLst>
                  <a:ext uri="{0D108BD9-81ED-4DB2-BD59-A6C34878D82A}">
                    <a16:rowId xmlns:a16="http://schemas.microsoft.com/office/drawing/2014/main" val="345218607"/>
                  </a:ext>
                </a:extLst>
              </a:tr>
            </a:tbl>
          </a:graphicData>
        </a:graphic>
      </p:graphicFrame>
      <p:pic>
        <p:nvPicPr>
          <p:cNvPr id="9" name="Picture 8">
            <a:extLst>
              <a:ext uri="{FF2B5EF4-FFF2-40B4-BE49-F238E27FC236}">
                <a16:creationId xmlns:a16="http://schemas.microsoft.com/office/drawing/2014/main" id="{58BD0920-5E6E-4E9E-90E9-4F2ABBE2FFAF}"/>
              </a:ext>
            </a:extLst>
          </p:cNvPr>
          <p:cNvPicPr/>
          <p:nvPr/>
        </p:nvPicPr>
        <p:blipFill rotWithShape="1">
          <a:blip r:embed="rId4">
            <a:extLst>
              <a:ext uri="{28A0092B-C50C-407E-A947-70E740481C1C}">
                <a14:useLocalDpi xmlns:a14="http://schemas.microsoft.com/office/drawing/2010/main" val="0"/>
              </a:ext>
            </a:extLst>
          </a:blip>
          <a:srcRect t="888" r="3312" b="5862"/>
          <a:stretch/>
        </p:blipFill>
        <p:spPr>
          <a:xfrm>
            <a:off x="6068937" y="7010916"/>
            <a:ext cx="6019369" cy="6214211"/>
          </a:xfrm>
          <a:prstGeom prst="rect">
            <a:avLst/>
          </a:prstGeom>
        </p:spPr>
      </p:pic>
      <p:graphicFrame>
        <p:nvGraphicFramePr>
          <p:cNvPr id="10" name="Table 9">
            <a:extLst>
              <a:ext uri="{FF2B5EF4-FFF2-40B4-BE49-F238E27FC236}">
                <a16:creationId xmlns:a16="http://schemas.microsoft.com/office/drawing/2014/main" id="{AF3E357A-6F97-46DD-9A98-9D099F35F508}"/>
              </a:ext>
            </a:extLst>
          </p:cNvPr>
          <p:cNvGraphicFramePr>
            <a:graphicFrameLocks noGrp="1"/>
          </p:cNvGraphicFramePr>
          <p:nvPr>
            <p:extLst>
              <p:ext uri="{D42A27DB-BD31-4B8C-83A1-F6EECF244321}">
                <p14:modId xmlns:p14="http://schemas.microsoft.com/office/powerpoint/2010/main" val="176081635"/>
              </p:ext>
            </p:extLst>
          </p:nvPr>
        </p:nvGraphicFramePr>
        <p:xfrm>
          <a:off x="103694" y="7010916"/>
          <a:ext cx="4505184" cy="3145898"/>
        </p:xfrm>
        <a:graphic>
          <a:graphicData uri="http://schemas.openxmlformats.org/drawingml/2006/table">
            <a:tbl>
              <a:tblPr bandRow="1">
                <a:tableStyleId>{5C22544A-7EE6-4342-B048-85BDC9FD1C3A}</a:tableStyleId>
              </a:tblPr>
              <a:tblGrid>
                <a:gridCol w="4505184">
                  <a:extLst>
                    <a:ext uri="{9D8B030D-6E8A-4147-A177-3AD203B41FA5}">
                      <a16:colId xmlns:a16="http://schemas.microsoft.com/office/drawing/2014/main" val="1313041507"/>
                    </a:ext>
                  </a:extLst>
                </a:gridCol>
              </a:tblGrid>
              <a:tr h="184081">
                <a:tc>
                  <a:txBody>
                    <a:bodyPr/>
                    <a:lstStyle/>
                    <a:p>
                      <a:pPr marL="0" marR="0">
                        <a:lnSpc>
                          <a:spcPct val="115000"/>
                        </a:lnSpc>
                        <a:spcBef>
                          <a:spcPts val="10"/>
                        </a:spcBef>
                        <a:spcAft>
                          <a:spcPts val="0"/>
                        </a:spcAft>
                      </a:pPr>
                      <a:r>
                        <a:rPr lang="en-US" sz="1100">
                          <a:effectLst/>
                          <a:latin typeface="Quicksand" pitchFamily="2" charset="0"/>
                        </a:rPr>
                        <a:t>Tên Use case: Tìm kiếm sản phẩm</a:t>
                      </a:r>
                      <a:endParaRPr lang="vi-VN" sz="1100">
                        <a:effectLst/>
                        <a:latin typeface="Quicksand" pitchFamily="2" charset="0"/>
                        <a:ea typeface="Calibri" panose="020F0502020204030204" pitchFamily="34" charset="0"/>
                      </a:endParaRPr>
                    </a:p>
                  </a:txBody>
                  <a:tcPr marL="65083" marR="65083" marT="0" marB="0"/>
                </a:tc>
                <a:extLst>
                  <a:ext uri="{0D108BD9-81ED-4DB2-BD59-A6C34878D82A}">
                    <a16:rowId xmlns:a16="http://schemas.microsoft.com/office/drawing/2014/main" val="3097345623"/>
                  </a:ext>
                </a:extLst>
              </a:tr>
              <a:tr h="393692">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65083" marR="65083" marT="0" marB="0" anchor="ctr"/>
                </a:tc>
                <a:extLst>
                  <a:ext uri="{0D108BD9-81ED-4DB2-BD59-A6C34878D82A}">
                    <a16:rowId xmlns:a16="http://schemas.microsoft.com/office/drawing/2014/main" val="847494181"/>
                  </a:ext>
                </a:extLst>
              </a:tr>
              <a:tr h="191212">
                <a:tc>
                  <a:txBody>
                    <a:bodyPr/>
                    <a:lstStyle/>
                    <a:p>
                      <a:pPr marL="0" marR="0">
                        <a:lnSpc>
                          <a:spcPct val="107000"/>
                        </a:lnSpc>
                        <a:spcBef>
                          <a:spcPts val="0"/>
                        </a:spcBef>
                        <a:spcAft>
                          <a:spcPts val="0"/>
                        </a:spcAft>
                      </a:pPr>
                      <a:r>
                        <a:rPr lang="en-US" sz="1100">
                          <a:effectLst/>
                          <a:latin typeface="Quicksand" pitchFamily="2" charset="0"/>
                        </a:rPr>
                        <a:t>Mô tả tóm tắt: Khách hàng thực hiện tìm kiếm sản phẩm</a:t>
                      </a:r>
                      <a:endParaRPr lang="vi-VN" sz="1100">
                        <a:effectLst/>
                        <a:latin typeface="Quicksand" pitchFamily="2" charset="0"/>
                        <a:ea typeface="Calibri" panose="020F0502020204030204" pitchFamily="34" charset="0"/>
                      </a:endParaRPr>
                    </a:p>
                  </a:txBody>
                  <a:tcPr marL="65083" marR="65083" marT="0" marB="0"/>
                </a:tc>
                <a:extLst>
                  <a:ext uri="{0D108BD9-81ED-4DB2-BD59-A6C34878D82A}">
                    <a16:rowId xmlns:a16="http://schemas.microsoft.com/office/drawing/2014/main" val="3805995497"/>
                  </a:ext>
                </a:extLst>
              </a:tr>
              <a:tr h="1381084">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Click vào tìm kiếm.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hộp thoại tìm kiếm.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Nhập thông tin tìm kiếm (tìm kiếm theo tên sản phẩm, theo giá, theo mã sản phẩm).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thông tin sản phẩm (nếu không tìm thấy sản phẩm thì chuyến đến chuỗi A1).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65083" marR="65083" marT="0" marB="0"/>
                </a:tc>
                <a:extLst>
                  <a:ext uri="{0D108BD9-81ED-4DB2-BD59-A6C34878D82A}">
                    <a16:rowId xmlns:a16="http://schemas.microsoft.com/office/drawing/2014/main" val="1284992151"/>
                  </a:ext>
                </a:extLst>
              </a:tr>
              <a:tr h="995829">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thấy</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thấy</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65083" marR="65083" marT="0" marB="0"/>
                </a:tc>
                <a:extLst>
                  <a:ext uri="{0D108BD9-81ED-4DB2-BD59-A6C34878D82A}">
                    <a16:rowId xmlns:a16="http://schemas.microsoft.com/office/drawing/2014/main" val="619649348"/>
                  </a:ext>
                </a:extLst>
              </a:tr>
            </a:tbl>
          </a:graphicData>
        </a:graphic>
      </p:graphicFrame>
      <p:pic>
        <p:nvPicPr>
          <p:cNvPr id="13" name="Picture 12">
            <a:extLst>
              <a:ext uri="{FF2B5EF4-FFF2-40B4-BE49-F238E27FC236}">
                <a16:creationId xmlns:a16="http://schemas.microsoft.com/office/drawing/2014/main" id="{88889A75-A69A-4473-8C26-02BAD18DC614}"/>
              </a:ext>
            </a:extLst>
          </p:cNvPr>
          <p:cNvPicPr/>
          <p:nvPr/>
        </p:nvPicPr>
        <p:blipFill>
          <a:blip r:embed="rId5">
            <a:extLst>
              <a:ext uri="{28A0092B-C50C-407E-A947-70E740481C1C}">
                <a14:useLocalDpi xmlns:a14="http://schemas.microsoft.com/office/drawing/2010/main" val="0"/>
              </a:ext>
            </a:extLst>
          </a:blip>
          <a:stretch>
            <a:fillRect/>
          </a:stretch>
        </p:blipFill>
        <p:spPr>
          <a:xfrm>
            <a:off x="12392791" y="1224540"/>
            <a:ext cx="5943600" cy="4654550"/>
          </a:xfrm>
          <a:prstGeom prst="rect">
            <a:avLst/>
          </a:prstGeom>
        </p:spPr>
      </p:pic>
    </p:spTree>
    <p:extLst>
      <p:ext uri="{BB962C8B-B14F-4D97-AF65-F5344CB8AC3E}">
        <p14:creationId xmlns:p14="http://schemas.microsoft.com/office/powerpoint/2010/main" val="3593673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graphicFrame>
        <p:nvGraphicFramePr>
          <p:cNvPr id="2" name="Table 1">
            <a:extLst>
              <a:ext uri="{FF2B5EF4-FFF2-40B4-BE49-F238E27FC236}">
                <a16:creationId xmlns:a16="http://schemas.microsoft.com/office/drawing/2014/main" id="{74EEBB5B-189B-4E7A-9497-31324B934CC8}"/>
              </a:ext>
            </a:extLst>
          </p:cNvPr>
          <p:cNvGraphicFramePr>
            <a:graphicFrameLocks noGrp="1"/>
          </p:cNvGraphicFramePr>
          <p:nvPr>
            <p:extLst>
              <p:ext uri="{D42A27DB-BD31-4B8C-83A1-F6EECF244321}">
                <p14:modId xmlns:p14="http://schemas.microsoft.com/office/powerpoint/2010/main" val="2615266242"/>
              </p:ext>
            </p:extLst>
          </p:nvPr>
        </p:nvGraphicFramePr>
        <p:xfrm>
          <a:off x="353686" y="1753386"/>
          <a:ext cx="4505184" cy="3145898"/>
        </p:xfrm>
        <a:graphic>
          <a:graphicData uri="http://schemas.openxmlformats.org/drawingml/2006/table">
            <a:tbl>
              <a:tblPr bandRow="1">
                <a:tableStyleId>{5C22544A-7EE6-4342-B048-85BDC9FD1C3A}</a:tableStyleId>
              </a:tblPr>
              <a:tblGrid>
                <a:gridCol w="4505184">
                  <a:extLst>
                    <a:ext uri="{9D8B030D-6E8A-4147-A177-3AD203B41FA5}">
                      <a16:colId xmlns:a16="http://schemas.microsoft.com/office/drawing/2014/main" val="1313041507"/>
                    </a:ext>
                  </a:extLst>
                </a:gridCol>
              </a:tblGrid>
              <a:tr h="184081">
                <a:tc>
                  <a:txBody>
                    <a:bodyPr/>
                    <a:lstStyle/>
                    <a:p>
                      <a:pPr marL="0" marR="0">
                        <a:lnSpc>
                          <a:spcPct val="115000"/>
                        </a:lnSpc>
                        <a:spcBef>
                          <a:spcPts val="10"/>
                        </a:spcBef>
                        <a:spcAft>
                          <a:spcPts val="0"/>
                        </a:spcAft>
                      </a:pPr>
                      <a:r>
                        <a:rPr lang="en-US" sz="1100">
                          <a:effectLst/>
                          <a:latin typeface="Quicksand" pitchFamily="2" charset="0"/>
                        </a:rPr>
                        <a:t>Tên yêu cầu: Tìm kiếm sản phẩm</a:t>
                      </a:r>
                      <a:endParaRPr lang="vi-VN" sz="1100">
                        <a:effectLst/>
                        <a:latin typeface="Quicksand" pitchFamily="2" charset="0"/>
                        <a:ea typeface="Calibri" panose="020F0502020204030204" pitchFamily="34" charset="0"/>
                      </a:endParaRPr>
                    </a:p>
                  </a:txBody>
                  <a:tcPr marL="65083" marR="65083" marT="0" marB="0"/>
                </a:tc>
                <a:extLst>
                  <a:ext uri="{0D108BD9-81ED-4DB2-BD59-A6C34878D82A}">
                    <a16:rowId xmlns:a16="http://schemas.microsoft.com/office/drawing/2014/main" val="3097345623"/>
                  </a:ext>
                </a:extLst>
              </a:tr>
              <a:tr h="393692">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65083" marR="65083" marT="0" marB="0" anchor="ctr"/>
                </a:tc>
                <a:extLst>
                  <a:ext uri="{0D108BD9-81ED-4DB2-BD59-A6C34878D82A}">
                    <a16:rowId xmlns:a16="http://schemas.microsoft.com/office/drawing/2014/main" val="847494181"/>
                  </a:ext>
                </a:extLst>
              </a:tr>
              <a:tr h="191212">
                <a:tc>
                  <a:txBody>
                    <a:bodyPr/>
                    <a:lstStyle/>
                    <a:p>
                      <a:pPr marL="0" marR="0">
                        <a:lnSpc>
                          <a:spcPct val="107000"/>
                        </a:lnSpc>
                        <a:spcBef>
                          <a:spcPts val="0"/>
                        </a:spcBef>
                        <a:spcAft>
                          <a:spcPts val="0"/>
                        </a:spcAft>
                      </a:pPr>
                      <a:r>
                        <a:rPr lang="en-US" sz="1100">
                          <a:effectLst/>
                          <a:latin typeface="Quicksand" pitchFamily="2" charset="0"/>
                        </a:rPr>
                        <a:t>Mô tả tóm tắt: Khách hàng thực hiện tìm kiếm sản phẩm</a:t>
                      </a:r>
                      <a:endParaRPr lang="vi-VN" sz="1100">
                        <a:effectLst/>
                        <a:latin typeface="Quicksand" pitchFamily="2" charset="0"/>
                        <a:ea typeface="Calibri" panose="020F0502020204030204" pitchFamily="34" charset="0"/>
                      </a:endParaRPr>
                    </a:p>
                  </a:txBody>
                  <a:tcPr marL="65083" marR="65083" marT="0" marB="0"/>
                </a:tc>
                <a:extLst>
                  <a:ext uri="{0D108BD9-81ED-4DB2-BD59-A6C34878D82A}">
                    <a16:rowId xmlns:a16="http://schemas.microsoft.com/office/drawing/2014/main" val="3805995497"/>
                  </a:ext>
                </a:extLst>
              </a:tr>
              <a:tr h="1381084">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Click vào tìm kiếm.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hộp thoại tìm kiếm.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Nhập thông tin tìm kiếm (tìm kiếm theo tên sản phẩm, theo giá, theo mã sản phẩm).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thông tin sản phẩm (nếu không tìm thấy sản phẩm thì chuyến đến chuỗi A1).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65083" marR="65083" marT="0" marB="0"/>
                </a:tc>
                <a:extLst>
                  <a:ext uri="{0D108BD9-81ED-4DB2-BD59-A6C34878D82A}">
                    <a16:rowId xmlns:a16="http://schemas.microsoft.com/office/drawing/2014/main" val="1284992151"/>
                  </a:ext>
                </a:extLst>
              </a:tr>
              <a:tr h="995829">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thấy</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Chuỗi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ở </a:t>
                      </a:r>
                      <a:r>
                        <a:rPr lang="en-US" sz="1100" dirty="0" err="1">
                          <a:effectLst/>
                          <a:latin typeface="Quicksand" pitchFamily="2" charset="0"/>
                        </a:rPr>
                        <a:t>bước</a:t>
                      </a:r>
                      <a:r>
                        <a:rPr lang="en-US" sz="1100" dirty="0">
                          <a:effectLst/>
                          <a:latin typeface="Quicksand" pitchFamily="2" charset="0"/>
                        </a:rPr>
                        <a:t> 5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 </a:t>
                      </a:r>
                      <a:r>
                        <a:rPr lang="en-US" sz="1100" dirty="0" err="1">
                          <a:effectLst/>
                          <a:latin typeface="Quicksand" pitchFamily="2" charset="0"/>
                        </a:rPr>
                        <a:t>hệ</a:t>
                      </a:r>
                      <a:r>
                        <a:rPr lang="en-US" sz="1100" dirty="0">
                          <a:effectLst/>
                          <a:latin typeface="Quicksand" pitchFamily="2" charset="0"/>
                        </a:rPr>
                        <a:t> </a:t>
                      </a:r>
                      <a:r>
                        <a:rPr lang="en-US" sz="1100" dirty="0" err="1">
                          <a:effectLst/>
                          <a:latin typeface="Quicksand" pitchFamily="2" charset="0"/>
                        </a:rPr>
                        <a:t>thống</a:t>
                      </a:r>
                      <a:r>
                        <a:rPr lang="en-US" sz="1100" dirty="0">
                          <a:effectLst/>
                          <a:latin typeface="Quicksand" pitchFamily="2" charset="0"/>
                        </a:rPr>
                        <a:t> </a:t>
                      </a:r>
                      <a:r>
                        <a:rPr lang="en-US" sz="1100" dirty="0" err="1">
                          <a:effectLst/>
                          <a:latin typeface="Quicksand" pitchFamily="2" charset="0"/>
                        </a:rPr>
                        <a:t>sẽ</a:t>
                      </a:r>
                      <a:r>
                        <a:rPr lang="en-US" sz="1100" dirty="0">
                          <a:effectLst/>
                          <a:latin typeface="Quicksand" pitchFamily="2" charset="0"/>
                        </a:rPr>
                        <a:t>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tìm</a:t>
                      </a:r>
                      <a:r>
                        <a:rPr lang="en-US" sz="1100" dirty="0">
                          <a:effectLst/>
                          <a:latin typeface="Quicksand" pitchFamily="2" charset="0"/>
                        </a:rPr>
                        <a:t> </a:t>
                      </a:r>
                      <a:r>
                        <a:rPr lang="en-US" sz="1100" dirty="0" err="1">
                          <a:effectLst/>
                          <a:latin typeface="Quicksand" pitchFamily="2" charset="0"/>
                        </a:rPr>
                        <a:t>thấy</a:t>
                      </a:r>
                      <a:r>
                        <a:rPr lang="en-US" sz="1100" dirty="0">
                          <a:effectLst/>
                          <a:latin typeface="Quicksand" pitchFamily="2" charset="0"/>
                        </a:rPr>
                        <a:t> </a:t>
                      </a:r>
                      <a:r>
                        <a:rPr lang="en-US" sz="1100" dirty="0" err="1">
                          <a:effectLst/>
                          <a:latin typeface="Quicksand" pitchFamily="2" charset="0"/>
                        </a:rPr>
                        <a:t>sản</a:t>
                      </a:r>
                      <a:r>
                        <a:rPr lang="en-US" sz="1100" dirty="0">
                          <a:effectLst/>
                          <a:latin typeface="Quicksand" pitchFamily="2" charset="0"/>
                        </a:rPr>
                        <a:t> </a:t>
                      </a:r>
                      <a:r>
                        <a:rPr lang="en-US" sz="1100" dirty="0" err="1">
                          <a:effectLst/>
                          <a:latin typeface="Quicksand" pitchFamily="2" charset="0"/>
                        </a:rPr>
                        <a:t>phẩm</a:t>
                      </a:r>
                      <a:r>
                        <a:rPr lang="en-US" sz="1100" dirty="0">
                          <a:effectLst/>
                          <a:latin typeface="Quicksand" pitchFamily="2" charset="0"/>
                        </a:rPr>
                        <a:t> </a:t>
                      </a:r>
                      <a:r>
                        <a:rPr lang="en-US" sz="1100" dirty="0" err="1">
                          <a:effectLst/>
                          <a:latin typeface="Quicksand" pitchFamily="2" charset="0"/>
                        </a:rPr>
                        <a:t>và</a:t>
                      </a:r>
                      <a:r>
                        <a:rPr lang="en-US" sz="1100" dirty="0">
                          <a:effectLst/>
                          <a:latin typeface="Quicksand" pitchFamily="2" charset="0"/>
                        </a:rPr>
                        <a:t> </a:t>
                      </a:r>
                      <a:r>
                        <a:rPr lang="en-US" sz="1100" dirty="0" err="1">
                          <a:effectLst/>
                          <a:latin typeface="Quicksand" pitchFamily="2" charset="0"/>
                        </a:rPr>
                        <a:t>người</a:t>
                      </a:r>
                      <a:r>
                        <a:rPr lang="en-US" sz="1100" dirty="0">
                          <a:effectLst/>
                          <a:latin typeface="Quicksand" pitchFamily="2" charset="0"/>
                        </a:rPr>
                        <a:t> </a:t>
                      </a:r>
                      <a:r>
                        <a:rPr lang="en-US" sz="1100" dirty="0" err="1">
                          <a:effectLst/>
                          <a:latin typeface="Quicksand" pitchFamily="2" charset="0"/>
                        </a:rPr>
                        <a:t>dùng</a:t>
                      </a:r>
                      <a:r>
                        <a:rPr lang="en-US" sz="1100" dirty="0">
                          <a:effectLst/>
                          <a:latin typeface="Quicksand" pitchFamily="2" charset="0"/>
                        </a:rPr>
                        <a:t> </a:t>
                      </a:r>
                      <a:r>
                        <a:rPr lang="en-US" sz="1100" dirty="0" err="1">
                          <a:effectLst/>
                          <a:latin typeface="Quicksand" pitchFamily="2" charset="0"/>
                        </a:rPr>
                        <a:t>thực</a:t>
                      </a:r>
                      <a:r>
                        <a:rPr lang="en-US" sz="1100" dirty="0">
                          <a:effectLst/>
                          <a:latin typeface="Quicksand" pitchFamily="2" charset="0"/>
                        </a:rPr>
                        <a:t> </a:t>
                      </a:r>
                      <a:r>
                        <a:rPr lang="en-US" sz="1100" dirty="0" err="1">
                          <a:effectLst/>
                          <a:latin typeface="Quicksand" pitchFamily="2" charset="0"/>
                        </a:rPr>
                        <a:t>hiện</a:t>
                      </a:r>
                      <a:r>
                        <a:rPr lang="en-US" sz="1100" dirty="0">
                          <a:effectLst/>
                          <a:latin typeface="Quicksand" pitchFamily="2" charset="0"/>
                        </a:rPr>
                        <a:t> </a:t>
                      </a:r>
                      <a:r>
                        <a:rPr lang="en-US" sz="1100" dirty="0" err="1">
                          <a:effectLst/>
                          <a:latin typeface="Quicksand" pitchFamily="2" charset="0"/>
                        </a:rPr>
                        <a:t>lại</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3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bình</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65083" marR="65083" marT="0" marB="0"/>
                </a:tc>
                <a:extLst>
                  <a:ext uri="{0D108BD9-81ED-4DB2-BD59-A6C34878D82A}">
                    <a16:rowId xmlns:a16="http://schemas.microsoft.com/office/drawing/2014/main" val="619649348"/>
                  </a:ext>
                </a:extLst>
              </a:tr>
            </a:tbl>
          </a:graphicData>
        </a:graphic>
      </p:graphicFrame>
      <p:pic>
        <p:nvPicPr>
          <p:cNvPr id="6" name="Picture 5">
            <a:extLst>
              <a:ext uri="{FF2B5EF4-FFF2-40B4-BE49-F238E27FC236}">
                <a16:creationId xmlns:a16="http://schemas.microsoft.com/office/drawing/2014/main" id="{09A937B0-8D64-4F50-B4D0-50F098CEC9C2}"/>
              </a:ext>
            </a:extLst>
          </p:cNvPr>
          <p:cNvPicPr/>
          <p:nvPr/>
        </p:nvPicPr>
        <p:blipFill>
          <a:blip r:embed="rId3">
            <a:extLst>
              <a:ext uri="{28A0092B-C50C-407E-A947-70E740481C1C}">
                <a14:useLocalDpi xmlns:a14="http://schemas.microsoft.com/office/drawing/2010/main" val="0"/>
              </a:ext>
            </a:extLst>
          </a:blip>
          <a:stretch>
            <a:fillRect/>
          </a:stretch>
        </p:blipFill>
        <p:spPr>
          <a:xfrm>
            <a:off x="5894714" y="1512620"/>
            <a:ext cx="5943600" cy="4654550"/>
          </a:xfrm>
          <a:prstGeom prst="rect">
            <a:avLst/>
          </a:prstGeom>
        </p:spPr>
      </p:pic>
      <p:graphicFrame>
        <p:nvGraphicFramePr>
          <p:cNvPr id="8" name="Table 7">
            <a:extLst>
              <a:ext uri="{FF2B5EF4-FFF2-40B4-BE49-F238E27FC236}">
                <a16:creationId xmlns:a16="http://schemas.microsoft.com/office/drawing/2014/main" id="{2E9846FE-ECD7-4562-B8B7-71424A644C0E}"/>
              </a:ext>
            </a:extLst>
          </p:cNvPr>
          <p:cNvGraphicFramePr>
            <a:graphicFrameLocks noGrp="1"/>
          </p:cNvGraphicFramePr>
          <p:nvPr>
            <p:extLst>
              <p:ext uri="{D42A27DB-BD31-4B8C-83A1-F6EECF244321}">
                <p14:modId xmlns:p14="http://schemas.microsoft.com/office/powerpoint/2010/main" val="3706202424"/>
              </p:ext>
            </p:extLst>
          </p:nvPr>
        </p:nvGraphicFramePr>
        <p:xfrm>
          <a:off x="-4807603" y="1753386"/>
          <a:ext cx="4496318" cy="3538467"/>
        </p:xfrm>
        <a:graphic>
          <a:graphicData uri="http://schemas.openxmlformats.org/drawingml/2006/table">
            <a:tbl>
              <a:tblPr bandRow="1">
                <a:tableStyleId>{5C22544A-7EE6-4342-B048-85BDC9FD1C3A}</a:tableStyleId>
              </a:tblPr>
              <a:tblGrid>
                <a:gridCol w="4496318">
                  <a:extLst>
                    <a:ext uri="{9D8B030D-6E8A-4147-A177-3AD203B41FA5}">
                      <a16:colId xmlns:a16="http://schemas.microsoft.com/office/drawing/2014/main" val="3041003604"/>
                    </a:ext>
                  </a:extLst>
                </a:gridCol>
              </a:tblGrid>
              <a:tr h="177267">
                <a:tc>
                  <a:txBody>
                    <a:bodyPr/>
                    <a:lstStyle/>
                    <a:p>
                      <a:pPr marL="0" marR="0">
                        <a:lnSpc>
                          <a:spcPct val="115000"/>
                        </a:lnSpc>
                        <a:spcBef>
                          <a:spcPts val="10"/>
                        </a:spcBef>
                        <a:spcAft>
                          <a:spcPts val="0"/>
                        </a:spcAft>
                      </a:pPr>
                      <a:r>
                        <a:rPr lang="en-US" sz="1100">
                          <a:effectLst/>
                          <a:latin typeface="Quicksand" pitchFamily="2" charset="0"/>
                        </a:rPr>
                        <a:t>Tên Use case: Phân quyền tài khoản</a:t>
                      </a:r>
                      <a:endParaRPr lang="vi-VN" sz="110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510030154"/>
                  </a:ext>
                </a:extLst>
              </a:tr>
              <a:tr h="344669">
                <a:tc>
                  <a:txBody>
                    <a:bodyPr/>
                    <a:lstStyle/>
                    <a:p>
                      <a:pPr marL="0" marR="0">
                        <a:lnSpc>
                          <a:spcPct val="107000"/>
                        </a:lnSpc>
                        <a:spcBef>
                          <a:spcPts val="0"/>
                        </a:spcBef>
                        <a:spcAft>
                          <a:spcPts val="0"/>
                        </a:spcAft>
                      </a:pPr>
                      <a:r>
                        <a:rPr lang="en-US" sz="1100">
                          <a:effectLst/>
                          <a:latin typeface="Quicksand" pitchFamily="2" charset="0"/>
                        </a:rPr>
                        <a:t>Mức độ cần thiết: Mong muốn</a:t>
                      </a:r>
                      <a:endParaRPr lang="vi-VN" sz="1100">
                        <a:effectLst/>
                        <a:latin typeface="Quicksand" pitchFamily="2" charset="0"/>
                        <a:ea typeface="Calibri" panose="020F0502020204030204" pitchFamily="34" charset="0"/>
                      </a:endParaRPr>
                    </a:p>
                  </a:txBody>
                  <a:tcPr marL="56979" marR="56979" marT="0" marB="0" anchor="ctr"/>
                </a:tc>
                <a:extLst>
                  <a:ext uri="{0D108BD9-81ED-4DB2-BD59-A6C34878D82A}">
                    <a16:rowId xmlns:a16="http://schemas.microsoft.com/office/drawing/2014/main" val="260436825"/>
                  </a:ext>
                </a:extLst>
              </a:tr>
              <a:tr h="167402">
                <a:tc>
                  <a:txBody>
                    <a:bodyPr/>
                    <a:lstStyle/>
                    <a:p>
                      <a:pPr marL="0" marR="0">
                        <a:lnSpc>
                          <a:spcPct val="107000"/>
                        </a:lnSpc>
                        <a:spcBef>
                          <a:spcPts val="0"/>
                        </a:spcBef>
                        <a:spcAft>
                          <a:spcPts val="0"/>
                        </a:spcAft>
                      </a:pPr>
                      <a:r>
                        <a:rPr lang="en-US" sz="1100">
                          <a:effectLst/>
                          <a:latin typeface="Quicksand" pitchFamily="2" charset="0"/>
                        </a:rPr>
                        <a:t>Mô tả tóm tắt: Admin thực hiện phân quyền tài khoản</a:t>
                      </a:r>
                      <a:endParaRPr lang="vi-VN" sz="110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3052680447"/>
                  </a:ext>
                </a:extLst>
              </a:tr>
              <a:tr h="1927045">
                <a:tc>
                  <a:txBody>
                    <a:bodyPr/>
                    <a:lstStyle/>
                    <a:p>
                      <a:pPr marL="0" marR="0">
                        <a:lnSpc>
                          <a:spcPct val="107000"/>
                        </a:lnSpc>
                        <a:spcBef>
                          <a:spcPts val="10"/>
                        </a:spcBef>
                        <a:spcAft>
                          <a:spcPts val="0"/>
                        </a:spcAft>
                      </a:pPr>
                      <a:r>
                        <a:rPr lang="en-US" sz="1100">
                          <a:effectLst/>
                          <a:latin typeface="Quicksand" pitchFamily="2" charset="0"/>
                        </a:rPr>
                        <a:t>Luồng xử lý bình thường của sự kiện:</a:t>
                      </a:r>
                      <a:endParaRPr lang="vi-VN" sz="1100">
                        <a:effectLst/>
                        <a:latin typeface="Quicksand" pitchFamily="2" charset="0"/>
                      </a:endParaRP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chức năng phân quyền.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lấy danh sách người dùng.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danh sách người dùng.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tài khoản muốn phân quyền và click “CHỌN”.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sẽ báo kết quả lên màn hình.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Hiển thị giao diện phân quyền.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Chọn các quyền và click “XÁC NHẬN”.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Hệ thống kiểm tra các quyền cần chọn (nếu các quyền không phù hợp thì chuyển đến chuỗi A1). </a:t>
                      </a:r>
                    </a:p>
                    <a:p>
                      <a:pPr marL="342900" marR="0" lvl="0" indent="-342900">
                        <a:lnSpc>
                          <a:spcPct val="107000"/>
                        </a:lnSpc>
                        <a:spcBef>
                          <a:spcPts val="0"/>
                        </a:spcBef>
                        <a:spcAft>
                          <a:spcPts val="0"/>
                        </a:spcAft>
                        <a:buFont typeface="+mj-lt"/>
                        <a:buAutoNum type="arabicPeriod"/>
                      </a:pPr>
                      <a:r>
                        <a:rPr lang="vi-VN" sz="1100">
                          <a:effectLst/>
                          <a:latin typeface="Quicksand" pitchFamily="2" charset="0"/>
                        </a:rPr>
                        <a:t>Thông báo phân quyền thành công. </a:t>
                      </a:r>
                      <a:endParaRPr lang="vi-VN" sz="1100">
                        <a:solidFill>
                          <a:srgbClr val="000000"/>
                        </a:solidFill>
                        <a:effectLst/>
                        <a:latin typeface="Quicksand" pitchFamily="2" charset="0"/>
                        <a:ea typeface="Calibri" panose="020F0502020204030204" pitchFamily="34" charset="0"/>
                        <a:cs typeface="Roboto" panose="02000000000000000000" pitchFamily="2" charset="0"/>
                      </a:endParaRPr>
                    </a:p>
                  </a:txBody>
                  <a:tcPr marL="56979" marR="56979" marT="0" marB="0"/>
                </a:tc>
                <a:extLst>
                  <a:ext uri="{0D108BD9-81ED-4DB2-BD59-A6C34878D82A}">
                    <a16:rowId xmlns:a16="http://schemas.microsoft.com/office/drawing/2014/main" val="1601286350"/>
                  </a:ext>
                </a:extLst>
              </a:tr>
              <a:tr h="871829">
                <a:tc>
                  <a:txBody>
                    <a:bodyPr/>
                    <a:lstStyle/>
                    <a:p>
                      <a:pPr marL="0" marR="0">
                        <a:lnSpc>
                          <a:spcPct val="107000"/>
                        </a:lnSpc>
                        <a:spcBef>
                          <a:spcPts val="10"/>
                        </a:spcBef>
                        <a:spcAft>
                          <a:spcPts val="0"/>
                        </a:spcAft>
                      </a:pP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luân</a:t>
                      </a:r>
                      <a:r>
                        <a:rPr lang="en-US" sz="1100" dirty="0">
                          <a:effectLst/>
                          <a:latin typeface="Quicksand" pitchFamily="2" charset="0"/>
                        </a:rPr>
                        <a:t> </a:t>
                      </a:r>
                      <a:r>
                        <a:rPr lang="en-US" sz="1100" dirty="0" err="1">
                          <a:effectLst/>
                          <a:latin typeface="Quicksand" pitchFamily="2" charset="0"/>
                        </a:rPr>
                        <a:t>phiên</a:t>
                      </a:r>
                      <a:r>
                        <a:rPr lang="en-US" sz="1100" dirty="0">
                          <a:effectLst/>
                          <a:latin typeface="Quicksand" pitchFamily="2" charset="0"/>
                        </a:rPr>
                        <a:t>/</a:t>
                      </a:r>
                      <a:r>
                        <a:rPr lang="en-US" sz="1100" dirty="0" err="1">
                          <a:effectLst/>
                          <a:latin typeface="Quicksand" pitchFamily="2" charset="0"/>
                        </a:rPr>
                        <a:t>đặc</a:t>
                      </a:r>
                      <a:r>
                        <a:rPr lang="en-US" sz="1100" dirty="0">
                          <a:effectLst/>
                          <a:latin typeface="Quicksand" pitchFamily="2" charset="0"/>
                        </a:rPr>
                        <a:t> </a:t>
                      </a:r>
                      <a:r>
                        <a:rPr lang="en-US" sz="1100" dirty="0" err="1">
                          <a:effectLst/>
                          <a:latin typeface="Quicksand" pitchFamily="2" charset="0"/>
                        </a:rPr>
                        <a:t>biệt</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A1 – </a:t>
                      </a:r>
                      <a:r>
                        <a:rPr lang="en-US" sz="1100" dirty="0" err="1">
                          <a:effectLst/>
                          <a:latin typeface="Quicksand" pitchFamily="2" charset="0"/>
                        </a:rPr>
                        <a:t>Các</a:t>
                      </a:r>
                      <a:r>
                        <a:rPr lang="en-US" sz="1100" dirty="0">
                          <a:effectLst/>
                          <a:latin typeface="Quicksand" pitchFamily="2" charset="0"/>
                        </a:rPr>
                        <a:t> </a:t>
                      </a:r>
                      <a:r>
                        <a:rPr lang="en-US" sz="1100" dirty="0" err="1">
                          <a:effectLst/>
                          <a:latin typeface="Quicksand" pitchFamily="2" charset="0"/>
                        </a:rPr>
                        <a:t>quyền</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phù</a:t>
                      </a:r>
                      <a:r>
                        <a:rPr lang="en-US" sz="1100" dirty="0">
                          <a:effectLst/>
                          <a:latin typeface="Quicksand" pitchFamily="2" charset="0"/>
                        </a:rPr>
                        <a:t> </a:t>
                      </a:r>
                      <a:r>
                        <a:rPr lang="en-US" sz="1100" dirty="0" err="1">
                          <a:effectLst/>
                          <a:latin typeface="Quicksand" pitchFamily="2" charset="0"/>
                        </a:rPr>
                        <a:t>hợp</a:t>
                      </a:r>
                      <a:endParaRPr lang="vi-VN" sz="1100" dirty="0">
                        <a:effectLst/>
                        <a:latin typeface="Quicksand" pitchFamily="2" charset="0"/>
                      </a:endParaRPr>
                    </a:p>
                    <a:p>
                      <a:pPr marL="0" marR="0">
                        <a:lnSpc>
                          <a:spcPct val="107000"/>
                        </a:lnSpc>
                        <a:spcBef>
                          <a:spcPts val="10"/>
                        </a:spcBef>
                        <a:spcAft>
                          <a:spcPts val="0"/>
                        </a:spcAft>
                      </a:pPr>
                      <a:r>
                        <a:rPr lang="en-US" sz="1100" dirty="0" err="1">
                          <a:effectLst/>
                          <a:latin typeface="Quicksand" pitchFamily="2" charset="0"/>
                        </a:rPr>
                        <a:t>Chuối</a:t>
                      </a:r>
                      <a:r>
                        <a:rPr lang="en-US" sz="1100" dirty="0">
                          <a:effectLst/>
                          <a:latin typeface="Quicksand" pitchFamily="2" charset="0"/>
                        </a:rPr>
                        <a:t> A1 </a:t>
                      </a:r>
                      <a:r>
                        <a:rPr lang="en-US" sz="1100" dirty="0" err="1">
                          <a:effectLst/>
                          <a:latin typeface="Quicksand" pitchFamily="2" charset="0"/>
                        </a:rPr>
                        <a:t>bắt</a:t>
                      </a:r>
                      <a:r>
                        <a:rPr lang="en-US" sz="1100" dirty="0">
                          <a:effectLst/>
                          <a:latin typeface="Quicksand" pitchFamily="2" charset="0"/>
                        </a:rPr>
                        <a:t> </a:t>
                      </a:r>
                      <a:r>
                        <a:rPr lang="en-US" sz="1100" dirty="0" err="1">
                          <a:effectLst/>
                          <a:latin typeface="Quicksand" pitchFamily="2" charset="0"/>
                        </a:rPr>
                        <a:t>đầu</a:t>
                      </a:r>
                      <a:r>
                        <a:rPr lang="en-US" sz="1100" dirty="0">
                          <a:effectLst/>
                          <a:latin typeface="Quicksand" pitchFamily="2" charset="0"/>
                        </a:rPr>
                        <a:t> </a:t>
                      </a:r>
                      <a:r>
                        <a:rPr lang="en-US" sz="1100" dirty="0" err="1">
                          <a:effectLst/>
                          <a:latin typeface="Quicksand" pitchFamily="2" charset="0"/>
                        </a:rPr>
                        <a:t>từ</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8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ndParaRPr>
                    </a:p>
                    <a:p>
                      <a:pPr marL="0" marR="0">
                        <a:lnSpc>
                          <a:spcPct val="107000"/>
                        </a:lnSpc>
                        <a:spcBef>
                          <a:spcPts val="10"/>
                        </a:spcBef>
                        <a:spcAft>
                          <a:spcPts val="0"/>
                        </a:spcAft>
                      </a:pPr>
                      <a:r>
                        <a:rPr lang="en-US" sz="1100" dirty="0">
                          <a:effectLst/>
                          <a:latin typeface="Quicksand" pitchFamily="2" charset="0"/>
                        </a:rPr>
                        <a:t>9. </a:t>
                      </a:r>
                      <a:r>
                        <a:rPr lang="en-US" sz="1100" dirty="0" err="1">
                          <a:effectLst/>
                          <a:latin typeface="Quicksand" pitchFamily="2" charset="0"/>
                        </a:rPr>
                        <a:t>Thông</a:t>
                      </a:r>
                      <a:r>
                        <a:rPr lang="en-US" sz="1100" dirty="0">
                          <a:effectLst/>
                          <a:latin typeface="Quicksand" pitchFamily="2" charset="0"/>
                        </a:rPr>
                        <a:t> </a:t>
                      </a:r>
                      <a:r>
                        <a:rPr lang="en-US" sz="1100" dirty="0" err="1">
                          <a:effectLst/>
                          <a:latin typeface="Quicksand" pitchFamily="2" charset="0"/>
                        </a:rPr>
                        <a:t>báo</a:t>
                      </a:r>
                      <a:r>
                        <a:rPr lang="en-US" sz="1100" dirty="0">
                          <a:effectLst/>
                          <a:latin typeface="Quicksand" pitchFamily="2" charset="0"/>
                        </a:rPr>
                        <a:t> </a:t>
                      </a:r>
                      <a:r>
                        <a:rPr lang="en-US" sz="1100" dirty="0" err="1">
                          <a:effectLst/>
                          <a:latin typeface="Quicksand" pitchFamily="2" charset="0"/>
                        </a:rPr>
                        <a:t>phân</a:t>
                      </a:r>
                      <a:r>
                        <a:rPr lang="en-US" sz="1100" dirty="0">
                          <a:effectLst/>
                          <a:latin typeface="Quicksand" pitchFamily="2" charset="0"/>
                        </a:rPr>
                        <a:t> </a:t>
                      </a:r>
                      <a:r>
                        <a:rPr lang="en-US" sz="1100" dirty="0" err="1">
                          <a:effectLst/>
                          <a:latin typeface="Quicksand" pitchFamily="2" charset="0"/>
                        </a:rPr>
                        <a:t>quyền</a:t>
                      </a:r>
                      <a:r>
                        <a:rPr lang="en-US" sz="1100" dirty="0">
                          <a:effectLst/>
                          <a:latin typeface="Quicksand" pitchFamily="2" charset="0"/>
                        </a:rPr>
                        <a:t> </a:t>
                      </a:r>
                      <a:r>
                        <a:rPr lang="en-US" sz="1100" dirty="0" err="1">
                          <a:effectLst/>
                          <a:latin typeface="Quicksand" pitchFamily="2" charset="0"/>
                        </a:rPr>
                        <a:t>không</a:t>
                      </a:r>
                      <a:r>
                        <a:rPr lang="en-US" sz="1100" dirty="0">
                          <a:effectLst/>
                          <a:latin typeface="Quicksand" pitchFamily="2" charset="0"/>
                        </a:rPr>
                        <a:t> </a:t>
                      </a:r>
                      <a:r>
                        <a:rPr lang="en-US" sz="1100" dirty="0" err="1">
                          <a:effectLst/>
                          <a:latin typeface="Quicksand" pitchFamily="2" charset="0"/>
                        </a:rPr>
                        <a:t>thành</a:t>
                      </a:r>
                      <a:r>
                        <a:rPr lang="en-US" sz="1100" dirty="0">
                          <a:effectLst/>
                          <a:latin typeface="Quicksand" pitchFamily="2" charset="0"/>
                        </a:rPr>
                        <a:t> </a:t>
                      </a:r>
                      <a:r>
                        <a:rPr lang="en-US" sz="1100" dirty="0" err="1">
                          <a:effectLst/>
                          <a:latin typeface="Quicksand" pitchFamily="2" charset="0"/>
                        </a:rPr>
                        <a:t>công</a:t>
                      </a:r>
                      <a:r>
                        <a:rPr lang="en-US" sz="1100" dirty="0">
                          <a:effectLst/>
                          <a:latin typeface="Quicksand" pitchFamily="2" charset="0"/>
                        </a:rPr>
                        <a:t>, quay </a:t>
                      </a:r>
                      <a:r>
                        <a:rPr lang="en-US" sz="1100" dirty="0" err="1">
                          <a:effectLst/>
                          <a:latin typeface="Quicksand" pitchFamily="2" charset="0"/>
                        </a:rPr>
                        <a:t>về</a:t>
                      </a:r>
                      <a:r>
                        <a:rPr lang="en-US" sz="1100" dirty="0">
                          <a:effectLst/>
                          <a:latin typeface="Quicksand" pitchFamily="2" charset="0"/>
                        </a:rPr>
                        <a:t> </a:t>
                      </a:r>
                      <a:r>
                        <a:rPr lang="en-US" sz="1100" dirty="0" err="1">
                          <a:effectLst/>
                          <a:latin typeface="Quicksand" pitchFamily="2" charset="0"/>
                        </a:rPr>
                        <a:t>bước</a:t>
                      </a:r>
                      <a:r>
                        <a:rPr lang="en-US" sz="1100" dirty="0">
                          <a:effectLst/>
                          <a:latin typeface="Quicksand" pitchFamily="2" charset="0"/>
                        </a:rPr>
                        <a:t> 6 </a:t>
                      </a:r>
                      <a:r>
                        <a:rPr lang="en-US" sz="1100" dirty="0" err="1">
                          <a:effectLst/>
                          <a:latin typeface="Quicksand" pitchFamily="2" charset="0"/>
                        </a:rPr>
                        <a:t>của</a:t>
                      </a:r>
                      <a:r>
                        <a:rPr lang="en-US" sz="1100" dirty="0">
                          <a:effectLst/>
                          <a:latin typeface="Quicksand" pitchFamily="2" charset="0"/>
                        </a:rPr>
                        <a:t> </a:t>
                      </a:r>
                      <a:r>
                        <a:rPr lang="en-US" sz="1100" dirty="0" err="1">
                          <a:effectLst/>
                          <a:latin typeface="Quicksand" pitchFamily="2" charset="0"/>
                        </a:rPr>
                        <a:t>luồng</a:t>
                      </a:r>
                      <a:r>
                        <a:rPr lang="en-US" sz="1100" dirty="0">
                          <a:effectLst/>
                          <a:latin typeface="Quicksand" pitchFamily="2" charset="0"/>
                        </a:rPr>
                        <a:t> </a:t>
                      </a:r>
                      <a:r>
                        <a:rPr lang="en-US" sz="1100" dirty="0" err="1">
                          <a:effectLst/>
                          <a:latin typeface="Quicksand" pitchFamily="2" charset="0"/>
                        </a:rPr>
                        <a:t>xử</a:t>
                      </a:r>
                      <a:r>
                        <a:rPr lang="en-US" sz="1100" dirty="0">
                          <a:effectLst/>
                          <a:latin typeface="Quicksand" pitchFamily="2" charset="0"/>
                        </a:rPr>
                        <a:t> </a:t>
                      </a:r>
                      <a:r>
                        <a:rPr lang="en-US" sz="1100" dirty="0" err="1">
                          <a:effectLst/>
                          <a:latin typeface="Quicksand" pitchFamily="2" charset="0"/>
                        </a:rPr>
                        <a:t>lý</a:t>
                      </a:r>
                      <a:r>
                        <a:rPr lang="en-US" sz="1100" dirty="0">
                          <a:effectLst/>
                          <a:latin typeface="Quicksand" pitchFamily="2" charset="0"/>
                        </a:rPr>
                        <a:t> </a:t>
                      </a:r>
                      <a:r>
                        <a:rPr lang="en-US" sz="1100" dirty="0" err="1">
                          <a:effectLst/>
                          <a:latin typeface="Quicksand" pitchFamily="2" charset="0"/>
                        </a:rPr>
                        <a:t>thường</a:t>
                      </a:r>
                      <a:r>
                        <a:rPr lang="en-US" sz="1100" dirty="0">
                          <a:effectLst/>
                          <a:latin typeface="Quicksand" pitchFamily="2" charset="0"/>
                        </a:rPr>
                        <a:t>.</a:t>
                      </a:r>
                      <a:endParaRPr lang="vi-VN" sz="1100" dirty="0">
                        <a:effectLst/>
                        <a:latin typeface="Quicksand" pitchFamily="2" charset="0"/>
                        <a:ea typeface="Calibri" panose="020F0502020204030204" pitchFamily="34" charset="0"/>
                      </a:endParaRPr>
                    </a:p>
                  </a:txBody>
                  <a:tcPr marL="56979" marR="56979" marT="0" marB="0"/>
                </a:tc>
                <a:extLst>
                  <a:ext uri="{0D108BD9-81ED-4DB2-BD59-A6C34878D82A}">
                    <a16:rowId xmlns:a16="http://schemas.microsoft.com/office/drawing/2014/main" val="379178445"/>
                  </a:ext>
                </a:extLst>
              </a:tr>
            </a:tbl>
          </a:graphicData>
        </a:graphic>
      </p:graphicFrame>
      <p:pic>
        <p:nvPicPr>
          <p:cNvPr id="9" name="Picture 8">
            <a:extLst>
              <a:ext uri="{FF2B5EF4-FFF2-40B4-BE49-F238E27FC236}">
                <a16:creationId xmlns:a16="http://schemas.microsoft.com/office/drawing/2014/main" id="{F853FE43-E082-4D46-9158-BEE35E86C930}"/>
              </a:ext>
            </a:extLst>
          </p:cNvPr>
          <p:cNvPicPr/>
          <p:nvPr/>
        </p:nvPicPr>
        <p:blipFill rotWithShape="1">
          <a:blip r:embed="rId4">
            <a:extLst>
              <a:ext uri="{28A0092B-C50C-407E-A947-70E740481C1C}">
                <a14:useLocalDpi xmlns:a14="http://schemas.microsoft.com/office/drawing/2010/main" val="0"/>
              </a:ext>
            </a:extLst>
          </a:blip>
          <a:srcRect r="3951" b="6859"/>
          <a:stretch/>
        </p:blipFill>
        <p:spPr>
          <a:xfrm>
            <a:off x="5651188" y="7122572"/>
            <a:ext cx="6187126" cy="6223636"/>
          </a:xfrm>
          <a:prstGeom prst="rect">
            <a:avLst/>
          </a:prstGeom>
        </p:spPr>
      </p:pic>
      <p:sp>
        <p:nvSpPr>
          <p:cNvPr id="10" name="TextBox 9">
            <a:extLst>
              <a:ext uri="{FF2B5EF4-FFF2-40B4-BE49-F238E27FC236}">
                <a16:creationId xmlns:a16="http://schemas.microsoft.com/office/drawing/2014/main" id="{640644D7-4BD1-443F-B78A-253151F10D99}"/>
              </a:ext>
            </a:extLst>
          </p:cNvPr>
          <p:cNvSpPr txBox="1"/>
          <p:nvPr/>
        </p:nvSpPr>
        <p:spPr>
          <a:xfrm>
            <a:off x="925653" y="-1644329"/>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13" name="TextBox 12">
            <a:extLst>
              <a:ext uri="{FF2B5EF4-FFF2-40B4-BE49-F238E27FC236}">
                <a16:creationId xmlns:a16="http://schemas.microsoft.com/office/drawing/2014/main" id="{50231B33-CBE2-4B50-8E3C-E069C75260E5}"/>
              </a:ext>
            </a:extLst>
          </p:cNvPr>
          <p:cNvSpPr txBox="1"/>
          <p:nvPr/>
        </p:nvSpPr>
        <p:spPr>
          <a:xfrm>
            <a:off x="-6700724" y="1829995"/>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an toàn</a:t>
            </a:r>
            <a:endParaRPr lang="vi-VN" sz="2800">
              <a:latin typeface="Quicksand" pitchFamily="2" charset="0"/>
            </a:endParaRPr>
          </a:p>
        </p:txBody>
      </p:sp>
      <p:sp>
        <p:nvSpPr>
          <p:cNvPr id="14" name="TextBox 13">
            <a:extLst>
              <a:ext uri="{FF2B5EF4-FFF2-40B4-BE49-F238E27FC236}">
                <a16:creationId xmlns:a16="http://schemas.microsoft.com/office/drawing/2014/main" id="{BA615308-7197-41F8-AFBD-66119F96F88E}"/>
              </a:ext>
            </a:extLst>
          </p:cNvPr>
          <p:cNvSpPr txBox="1"/>
          <p:nvPr/>
        </p:nvSpPr>
        <p:spPr>
          <a:xfrm>
            <a:off x="-6700724" y="2556533"/>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bảo mật</a:t>
            </a:r>
            <a:endParaRPr lang="vi-VN" sz="2800">
              <a:latin typeface="Quicksand" pitchFamily="2" charset="0"/>
            </a:endParaRPr>
          </a:p>
        </p:txBody>
      </p:sp>
      <p:sp>
        <p:nvSpPr>
          <p:cNvPr id="15" name="TextBox 14">
            <a:extLst>
              <a:ext uri="{FF2B5EF4-FFF2-40B4-BE49-F238E27FC236}">
                <a16:creationId xmlns:a16="http://schemas.microsoft.com/office/drawing/2014/main" id="{4A7C2B78-2F66-4D54-8C27-DF77C6CD1BC1}"/>
              </a:ext>
            </a:extLst>
          </p:cNvPr>
          <p:cNvSpPr txBox="1"/>
          <p:nvPr/>
        </p:nvSpPr>
        <p:spPr>
          <a:xfrm>
            <a:off x="-6700725" y="3283071"/>
            <a:ext cx="662769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đặc điểm chất lượng phần mềm</a:t>
            </a:r>
            <a:endParaRPr lang="vi-VN" sz="2800">
              <a:latin typeface="Quicksand" pitchFamily="2" charset="0"/>
            </a:endParaRPr>
          </a:p>
        </p:txBody>
      </p:sp>
      <p:sp>
        <p:nvSpPr>
          <p:cNvPr id="16" name="TextBox 15">
            <a:extLst>
              <a:ext uri="{FF2B5EF4-FFF2-40B4-BE49-F238E27FC236}">
                <a16:creationId xmlns:a16="http://schemas.microsoft.com/office/drawing/2014/main" id="{FD2010BC-390A-4D22-935C-9E62847CBE8B}"/>
              </a:ext>
            </a:extLst>
          </p:cNvPr>
          <p:cNvSpPr txBox="1"/>
          <p:nvPr/>
        </p:nvSpPr>
        <p:spPr>
          <a:xfrm>
            <a:off x="-6700724" y="4009609"/>
            <a:ext cx="44878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quy tắc nghiệp vụ</a:t>
            </a:r>
            <a:endParaRPr lang="vi-VN" sz="2800">
              <a:latin typeface="Quicksand" pitchFamily="2" charset="0"/>
            </a:endParaRPr>
          </a:p>
        </p:txBody>
      </p:sp>
      <p:sp>
        <p:nvSpPr>
          <p:cNvPr id="17" name="TextBox 16">
            <a:extLst>
              <a:ext uri="{FF2B5EF4-FFF2-40B4-BE49-F238E27FC236}">
                <a16:creationId xmlns:a16="http://schemas.microsoft.com/office/drawing/2014/main" id="{2B84C77C-3C83-4531-8ACE-AF8F91511B57}"/>
              </a:ext>
            </a:extLst>
          </p:cNvPr>
          <p:cNvSpPr txBox="1"/>
          <p:nvPr/>
        </p:nvSpPr>
        <p:spPr>
          <a:xfrm>
            <a:off x="-6681410" y="1191862"/>
            <a:ext cx="329453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thực thi</a:t>
            </a:r>
            <a:endParaRPr lang="vi-VN" sz="2800">
              <a:latin typeface="Quicksand" pitchFamily="2" charset="0"/>
            </a:endParaRPr>
          </a:p>
        </p:txBody>
      </p:sp>
    </p:spTree>
    <p:extLst>
      <p:ext uri="{BB962C8B-B14F-4D97-AF65-F5344CB8AC3E}">
        <p14:creationId xmlns:p14="http://schemas.microsoft.com/office/powerpoint/2010/main" val="1097140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dirty="0">
                <a:solidFill>
                  <a:srgbClr val="626D71"/>
                </a:solidFill>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pic>
        <p:nvPicPr>
          <p:cNvPr id="9" name="Picture 8">
            <a:extLst>
              <a:ext uri="{FF2B5EF4-FFF2-40B4-BE49-F238E27FC236}">
                <a16:creationId xmlns:a16="http://schemas.microsoft.com/office/drawing/2014/main" id="{F853FE43-E082-4D46-9158-BEE35E86C930}"/>
              </a:ext>
            </a:extLst>
          </p:cNvPr>
          <p:cNvPicPr/>
          <p:nvPr/>
        </p:nvPicPr>
        <p:blipFill rotWithShape="1">
          <a:blip r:embed="rId3">
            <a:extLst>
              <a:ext uri="{28A0092B-C50C-407E-A947-70E740481C1C}">
                <a14:useLocalDpi xmlns:a14="http://schemas.microsoft.com/office/drawing/2010/main" val="0"/>
              </a:ext>
            </a:extLst>
          </a:blip>
          <a:srcRect r="3951" b="6859"/>
          <a:stretch/>
        </p:blipFill>
        <p:spPr>
          <a:xfrm>
            <a:off x="5651188" y="7122572"/>
            <a:ext cx="6187126" cy="6223636"/>
          </a:xfrm>
          <a:prstGeom prst="rect">
            <a:avLst/>
          </a:prstGeom>
        </p:spPr>
      </p:pic>
      <p:sp>
        <p:nvSpPr>
          <p:cNvPr id="10" name="TextBox 9">
            <a:extLst>
              <a:ext uri="{FF2B5EF4-FFF2-40B4-BE49-F238E27FC236}">
                <a16:creationId xmlns:a16="http://schemas.microsoft.com/office/drawing/2014/main" id="{90315652-17AD-4212-8334-D9211A577233}"/>
              </a:ext>
            </a:extLst>
          </p:cNvPr>
          <p:cNvSpPr txBox="1"/>
          <p:nvPr/>
        </p:nvSpPr>
        <p:spPr>
          <a:xfrm>
            <a:off x="744070" y="-1446550"/>
            <a:ext cx="4114800" cy="1446550"/>
          </a:xfrm>
          <a:prstGeom prst="rect">
            <a:avLst/>
          </a:prstGeom>
          <a:noFill/>
        </p:spPr>
        <p:txBody>
          <a:bodyPr wrap="square" rtlCol="0">
            <a:spAutoFit/>
          </a:bodyPr>
          <a:lstStyle/>
          <a:p>
            <a:r>
              <a:rPr lang="en-US" sz="4400">
                <a:latin typeface="Quicksand SemiBold" pitchFamily="2" charset="0"/>
              </a:rPr>
              <a:t>Yêu cầu chức năng hệ thống</a:t>
            </a:r>
            <a:endParaRPr lang="vi-VN" sz="4400"/>
          </a:p>
        </p:txBody>
      </p:sp>
      <p:sp>
        <p:nvSpPr>
          <p:cNvPr id="3" name="TextBox 2">
            <a:extLst>
              <a:ext uri="{FF2B5EF4-FFF2-40B4-BE49-F238E27FC236}">
                <a16:creationId xmlns:a16="http://schemas.microsoft.com/office/drawing/2014/main" id="{DACC312E-79FD-4F6E-91F0-A5B30B2304E5}"/>
              </a:ext>
            </a:extLst>
          </p:cNvPr>
          <p:cNvSpPr txBox="1"/>
          <p:nvPr/>
        </p:nvSpPr>
        <p:spPr>
          <a:xfrm>
            <a:off x="744070" y="1853186"/>
            <a:ext cx="329453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thực thi</a:t>
            </a:r>
            <a:endParaRPr lang="vi-VN" sz="2800">
              <a:latin typeface="Quicksand" pitchFamily="2" charset="0"/>
            </a:endParaRPr>
          </a:p>
        </p:txBody>
      </p:sp>
      <p:sp>
        <p:nvSpPr>
          <p:cNvPr id="4" name="TextBox 3">
            <a:extLst>
              <a:ext uri="{FF2B5EF4-FFF2-40B4-BE49-F238E27FC236}">
                <a16:creationId xmlns:a16="http://schemas.microsoft.com/office/drawing/2014/main" id="{DD9740A9-F609-4E47-9544-B2C25F749A56}"/>
              </a:ext>
            </a:extLst>
          </p:cNvPr>
          <p:cNvSpPr txBox="1"/>
          <p:nvPr/>
        </p:nvSpPr>
        <p:spPr>
          <a:xfrm>
            <a:off x="744070" y="2579724"/>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an toàn</a:t>
            </a:r>
            <a:endParaRPr lang="vi-VN" sz="2800">
              <a:latin typeface="Quicksand" pitchFamily="2" charset="0"/>
            </a:endParaRPr>
          </a:p>
        </p:txBody>
      </p:sp>
      <p:sp>
        <p:nvSpPr>
          <p:cNvPr id="5" name="TextBox 4">
            <a:extLst>
              <a:ext uri="{FF2B5EF4-FFF2-40B4-BE49-F238E27FC236}">
                <a16:creationId xmlns:a16="http://schemas.microsoft.com/office/drawing/2014/main" id="{2E692991-ECE3-48F8-AF87-FE262555C288}"/>
              </a:ext>
            </a:extLst>
          </p:cNvPr>
          <p:cNvSpPr txBox="1"/>
          <p:nvPr/>
        </p:nvSpPr>
        <p:spPr>
          <a:xfrm>
            <a:off x="744070" y="3306262"/>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bảo mật</a:t>
            </a:r>
            <a:endParaRPr lang="vi-VN" sz="2800">
              <a:latin typeface="Quicksand" pitchFamily="2" charset="0"/>
            </a:endParaRPr>
          </a:p>
        </p:txBody>
      </p:sp>
      <p:sp>
        <p:nvSpPr>
          <p:cNvPr id="13" name="TextBox 12">
            <a:extLst>
              <a:ext uri="{FF2B5EF4-FFF2-40B4-BE49-F238E27FC236}">
                <a16:creationId xmlns:a16="http://schemas.microsoft.com/office/drawing/2014/main" id="{67B15A14-9E8A-4FF1-95CC-0AAAB0C410B6}"/>
              </a:ext>
            </a:extLst>
          </p:cNvPr>
          <p:cNvSpPr txBox="1"/>
          <p:nvPr/>
        </p:nvSpPr>
        <p:spPr>
          <a:xfrm>
            <a:off x="744069" y="4032800"/>
            <a:ext cx="662769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đặc điểm chất lượng phần mềm</a:t>
            </a:r>
            <a:endParaRPr lang="vi-VN" sz="2800">
              <a:latin typeface="Quicksand" pitchFamily="2" charset="0"/>
            </a:endParaRPr>
          </a:p>
        </p:txBody>
      </p:sp>
      <p:sp>
        <p:nvSpPr>
          <p:cNvPr id="14" name="TextBox 13">
            <a:extLst>
              <a:ext uri="{FF2B5EF4-FFF2-40B4-BE49-F238E27FC236}">
                <a16:creationId xmlns:a16="http://schemas.microsoft.com/office/drawing/2014/main" id="{0F9AF388-284B-4A7C-A910-526C24F1C5C5}"/>
              </a:ext>
            </a:extLst>
          </p:cNvPr>
          <p:cNvSpPr txBox="1"/>
          <p:nvPr/>
        </p:nvSpPr>
        <p:spPr>
          <a:xfrm>
            <a:off x="744070" y="4759338"/>
            <a:ext cx="44878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quy tắc nghiệp vụ</a:t>
            </a:r>
            <a:endParaRPr lang="vi-VN" sz="2800">
              <a:latin typeface="Quicksand" pitchFamily="2" charset="0"/>
            </a:endParaRPr>
          </a:p>
        </p:txBody>
      </p:sp>
      <p:sp>
        <p:nvSpPr>
          <p:cNvPr id="16" name="TextBox 15">
            <a:extLst>
              <a:ext uri="{FF2B5EF4-FFF2-40B4-BE49-F238E27FC236}">
                <a16:creationId xmlns:a16="http://schemas.microsoft.com/office/drawing/2014/main" id="{E46AE1AD-1399-49D4-A24F-3EFCA6212289}"/>
              </a:ext>
            </a:extLst>
          </p:cNvPr>
          <p:cNvSpPr txBox="1"/>
          <p:nvPr/>
        </p:nvSpPr>
        <p:spPr>
          <a:xfrm>
            <a:off x="-10832047" y="2339550"/>
            <a:ext cx="10703861" cy="412080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Khả năng xử lý dữ liệu lớn: Phần mềm cần có khả năng xử lý và lưu trữ dữ liệu lớn, bao gồm thông tin về sản phẩm, khách hàng, đơn hàng và các thông tin liên quan đến quản lý nhà thuốc.</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Tính ổn định và độ tin cậy cao: Phần mềm cần có tính ổn định và độ tin cậy cao để đảm bảo rằng không có lỗi phát sinh trong quá trình sử dụng và đáp ứng được nhu cầu của người sử dụng.</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a:effectLst/>
                <a:latin typeface="Quicksand" pitchFamily="2" charset="0"/>
                <a:ea typeface="Calibri" panose="020F0502020204030204" pitchFamily="34" charset="0"/>
              </a:rPr>
              <a:t>Tốc độ xử lý nhanh: Phần mềm cần có khả năng xử lý và truy vấn dữ liệu nhanh để đảm bảo rằng người dùng có thể thao tác với phần mềm một cách nhanh chóng và hiệu quả.</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Tree>
    <p:extLst>
      <p:ext uri="{BB962C8B-B14F-4D97-AF65-F5344CB8AC3E}">
        <p14:creationId xmlns:p14="http://schemas.microsoft.com/office/powerpoint/2010/main" val="2072563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solidFill>
                  <a:srgbClr val="626D71"/>
                </a:solidFill>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3" name="TextBox 2">
            <a:extLst>
              <a:ext uri="{FF2B5EF4-FFF2-40B4-BE49-F238E27FC236}">
                <a16:creationId xmlns:a16="http://schemas.microsoft.com/office/drawing/2014/main" id="{DACC312E-79FD-4F6E-91F0-A5B30B2304E5}"/>
              </a:ext>
            </a:extLst>
          </p:cNvPr>
          <p:cNvSpPr txBox="1"/>
          <p:nvPr/>
        </p:nvSpPr>
        <p:spPr>
          <a:xfrm>
            <a:off x="744069" y="1853186"/>
            <a:ext cx="4114800" cy="646331"/>
          </a:xfrm>
          <a:prstGeom prst="rect">
            <a:avLst/>
          </a:prstGeom>
          <a:noFill/>
        </p:spPr>
        <p:txBody>
          <a:bodyPr wrap="square" rtlCol="0">
            <a:spAutoFit/>
          </a:bodyPr>
          <a:lstStyle/>
          <a:p>
            <a:r>
              <a:rPr lang="en-US" sz="3600" b="1">
                <a:latin typeface="Quicksand" pitchFamily="2" charset="0"/>
              </a:rPr>
              <a:t>Yêu cầu thực thi</a:t>
            </a:r>
            <a:endParaRPr lang="vi-VN" sz="3600" b="1">
              <a:latin typeface="Quicksand" pitchFamily="2" charset="0"/>
            </a:endParaRPr>
          </a:p>
        </p:txBody>
      </p:sp>
      <p:sp>
        <p:nvSpPr>
          <p:cNvPr id="4" name="TextBox 3">
            <a:extLst>
              <a:ext uri="{FF2B5EF4-FFF2-40B4-BE49-F238E27FC236}">
                <a16:creationId xmlns:a16="http://schemas.microsoft.com/office/drawing/2014/main" id="{DD9740A9-F609-4E47-9544-B2C25F749A56}"/>
              </a:ext>
            </a:extLst>
          </p:cNvPr>
          <p:cNvSpPr txBox="1"/>
          <p:nvPr/>
        </p:nvSpPr>
        <p:spPr>
          <a:xfrm>
            <a:off x="-4924345" y="1975924"/>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an toàn</a:t>
            </a:r>
            <a:endParaRPr lang="vi-VN" sz="2800">
              <a:latin typeface="Quicksand" pitchFamily="2" charset="0"/>
            </a:endParaRPr>
          </a:p>
        </p:txBody>
      </p:sp>
      <p:sp>
        <p:nvSpPr>
          <p:cNvPr id="5" name="TextBox 4">
            <a:extLst>
              <a:ext uri="{FF2B5EF4-FFF2-40B4-BE49-F238E27FC236}">
                <a16:creationId xmlns:a16="http://schemas.microsoft.com/office/drawing/2014/main" id="{2E692991-ECE3-48F8-AF87-FE262555C288}"/>
              </a:ext>
            </a:extLst>
          </p:cNvPr>
          <p:cNvSpPr txBox="1"/>
          <p:nvPr/>
        </p:nvSpPr>
        <p:spPr>
          <a:xfrm>
            <a:off x="-6726472" y="3632318"/>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bảo mật</a:t>
            </a:r>
            <a:endParaRPr lang="vi-VN" sz="2800">
              <a:latin typeface="Quicksand" pitchFamily="2" charset="0"/>
            </a:endParaRPr>
          </a:p>
        </p:txBody>
      </p:sp>
      <p:sp>
        <p:nvSpPr>
          <p:cNvPr id="13" name="TextBox 12">
            <a:extLst>
              <a:ext uri="{FF2B5EF4-FFF2-40B4-BE49-F238E27FC236}">
                <a16:creationId xmlns:a16="http://schemas.microsoft.com/office/drawing/2014/main" id="{67B15A14-9E8A-4FF1-95CC-0AAAB0C410B6}"/>
              </a:ext>
            </a:extLst>
          </p:cNvPr>
          <p:cNvSpPr txBox="1"/>
          <p:nvPr/>
        </p:nvSpPr>
        <p:spPr>
          <a:xfrm>
            <a:off x="-6726473" y="4358856"/>
            <a:ext cx="662769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đặc điểm chất lượng phần mềm</a:t>
            </a:r>
            <a:endParaRPr lang="vi-VN" sz="2800">
              <a:latin typeface="Quicksand" pitchFamily="2" charset="0"/>
            </a:endParaRPr>
          </a:p>
        </p:txBody>
      </p:sp>
      <p:sp>
        <p:nvSpPr>
          <p:cNvPr id="14" name="TextBox 13">
            <a:extLst>
              <a:ext uri="{FF2B5EF4-FFF2-40B4-BE49-F238E27FC236}">
                <a16:creationId xmlns:a16="http://schemas.microsoft.com/office/drawing/2014/main" id="{0F9AF388-284B-4A7C-A910-526C24F1C5C5}"/>
              </a:ext>
            </a:extLst>
          </p:cNvPr>
          <p:cNvSpPr txBox="1"/>
          <p:nvPr/>
        </p:nvSpPr>
        <p:spPr>
          <a:xfrm>
            <a:off x="-6726472" y="5085394"/>
            <a:ext cx="44878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quy tắc nghiệp vụ</a:t>
            </a:r>
            <a:endParaRPr lang="vi-VN" sz="2800">
              <a:latin typeface="Quicksand" pitchFamily="2" charset="0"/>
            </a:endParaRPr>
          </a:p>
        </p:txBody>
      </p:sp>
      <p:sp>
        <p:nvSpPr>
          <p:cNvPr id="2" name="TextBox 1">
            <a:extLst>
              <a:ext uri="{FF2B5EF4-FFF2-40B4-BE49-F238E27FC236}">
                <a16:creationId xmlns:a16="http://schemas.microsoft.com/office/drawing/2014/main" id="{6A3FD12E-A761-4231-BD40-991468569898}"/>
              </a:ext>
            </a:extLst>
          </p:cNvPr>
          <p:cNvSpPr txBox="1"/>
          <p:nvPr/>
        </p:nvSpPr>
        <p:spPr>
          <a:xfrm>
            <a:off x="744069" y="2499144"/>
            <a:ext cx="10703861" cy="412080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Khả năng xử lý dữ liệu lớn: Phần mềm cần có khả năng xử lý và lưu trữ dữ liệu lớn, bao gồm thông tin về sản phẩm, khách hàng, đơn hàng và các thông tin liên quan đến quản lý nhà thuốc.</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Tính ổn định và độ tin cậy cao: Phần mềm cần có tính ổn định và độ tin cậy cao để đảm bảo rằng không có lỗi phát sinh trong quá trình sử dụng và đáp ứng được nhu cầu của người sử dụng.</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a:effectLst/>
                <a:latin typeface="Quicksand" pitchFamily="2" charset="0"/>
                <a:ea typeface="Calibri" panose="020F0502020204030204" pitchFamily="34" charset="0"/>
              </a:rPr>
              <a:t>Tốc độ xử lý nhanh: Phần mềm cần có khả năng xử lý và truy vấn dữ liệu nhanh để đảm bảo rằng người dùng có thể thao tác với phần mềm một cách nhanh chóng và hiệu quả.</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
        <p:nvSpPr>
          <p:cNvPr id="15" name="TextBox 14">
            <a:extLst>
              <a:ext uri="{FF2B5EF4-FFF2-40B4-BE49-F238E27FC236}">
                <a16:creationId xmlns:a16="http://schemas.microsoft.com/office/drawing/2014/main" id="{93C38358-43EE-4460-A7CE-55009098D7C6}"/>
              </a:ext>
            </a:extLst>
          </p:cNvPr>
          <p:cNvSpPr txBox="1"/>
          <p:nvPr/>
        </p:nvSpPr>
        <p:spPr>
          <a:xfrm>
            <a:off x="-11105726" y="2499144"/>
            <a:ext cx="11006944" cy="451598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tác vụ liên quan đến cập nhật CSDL hoặc các thay đổi liên quan đến dữ liệu lưu trữ trên ổ cứng, phải được sự xác nhận của người dùng. </a:t>
            </a:r>
            <a:endParaRPr lang="vi-VN" sz="2400">
              <a:effectLst/>
              <a:latin typeface="Quicksand" pitchFamily="2"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Phần mềm có khả năng bảo mật dữ liệu của người dùng, bao gồm thông tin về khách hàng, sản phẩm, đơn hàng và các thông tin liên quan đến quản lý nhà thuốc. Đảm bảo rằng dữ liệu của người dùng được mã hóa và bảo mật trên toàn bộ hệ thống.</a:t>
            </a:r>
            <a:endParaRPr lang="vi-VN" sz="2400">
              <a:effectLst/>
              <a:latin typeface="Quicksand" pitchFamily="2"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Phần mềm có khả năng bảo mật mạng để đảm bảo rằng thông tin của người dùng được truyền tải an toàn qua mạng.</a:t>
            </a:r>
            <a:endParaRPr lang="vi-VN" sz="2400">
              <a:effectLst/>
              <a:latin typeface="Quicksand" pitchFamily="2"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400">
                <a:effectLst/>
                <a:latin typeface="Quicksand" pitchFamily="2" charset="0"/>
                <a:ea typeface="Calibri" panose="020F0502020204030204" pitchFamily="34" charset="0"/>
              </a:rPr>
              <a:t>Phần mềm có khả năng kiểm tra an ninh thường xuyên để đảm bảo rằng không có lỗ hổng bảo mật phát sinh tìm ra và khắc phục các lỗ hổng đó.</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Tree>
    <p:extLst>
      <p:ext uri="{BB962C8B-B14F-4D97-AF65-F5344CB8AC3E}">
        <p14:creationId xmlns:p14="http://schemas.microsoft.com/office/powerpoint/2010/main" val="3056872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dirty="0">
                <a:solidFill>
                  <a:srgbClr val="626D71"/>
                </a:solidFill>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3" name="TextBox 2">
            <a:extLst>
              <a:ext uri="{FF2B5EF4-FFF2-40B4-BE49-F238E27FC236}">
                <a16:creationId xmlns:a16="http://schemas.microsoft.com/office/drawing/2014/main" id="{DACC312E-79FD-4F6E-91F0-A5B30B2304E5}"/>
              </a:ext>
            </a:extLst>
          </p:cNvPr>
          <p:cNvSpPr txBox="1"/>
          <p:nvPr/>
        </p:nvSpPr>
        <p:spPr>
          <a:xfrm>
            <a:off x="744069" y="1853186"/>
            <a:ext cx="4114800" cy="646331"/>
          </a:xfrm>
          <a:prstGeom prst="rect">
            <a:avLst/>
          </a:prstGeom>
          <a:noFill/>
        </p:spPr>
        <p:txBody>
          <a:bodyPr wrap="square" rtlCol="0">
            <a:spAutoFit/>
          </a:bodyPr>
          <a:lstStyle/>
          <a:p>
            <a:r>
              <a:rPr lang="en-US" sz="3600" b="1">
                <a:latin typeface="Quicksand" pitchFamily="2" charset="0"/>
              </a:rPr>
              <a:t>Yêu cầu an toàn</a:t>
            </a:r>
            <a:endParaRPr lang="vi-VN" sz="3600" b="1">
              <a:latin typeface="Quicksand" pitchFamily="2" charset="0"/>
            </a:endParaRPr>
          </a:p>
        </p:txBody>
      </p:sp>
      <p:sp>
        <p:nvSpPr>
          <p:cNvPr id="13" name="TextBox 12">
            <a:extLst>
              <a:ext uri="{FF2B5EF4-FFF2-40B4-BE49-F238E27FC236}">
                <a16:creationId xmlns:a16="http://schemas.microsoft.com/office/drawing/2014/main" id="{67B15A14-9E8A-4FF1-95CC-0AAAB0C410B6}"/>
              </a:ext>
            </a:extLst>
          </p:cNvPr>
          <p:cNvSpPr txBox="1"/>
          <p:nvPr/>
        </p:nvSpPr>
        <p:spPr>
          <a:xfrm>
            <a:off x="-6726473" y="4358856"/>
            <a:ext cx="662769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đặc điểm chất lượng phần mềm</a:t>
            </a:r>
            <a:endParaRPr lang="vi-VN" sz="2800">
              <a:latin typeface="Quicksand" pitchFamily="2" charset="0"/>
            </a:endParaRPr>
          </a:p>
        </p:txBody>
      </p:sp>
      <p:sp>
        <p:nvSpPr>
          <p:cNvPr id="14" name="TextBox 13">
            <a:extLst>
              <a:ext uri="{FF2B5EF4-FFF2-40B4-BE49-F238E27FC236}">
                <a16:creationId xmlns:a16="http://schemas.microsoft.com/office/drawing/2014/main" id="{0F9AF388-284B-4A7C-A910-526C24F1C5C5}"/>
              </a:ext>
            </a:extLst>
          </p:cNvPr>
          <p:cNvSpPr txBox="1"/>
          <p:nvPr/>
        </p:nvSpPr>
        <p:spPr>
          <a:xfrm>
            <a:off x="-6726472" y="5085394"/>
            <a:ext cx="44878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quy tắc nghiệp vụ</a:t>
            </a:r>
            <a:endParaRPr lang="vi-VN" sz="2800">
              <a:latin typeface="Quicksand" pitchFamily="2" charset="0"/>
            </a:endParaRPr>
          </a:p>
        </p:txBody>
      </p:sp>
      <p:sp>
        <p:nvSpPr>
          <p:cNvPr id="2" name="TextBox 1">
            <a:extLst>
              <a:ext uri="{FF2B5EF4-FFF2-40B4-BE49-F238E27FC236}">
                <a16:creationId xmlns:a16="http://schemas.microsoft.com/office/drawing/2014/main" id="{6A3FD12E-A761-4231-BD40-991468569898}"/>
              </a:ext>
            </a:extLst>
          </p:cNvPr>
          <p:cNvSpPr txBox="1"/>
          <p:nvPr/>
        </p:nvSpPr>
        <p:spPr>
          <a:xfrm>
            <a:off x="12380732" y="2298452"/>
            <a:ext cx="10703861" cy="412080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Khả năng xử lý dữ liệu lớn: Phần mềm cần có khả năng xử lý và lưu trữ dữ liệu lớn, bao gồm thông tin về sản phẩm, khách hàng, đơn hàng và các thông tin liên quan đến quản lý nhà thuốc.</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Tính ổn định và độ tin cậy cao: Phần mềm cần có tính ổn định và độ tin cậy cao để đảm bảo rằng không có lỗi phát sinh trong quá trình sử dụng và đáp ứng được nhu cầu của người sử dụng.</a:t>
            </a:r>
            <a:endParaRPr lang="vi-VN" sz="2400">
              <a:effectLst/>
              <a:latin typeface="Quicksand" pitchFamily="2" charset="0"/>
              <a:ea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a:effectLst/>
                <a:latin typeface="Quicksand" pitchFamily="2" charset="0"/>
                <a:ea typeface="Calibri" panose="020F0502020204030204" pitchFamily="34" charset="0"/>
              </a:rPr>
              <a:t>Tốc độ xử lý nhanh: Phần mềm cần có khả năng xử lý và truy vấn dữ liệu nhanh để đảm bảo rằng người dùng có thể thao tác với phần mềm một cách nhanh chóng và hiệu quả.</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
        <p:nvSpPr>
          <p:cNvPr id="15" name="TextBox 14">
            <a:extLst>
              <a:ext uri="{FF2B5EF4-FFF2-40B4-BE49-F238E27FC236}">
                <a16:creationId xmlns:a16="http://schemas.microsoft.com/office/drawing/2014/main" id="{A54EFC6D-E3F9-4464-9846-CC40C8152D3B}"/>
              </a:ext>
            </a:extLst>
          </p:cNvPr>
          <p:cNvSpPr txBox="1"/>
          <p:nvPr/>
        </p:nvSpPr>
        <p:spPr>
          <a:xfrm>
            <a:off x="-4213582" y="1852813"/>
            <a:ext cx="4114800" cy="646331"/>
          </a:xfrm>
          <a:prstGeom prst="rect">
            <a:avLst/>
          </a:prstGeom>
          <a:noFill/>
        </p:spPr>
        <p:txBody>
          <a:bodyPr wrap="square" rtlCol="0">
            <a:spAutoFit/>
          </a:bodyPr>
          <a:lstStyle/>
          <a:p>
            <a:r>
              <a:rPr lang="en-US" sz="3600" b="1">
                <a:latin typeface="Quicksand" pitchFamily="2" charset="0"/>
              </a:rPr>
              <a:t>Yêu cầu thực thi</a:t>
            </a:r>
            <a:endParaRPr lang="vi-VN" sz="3600" b="1">
              <a:latin typeface="Quicksand" pitchFamily="2" charset="0"/>
            </a:endParaRPr>
          </a:p>
        </p:txBody>
      </p:sp>
      <p:sp>
        <p:nvSpPr>
          <p:cNvPr id="6" name="TextBox 5">
            <a:extLst>
              <a:ext uri="{FF2B5EF4-FFF2-40B4-BE49-F238E27FC236}">
                <a16:creationId xmlns:a16="http://schemas.microsoft.com/office/drawing/2014/main" id="{2CA4E5E1-D89C-47B2-9A8C-902E7C2B6F4D}"/>
              </a:ext>
            </a:extLst>
          </p:cNvPr>
          <p:cNvSpPr txBox="1"/>
          <p:nvPr/>
        </p:nvSpPr>
        <p:spPr>
          <a:xfrm>
            <a:off x="586483" y="2362476"/>
            <a:ext cx="11006944" cy="451598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err="1">
                <a:effectLst/>
                <a:latin typeface="Quicksand" pitchFamily="2" charset="0"/>
                <a:ea typeface="Calibri" panose="020F0502020204030204" pitchFamily="34" charset="0"/>
              </a:rPr>
              <a:t>Các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tác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vụ</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liên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quan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đến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cập</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nhật</a:t>
            </a:r>
            <a:r>
              <a:rPr lang="en-US" sz="2400" dirty="0">
                <a:effectLst/>
                <a:latin typeface="Quicksand" pitchFamily="2" charset="0"/>
                <a:ea typeface="Calibri" panose="020F0502020204030204" pitchFamily="34" charset="0"/>
              </a:rPr>
              <a:t> CSDL </a:t>
            </a:r>
            <a:r>
              <a:rPr lang="en-US" sz="2400" dirty="0" err="1">
                <a:effectLst/>
                <a:latin typeface="Quicksand" pitchFamily="2" charset="0"/>
                <a:ea typeface="Calibri" panose="020F0502020204030204" pitchFamily="34" charset="0"/>
              </a:rPr>
              <a:t>hoặc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các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thay</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đổi</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liên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quan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đến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dữ</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liệu</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lưu</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trữ</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trên</a:t>
            </a:r>
            <a:r>
              <a:rPr lang="en-US" sz="2400" dirty="0">
                <a:effectLst/>
                <a:latin typeface="Quicksand" pitchFamily="2" charset="0"/>
                <a:ea typeface="Calibri" panose="020F0502020204030204" pitchFamily="34" charset="0"/>
              </a:rPr>
              <a:t> ổ </a:t>
            </a:r>
            <a:r>
              <a:rPr lang="en-US" sz="2400" dirty="0" err="1">
                <a:effectLst/>
                <a:latin typeface="Quicksand" pitchFamily="2" charset="0"/>
                <a:ea typeface="Calibri" panose="020F0502020204030204" pitchFamily="34" charset="0"/>
              </a:rPr>
              <a:t>cứng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phải</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được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sự</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xác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nhận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của</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người</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dùng</a:t>
            </a:r>
            <a:r>
              <a:rPr lang="en-US" sz="2400" dirty="0">
                <a:effectLst/>
                <a:latin typeface="Quicksand" pitchFamily="2" charset="0"/>
                <a:ea typeface="Calibri" panose="020F0502020204030204" pitchFamily="34" charset="0"/>
              </a:rPr>
              <a:t>. </a:t>
            </a:r>
            <a:endParaRPr lang="vi-VN" sz="2400" dirty="0">
              <a:effectLst/>
              <a:latin typeface="Quicksand" pitchFamily="2"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err="1">
                <a:effectLst/>
                <a:latin typeface="Quicksand" pitchFamily="2" charset="0"/>
                <a:ea typeface="Calibri" panose="020F0502020204030204" pitchFamily="34" charset="0"/>
              </a:rPr>
              <a:t>Phần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mềm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có</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khả</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năng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mật</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dữ</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liệu</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của</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người</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dùng</a:t>
            </a:r>
            <a:r>
              <a:rPr lang="en-US" sz="2400" dirty="0">
                <a:effectLst/>
                <a:latin typeface="Quicksand" pitchFamily="2" charset="0"/>
                <a:ea typeface="Calibri" panose="020F0502020204030204" pitchFamily="34" charset="0"/>
              </a:rPr>
              <a:t>, bao </a:t>
            </a:r>
            <a:r>
              <a:rPr lang="en-US" sz="2400" dirty="0" err="1">
                <a:effectLst/>
                <a:latin typeface="Quicksand" pitchFamily="2" charset="0"/>
                <a:ea typeface="Calibri" panose="020F0502020204030204" pitchFamily="34" charset="0"/>
              </a:rPr>
              <a:t>gồm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thông</a:t>
            </a:r>
            <a:r>
              <a:rPr lang="en-US" sz="2400" dirty="0">
                <a:effectLst/>
                <a:latin typeface="Quicksand" pitchFamily="2" charset="0"/>
                <a:ea typeface="Calibri" panose="020F0502020204030204" pitchFamily="34" charset="0"/>
              </a:rPr>
              <a:t> tin </a:t>
            </a:r>
            <a:r>
              <a:rPr lang="en-US" sz="2400" dirty="0" err="1">
                <a:effectLst/>
                <a:latin typeface="Quicksand" pitchFamily="2" charset="0"/>
                <a:ea typeface="Calibri" panose="020F0502020204030204" pitchFamily="34" charset="0"/>
              </a:rPr>
              <a:t>về</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khách</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hàng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sản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phẩm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đơn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hàng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và</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các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thông</a:t>
            </a:r>
            <a:r>
              <a:rPr lang="en-US" sz="2400" dirty="0">
                <a:effectLst/>
                <a:latin typeface="Quicksand" pitchFamily="2" charset="0"/>
                <a:ea typeface="Calibri" panose="020F0502020204030204" pitchFamily="34" charset="0"/>
              </a:rPr>
              <a:t> tin </a:t>
            </a:r>
            <a:r>
              <a:rPr lang="en-US" sz="2400" dirty="0" err="1">
                <a:effectLst/>
                <a:latin typeface="Quicksand" pitchFamily="2" charset="0"/>
                <a:ea typeface="Calibri" panose="020F0502020204030204" pitchFamily="34" charset="0"/>
              </a:rPr>
              <a:t>liên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quan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đến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quản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lý</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nhà</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thuốc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Đảm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rằng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dữ</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liệu</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của</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người</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dùng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được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mã</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hóa</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và</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mật</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trên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toàn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bộ</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hệ</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thống</a:t>
            </a:r>
            <a:r>
              <a:rPr lang="en-US" sz="2400" dirty="0">
                <a:effectLst/>
                <a:latin typeface="Quicksand" pitchFamily="2" charset="0"/>
                <a:ea typeface="Calibri" panose="020F0502020204030204" pitchFamily="34" charset="0"/>
              </a:rPr>
              <a:t>.</a:t>
            </a:r>
            <a:endParaRPr lang="vi-VN" sz="2400" dirty="0">
              <a:effectLst/>
              <a:latin typeface="Quicksand" pitchFamily="2"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err="1">
                <a:effectLst/>
                <a:latin typeface="Quicksand" pitchFamily="2" charset="0"/>
                <a:ea typeface="Calibri" panose="020F0502020204030204" pitchFamily="34" charset="0"/>
              </a:rPr>
              <a:t>Phần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mềm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có</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khả</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năng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mật</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mạng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để</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đảm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rằng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thông</a:t>
            </a:r>
            <a:r>
              <a:rPr lang="en-US" sz="2400" dirty="0">
                <a:effectLst/>
                <a:latin typeface="Quicksand" pitchFamily="2" charset="0"/>
                <a:ea typeface="Calibri" panose="020F0502020204030204" pitchFamily="34" charset="0"/>
              </a:rPr>
              <a:t> tin </a:t>
            </a:r>
            <a:r>
              <a:rPr lang="en-US" sz="2400" dirty="0" err="1">
                <a:effectLst/>
                <a:latin typeface="Quicksand" pitchFamily="2" charset="0"/>
                <a:ea typeface="Calibri" panose="020F0502020204030204" pitchFamily="34" charset="0"/>
              </a:rPr>
              <a:t>của</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người</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dùng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được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truyền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tải</a:t>
            </a:r>
            <a:r>
              <a:rPr lang="en-US" sz="2400" dirty="0">
                <a:effectLst/>
                <a:latin typeface="Quicksand" pitchFamily="2" charset="0"/>
                <a:ea typeface="Calibri" panose="020F0502020204030204" pitchFamily="34" charset="0"/>
              </a:rPr>
              <a:t> an </a:t>
            </a:r>
            <a:r>
              <a:rPr lang="en-US" sz="2400" dirty="0" err="1">
                <a:effectLst/>
                <a:latin typeface="Quicksand" pitchFamily="2" charset="0"/>
                <a:ea typeface="Calibri" panose="020F0502020204030204" pitchFamily="34" charset="0"/>
              </a:rPr>
              <a:t>toàn</a:t>
            </a:r>
            <a:r>
              <a:rPr lang="en-US" sz="2400" dirty="0">
                <a:effectLst/>
                <a:latin typeface="Quicksand" pitchFamily="2" charset="0"/>
                <a:ea typeface="Calibri" panose="020F0502020204030204" pitchFamily="34" charset="0"/>
              </a:rPr>
              <a:t> qua </a:t>
            </a:r>
            <a:r>
              <a:rPr lang="en-US" sz="2400" dirty="0" err="1">
                <a:effectLst/>
                <a:latin typeface="Quicksand" pitchFamily="2" charset="0"/>
                <a:ea typeface="Calibri" panose="020F0502020204030204" pitchFamily="34" charset="0"/>
              </a:rPr>
              <a:t>mạng</a:t>
            </a:r>
            <a:r>
              <a:rPr lang="en-US" sz="2400" dirty="0">
                <a:effectLst/>
                <a:latin typeface="Quicksand" pitchFamily="2" charset="0"/>
                <a:ea typeface="Calibri" panose="020F0502020204030204" pitchFamily="34" charset="0"/>
              </a:rPr>
              <a:t>.</a:t>
            </a:r>
            <a:endParaRPr lang="vi-VN" sz="2400" dirty="0">
              <a:effectLst/>
              <a:latin typeface="Quicksand" pitchFamily="2"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err="1">
                <a:effectLst/>
                <a:latin typeface="Quicksand" pitchFamily="2" charset="0"/>
                <a:ea typeface="Calibri" panose="020F0502020204030204" pitchFamily="34" charset="0"/>
              </a:rPr>
              <a:t>Phần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mềm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có</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khả</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năng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kiểm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tra</a:t>
            </a:r>
            <a:r>
              <a:rPr lang="en-US" sz="2400" dirty="0">
                <a:effectLst/>
                <a:latin typeface="Quicksand" pitchFamily="2" charset="0"/>
                <a:ea typeface="Calibri" panose="020F0502020204030204" pitchFamily="34" charset="0"/>
              </a:rPr>
              <a:t> an </a:t>
            </a:r>
            <a:r>
              <a:rPr lang="en-US" sz="2400" dirty="0" err="1">
                <a:effectLst/>
                <a:latin typeface="Quicksand" pitchFamily="2" charset="0"/>
                <a:ea typeface="Calibri" panose="020F0502020204030204" pitchFamily="34" charset="0"/>
              </a:rPr>
              <a:t>ninh</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thường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xuyên</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để</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đảm</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rằng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không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có</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lỗ</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hổng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bảo</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mật</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phát</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sinh</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tìm</a:t>
            </a:r>
            <a:r>
              <a:rPr lang="en-US" sz="2400" dirty="0">
                <a:effectLst/>
                <a:latin typeface="Quicksand" pitchFamily="2" charset="0"/>
                <a:ea typeface="Calibri" panose="020F0502020204030204" pitchFamily="34" charset="0"/>
              </a:rPr>
              <a:t> ra </a:t>
            </a:r>
            <a:r>
              <a:rPr lang="en-US" sz="2400" dirty="0" err="1">
                <a:effectLst/>
                <a:latin typeface="Quicksand" pitchFamily="2" charset="0"/>
                <a:ea typeface="Calibri" panose="020F0502020204030204" pitchFamily="34" charset="0"/>
              </a:rPr>
              <a:t>và</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khắc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phục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các</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lỗ</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hổng</a:t>
            </a:r>
            <a:r>
              <a:rPr lang="en-US" sz="2400" dirty="0">
                <a:effectLst/>
                <a:latin typeface="Quicksand" pitchFamily="2" charset="0"/>
                <a:ea typeface="Calibri" panose="020F0502020204030204" pitchFamily="34" charset="0"/>
              </a:rPr>
              <a:t> </a:t>
            </a:r>
            <a:r>
              <a:rPr lang="en-US" sz="2400" dirty="0" err="1">
                <a:effectLst/>
                <a:latin typeface="Quicksand" pitchFamily="2" charset="0"/>
                <a:ea typeface="Calibri" panose="020F0502020204030204" pitchFamily="34" charset="0"/>
              </a:rPr>
              <a:t>đó</a:t>
            </a:r>
            <a:r>
              <a:rPr lang="en-US" sz="2400" dirty="0">
                <a:effectLst/>
                <a:latin typeface="Quicksand" pitchFamily="2" charset="0"/>
                <a:ea typeface="Calibri" panose="020F0502020204030204" pitchFamily="34" charset="0"/>
              </a:rPr>
              <a:t>.</a:t>
            </a:r>
            <a:endParaRPr lang="vi-VN" sz="2400" dirty="0">
              <a:effectLst/>
              <a:latin typeface="Quicksand" pitchFamily="2" charset="0"/>
              <a:ea typeface="Calibri" panose="020F0502020204030204" pitchFamily="34" charset="0"/>
            </a:endParaRPr>
          </a:p>
          <a:p>
            <a:endParaRPr lang="vi-VN" sz="2400" dirty="0">
              <a:latin typeface="Quicksand" pitchFamily="2" charset="0"/>
            </a:endParaRPr>
          </a:p>
        </p:txBody>
      </p:sp>
      <p:sp>
        <p:nvSpPr>
          <p:cNvPr id="16" name="TextBox 15">
            <a:extLst>
              <a:ext uri="{FF2B5EF4-FFF2-40B4-BE49-F238E27FC236}">
                <a16:creationId xmlns:a16="http://schemas.microsoft.com/office/drawing/2014/main" id="{A6659AF2-6A73-4F76-BA8E-1F86B5991AB0}"/>
              </a:ext>
            </a:extLst>
          </p:cNvPr>
          <p:cNvSpPr txBox="1"/>
          <p:nvPr/>
        </p:nvSpPr>
        <p:spPr>
          <a:xfrm>
            <a:off x="-4103246" y="1917632"/>
            <a:ext cx="34979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bảo mật</a:t>
            </a:r>
            <a:endParaRPr lang="vi-VN" sz="2800">
              <a:latin typeface="Quicksand" pitchFamily="2" charset="0"/>
            </a:endParaRPr>
          </a:p>
        </p:txBody>
      </p:sp>
      <p:sp>
        <p:nvSpPr>
          <p:cNvPr id="18" name="TextBox 17">
            <a:extLst>
              <a:ext uri="{FF2B5EF4-FFF2-40B4-BE49-F238E27FC236}">
                <a16:creationId xmlns:a16="http://schemas.microsoft.com/office/drawing/2014/main" id="{67981C23-829F-48D5-B6C1-7A46ECFB8471}"/>
              </a:ext>
            </a:extLst>
          </p:cNvPr>
          <p:cNvSpPr txBox="1"/>
          <p:nvPr/>
        </p:nvSpPr>
        <p:spPr>
          <a:xfrm>
            <a:off x="-11061851" y="2685870"/>
            <a:ext cx="10861029" cy="38530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Các chức năng được hiển thị dựa trên quyền của nhóm người sử dụng.</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Những phần không công khai sẽ được ẩn khỏi trang.</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Thiết lập tường lửa, phần mềm cần đảm bảo rằng không có các thiết bị độc hại hoặc virus xâm nhập vào hệ thống để đảm bảo tính bảo mật. </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Mật khẩu chứa ít nhất 1 chữ hoa 1 chữ số 1 kí tự đặc biệt.</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Phần mềm có chức năng ghi lại các sự kiện và hoạt động để giám sát và phát hiện các hành vi đáng ngờ.</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Phần mềm đảm bảo rằng dữ liệu không bị thay đổi hoặc xóa một cách trái phép bằng cách sử dụng các phương pháp bảo mật dữ liệu hiệu quả.</a:t>
            </a:r>
            <a:endParaRPr lang="vi-VN" sz="2400">
              <a:effectLst/>
              <a:latin typeface="Quicksand" pitchFamily="2" charset="0"/>
              <a:ea typeface="Calibri" panose="020F0502020204030204" pitchFamily="34" charset="0"/>
            </a:endParaRPr>
          </a:p>
        </p:txBody>
      </p:sp>
    </p:spTree>
    <p:extLst>
      <p:ext uri="{BB962C8B-B14F-4D97-AF65-F5344CB8AC3E}">
        <p14:creationId xmlns:p14="http://schemas.microsoft.com/office/powerpoint/2010/main" val="2504095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solidFill>
                  <a:srgbClr val="626D71"/>
                </a:solidFill>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3" name="TextBox 2">
            <a:extLst>
              <a:ext uri="{FF2B5EF4-FFF2-40B4-BE49-F238E27FC236}">
                <a16:creationId xmlns:a16="http://schemas.microsoft.com/office/drawing/2014/main" id="{DACC312E-79FD-4F6E-91F0-A5B30B2304E5}"/>
              </a:ext>
            </a:extLst>
          </p:cNvPr>
          <p:cNvSpPr txBox="1"/>
          <p:nvPr/>
        </p:nvSpPr>
        <p:spPr>
          <a:xfrm>
            <a:off x="744069" y="1853186"/>
            <a:ext cx="4114800" cy="646331"/>
          </a:xfrm>
          <a:prstGeom prst="rect">
            <a:avLst/>
          </a:prstGeom>
          <a:noFill/>
        </p:spPr>
        <p:txBody>
          <a:bodyPr wrap="square" rtlCol="0">
            <a:spAutoFit/>
          </a:bodyPr>
          <a:lstStyle/>
          <a:p>
            <a:r>
              <a:rPr lang="en-US" sz="3600" b="1">
                <a:latin typeface="Quicksand" pitchFamily="2" charset="0"/>
              </a:rPr>
              <a:t>Yêu cầu bảo mật</a:t>
            </a:r>
            <a:endParaRPr lang="vi-VN" sz="3600" b="1">
              <a:latin typeface="Quicksand" pitchFamily="2" charset="0"/>
            </a:endParaRPr>
          </a:p>
        </p:txBody>
      </p:sp>
      <p:sp>
        <p:nvSpPr>
          <p:cNvPr id="14" name="TextBox 13">
            <a:extLst>
              <a:ext uri="{FF2B5EF4-FFF2-40B4-BE49-F238E27FC236}">
                <a16:creationId xmlns:a16="http://schemas.microsoft.com/office/drawing/2014/main" id="{0F9AF388-284B-4A7C-A910-526C24F1C5C5}"/>
              </a:ext>
            </a:extLst>
          </p:cNvPr>
          <p:cNvSpPr txBox="1"/>
          <p:nvPr/>
        </p:nvSpPr>
        <p:spPr>
          <a:xfrm>
            <a:off x="-6726472" y="5085394"/>
            <a:ext cx="44878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quy tắc nghiệp vụ</a:t>
            </a:r>
            <a:endParaRPr lang="vi-VN" sz="2800">
              <a:latin typeface="Quicksand" pitchFamily="2" charset="0"/>
            </a:endParaRPr>
          </a:p>
        </p:txBody>
      </p:sp>
      <p:sp>
        <p:nvSpPr>
          <p:cNvPr id="6" name="TextBox 5">
            <a:extLst>
              <a:ext uri="{FF2B5EF4-FFF2-40B4-BE49-F238E27FC236}">
                <a16:creationId xmlns:a16="http://schemas.microsoft.com/office/drawing/2014/main" id="{2CA4E5E1-D89C-47B2-9A8C-902E7C2B6F4D}"/>
              </a:ext>
            </a:extLst>
          </p:cNvPr>
          <p:cNvSpPr txBox="1"/>
          <p:nvPr/>
        </p:nvSpPr>
        <p:spPr>
          <a:xfrm>
            <a:off x="12407533" y="2499144"/>
            <a:ext cx="11006944" cy="451598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Các tác vụ liên quan đến cập nhật CSDL hoặc các thay đổi liên quan đến dữ liệu lưu trữ trên ổ cứng, phải được sự xác nhận của người dùng. </a:t>
            </a:r>
            <a:endParaRPr lang="vi-VN" sz="2400">
              <a:effectLst/>
              <a:latin typeface="Quicksand" pitchFamily="2"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Phần mềm có khả năng bảo mật dữ liệu của người dùng, bao gồm thông tin về khách hàng, sản phẩm, đơn hàng và các thông tin liên quan đến quản lý nhà thuốc. Đảm bảo rằng dữ liệu của người dùng được mã hóa và bảo mật trên toàn bộ hệ thống.</a:t>
            </a:r>
            <a:endParaRPr lang="vi-VN" sz="2400">
              <a:effectLst/>
              <a:latin typeface="Quicksand" pitchFamily="2"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Calibri" panose="020F0502020204030204" pitchFamily="34" charset="0"/>
              </a:rPr>
              <a:t>Phần mềm có khả năng bảo mật mạng để đảm bảo rằng thông tin của người dùng được truyền tải an toàn qua mạng.</a:t>
            </a:r>
            <a:endParaRPr lang="vi-VN" sz="2400">
              <a:effectLst/>
              <a:latin typeface="Quicksand" pitchFamily="2"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400">
                <a:effectLst/>
                <a:latin typeface="Quicksand" pitchFamily="2" charset="0"/>
                <a:ea typeface="Calibri" panose="020F0502020204030204" pitchFamily="34" charset="0"/>
              </a:rPr>
              <a:t>Phần mềm có khả năng kiểm tra an ninh thường xuyên để đảm bảo rằng không có lỗ hổng bảo mật phát sinh tìm ra và khắc phục các lỗ hổng đó.</a:t>
            </a:r>
            <a:endParaRPr lang="vi-VN" sz="2400">
              <a:effectLst/>
              <a:latin typeface="Quicksand" pitchFamily="2" charset="0"/>
              <a:ea typeface="Calibri" panose="020F0502020204030204" pitchFamily="34" charset="0"/>
            </a:endParaRPr>
          </a:p>
          <a:p>
            <a:endParaRPr lang="vi-VN" sz="2400">
              <a:latin typeface="Quicksand" pitchFamily="2" charset="0"/>
            </a:endParaRPr>
          </a:p>
        </p:txBody>
      </p:sp>
      <p:sp>
        <p:nvSpPr>
          <p:cNvPr id="16" name="TextBox 15">
            <a:extLst>
              <a:ext uri="{FF2B5EF4-FFF2-40B4-BE49-F238E27FC236}">
                <a16:creationId xmlns:a16="http://schemas.microsoft.com/office/drawing/2014/main" id="{3C98B93E-6390-4E87-B581-142B3E9DDE59}"/>
              </a:ext>
            </a:extLst>
          </p:cNvPr>
          <p:cNvSpPr txBox="1"/>
          <p:nvPr/>
        </p:nvSpPr>
        <p:spPr>
          <a:xfrm>
            <a:off x="-4213582" y="1852813"/>
            <a:ext cx="4114800" cy="646331"/>
          </a:xfrm>
          <a:prstGeom prst="rect">
            <a:avLst/>
          </a:prstGeom>
          <a:noFill/>
        </p:spPr>
        <p:txBody>
          <a:bodyPr wrap="square" rtlCol="0">
            <a:spAutoFit/>
          </a:bodyPr>
          <a:lstStyle/>
          <a:p>
            <a:r>
              <a:rPr lang="en-US" sz="3600" b="1">
                <a:latin typeface="Quicksand" pitchFamily="2" charset="0"/>
              </a:rPr>
              <a:t>Yêu cầu an toàn</a:t>
            </a:r>
            <a:endParaRPr lang="vi-VN" sz="3600" b="1">
              <a:latin typeface="Quicksand" pitchFamily="2" charset="0"/>
            </a:endParaRPr>
          </a:p>
        </p:txBody>
      </p:sp>
      <p:sp>
        <p:nvSpPr>
          <p:cNvPr id="4" name="TextBox 3">
            <a:extLst>
              <a:ext uri="{FF2B5EF4-FFF2-40B4-BE49-F238E27FC236}">
                <a16:creationId xmlns:a16="http://schemas.microsoft.com/office/drawing/2014/main" id="{3BB092C2-DE81-407B-9E74-07D406C8D272}"/>
              </a:ext>
            </a:extLst>
          </p:cNvPr>
          <p:cNvSpPr txBox="1"/>
          <p:nvPr/>
        </p:nvSpPr>
        <p:spPr>
          <a:xfrm>
            <a:off x="744069" y="2579351"/>
            <a:ext cx="10861029" cy="38530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Các chức năng được hiển thị dựa trên quyền của nhóm người sử dụng.</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Những phần không công khai sẽ được ẩn khỏi trang.</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Thiết lập tường lửa, phần mềm cần đảm bảo rằng không có các thiết bị độc hại hoặc virus xâm nhập vào hệ thống để đảm bảo tính bảo mật. </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Mật khẩu chứa ít nhất 1 chữ hoa 1 chữ số 1 kí tự đặc biệt.</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Phần mềm có chức năng ghi lại các sự kiện và hoạt động để giám sát và phát hiện các hành vi đáng ngờ.</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Phần mềm đảm bảo rằng dữ liệu không bị thay đổi hoặc xóa một cách trái phép bằng cách sử dụng các phương pháp bảo mật dữ liệu hiệu quả.</a:t>
            </a:r>
            <a:endParaRPr lang="vi-VN" sz="2400">
              <a:effectLst/>
              <a:latin typeface="Quicksand" pitchFamily="2" charset="0"/>
              <a:ea typeface="Calibri" panose="020F0502020204030204" pitchFamily="34" charset="0"/>
            </a:endParaRPr>
          </a:p>
        </p:txBody>
      </p:sp>
      <p:sp>
        <p:nvSpPr>
          <p:cNvPr id="17" name="TextBox 16">
            <a:extLst>
              <a:ext uri="{FF2B5EF4-FFF2-40B4-BE49-F238E27FC236}">
                <a16:creationId xmlns:a16="http://schemas.microsoft.com/office/drawing/2014/main" id="{BA52BBB1-B819-4409-9C00-CD2E17EEB9E6}"/>
              </a:ext>
            </a:extLst>
          </p:cNvPr>
          <p:cNvSpPr txBox="1"/>
          <p:nvPr/>
        </p:nvSpPr>
        <p:spPr>
          <a:xfrm>
            <a:off x="-6505979" y="1914368"/>
            <a:ext cx="662769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Các đặc điểm chất lượng phần mềm</a:t>
            </a:r>
            <a:endParaRPr lang="vi-VN" sz="2800">
              <a:latin typeface="Quicksand" pitchFamily="2" charset="0"/>
            </a:endParaRPr>
          </a:p>
        </p:txBody>
      </p:sp>
      <p:sp>
        <p:nvSpPr>
          <p:cNvPr id="19" name="TextBox 18">
            <a:extLst>
              <a:ext uri="{FF2B5EF4-FFF2-40B4-BE49-F238E27FC236}">
                <a16:creationId xmlns:a16="http://schemas.microsoft.com/office/drawing/2014/main" id="{8784D432-9593-4988-B4AC-C1494E606308}"/>
              </a:ext>
            </a:extLst>
          </p:cNvPr>
          <p:cNvSpPr txBox="1"/>
          <p:nvPr/>
        </p:nvSpPr>
        <p:spPr>
          <a:xfrm>
            <a:off x="-11133404" y="2622782"/>
            <a:ext cx="11055583" cy="4401205"/>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đúng đắn: Đảm bảo rằng phần mềm đáp ứng đúng các yêu cầu của người dùng và thực hiện đúng các chức năng được yêu cầu.</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đầy đủ: Đảm bảo rằng phần mềm đáp ứng đầy đủ các yêu cầu của người dùng và đáp ứng đầy đủ các chức năng được yêu cầu.</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dễ bảo trì: Đảm bảo rằng phần mềm có thể được bảo trì và cập nhật dễ dàng, đồng thời giảm thiểu tối đa thời gian và chi phí bảo trì.</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hiệu suất: Đảm bảo rằng phần mềm thực hiện các chức năng của nó với hiệu suất tốt, không gây ra tình trạng chậm hoặc gián đoạn.</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tin cậy: Đảm bảo rằng phần mềm hoạt động đáp ứng được các yêu cầu của người dùng, đồng thời đảm bảo tính đáng tin cậy trong quá trình sử dụng.</a:t>
            </a:r>
            <a:endParaRPr lang="vi-VN" sz="2000">
              <a:effectLst/>
              <a:latin typeface="Quicksand" pitchFamily="2"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tương thích: Đảm bảo rằng phần mềm có thể tương thích với các phần mềm khác và các phiên bản khác nhau của hệ điều hành, trình duyệt web, các thiết bị khác nhau, v.v</a:t>
            </a:r>
            <a:endParaRPr lang="vi-VN" sz="2000">
              <a:effectLst/>
              <a:latin typeface="Quicksand" pitchFamily="2" charset="0"/>
              <a:ea typeface="Calibri" panose="020F0502020204030204" pitchFamily="34" charset="0"/>
            </a:endParaRPr>
          </a:p>
          <a:p>
            <a:endParaRPr lang="vi-VN" sz="2000">
              <a:latin typeface="Quicksand" pitchFamily="2" charset="0"/>
            </a:endParaRPr>
          </a:p>
        </p:txBody>
      </p:sp>
    </p:spTree>
    <p:extLst>
      <p:ext uri="{BB962C8B-B14F-4D97-AF65-F5344CB8AC3E}">
        <p14:creationId xmlns:p14="http://schemas.microsoft.com/office/powerpoint/2010/main" val="23758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16BC8-869E-46A2-9B83-F7C5BA9408D4}"/>
              </a:ext>
            </a:extLst>
          </p:cNvPr>
          <p:cNvSpPr txBox="1"/>
          <p:nvPr/>
        </p:nvSpPr>
        <p:spPr>
          <a:xfrm>
            <a:off x="744070" y="1595072"/>
            <a:ext cx="10946398" cy="1077218"/>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Nhu cầu sức khỏe </a:t>
            </a:r>
          </a:p>
          <a:p>
            <a:r>
              <a:rPr lang="en-US">
                <a:effectLst/>
                <a:latin typeface="Quicksand" pitchFamily="2" charset="0"/>
                <a:ea typeface="Calibri" panose="020F0502020204030204" pitchFamily="34" charset="0"/>
              </a:rPr>
              <a:t>	Là vấn đề đang được quan tâm hiện nay. Các hoạt động khám bệnh, chữa bệnh, mua 	thuốc, 	diễn ra hàng ngày</a:t>
            </a:r>
            <a:endParaRPr lang="vi-VN" sz="2800">
              <a:latin typeface="Quicksand" pitchFamily="2" charset="0"/>
            </a:endParaRPr>
          </a:p>
        </p:txBody>
      </p:sp>
      <p:sp>
        <p:nvSpPr>
          <p:cNvPr id="4" name="TextBox 3">
            <a:extLst>
              <a:ext uri="{FF2B5EF4-FFF2-40B4-BE49-F238E27FC236}">
                <a16:creationId xmlns:a16="http://schemas.microsoft.com/office/drawing/2014/main" id="{A341A359-BE3B-414D-AA5D-69FA8CC44289}"/>
              </a:ext>
            </a:extLst>
          </p:cNvPr>
          <p:cNvSpPr txBox="1"/>
          <p:nvPr/>
        </p:nvSpPr>
        <p:spPr>
          <a:xfrm>
            <a:off x="744070" y="2730464"/>
            <a:ext cx="10781623" cy="800219"/>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Hiểu được vị trí vai trò của thuốc </a:t>
            </a:r>
          </a:p>
          <a:p>
            <a:pPr lvl="2"/>
            <a:r>
              <a:rPr lang="en-US">
                <a:effectLst/>
                <a:latin typeface="Quicksand" pitchFamily="2" charset="0"/>
                <a:ea typeface="Calibri" panose="020F0502020204030204" pitchFamily="34" charset="0"/>
              </a:rPr>
              <a:t>Các hệ thống nhà thuốc xuất hiện ngày càng nhiều nhầm đáp ứng nhu cầu của khách hàng</a:t>
            </a:r>
            <a:endParaRPr lang="vi-VN" sz="2800">
              <a:latin typeface="Quicksand" pitchFamily="2" charset="0"/>
            </a:endParaRPr>
          </a:p>
        </p:txBody>
      </p:sp>
      <p:sp>
        <p:nvSpPr>
          <p:cNvPr id="5" name="TextBox 4">
            <a:extLst>
              <a:ext uri="{FF2B5EF4-FFF2-40B4-BE49-F238E27FC236}">
                <a16:creationId xmlns:a16="http://schemas.microsoft.com/office/drawing/2014/main" id="{ADD3C4FF-11AD-4306-AC9B-105FE46A6CD5}"/>
              </a:ext>
            </a:extLst>
          </p:cNvPr>
          <p:cNvSpPr txBox="1"/>
          <p:nvPr/>
        </p:nvSpPr>
        <p:spPr>
          <a:xfrm>
            <a:off x="744070" y="3583073"/>
            <a:ext cx="10744439" cy="800219"/>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Công nghệ 4.0</a:t>
            </a:r>
          </a:p>
          <a:p>
            <a:pPr lvl="2"/>
            <a:r>
              <a:rPr lang="en-US">
                <a:latin typeface="Quicksand" pitchFamily="2" charset="0"/>
                <a:ea typeface="Calibri" panose="020F0502020204030204" pitchFamily="34" charset="0"/>
              </a:rPr>
              <a:t>X</a:t>
            </a:r>
            <a:r>
              <a:rPr lang="en-US">
                <a:effectLst/>
                <a:latin typeface="Quicksand" pitchFamily="2" charset="0"/>
                <a:ea typeface="Calibri" panose="020F0502020204030204" pitchFamily="34" charset="0"/>
              </a:rPr>
              <a:t>u hướng mua bán online ngày càng phát triển mạnh mẽ vì tính thuận tiện và nhanh chóng</a:t>
            </a:r>
            <a:endParaRPr lang="vi-VN" sz="2800">
              <a:latin typeface="Quicksand" pitchFamily="2" charset="0"/>
            </a:endParaRPr>
          </a:p>
        </p:txBody>
      </p:sp>
      <p:sp>
        <p:nvSpPr>
          <p:cNvPr id="6" name="TextBox 5">
            <a:extLst>
              <a:ext uri="{FF2B5EF4-FFF2-40B4-BE49-F238E27FC236}">
                <a16:creationId xmlns:a16="http://schemas.microsoft.com/office/drawing/2014/main" id="{AD3B2F05-7829-44CD-930A-69DE80AAC3FE}"/>
              </a:ext>
            </a:extLst>
          </p:cNvPr>
          <p:cNvSpPr txBox="1"/>
          <p:nvPr/>
        </p:nvSpPr>
        <p:spPr>
          <a:xfrm>
            <a:off x="744070" y="4435682"/>
            <a:ext cx="10592188" cy="1077218"/>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Xu hướng phát triển</a:t>
            </a:r>
          </a:p>
          <a:p>
            <a:pPr lvl="2"/>
            <a:r>
              <a:rPr lang="en-US">
                <a:latin typeface="Quicksand" pitchFamily="2" charset="0"/>
                <a:ea typeface="Calibri" panose="020F0502020204030204" pitchFamily="34" charset="0"/>
              </a:rPr>
              <a:t>N</a:t>
            </a:r>
            <a:r>
              <a:rPr lang="en-US">
                <a:effectLst/>
                <a:latin typeface="Quicksand" pitchFamily="2" charset="0"/>
                <a:ea typeface="Calibri" panose="020F0502020204030204" pitchFamily="34" charset="0"/>
              </a:rPr>
              <a:t>hà thuốc cần “trang bị” một hệ thống quản lý hiệu quả các khâu sản xuất, vận chuyển, đảm bảo chất lượng sản phẩm, phục vụ khách hàng</a:t>
            </a:r>
            <a:endParaRPr lang="vi-VN" sz="2800">
              <a:latin typeface="Quicksand" pitchFamily="2" charset="0"/>
            </a:endParaRPr>
          </a:p>
        </p:txBody>
      </p:sp>
      <p:sp>
        <p:nvSpPr>
          <p:cNvPr id="7" name="Footer Placeholder 6">
            <a:extLst>
              <a:ext uri="{FF2B5EF4-FFF2-40B4-BE49-F238E27FC236}">
                <a16:creationId xmlns:a16="http://schemas.microsoft.com/office/drawing/2014/main" id="{6660A2C8-7AC0-4E5A-AE45-96D24241832B}"/>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8" name="Picture 7">
            <a:extLst>
              <a:ext uri="{FF2B5EF4-FFF2-40B4-BE49-F238E27FC236}">
                <a16:creationId xmlns:a16="http://schemas.microsoft.com/office/drawing/2014/main" id="{A823A4BF-EB79-472A-8531-903AA8389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0" name="TextBox 9">
            <a:extLst>
              <a:ext uri="{FF2B5EF4-FFF2-40B4-BE49-F238E27FC236}">
                <a16:creationId xmlns:a16="http://schemas.microsoft.com/office/drawing/2014/main" id="{A4DBDE5D-D146-4182-87DF-A5DF62AC1CBC}"/>
              </a:ext>
            </a:extLst>
          </p:cNvPr>
          <p:cNvSpPr txBox="1"/>
          <p:nvPr/>
        </p:nvSpPr>
        <p:spPr>
          <a:xfrm>
            <a:off x="13682585" y="2737107"/>
            <a:ext cx="2695533"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Tổng quan</a:t>
            </a:r>
            <a:endParaRPr lang="vi-VN" sz="2800">
              <a:latin typeface="Quicksand" pitchFamily="2" charset="0"/>
            </a:endParaRPr>
          </a:p>
        </p:txBody>
      </p:sp>
      <p:sp>
        <p:nvSpPr>
          <p:cNvPr id="11" name="TextBox 10">
            <a:extLst>
              <a:ext uri="{FF2B5EF4-FFF2-40B4-BE49-F238E27FC236}">
                <a16:creationId xmlns:a16="http://schemas.microsoft.com/office/drawing/2014/main" id="{08A7E9C6-20FC-4BAD-973C-A75D3470AECC}"/>
              </a:ext>
            </a:extLst>
          </p:cNvPr>
          <p:cNvSpPr txBox="1"/>
          <p:nvPr/>
        </p:nvSpPr>
        <p:spPr>
          <a:xfrm>
            <a:off x="13671347" y="3395377"/>
            <a:ext cx="527124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giao tiếp bên ngoài</a:t>
            </a:r>
            <a:endParaRPr lang="vi-VN" sz="2800">
              <a:latin typeface="Quicksand" pitchFamily="2" charset="0"/>
            </a:endParaRPr>
          </a:p>
        </p:txBody>
      </p:sp>
      <p:sp>
        <p:nvSpPr>
          <p:cNvPr id="12" name="TextBox 11">
            <a:extLst>
              <a:ext uri="{FF2B5EF4-FFF2-40B4-BE49-F238E27FC236}">
                <a16:creationId xmlns:a16="http://schemas.microsoft.com/office/drawing/2014/main" id="{D54C64CC-E140-4414-A187-84FA128B06E9}"/>
              </a:ext>
            </a:extLst>
          </p:cNvPr>
          <p:cNvSpPr txBox="1"/>
          <p:nvPr/>
        </p:nvSpPr>
        <p:spPr>
          <a:xfrm>
            <a:off x="13682585" y="4053647"/>
            <a:ext cx="539675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chức năng hệ thống</a:t>
            </a:r>
            <a:endParaRPr lang="vi-VN" sz="2800">
              <a:latin typeface="Quicksand" pitchFamily="2" charset="0"/>
            </a:endParaRPr>
          </a:p>
        </p:txBody>
      </p:sp>
      <p:sp>
        <p:nvSpPr>
          <p:cNvPr id="13" name="TextBox 12">
            <a:extLst>
              <a:ext uri="{FF2B5EF4-FFF2-40B4-BE49-F238E27FC236}">
                <a16:creationId xmlns:a16="http://schemas.microsoft.com/office/drawing/2014/main" id="{CC05D356-B530-4DF0-8B14-32DB3A13B553}"/>
              </a:ext>
            </a:extLst>
          </p:cNvPr>
          <p:cNvSpPr txBox="1"/>
          <p:nvPr/>
        </p:nvSpPr>
        <p:spPr>
          <a:xfrm>
            <a:off x="13682585" y="4711917"/>
            <a:ext cx="435684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Yêu cầu phi chức năng</a:t>
            </a:r>
            <a:endParaRPr lang="vi-VN" sz="2800">
              <a:latin typeface="Quicksand" pitchFamily="2" charset="0"/>
            </a:endParaRPr>
          </a:p>
        </p:txBody>
      </p:sp>
      <p:sp>
        <p:nvSpPr>
          <p:cNvPr id="14" name="TextBox 13">
            <a:extLst>
              <a:ext uri="{FF2B5EF4-FFF2-40B4-BE49-F238E27FC236}">
                <a16:creationId xmlns:a16="http://schemas.microsoft.com/office/drawing/2014/main" id="{E2DBCAFB-1B8F-4E57-80A7-0AE387198F03}"/>
              </a:ext>
            </a:extLst>
          </p:cNvPr>
          <p:cNvSpPr txBox="1"/>
          <p:nvPr/>
        </p:nvSpPr>
        <p:spPr>
          <a:xfrm>
            <a:off x="12298680" y="528016"/>
            <a:ext cx="4186118" cy="769441"/>
          </a:xfrm>
          <a:prstGeom prst="rect">
            <a:avLst/>
          </a:prstGeom>
          <a:noFill/>
        </p:spPr>
        <p:txBody>
          <a:bodyPr wrap="square" rtlCol="0">
            <a:spAutoFit/>
          </a:bodyPr>
          <a:lstStyle/>
          <a:p>
            <a:r>
              <a:rPr lang="en-US" sz="4400">
                <a:latin typeface="Quicksand SemiBold" pitchFamily="2" charset="0"/>
              </a:rPr>
              <a:t>Bố cục tài liệu</a:t>
            </a:r>
            <a:endParaRPr lang="vi-VN" sz="4400"/>
          </a:p>
        </p:txBody>
      </p:sp>
      <p:sp>
        <p:nvSpPr>
          <p:cNvPr id="16" name="TextBox 15">
            <a:extLst>
              <a:ext uri="{FF2B5EF4-FFF2-40B4-BE49-F238E27FC236}">
                <a16:creationId xmlns:a16="http://schemas.microsoft.com/office/drawing/2014/main" id="{32D7B2FF-64B9-4F0E-A6C9-1DD0EAB680D3}"/>
              </a:ext>
            </a:extLst>
          </p:cNvPr>
          <p:cNvSpPr txBox="1"/>
          <p:nvPr/>
        </p:nvSpPr>
        <p:spPr>
          <a:xfrm>
            <a:off x="-4128745" y="2340269"/>
            <a:ext cx="4114799"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Bối cảnh sản phẩm</a:t>
            </a:r>
            <a:endParaRPr lang="vi-VN" sz="2800">
              <a:latin typeface="Quicksand" pitchFamily="2" charset="0"/>
            </a:endParaRPr>
          </a:p>
        </p:txBody>
      </p:sp>
      <p:sp>
        <p:nvSpPr>
          <p:cNvPr id="17" name="TextBox 16">
            <a:extLst>
              <a:ext uri="{FF2B5EF4-FFF2-40B4-BE49-F238E27FC236}">
                <a16:creationId xmlns:a16="http://schemas.microsoft.com/office/drawing/2014/main" id="{7ACCA9F7-9CC0-4F43-A365-ABCC3D1DA08D}"/>
              </a:ext>
            </a:extLst>
          </p:cNvPr>
          <p:cNvSpPr txBox="1"/>
          <p:nvPr/>
        </p:nvSpPr>
        <p:spPr>
          <a:xfrm>
            <a:off x="-4128745" y="3059853"/>
            <a:ext cx="438374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Đặc điểm người dùng</a:t>
            </a:r>
            <a:endParaRPr lang="vi-VN" sz="2800">
              <a:latin typeface="Quicksand" pitchFamily="2" charset="0"/>
            </a:endParaRPr>
          </a:p>
        </p:txBody>
      </p:sp>
      <p:sp>
        <p:nvSpPr>
          <p:cNvPr id="18" name="TextBox 17">
            <a:extLst>
              <a:ext uri="{FF2B5EF4-FFF2-40B4-BE49-F238E27FC236}">
                <a16:creationId xmlns:a16="http://schemas.microsoft.com/office/drawing/2014/main" id="{D5842287-6316-4C36-9AA8-28BEE4A380F7}"/>
              </a:ext>
            </a:extLst>
          </p:cNvPr>
          <p:cNvSpPr txBox="1"/>
          <p:nvPr/>
        </p:nvSpPr>
        <p:spPr>
          <a:xfrm>
            <a:off x="-4128745" y="3779437"/>
            <a:ext cx="449552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err="1">
                <a:latin typeface="Quicksand" pitchFamily="2" charset="0"/>
              </a:rPr>
              <a:t>Môi</a:t>
            </a:r>
            <a:r>
              <a:rPr lang="en-US" sz="2800" dirty="0">
                <a:latin typeface="Quicksand" pitchFamily="2" charset="0"/>
              </a:rPr>
              <a:t> </a:t>
            </a:r>
            <a:r>
              <a:rPr lang="en-US" sz="2800" dirty="0" err="1">
                <a:latin typeface="Quicksand" pitchFamily="2" charset="0"/>
              </a:rPr>
              <a:t>trường</a:t>
            </a:r>
            <a:r>
              <a:rPr lang="en-US" sz="2800" dirty="0">
                <a:latin typeface="Quicksand" pitchFamily="2" charset="0"/>
              </a:rPr>
              <a:t> </a:t>
            </a:r>
            <a:r>
              <a:rPr lang="en-US" sz="2800" dirty="0" err="1">
                <a:latin typeface="Quicksand" pitchFamily="2" charset="0"/>
              </a:rPr>
              <a:t>vận</a:t>
            </a:r>
            <a:r>
              <a:rPr lang="en-US" sz="2800" dirty="0">
                <a:latin typeface="Quicksand" pitchFamily="2" charset="0"/>
              </a:rPr>
              <a:t> </a:t>
            </a:r>
            <a:r>
              <a:rPr lang="en-US" sz="2800" dirty="0" err="1">
                <a:latin typeface="Quicksand" pitchFamily="2" charset="0"/>
              </a:rPr>
              <a:t>hành</a:t>
            </a:r>
            <a:endParaRPr lang="vi-VN" sz="2800" dirty="0">
              <a:latin typeface="Quicksand" pitchFamily="2" charset="0"/>
            </a:endParaRPr>
          </a:p>
        </p:txBody>
      </p:sp>
      <p:sp>
        <p:nvSpPr>
          <p:cNvPr id="19" name="TextBox 18">
            <a:extLst>
              <a:ext uri="{FF2B5EF4-FFF2-40B4-BE49-F238E27FC236}">
                <a16:creationId xmlns:a16="http://schemas.microsoft.com/office/drawing/2014/main" id="{AA115A45-95F1-475C-8DB0-17623E96B8DD}"/>
              </a:ext>
            </a:extLst>
          </p:cNvPr>
          <p:cNvSpPr txBox="1"/>
          <p:nvPr/>
        </p:nvSpPr>
        <p:spPr>
          <a:xfrm>
            <a:off x="-3294530" y="591824"/>
            <a:ext cx="3294530" cy="769441"/>
          </a:xfrm>
          <a:prstGeom prst="rect">
            <a:avLst/>
          </a:prstGeom>
          <a:noFill/>
        </p:spPr>
        <p:txBody>
          <a:bodyPr wrap="square" rtlCol="0">
            <a:spAutoFit/>
          </a:bodyPr>
          <a:lstStyle/>
          <a:p>
            <a:r>
              <a:rPr lang="en-US" sz="4400">
                <a:latin typeface="Quicksand SemiBold" pitchFamily="2" charset="0"/>
              </a:rPr>
              <a:t>Tổng quan</a:t>
            </a:r>
            <a:endParaRPr lang="vi-VN" sz="4400">
              <a:latin typeface="Quicksand SemiBold" pitchFamily="2" charset="0"/>
            </a:endParaRPr>
          </a:p>
        </p:txBody>
      </p:sp>
      <p:sp>
        <p:nvSpPr>
          <p:cNvPr id="20" name="TextBox 19">
            <a:extLst>
              <a:ext uri="{FF2B5EF4-FFF2-40B4-BE49-F238E27FC236}">
                <a16:creationId xmlns:a16="http://schemas.microsoft.com/office/drawing/2014/main" id="{37AA4757-FDE2-4534-94D9-44019FA1B3AC}"/>
              </a:ext>
            </a:extLst>
          </p:cNvPr>
          <p:cNvSpPr txBox="1"/>
          <p:nvPr/>
        </p:nvSpPr>
        <p:spPr>
          <a:xfrm>
            <a:off x="744070" y="591823"/>
            <a:ext cx="3139440" cy="769441"/>
          </a:xfrm>
          <a:prstGeom prst="rect">
            <a:avLst/>
          </a:prstGeom>
          <a:noFill/>
        </p:spPr>
        <p:txBody>
          <a:bodyPr wrap="square" rtlCol="0">
            <a:spAutoFit/>
          </a:bodyPr>
          <a:lstStyle/>
          <a:p>
            <a:r>
              <a:rPr lang="en-US" sz="4400">
                <a:latin typeface="Quicksand SemiBold" pitchFamily="2" charset="0"/>
              </a:rPr>
              <a:t> Mục tiêu</a:t>
            </a:r>
            <a:endParaRPr lang="vi-VN" sz="4400">
              <a:latin typeface="Quicksand SemiBold" pitchFamily="2" charset="0"/>
            </a:endParaRPr>
          </a:p>
        </p:txBody>
      </p:sp>
    </p:spTree>
    <p:extLst>
      <p:ext uri="{BB962C8B-B14F-4D97-AF65-F5344CB8AC3E}">
        <p14:creationId xmlns:p14="http://schemas.microsoft.com/office/powerpoint/2010/main" val="4090247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dirty="0">
                <a:solidFill>
                  <a:srgbClr val="626D71"/>
                </a:solidFill>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3" name="TextBox 2">
            <a:extLst>
              <a:ext uri="{FF2B5EF4-FFF2-40B4-BE49-F238E27FC236}">
                <a16:creationId xmlns:a16="http://schemas.microsoft.com/office/drawing/2014/main" id="{DACC312E-79FD-4F6E-91F0-A5B30B2304E5}"/>
              </a:ext>
            </a:extLst>
          </p:cNvPr>
          <p:cNvSpPr txBox="1"/>
          <p:nvPr/>
        </p:nvSpPr>
        <p:spPr>
          <a:xfrm>
            <a:off x="-4482569" y="1852813"/>
            <a:ext cx="4114800" cy="646331"/>
          </a:xfrm>
          <a:prstGeom prst="rect">
            <a:avLst/>
          </a:prstGeom>
          <a:noFill/>
        </p:spPr>
        <p:txBody>
          <a:bodyPr wrap="square" rtlCol="0">
            <a:spAutoFit/>
          </a:bodyPr>
          <a:lstStyle/>
          <a:p>
            <a:r>
              <a:rPr lang="en-US" sz="3600" b="1">
                <a:latin typeface="Quicksand" pitchFamily="2" charset="0"/>
              </a:rPr>
              <a:t>Yêu cầu bảo mật</a:t>
            </a:r>
            <a:endParaRPr lang="vi-VN" sz="3600" b="1">
              <a:latin typeface="Quicksand" pitchFamily="2" charset="0"/>
            </a:endParaRPr>
          </a:p>
        </p:txBody>
      </p:sp>
      <p:sp>
        <p:nvSpPr>
          <p:cNvPr id="4" name="TextBox 3">
            <a:extLst>
              <a:ext uri="{FF2B5EF4-FFF2-40B4-BE49-F238E27FC236}">
                <a16:creationId xmlns:a16="http://schemas.microsoft.com/office/drawing/2014/main" id="{3BB092C2-DE81-407B-9E74-07D406C8D272}"/>
              </a:ext>
            </a:extLst>
          </p:cNvPr>
          <p:cNvSpPr txBox="1"/>
          <p:nvPr/>
        </p:nvSpPr>
        <p:spPr>
          <a:xfrm>
            <a:off x="12358893" y="2437588"/>
            <a:ext cx="10861029" cy="38530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Các chức năng được hiển thị dựa trênnquyền của nhóm người sử dụng.</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Những phần không công khai sẽ được ẩn khỏi trang.</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Thiết lập tường lửa, phần mềm cần đảm bảo rằng không có các thiết bị độc hại hoặc virus xâm nhập vào hệ thống để đảm bảo tính bảo mật. </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Mật khẩu chứa ít nhất 1 chữ hoa 1 chữ số 1 kí tự đặc biệt.</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Phần mềm có chức năng ghi lại các sự kiện và hoạt động để giám sát và phát hiện các hành vi đáng ngờ.</a:t>
            </a:r>
            <a:endParaRPr lang="vi-VN" sz="2400">
              <a:effectLst/>
              <a:latin typeface="Quicksand" pitchFamily="2"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Phần mềm đảm bảo rằng dữ liệu không bị thay đổi hoặc xóa một cách trái phép bằng cách sử dụng các phương pháp bảo mật dữ liệu hiệu quả.</a:t>
            </a:r>
            <a:endParaRPr lang="vi-VN" sz="2400">
              <a:effectLst/>
              <a:latin typeface="Quicksand" pitchFamily="2" charset="0"/>
              <a:ea typeface="Calibri" panose="020F0502020204030204" pitchFamily="34" charset="0"/>
            </a:endParaRPr>
          </a:p>
        </p:txBody>
      </p:sp>
      <p:sp>
        <p:nvSpPr>
          <p:cNvPr id="15" name="TextBox 14">
            <a:extLst>
              <a:ext uri="{FF2B5EF4-FFF2-40B4-BE49-F238E27FC236}">
                <a16:creationId xmlns:a16="http://schemas.microsoft.com/office/drawing/2014/main" id="{591A05E1-0752-4101-BDD1-428E4718E7F4}"/>
              </a:ext>
            </a:extLst>
          </p:cNvPr>
          <p:cNvSpPr txBox="1"/>
          <p:nvPr/>
        </p:nvSpPr>
        <p:spPr>
          <a:xfrm>
            <a:off x="744068" y="1725372"/>
            <a:ext cx="8656093" cy="646331"/>
          </a:xfrm>
          <a:prstGeom prst="rect">
            <a:avLst/>
          </a:prstGeom>
          <a:noFill/>
        </p:spPr>
        <p:txBody>
          <a:bodyPr wrap="square" rtlCol="0">
            <a:spAutoFit/>
          </a:bodyPr>
          <a:lstStyle/>
          <a:p>
            <a:r>
              <a:rPr lang="en-US" sz="3600" b="1" dirty="0" err="1">
                <a:latin typeface="Quicksand" pitchFamily="2" charset="0"/>
              </a:rPr>
              <a:t>Các</a:t>
            </a:r>
            <a:r>
              <a:rPr lang="en-US" sz="3600" b="1" dirty="0">
                <a:latin typeface="Quicksand" pitchFamily="2" charset="0"/>
              </a:rPr>
              <a:t> </a:t>
            </a:r>
            <a:r>
              <a:rPr lang="en-US" sz="3600" b="1" dirty="0" err="1">
                <a:latin typeface="Quicksand" pitchFamily="2" charset="0"/>
              </a:rPr>
              <a:t>đặc</a:t>
            </a:r>
            <a:r>
              <a:rPr lang="en-US" sz="3600" b="1" dirty="0">
                <a:latin typeface="Quicksand" pitchFamily="2" charset="0"/>
              </a:rPr>
              <a:t> </a:t>
            </a:r>
            <a:r>
              <a:rPr lang="en-US" sz="3600" b="1" dirty="0" err="1">
                <a:latin typeface="Quicksand" pitchFamily="2" charset="0"/>
              </a:rPr>
              <a:t>điểm</a:t>
            </a:r>
            <a:r>
              <a:rPr lang="en-US" sz="3600" b="1" dirty="0">
                <a:latin typeface="Quicksand" pitchFamily="2" charset="0"/>
              </a:rPr>
              <a:t> </a:t>
            </a:r>
            <a:r>
              <a:rPr lang="en-US" sz="3600" b="1" dirty="0" err="1">
                <a:latin typeface="Quicksand" pitchFamily="2" charset="0"/>
              </a:rPr>
              <a:t>chất</a:t>
            </a:r>
            <a:r>
              <a:rPr lang="en-US" sz="3600" b="1" dirty="0">
                <a:latin typeface="Quicksand" pitchFamily="2" charset="0"/>
              </a:rPr>
              <a:t> </a:t>
            </a:r>
            <a:r>
              <a:rPr lang="en-US" sz="3600" b="1" dirty="0" err="1">
                <a:latin typeface="Quicksand" pitchFamily="2" charset="0"/>
              </a:rPr>
              <a:t>lượng</a:t>
            </a:r>
            <a:r>
              <a:rPr lang="en-US" sz="3600" b="1" dirty="0">
                <a:latin typeface="Quicksand" pitchFamily="2" charset="0"/>
              </a:rPr>
              <a:t> </a:t>
            </a:r>
            <a:r>
              <a:rPr lang="en-US" sz="3600" b="1" dirty="0" err="1">
                <a:latin typeface="Quicksand" pitchFamily="2" charset="0"/>
              </a:rPr>
              <a:t>phần</a:t>
            </a:r>
            <a:r>
              <a:rPr lang="en-US" sz="3600" b="1" dirty="0">
                <a:latin typeface="Quicksand" pitchFamily="2" charset="0"/>
              </a:rPr>
              <a:t> </a:t>
            </a:r>
            <a:r>
              <a:rPr lang="en-US" sz="3600" b="1" dirty="0" err="1">
                <a:latin typeface="Quicksand" pitchFamily="2" charset="0"/>
              </a:rPr>
              <a:t>mềm</a:t>
            </a:r>
            <a:endParaRPr lang="vi-VN" sz="3600" b="1" dirty="0">
              <a:latin typeface="Quicksand" pitchFamily="2" charset="0"/>
            </a:endParaRPr>
          </a:p>
        </p:txBody>
      </p:sp>
      <p:sp>
        <p:nvSpPr>
          <p:cNvPr id="2" name="TextBox 1">
            <a:extLst>
              <a:ext uri="{FF2B5EF4-FFF2-40B4-BE49-F238E27FC236}">
                <a16:creationId xmlns:a16="http://schemas.microsoft.com/office/drawing/2014/main" id="{A3211F07-16C8-4395-B504-8C4DA4F67941}"/>
              </a:ext>
            </a:extLst>
          </p:cNvPr>
          <p:cNvSpPr txBox="1"/>
          <p:nvPr/>
        </p:nvSpPr>
        <p:spPr>
          <a:xfrm>
            <a:off x="568208" y="2285695"/>
            <a:ext cx="11055583" cy="4401205"/>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đúng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đắn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rằng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đáp</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ứng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đúng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yêu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cầu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của</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người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dùng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và</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thực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hiện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đúng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chức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năng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được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yêu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cầu</a:t>
            </a:r>
            <a:r>
              <a:rPr lang="en-US" sz="2000" dirty="0">
                <a:effectLst/>
                <a:latin typeface="Quicksand" pitchFamily="2" charset="0"/>
                <a:ea typeface="Times New Roman" panose="02020603050405020304" pitchFamily="18" charset="0"/>
              </a:rPr>
              <a:t>.</a:t>
            </a:r>
            <a:endParaRPr lang="vi-VN" sz="2000" dirty="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đầy</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đủ</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rằng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đáp</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ứng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đầy</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đủ</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yêu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cầu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của</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người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dùng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và</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đáp</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ứng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đầy</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đủ</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chức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năng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được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yêu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cầu</a:t>
            </a:r>
            <a:r>
              <a:rPr lang="en-US" sz="2000" dirty="0">
                <a:effectLst/>
                <a:latin typeface="Quicksand" pitchFamily="2" charset="0"/>
                <a:ea typeface="Times New Roman" panose="02020603050405020304" pitchFamily="18" charset="0"/>
              </a:rPr>
              <a:t>.</a:t>
            </a:r>
            <a:endParaRPr lang="vi-VN" sz="2000" dirty="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dễ</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trì</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rằng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có</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thể</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được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trì</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và</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cập</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nhật</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dễ</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dàng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đồng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thời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giảm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thiểu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tối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đa</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thời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gian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và</a:t>
            </a:r>
            <a:r>
              <a:rPr lang="en-US" sz="2000" dirty="0">
                <a:effectLst/>
                <a:latin typeface="Quicksand" pitchFamily="2" charset="0"/>
                <a:ea typeface="Times New Roman" panose="02020603050405020304" pitchFamily="18" charset="0"/>
              </a:rPr>
              <a:t> chi </a:t>
            </a:r>
            <a:r>
              <a:rPr lang="en-US" sz="2000" dirty="0" err="1">
                <a:effectLst/>
                <a:latin typeface="Quicksand" pitchFamily="2" charset="0"/>
                <a:ea typeface="Times New Roman" panose="02020603050405020304" pitchFamily="18" charset="0"/>
              </a:rPr>
              <a:t>phí</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trì</a:t>
            </a:r>
            <a:r>
              <a:rPr lang="en-US" sz="2000" dirty="0">
                <a:effectLst/>
                <a:latin typeface="Quicksand" pitchFamily="2" charset="0"/>
                <a:ea typeface="Times New Roman" panose="02020603050405020304" pitchFamily="18" charset="0"/>
              </a:rPr>
              <a:t>.</a:t>
            </a:r>
            <a:endParaRPr lang="vi-VN" sz="2000" dirty="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hiệu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suất</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rằng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thực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hiện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chức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năng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của</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nó</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với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hiệu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suất</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tốt</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không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gây</a:t>
            </a:r>
            <a:r>
              <a:rPr lang="en-US" sz="2000" dirty="0">
                <a:effectLst/>
                <a:latin typeface="Quicksand" pitchFamily="2" charset="0"/>
                <a:ea typeface="Times New Roman" panose="02020603050405020304" pitchFamily="18" charset="0"/>
              </a:rPr>
              <a:t> ra </a:t>
            </a:r>
            <a:r>
              <a:rPr lang="en-US" sz="2000" dirty="0" err="1">
                <a:effectLst/>
                <a:latin typeface="Quicksand" pitchFamily="2" charset="0"/>
                <a:ea typeface="Times New Roman" panose="02020603050405020304" pitchFamily="18" charset="0"/>
              </a:rPr>
              <a:t>tình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trạng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chậm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hoặc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gián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đoạn</a:t>
            </a:r>
            <a:r>
              <a:rPr lang="en-US" sz="2000" dirty="0">
                <a:effectLst/>
                <a:latin typeface="Quicksand" pitchFamily="2" charset="0"/>
                <a:ea typeface="Times New Roman" panose="02020603050405020304" pitchFamily="18" charset="0"/>
              </a:rPr>
              <a:t>.</a:t>
            </a:r>
            <a:endParaRPr lang="vi-VN" sz="2000" dirty="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tin </a:t>
            </a:r>
            <a:r>
              <a:rPr lang="en-US" sz="2000" dirty="0" err="1">
                <a:effectLst/>
                <a:latin typeface="Quicksand" pitchFamily="2" charset="0"/>
                <a:ea typeface="Times New Roman" panose="02020603050405020304" pitchFamily="18" charset="0"/>
              </a:rPr>
              <a:t>cậy</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rằng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hoạt</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động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đáp</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ứng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được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yêu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cầu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của</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người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dùng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đồng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thời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đáng</a:t>
            </a:r>
            <a:r>
              <a:rPr lang="en-US" sz="2000" dirty="0">
                <a:effectLst/>
                <a:latin typeface="Quicksand" pitchFamily="2" charset="0"/>
                <a:ea typeface="Times New Roman" panose="02020603050405020304" pitchFamily="18" charset="0"/>
              </a:rPr>
              <a:t> tin </a:t>
            </a:r>
            <a:r>
              <a:rPr lang="en-US" sz="2000" dirty="0" err="1">
                <a:effectLst/>
                <a:latin typeface="Quicksand" pitchFamily="2" charset="0"/>
                <a:ea typeface="Times New Roman" panose="02020603050405020304" pitchFamily="18" charset="0"/>
              </a:rPr>
              <a:t>cậy</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trong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quá</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trình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sử</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dụng</a:t>
            </a:r>
            <a:r>
              <a:rPr lang="en-US" sz="2000" dirty="0">
                <a:effectLst/>
                <a:latin typeface="Quicksand" pitchFamily="2" charset="0"/>
                <a:ea typeface="Times New Roman" panose="02020603050405020304" pitchFamily="18" charset="0"/>
              </a:rPr>
              <a:t>.</a:t>
            </a:r>
            <a:endParaRPr lang="vi-VN" sz="2000" dirty="0">
              <a:effectLst/>
              <a:latin typeface="Quicksand" pitchFamily="2"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dirty="0" err="1">
                <a:effectLst/>
                <a:latin typeface="Quicksand" pitchFamily="2" charset="0"/>
                <a:ea typeface="Times New Roman" panose="02020603050405020304" pitchFamily="18" charset="0"/>
              </a:rPr>
              <a:t>Tính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tương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thích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Đảm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bảo</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rằng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có</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thể</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tương</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thích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với</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phần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mềm</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khác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và</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phiên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bản</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khác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nhau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của</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hệ</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điều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hành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trình</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duyệt</a:t>
            </a:r>
            <a:r>
              <a:rPr lang="en-US" sz="2000" dirty="0">
                <a:effectLst/>
                <a:latin typeface="Quicksand" pitchFamily="2" charset="0"/>
                <a:ea typeface="Times New Roman" panose="02020603050405020304" pitchFamily="18" charset="0"/>
              </a:rPr>
              <a:t> web, </a:t>
            </a:r>
            <a:r>
              <a:rPr lang="en-US" sz="2000" dirty="0" err="1">
                <a:effectLst/>
                <a:latin typeface="Quicksand" pitchFamily="2" charset="0"/>
                <a:ea typeface="Times New Roman" panose="02020603050405020304" pitchFamily="18" charset="0"/>
              </a:rPr>
              <a:t>các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thiết</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bị</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khác</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nhau</a:t>
            </a:r>
            <a:r>
              <a:rPr lang="en-US" sz="2000" dirty="0">
                <a:effectLst/>
                <a:latin typeface="Quicksand" pitchFamily="2" charset="0"/>
                <a:ea typeface="Times New Roman" panose="02020603050405020304" pitchFamily="18" charset="0"/>
              </a:rPr>
              <a:t>, </a:t>
            </a:r>
            <a:r>
              <a:rPr lang="en-US" sz="2000" dirty="0" err="1">
                <a:effectLst/>
                <a:latin typeface="Quicksand" pitchFamily="2" charset="0"/>
                <a:ea typeface="Times New Roman" panose="02020603050405020304" pitchFamily="18" charset="0"/>
              </a:rPr>
              <a:t>v.v</a:t>
            </a:r>
            <a:endParaRPr lang="vi-VN" sz="2000" dirty="0">
              <a:effectLst/>
              <a:latin typeface="Quicksand" pitchFamily="2" charset="0"/>
              <a:ea typeface="Calibri" panose="020F0502020204030204" pitchFamily="34" charset="0"/>
            </a:endParaRPr>
          </a:p>
          <a:p>
            <a:endParaRPr lang="vi-VN" sz="2000" dirty="0">
              <a:latin typeface="Quicksand" pitchFamily="2" charset="0"/>
            </a:endParaRPr>
          </a:p>
        </p:txBody>
      </p:sp>
      <p:sp>
        <p:nvSpPr>
          <p:cNvPr id="18" name="TextBox 17">
            <a:extLst>
              <a:ext uri="{FF2B5EF4-FFF2-40B4-BE49-F238E27FC236}">
                <a16:creationId xmlns:a16="http://schemas.microsoft.com/office/drawing/2014/main" id="{044C26C8-F66B-4475-82D8-5B8A07B5DAD4}"/>
              </a:ext>
            </a:extLst>
          </p:cNvPr>
          <p:cNvSpPr txBox="1"/>
          <p:nvPr/>
        </p:nvSpPr>
        <p:spPr>
          <a:xfrm>
            <a:off x="-10703861" y="2560699"/>
            <a:ext cx="10703861" cy="254928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Các nhóm người sử dụng chỉ có thể sử dụng các chức năng theo đúng nghiệp vụ của minh.</a:t>
            </a:r>
            <a:endParaRPr lang="vi-VN" sz="2400">
              <a:effectLst/>
              <a:latin typeface="Quicksand" pitchFamily="2"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Mỗi người dùng phải có tài khoản riêng để đăng nhập vào hệ thống, bắt đầu phiên làm việc, đăng xuất ra khỏi hệ thống để kết thúc phiên.</a:t>
            </a:r>
            <a:endParaRPr lang="vi-VN" sz="2400">
              <a:effectLst/>
              <a:latin typeface="Quicksand" pitchFamily="2" charset="0"/>
              <a:ea typeface="Calibri" panose="020F0502020204030204" pitchFamily="34" charset="0"/>
            </a:endParaRPr>
          </a:p>
          <a:p>
            <a:pPr marL="342900" marR="0" lvl="0" indent="-342900" algn="just">
              <a:lnSpc>
                <a:spcPct val="115000"/>
              </a:lnSpc>
              <a:spcBef>
                <a:spcPts val="0"/>
              </a:spcBef>
              <a:spcAft>
                <a:spcPts val="800"/>
              </a:spcAft>
              <a:buFont typeface="Symbol" panose="05050102010706020507" pitchFamily="18" charset="2"/>
              <a:buChar char=""/>
            </a:pPr>
            <a:r>
              <a:rPr lang="en-US" sz="2400">
                <a:effectLst/>
                <a:latin typeface="Quicksand" pitchFamily="2" charset="0"/>
                <a:ea typeface="Times New Roman" panose="02020603050405020304" pitchFamily="18" charset="0"/>
              </a:rPr>
              <a:t>Không cho phép đăng nhập 1 tài khoản trên 2 thiết bị khác nhau buộc 1 thiết bị phải đăng xuất ra và thông báo cho người dùng.</a:t>
            </a:r>
            <a:endParaRPr lang="vi-VN" sz="2400">
              <a:effectLst/>
              <a:latin typeface="Quicksand" pitchFamily="2" charset="0"/>
              <a:ea typeface="Calibri" panose="020F0502020204030204" pitchFamily="34" charset="0"/>
            </a:endParaRPr>
          </a:p>
        </p:txBody>
      </p:sp>
      <p:sp>
        <p:nvSpPr>
          <p:cNvPr id="19" name="TextBox 18">
            <a:extLst>
              <a:ext uri="{FF2B5EF4-FFF2-40B4-BE49-F238E27FC236}">
                <a16:creationId xmlns:a16="http://schemas.microsoft.com/office/drawing/2014/main" id="{034023CC-E8F1-4E5D-A1D8-91DD392C08B6}"/>
              </a:ext>
            </a:extLst>
          </p:cNvPr>
          <p:cNvSpPr txBox="1"/>
          <p:nvPr/>
        </p:nvSpPr>
        <p:spPr>
          <a:xfrm>
            <a:off x="-5666891" y="1791257"/>
            <a:ext cx="5209691" cy="646331"/>
          </a:xfrm>
          <a:prstGeom prst="rect">
            <a:avLst/>
          </a:prstGeom>
          <a:noFill/>
        </p:spPr>
        <p:txBody>
          <a:bodyPr wrap="square" rtlCol="0">
            <a:spAutoFit/>
          </a:bodyPr>
          <a:lstStyle/>
          <a:p>
            <a:r>
              <a:rPr lang="en-US" sz="3600" b="1">
                <a:latin typeface="Quicksand" pitchFamily="2" charset="0"/>
              </a:rPr>
              <a:t>Các quy tắt nghiệp vụ</a:t>
            </a:r>
          </a:p>
        </p:txBody>
      </p:sp>
    </p:spTree>
    <p:extLst>
      <p:ext uri="{BB962C8B-B14F-4D97-AF65-F5344CB8AC3E}">
        <p14:creationId xmlns:p14="http://schemas.microsoft.com/office/powerpoint/2010/main" val="551507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dirty="0">
                <a:solidFill>
                  <a:srgbClr val="626D71"/>
                </a:solidFill>
                <a:latin typeface="Quicksand SemiBold" pitchFamily="2" charset="0"/>
              </a:rPr>
              <a:t>Khoa Công Nghệ Phần Mềm</a:t>
            </a: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0FC16851-D540-4DD1-9A5D-023AD35BB796}"/>
              </a:ext>
            </a:extLst>
          </p:cNvPr>
          <p:cNvSpPr txBox="1"/>
          <p:nvPr/>
        </p:nvSpPr>
        <p:spPr>
          <a:xfrm>
            <a:off x="744070" y="203318"/>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15" name="TextBox 14">
            <a:extLst>
              <a:ext uri="{FF2B5EF4-FFF2-40B4-BE49-F238E27FC236}">
                <a16:creationId xmlns:a16="http://schemas.microsoft.com/office/drawing/2014/main" id="{591A05E1-0752-4101-BDD1-428E4718E7F4}"/>
              </a:ext>
            </a:extLst>
          </p:cNvPr>
          <p:cNvSpPr txBox="1"/>
          <p:nvPr/>
        </p:nvSpPr>
        <p:spPr>
          <a:xfrm>
            <a:off x="744069" y="1852813"/>
            <a:ext cx="8656093" cy="646331"/>
          </a:xfrm>
          <a:prstGeom prst="rect">
            <a:avLst/>
          </a:prstGeom>
          <a:noFill/>
        </p:spPr>
        <p:txBody>
          <a:bodyPr wrap="square" rtlCol="0">
            <a:spAutoFit/>
          </a:bodyPr>
          <a:lstStyle/>
          <a:p>
            <a:r>
              <a:rPr lang="en-US" sz="3600" b="1">
                <a:latin typeface="Quicksand" pitchFamily="2" charset="0"/>
              </a:rPr>
              <a:t>Các quy tắt nghiệp vụ</a:t>
            </a:r>
          </a:p>
        </p:txBody>
      </p:sp>
      <p:sp>
        <p:nvSpPr>
          <p:cNvPr id="16" name="TextBox 15">
            <a:extLst>
              <a:ext uri="{FF2B5EF4-FFF2-40B4-BE49-F238E27FC236}">
                <a16:creationId xmlns:a16="http://schemas.microsoft.com/office/drawing/2014/main" id="{1A25047B-CB5D-48DE-9C58-252D0BD03324}"/>
              </a:ext>
            </a:extLst>
          </p:cNvPr>
          <p:cNvSpPr txBox="1"/>
          <p:nvPr/>
        </p:nvSpPr>
        <p:spPr>
          <a:xfrm>
            <a:off x="-8218348" y="1852813"/>
            <a:ext cx="8656093" cy="646331"/>
          </a:xfrm>
          <a:prstGeom prst="rect">
            <a:avLst/>
          </a:prstGeom>
          <a:noFill/>
        </p:spPr>
        <p:txBody>
          <a:bodyPr wrap="square" rtlCol="0">
            <a:spAutoFit/>
          </a:bodyPr>
          <a:lstStyle/>
          <a:p>
            <a:r>
              <a:rPr lang="en-US" sz="3600" b="1">
                <a:latin typeface="Quicksand" pitchFamily="2" charset="0"/>
              </a:rPr>
              <a:t>Các đặc điểm chất lượng phần mềm</a:t>
            </a:r>
            <a:endParaRPr lang="vi-VN" sz="3600" b="1">
              <a:latin typeface="Quicksand" pitchFamily="2" charset="0"/>
            </a:endParaRPr>
          </a:p>
        </p:txBody>
      </p:sp>
      <p:sp>
        <p:nvSpPr>
          <p:cNvPr id="17" name="TextBox 16">
            <a:extLst>
              <a:ext uri="{FF2B5EF4-FFF2-40B4-BE49-F238E27FC236}">
                <a16:creationId xmlns:a16="http://schemas.microsoft.com/office/drawing/2014/main" id="{DBA08423-E0C2-4D47-8BD3-164C171B6AEC}"/>
              </a:ext>
            </a:extLst>
          </p:cNvPr>
          <p:cNvSpPr txBox="1"/>
          <p:nvPr/>
        </p:nvSpPr>
        <p:spPr>
          <a:xfrm>
            <a:off x="12407533" y="2499144"/>
            <a:ext cx="11055583" cy="406649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đúng đắn: Đảm bảo rằng phần mềm đáp ứng đúng các yêu cầu của người dùng và thực hiện đúng các chức năng được yêu cầu.</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đầy đủ: Đảm bảo rằng phần mềm đáp ứng đầy đủ các yêu cầu của người dùng và đáp ứng đầy đủ các chức năng được yêu cầu.</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dễ bảo trì: Đảm bảo rằng phần mềm có thể được bảo trì và cập nhật dễ dàng, đồng thời giảm thiểu tối đa thời gian và chi phí bảo trì.</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hiệu suất: Đảm bảo rằng phần mềm thực hiện các chức năng của nó với hiệu suất tốt, không gây ra tình trạng chậm hoặc gián đoạn.</a:t>
            </a:r>
            <a:endParaRPr lang="vi-VN" sz="2000">
              <a:effectLst/>
              <a:latin typeface="Quicksand" pitchFamily="2"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tin cậy: Đảm bảo rằng phần mềm hoạt động đáp ứng được các yêu cầu của người dùng, đồng thời đảm bảo tính đáng tin cậy trong quá trình sử dụng.</a:t>
            </a:r>
            <a:endParaRPr lang="vi-VN" sz="2000">
              <a:effectLst/>
              <a:latin typeface="Quicksand" pitchFamily="2"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000">
                <a:effectLst/>
                <a:latin typeface="Quicksand" pitchFamily="2" charset="0"/>
                <a:ea typeface="Times New Roman" panose="02020603050405020304" pitchFamily="18" charset="0"/>
              </a:rPr>
              <a:t>Tính tương thích: Đảm bảo rằng phần mềm có thể tương thích với các phần mềm khác và các phiên bản khác nhau của hệ điều hành, trình duyệt web, các thiết bị khác nhau, v.v</a:t>
            </a:r>
            <a:endParaRPr lang="vi-VN" sz="2000">
              <a:effectLst/>
              <a:latin typeface="Quicksand" pitchFamily="2" charset="0"/>
              <a:ea typeface="Calibri" panose="020F0502020204030204" pitchFamily="34" charset="0"/>
            </a:endParaRPr>
          </a:p>
        </p:txBody>
      </p:sp>
      <p:sp>
        <p:nvSpPr>
          <p:cNvPr id="2" name="TextBox 1">
            <a:extLst>
              <a:ext uri="{FF2B5EF4-FFF2-40B4-BE49-F238E27FC236}">
                <a16:creationId xmlns:a16="http://schemas.microsoft.com/office/drawing/2014/main" id="{4BBDF8B0-17C9-4A58-A837-9D4CB5E0F713}"/>
              </a:ext>
            </a:extLst>
          </p:cNvPr>
          <p:cNvSpPr txBox="1"/>
          <p:nvPr/>
        </p:nvSpPr>
        <p:spPr>
          <a:xfrm>
            <a:off x="744069" y="2499144"/>
            <a:ext cx="10703861" cy="254928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Các nhóm người sử dụng chỉ có thể sử dụng các chức năng theo đúng nghiệp vụ của minh.</a:t>
            </a:r>
            <a:endParaRPr lang="vi-VN" sz="2400">
              <a:effectLst/>
              <a:latin typeface="Quicksand" pitchFamily="2"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Mỗi người dùng phải có tài khoản riêng để đăng nhập vào hệ thống, bắt đầu phiên làm việc, đăng xuất ra khỏi hệ thống để kết thúc phiên.</a:t>
            </a:r>
            <a:endParaRPr lang="vi-VN" sz="2400">
              <a:effectLst/>
              <a:latin typeface="Quicksand" pitchFamily="2" charset="0"/>
              <a:ea typeface="Calibri" panose="020F0502020204030204" pitchFamily="34" charset="0"/>
            </a:endParaRPr>
          </a:p>
          <a:p>
            <a:pPr marL="342900" marR="0" lvl="0" indent="-342900" algn="just">
              <a:lnSpc>
                <a:spcPct val="115000"/>
              </a:lnSpc>
              <a:spcBef>
                <a:spcPts val="0"/>
              </a:spcBef>
              <a:spcAft>
                <a:spcPts val="800"/>
              </a:spcAft>
              <a:buFont typeface="Symbol" panose="05050102010706020507" pitchFamily="18" charset="2"/>
              <a:buChar char=""/>
            </a:pPr>
            <a:r>
              <a:rPr lang="en-US" sz="2400">
                <a:effectLst/>
                <a:latin typeface="Quicksand" pitchFamily="2" charset="0"/>
                <a:ea typeface="Times New Roman" panose="02020603050405020304" pitchFamily="18" charset="0"/>
              </a:rPr>
              <a:t>Không cho phép đăng nhập 1 tài khoản trên 2 thiết bị khác nhau buộc 1 thiết bị phải đăng xuất ra và thông báo cho người dùng.</a:t>
            </a:r>
            <a:endParaRPr lang="vi-VN" sz="2400">
              <a:effectLst/>
              <a:latin typeface="Quicksand" pitchFamily="2" charset="0"/>
              <a:ea typeface="Calibri" panose="020F0502020204030204" pitchFamily="34" charset="0"/>
            </a:endParaRPr>
          </a:p>
        </p:txBody>
      </p:sp>
      <p:sp>
        <p:nvSpPr>
          <p:cNvPr id="9" name="TextBox 8">
            <a:extLst>
              <a:ext uri="{FF2B5EF4-FFF2-40B4-BE49-F238E27FC236}">
                <a16:creationId xmlns:a16="http://schemas.microsoft.com/office/drawing/2014/main" id="{A347AF7A-D9EF-4708-B425-A4191B4A29DD}"/>
              </a:ext>
            </a:extLst>
          </p:cNvPr>
          <p:cNvSpPr txBox="1"/>
          <p:nvPr/>
        </p:nvSpPr>
        <p:spPr>
          <a:xfrm>
            <a:off x="1645935" y="7066831"/>
            <a:ext cx="9265920" cy="1200329"/>
          </a:xfrm>
          <a:prstGeom prst="rect">
            <a:avLst/>
          </a:prstGeom>
          <a:noFill/>
        </p:spPr>
        <p:txBody>
          <a:bodyPr wrap="square" rtlCol="0">
            <a:spAutoFit/>
          </a:bodyPr>
          <a:lstStyle/>
          <a:p>
            <a:pPr algn="ctr"/>
            <a:r>
              <a:rPr lang="en-US" sz="3600" dirty="0" err="1">
                <a:latin typeface="Quicksand SemiBold" pitchFamily="2" charset="0"/>
              </a:rPr>
              <a:t>Phần</a:t>
            </a:r>
            <a:r>
              <a:rPr lang="en-US" sz="3600" dirty="0">
                <a:latin typeface="Quicksand SemiBold" pitchFamily="2" charset="0"/>
              </a:rPr>
              <a:t> </a:t>
            </a:r>
            <a:r>
              <a:rPr lang="en-US" sz="3600" dirty="0" err="1">
                <a:latin typeface="Quicksand SemiBold" pitchFamily="2" charset="0"/>
              </a:rPr>
              <a:t>thuyết</a:t>
            </a:r>
            <a:r>
              <a:rPr lang="en-US" sz="3600" dirty="0">
                <a:latin typeface="Quicksand SemiBold" pitchFamily="2" charset="0"/>
              </a:rPr>
              <a:t> </a:t>
            </a:r>
            <a:r>
              <a:rPr lang="en-US" sz="3600" dirty="0" err="1">
                <a:latin typeface="Quicksand SemiBold" pitchFamily="2" charset="0"/>
              </a:rPr>
              <a:t>trình</a:t>
            </a:r>
            <a:r>
              <a:rPr lang="en-US" sz="3600" dirty="0">
                <a:latin typeface="Quicksand SemiBold" pitchFamily="2" charset="0"/>
              </a:rPr>
              <a:t> </a:t>
            </a:r>
            <a:r>
              <a:rPr lang="en-US" sz="3600" dirty="0" err="1">
                <a:latin typeface="Quicksand SemiBold" pitchFamily="2" charset="0"/>
              </a:rPr>
              <a:t>của</a:t>
            </a:r>
            <a:r>
              <a:rPr lang="en-US" sz="3600" dirty="0">
                <a:latin typeface="Quicksand SemiBold" pitchFamily="2" charset="0"/>
              </a:rPr>
              <a:t> </a:t>
            </a:r>
            <a:r>
              <a:rPr lang="en-US" sz="3600" dirty="0" err="1">
                <a:latin typeface="Quicksand SemiBold" pitchFamily="2" charset="0"/>
              </a:rPr>
              <a:t>nhóm</a:t>
            </a:r>
            <a:r>
              <a:rPr lang="en-US" sz="3600" dirty="0">
                <a:latin typeface="Quicksand SemiBold" pitchFamily="2" charset="0"/>
              </a:rPr>
              <a:t> </a:t>
            </a:r>
            <a:r>
              <a:rPr lang="en-US" sz="3600" dirty="0" err="1">
                <a:latin typeface="Quicksand SemiBold" pitchFamily="2" charset="0"/>
              </a:rPr>
              <a:t>em</a:t>
            </a:r>
            <a:r>
              <a:rPr lang="en-US" sz="3600" dirty="0">
                <a:latin typeface="Quicksand SemiBold" pitchFamily="2" charset="0"/>
              </a:rPr>
              <a:t> </a:t>
            </a:r>
            <a:r>
              <a:rPr lang="en-US" sz="3600" dirty="0" err="1">
                <a:latin typeface="Quicksand SemiBold" pitchFamily="2" charset="0"/>
              </a:rPr>
              <a:t>kết</a:t>
            </a:r>
            <a:r>
              <a:rPr lang="en-US" sz="3600" dirty="0">
                <a:latin typeface="Quicksand SemiBold" pitchFamily="2" charset="0"/>
              </a:rPr>
              <a:t> </a:t>
            </a:r>
            <a:r>
              <a:rPr lang="en-US" sz="3600" dirty="0" err="1">
                <a:latin typeface="Quicksand SemiBold" pitchFamily="2" charset="0"/>
              </a:rPr>
              <a:t>thúc</a:t>
            </a:r>
            <a:r>
              <a:rPr lang="en-US" sz="3600" dirty="0">
                <a:latin typeface="Quicksand SemiBold" pitchFamily="2" charset="0"/>
              </a:rPr>
              <a:t> </a:t>
            </a:r>
            <a:r>
              <a:rPr lang="en-US" sz="3600" dirty="0" err="1">
                <a:latin typeface="Quicksand SemiBold" pitchFamily="2" charset="0"/>
              </a:rPr>
              <a:t>cảm</a:t>
            </a:r>
            <a:r>
              <a:rPr lang="en-US" sz="3600" dirty="0">
                <a:latin typeface="Quicksand SemiBold" pitchFamily="2" charset="0"/>
              </a:rPr>
              <a:t> </a:t>
            </a:r>
            <a:r>
              <a:rPr lang="en-US" sz="3600" dirty="0" err="1">
                <a:latin typeface="Quicksand SemiBold" pitchFamily="2" charset="0"/>
              </a:rPr>
              <a:t>ơn</a:t>
            </a:r>
            <a:r>
              <a:rPr lang="en-US" sz="3600" dirty="0">
                <a:latin typeface="Quicksand SemiBold" pitchFamily="2" charset="0"/>
              </a:rPr>
              <a:t> </a:t>
            </a:r>
            <a:r>
              <a:rPr lang="en-US" sz="3600" dirty="0" err="1">
                <a:latin typeface="Quicksand SemiBold" pitchFamily="2" charset="0"/>
              </a:rPr>
              <a:t>Thầy</a:t>
            </a:r>
            <a:r>
              <a:rPr lang="en-US" sz="3600" dirty="0">
                <a:latin typeface="Quicksand SemiBold" pitchFamily="2" charset="0"/>
              </a:rPr>
              <a:t> </a:t>
            </a:r>
            <a:r>
              <a:rPr lang="en-US" sz="3600" dirty="0" err="1">
                <a:latin typeface="Quicksand SemiBold" pitchFamily="2" charset="0"/>
              </a:rPr>
              <a:t>và</a:t>
            </a:r>
            <a:r>
              <a:rPr lang="en-US" sz="3600" dirty="0">
                <a:latin typeface="Quicksand SemiBold" pitchFamily="2" charset="0"/>
              </a:rPr>
              <a:t> </a:t>
            </a:r>
            <a:r>
              <a:rPr lang="en-US" sz="3600" dirty="0" err="1">
                <a:latin typeface="Quicksand SemiBold" pitchFamily="2" charset="0"/>
              </a:rPr>
              <a:t>các</a:t>
            </a:r>
            <a:r>
              <a:rPr lang="en-US" sz="3600" dirty="0">
                <a:latin typeface="Quicksand SemiBold" pitchFamily="2" charset="0"/>
              </a:rPr>
              <a:t> </a:t>
            </a:r>
            <a:r>
              <a:rPr lang="en-US" sz="3600" dirty="0" err="1">
                <a:latin typeface="Quicksand SemiBold" pitchFamily="2" charset="0"/>
              </a:rPr>
              <a:t>bạn</a:t>
            </a:r>
            <a:r>
              <a:rPr lang="en-US" sz="3600" dirty="0">
                <a:latin typeface="Quicksand SemiBold" pitchFamily="2" charset="0"/>
              </a:rPr>
              <a:t> </a:t>
            </a:r>
            <a:r>
              <a:rPr lang="en-US" sz="3600" dirty="0" err="1">
                <a:latin typeface="Quicksand SemiBold" pitchFamily="2" charset="0"/>
              </a:rPr>
              <a:t>đã</a:t>
            </a:r>
            <a:r>
              <a:rPr lang="en-US" sz="3600" dirty="0">
                <a:latin typeface="Quicksand SemiBold" pitchFamily="2" charset="0"/>
              </a:rPr>
              <a:t> </a:t>
            </a:r>
            <a:r>
              <a:rPr lang="en-US" sz="3600" dirty="0" err="1">
                <a:latin typeface="Quicksand SemiBold" pitchFamily="2" charset="0"/>
              </a:rPr>
              <a:t>lắng</a:t>
            </a:r>
            <a:r>
              <a:rPr lang="en-US" sz="3600" dirty="0">
                <a:latin typeface="Quicksand SemiBold" pitchFamily="2" charset="0"/>
              </a:rPr>
              <a:t> </a:t>
            </a:r>
            <a:r>
              <a:rPr lang="en-US" sz="3600" dirty="0" err="1">
                <a:latin typeface="Quicksand SemiBold" pitchFamily="2" charset="0"/>
              </a:rPr>
              <a:t>nghe</a:t>
            </a:r>
            <a:r>
              <a:rPr lang="en-US" sz="3600" dirty="0">
                <a:latin typeface="Quicksand SemiBold" pitchFamily="2" charset="0"/>
              </a:rPr>
              <a:t>.</a:t>
            </a:r>
            <a:endParaRPr lang="vi-VN" sz="3600" dirty="0">
              <a:latin typeface="Quicksand SemiBold" pitchFamily="2" charset="0"/>
            </a:endParaRPr>
          </a:p>
        </p:txBody>
      </p:sp>
    </p:spTree>
    <p:extLst>
      <p:ext uri="{BB962C8B-B14F-4D97-AF65-F5344CB8AC3E}">
        <p14:creationId xmlns:p14="http://schemas.microsoft.com/office/powerpoint/2010/main" val="4057992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dirty="0">
                <a:solidFill>
                  <a:srgbClr val="626D71"/>
                </a:solidFill>
                <a:latin typeface="Quicksand SemiBold" pitchFamily="2" charset="0"/>
              </a:rPr>
              <a:t>Khoa Công Nghệ Phần Mềm</a:t>
            </a:r>
          </a:p>
        </p:txBody>
      </p:sp>
      <p:sp>
        <p:nvSpPr>
          <p:cNvPr id="12" name="TextBox 11">
            <a:extLst>
              <a:ext uri="{FF2B5EF4-FFF2-40B4-BE49-F238E27FC236}">
                <a16:creationId xmlns:a16="http://schemas.microsoft.com/office/drawing/2014/main" id="{0FC16851-D540-4DD1-9A5D-023AD35BB796}"/>
              </a:ext>
            </a:extLst>
          </p:cNvPr>
          <p:cNvSpPr txBox="1"/>
          <p:nvPr/>
        </p:nvSpPr>
        <p:spPr>
          <a:xfrm>
            <a:off x="906630" y="-1665625"/>
            <a:ext cx="4114800" cy="1446550"/>
          </a:xfrm>
          <a:prstGeom prst="rect">
            <a:avLst/>
          </a:prstGeom>
          <a:noFill/>
        </p:spPr>
        <p:txBody>
          <a:bodyPr wrap="square" rtlCol="0">
            <a:spAutoFit/>
          </a:bodyPr>
          <a:lstStyle/>
          <a:p>
            <a:r>
              <a:rPr lang="en-US" sz="4400">
                <a:latin typeface="Quicksand SemiBold" pitchFamily="2" charset="0"/>
              </a:rPr>
              <a:t>Yêu cầu phi chức năng</a:t>
            </a:r>
            <a:endParaRPr lang="vi-VN" sz="4400"/>
          </a:p>
        </p:txBody>
      </p:sp>
      <p:sp>
        <p:nvSpPr>
          <p:cNvPr id="15" name="TextBox 14">
            <a:extLst>
              <a:ext uri="{FF2B5EF4-FFF2-40B4-BE49-F238E27FC236}">
                <a16:creationId xmlns:a16="http://schemas.microsoft.com/office/drawing/2014/main" id="{591A05E1-0752-4101-BDD1-428E4718E7F4}"/>
              </a:ext>
            </a:extLst>
          </p:cNvPr>
          <p:cNvSpPr txBox="1"/>
          <p:nvPr/>
        </p:nvSpPr>
        <p:spPr>
          <a:xfrm>
            <a:off x="12192000" y="2026891"/>
            <a:ext cx="5351931" cy="646331"/>
          </a:xfrm>
          <a:prstGeom prst="rect">
            <a:avLst/>
          </a:prstGeom>
          <a:noFill/>
        </p:spPr>
        <p:txBody>
          <a:bodyPr wrap="square" rtlCol="0">
            <a:spAutoFit/>
          </a:bodyPr>
          <a:lstStyle/>
          <a:p>
            <a:r>
              <a:rPr lang="en-US" sz="3600" b="1">
                <a:latin typeface="Quicksand" pitchFamily="2" charset="0"/>
              </a:rPr>
              <a:t>Các quy tắt nghiệp vụ</a:t>
            </a:r>
          </a:p>
        </p:txBody>
      </p:sp>
      <p:sp>
        <p:nvSpPr>
          <p:cNvPr id="2" name="TextBox 1">
            <a:extLst>
              <a:ext uri="{FF2B5EF4-FFF2-40B4-BE49-F238E27FC236}">
                <a16:creationId xmlns:a16="http://schemas.microsoft.com/office/drawing/2014/main" id="{4BBDF8B0-17C9-4A58-A837-9D4CB5E0F713}"/>
              </a:ext>
            </a:extLst>
          </p:cNvPr>
          <p:cNvSpPr txBox="1"/>
          <p:nvPr/>
        </p:nvSpPr>
        <p:spPr>
          <a:xfrm>
            <a:off x="12519509" y="2673222"/>
            <a:ext cx="10703861" cy="254928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Các nhóm người sử dụng chỉ có thể sử dụng các chức năng theo đúng nghiệp vụ của minh.</a:t>
            </a:r>
            <a:endParaRPr lang="vi-VN" sz="2400">
              <a:effectLst/>
              <a:latin typeface="Quicksand" pitchFamily="2"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400">
                <a:effectLst/>
                <a:latin typeface="Quicksand" pitchFamily="2" charset="0"/>
                <a:ea typeface="Times New Roman" panose="02020603050405020304" pitchFamily="18" charset="0"/>
              </a:rPr>
              <a:t>Mỗi người dùng phải có tài khoản riêng để đăng nhập vào hệ thống, bắt đầu phiên làm việc, đăng xuất ra khỏi hệ thống để kết thúc phiên.</a:t>
            </a:r>
            <a:endParaRPr lang="vi-VN" sz="2400">
              <a:effectLst/>
              <a:latin typeface="Quicksand" pitchFamily="2" charset="0"/>
              <a:ea typeface="Calibri" panose="020F0502020204030204" pitchFamily="34" charset="0"/>
            </a:endParaRPr>
          </a:p>
          <a:p>
            <a:pPr marL="342900" marR="0" lvl="0" indent="-342900" algn="just">
              <a:lnSpc>
                <a:spcPct val="115000"/>
              </a:lnSpc>
              <a:spcBef>
                <a:spcPts val="0"/>
              </a:spcBef>
              <a:spcAft>
                <a:spcPts val="800"/>
              </a:spcAft>
              <a:buFont typeface="Symbol" panose="05050102010706020507" pitchFamily="18" charset="2"/>
              <a:buChar char=""/>
            </a:pPr>
            <a:r>
              <a:rPr lang="en-US" sz="2400">
                <a:effectLst/>
                <a:latin typeface="Quicksand" pitchFamily="2" charset="0"/>
                <a:ea typeface="Times New Roman" panose="02020603050405020304" pitchFamily="18" charset="0"/>
              </a:rPr>
              <a:t>Không cho phép đăng nhập 1 tài khoản trên 2 thiết bị khác nhau buộc 1 thiết bị phải đăng xuất ra và thông báo cho người dùng.</a:t>
            </a:r>
            <a:endParaRPr lang="vi-VN" sz="2400">
              <a:effectLst/>
              <a:latin typeface="Quicksand" pitchFamily="2" charset="0"/>
              <a:ea typeface="Calibri" panose="020F0502020204030204" pitchFamily="34" charset="0"/>
            </a:endParaRPr>
          </a:p>
        </p:txBody>
      </p:sp>
      <p:pic>
        <p:nvPicPr>
          <p:cNvPr id="18" name="Picture 17">
            <a:extLst>
              <a:ext uri="{FF2B5EF4-FFF2-40B4-BE49-F238E27FC236}">
                <a16:creationId xmlns:a16="http://schemas.microsoft.com/office/drawing/2014/main" id="{A21EC4BC-8E4B-4348-B2FB-D178BE1D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449" y="263592"/>
            <a:ext cx="2581101" cy="2581101"/>
          </a:xfrm>
          <a:prstGeom prst="rect">
            <a:avLst/>
          </a:prstGeom>
        </p:spPr>
      </p:pic>
      <p:sp>
        <p:nvSpPr>
          <p:cNvPr id="5" name="TextBox 4">
            <a:extLst>
              <a:ext uri="{FF2B5EF4-FFF2-40B4-BE49-F238E27FC236}">
                <a16:creationId xmlns:a16="http://schemas.microsoft.com/office/drawing/2014/main" id="{FD4A1A4B-C69D-413B-A4E9-9C07C36FB724}"/>
              </a:ext>
            </a:extLst>
          </p:cNvPr>
          <p:cNvSpPr txBox="1"/>
          <p:nvPr/>
        </p:nvSpPr>
        <p:spPr>
          <a:xfrm>
            <a:off x="1600198" y="3160610"/>
            <a:ext cx="8991601" cy="1200329"/>
          </a:xfrm>
          <a:prstGeom prst="rect">
            <a:avLst/>
          </a:prstGeom>
          <a:noFill/>
        </p:spPr>
        <p:txBody>
          <a:bodyPr wrap="square" rtlCol="0">
            <a:spAutoFit/>
          </a:bodyPr>
          <a:lstStyle/>
          <a:p>
            <a:pPr algn="ctr"/>
            <a:r>
              <a:rPr lang="en-US" sz="3600" dirty="0" err="1">
                <a:latin typeface="Quicksand SemiBold" pitchFamily="2" charset="0"/>
              </a:rPr>
              <a:t>Phần</a:t>
            </a:r>
            <a:r>
              <a:rPr lang="en-US" sz="3600" dirty="0">
                <a:latin typeface="Quicksand SemiBold" pitchFamily="2" charset="0"/>
              </a:rPr>
              <a:t> </a:t>
            </a:r>
            <a:r>
              <a:rPr lang="en-US" sz="3600" dirty="0" err="1">
                <a:latin typeface="Quicksand SemiBold" pitchFamily="2" charset="0"/>
              </a:rPr>
              <a:t>thuyết</a:t>
            </a:r>
            <a:r>
              <a:rPr lang="en-US" sz="3600" dirty="0">
                <a:latin typeface="Quicksand SemiBold" pitchFamily="2" charset="0"/>
              </a:rPr>
              <a:t> </a:t>
            </a:r>
            <a:r>
              <a:rPr lang="en-US" sz="3600" dirty="0" err="1">
                <a:latin typeface="Quicksand SemiBold" pitchFamily="2" charset="0"/>
              </a:rPr>
              <a:t>trình</a:t>
            </a:r>
            <a:r>
              <a:rPr lang="en-US" sz="3600" dirty="0">
                <a:latin typeface="Quicksand SemiBold" pitchFamily="2" charset="0"/>
              </a:rPr>
              <a:t> </a:t>
            </a:r>
            <a:r>
              <a:rPr lang="en-US" sz="3600" dirty="0" err="1">
                <a:latin typeface="Quicksand SemiBold" pitchFamily="2" charset="0"/>
              </a:rPr>
              <a:t>của</a:t>
            </a:r>
            <a:r>
              <a:rPr lang="en-US" sz="3600" dirty="0">
                <a:latin typeface="Quicksand SemiBold" pitchFamily="2" charset="0"/>
              </a:rPr>
              <a:t> </a:t>
            </a:r>
            <a:r>
              <a:rPr lang="en-US" sz="3600" dirty="0" err="1">
                <a:latin typeface="Quicksand SemiBold" pitchFamily="2" charset="0"/>
              </a:rPr>
              <a:t>nhóm</a:t>
            </a:r>
            <a:r>
              <a:rPr lang="en-US" sz="3600" dirty="0">
                <a:latin typeface="Quicksand SemiBold" pitchFamily="2" charset="0"/>
              </a:rPr>
              <a:t> </a:t>
            </a:r>
            <a:r>
              <a:rPr lang="en-US" sz="3600" dirty="0" err="1">
                <a:latin typeface="Quicksand SemiBold" pitchFamily="2" charset="0"/>
              </a:rPr>
              <a:t>em</a:t>
            </a:r>
            <a:r>
              <a:rPr lang="en-US" sz="3600" dirty="0">
                <a:latin typeface="Quicksand SemiBold" pitchFamily="2" charset="0"/>
              </a:rPr>
              <a:t> </a:t>
            </a:r>
            <a:r>
              <a:rPr lang="en-US" sz="3600" dirty="0" err="1">
                <a:latin typeface="Quicksand SemiBold" pitchFamily="2" charset="0"/>
              </a:rPr>
              <a:t>kết</a:t>
            </a:r>
            <a:r>
              <a:rPr lang="en-US" sz="3600" dirty="0">
                <a:latin typeface="Quicksand SemiBold" pitchFamily="2" charset="0"/>
              </a:rPr>
              <a:t> </a:t>
            </a:r>
            <a:r>
              <a:rPr lang="en-US" sz="3600" dirty="0" err="1">
                <a:latin typeface="Quicksand SemiBold" pitchFamily="2" charset="0"/>
              </a:rPr>
              <a:t>thúc</a:t>
            </a:r>
            <a:r>
              <a:rPr lang="en-US" sz="3600" dirty="0">
                <a:latin typeface="Quicksand SemiBold" pitchFamily="2" charset="0"/>
              </a:rPr>
              <a:t> </a:t>
            </a:r>
            <a:r>
              <a:rPr lang="en-US" sz="3600" dirty="0" err="1">
                <a:latin typeface="Quicksand SemiBold" pitchFamily="2" charset="0"/>
              </a:rPr>
              <a:t>cảm</a:t>
            </a:r>
            <a:r>
              <a:rPr lang="en-US" sz="3600" dirty="0">
                <a:latin typeface="Quicksand SemiBold" pitchFamily="2" charset="0"/>
              </a:rPr>
              <a:t> </a:t>
            </a:r>
            <a:r>
              <a:rPr lang="en-US" sz="3600" dirty="0" err="1">
                <a:latin typeface="Quicksand SemiBold" pitchFamily="2" charset="0"/>
              </a:rPr>
              <a:t>ơn</a:t>
            </a:r>
            <a:r>
              <a:rPr lang="en-US" sz="3600" dirty="0">
                <a:latin typeface="Quicksand SemiBold" pitchFamily="2" charset="0"/>
              </a:rPr>
              <a:t> </a:t>
            </a:r>
            <a:r>
              <a:rPr lang="en-US" sz="3600" dirty="0" err="1">
                <a:latin typeface="Quicksand SemiBold" pitchFamily="2" charset="0"/>
              </a:rPr>
              <a:t>Thầy</a:t>
            </a:r>
            <a:r>
              <a:rPr lang="en-US" sz="3600" dirty="0">
                <a:latin typeface="Quicksand SemiBold" pitchFamily="2" charset="0"/>
              </a:rPr>
              <a:t> </a:t>
            </a:r>
            <a:r>
              <a:rPr lang="en-US" sz="3600" dirty="0" err="1">
                <a:latin typeface="Quicksand SemiBold" pitchFamily="2" charset="0"/>
              </a:rPr>
              <a:t>và</a:t>
            </a:r>
            <a:r>
              <a:rPr lang="en-US" sz="3600" dirty="0">
                <a:latin typeface="Quicksand SemiBold" pitchFamily="2" charset="0"/>
              </a:rPr>
              <a:t> </a:t>
            </a:r>
            <a:r>
              <a:rPr lang="en-US" sz="3600" dirty="0" err="1">
                <a:latin typeface="Quicksand SemiBold" pitchFamily="2" charset="0"/>
              </a:rPr>
              <a:t>các</a:t>
            </a:r>
            <a:r>
              <a:rPr lang="en-US" sz="3600" dirty="0">
                <a:latin typeface="Quicksand SemiBold" pitchFamily="2" charset="0"/>
              </a:rPr>
              <a:t> </a:t>
            </a:r>
            <a:r>
              <a:rPr lang="en-US" sz="3600" dirty="0" err="1">
                <a:latin typeface="Quicksand SemiBold" pitchFamily="2" charset="0"/>
              </a:rPr>
              <a:t>bạn</a:t>
            </a:r>
            <a:r>
              <a:rPr lang="en-US" sz="3600" dirty="0">
                <a:latin typeface="Quicksand SemiBold" pitchFamily="2" charset="0"/>
              </a:rPr>
              <a:t> </a:t>
            </a:r>
            <a:r>
              <a:rPr lang="en-US" sz="3600" dirty="0" err="1">
                <a:latin typeface="Quicksand SemiBold" pitchFamily="2" charset="0"/>
              </a:rPr>
              <a:t>đã</a:t>
            </a:r>
            <a:r>
              <a:rPr lang="en-US" sz="3600" dirty="0">
                <a:latin typeface="Quicksand SemiBold" pitchFamily="2" charset="0"/>
              </a:rPr>
              <a:t> </a:t>
            </a:r>
            <a:r>
              <a:rPr lang="en-US" sz="3600" dirty="0" err="1">
                <a:latin typeface="Quicksand SemiBold" pitchFamily="2" charset="0"/>
              </a:rPr>
              <a:t>lắng</a:t>
            </a:r>
            <a:r>
              <a:rPr lang="en-US" sz="3600" dirty="0">
                <a:latin typeface="Quicksand SemiBold" pitchFamily="2" charset="0"/>
              </a:rPr>
              <a:t> </a:t>
            </a:r>
            <a:r>
              <a:rPr lang="en-US" sz="3600" dirty="0" err="1">
                <a:latin typeface="Quicksand SemiBold" pitchFamily="2" charset="0"/>
              </a:rPr>
              <a:t>nghe</a:t>
            </a:r>
            <a:r>
              <a:rPr lang="en-US" sz="3600" dirty="0">
                <a:latin typeface="Quicksand SemiBold" pitchFamily="2" charset="0"/>
              </a:rPr>
              <a:t>.</a:t>
            </a:r>
            <a:endParaRPr lang="vi-VN" sz="3600" dirty="0">
              <a:latin typeface="Quicksand SemiBold" pitchFamily="2" charset="0"/>
            </a:endParaRPr>
          </a:p>
        </p:txBody>
      </p:sp>
    </p:spTree>
    <p:extLst>
      <p:ext uri="{BB962C8B-B14F-4D97-AF65-F5344CB8AC3E}">
        <p14:creationId xmlns:p14="http://schemas.microsoft.com/office/powerpoint/2010/main" val="140061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234DC-6C99-42D9-A964-5E56CB59D3E6}"/>
              </a:ext>
            </a:extLst>
          </p:cNvPr>
          <p:cNvSpPr txBox="1"/>
          <p:nvPr/>
        </p:nvSpPr>
        <p:spPr>
          <a:xfrm>
            <a:off x="744070" y="1832168"/>
            <a:ext cx="4114799"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Bối cảnh sản phẩm</a:t>
            </a:r>
            <a:endParaRPr lang="vi-VN" sz="2800">
              <a:latin typeface="Quicksand" pitchFamily="2" charset="0"/>
            </a:endParaRPr>
          </a:p>
        </p:txBody>
      </p:sp>
      <p:sp>
        <p:nvSpPr>
          <p:cNvPr id="5" name="TextBox 4">
            <a:extLst>
              <a:ext uri="{FF2B5EF4-FFF2-40B4-BE49-F238E27FC236}">
                <a16:creationId xmlns:a16="http://schemas.microsoft.com/office/drawing/2014/main" id="{6EDCFC4A-6032-49A2-AB1B-7BBF2765021A}"/>
              </a:ext>
            </a:extLst>
          </p:cNvPr>
          <p:cNvSpPr txBox="1"/>
          <p:nvPr/>
        </p:nvSpPr>
        <p:spPr>
          <a:xfrm>
            <a:off x="744070" y="2551752"/>
            <a:ext cx="438374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Đặc điểm người dùng</a:t>
            </a:r>
            <a:endParaRPr lang="vi-VN" sz="2800">
              <a:latin typeface="Quicksand" pitchFamily="2" charset="0"/>
            </a:endParaRPr>
          </a:p>
        </p:txBody>
      </p:sp>
      <p:sp>
        <p:nvSpPr>
          <p:cNvPr id="6" name="TextBox 5">
            <a:extLst>
              <a:ext uri="{FF2B5EF4-FFF2-40B4-BE49-F238E27FC236}">
                <a16:creationId xmlns:a16="http://schemas.microsoft.com/office/drawing/2014/main" id="{F7F1CF19-FE81-409D-8785-28683A22B5EF}"/>
              </a:ext>
            </a:extLst>
          </p:cNvPr>
          <p:cNvSpPr txBox="1"/>
          <p:nvPr/>
        </p:nvSpPr>
        <p:spPr>
          <a:xfrm>
            <a:off x="744070" y="3271336"/>
            <a:ext cx="449552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Môi trường vận hành</a:t>
            </a:r>
            <a:endParaRPr lang="vi-VN" sz="2800">
              <a:latin typeface="Quicksan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8" name="Picture 7">
            <a:extLst>
              <a:ext uri="{FF2B5EF4-FFF2-40B4-BE49-F238E27FC236}">
                <a16:creationId xmlns:a16="http://schemas.microsoft.com/office/drawing/2014/main" id="{AC64C9FA-2873-4C76-A1F5-59C9FBECF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3" name="TextBox 2">
            <a:extLst>
              <a:ext uri="{FF2B5EF4-FFF2-40B4-BE49-F238E27FC236}">
                <a16:creationId xmlns:a16="http://schemas.microsoft.com/office/drawing/2014/main" id="{191C60CA-3124-48C5-8B20-391346669BAD}"/>
              </a:ext>
            </a:extLst>
          </p:cNvPr>
          <p:cNvSpPr txBox="1"/>
          <p:nvPr/>
        </p:nvSpPr>
        <p:spPr>
          <a:xfrm>
            <a:off x="744070" y="585929"/>
            <a:ext cx="3294530" cy="769441"/>
          </a:xfrm>
          <a:prstGeom prst="rect">
            <a:avLst/>
          </a:prstGeom>
          <a:noFill/>
        </p:spPr>
        <p:txBody>
          <a:bodyPr wrap="square" rtlCol="0">
            <a:spAutoFit/>
          </a:bodyPr>
          <a:lstStyle/>
          <a:p>
            <a:r>
              <a:rPr lang="en-US" sz="4400">
                <a:latin typeface="Quicksand SemiBold" pitchFamily="2" charset="0"/>
              </a:rPr>
              <a:t>Tổng quan</a:t>
            </a:r>
            <a:endParaRPr lang="vi-VN" sz="4400">
              <a:latin typeface="Quicksand SemiBold" pitchFamily="2" charset="0"/>
            </a:endParaRPr>
          </a:p>
        </p:txBody>
      </p:sp>
      <p:sp>
        <p:nvSpPr>
          <p:cNvPr id="16" name="TextBox 15">
            <a:extLst>
              <a:ext uri="{FF2B5EF4-FFF2-40B4-BE49-F238E27FC236}">
                <a16:creationId xmlns:a16="http://schemas.microsoft.com/office/drawing/2014/main" id="{12F1820F-DE4B-4963-9163-D8327C0A8055}"/>
              </a:ext>
            </a:extLst>
          </p:cNvPr>
          <p:cNvSpPr txBox="1"/>
          <p:nvPr/>
        </p:nvSpPr>
        <p:spPr>
          <a:xfrm>
            <a:off x="12631270" y="585929"/>
            <a:ext cx="3139440" cy="769441"/>
          </a:xfrm>
          <a:prstGeom prst="rect">
            <a:avLst/>
          </a:prstGeom>
          <a:noFill/>
        </p:spPr>
        <p:txBody>
          <a:bodyPr wrap="square" rtlCol="0">
            <a:spAutoFit/>
          </a:bodyPr>
          <a:lstStyle/>
          <a:p>
            <a:r>
              <a:rPr lang="en-US" sz="4400">
                <a:latin typeface="Quicksand SemiBold" pitchFamily="2" charset="0"/>
              </a:rPr>
              <a:t> Mục tiêu</a:t>
            </a:r>
            <a:endParaRPr lang="vi-VN" sz="4400">
              <a:latin typeface="Quicksand SemiBold" pitchFamily="2" charset="0"/>
            </a:endParaRPr>
          </a:p>
        </p:txBody>
      </p:sp>
      <p:sp>
        <p:nvSpPr>
          <p:cNvPr id="17" name="TextBox 16">
            <a:extLst>
              <a:ext uri="{FF2B5EF4-FFF2-40B4-BE49-F238E27FC236}">
                <a16:creationId xmlns:a16="http://schemas.microsoft.com/office/drawing/2014/main" id="{7B38A865-B775-45FB-A693-85A14304A578}"/>
              </a:ext>
            </a:extLst>
          </p:cNvPr>
          <p:cNvSpPr txBox="1"/>
          <p:nvPr/>
        </p:nvSpPr>
        <p:spPr>
          <a:xfrm>
            <a:off x="-4236097" y="2979410"/>
            <a:ext cx="3206384" cy="646331"/>
          </a:xfrm>
          <a:prstGeom prst="rect">
            <a:avLst/>
          </a:prstGeom>
          <a:noFill/>
        </p:spPr>
        <p:txBody>
          <a:bodyPr wrap="square" rtlCol="0">
            <a:spAutoFit/>
          </a:bodyPr>
          <a:lstStyle/>
          <a:p>
            <a:pPr marL="285750" indent="-285750">
              <a:buFont typeface="Courier New" panose="02070309020205020404" pitchFamily="49" charset="0"/>
              <a:buChar char="o"/>
            </a:pPr>
            <a:r>
              <a:rPr lang="en-US" sz="3600">
                <a:latin typeface="Quicksand" pitchFamily="2" charset="0"/>
              </a:rPr>
              <a:t>Quản lý kho</a:t>
            </a:r>
            <a:endParaRPr lang="vi-VN" sz="3600">
              <a:latin typeface="Quicksand" pitchFamily="2" charset="0"/>
            </a:endParaRPr>
          </a:p>
        </p:txBody>
      </p:sp>
      <p:sp>
        <p:nvSpPr>
          <p:cNvPr id="18" name="TextBox 17">
            <a:extLst>
              <a:ext uri="{FF2B5EF4-FFF2-40B4-BE49-F238E27FC236}">
                <a16:creationId xmlns:a16="http://schemas.microsoft.com/office/drawing/2014/main" id="{35EEF4F5-79F0-4AF7-8AB4-6E798A7FAFE0}"/>
              </a:ext>
            </a:extLst>
          </p:cNvPr>
          <p:cNvSpPr txBox="1"/>
          <p:nvPr/>
        </p:nvSpPr>
        <p:spPr>
          <a:xfrm>
            <a:off x="-4980167" y="3759732"/>
            <a:ext cx="4980167" cy="646331"/>
          </a:xfrm>
          <a:prstGeom prst="rect">
            <a:avLst/>
          </a:prstGeom>
          <a:noFill/>
        </p:spPr>
        <p:txBody>
          <a:bodyPr wrap="square" rtlCol="0">
            <a:spAutoFit/>
          </a:bodyPr>
          <a:lstStyle/>
          <a:p>
            <a:pPr marL="285750" indent="-285750">
              <a:buFont typeface="Courier New" panose="02070309020205020404" pitchFamily="49" charset="0"/>
              <a:buChar char="o"/>
            </a:pPr>
            <a:r>
              <a:rPr lang="en-US" sz="3600">
                <a:latin typeface="Quicksand" pitchFamily="2" charset="0"/>
              </a:rPr>
              <a:t>Quản lý khách hàng</a:t>
            </a:r>
            <a:endParaRPr lang="vi-VN" sz="3600">
              <a:latin typeface="Quicksand" pitchFamily="2" charset="0"/>
            </a:endParaRPr>
          </a:p>
        </p:txBody>
      </p:sp>
      <p:sp>
        <p:nvSpPr>
          <p:cNvPr id="19" name="TextBox 18">
            <a:extLst>
              <a:ext uri="{FF2B5EF4-FFF2-40B4-BE49-F238E27FC236}">
                <a16:creationId xmlns:a16="http://schemas.microsoft.com/office/drawing/2014/main" id="{97AA5DAD-7B32-4787-99DF-7B51DD498ABB}"/>
              </a:ext>
            </a:extLst>
          </p:cNvPr>
          <p:cNvSpPr txBox="1"/>
          <p:nvPr/>
        </p:nvSpPr>
        <p:spPr>
          <a:xfrm>
            <a:off x="-4236098" y="4540054"/>
            <a:ext cx="4586613" cy="646331"/>
          </a:xfrm>
          <a:prstGeom prst="rect">
            <a:avLst/>
          </a:prstGeom>
          <a:noFill/>
        </p:spPr>
        <p:txBody>
          <a:bodyPr wrap="square" rtlCol="0">
            <a:spAutoFit/>
          </a:bodyPr>
          <a:lstStyle/>
          <a:p>
            <a:pPr marL="285750" indent="-285750">
              <a:buFont typeface="Courier New" panose="02070309020205020404" pitchFamily="49" charset="0"/>
              <a:buChar char="o"/>
            </a:pPr>
            <a:r>
              <a:rPr lang="en-US" sz="3600">
                <a:latin typeface="Quicksand" pitchFamily="2" charset="0"/>
              </a:rPr>
              <a:t>Quản lý đơn hàng</a:t>
            </a:r>
            <a:endParaRPr lang="vi-VN" sz="3600">
              <a:latin typeface="Quicksand" pitchFamily="2" charset="0"/>
            </a:endParaRPr>
          </a:p>
        </p:txBody>
      </p:sp>
      <p:sp>
        <p:nvSpPr>
          <p:cNvPr id="20" name="TextBox 19">
            <a:extLst>
              <a:ext uri="{FF2B5EF4-FFF2-40B4-BE49-F238E27FC236}">
                <a16:creationId xmlns:a16="http://schemas.microsoft.com/office/drawing/2014/main" id="{A695E4C1-3F9B-4BE9-8190-29691B4E1B1F}"/>
              </a:ext>
            </a:extLst>
          </p:cNvPr>
          <p:cNvSpPr txBox="1"/>
          <p:nvPr/>
        </p:nvSpPr>
        <p:spPr>
          <a:xfrm>
            <a:off x="-4655938" y="2199088"/>
            <a:ext cx="4586617" cy="646331"/>
          </a:xfrm>
          <a:prstGeom prst="rect">
            <a:avLst/>
          </a:prstGeom>
          <a:noFill/>
        </p:spPr>
        <p:txBody>
          <a:bodyPr wrap="square" rtlCol="0">
            <a:spAutoFit/>
          </a:bodyPr>
          <a:lstStyle/>
          <a:p>
            <a:pPr marL="285750" indent="-285750">
              <a:buFont typeface="Courier New" panose="02070309020205020404" pitchFamily="49" charset="0"/>
              <a:buChar char="o"/>
            </a:pPr>
            <a:r>
              <a:rPr lang="en-US" sz="3600">
                <a:latin typeface="Quicksand" pitchFamily="2" charset="0"/>
              </a:rPr>
              <a:t>Quản lý sản phẩm</a:t>
            </a:r>
            <a:endParaRPr lang="vi-VN" sz="3600">
              <a:latin typeface="Quicksand" pitchFamily="2" charset="0"/>
            </a:endParaRPr>
          </a:p>
        </p:txBody>
      </p:sp>
      <p:sp>
        <p:nvSpPr>
          <p:cNvPr id="21" name="TextBox 20">
            <a:extLst>
              <a:ext uri="{FF2B5EF4-FFF2-40B4-BE49-F238E27FC236}">
                <a16:creationId xmlns:a16="http://schemas.microsoft.com/office/drawing/2014/main" id="{562DBCD0-D77B-49AD-8632-0C79B7086551}"/>
              </a:ext>
            </a:extLst>
          </p:cNvPr>
          <p:cNvSpPr txBox="1"/>
          <p:nvPr/>
        </p:nvSpPr>
        <p:spPr>
          <a:xfrm>
            <a:off x="12631270" y="1771169"/>
            <a:ext cx="10946398" cy="1077218"/>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Nhu cầu sức khỏe </a:t>
            </a:r>
          </a:p>
          <a:p>
            <a:r>
              <a:rPr lang="en-US">
                <a:effectLst/>
                <a:latin typeface="Quicksand" pitchFamily="2" charset="0"/>
                <a:ea typeface="Calibri" panose="020F0502020204030204" pitchFamily="34" charset="0"/>
              </a:rPr>
              <a:t>	Là vấn đề đang được quan tâm hiện nay. Các hoạt động khám bệnh, chữa bệnh, mua 	thuốc, 	diễn ra hàng ngày</a:t>
            </a:r>
            <a:endParaRPr lang="vi-VN" sz="2800">
              <a:latin typeface="Quicksand" pitchFamily="2" charset="0"/>
            </a:endParaRPr>
          </a:p>
        </p:txBody>
      </p:sp>
      <p:sp>
        <p:nvSpPr>
          <p:cNvPr id="22" name="TextBox 21">
            <a:extLst>
              <a:ext uri="{FF2B5EF4-FFF2-40B4-BE49-F238E27FC236}">
                <a16:creationId xmlns:a16="http://schemas.microsoft.com/office/drawing/2014/main" id="{B7DE0B15-53DB-4251-B243-E29BFEF47F1E}"/>
              </a:ext>
            </a:extLst>
          </p:cNvPr>
          <p:cNvSpPr txBox="1"/>
          <p:nvPr/>
        </p:nvSpPr>
        <p:spPr>
          <a:xfrm>
            <a:off x="12631270" y="2906561"/>
            <a:ext cx="10781623" cy="800219"/>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Hiểu được vị trí vai trò của thuốc </a:t>
            </a:r>
          </a:p>
          <a:p>
            <a:pPr lvl="2"/>
            <a:r>
              <a:rPr lang="en-US">
                <a:effectLst/>
                <a:latin typeface="Quicksand" pitchFamily="2" charset="0"/>
                <a:ea typeface="Calibri" panose="020F0502020204030204" pitchFamily="34" charset="0"/>
              </a:rPr>
              <a:t>Các hệ thống nhà thuốc xuất hiện ngày càng nhiều nhầm đáp ứng nhu cầu của khách hàng</a:t>
            </a:r>
            <a:endParaRPr lang="vi-VN" sz="2800">
              <a:latin typeface="Quicksand" pitchFamily="2" charset="0"/>
            </a:endParaRPr>
          </a:p>
        </p:txBody>
      </p:sp>
      <p:sp>
        <p:nvSpPr>
          <p:cNvPr id="23" name="TextBox 22">
            <a:extLst>
              <a:ext uri="{FF2B5EF4-FFF2-40B4-BE49-F238E27FC236}">
                <a16:creationId xmlns:a16="http://schemas.microsoft.com/office/drawing/2014/main" id="{F1E8480C-BB1B-44C8-A314-A825C1F0B8EC}"/>
              </a:ext>
            </a:extLst>
          </p:cNvPr>
          <p:cNvSpPr txBox="1"/>
          <p:nvPr/>
        </p:nvSpPr>
        <p:spPr>
          <a:xfrm>
            <a:off x="12631270" y="3759170"/>
            <a:ext cx="10744439" cy="800219"/>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Công nghệ 4.0</a:t>
            </a:r>
          </a:p>
          <a:p>
            <a:pPr lvl="2"/>
            <a:r>
              <a:rPr lang="en-US">
                <a:latin typeface="Quicksand" pitchFamily="2" charset="0"/>
                <a:ea typeface="Calibri" panose="020F0502020204030204" pitchFamily="34" charset="0"/>
              </a:rPr>
              <a:t>X</a:t>
            </a:r>
            <a:r>
              <a:rPr lang="en-US">
                <a:effectLst/>
                <a:latin typeface="Quicksand" pitchFamily="2" charset="0"/>
                <a:ea typeface="Calibri" panose="020F0502020204030204" pitchFamily="34" charset="0"/>
              </a:rPr>
              <a:t>u hướng mua bán online ngày càng phát triển mạnh mẽ vì tính thuận tiện và nhanh chóng</a:t>
            </a:r>
            <a:endParaRPr lang="vi-VN" sz="2800">
              <a:latin typeface="Quicksand" pitchFamily="2" charset="0"/>
            </a:endParaRPr>
          </a:p>
        </p:txBody>
      </p:sp>
      <p:sp>
        <p:nvSpPr>
          <p:cNvPr id="24" name="TextBox 23">
            <a:extLst>
              <a:ext uri="{FF2B5EF4-FFF2-40B4-BE49-F238E27FC236}">
                <a16:creationId xmlns:a16="http://schemas.microsoft.com/office/drawing/2014/main" id="{353EF1E0-5F82-48C6-9A8F-E3DDE5A87191}"/>
              </a:ext>
            </a:extLst>
          </p:cNvPr>
          <p:cNvSpPr txBox="1"/>
          <p:nvPr/>
        </p:nvSpPr>
        <p:spPr>
          <a:xfrm>
            <a:off x="12631270" y="4611779"/>
            <a:ext cx="10592188" cy="1077218"/>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Xu hướng phát triển</a:t>
            </a:r>
          </a:p>
          <a:p>
            <a:pPr lvl="2"/>
            <a:r>
              <a:rPr lang="en-US">
                <a:latin typeface="Quicksand" pitchFamily="2" charset="0"/>
                <a:ea typeface="Calibri" panose="020F0502020204030204" pitchFamily="34" charset="0"/>
              </a:rPr>
              <a:t>N</a:t>
            </a:r>
            <a:r>
              <a:rPr lang="en-US">
                <a:effectLst/>
                <a:latin typeface="Quicksand" pitchFamily="2" charset="0"/>
                <a:ea typeface="Calibri" panose="020F0502020204030204" pitchFamily="34" charset="0"/>
              </a:rPr>
              <a:t>hà thuốc cần “trang bị” một hệ thống quản lý hiệu quả các khâu sản xuất, vận chuyển, đảm bảo chất lượng sản phẩm, phục vụ khách hàng</a:t>
            </a:r>
            <a:endParaRPr lang="vi-VN" sz="2800">
              <a:latin typeface="Quicksand" pitchFamily="2" charset="0"/>
            </a:endParaRPr>
          </a:p>
        </p:txBody>
      </p:sp>
    </p:spTree>
    <p:extLst>
      <p:ext uri="{BB962C8B-B14F-4D97-AF65-F5344CB8AC3E}">
        <p14:creationId xmlns:p14="http://schemas.microsoft.com/office/powerpoint/2010/main" val="40571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234DC-6C99-42D9-A964-5E56CB59D3E6}"/>
              </a:ext>
            </a:extLst>
          </p:cNvPr>
          <p:cNvSpPr txBox="1"/>
          <p:nvPr/>
        </p:nvSpPr>
        <p:spPr>
          <a:xfrm>
            <a:off x="744070" y="1512620"/>
            <a:ext cx="4506558" cy="646331"/>
          </a:xfrm>
          <a:prstGeom prst="rect">
            <a:avLst/>
          </a:prstGeom>
          <a:noFill/>
        </p:spPr>
        <p:txBody>
          <a:bodyPr wrap="square" rtlCol="0">
            <a:spAutoFit/>
          </a:bodyPr>
          <a:lstStyle/>
          <a:p>
            <a:r>
              <a:rPr lang="en-US" sz="3600">
                <a:latin typeface="Quicksand SemiBold" pitchFamily="2" charset="0"/>
              </a:rPr>
              <a:t>Bối cảnh sản phẩm</a:t>
            </a:r>
            <a:endParaRPr lang="vi-VN" sz="3600">
              <a:latin typeface="Quicksand SemiBold" pitchFamily="2" charset="0"/>
            </a:endParaRPr>
          </a:p>
        </p:txBody>
      </p:sp>
      <p:sp>
        <p:nvSpPr>
          <p:cNvPr id="7" name="TextBox 6">
            <a:extLst>
              <a:ext uri="{FF2B5EF4-FFF2-40B4-BE49-F238E27FC236}">
                <a16:creationId xmlns:a16="http://schemas.microsoft.com/office/drawing/2014/main" id="{53F56AEA-E07B-486C-918B-B734883A5FAD}"/>
              </a:ext>
            </a:extLst>
          </p:cNvPr>
          <p:cNvSpPr txBox="1"/>
          <p:nvPr/>
        </p:nvSpPr>
        <p:spPr>
          <a:xfrm>
            <a:off x="744070" y="3179270"/>
            <a:ext cx="2539252"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kho</a:t>
            </a:r>
            <a:endParaRPr lang="vi-VN" sz="2800">
              <a:latin typeface="Quicksand" pitchFamily="2" charset="0"/>
            </a:endParaRPr>
          </a:p>
        </p:txBody>
      </p:sp>
      <p:sp>
        <p:nvSpPr>
          <p:cNvPr id="8" name="TextBox 7">
            <a:extLst>
              <a:ext uri="{FF2B5EF4-FFF2-40B4-BE49-F238E27FC236}">
                <a16:creationId xmlns:a16="http://schemas.microsoft.com/office/drawing/2014/main" id="{26E208B7-1B45-4E73-A4D0-4FB2597F889A}"/>
              </a:ext>
            </a:extLst>
          </p:cNvPr>
          <p:cNvSpPr txBox="1"/>
          <p:nvPr/>
        </p:nvSpPr>
        <p:spPr>
          <a:xfrm>
            <a:off x="744070" y="3959592"/>
            <a:ext cx="4114800"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khách hàng</a:t>
            </a:r>
            <a:endParaRPr lang="vi-VN" sz="2800">
              <a:latin typeface="Quicksand" pitchFamily="2" charset="0"/>
            </a:endParaRPr>
          </a:p>
        </p:txBody>
      </p:sp>
      <p:sp>
        <p:nvSpPr>
          <p:cNvPr id="9" name="TextBox 8">
            <a:extLst>
              <a:ext uri="{FF2B5EF4-FFF2-40B4-BE49-F238E27FC236}">
                <a16:creationId xmlns:a16="http://schemas.microsoft.com/office/drawing/2014/main" id="{8CCC38D4-802C-4373-8832-2E401562B29E}"/>
              </a:ext>
            </a:extLst>
          </p:cNvPr>
          <p:cNvSpPr txBox="1"/>
          <p:nvPr/>
        </p:nvSpPr>
        <p:spPr>
          <a:xfrm>
            <a:off x="744070" y="4739914"/>
            <a:ext cx="363230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đơn hàng</a:t>
            </a:r>
            <a:endParaRPr lang="vi-VN" sz="2800">
              <a:latin typeface="Quicksand" pitchFamily="2" charset="0"/>
            </a:endParaRPr>
          </a:p>
        </p:txBody>
      </p:sp>
      <p:sp>
        <p:nvSpPr>
          <p:cNvPr id="10" name="TextBox 9">
            <a:extLst>
              <a:ext uri="{FF2B5EF4-FFF2-40B4-BE49-F238E27FC236}">
                <a16:creationId xmlns:a16="http://schemas.microsoft.com/office/drawing/2014/main" id="{03AA24E2-ED88-4E3E-A402-FEF14271F063}"/>
              </a:ext>
            </a:extLst>
          </p:cNvPr>
          <p:cNvSpPr txBox="1"/>
          <p:nvPr/>
        </p:nvSpPr>
        <p:spPr>
          <a:xfrm>
            <a:off x="744070" y="2398948"/>
            <a:ext cx="3632309"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sản phẩm</a:t>
            </a:r>
            <a:endParaRPr lang="vi-VN" sz="2800">
              <a:latin typeface="Quicksand" pitchFamily="2" charset="0"/>
            </a:endParaRPr>
          </a:p>
        </p:txBody>
      </p:sp>
      <p:sp>
        <p:nvSpPr>
          <p:cNvPr id="11" name="Footer Placeholder 10">
            <a:extLst>
              <a:ext uri="{FF2B5EF4-FFF2-40B4-BE49-F238E27FC236}">
                <a16:creationId xmlns:a16="http://schemas.microsoft.com/office/drawing/2014/main" id="{60CF3491-4830-4C1B-B4D3-9FF5431ACF65}"/>
              </a:ext>
            </a:extLst>
          </p:cNvPr>
          <p:cNvSpPr>
            <a:spLocks noGrp="1"/>
          </p:cNvSpPr>
          <p:nvPr>
            <p:ph type="ftr" sz="quarter" idx="11"/>
          </p:nvPr>
        </p:nvSpPr>
        <p:spPr/>
        <p:txBody>
          <a:bodyPr/>
          <a:lstStyle/>
          <a:p>
            <a:r>
              <a:rPr lang="vi-VN">
                <a:latin typeface="Quicksand SemiBold" pitchFamily="2" charset="0"/>
              </a:rPr>
              <a:t>Khoa Công Nghệ Phần Mềm</a:t>
            </a:r>
          </a:p>
        </p:txBody>
      </p:sp>
      <p:pic>
        <p:nvPicPr>
          <p:cNvPr id="12" name="Picture 11">
            <a:extLst>
              <a:ext uri="{FF2B5EF4-FFF2-40B4-BE49-F238E27FC236}">
                <a16:creationId xmlns:a16="http://schemas.microsoft.com/office/drawing/2014/main" id="{53BCA009-9E8D-48A9-B7B4-ABE55D84A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3" name="TextBox 12">
            <a:extLst>
              <a:ext uri="{FF2B5EF4-FFF2-40B4-BE49-F238E27FC236}">
                <a16:creationId xmlns:a16="http://schemas.microsoft.com/office/drawing/2014/main" id="{A4FAAAFD-46B3-43F7-8814-1B67C90CD0DA}"/>
              </a:ext>
            </a:extLst>
          </p:cNvPr>
          <p:cNvSpPr txBox="1"/>
          <p:nvPr/>
        </p:nvSpPr>
        <p:spPr>
          <a:xfrm>
            <a:off x="744070" y="585929"/>
            <a:ext cx="3294530" cy="769441"/>
          </a:xfrm>
          <a:prstGeom prst="rect">
            <a:avLst/>
          </a:prstGeom>
          <a:noFill/>
        </p:spPr>
        <p:txBody>
          <a:bodyPr wrap="square" rtlCol="0">
            <a:spAutoFit/>
          </a:bodyPr>
          <a:lstStyle/>
          <a:p>
            <a:r>
              <a:rPr lang="en-US" sz="4400">
                <a:latin typeface="Quicksand SemiBold" pitchFamily="2" charset="0"/>
              </a:rPr>
              <a:t>Tổng quan</a:t>
            </a:r>
            <a:endParaRPr lang="vi-VN" sz="4400">
              <a:latin typeface="Quicksand SemiBold" pitchFamily="2" charset="0"/>
            </a:endParaRPr>
          </a:p>
        </p:txBody>
      </p:sp>
      <p:sp>
        <p:nvSpPr>
          <p:cNvPr id="15" name="TextBox 14">
            <a:extLst>
              <a:ext uri="{FF2B5EF4-FFF2-40B4-BE49-F238E27FC236}">
                <a16:creationId xmlns:a16="http://schemas.microsoft.com/office/drawing/2014/main" id="{282A9CA1-51EA-4BFC-889B-0CF10B527236}"/>
              </a:ext>
            </a:extLst>
          </p:cNvPr>
          <p:cNvSpPr txBox="1"/>
          <p:nvPr/>
        </p:nvSpPr>
        <p:spPr>
          <a:xfrm>
            <a:off x="-3511923" y="2905780"/>
            <a:ext cx="290367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Khách hàng</a:t>
            </a:r>
            <a:endParaRPr lang="vi-VN" sz="2800">
              <a:latin typeface="Quicksand" pitchFamily="2" charset="0"/>
            </a:endParaRPr>
          </a:p>
        </p:txBody>
      </p:sp>
      <p:sp>
        <p:nvSpPr>
          <p:cNvPr id="16" name="TextBox 15">
            <a:extLst>
              <a:ext uri="{FF2B5EF4-FFF2-40B4-BE49-F238E27FC236}">
                <a16:creationId xmlns:a16="http://schemas.microsoft.com/office/drawing/2014/main" id="{98BFEFA4-23F1-427D-9678-B8BFE980C77C}"/>
              </a:ext>
            </a:extLst>
          </p:cNvPr>
          <p:cNvSpPr txBox="1"/>
          <p:nvPr/>
        </p:nvSpPr>
        <p:spPr>
          <a:xfrm>
            <a:off x="-3511923" y="3673686"/>
            <a:ext cx="21022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Dược sĩ</a:t>
            </a:r>
            <a:endParaRPr lang="vi-VN" sz="2800">
              <a:latin typeface="Quicksand" pitchFamily="2" charset="0"/>
            </a:endParaRPr>
          </a:p>
        </p:txBody>
      </p:sp>
      <p:sp>
        <p:nvSpPr>
          <p:cNvPr id="17" name="TextBox 16">
            <a:extLst>
              <a:ext uri="{FF2B5EF4-FFF2-40B4-BE49-F238E27FC236}">
                <a16:creationId xmlns:a16="http://schemas.microsoft.com/office/drawing/2014/main" id="{7B6230E1-91AC-4BE4-99F7-920018291A53}"/>
              </a:ext>
            </a:extLst>
          </p:cNvPr>
          <p:cNvSpPr txBox="1"/>
          <p:nvPr/>
        </p:nvSpPr>
        <p:spPr>
          <a:xfrm>
            <a:off x="-3522681" y="4441592"/>
            <a:ext cx="230348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Quản lý</a:t>
            </a:r>
            <a:endParaRPr lang="vi-VN" sz="2800">
              <a:latin typeface="Quicksand" pitchFamily="2" charset="0"/>
            </a:endParaRPr>
          </a:p>
        </p:txBody>
      </p:sp>
      <p:sp>
        <p:nvSpPr>
          <p:cNvPr id="18" name="TextBox 17">
            <a:extLst>
              <a:ext uri="{FF2B5EF4-FFF2-40B4-BE49-F238E27FC236}">
                <a16:creationId xmlns:a16="http://schemas.microsoft.com/office/drawing/2014/main" id="{FB5DD4B7-EBC8-4C2D-B536-2959CB973DFB}"/>
              </a:ext>
            </a:extLst>
          </p:cNvPr>
          <p:cNvSpPr txBox="1"/>
          <p:nvPr/>
        </p:nvSpPr>
        <p:spPr>
          <a:xfrm>
            <a:off x="-3522681" y="5209498"/>
            <a:ext cx="20260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Admin</a:t>
            </a:r>
            <a:endParaRPr lang="vi-VN" sz="2800">
              <a:latin typeface="Quicksand" pitchFamily="2" charset="0"/>
            </a:endParaRPr>
          </a:p>
        </p:txBody>
      </p:sp>
      <p:sp>
        <p:nvSpPr>
          <p:cNvPr id="19" name="TextBox 18">
            <a:extLst>
              <a:ext uri="{FF2B5EF4-FFF2-40B4-BE49-F238E27FC236}">
                <a16:creationId xmlns:a16="http://schemas.microsoft.com/office/drawing/2014/main" id="{FF3DBF2D-F26C-48BC-B0FC-37989995E8E3}"/>
              </a:ext>
            </a:extLst>
          </p:cNvPr>
          <p:cNvSpPr txBox="1"/>
          <p:nvPr/>
        </p:nvSpPr>
        <p:spPr>
          <a:xfrm>
            <a:off x="12507109" y="2781596"/>
            <a:ext cx="438374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Đặc điểm người dùng</a:t>
            </a:r>
            <a:endParaRPr lang="vi-VN" sz="2800">
              <a:latin typeface="Quicksand" pitchFamily="2" charset="0"/>
            </a:endParaRPr>
          </a:p>
        </p:txBody>
      </p:sp>
      <p:sp>
        <p:nvSpPr>
          <p:cNvPr id="20" name="TextBox 19">
            <a:extLst>
              <a:ext uri="{FF2B5EF4-FFF2-40B4-BE49-F238E27FC236}">
                <a16:creationId xmlns:a16="http://schemas.microsoft.com/office/drawing/2014/main" id="{5D294371-7086-4051-A3CB-ED4A766EE01E}"/>
              </a:ext>
            </a:extLst>
          </p:cNvPr>
          <p:cNvSpPr txBox="1"/>
          <p:nvPr/>
        </p:nvSpPr>
        <p:spPr>
          <a:xfrm>
            <a:off x="12507109" y="3501180"/>
            <a:ext cx="4495527"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Môi trường vận hành</a:t>
            </a:r>
            <a:endParaRPr lang="vi-VN" sz="2800">
              <a:latin typeface="Quicksand" pitchFamily="2" charset="0"/>
            </a:endParaRPr>
          </a:p>
        </p:txBody>
      </p:sp>
    </p:spTree>
    <p:extLst>
      <p:ext uri="{BB962C8B-B14F-4D97-AF65-F5344CB8AC3E}">
        <p14:creationId xmlns:p14="http://schemas.microsoft.com/office/powerpoint/2010/main" val="833962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DCFC4A-6032-49A2-AB1B-7BBF2765021A}"/>
              </a:ext>
            </a:extLst>
          </p:cNvPr>
          <p:cNvSpPr txBox="1"/>
          <p:nvPr/>
        </p:nvSpPr>
        <p:spPr>
          <a:xfrm>
            <a:off x="838200" y="1512620"/>
            <a:ext cx="4840942" cy="646331"/>
          </a:xfrm>
          <a:prstGeom prst="rect">
            <a:avLst/>
          </a:prstGeom>
          <a:noFill/>
        </p:spPr>
        <p:txBody>
          <a:bodyPr wrap="square" rtlCol="0">
            <a:spAutoFit/>
          </a:bodyPr>
          <a:lstStyle/>
          <a:p>
            <a:r>
              <a:rPr lang="en-US" sz="3200">
                <a:latin typeface="Quicksand SemiBold" pitchFamily="2" charset="0"/>
              </a:rPr>
              <a:t>Đặc </a:t>
            </a:r>
            <a:r>
              <a:rPr lang="en-US" sz="3600">
                <a:latin typeface="Quicksand SemiBold" pitchFamily="2" charset="0"/>
              </a:rPr>
              <a:t>điểm</a:t>
            </a:r>
            <a:r>
              <a:rPr lang="en-US" sz="3200">
                <a:latin typeface="Quicksand SemiBold" pitchFamily="2" charset="0"/>
              </a:rPr>
              <a:t> người dùng</a:t>
            </a:r>
            <a:endParaRPr lang="vi-VN" sz="32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3" name="TextBox 2">
            <a:extLst>
              <a:ext uri="{FF2B5EF4-FFF2-40B4-BE49-F238E27FC236}">
                <a16:creationId xmlns:a16="http://schemas.microsoft.com/office/drawing/2014/main" id="{09711F92-71CC-46CC-972C-9F802ED8696F}"/>
              </a:ext>
            </a:extLst>
          </p:cNvPr>
          <p:cNvSpPr txBox="1"/>
          <p:nvPr/>
        </p:nvSpPr>
        <p:spPr>
          <a:xfrm>
            <a:off x="919330" y="2417890"/>
            <a:ext cx="290367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Khách hàng</a:t>
            </a:r>
            <a:endParaRPr lang="vi-VN" sz="2800">
              <a:latin typeface="Quicksand" pitchFamily="2" charset="0"/>
            </a:endParaRPr>
          </a:p>
        </p:txBody>
      </p:sp>
      <p:sp>
        <p:nvSpPr>
          <p:cNvPr id="8" name="TextBox 7">
            <a:extLst>
              <a:ext uri="{FF2B5EF4-FFF2-40B4-BE49-F238E27FC236}">
                <a16:creationId xmlns:a16="http://schemas.microsoft.com/office/drawing/2014/main" id="{C37146A3-BEFA-40CE-AE29-EB7F725A7CEF}"/>
              </a:ext>
            </a:extLst>
          </p:cNvPr>
          <p:cNvSpPr txBox="1"/>
          <p:nvPr/>
        </p:nvSpPr>
        <p:spPr>
          <a:xfrm>
            <a:off x="919330" y="3185796"/>
            <a:ext cx="21022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Dược sĩ</a:t>
            </a:r>
            <a:endParaRPr lang="vi-VN" sz="2800">
              <a:latin typeface="Quicksand" pitchFamily="2" charset="0"/>
            </a:endParaRPr>
          </a:p>
        </p:txBody>
      </p:sp>
      <p:sp>
        <p:nvSpPr>
          <p:cNvPr id="9" name="TextBox 8">
            <a:extLst>
              <a:ext uri="{FF2B5EF4-FFF2-40B4-BE49-F238E27FC236}">
                <a16:creationId xmlns:a16="http://schemas.microsoft.com/office/drawing/2014/main" id="{5E473DDA-D0A5-42A1-BFF8-E6BEE7A4B574}"/>
              </a:ext>
            </a:extLst>
          </p:cNvPr>
          <p:cNvSpPr txBox="1"/>
          <p:nvPr/>
        </p:nvSpPr>
        <p:spPr>
          <a:xfrm>
            <a:off x="908572" y="3953702"/>
            <a:ext cx="230348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Quản lý</a:t>
            </a:r>
            <a:endParaRPr lang="vi-VN" sz="2800">
              <a:latin typeface="Quicksand" pitchFamily="2" charset="0"/>
            </a:endParaRPr>
          </a:p>
        </p:txBody>
      </p:sp>
      <p:sp>
        <p:nvSpPr>
          <p:cNvPr id="10" name="TextBox 9">
            <a:extLst>
              <a:ext uri="{FF2B5EF4-FFF2-40B4-BE49-F238E27FC236}">
                <a16:creationId xmlns:a16="http://schemas.microsoft.com/office/drawing/2014/main" id="{44D1B4F9-FFC6-4A18-88D7-685BFE1CE3D8}"/>
              </a:ext>
            </a:extLst>
          </p:cNvPr>
          <p:cNvSpPr txBox="1"/>
          <p:nvPr/>
        </p:nvSpPr>
        <p:spPr>
          <a:xfrm>
            <a:off x="908572" y="4721608"/>
            <a:ext cx="20260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Admin</a:t>
            </a:r>
            <a:endParaRPr lang="vi-VN" sz="2800">
              <a:latin typeface="Quicksand" pitchFamily="2" charset="0"/>
            </a:endParaRP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12" name="TextBox 11">
            <a:extLst>
              <a:ext uri="{FF2B5EF4-FFF2-40B4-BE49-F238E27FC236}">
                <a16:creationId xmlns:a16="http://schemas.microsoft.com/office/drawing/2014/main" id="{2BD0D6BA-1867-4554-B577-239AFFFEB179}"/>
              </a:ext>
            </a:extLst>
          </p:cNvPr>
          <p:cNvSpPr txBox="1"/>
          <p:nvPr/>
        </p:nvSpPr>
        <p:spPr>
          <a:xfrm>
            <a:off x="12192000" y="1512620"/>
            <a:ext cx="4506558" cy="646331"/>
          </a:xfrm>
          <a:prstGeom prst="rect">
            <a:avLst/>
          </a:prstGeom>
          <a:noFill/>
        </p:spPr>
        <p:txBody>
          <a:bodyPr wrap="square" rtlCol="0">
            <a:spAutoFit/>
          </a:bodyPr>
          <a:lstStyle/>
          <a:p>
            <a:r>
              <a:rPr lang="en-US" sz="3600">
                <a:latin typeface="Quicksand SemiBold" pitchFamily="2" charset="0"/>
              </a:rPr>
              <a:t>Bối cảnh sản phẩm</a:t>
            </a:r>
            <a:endParaRPr lang="vi-VN" sz="3600">
              <a:latin typeface="Quicksand SemiBold" pitchFamily="2" charset="0"/>
            </a:endParaRPr>
          </a:p>
        </p:txBody>
      </p:sp>
      <p:sp>
        <p:nvSpPr>
          <p:cNvPr id="13" name="TextBox 12">
            <a:extLst>
              <a:ext uri="{FF2B5EF4-FFF2-40B4-BE49-F238E27FC236}">
                <a16:creationId xmlns:a16="http://schemas.microsoft.com/office/drawing/2014/main" id="{B6C4C665-E938-46B5-93AB-7B9AEE84B8E4}"/>
              </a:ext>
            </a:extLst>
          </p:cNvPr>
          <p:cNvSpPr txBox="1"/>
          <p:nvPr/>
        </p:nvSpPr>
        <p:spPr>
          <a:xfrm>
            <a:off x="12845975" y="3428334"/>
            <a:ext cx="2539252"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kho</a:t>
            </a:r>
            <a:endParaRPr lang="vi-VN" sz="2800">
              <a:latin typeface="Quicksand" pitchFamily="2" charset="0"/>
            </a:endParaRPr>
          </a:p>
        </p:txBody>
      </p:sp>
      <p:sp>
        <p:nvSpPr>
          <p:cNvPr id="14" name="TextBox 13">
            <a:extLst>
              <a:ext uri="{FF2B5EF4-FFF2-40B4-BE49-F238E27FC236}">
                <a16:creationId xmlns:a16="http://schemas.microsoft.com/office/drawing/2014/main" id="{99E20D20-539C-4B4F-92AD-C1EC7918813E}"/>
              </a:ext>
            </a:extLst>
          </p:cNvPr>
          <p:cNvSpPr txBox="1"/>
          <p:nvPr/>
        </p:nvSpPr>
        <p:spPr>
          <a:xfrm>
            <a:off x="12845975" y="4208656"/>
            <a:ext cx="4114800"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khách hàng</a:t>
            </a:r>
            <a:endParaRPr lang="vi-VN" sz="2800">
              <a:latin typeface="Quicksand" pitchFamily="2" charset="0"/>
            </a:endParaRPr>
          </a:p>
        </p:txBody>
      </p:sp>
      <p:sp>
        <p:nvSpPr>
          <p:cNvPr id="15" name="TextBox 14">
            <a:extLst>
              <a:ext uri="{FF2B5EF4-FFF2-40B4-BE49-F238E27FC236}">
                <a16:creationId xmlns:a16="http://schemas.microsoft.com/office/drawing/2014/main" id="{0C35EDBC-D932-4B0C-BCAC-48508ACAB0B8}"/>
              </a:ext>
            </a:extLst>
          </p:cNvPr>
          <p:cNvSpPr txBox="1"/>
          <p:nvPr/>
        </p:nvSpPr>
        <p:spPr>
          <a:xfrm>
            <a:off x="12845975" y="4988978"/>
            <a:ext cx="3632306"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đơn hàng</a:t>
            </a:r>
            <a:endParaRPr lang="vi-VN" sz="2800">
              <a:latin typeface="Quicksand" pitchFamily="2" charset="0"/>
            </a:endParaRPr>
          </a:p>
        </p:txBody>
      </p:sp>
      <p:sp>
        <p:nvSpPr>
          <p:cNvPr id="16" name="TextBox 15">
            <a:extLst>
              <a:ext uri="{FF2B5EF4-FFF2-40B4-BE49-F238E27FC236}">
                <a16:creationId xmlns:a16="http://schemas.microsoft.com/office/drawing/2014/main" id="{1C1C91FD-8D2A-43AE-9B81-AF59A01B3994}"/>
              </a:ext>
            </a:extLst>
          </p:cNvPr>
          <p:cNvSpPr txBox="1"/>
          <p:nvPr/>
        </p:nvSpPr>
        <p:spPr>
          <a:xfrm>
            <a:off x="12845975" y="2648012"/>
            <a:ext cx="3632309" cy="523220"/>
          </a:xfrm>
          <a:prstGeom prst="rect">
            <a:avLst/>
          </a:prstGeom>
          <a:noFill/>
        </p:spPr>
        <p:txBody>
          <a:bodyPr wrap="square" rtlCol="0">
            <a:spAutoFit/>
          </a:bodyPr>
          <a:lstStyle/>
          <a:p>
            <a:pPr marL="285750" indent="-285750">
              <a:buFont typeface="Courier New" panose="02070309020205020404" pitchFamily="49" charset="0"/>
              <a:buChar char="o"/>
            </a:pPr>
            <a:r>
              <a:rPr lang="en-US" sz="2800">
                <a:latin typeface="Quicksand" pitchFamily="2" charset="0"/>
              </a:rPr>
              <a:t>Quản lý sản phẩm</a:t>
            </a:r>
            <a:endParaRPr lang="vi-VN" sz="2800">
              <a:latin typeface="Quicksand" pitchFamily="2" charset="0"/>
            </a:endParaRPr>
          </a:p>
        </p:txBody>
      </p:sp>
      <p:sp>
        <p:nvSpPr>
          <p:cNvPr id="17" name="TextBox 16">
            <a:extLst>
              <a:ext uri="{FF2B5EF4-FFF2-40B4-BE49-F238E27FC236}">
                <a16:creationId xmlns:a16="http://schemas.microsoft.com/office/drawing/2014/main" id="{B6E0FB8F-27EB-4E56-91BE-F32644408275}"/>
              </a:ext>
            </a:extLst>
          </p:cNvPr>
          <p:cNvSpPr txBox="1"/>
          <p:nvPr/>
        </p:nvSpPr>
        <p:spPr>
          <a:xfrm>
            <a:off x="12192000" y="1512620"/>
            <a:ext cx="5082989" cy="646331"/>
          </a:xfrm>
          <a:prstGeom prst="rect">
            <a:avLst/>
          </a:prstGeom>
          <a:noFill/>
        </p:spPr>
        <p:txBody>
          <a:bodyPr wrap="square" rtlCol="0">
            <a:spAutoFit/>
          </a:bodyPr>
          <a:lstStyle/>
          <a:p>
            <a:r>
              <a:rPr lang="en-US" sz="3600">
                <a:latin typeface="Quicksand SemiBold" pitchFamily="2" charset="0"/>
              </a:rPr>
              <a:t>Môi trường vận hành</a:t>
            </a:r>
            <a:endParaRPr lang="vi-VN" sz="3600">
              <a:latin typeface="Quicksand SemiBold" pitchFamily="2" charset="0"/>
            </a:endParaRPr>
          </a:p>
        </p:txBody>
      </p:sp>
      <p:sp>
        <p:nvSpPr>
          <p:cNvPr id="18" name="TextBox 17">
            <a:extLst>
              <a:ext uri="{FF2B5EF4-FFF2-40B4-BE49-F238E27FC236}">
                <a16:creationId xmlns:a16="http://schemas.microsoft.com/office/drawing/2014/main" id="{0604D942-2C53-465B-B71B-9404C5340EAE}"/>
              </a:ext>
            </a:extLst>
          </p:cNvPr>
          <p:cNvSpPr txBox="1"/>
          <p:nvPr/>
        </p:nvSpPr>
        <p:spPr>
          <a:xfrm>
            <a:off x="-4284681" y="2770350"/>
            <a:ext cx="2948492"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phần cứng</a:t>
            </a:r>
            <a:endParaRPr lang="vi-VN" sz="2800">
              <a:latin typeface="Quicksand" pitchFamily="2" charset="0"/>
            </a:endParaRPr>
          </a:p>
        </p:txBody>
      </p:sp>
      <p:sp>
        <p:nvSpPr>
          <p:cNvPr id="19" name="TextBox 18">
            <a:extLst>
              <a:ext uri="{FF2B5EF4-FFF2-40B4-BE49-F238E27FC236}">
                <a16:creationId xmlns:a16="http://schemas.microsoft.com/office/drawing/2014/main" id="{1AD2E856-9E45-42FF-B0C2-B54378E8EBF7}"/>
              </a:ext>
            </a:extLst>
          </p:cNvPr>
          <p:cNvSpPr txBox="1"/>
          <p:nvPr/>
        </p:nvSpPr>
        <p:spPr>
          <a:xfrm>
            <a:off x="-4284681" y="3456670"/>
            <a:ext cx="2563906"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internet</a:t>
            </a:r>
            <a:endParaRPr lang="vi-VN" sz="2800">
              <a:latin typeface="Quicksand" pitchFamily="2" charset="0"/>
            </a:endParaRPr>
          </a:p>
        </p:txBody>
      </p:sp>
      <p:sp>
        <p:nvSpPr>
          <p:cNvPr id="20" name="TextBox 19">
            <a:extLst>
              <a:ext uri="{FF2B5EF4-FFF2-40B4-BE49-F238E27FC236}">
                <a16:creationId xmlns:a16="http://schemas.microsoft.com/office/drawing/2014/main" id="{A3108EA8-D97F-45CB-872A-E696C27B751B}"/>
              </a:ext>
            </a:extLst>
          </p:cNvPr>
          <p:cNvSpPr txBox="1"/>
          <p:nvPr/>
        </p:nvSpPr>
        <p:spPr>
          <a:xfrm>
            <a:off x="-4284681" y="4139415"/>
            <a:ext cx="3985708"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trình duyệt web</a:t>
            </a:r>
            <a:endParaRPr lang="vi-VN" sz="2800">
              <a:latin typeface="Quicksand" pitchFamily="2" charset="0"/>
            </a:endParaRPr>
          </a:p>
        </p:txBody>
      </p:sp>
      <p:sp>
        <p:nvSpPr>
          <p:cNvPr id="21" name="TextBox 20">
            <a:extLst>
              <a:ext uri="{FF2B5EF4-FFF2-40B4-BE49-F238E27FC236}">
                <a16:creationId xmlns:a16="http://schemas.microsoft.com/office/drawing/2014/main" id="{C71700B7-8A7D-4F48-A795-E719FC3889A1}"/>
              </a:ext>
            </a:extLst>
          </p:cNvPr>
          <p:cNvSpPr txBox="1"/>
          <p:nvPr/>
        </p:nvSpPr>
        <p:spPr>
          <a:xfrm>
            <a:off x="-4284681" y="4822160"/>
            <a:ext cx="335280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Về hệ điều hành</a:t>
            </a:r>
            <a:endParaRPr lang="vi-VN" sz="2800">
              <a:latin typeface="Quicksand" pitchFamily="2" charset="0"/>
            </a:endParaRPr>
          </a:p>
        </p:txBody>
      </p:sp>
      <p:sp>
        <p:nvSpPr>
          <p:cNvPr id="22" name="TextBox 21">
            <a:extLst>
              <a:ext uri="{FF2B5EF4-FFF2-40B4-BE49-F238E27FC236}">
                <a16:creationId xmlns:a16="http://schemas.microsoft.com/office/drawing/2014/main" id="{0E261AD0-2AE8-402F-BEA4-2379F845C562}"/>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24" name="TextBox 23">
            <a:extLst>
              <a:ext uri="{FF2B5EF4-FFF2-40B4-BE49-F238E27FC236}">
                <a16:creationId xmlns:a16="http://schemas.microsoft.com/office/drawing/2014/main" id="{1D4A3E23-334F-405B-AD7C-A20DC6FBB85C}"/>
              </a:ext>
            </a:extLst>
          </p:cNvPr>
          <p:cNvSpPr txBox="1"/>
          <p:nvPr/>
        </p:nvSpPr>
        <p:spPr>
          <a:xfrm>
            <a:off x="-4452994" y="2158951"/>
            <a:ext cx="4640580" cy="1384995"/>
          </a:xfrm>
          <a:prstGeom prst="rect">
            <a:avLst/>
          </a:prstGeom>
          <a:noFill/>
        </p:spPr>
        <p:txBody>
          <a:bodyPr wrap="square" rtlCol="0">
            <a:spAutoFit/>
          </a:bodyPr>
          <a:lstStyle/>
          <a:p>
            <a:r>
              <a:rPr lang="en-US" sz="2800">
                <a:latin typeface="Quicksand" pitchFamily="2" charset="0"/>
                <a:ea typeface="Times New Roman" panose="02020603050405020304" pitchFamily="18" charset="0"/>
              </a:rPr>
              <a:t>Đặc trưng: </a:t>
            </a:r>
          </a:p>
          <a:p>
            <a:r>
              <a:rPr lang="en-US" sz="2800">
                <a:effectLst/>
                <a:latin typeface="Quicksand" pitchFamily="2" charset="0"/>
                <a:ea typeface="Times New Roman" panose="02020603050405020304" pitchFamily="18" charset="0"/>
              </a:rPr>
              <a:t>Sử dụng hệ thống để đáp ứng nhu cầu của mình</a:t>
            </a:r>
            <a:endParaRPr lang="vi-VN" sz="2800">
              <a:latin typeface="Quicksand" pitchFamily="2" charset="0"/>
            </a:endParaRPr>
          </a:p>
        </p:txBody>
      </p:sp>
      <p:sp>
        <p:nvSpPr>
          <p:cNvPr id="25" name="TextBox 24">
            <a:extLst>
              <a:ext uri="{FF2B5EF4-FFF2-40B4-BE49-F238E27FC236}">
                <a16:creationId xmlns:a16="http://schemas.microsoft.com/office/drawing/2014/main" id="{131DA0A0-1B74-464D-9B75-B22E8F7AD8E5}"/>
              </a:ext>
            </a:extLst>
          </p:cNvPr>
          <p:cNvSpPr txBox="1"/>
          <p:nvPr/>
        </p:nvSpPr>
        <p:spPr>
          <a:xfrm>
            <a:off x="-4452994" y="3802685"/>
            <a:ext cx="4879940" cy="2246769"/>
          </a:xfrm>
          <a:prstGeom prst="rect">
            <a:avLst/>
          </a:prstGeom>
          <a:noFill/>
        </p:spPr>
        <p:txBody>
          <a:bodyPr wrap="square" rtlCol="0">
            <a:spAutoFit/>
          </a:bodyPr>
          <a:lstStyle/>
          <a:p>
            <a:r>
              <a:rPr lang="en-US" sz="2800">
                <a:latin typeface="Quicksand" pitchFamily="2" charset="0"/>
              </a:rPr>
              <a:t>Các chức năng: </a:t>
            </a:r>
          </a:p>
          <a:p>
            <a:r>
              <a:rPr lang="en-US" sz="2800">
                <a:latin typeface="Quicksand" pitchFamily="2" charset="0"/>
              </a:rPr>
              <a:t>Đăng ký tài khoản, đăng nhập, giỏ hàng, tra cứu thông tin, đặt hàng, thông tin tài khoản…</a:t>
            </a:r>
            <a:endParaRPr lang="vi-VN" sz="2800">
              <a:latin typeface="Quicksand" pitchFamily="2" charset="0"/>
            </a:endParaRPr>
          </a:p>
        </p:txBody>
      </p:sp>
      <p:sp>
        <p:nvSpPr>
          <p:cNvPr id="26" name="TextBox 25">
            <a:extLst>
              <a:ext uri="{FF2B5EF4-FFF2-40B4-BE49-F238E27FC236}">
                <a16:creationId xmlns:a16="http://schemas.microsoft.com/office/drawing/2014/main" id="{15A5BC1D-4F5B-49C6-86A2-70EE2D76A04E}"/>
              </a:ext>
            </a:extLst>
          </p:cNvPr>
          <p:cNvSpPr txBox="1"/>
          <p:nvPr/>
        </p:nvSpPr>
        <p:spPr>
          <a:xfrm>
            <a:off x="-7117079" y="2158951"/>
            <a:ext cx="2303481" cy="954107"/>
          </a:xfrm>
          <a:prstGeom prst="rect">
            <a:avLst/>
          </a:prstGeom>
          <a:noFill/>
        </p:spPr>
        <p:txBody>
          <a:bodyPr wrap="square" rtlCol="0">
            <a:spAutoFit/>
          </a:bodyPr>
          <a:lstStyle/>
          <a:p>
            <a:r>
              <a:rPr lang="en-US" sz="2800">
                <a:latin typeface="Quicksand" pitchFamily="2" charset="0"/>
              </a:rPr>
              <a:t>Vai trò: </a:t>
            </a:r>
          </a:p>
          <a:p>
            <a:r>
              <a:rPr lang="en-US" sz="2800">
                <a:latin typeface="Quicksand" pitchFamily="2" charset="0"/>
              </a:rPr>
              <a:t>Người dùng</a:t>
            </a:r>
            <a:endParaRPr lang="vi-VN" sz="2800">
              <a:latin typeface="Quicksand" pitchFamily="2" charset="0"/>
            </a:endParaRPr>
          </a:p>
        </p:txBody>
      </p:sp>
      <p:sp>
        <p:nvSpPr>
          <p:cNvPr id="27" name="TextBox 26">
            <a:extLst>
              <a:ext uri="{FF2B5EF4-FFF2-40B4-BE49-F238E27FC236}">
                <a16:creationId xmlns:a16="http://schemas.microsoft.com/office/drawing/2014/main" id="{208650FC-BB3E-4D97-B479-2769E9EF13EA}"/>
              </a:ext>
            </a:extLst>
          </p:cNvPr>
          <p:cNvSpPr txBox="1"/>
          <p:nvPr/>
        </p:nvSpPr>
        <p:spPr>
          <a:xfrm>
            <a:off x="-7177369" y="3896555"/>
            <a:ext cx="2724375" cy="1384995"/>
          </a:xfrm>
          <a:prstGeom prst="rect">
            <a:avLst/>
          </a:prstGeom>
          <a:noFill/>
        </p:spPr>
        <p:txBody>
          <a:bodyPr wrap="square" rtlCol="0">
            <a:spAutoFit/>
          </a:bodyPr>
          <a:lstStyle/>
          <a:p>
            <a:r>
              <a:rPr lang="en-US" sz="2800">
                <a:latin typeface="Quicksand" pitchFamily="2" charset="0"/>
              </a:rPr>
              <a:t>Quyền hạn: Tìm kiếm và đặt sản phẩm</a:t>
            </a:r>
            <a:endParaRPr lang="vi-VN" sz="2800">
              <a:latin typeface="Quicksand" pitchFamily="2" charset="0"/>
            </a:endParaRPr>
          </a:p>
        </p:txBody>
      </p:sp>
    </p:spTree>
    <p:extLst>
      <p:ext uri="{BB962C8B-B14F-4D97-AF65-F5344CB8AC3E}">
        <p14:creationId xmlns:p14="http://schemas.microsoft.com/office/powerpoint/2010/main" val="1269352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DCFC4A-6032-49A2-AB1B-7BBF2765021A}"/>
              </a:ext>
            </a:extLst>
          </p:cNvPr>
          <p:cNvSpPr txBox="1"/>
          <p:nvPr/>
        </p:nvSpPr>
        <p:spPr>
          <a:xfrm>
            <a:off x="838200" y="1512620"/>
            <a:ext cx="4840942" cy="646331"/>
          </a:xfrm>
          <a:prstGeom prst="rect">
            <a:avLst/>
          </a:prstGeom>
          <a:noFill/>
        </p:spPr>
        <p:txBody>
          <a:bodyPr wrap="square" rtlCol="0">
            <a:spAutoFit/>
          </a:bodyPr>
          <a:lstStyle/>
          <a:p>
            <a:r>
              <a:rPr lang="en-US" sz="3200">
                <a:latin typeface="Quicksand SemiBold" pitchFamily="2" charset="0"/>
              </a:rPr>
              <a:t>Đặc </a:t>
            </a:r>
            <a:r>
              <a:rPr lang="en-US" sz="3600">
                <a:latin typeface="Quicksand SemiBold" pitchFamily="2" charset="0"/>
              </a:rPr>
              <a:t>điểm</a:t>
            </a:r>
            <a:r>
              <a:rPr lang="en-US" sz="3200">
                <a:latin typeface="Quicksand SemiBold" pitchFamily="2" charset="0"/>
              </a:rPr>
              <a:t> người dùng</a:t>
            </a:r>
            <a:endParaRPr lang="vi-VN" sz="32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3" name="TextBox 2">
            <a:extLst>
              <a:ext uri="{FF2B5EF4-FFF2-40B4-BE49-F238E27FC236}">
                <a16:creationId xmlns:a16="http://schemas.microsoft.com/office/drawing/2014/main" id="{09711F92-71CC-46CC-972C-9F802ED8696F}"/>
              </a:ext>
            </a:extLst>
          </p:cNvPr>
          <p:cNvSpPr txBox="1"/>
          <p:nvPr/>
        </p:nvSpPr>
        <p:spPr>
          <a:xfrm>
            <a:off x="838200" y="2197692"/>
            <a:ext cx="290367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Khách hàng</a:t>
            </a:r>
            <a:endParaRPr lang="vi-VN" sz="2800">
              <a:latin typeface="Quicksand" pitchFamily="2" charset="0"/>
            </a:endParaRP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22" name="TextBox 21">
            <a:extLst>
              <a:ext uri="{FF2B5EF4-FFF2-40B4-BE49-F238E27FC236}">
                <a16:creationId xmlns:a16="http://schemas.microsoft.com/office/drawing/2014/main" id="{0E261AD0-2AE8-402F-BEA4-2379F845C562}"/>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25" name="TextBox 24">
            <a:extLst>
              <a:ext uri="{FF2B5EF4-FFF2-40B4-BE49-F238E27FC236}">
                <a16:creationId xmlns:a16="http://schemas.microsoft.com/office/drawing/2014/main" id="{F8F3117E-8B9A-49E1-B0C0-5CB432646763}"/>
              </a:ext>
            </a:extLst>
          </p:cNvPr>
          <p:cNvSpPr txBox="1"/>
          <p:nvPr/>
        </p:nvSpPr>
        <p:spPr>
          <a:xfrm>
            <a:off x="6903270" y="2197692"/>
            <a:ext cx="4640580" cy="1384995"/>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Sử dụng hệ thống để đáp ứng nhu cầu của mình</a:t>
            </a:r>
            <a:endParaRPr lang="vi-VN" sz="2800">
              <a:latin typeface="Quicksand" pitchFamily="2" charset="0"/>
            </a:endParaRPr>
          </a:p>
        </p:txBody>
      </p:sp>
      <p:sp>
        <p:nvSpPr>
          <p:cNvPr id="27" name="TextBox 26">
            <a:extLst>
              <a:ext uri="{FF2B5EF4-FFF2-40B4-BE49-F238E27FC236}">
                <a16:creationId xmlns:a16="http://schemas.microsoft.com/office/drawing/2014/main" id="{D4AC06F2-49A3-43F3-AF89-9AA9248FA9D0}"/>
              </a:ext>
            </a:extLst>
          </p:cNvPr>
          <p:cNvSpPr txBox="1"/>
          <p:nvPr/>
        </p:nvSpPr>
        <p:spPr>
          <a:xfrm>
            <a:off x="6903270" y="3841426"/>
            <a:ext cx="4879940" cy="2246769"/>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r>
              <a:rPr lang="en-US" sz="2800">
                <a:latin typeface="Quicksand" pitchFamily="2" charset="0"/>
              </a:rPr>
              <a:t>Đăng ký tài khoản, đăng nhập, giỏ hàng, tra cứu thông tin, đặt hàng, thông tin tài khoản…</a:t>
            </a:r>
            <a:endParaRPr lang="vi-VN" sz="2800">
              <a:latin typeface="Quicksand" pitchFamily="2" charset="0"/>
            </a:endParaRPr>
          </a:p>
        </p:txBody>
      </p:sp>
      <p:sp>
        <p:nvSpPr>
          <p:cNvPr id="29" name="TextBox 28">
            <a:extLst>
              <a:ext uri="{FF2B5EF4-FFF2-40B4-BE49-F238E27FC236}">
                <a16:creationId xmlns:a16="http://schemas.microsoft.com/office/drawing/2014/main" id="{A996C624-87DD-4CE0-8A8E-F2F77D875783}"/>
              </a:ext>
            </a:extLst>
          </p:cNvPr>
          <p:cNvSpPr txBox="1"/>
          <p:nvPr/>
        </p:nvSpPr>
        <p:spPr>
          <a:xfrm>
            <a:off x="4023360" y="2851447"/>
            <a:ext cx="2724375" cy="1384995"/>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Tìm kiếm và đặt sản phẩm</a:t>
            </a:r>
            <a:endParaRPr lang="vi-VN" sz="2800">
              <a:latin typeface="Quicksand" pitchFamily="2" charset="0"/>
            </a:endParaRPr>
          </a:p>
        </p:txBody>
      </p:sp>
      <p:sp>
        <p:nvSpPr>
          <p:cNvPr id="30" name="TextBox 29">
            <a:extLst>
              <a:ext uri="{FF2B5EF4-FFF2-40B4-BE49-F238E27FC236}">
                <a16:creationId xmlns:a16="http://schemas.microsoft.com/office/drawing/2014/main" id="{26957EF0-C7A9-4349-B1C2-B62BB9B46BB7}"/>
              </a:ext>
            </a:extLst>
          </p:cNvPr>
          <p:cNvSpPr txBox="1"/>
          <p:nvPr/>
        </p:nvSpPr>
        <p:spPr>
          <a:xfrm>
            <a:off x="919330" y="3066890"/>
            <a:ext cx="2303481" cy="954107"/>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dùng</a:t>
            </a:r>
            <a:endParaRPr lang="vi-VN" sz="2800">
              <a:latin typeface="Quicksand" pitchFamily="2" charset="0"/>
            </a:endParaRPr>
          </a:p>
        </p:txBody>
      </p:sp>
      <p:sp>
        <p:nvSpPr>
          <p:cNvPr id="31" name="TextBox 30">
            <a:extLst>
              <a:ext uri="{FF2B5EF4-FFF2-40B4-BE49-F238E27FC236}">
                <a16:creationId xmlns:a16="http://schemas.microsoft.com/office/drawing/2014/main" id="{F7524809-B12C-4EF5-8914-12219B56194C}"/>
              </a:ext>
            </a:extLst>
          </p:cNvPr>
          <p:cNvSpPr txBox="1"/>
          <p:nvPr/>
        </p:nvSpPr>
        <p:spPr>
          <a:xfrm>
            <a:off x="-1954644" y="2158951"/>
            <a:ext cx="21022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Dược sĩ</a:t>
            </a:r>
            <a:endParaRPr lang="vi-VN" sz="2800">
              <a:latin typeface="Quicksand" pitchFamily="2" charset="0"/>
            </a:endParaRPr>
          </a:p>
        </p:txBody>
      </p:sp>
      <p:sp>
        <p:nvSpPr>
          <p:cNvPr id="32" name="TextBox 31">
            <a:extLst>
              <a:ext uri="{FF2B5EF4-FFF2-40B4-BE49-F238E27FC236}">
                <a16:creationId xmlns:a16="http://schemas.microsoft.com/office/drawing/2014/main" id="{28F73F68-4039-4D47-9DA8-BCE2505F2872}"/>
              </a:ext>
            </a:extLst>
          </p:cNvPr>
          <p:cNvSpPr txBox="1"/>
          <p:nvPr/>
        </p:nvSpPr>
        <p:spPr>
          <a:xfrm>
            <a:off x="-1954644" y="2958541"/>
            <a:ext cx="230348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Quản lý</a:t>
            </a:r>
            <a:endParaRPr lang="vi-VN" sz="2800">
              <a:latin typeface="Quicksand" pitchFamily="2" charset="0"/>
            </a:endParaRPr>
          </a:p>
        </p:txBody>
      </p:sp>
      <p:sp>
        <p:nvSpPr>
          <p:cNvPr id="33" name="TextBox 32">
            <a:extLst>
              <a:ext uri="{FF2B5EF4-FFF2-40B4-BE49-F238E27FC236}">
                <a16:creationId xmlns:a16="http://schemas.microsoft.com/office/drawing/2014/main" id="{946C86BB-EF0D-401E-A068-7AAE9243CF09}"/>
              </a:ext>
            </a:extLst>
          </p:cNvPr>
          <p:cNvSpPr txBox="1"/>
          <p:nvPr/>
        </p:nvSpPr>
        <p:spPr>
          <a:xfrm>
            <a:off x="-1954644" y="3726447"/>
            <a:ext cx="20260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Admin</a:t>
            </a:r>
            <a:endParaRPr lang="vi-VN" sz="2800">
              <a:latin typeface="Quicksand" pitchFamily="2" charset="0"/>
            </a:endParaRPr>
          </a:p>
        </p:txBody>
      </p:sp>
      <p:sp>
        <p:nvSpPr>
          <p:cNvPr id="34" name="TextBox 33">
            <a:extLst>
              <a:ext uri="{FF2B5EF4-FFF2-40B4-BE49-F238E27FC236}">
                <a16:creationId xmlns:a16="http://schemas.microsoft.com/office/drawing/2014/main" id="{B631A12F-AFE1-48EE-981D-D84391880DE6}"/>
              </a:ext>
            </a:extLst>
          </p:cNvPr>
          <p:cNvSpPr txBox="1"/>
          <p:nvPr/>
        </p:nvSpPr>
        <p:spPr>
          <a:xfrm>
            <a:off x="-4879940" y="1361265"/>
            <a:ext cx="4640580" cy="1384995"/>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Sử dụng hệ thống để kê thuốc và bán thuốc</a:t>
            </a:r>
            <a:endParaRPr lang="vi-VN" sz="4000">
              <a:latin typeface="Quicksand" pitchFamily="2" charset="0"/>
            </a:endParaRPr>
          </a:p>
        </p:txBody>
      </p:sp>
      <p:sp>
        <p:nvSpPr>
          <p:cNvPr id="35" name="TextBox 34">
            <a:extLst>
              <a:ext uri="{FF2B5EF4-FFF2-40B4-BE49-F238E27FC236}">
                <a16:creationId xmlns:a16="http://schemas.microsoft.com/office/drawing/2014/main" id="{C544C851-5043-4EC3-9F35-DF8EF1984BB5}"/>
              </a:ext>
            </a:extLst>
          </p:cNvPr>
          <p:cNvSpPr txBox="1"/>
          <p:nvPr/>
        </p:nvSpPr>
        <p:spPr>
          <a:xfrm>
            <a:off x="-4879940" y="3004999"/>
            <a:ext cx="4879940" cy="2246769"/>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r>
              <a:rPr lang="en-US" sz="2800">
                <a:latin typeface="Quicksand" pitchFamily="2" charset="0"/>
              </a:rPr>
              <a:t>Đăng ký tài khoản, đăng nhập, tư vấn cho khách hàng, kê thuốc, quản lý hóa đơn</a:t>
            </a:r>
            <a:endParaRPr lang="vi-VN" sz="2800">
              <a:latin typeface="Quicksand" pitchFamily="2" charset="0"/>
            </a:endParaRPr>
          </a:p>
        </p:txBody>
      </p:sp>
      <p:sp>
        <p:nvSpPr>
          <p:cNvPr id="36" name="TextBox 35">
            <a:extLst>
              <a:ext uri="{FF2B5EF4-FFF2-40B4-BE49-F238E27FC236}">
                <a16:creationId xmlns:a16="http://schemas.microsoft.com/office/drawing/2014/main" id="{FE7EB465-4DAB-47E0-A7BC-9CEF63076344}"/>
              </a:ext>
            </a:extLst>
          </p:cNvPr>
          <p:cNvSpPr txBox="1"/>
          <p:nvPr/>
        </p:nvSpPr>
        <p:spPr>
          <a:xfrm>
            <a:off x="-7687573" y="2065942"/>
            <a:ext cx="2724375" cy="1384995"/>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r>
              <a:rPr lang="en-US" sz="2800">
                <a:effectLst/>
                <a:latin typeface="Quicksand" pitchFamily="2" charset="0"/>
                <a:ea typeface="Times New Roman" panose="02020603050405020304" pitchFamily="18" charset="0"/>
              </a:rPr>
              <a:t>Bán thuốc và tìm sản phẩm</a:t>
            </a:r>
            <a:endParaRPr lang="vi-VN" sz="2800">
              <a:latin typeface="Quicksand" pitchFamily="2" charset="0"/>
            </a:endParaRPr>
          </a:p>
        </p:txBody>
      </p:sp>
    </p:spTree>
    <p:extLst>
      <p:ext uri="{BB962C8B-B14F-4D97-AF65-F5344CB8AC3E}">
        <p14:creationId xmlns:p14="http://schemas.microsoft.com/office/powerpoint/2010/main" val="1151482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DCFC4A-6032-49A2-AB1B-7BBF2765021A}"/>
              </a:ext>
            </a:extLst>
          </p:cNvPr>
          <p:cNvSpPr txBox="1"/>
          <p:nvPr/>
        </p:nvSpPr>
        <p:spPr>
          <a:xfrm>
            <a:off x="838200" y="1512620"/>
            <a:ext cx="4840942" cy="646331"/>
          </a:xfrm>
          <a:prstGeom prst="rect">
            <a:avLst/>
          </a:prstGeom>
          <a:noFill/>
        </p:spPr>
        <p:txBody>
          <a:bodyPr wrap="square" rtlCol="0">
            <a:spAutoFit/>
          </a:bodyPr>
          <a:lstStyle/>
          <a:p>
            <a:r>
              <a:rPr lang="en-US" sz="3200">
                <a:latin typeface="Quicksand SemiBold" pitchFamily="2" charset="0"/>
              </a:rPr>
              <a:t>Đặc </a:t>
            </a:r>
            <a:r>
              <a:rPr lang="en-US" sz="3600">
                <a:latin typeface="Quicksand SemiBold" pitchFamily="2" charset="0"/>
              </a:rPr>
              <a:t>điểm</a:t>
            </a:r>
            <a:r>
              <a:rPr lang="en-US" sz="3200">
                <a:latin typeface="Quicksand SemiBold" pitchFamily="2" charset="0"/>
              </a:rPr>
              <a:t> người dùng</a:t>
            </a:r>
            <a:endParaRPr lang="vi-VN" sz="32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3" name="TextBox 2">
            <a:extLst>
              <a:ext uri="{FF2B5EF4-FFF2-40B4-BE49-F238E27FC236}">
                <a16:creationId xmlns:a16="http://schemas.microsoft.com/office/drawing/2014/main" id="{09711F92-71CC-46CC-972C-9F802ED8696F}"/>
              </a:ext>
            </a:extLst>
          </p:cNvPr>
          <p:cNvSpPr txBox="1"/>
          <p:nvPr/>
        </p:nvSpPr>
        <p:spPr>
          <a:xfrm>
            <a:off x="12456010" y="2379149"/>
            <a:ext cx="2903670"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Khách hàng</a:t>
            </a:r>
            <a:endParaRPr lang="vi-VN" sz="2800">
              <a:latin typeface="Quicksand" pitchFamily="2" charset="0"/>
            </a:endParaRPr>
          </a:p>
        </p:txBody>
      </p:sp>
      <p:sp>
        <p:nvSpPr>
          <p:cNvPr id="8" name="TextBox 7">
            <a:extLst>
              <a:ext uri="{FF2B5EF4-FFF2-40B4-BE49-F238E27FC236}">
                <a16:creationId xmlns:a16="http://schemas.microsoft.com/office/drawing/2014/main" id="{C37146A3-BEFA-40CE-AE29-EB7F725A7CEF}"/>
              </a:ext>
            </a:extLst>
          </p:cNvPr>
          <p:cNvSpPr txBox="1"/>
          <p:nvPr/>
        </p:nvSpPr>
        <p:spPr>
          <a:xfrm>
            <a:off x="803796" y="2158951"/>
            <a:ext cx="21022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Dược sĩ</a:t>
            </a:r>
            <a:endParaRPr lang="vi-VN" sz="2800">
              <a:latin typeface="Quicksand" pitchFamily="2" charset="0"/>
            </a:endParaRPr>
          </a:p>
        </p:txBody>
      </p:sp>
      <p:sp>
        <p:nvSpPr>
          <p:cNvPr id="9" name="TextBox 8">
            <a:extLst>
              <a:ext uri="{FF2B5EF4-FFF2-40B4-BE49-F238E27FC236}">
                <a16:creationId xmlns:a16="http://schemas.microsoft.com/office/drawing/2014/main" id="{5E473DDA-D0A5-42A1-BFF8-E6BEE7A4B574}"/>
              </a:ext>
            </a:extLst>
          </p:cNvPr>
          <p:cNvSpPr txBox="1"/>
          <p:nvPr/>
        </p:nvSpPr>
        <p:spPr>
          <a:xfrm>
            <a:off x="-1960917" y="2197692"/>
            <a:ext cx="230348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Quản lý</a:t>
            </a:r>
            <a:endParaRPr lang="vi-VN" sz="2800">
              <a:latin typeface="Quicksand" pitchFamily="2" charset="0"/>
            </a:endParaRP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22" name="TextBox 21">
            <a:extLst>
              <a:ext uri="{FF2B5EF4-FFF2-40B4-BE49-F238E27FC236}">
                <a16:creationId xmlns:a16="http://schemas.microsoft.com/office/drawing/2014/main" id="{0E261AD0-2AE8-402F-BEA4-2379F845C562}"/>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25" name="TextBox 24">
            <a:extLst>
              <a:ext uri="{FF2B5EF4-FFF2-40B4-BE49-F238E27FC236}">
                <a16:creationId xmlns:a16="http://schemas.microsoft.com/office/drawing/2014/main" id="{F8F3117E-8B9A-49E1-B0C0-5CB432646763}"/>
              </a:ext>
            </a:extLst>
          </p:cNvPr>
          <p:cNvSpPr txBox="1"/>
          <p:nvPr/>
        </p:nvSpPr>
        <p:spPr>
          <a:xfrm>
            <a:off x="18439950" y="2158951"/>
            <a:ext cx="4640580" cy="1384995"/>
          </a:xfrm>
          <a:prstGeom prst="rect">
            <a:avLst/>
          </a:prstGeom>
          <a:noFill/>
        </p:spPr>
        <p:txBody>
          <a:bodyPr wrap="square" rtlCol="0">
            <a:spAutoFit/>
          </a:bodyPr>
          <a:lstStyle/>
          <a:p>
            <a:r>
              <a:rPr lang="en-US" sz="2800">
                <a:latin typeface="Quicksand" pitchFamily="2" charset="0"/>
                <a:ea typeface="Times New Roman" panose="02020603050405020304" pitchFamily="18" charset="0"/>
              </a:rPr>
              <a:t>Đặc trưng: </a:t>
            </a:r>
          </a:p>
          <a:p>
            <a:r>
              <a:rPr lang="en-US" sz="2800">
                <a:effectLst/>
                <a:latin typeface="Quicksand" pitchFamily="2" charset="0"/>
                <a:ea typeface="Times New Roman" panose="02020603050405020304" pitchFamily="18" charset="0"/>
              </a:rPr>
              <a:t>Sử dụng hệ thống để đáp ứng nhu cầu của mình</a:t>
            </a:r>
            <a:endParaRPr lang="vi-VN" sz="2800">
              <a:latin typeface="Quicksand" pitchFamily="2" charset="0"/>
            </a:endParaRPr>
          </a:p>
        </p:txBody>
      </p:sp>
      <p:sp>
        <p:nvSpPr>
          <p:cNvPr id="27" name="TextBox 26">
            <a:extLst>
              <a:ext uri="{FF2B5EF4-FFF2-40B4-BE49-F238E27FC236}">
                <a16:creationId xmlns:a16="http://schemas.microsoft.com/office/drawing/2014/main" id="{D4AC06F2-49A3-43F3-AF89-9AA9248FA9D0}"/>
              </a:ext>
            </a:extLst>
          </p:cNvPr>
          <p:cNvSpPr txBox="1"/>
          <p:nvPr/>
        </p:nvSpPr>
        <p:spPr>
          <a:xfrm>
            <a:off x="18439950" y="3802685"/>
            <a:ext cx="4879940" cy="2246769"/>
          </a:xfrm>
          <a:prstGeom prst="rect">
            <a:avLst/>
          </a:prstGeom>
          <a:noFill/>
        </p:spPr>
        <p:txBody>
          <a:bodyPr wrap="square" rtlCol="0">
            <a:spAutoFit/>
          </a:bodyPr>
          <a:lstStyle/>
          <a:p>
            <a:r>
              <a:rPr lang="en-US" sz="2800">
                <a:latin typeface="Quicksand" pitchFamily="2" charset="0"/>
              </a:rPr>
              <a:t>Các chức năng: </a:t>
            </a:r>
          </a:p>
          <a:p>
            <a:r>
              <a:rPr lang="en-US" sz="2800">
                <a:latin typeface="Quicksand" pitchFamily="2" charset="0"/>
              </a:rPr>
              <a:t>Đăng ký tài khoản, đăng nhập, giỏ hàng, tra cứu thông tin, đặt hàng, thông tin tài khoản…</a:t>
            </a:r>
            <a:endParaRPr lang="vi-VN" sz="2800">
              <a:latin typeface="Quicksand" pitchFamily="2" charset="0"/>
            </a:endParaRPr>
          </a:p>
        </p:txBody>
      </p:sp>
      <p:sp>
        <p:nvSpPr>
          <p:cNvPr id="28" name="TextBox 27">
            <a:extLst>
              <a:ext uri="{FF2B5EF4-FFF2-40B4-BE49-F238E27FC236}">
                <a16:creationId xmlns:a16="http://schemas.microsoft.com/office/drawing/2014/main" id="{423F7317-A543-46A1-A566-E5DDFF0C7834}"/>
              </a:ext>
            </a:extLst>
          </p:cNvPr>
          <p:cNvSpPr txBox="1"/>
          <p:nvPr/>
        </p:nvSpPr>
        <p:spPr>
          <a:xfrm>
            <a:off x="15775865" y="2158951"/>
            <a:ext cx="2303481" cy="954107"/>
          </a:xfrm>
          <a:prstGeom prst="rect">
            <a:avLst/>
          </a:prstGeom>
          <a:noFill/>
        </p:spPr>
        <p:txBody>
          <a:bodyPr wrap="square" rtlCol="0">
            <a:spAutoFit/>
          </a:bodyPr>
          <a:lstStyle/>
          <a:p>
            <a:r>
              <a:rPr lang="en-US" sz="2800">
                <a:latin typeface="Quicksand" pitchFamily="2" charset="0"/>
              </a:rPr>
              <a:t>Vai trò: </a:t>
            </a:r>
          </a:p>
          <a:p>
            <a:r>
              <a:rPr lang="en-US" sz="2800">
                <a:latin typeface="Quicksand" pitchFamily="2" charset="0"/>
              </a:rPr>
              <a:t>Người dùng</a:t>
            </a:r>
            <a:endParaRPr lang="vi-VN" sz="2800">
              <a:latin typeface="Quicksand" pitchFamily="2" charset="0"/>
            </a:endParaRPr>
          </a:p>
        </p:txBody>
      </p:sp>
      <p:sp>
        <p:nvSpPr>
          <p:cNvPr id="29" name="TextBox 28">
            <a:extLst>
              <a:ext uri="{FF2B5EF4-FFF2-40B4-BE49-F238E27FC236}">
                <a16:creationId xmlns:a16="http://schemas.microsoft.com/office/drawing/2014/main" id="{A996C624-87DD-4CE0-8A8E-F2F77D875783}"/>
              </a:ext>
            </a:extLst>
          </p:cNvPr>
          <p:cNvSpPr txBox="1"/>
          <p:nvPr/>
        </p:nvSpPr>
        <p:spPr>
          <a:xfrm>
            <a:off x="15715575" y="3896555"/>
            <a:ext cx="2724375" cy="1384995"/>
          </a:xfrm>
          <a:prstGeom prst="rect">
            <a:avLst/>
          </a:prstGeom>
          <a:noFill/>
        </p:spPr>
        <p:txBody>
          <a:bodyPr wrap="square" rtlCol="0">
            <a:spAutoFit/>
          </a:bodyPr>
          <a:lstStyle/>
          <a:p>
            <a:r>
              <a:rPr lang="en-US" sz="2800">
                <a:latin typeface="Quicksand" pitchFamily="2" charset="0"/>
              </a:rPr>
              <a:t>Quyền hạn: Tìm kiếm và đặt sản phẩm</a:t>
            </a:r>
            <a:endParaRPr lang="vi-VN" sz="2800">
              <a:latin typeface="Quicksand" pitchFamily="2" charset="0"/>
            </a:endParaRPr>
          </a:p>
        </p:txBody>
      </p:sp>
      <p:sp>
        <p:nvSpPr>
          <p:cNvPr id="14" name="TextBox 13">
            <a:extLst>
              <a:ext uri="{FF2B5EF4-FFF2-40B4-BE49-F238E27FC236}">
                <a16:creationId xmlns:a16="http://schemas.microsoft.com/office/drawing/2014/main" id="{C442F683-A1AE-466E-BA6E-6726D780CC59}"/>
              </a:ext>
            </a:extLst>
          </p:cNvPr>
          <p:cNvSpPr txBox="1"/>
          <p:nvPr/>
        </p:nvSpPr>
        <p:spPr>
          <a:xfrm>
            <a:off x="6903270" y="2197692"/>
            <a:ext cx="4640580" cy="1384995"/>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Sử dụng hệ thống để kê thuốc và bán thuốc</a:t>
            </a:r>
            <a:endParaRPr lang="vi-VN" sz="4000">
              <a:latin typeface="Quicksand" pitchFamily="2" charset="0"/>
            </a:endParaRPr>
          </a:p>
        </p:txBody>
      </p:sp>
      <p:sp>
        <p:nvSpPr>
          <p:cNvPr id="15" name="TextBox 14">
            <a:extLst>
              <a:ext uri="{FF2B5EF4-FFF2-40B4-BE49-F238E27FC236}">
                <a16:creationId xmlns:a16="http://schemas.microsoft.com/office/drawing/2014/main" id="{0E35BC8C-7C1E-44AD-9C9E-299A2F9F4D0B}"/>
              </a:ext>
            </a:extLst>
          </p:cNvPr>
          <p:cNvSpPr txBox="1"/>
          <p:nvPr/>
        </p:nvSpPr>
        <p:spPr>
          <a:xfrm>
            <a:off x="6903270" y="3841426"/>
            <a:ext cx="4879940" cy="2246769"/>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r>
              <a:rPr lang="en-US" sz="2800">
                <a:latin typeface="Quicksand" pitchFamily="2" charset="0"/>
              </a:rPr>
              <a:t>Đăng ký tài khoản, đăng nhập, tư vấn cho khách hàng, kê thuốc, quản lý hóa đơn</a:t>
            </a:r>
            <a:endParaRPr lang="vi-VN" sz="2800">
              <a:latin typeface="Quicksand" pitchFamily="2" charset="0"/>
            </a:endParaRPr>
          </a:p>
        </p:txBody>
      </p:sp>
      <p:sp>
        <p:nvSpPr>
          <p:cNvPr id="17" name="TextBox 16">
            <a:extLst>
              <a:ext uri="{FF2B5EF4-FFF2-40B4-BE49-F238E27FC236}">
                <a16:creationId xmlns:a16="http://schemas.microsoft.com/office/drawing/2014/main" id="{1FE15C4C-3F00-46DE-96DC-3E5CE0526C2F}"/>
              </a:ext>
            </a:extLst>
          </p:cNvPr>
          <p:cNvSpPr txBox="1"/>
          <p:nvPr/>
        </p:nvSpPr>
        <p:spPr>
          <a:xfrm>
            <a:off x="4095637" y="2902369"/>
            <a:ext cx="2724375" cy="1384995"/>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r>
              <a:rPr lang="en-US" sz="2800">
                <a:effectLst/>
                <a:latin typeface="Quicksand" pitchFamily="2" charset="0"/>
                <a:ea typeface="Times New Roman" panose="02020603050405020304" pitchFamily="18" charset="0"/>
              </a:rPr>
              <a:t>Bán thuốc và tìm sản phẩm</a:t>
            </a:r>
            <a:endParaRPr lang="vi-VN" sz="2800">
              <a:latin typeface="Quicksand" pitchFamily="2" charset="0"/>
            </a:endParaRPr>
          </a:p>
        </p:txBody>
      </p:sp>
      <p:sp>
        <p:nvSpPr>
          <p:cNvPr id="18" name="TextBox 17">
            <a:extLst>
              <a:ext uri="{FF2B5EF4-FFF2-40B4-BE49-F238E27FC236}">
                <a16:creationId xmlns:a16="http://schemas.microsoft.com/office/drawing/2014/main" id="{7F1F0D92-AEA6-43FC-9B7D-564E1668CCDB}"/>
              </a:ext>
            </a:extLst>
          </p:cNvPr>
          <p:cNvSpPr txBox="1"/>
          <p:nvPr/>
        </p:nvSpPr>
        <p:spPr>
          <a:xfrm>
            <a:off x="919330" y="3066890"/>
            <a:ext cx="2303481" cy="954107"/>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dùng</a:t>
            </a:r>
            <a:endParaRPr lang="vi-VN" sz="2800">
              <a:latin typeface="Quicksand" pitchFamily="2" charset="0"/>
            </a:endParaRPr>
          </a:p>
        </p:txBody>
      </p:sp>
      <p:sp>
        <p:nvSpPr>
          <p:cNvPr id="23" name="TextBox 22">
            <a:extLst>
              <a:ext uri="{FF2B5EF4-FFF2-40B4-BE49-F238E27FC236}">
                <a16:creationId xmlns:a16="http://schemas.microsoft.com/office/drawing/2014/main" id="{E19D524A-D634-4EE9-8400-FA36C58B2AF3}"/>
              </a:ext>
            </a:extLst>
          </p:cNvPr>
          <p:cNvSpPr txBox="1"/>
          <p:nvPr/>
        </p:nvSpPr>
        <p:spPr>
          <a:xfrm>
            <a:off x="-5286375" y="1826366"/>
            <a:ext cx="4640580" cy="1384995"/>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Sử dụng hệ thống để điều hành nhà thuốc</a:t>
            </a:r>
            <a:endParaRPr lang="vi-VN" sz="4000">
              <a:latin typeface="Quicksand" pitchFamily="2" charset="0"/>
            </a:endParaRPr>
          </a:p>
        </p:txBody>
      </p:sp>
      <p:sp>
        <p:nvSpPr>
          <p:cNvPr id="24" name="TextBox 23">
            <a:extLst>
              <a:ext uri="{FF2B5EF4-FFF2-40B4-BE49-F238E27FC236}">
                <a16:creationId xmlns:a16="http://schemas.microsoft.com/office/drawing/2014/main" id="{739CAF77-C744-4480-8560-2F26F325E88E}"/>
              </a:ext>
            </a:extLst>
          </p:cNvPr>
          <p:cNvSpPr txBox="1"/>
          <p:nvPr/>
        </p:nvSpPr>
        <p:spPr>
          <a:xfrm>
            <a:off x="-5286375" y="3470100"/>
            <a:ext cx="4879940" cy="3259226"/>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pPr marR="0" lvl="0" algn="just">
              <a:lnSpc>
                <a:spcPct val="107000"/>
              </a:lnSpc>
              <a:spcBef>
                <a:spcPts val="0"/>
              </a:spcBef>
              <a:spcAft>
                <a:spcPts val="0"/>
              </a:spcAft>
            </a:pPr>
            <a:r>
              <a:rPr lang="en-US" sz="2800">
                <a:latin typeface="Quicksand" pitchFamily="2" charset="0"/>
              </a:rPr>
              <a:t>Đăng nhập tài khoản dành cho quản lý</a:t>
            </a:r>
            <a:r>
              <a:rPr lang="en-US">
                <a:latin typeface="Times New Roman" panose="02020603050405020304" pitchFamily="18" charset="0"/>
              </a:rPr>
              <a:t>, </a:t>
            </a:r>
            <a:r>
              <a:rPr lang="en-US" sz="2800">
                <a:latin typeface="Quicksand" pitchFamily="2" charset="0"/>
              </a:rPr>
              <a:t>q</a:t>
            </a:r>
            <a:r>
              <a:rPr lang="en-US" sz="2800">
                <a:effectLst/>
                <a:latin typeface="Quicksand" pitchFamily="2" charset="0"/>
                <a:ea typeface="Times New Roman" panose="02020603050405020304" pitchFamily="18" charset="0"/>
              </a:rPr>
              <a:t>uản lý các hóa đơn, quản lý thông tin khách hàng, </a:t>
            </a:r>
            <a:r>
              <a:rPr lang="en-US" sz="2800">
                <a:latin typeface="Quicksand" pitchFamily="2" charset="0"/>
                <a:ea typeface="Times New Roman" panose="02020603050405020304" pitchFamily="18" charset="0"/>
              </a:rPr>
              <a:t>q</a:t>
            </a:r>
            <a:r>
              <a:rPr lang="en-US" sz="2800">
                <a:effectLst/>
                <a:latin typeface="Quicksand" pitchFamily="2" charset="0"/>
                <a:ea typeface="Times New Roman" panose="02020603050405020304" pitchFamily="18" charset="0"/>
              </a:rPr>
              <a:t>uản lý thuốc, quản lý doanh thu, …</a:t>
            </a:r>
            <a:endParaRPr lang="vi-VN" sz="2800">
              <a:effectLst/>
              <a:latin typeface="Quicksand" pitchFamily="2" charset="0"/>
              <a:ea typeface="Calibri" panose="020F0502020204030204" pitchFamily="34" charset="0"/>
            </a:endParaRPr>
          </a:p>
          <a:p>
            <a:endParaRPr lang="vi-VN" sz="2800">
              <a:latin typeface="Quicksand" pitchFamily="2" charset="0"/>
            </a:endParaRPr>
          </a:p>
        </p:txBody>
      </p:sp>
      <p:sp>
        <p:nvSpPr>
          <p:cNvPr id="26" name="TextBox 25">
            <a:extLst>
              <a:ext uri="{FF2B5EF4-FFF2-40B4-BE49-F238E27FC236}">
                <a16:creationId xmlns:a16="http://schemas.microsoft.com/office/drawing/2014/main" id="{B4598CEA-F929-43A6-BC66-3AF31158E965}"/>
              </a:ext>
            </a:extLst>
          </p:cNvPr>
          <p:cNvSpPr txBox="1"/>
          <p:nvPr/>
        </p:nvSpPr>
        <p:spPr>
          <a:xfrm>
            <a:off x="-8094008" y="2531043"/>
            <a:ext cx="2724375" cy="1384995"/>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r>
              <a:rPr lang="en-US" sz="2800">
                <a:effectLst/>
                <a:latin typeface="Quicksand" pitchFamily="2" charset="0"/>
                <a:ea typeface="Times New Roman" panose="02020603050405020304" pitchFamily="18" charset="0"/>
              </a:rPr>
              <a:t>Quản lý hệ thống thuốc</a:t>
            </a:r>
            <a:endParaRPr lang="vi-VN" sz="2800">
              <a:latin typeface="Quicksand" pitchFamily="2" charset="0"/>
            </a:endParaRPr>
          </a:p>
        </p:txBody>
      </p:sp>
    </p:spTree>
    <p:extLst>
      <p:ext uri="{BB962C8B-B14F-4D97-AF65-F5344CB8AC3E}">
        <p14:creationId xmlns:p14="http://schemas.microsoft.com/office/powerpoint/2010/main" val="1550935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DCFC4A-6032-49A2-AB1B-7BBF2765021A}"/>
              </a:ext>
            </a:extLst>
          </p:cNvPr>
          <p:cNvSpPr txBox="1"/>
          <p:nvPr/>
        </p:nvSpPr>
        <p:spPr>
          <a:xfrm>
            <a:off x="838200" y="1512620"/>
            <a:ext cx="4840942" cy="646331"/>
          </a:xfrm>
          <a:prstGeom prst="rect">
            <a:avLst/>
          </a:prstGeom>
          <a:noFill/>
        </p:spPr>
        <p:txBody>
          <a:bodyPr wrap="square" rtlCol="0">
            <a:spAutoFit/>
          </a:bodyPr>
          <a:lstStyle/>
          <a:p>
            <a:r>
              <a:rPr lang="en-US" sz="3200">
                <a:latin typeface="Quicksand SemiBold" pitchFamily="2" charset="0"/>
              </a:rPr>
              <a:t>Đặc </a:t>
            </a:r>
            <a:r>
              <a:rPr lang="en-US" sz="3600">
                <a:latin typeface="Quicksand SemiBold" pitchFamily="2" charset="0"/>
              </a:rPr>
              <a:t>điểm</a:t>
            </a:r>
            <a:r>
              <a:rPr lang="en-US" sz="3200">
                <a:latin typeface="Quicksand SemiBold" pitchFamily="2" charset="0"/>
              </a:rPr>
              <a:t> người dùng</a:t>
            </a:r>
            <a:endParaRPr lang="vi-VN" sz="3200">
              <a:latin typeface="Quicksand SemiBold" pitchFamily="2" charset="0"/>
            </a:endParaRPr>
          </a:p>
        </p:txBody>
      </p:sp>
      <p:sp>
        <p:nvSpPr>
          <p:cNvPr id="7" name="Footer Placeholder 6">
            <a:extLst>
              <a:ext uri="{FF2B5EF4-FFF2-40B4-BE49-F238E27FC236}">
                <a16:creationId xmlns:a16="http://schemas.microsoft.com/office/drawing/2014/main" id="{C5B6D445-1067-4549-99B2-8F2B6437F060}"/>
              </a:ext>
            </a:extLst>
          </p:cNvPr>
          <p:cNvSpPr>
            <a:spLocks noGrp="1"/>
          </p:cNvSpPr>
          <p:nvPr>
            <p:ph type="ftr" sz="quarter" idx="11"/>
          </p:nvPr>
        </p:nvSpPr>
        <p:spPr/>
        <p:txBody>
          <a:bodyPr/>
          <a:lstStyle/>
          <a:p>
            <a:r>
              <a:rPr lang="vi-VN">
                <a:latin typeface="Quicksand SemiBold" pitchFamily="2" charset="0"/>
              </a:rPr>
              <a:t>Khoa Công Nghệ Phần Mềm</a:t>
            </a:r>
          </a:p>
        </p:txBody>
      </p:sp>
      <p:sp>
        <p:nvSpPr>
          <p:cNvPr id="9" name="TextBox 8">
            <a:extLst>
              <a:ext uri="{FF2B5EF4-FFF2-40B4-BE49-F238E27FC236}">
                <a16:creationId xmlns:a16="http://schemas.microsoft.com/office/drawing/2014/main" id="{5E473DDA-D0A5-42A1-BFF8-E6BEE7A4B574}"/>
              </a:ext>
            </a:extLst>
          </p:cNvPr>
          <p:cNvSpPr txBox="1"/>
          <p:nvPr/>
        </p:nvSpPr>
        <p:spPr>
          <a:xfrm>
            <a:off x="838200" y="2159748"/>
            <a:ext cx="2303481"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Quản lý</a:t>
            </a:r>
            <a:endParaRPr lang="vi-VN" sz="2800">
              <a:latin typeface="Quicksand" pitchFamily="2" charset="0"/>
            </a:endParaRPr>
          </a:p>
        </p:txBody>
      </p:sp>
      <p:pic>
        <p:nvPicPr>
          <p:cNvPr id="11" name="Picture 10">
            <a:extLst>
              <a:ext uri="{FF2B5EF4-FFF2-40B4-BE49-F238E27FC236}">
                <a16:creationId xmlns:a16="http://schemas.microsoft.com/office/drawing/2014/main" id="{E212EFEC-20FD-4E29-A3B3-C6526222F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781" y="440471"/>
            <a:ext cx="1072149" cy="1072149"/>
          </a:xfrm>
          <a:prstGeom prst="rect">
            <a:avLst/>
          </a:prstGeom>
        </p:spPr>
      </p:pic>
      <p:sp>
        <p:nvSpPr>
          <p:cNvPr id="22" name="TextBox 21">
            <a:extLst>
              <a:ext uri="{FF2B5EF4-FFF2-40B4-BE49-F238E27FC236}">
                <a16:creationId xmlns:a16="http://schemas.microsoft.com/office/drawing/2014/main" id="{0E261AD0-2AE8-402F-BEA4-2379F845C562}"/>
              </a:ext>
            </a:extLst>
          </p:cNvPr>
          <p:cNvSpPr txBox="1"/>
          <p:nvPr/>
        </p:nvSpPr>
        <p:spPr>
          <a:xfrm>
            <a:off x="919330" y="591824"/>
            <a:ext cx="3545990" cy="769441"/>
          </a:xfrm>
          <a:prstGeom prst="rect">
            <a:avLst/>
          </a:prstGeom>
          <a:noFill/>
        </p:spPr>
        <p:txBody>
          <a:bodyPr wrap="square">
            <a:spAutoFit/>
          </a:bodyPr>
          <a:lstStyle/>
          <a:p>
            <a:r>
              <a:rPr lang="en-US" sz="4400">
                <a:latin typeface="Quicksand SemiBold" pitchFamily="2" charset="0"/>
              </a:rPr>
              <a:t>Tổng quan</a:t>
            </a:r>
            <a:endParaRPr lang="vi-VN" sz="4400"/>
          </a:p>
        </p:txBody>
      </p:sp>
      <p:sp>
        <p:nvSpPr>
          <p:cNvPr id="25" name="TextBox 24">
            <a:extLst>
              <a:ext uri="{FF2B5EF4-FFF2-40B4-BE49-F238E27FC236}">
                <a16:creationId xmlns:a16="http://schemas.microsoft.com/office/drawing/2014/main" id="{F8F3117E-8B9A-49E1-B0C0-5CB432646763}"/>
              </a:ext>
            </a:extLst>
          </p:cNvPr>
          <p:cNvSpPr txBox="1"/>
          <p:nvPr/>
        </p:nvSpPr>
        <p:spPr>
          <a:xfrm>
            <a:off x="6903270" y="2197692"/>
            <a:ext cx="4640580" cy="1384995"/>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Sử dụng hệ thống để điều hành nhà thuốc</a:t>
            </a:r>
            <a:endParaRPr lang="vi-VN" sz="4000">
              <a:latin typeface="Quicksand" pitchFamily="2" charset="0"/>
            </a:endParaRPr>
          </a:p>
        </p:txBody>
      </p:sp>
      <p:sp>
        <p:nvSpPr>
          <p:cNvPr id="27" name="TextBox 26">
            <a:extLst>
              <a:ext uri="{FF2B5EF4-FFF2-40B4-BE49-F238E27FC236}">
                <a16:creationId xmlns:a16="http://schemas.microsoft.com/office/drawing/2014/main" id="{D4AC06F2-49A3-43F3-AF89-9AA9248FA9D0}"/>
              </a:ext>
            </a:extLst>
          </p:cNvPr>
          <p:cNvSpPr txBox="1"/>
          <p:nvPr/>
        </p:nvSpPr>
        <p:spPr>
          <a:xfrm>
            <a:off x="6903270" y="3841426"/>
            <a:ext cx="4879940" cy="3259226"/>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pPr marR="0" lvl="0" algn="just">
              <a:lnSpc>
                <a:spcPct val="107000"/>
              </a:lnSpc>
              <a:spcBef>
                <a:spcPts val="0"/>
              </a:spcBef>
              <a:spcAft>
                <a:spcPts val="0"/>
              </a:spcAft>
            </a:pPr>
            <a:r>
              <a:rPr lang="en-US" sz="2800">
                <a:latin typeface="Quicksand" pitchFamily="2" charset="0"/>
              </a:rPr>
              <a:t>Đăng nhập tài khoản dành cho quản lý</a:t>
            </a:r>
            <a:r>
              <a:rPr lang="en-US">
                <a:solidFill>
                  <a:srgbClr val="000000"/>
                </a:solidFill>
                <a:latin typeface="Times New Roman" panose="02020603050405020304" pitchFamily="18" charset="0"/>
              </a:rPr>
              <a:t>, </a:t>
            </a:r>
            <a:r>
              <a:rPr lang="en-US" sz="2800">
                <a:solidFill>
                  <a:srgbClr val="000000"/>
                </a:solidFill>
                <a:latin typeface="Quicksand" pitchFamily="2" charset="0"/>
              </a:rPr>
              <a:t>q</a:t>
            </a:r>
            <a:r>
              <a:rPr lang="en-US" sz="2800">
                <a:solidFill>
                  <a:srgbClr val="000000"/>
                </a:solidFill>
                <a:effectLst/>
                <a:latin typeface="Quicksand" pitchFamily="2" charset="0"/>
                <a:ea typeface="Times New Roman" panose="02020603050405020304" pitchFamily="18" charset="0"/>
              </a:rPr>
              <a:t>uản lý các hóa đơn, quản lý thông tin khách hàng, </a:t>
            </a:r>
            <a:r>
              <a:rPr lang="en-US" sz="2800">
                <a:solidFill>
                  <a:srgbClr val="000000"/>
                </a:solidFill>
                <a:latin typeface="Quicksand" pitchFamily="2" charset="0"/>
                <a:ea typeface="Times New Roman" panose="02020603050405020304" pitchFamily="18" charset="0"/>
              </a:rPr>
              <a:t>q</a:t>
            </a:r>
            <a:r>
              <a:rPr lang="en-US" sz="2800">
                <a:solidFill>
                  <a:srgbClr val="000000"/>
                </a:solidFill>
                <a:effectLst/>
                <a:latin typeface="Quicksand" pitchFamily="2" charset="0"/>
                <a:ea typeface="Times New Roman" panose="02020603050405020304" pitchFamily="18" charset="0"/>
              </a:rPr>
              <a:t>uản lý thuốc, quản lý doanh thu, …</a:t>
            </a:r>
            <a:endParaRPr lang="vi-VN" sz="2800">
              <a:effectLst/>
              <a:latin typeface="Quicksand" pitchFamily="2" charset="0"/>
              <a:ea typeface="Calibri" panose="020F0502020204030204" pitchFamily="34" charset="0"/>
            </a:endParaRPr>
          </a:p>
          <a:p>
            <a:endParaRPr lang="vi-VN" sz="2800">
              <a:latin typeface="Quicksand" pitchFamily="2" charset="0"/>
            </a:endParaRPr>
          </a:p>
        </p:txBody>
      </p:sp>
      <p:sp>
        <p:nvSpPr>
          <p:cNvPr id="14" name="TextBox 13">
            <a:extLst>
              <a:ext uri="{FF2B5EF4-FFF2-40B4-BE49-F238E27FC236}">
                <a16:creationId xmlns:a16="http://schemas.microsoft.com/office/drawing/2014/main" id="{60C345C9-B8C3-49F7-8BA1-F62D12243966}"/>
              </a:ext>
            </a:extLst>
          </p:cNvPr>
          <p:cNvSpPr txBox="1"/>
          <p:nvPr/>
        </p:nvSpPr>
        <p:spPr>
          <a:xfrm>
            <a:off x="12192000" y="2202336"/>
            <a:ext cx="2102225"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Dược sĩ</a:t>
            </a:r>
            <a:endParaRPr lang="vi-VN" sz="2800">
              <a:latin typeface="Quicksand" pitchFamily="2" charset="0"/>
            </a:endParaRPr>
          </a:p>
        </p:txBody>
      </p:sp>
      <p:sp>
        <p:nvSpPr>
          <p:cNvPr id="15" name="TextBox 14">
            <a:extLst>
              <a:ext uri="{FF2B5EF4-FFF2-40B4-BE49-F238E27FC236}">
                <a16:creationId xmlns:a16="http://schemas.microsoft.com/office/drawing/2014/main" id="{0554730F-69BE-4FE7-B73C-1138392A3695}"/>
              </a:ext>
            </a:extLst>
          </p:cNvPr>
          <p:cNvSpPr txBox="1"/>
          <p:nvPr/>
        </p:nvSpPr>
        <p:spPr>
          <a:xfrm>
            <a:off x="18257070" y="2241077"/>
            <a:ext cx="4640580" cy="1384995"/>
          </a:xfrm>
          <a:prstGeom prst="rect">
            <a:avLst/>
          </a:prstGeom>
          <a:noFill/>
        </p:spPr>
        <p:txBody>
          <a:bodyPr wrap="square" rtlCol="0">
            <a:spAutoFit/>
          </a:bodyPr>
          <a:lstStyle/>
          <a:p>
            <a:r>
              <a:rPr lang="en-US" sz="2800">
                <a:latin typeface="Quicksand" pitchFamily="2" charset="0"/>
                <a:ea typeface="Times New Roman" panose="02020603050405020304" pitchFamily="18" charset="0"/>
              </a:rPr>
              <a:t>Đặc trưng: </a:t>
            </a:r>
          </a:p>
          <a:p>
            <a:r>
              <a:rPr lang="en-US" sz="2800">
                <a:effectLst/>
                <a:latin typeface="Quicksand" pitchFamily="2" charset="0"/>
                <a:ea typeface="Times New Roman" panose="02020603050405020304" pitchFamily="18" charset="0"/>
              </a:rPr>
              <a:t>Sử dụng hệ thống để kê thuốc và bán thuốc</a:t>
            </a:r>
            <a:endParaRPr lang="vi-VN" sz="4000">
              <a:latin typeface="Quicksand" pitchFamily="2" charset="0"/>
            </a:endParaRPr>
          </a:p>
        </p:txBody>
      </p:sp>
      <p:sp>
        <p:nvSpPr>
          <p:cNvPr id="16" name="TextBox 15">
            <a:extLst>
              <a:ext uri="{FF2B5EF4-FFF2-40B4-BE49-F238E27FC236}">
                <a16:creationId xmlns:a16="http://schemas.microsoft.com/office/drawing/2014/main" id="{28044F66-B831-41E2-8F22-6C7BE692BD3B}"/>
              </a:ext>
            </a:extLst>
          </p:cNvPr>
          <p:cNvSpPr txBox="1"/>
          <p:nvPr/>
        </p:nvSpPr>
        <p:spPr>
          <a:xfrm>
            <a:off x="18257070" y="3884811"/>
            <a:ext cx="4879940" cy="2246769"/>
          </a:xfrm>
          <a:prstGeom prst="rect">
            <a:avLst/>
          </a:prstGeom>
          <a:noFill/>
        </p:spPr>
        <p:txBody>
          <a:bodyPr wrap="square" rtlCol="0">
            <a:spAutoFit/>
          </a:bodyPr>
          <a:lstStyle/>
          <a:p>
            <a:r>
              <a:rPr lang="en-US" sz="2800">
                <a:latin typeface="Quicksand" pitchFamily="2" charset="0"/>
              </a:rPr>
              <a:t>Các chức năng: </a:t>
            </a:r>
          </a:p>
          <a:p>
            <a:r>
              <a:rPr lang="en-US" sz="2800">
                <a:latin typeface="Quicksand" pitchFamily="2" charset="0"/>
              </a:rPr>
              <a:t>Đăng ký tài khoản, đăng nhập, tư vấn cho khách hàng, kê thuốc, quản lý hóa đơn</a:t>
            </a:r>
            <a:endParaRPr lang="vi-VN" sz="2800">
              <a:latin typeface="Quicksand" pitchFamily="2" charset="0"/>
            </a:endParaRPr>
          </a:p>
        </p:txBody>
      </p:sp>
      <p:sp>
        <p:nvSpPr>
          <p:cNvPr id="17" name="TextBox 16">
            <a:extLst>
              <a:ext uri="{FF2B5EF4-FFF2-40B4-BE49-F238E27FC236}">
                <a16:creationId xmlns:a16="http://schemas.microsoft.com/office/drawing/2014/main" id="{55B56ED8-B7ED-4C5F-A9A2-B8A98497BF00}"/>
              </a:ext>
            </a:extLst>
          </p:cNvPr>
          <p:cNvSpPr txBox="1"/>
          <p:nvPr/>
        </p:nvSpPr>
        <p:spPr>
          <a:xfrm>
            <a:off x="15592985" y="2241077"/>
            <a:ext cx="2303481" cy="954107"/>
          </a:xfrm>
          <a:prstGeom prst="rect">
            <a:avLst/>
          </a:prstGeom>
          <a:noFill/>
        </p:spPr>
        <p:txBody>
          <a:bodyPr wrap="square" rtlCol="0">
            <a:spAutoFit/>
          </a:bodyPr>
          <a:lstStyle/>
          <a:p>
            <a:r>
              <a:rPr lang="en-US" sz="2800">
                <a:latin typeface="Quicksand" pitchFamily="2" charset="0"/>
              </a:rPr>
              <a:t>Vai trò: </a:t>
            </a:r>
          </a:p>
          <a:p>
            <a:r>
              <a:rPr lang="en-US" sz="2800">
                <a:latin typeface="Quicksand" pitchFamily="2" charset="0"/>
              </a:rPr>
              <a:t>Người dùng</a:t>
            </a:r>
            <a:endParaRPr lang="vi-VN" sz="2800">
              <a:latin typeface="Quicksand" pitchFamily="2" charset="0"/>
            </a:endParaRPr>
          </a:p>
        </p:txBody>
      </p:sp>
      <p:sp>
        <p:nvSpPr>
          <p:cNvPr id="18" name="TextBox 17">
            <a:extLst>
              <a:ext uri="{FF2B5EF4-FFF2-40B4-BE49-F238E27FC236}">
                <a16:creationId xmlns:a16="http://schemas.microsoft.com/office/drawing/2014/main" id="{BCE61301-3BB3-48E3-B533-EDAD74EFBC90}"/>
              </a:ext>
            </a:extLst>
          </p:cNvPr>
          <p:cNvSpPr txBox="1"/>
          <p:nvPr/>
        </p:nvSpPr>
        <p:spPr>
          <a:xfrm>
            <a:off x="15532695" y="3978681"/>
            <a:ext cx="2724375" cy="1384995"/>
          </a:xfrm>
          <a:prstGeom prst="rect">
            <a:avLst/>
          </a:prstGeom>
          <a:noFill/>
        </p:spPr>
        <p:txBody>
          <a:bodyPr wrap="square" rtlCol="0">
            <a:spAutoFit/>
          </a:bodyPr>
          <a:lstStyle/>
          <a:p>
            <a:r>
              <a:rPr lang="en-US" sz="2800">
                <a:latin typeface="Quicksand" pitchFamily="2" charset="0"/>
              </a:rPr>
              <a:t>Quyền hạn: </a:t>
            </a:r>
            <a:r>
              <a:rPr lang="en-US" sz="2800">
                <a:effectLst/>
                <a:latin typeface="Quicksand" pitchFamily="2" charset="0"/>
                <a:ea typeface="Times New Roman" panose="02020603050405020304" pitchFamily="18" charset="0"/>
              </a:rPr>
              <a:t>Bán thuốc và tìm sản phẩm</a:t>
            </a:r>
            <a:endParaRPr lang="vi-VN" sz="2800">
              <a:latin typeface="Quicksand" pitchFamily="2" charset="0"/>
            </a:endParaRPr>
          </a:p>
        </p:txBody>
      </p:sp>
      <p:sp>
        <p:nvSpPr>
          <p:cNvPr id="20" name="TextBox 19">
            <a:extLst>
              <a:ext uri="{FF2B5EF4-FFF2-40B4-BE49-F238E27FC236}">
                <a16:creationId xmlns:a16="http://schemas.microsoft.com/office/drawing/2014/main" id="{DBD8889D-3E14-4764-B183-D6E23172C6B0}"/>
              </a:ext>
            </a:extLst>
          </p:cNvPr>
          <p:cNvSpPr txBox="1"/>
          <p:nvPr/>
        </p:nvSpPr>
        <p:spPr>
          <a:xfrm>
            <a:off x="4095637" y="2902369"/>
            <a:ext cx="2724375" cy="1384995"/>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r>
              <a:rPr lang="en-US" sz="2800">
                <a:effectLst/>
                <a:latin typeface="Quicksand" pitchFamily="2" charset="0"/>
                <a:ea typeface="Times New Roman" panose="02020603050405020304" pitchFamily="18" charset="0"/>
              </a:rPr>
              <a:t>Quản lý hệ thống thuốc</a:t>
            </a:r>
            <a:endParaRPr lang="vi-VN" sz="2800">
              <a:latin typeface="Quicksand" pitchFamily="2" charset="0"/>
            </a:endParaRPr>
          </a:p>
        </p:txBody>
      </p:sp>
      <p:sp>
        <p:nvSpPr>
          <p:cNvPr id="21" name="TextBox 20">
            <a:extLst>
              <a:ext uri="{FF2B5EF4-FFF2-40B4-BE49-F238E27FC236}">
                <a16:creationId xmlns:a16="http://schemas.microsoft.com/office/drawing/2014/main" id="{9EC38E09-897A-4D73-86E3-A024FC8767D5}"/>
              </a:ext>
            </a:extLst>
          </p:cNvPr>
          <p:cNvSpPr txBox="1"/>
          <p:nvPr/>
        </p:nvSpPr>
        <p:spPr>
          <a:xfrm>
            <a:off x="919330" y="3066890"/>
            <a:ext cx="2303481" cy="954107"/>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dùng</a:t>
            </a:r>
            <a:endParaRPr lang="vi-VN" sz="2800">
              <a:latin typeface="Quicksand" pitchFamily="2" charset="0"/>
            </a:endParaRPr>
          </a:p>
        </p:txBody>
      </p:sp>
      <p:sp>
        <p:nvSpPr>
          <p:cNvPr id="23" name="TextBox 22">
            <a:extLst>
              <a:ext uri="{FF2B5EF4-FFF2-40B4-BE49-F238E27FC236}">
                <a16:creationId xmlns:a16="http://schemas.microsoft.com/office/drawing/2014/main" id="{301FC9E0-3A10-4144-B150-7AA225B787E9}"/>
              </a:ext>
            </a:extLst>
          </p:cNvPr>
          <p:cNvSpPr txBox="1"/>
          <p:nvPr/>
        </p:nvSpPr>
        <p:spPr>
          <a:xfrm>
            <a:off x="-1899623" y="2158951"/>
            <a:ext cx="2026024" cy="523220"/>
          </a:xfrm>
          <a:prstGeom prst="rect">
            <a:avLst/>
          </a:prstGeom>
          <a:noFill/>
        </p:spPr>
        <p:txBody>
          <a:bodyPr wrap="square" rtlCol="0">
            <a:spAutoFit/>
          </a:bodyPr>
          <a:lstStyle/>
          <a:p>
            <a:pPr marL="457200" indent="-457200">
              <a:buFont typeface="Courier New" panose="02070309020205020404" pitchFamily="49" charset="0"/>
              <a:buChar char="o"/>
            </a:pPr>
            <a:r>
              <a:rPr lang="en-US" sz="2800">
                <a:latin typeface="Quicksand" pitchFamily="2" charset="0"/>
              </a:rPr>
              <a:t>Admin</a:t>
            </a:r>
            <a:endParaRPr lang="vi-VN" sz="2800">
              <a:latin typeface="Quicksand" pitchFamily="2" charset="0"/>
            </a:endParaRPr>
          </a:p>
        </p:txBody>
      </p:sp>
      <p:sp>
        <p:nvSpPr>
          <p:cNvPr id="24" name="TextBox 23">
            <a:extLst>
              <a:ext uri="{FF2B5EF4-FFF2-40B4-BE49-F238E27FC236}">
                <a16:creationId xmlns:a16="http://schemas.microsoft.com/office/drawing/2014/main" id="{010BB174-FF21-4E60-8200-E36A5B136D23}"/>
              </a:ext>
            </a:extLst>
          </p:cNvPr>
          <p:cNvSpPr txBox="1"/>
          <p:nvPr/>
        </p:nvSpPr>
        <p:spPr>
          <a:xfrm>
            <a:off x="-2177080" y="3066890"/>
            <a:ext cx="2303481" cy="1384995"/>
          </a:xfrm>
          <a:prstGeom prst="rect">
            <a:avLst/>
          </a:prstGeom>
          <a:noFill/>
        </p:spPr>
        <p:txBody>
          <a:bodyPr wrap="square" rtlCol="0">
            <a:spAutoFit/>
          </a:bodyPr>
          <a:lstStyle/>
          <a:p>
            <a:r>
              <a:rPr lang="en-US" sz="2800" b="1">
                <a:latin typeface="Quicksand" pitchFamily="2" charset="0"/>
              </a:rPr>
              <a:t>Vai trò</a:t>
            </a:r>
            <a:r>
              <a:rPr lang="en-US" sz="2800">
                <a:latin typeface="Quicksand" pitchFamily="2" charset="0"/>
              </a:rPr>
              <a:t>: </a:t>
            </a:r>
          </a:p>
          <a:p>
            <a:r>
              <a:rPr lang="en-US" sz="2800">
                <a:latin typeface="Quicksand" pitchFamily="2" charset="0"/>
              </a:rPr>
              <a:t>Người quản trị</a:t>
            </a:r>
          </a:p>
        </p:txBody>
      </p:sp>
      <p:sp>
        <p:nvSpPr>
          <p:cNvPr id="26" name="TextBox 25">
            <a:extLst>
              <a:ext uri="{FF2B5EF4-FFF2-40B4-BE49-F238E27FC236}">
                <a16:creationId xmlns:a16="http://schemas.microsoft.com/office/drawing/2014/main" id="{18244EBC-CECB-4873-854D-D2BE15770598}"/>
              </a:ext>
            </a:extLst>
          </p:cNvPr>
          <p:cNvSpPr txBox="1"/>
          <p:nvPr/>
        </p:nvSpPr>
        <p:spPr>
          <a:xfrm>
            <a:off x="-4822566" y="1613118"/>
            <a:ext cx="4640580" cy="1815882"/>
          </a:xfrm>
          <a:prstGeom prst="rect">
            <a:avLst/>
          </a:prstGeom>
          <a:noFill/>
        </p:spPr>
        <p:txBody>
          <a:bodyPr wrap="square" rtlCol="0">
            <a:spAutoFit/>
          </a:bodyPr>
          <a:lstStyle/>
          <a:p>
            <a:r>
              <a:rPr lang="en-US" sz="2800" b="1">
                <a:latin typeface="Quicksand" pitchFamily="2" charset="0"/>
                <a:ea typeface="Times New Roman" panose="02020603050405020304" pitchFamily="18" charset="0"/>
              </a:rPr>
              <a:t>Đặc trưng</a:t>
            </a:r>
            <a:r>
              <a:rPr lang="en-US" sz="2800">
                <a:latin typeface="Quicksand" pitchFamily="2" charset="0"/>
                <a:ea typeface="Times New Roman" panose="02020603050405020304" pitchFamily="18" charset="0"/>
              </a:rPr>
              <a:t>: </a:t>
            </a:r>
          </a:p>
          <a:p>
            <a:r>
              <a:rPr lang="en-US" sz="2800">
                <a:effectLst/>
                <a:latin typeface="Quicksand" pitchFamily="2" charset="0"/>
                <a:ea typeface="Times New Roman" panose="02020603050405020304" pitchFamily="18" charset="0"/>
              </a:rPr>
              <a:t>Người có trách nhiệm quản trị và điều khiển hoạt động của trang web</a:t>
            </a:r>
            <a:endParaRPr lang="vi-VN" sz="4000">
              <a:latin typeface="Quicksand" pitchFamily="2" charset="0"/>
            </a:endParaRPr>
          </a:p>
        </p:txBody>
      </p:sp>
      <p:sp>
        <p:nvSpPr>
          <p:cNvPr id="30" name="TextBox 29">
            <a:extLst>
              <a:ext uri="{FF2B5EF4-FFF2-40B4-BE49-F238E27FC236}">
                <a16:creationId xmlns:a16="http://schemas.microsoft.com/office/drawing/2014/main" id="{02F0A61E-9981-4483-A981-132FD3A323D8}"/>
              </a:ext>
            </a:extLst>
          </p:cNvPr>
          <p:cNvSpPr txBox="1"/>
          <p:nvPr/>
        </p:nvSpPr>
        <p:spPr>
          <a:xfrm>
            <a:off x="-4822566" y="3256852"/>
            <a:ext cx="4879940" cy="1972078"/>
          </a:xfrm>
          <a:prstGeom prst="rect">
            <a:avLst/>
          </a:prstGeom>
          <a:noFill/>
        </p:spPr>
        <p:txBody>
          <a:bodyPr wrap="square" rtlCol="0">
            <a:spAutoFit/>
          </a:bodyPr>
          <a:lstStyle/>
          <a:p>
            <a:r>
              <a:rPr lang="en-US" sz="2800" b="1">
                <a:latin typeface="Quicksand" pitchFamily="2" charset="0"/>
              </a:rPr>
              <a:t>Các chức năng</a:t>
            </a:r>
            <a:r>
              <a:rPr lang="en-US" sz="2800">
                <a:latin typeface="Quicksand" pitchFamily="2" charset="0"/>
              </a:rPr>
              <a:t>: </a:t>
            </a:r>
          </a:p>
          <a:p>
            <a:pPr marR="0" lvl="0">
              <a:lnSpc>
                <a:spcPct val="115000"/>
              </a:lnSpc>
              <a:spcBef>
                <a:spcPts val="0"/>
              </a:spcBef>
              <a:spcAft>
                <a:spcPts val="75"/>
              </a:spcAft>
            </a:pPr>
            <a:r>
              <a:rPr lang="en-US" sz="2800">
                <a:effectLst/>
                <a:latin typeface="Quicksand" pitchFamily="2" charset="0"/>
                <a:ea typeface="Times New Roman" panose="02020603050405020304" pitchFamily="18" charset="0"/>
              </a:rPr>
              <a:t>Đăng nhập</a:t>
            </a:r>
            <a:r>
              <a:rPr lang="en-US" sz="2800">
                <a:latin typeface="Quicksand" pitchFamily="2" charset="0"/>
                <a:ea typeface="Calibri" panose="020F0502020204030204" pitchFamily="34" charset="0"/>
              </a:rPr>
              <a:t>, b</a:t>
            </a:r>
            <a:r>
              <a:rPr lang="en-US" sz="2800">
                <a:effectLst/>
                <a:latin typeface="Quicksand" pitchFamily="2" charset="0"/>
                <a:ea typeface="Times New Roman" panose="02020603050405020304" pitchFamily="18" charset="0"/>
              </a:rPr>
              <a:t>ảo trì trang web</a:t>
            </a:r>
            <a:r>
              <a:rPr lang="en-US" sz="2800">
                <a:latin typeface="Quicksand" pitchFamily="2" charset="0"/>
                <a:ea typeface="Calibri" panose="020F0502020204030204" pitchFamily="34" charset="0"/>
              </a:rPr>
              <a:t>, p</a:t>
            </a:r>
            <a:r>
              <a:rPr lang="en-US" sz="2800">
                <a:effectLst/>
                <a:latin typeface="Quicksand" pitchFamily="2" charset="0"/>
                <a:ea typeface="Times New Roman" panose="02020603050405020304" pitchFamily="18" charset="0"/>
              </a:rPr>
              <a:t>hân quyền tài khoản người dùng</a:t>
            </a:r>
            <a:r>
              <a:rPr lang="en-US" sz="2800">
                <a:latin typeface="Quicksand" pitchFamily="2" charset="0"/>
                <a:ea typeface="Calibri" panose="020F0502020204030204" pitchFamily="34" charset="0"/>
              </a:rPr>
              <a:t>, đ</a:t>
            </a:r>
            <a:r>
              <a:rPr lang="en-US" sz="2800">
                <a:effectLst/>
                <a:latin typeface="Quicksand" pitchFamily="2" charset="0"/>
                <a:ea typeface="Times New Roman" panose="02020603050405020304" pitchFamily="18" charset="0"/>
              </a:rPr>
              <a:t>ăng xuất</a:t>
            </a:r>
            <a:endParaRPr lang="vi-VN" sz="4000">
              <a:latin typeface="Quicksand" pitchFamily="2" charset="0"/>
            </a:endParaRPr>
          </a:p>
        </p:txBody>
      </p:sp>
      <p:sp>
        <p:nvSpPr>
          <p:cNvPr id="31" name="TextBox 30">
            <a:extLst>
              <a:ext uri="{FF2B5EF4-FFF2-40B4-BE49-F238E27FC236}">
                <a16:creationId xmlns:a16="http://schemas.microsoft.com/office/drawing/2014/main" id="{139F999A-C8D9-4124-B3B9-2099E39C8C88}"/>
              </a:ext>
            </a:extLst>
          </p:cNvPr>
          <p:cNvSpPr txBox="1"/>
          <p:nvPr/>
        </p:nvSpPr>
        <p:spPr>
          <a:xfrm>
            <a:off x="-7702476" y="2266873"/>
            <a:ext cx="2724375" cy="1815882"/>
          </a:xfrm>
          <a:prstGeom prst="rect">
            <a:avLst/>
          </a:prstGeom>
          <a:noFill/>
        </p:spPr>
        <p:txBody>
          <a:bodyPr wrap="square" rtlCol="0">
            <a:spAutoFit/>
          </a:bodyPr>
          <a:lstStyle/>
          <a:p>
            <a:r>
              <a:rPr lang="en-US" sz="2800" b="1">
                <a:latin typeface="Quicksand" pitchFamily="2" charset="0"/>
              </a:rPr>
              <a:t>Quyền hạn</a:t>
            </a:r>
            <a:r>
              <a:rPr lang="en-US" sz="2800">
                <a:latin typeface="Quicksand" pitchFamily="2" charset="0"/>
              </a:rPr>
              <a:t>: </a:t>
            </a:r>
          </a:p>
          <a:p>
            <a:r>
              <a:rPr lang="en-US" sz="2800">
                <a:effectLst/>
                <a:latin typeface="Quicksand" pitchFamily="2" charset="0"/>
                <a:ea typeface="Times New Roman" panose="02020603050405020304" pitchFamily="18" charset="0"/>
              </a:rPr>
              <a:t>Quản</a:t>
            </a:r>
            <a:r>
              <a:rPr lang="en-US" sz="1800">
                <a:effectLst/>
                <a:latin typeface="Times New Roman" panose="02020603050405020304" pitchFamily="18" charset="0"/>
                <a:ea typeface="Times New Roman" panose="02020603050405020304" pitchFamily="18" charset="0"/>
              </a:rPr>
              <a:t> </a:t>
            </a:r>
            <a:r>
              <a:rPr lang="en-US" sz="2800">
                <a:effectLst/>
                <a:latin typeface="Quicksand" pitchFamily="2" charset="0"/>
                <a:ea typeface="Times New Roman" panose="02020603050405020304" pitchFamily="18" charset="0"/>
              </a:rPr>
              <a:t>lý hoạt động của trang website</a:t>
            </a:r>
            <a:endParaRPr lang="vi-VN" sz="2800">
              <a:latin typeface="Quicksand" pitchFamily="2" charset="0"/>
            </a:endParaRPr>
          </a:p>
        </p:txBody>
      </p:sp>
    </p:spTree>
    <p:extLst>
      <p:ext uri="{BB962C8B-B14F-4D97-AF65-F5344CB8AC3E}">
        <p14:creationId xmlns:p14="http://schemas.microsoft.com/office/powerpoint/2010/main" val="3719526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10134</Words>
  <Application>Microsoft Office PowerPoint</Application>
  <PresentationFormat>Widescreen</PresentationFormat>
  <Paragraphs>898</Paragraphs>
  <Slides>32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STXihei</vt:lpstr>
      <vt:lpstr>Arial</vt:lpstr>
      <vt:lpstr>Calibri</vt:lpstr>
      <vt:lpstr>Calibri Light</vt:lpstr>
      <vt:lpstr>Courier New</vt:lpstr>
      <vt:lpstr>Quicksand</vt:lpstr>
      <vt:lpstr>Quicksand Light</vt:lpstr>
      <vt:lpstr>Quicksand SemiBold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dc:creator>
  <cp:lastModifiedBy>Nhật Nguyễn</cp:lastModifiedBy>
  <cp:revision>30</cp:revision>
  <dcterms:created xsi:type="dcterms:W3CDTF">2023-04-17T04:55:31Z</dcterms:created>
  <dcterms:modified xsi:type="dcterms:W3CDTF">2023-04-24T15:39:54Z</dcterms:modified>
</cp:coreProperties>
</file>