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61" r:id="rId4"/>
    <p:sldId id="265" r:id="rId5"/>
    <p:sldId id="258" r:id="rId6"/>
    <p:sldId id="314" r:id="rId7"/>
    <p:sldId id="322" r:id="rId8"/>
    <p:sldId id="259" r:id="rId9"/>
    <p:sldId id="296" r:id="rId10"/>
    <p:sldId id="297" r:id="rId11"/>
    <p:sldId id="262" r:id="rId12"/>
    <p:sldId id="312" r:id="rId13"/>
    <p:sldId id="315" r:id="rId14"/>
    <p:sldId id="300" r:id="rId15"/>
    <p:sldId id="311" r:id="rId16"/>
    <p:sldId id="299" r:id="rId17"/>
    <p:sldId id="323" r:id="rId18"/>
    <p:sldId id="264" r:id="rId19"/>
    <p:sldId id="301" r:id="rId20"/>
    <p:sldId id="317" r:id="rId21"/>
    <p:sldId id="303" r:id="rId22"/>
    <p:sldId id="319" r:id="rId23"/>
    <p:sldId id="320" r:id="rId24"/>
    <p:sldId id="268" r:id="rId25"/>
    <p:sldId id="271" r:id="rId26"/>
    <p:sldId id="310" r:id="rId27"/>
  </p:sldIdLst>
  <p:sldSz cx="9144000" cy="5143500" type="screen16x9"/>
  <p:notesSz cx="6858000" cy="9144000"/>
  <p:embeddedFontLst>
    <p:embeddedFont>
      <p:font typeface="Barlow Light" panose="020B0604020202020204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A29812E-6578-4B07-BA9F-604301145557}">
          <p14:sldIdLst>
            <p14:sldId id="256"/>
            <p14:sldId id="257"/>
            <p14:sldId id="261"/>
            <p14:sldId id="265"/>
            <p14:sldId id="258"/>
            <p14:sldId id="314"/>
            <p14:sldId id="322"/>
            <p14:sldId id="259"/>
            <p14:sldId id="296"/>
            <p14:sldId id="297"/>
            <p14:sldId id="262"/>
            <p14:sldId id="312"/>
            <p14:sldId id="315"/>
            <p14:sldId id="300"/>
            <p14:sldId id="311"/>
            <p14:sldId id="299"/>
            <p14:sldId id="323"/>
            <p14:sldId id="264"/>
            <p14:sldId id="301"/>
            <p14:sldId id="317"/>
            <p14:sldId id="303"/>
            <p14:sldId id="319"/>
            <p14:sldId id="320"/>
            <p14:sldId id="268"/>
            <p14:sldId id="27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737" autoAdjust="0"/>
  </p:normalViewPr>
  <p:slideViewPr>
    <p:cSldViewPr snapToGrid="0" snapToObjects="1">
      <p:cViewPr varScale="1">
        <p:scale>
          <a:sx n="143" d="100"/>
          <a:sy n="143" d="100"/>
        </p:scale>
        <p:origin x="80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899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ở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2,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7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5g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307132" y="1083920"/>
            <a:ext cx="8229600" cy="14240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b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VỆ ĐỒ ÁN TỐT NGHIỆP</a:t>
            </a:r>
            <a:br>
              <a:rPr lang="en-US" sz="4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200" dirty="0">
              <a:solidFill>
                <a:schemeClr val="accent1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7261921" y="2028844"/>
            <a:ext cx="1756624" cy="2890472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6808" cy="9156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556885" y="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TRƯỜNG ĐẠI HỌC DUY TÂN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KHOA ĐIỆN- ĐIỆN TỬ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42" y="2446182"/>
            <a:ext cx="792074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KHẢO SÁT PH</a:t>
            </a:r>
            <a:r>
              <a:rPr lang="vi-V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THỨC ĐA TRUY CẬP PHI TRỰC GIAO TRONG MẠNG 5G.</a:t>
            </a:r>
            <a:b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 :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K23EVT-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9" y="934423"/>
            <a:ext cx="2545553" cy="3579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191" y="840982"/>
            <a:ext cx="5110800" cy="11598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THÁCH THỨC MẠNG DI ĐỘNG 5G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36" y="2134619"/>
            <a:ext cx="5110800" cy="350747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</a:rPr>
              <a:t>Tính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vượt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trội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5G so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hệ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trước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5G </a:t>
            </a:r>
            <a:r>
              <a:rPr lang="en-US" sz="2000" dirty="0" err="1">
                <a:solidFill>
                  <a:schemeClr val="tx1"/>
                </a:solidFill>
              </a:rPr>
              <a:t>đòi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hỏi</a:t>
            </a:r>
            <a:r>
              <a:rPr lang="en-US" sz="2000" dirty="0">
                <a:solidFill>
                  <a:schemeClr val="tx1"/>
                </a:solidFill>
              </a:rPr>
              <a:t> dung </a:t>
            </a:r>
            <a:r>
              <a:rPr lang="en-US" sz="2000" dirty="0" err="1">
                <a:solidFill>
                  <a:schemeClr val="tx1"/>
                </a:solidFill>
              </a:rPr>
              <a:t>lượng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hệ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thống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lớn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</a:rPr>
              <a:t>Tối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phép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hiệu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suất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</a:rPr>
              <a:t>Tính</a:t>
            </a:r>
            <a:r>
              <a:rPr lang="en-US" sz="2000" dirty="0">
                <a:solidFill>
                  <a:schemeClr val="tx1"/>
                </a:solidFill>
              </a:rPr>
              <a:t> an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9326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55501" y="134414"/>
            <a:ext cx="7924843" cy="12721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KĨ THUẬT ĐA TRUY CẬP PHI TRỰC GIAO(NOMA)</a:t>
            </a:r>
            <a:endParaRPr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992258" y="1141579"/>
            <a:ext cx="5118239" cy="19985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phi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NOMA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di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dây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5G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tần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,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endParaRPr sz="1600" dirty="0"/>
          </a:p>
        </p:txBody>
      </p:sp>
      <p:grpSp>
        <p:nvGrpSpPr>
          <p:cNvPr id="3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6319112" y="868962"/>
            <a:ext cx="2655959" cy="3959923"/>
            <a:chOff x="7017258" y="4131327"/>
            <a:chExt cx="583504" cy="683980"/>
          </a:xfrm>
        </p:grpSpPr>
        <p:sp>
          <p:nvSpPr>
            <p:cNvPr id="3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1409;p47"/>
          <p:cNvGrpSpPr/>
          <p:nvPr/>
        </p:nvGrpSpPr>
        <p:grpSpPr>
          <a:xfrm>
            <a:off x="547707" y="1420649"/>
            <a:ext cx="302443" cy="239388"/>
            <a:chOff x="1922075" y="1629000"/>
            <a:chExt cx="437200" cy="437200"/>
          </a:xfrm>
        </p:grpSpPr>
        <p:sp>
          <p:nvSpPr>
            <p:cNvPr id="60" name="Google Shape;141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141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3" name="Pictur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99" y="2936585"/>
            <a:ext cx="3966210" cy="18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949166" y="4749850"/>
            <a:ext cx="2622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tx1"/>
                </a:solidFill>
              </a:rPr>
              <a:t>Phân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bổ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công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suất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trên</a:t>
            </a:r>
            <a:r>
              <a:rPr lang="en-US" i="1" dirty="0">
                <a:solidFill>
                  <a:schemeClr val="tx1"/>
                </a:solidFill>
              </a:rPr>
              <a:t> NOMA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NGUYÊN TẮC TRUYỀN NHẬN TÍN HIỆU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5300" y="1353950"/>
                <a:ext cx="8074096" cy="3418200"/>
              </a:xfrm>
            </p:spPr>
            <p:txBody>
              <a:bodyPr/>
              <a:lstStyle/>
              <a:p>
                <a:pPr marL="114300" lvl="2" indent="0">
                  <a:spcBef>
                    <a:spcPts val="0"/>
                  </a:spcBef>
                  <a:buNone/>
                </a:pPr>
                <a:r>
                  <a:rPr lang="en-US" sz="1600" b="1" dirty="0"/>
                  <a:t>NOMA </a:t>
                </a:r>
                <a:r>
                  <a:rPr lang="en-US" sz="1600" b="1" dirty="0" err="1"/>
                  <a:t>cho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đường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lên</a:t>
                </a:r>
                <a:endParaRPr lang="en-US" sz="1600" b="1" dirty="0"/>
              </a:p>
              <a:p>
                <a:pPr marL="114300" lvl="2" indent="0">
                  <a:spcBef>
                    <a:spcPts val="0"/>
                  </a:spcBef>
                  <a:buNone/>
                </a:pPr>
                <a:r>
                  <a:rPr lang="en-US" sz="1600" b="1" dirty="0" err="1"/>
                  <a:t>Tín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hiệu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tại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trạm</a:t>
                </a:r>
                <a:r>
                  <a:rPr lang="en-US" sz="1600" b="1" dirty="0"/>
                  <a:t> c</a:t>
                </a:r>
                <a:r>
                  <a:rPr lang="vi-VN" sz="1600" b="1" dirty="0"/>
                  <a:t>ơ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sở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nhận</a:t>
                </a:r>
                <a:r>
                  <a:rPr lang="en-US" sz="1600" b="1" dirty="0"/>
                  <a:t> đ</a:t>
                </a:r>
                <a:r>
                  <a:rPr lang="vi-VN" sz="1600" b="1" dirty="0"/>
                  <a:t>ư</a:t>
                </a:r>
                <a:r>
                  <a:rPr lang="en-US" sz="1600" b="1" dirty="0" err="1"/>
                  <a:t>ợc</a:t>
                </a:r>
                <a:r>
                  <a:rPr lang="en-US" sz="1600" b="1" dirty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300" y="1353950"/>
                <a:ext cx="8074096" cy="3418200"/>
              </a:xfrm>
              <a:blipFill>
                <a:blip r:embed="rId2"/>
                <a:stretch>
                  <a:fillRect l="-75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5117" y="3059570"/>
            <a:ext cx="2857500" cy="1535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806152" y="1353950"/>
                <a:ext cx="4015729" cy="213247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b="1" dirty="0"/>
                  <a:t>NOMA </a:t>
                </a:r>
                <a:r>
                  <a:rPr lang="en-US" sz="1600" b="1" dirty="0" err="1"/>
                  <a:t>cho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đường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xuống</a:t>
                </a:r>
                <a:endParaRPr lang="en-US" sz="1600" b="1" dirty="0"/>
              </a:p>
              <a:p>
                <a:pPr marL="114300" indent="0">
                  <a:buNone/>
                </a:pPr>
                <a:r>
                  <a:rPr lang="en-US" sz="1600" b="1" dirty="0" err="1"/>
                  <a:t>Tín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hiệu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nhận</a:t>
                </a:r>
                <a:r>
                  <a:rPr lang="en-US" sz="1600" b="1" dirty="0"/>
                  <a:t> đ</a:t>
                </a:r>
                <a:r>
                  <a:rPr lang="vi-VN" sz="1600" b="1" dirty="0"/>
                  <a:t>ư</a:t>
                </a:r>
                <a:r>
                  <a:rPr lang="en-US" sz="1600" b="1" dirty="0" err="1"/>
                  <a:t>ợc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của</a:t>
                </a:r>
                <a:r>
                  <a:rPr lang="en-US" sz="1600" b="1" dirty="0"/>
                  <a:t> User1 </a:t>
                </a:r>
                <a:r>
                  <a:rPr lang="en-US" sz="1600" b="1" dirty="0" err="1"/>
                  <a:t>và</a:t>
                </a:r>
                <a:r>
                  <a:rPr lang="en-US" sz="1600" b="1" dirty="0"/>
                  <a:t> User2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𝑤𝑜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06152" y="1353950"/>
                <a:ext cx="4015729" cy="2132470"/>
              </a:xfrm>
              <a:blipFill>
                <a:blip r:embed="rId4"/>
                <a:stretch>
                  <a:fillRect l="-152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892348" y="3063050"/>
            <a:ext cx="2815998" cy="15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274;p20"/>
          <p:cNvSpPr txBox="1">
            <a:spLocks/>
          </p:cNvSpPr>
          <p:nvPr/>
        </p:nvSpPr>
        <p:spPr>
          <a:xfrm>
            <a:off x="972420" y="2761093"/>
            <a:ext cx="6877074" cy="7128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CHƯƠNG II: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PHÂN TÍCH HIỆU NĂNG NOMA TẠI ĐƯỜNG LÊN VÀ Đ</a:t>
            </a:r>
            <a:r>
              <a:rPr lang="vi-VN" sz="2400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ỜNG XUỐNG</a:t>
            </a:r>
          </a:p>
        </p:txBody>
      </p:sp>
      <p:grpSp>
        <p:nvGrpSpPr>
          <p:cNvPr id="4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3931253" y="127862"/>
            <a:ext cx="5031062" cy="3112568"/>
            <a:chOff x="5419407" y="3281869"/>
            <a:chExt cx="743968" cy="852939"/>
          </a:xfrm>
        </p:grpSpPr>
        <p:sp>
          <p:nvSpPr>
            <p:cNvPr id="5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27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ĐÁNH GIÁ HIỆU NĂNG HỆ THỐNG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349461"/>
            <a:ext cx="5097630" cy="1305274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057469" y="1349461"/>
            <a:ext cx="762000" cy="665162"/>
            <a:chOff x="1110" y="2656"/>
            <a:chExt cx="1549" cy="1351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/>
                <a:t>1</a:t>
              </a:r>
            </a:p>
          </p:txBody>
        </p:sp>
      </p:grp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063864" y="2239874"/>
            <a:ext cx="762000" cy="665162"/>
            <a:chOff x="1110" y="2656"/>
            <a:chExt cx="1549" cy="1351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/>
                <a:t>2</a:t>
              </a:r>
            </a:p>
          </p:txBody>
        </p:sp>
      </p:grp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1101743" y="4088042"/>
            <a:ext cx="762000" cy="665162"/>
            <a:chOff x="1110" y="2656"/>
            <a:chExt cx="1549" cy="1351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/>
                <a:t>4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371710" y="1533858"/>
            <a:ext cx="3639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KÊNH TRUYỀN KHÔNG DÂY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0395" y="2425787"/>
            <a:ext cx="2720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MÔ HÌNH HỆ THỐNG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3938" y="4192524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DUNG LƯỢNG HỆ THỐNG</a:t>
            </a:r>
          </a:p>
        </p:txBody>
      </p:sp>
      <p:grpSp>
        <p:nvGrpSpPr>
          <p:cNvPr id="24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679623" y="116277"/>
            <a:ext cx="3777372" cy="4655473"/>
            <a:chOff x="2522057" y="2360511"/>
            <a:chExt cx="554801" cy="683772"/>
          </a:xfrm>
        </p:grpSpPr>
        <p:sp>
          <p:nvSpPr>
            <p:cNvPr id="25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roup 3"/>
          <p:cNvGrpSpPr>
            <a:grpSpLocks/>
          </p:cNvGrpSpPr>
          <p:nvPr/>
        </p:nvGrpSpPr>
        <p:grpSpPr bwMode="auto">
          <a:xfrm>
            <a:off x="1089470" y="3145709"/>
            <a:ext cx="762000" cy="665162"/>
            <a:chOff x="1110" y="2656"/>
            <a:chExt cx="1549" cy="1351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5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/>
                <a:t>3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373938" y="3283897"/>
            <a:ext cx="3756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XÁC SUẤT DỪNG HỆ THỐNG</a:t>
            </a:r>
          </a:p>
        </p:txBody>
      </p:sp>
    </p:spTree>
    <p:extLst>
      <p:ext uri="{BB962C8B-B14F-4D97-AF65-F5344CB8AC3E}">
        <p14:creationId xmlns:p14="http://schemas.microsoft.com/office/powerpoint/2010/main" val="34429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9933" y="765293"/>
                <a:ext cx="7943467" cy="4141649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1300" dirty="0"/>
                  <a:t>Kênh </a:t>
                </a:r>
                <a:r>
                  <a:rPr lang="en-US" sz="1300" dirty="0" err="1"/>
                  <a:t>truyền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là</a:t>
                </a:r>
                <a:r>
                  <a:rPr lang="en-US" sz="1300" dirty="0"/>
                  <a:t> </a:t>
                </a:r>
                <a:r>
                  <a:rPr lang="en-US" sz="1300" dirty="0" err="1"/>
                  <a:t>môi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trường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truyền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giữa</a:t>
                </a:r>
                <a:r>
                  <a:rPr lang="en-US" sz="1300" dirty="0"/>
                  <a:t> </a:t>
                </a:r>
                <a:r>
                  <a:rPr lang="en-US" sz="1300" dirty="0" err="1"/>
                  <a:t>máy</a:t>
                </a:r>
                <a:r>
                  <a:rPr lang="en-US" sz="1300" dirty="0"/>
                  <a:t> </a:t>
                </a:r>
                <a:r>
                  <a:rPr lang="en-US" sz="1300" dirty="0" err="1"/>
                  <a:t>phát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và</a:t>
                </a:r>
                <a:r>
                  <a:rPr lang="en-US" sz="1300" dirty="0"/>
                  <a:t> </a:t>
                </a:r>
                <a:r>
                  <a:rPr lang="en-US" sz="1300" dirty="0" err="1"/>
                  <a:t>máy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thu</a:t>
                </a:r>
                <a:r>
                  <a:rPr lang="en-US" sz="1300" dirty="0"/>
                  <a:t>. </a:t>
                </a:r>
                <a:r>
                  <a:rPr lang="en-US" sz="1300" dirty="0" err="1"/>
                  <a:t>Môi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trường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này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có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thể</a:t>
                </a:r>
                <a:r>
                  <a:rPr lang="en-US" sz="1300" dirty="0"/>
                  <a:t> </a:t>
                </a:r>
                <a:r>
                  <a:rPr lang="en-US" sz="1300" dirty="0" err="1"/>
                  <a:t>là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hữu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tuyến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hoặc</a:t>
                </a:r>
                <a:r>
                  <a:rPr lang="en-US" sz="1300" dirty="0"/>
                  <a:t> </a:t>
                </a:r>
                <a:r>
                  <a:rPr lang="en-US" sz="1300" dirty="0" err="1"/>
                  <a:t>vô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tuyến</a:t>
                </a:r>
                <a:r>
                  <a:rPr lang="en-US" sz="1300" dirty="0"/>
                  <a:t>, </a:t>
                </a:r>
                <a:r>
                  <a:rPr lang="en-US" sz="1300" dirty="0" err="1"/>
                  <a:t>hữu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tuyến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sử</a:t>
                </a:r>
                <a:r>
                  <a:rPr lang="en-US" sz="1300" dirty="0"/>
                  <a:t> </a:t>
                </a:r>
                <a:r>
                  <a:rPr lang="en-US" sz="1300" dirty="0" err="1"/>
                  <a:t>dụng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dây</a:t>
                </a:r>
                <a:r>
                  <a:rPr lang="en-US" sz="1300" dirty="0"/>
                  <a:t> </a:t>
                </a:r>
                <a:r>
                  <a:rPr lang="en-US" sz="1300" dirty="0" err="1"/>
                  <a:t>dẫn</a:t>
                </a:r>
                <a:r>
                  <a:rPr lang="en-US" sz="1300" dirty="0"/>
                  <a:t>, </a:t>
                </a:r>
                <a:r>
                  <a:rPr lang="en-US" sz="1300" dirty="0" err="1"/>
                  <a:t>vô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tuyến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sử</a:t>
                </a:r>
                <a:r>
                  <a:rPr lang="en-US" sz="1300" dirty="0"/>
                  <a:t> </a:t>
                </a:r>
                <a:r>
                  <a:rPr lang="en-US" sz="1300" dirty="0" err="1"/>
                  <a:t>dụng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sóng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điện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từ</a:t>
                </a:r>
                <a:r>
                  <a:rPr lang="en-US" sz="1300" dirty="0"/>
                  <a:t>. </a:t>
                </a:r>
                <a:r>
                  <a:rPr lang="en-US" sz="1300" dirty="0" err="1"/>
                  <a:t>Kênh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truyền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vô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tuyến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có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thể</a:t>
                </a:r>
                <a:r>
                  <a:rPr lang="en-US" sz="1300" dirty="0"/>
                  <a:t> </a:t>
                </a:r>
                <a:r>
                  <a:rPr lang="en-US" sz="1300" dirty="0" err="1"/>
                  <a:t>biến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đổi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từ</a:t>
                </a:r>
                <a:r>
                  <a:rPr lang="en-US" sz="1300" dirty="0"/>
                  <a:t> </a:t>
                </a:r>
                <a:r>
                  <a:rPr lang="en-US" sz="1300" dirty="0" err="1"/>
                  <a:t>đơn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giản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đến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phức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tạp</a:t>
                </a:r>
                <a:r>
                  <a:rPr lang="en-US" sz="1300" dirty="0"/>
                  <a:t>, </a:t>
                </a:r>
                <a:r>
                  <a:rPr lang="en-US" sz="1300" dirty="0" err="1"/>
                  <a:t>kênh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truyền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có</a:t>
                </a:r>
                <a:r>
                  <a:rPr lang="en-US" sz="1300" dirty="0"/>
                  <a:t> </a:t>
                </a:r>
                <a:r>
                  <a:rPr lang="en-US" sz="1300" dirty="0" err="1"/>
                  <a:t>ảnh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hưởng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lớn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đến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hiệu</a:t>
                </a:r>
                <a:r>
                  <a:rPr lang="en-US" sz="1300" dirty="0"/>
                  <a:t> </a:t>
                </a:r>
                <a:r>
                  <a:rPr lang="en-US" sz="1300" dirty="0" err="1"/>
                  <a:t>quả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trong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truyền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tín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hiệu</a:t>
                </a:r>
                <a:r>
                  <a:rPr lang="en-US" sz="1300" dirty="0"/>
                  <a:t>.</a:t>
                </a:r>
              </a:p>
              <a:p>
                <a:pPr marL="114300" indent="0">
                  <a:buNone/>
                </a:pPr>
                <a:endParaRPr lang="en-US" sz="13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1300" b="1" dirty="0" err="1"/>
                  <a:t>Biến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ngẫu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nhiên</a:t>
                </a:r>
                <a:r>
                  <a:rPr lang="en-US" sz="1300" b="1" dirty="0"/>
                  <a:t>:  </a:t>
                </a:r>
                <a:r>
                  <a:rPr lang="en-US" sz="1300" b="1" dirty="0" err="1"/>
                  <a:t>Biến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ngẫu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nhiên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liên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tục</a:t>
                </a:r>
                <a:r>
                  <a:rPr lang="en-US" sz="1300" b="1" dirty="0"/>
                  <a:t>, </a:t>
                </a:r>
                <a:r>
                  <a:rPr lang="en-US" sz="1300" b="1" dirty="0" err="1"/>
                  <a:t>Biến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ngẫu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nhiên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rời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rạc</a:t>
                </a:r>
                <a:endParaRPr lang="en-US" sz="1300" b="1" dirty="0"/>
              </a:p>
              <a:p>
                <a:pPr marL="114300" indent="0">
                  <a:buNone/>
                </a:pPr>
                <a:endParaRPr lang="en-US" sz="1300" b="1" dirty="0"/>
              </a:p>
              <a:p>
                <a:pPr marL="457200" lvl="2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1300" b="1" dirty="0" err="1"/>
                  <a:t>Các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hàm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của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biến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ngẫu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nhiên</a:t>
                </a:r>
                <a:r>
                  <a:rPr lang="en-US" sz="1300" b="1" dirty="0"/>
                  <a:t>:</a:t>
                </a:r>
              </a:p>
              <a:p>
                <a:pPr marL="914400"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300" b="1" dirty="0" err="1"/>
                  <a:t>Hàm</a:t>
                </a:r>
                <a:r>
                  <a:rPr lang="en-US" sz="1300" b="1" dirty="0"/>
                  <a:t> CDF (</a:t>
                </a:r>
                <a:r>
                  <a:rPr lang="en-US" sz="1300" b="1" dirty="0" err="1"/>
                  <a:t>Hàm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phân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phối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tích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lũy</a:t>
                </a:r>
                <a:r>
                  <a:rPr lang="en-US" sz="1300" b="1" dirty="0"/>
                  <a:t>)</a:t>
                </a:r>
              </a:p>
              <a:p>
                <a:pPr marL="114300" lvl="2" indent="0">
                  <a:spcBef>
                    <a:spcPts val="0"/>
                  </a:spcBef>
                  <a:buNone/>
                </a:pPr>
                <a:r>
                  <a:rPr lang="en-US" sz="13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3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=</m:t>
                    </m:r>
                    <m:r>
                      <a:rPr lang="en-US" sz="13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𝑋</m:t>
                        </m:r>
                        <m:r>
                          <a:rPr lang="en-US" sz="1300" i="1">
                            <a:latin typeface="Cambria Math"/>
                          </a:rPr>
                          <m:t>≤</m:t>
                        </m:r>
                        <m:r>
                          <a:rPr lang="en-US" sz="1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dirty="0" err="1"/>
                  <a:t>với</a:t>
                </a: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𝑥</m:t>
                    </m:r>
                    <m:r>
                      <a:rPr lang="en-US" sz="1300" i="1">
                        <a:latin typeface="Cambria Math"/>
                      </a:rPr>
                      <m:t> ∈</m:t>
                    </m:r>
                    <m:r>
                      <a:rPr lang="en-US" sz="1300" i="1">
                        <a:latin typeface="Cambria Math"/>
                      </a:rPr>
                      <m:t>𝑅</m:t>
                    </m:r>
                  </m:oMath>
                </a14:m>
                <a:endParaRPr lang="en-US" sz="1300" dirty="0"/>
              </a:p>
              <a:p>
                <a:pPr marL="914400" lvl="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300" b="1" dirty="0" err="1"/>
                  <a:t>Hàm</a:t>
                </a:r>
                <a:r>
                  <a:rPr lang="en-US" sz="1300" b="1" dirty="0"/>
                  <a:t> PDF (</a:t>
                </a:r>
                <a:r>
                  <a:rPr lang="en-US" sz="1300" b="1" dirty="0" err="1"/>
                  <a:t>Hàm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mật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độ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phân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bố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xác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suất</a:t>
                </a:r>
                <a:r>
                  <a:rPr lang="en-US" sz="1300" b="1" dirty="0"/>
                  <a:t>)</a:t>
                </a:r>
              </a:p>
              <a:p>
                <a:pPr marL="114300" indent="0">
                  <a:buNone/>
                </a:pPr>
                <a:r>
                  <a:rPr lang="en-US" sz="13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𝑎</m:t>
                        </m:r>
                        <m:r>
                          <a:rPr lang="en-US" sz="1300" i="1">
                            <a:latin typeface="Cambria Math"/>
                          </a:rPr>
                          <m:t>≤</m:t>
                        </m:r>
                        <m:r>
                          <a:rPr lang="en-US" sz="1300" i="1">
                            <a:latin typeface="Cambria Math"/>
                          </a:rPr>
                          <m:t>𝑋</m:t>
                        </m:r>
                        <m:r>
                          <a:rPr lang="en-US" sz="1300" i="1">
                            <a:latin typeface="Cambria Math"/>
                          </a:rPr>
                          <m:t>≤</m:t>
                        </m:r>
                        <m:r>
                          <a:rPr lang="en-US" sz="13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3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1300" i="1">
                            <a:latin typeface="Cambria Math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300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3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1300" dirty="0"/>
              </a:p>
              <a:p>
                <a:pPr marL="114300" indent="0">
                  <a:buNone/>
                </a:pPr>
                <a:endParaRPr lang="en-US" sz="13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1300" b="1" dirty="0" err="1"/>
                  <a:t>Một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số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mô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hình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kênh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truyền</a:t>
                </a:r>
                <a:r>
                  <a:rPr lang="en-US" sz="1300" dirty="0"/>
                  <a:t>	</a:t>
                </a:r>
              </a:p>
              <a:p>
                <a:pPr lvl="0">
                  <a:buFont typeface="Wingdings" pitchFamily="2" charset="2"/>
                  <a:buChar char="ü"/>
                </a:pPr>
                <a:r>
                  <a:rPr lang="en-US" sz="1300" b="1" dirty="0" err="1"/>
                  <a:t>Kênh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truyền</a:t>
                </a:r>
                <a:r>
                  <a:rPr lang="en-US" sz="1300" b="1" dirty="0"/>
                  <a:t> Rayleigh</a:t>
                </a:r>
                <a:endParaRPr lang="en-US" sz="1300" dirty="0"/>
              </a:p>
              <a:p>
                <a:pPr lvl="0">
                  <a:buFont typeface="Wingdings" pitchFamily="2" charset="2"/>
                  <a:buChar char="ü"/>
                </a:pPr>
                <a:r>
                  <a:rPr lang="en-US" sz="1300" b="1" dirty="0" err="1"/>
                  <a:t>Kênh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truyền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Nakagami</a:t>
                </a:r>
                <a:r>
                  <a:rPr lang="en-US" sz="1300" b="1" dirty="0"/>
                  <a:t>-m</a:t>
                </a:r>
              </a:p>
              <a:p>
                <a:pPr lvl="0">
                  <a:buFont typeface="Wingdings" pitchFamily="2" charset="2"/>
                  <a:buChar char="ü"/>
                </a:pPr>
                <a:endParaRPr lang="en-US" sz="1300" dirty="0"/>
              </a:p>
              <a:p>
                <a:pPr marL="457200" lvl="2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1300" b="1" dirty="0" err="1"/>
                  <a:t>Tìm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hiểu</a:t>
                </a:r>
                <a:r>
                  <a:rPr lang="en-US" sz="1300" b="1" dirty="0"/>
                  <a:t> SIC</a:t>
                </a:r>
                <a:r>
                  <a:rPr lang="en-US" sz="1300" dirty="0"/>
                  <a:t>: </a:t>
                </a:r>
                <a:r>
                  <a:rPr lang="en-US" sz="1300" dirty="0" err="1"/>
                  <a:t>là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sự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hủy</a:t>
                </a:r>
                <a:r>
                  <a:rPr lang="en-US" sz="1300" dirty="0"/>
                  <a:t> </a:t>
                </a:r>
                <a:r>
                  <a:rPr lang="en-US" sz="1300" dirty="0" err="1"/>
                  <a:t>bỏ</a:t>
                </a:r>
                <a:r>
                  <a:rPr lang="en-US" sz="1300" dirty="0"/>
                  <a:t> </a:t>
                </a:r>
                <a:r>
                  <a:rPr lang="en-US" sz="1300" dirty="0" err="1"/>
                  <a:t>liên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tục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của</a:t>
                </a:r>
                <a:r>
                  <a:rPr lang="en-US" sz="1300" dirty="0"/>
                  <a:t> can </a:t>
                </a:r>
                <a:r>
                  <a:rPr lang="en-US" sz="1300" dirty="0" err="1"/>
                  <a:t>nhiễu</a:t>
                </a:r>
                <a:r>
                  <a:rPr lang="en-US" sz="1300" dirty="0"/>
                  <a:t> </a:t>
                </a:r>
                <a:r>
                  <a:rPr lang="en-US" sz="1300" dirty="0" err="1"/>
                  <a:t>để</a:t>
                </a:r>
                <a:r>
                  <a:rPr lang="en-US" sz="1300" dirty="0"/>
                  <a:t> </a:t>
                </a:r>
                <a:r>
                  <a:rPr lang="en-US" sz="1300" dirty="0" err="1"/>
                  <a:t>giải</a:t>
                </a:r>
                <a:r>
                  <a:rPr lang="en-US" sz="1300" dirty="0"/>
                  <a:t> </a:t>
                </a:r>
                <a:r>
                  <a:rPr lang="en-US" sz="1300" dirty="0" err="1"/>
                  <a:t>mã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các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tín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hiệu</a:t>
                </a:r>
                <a:r>
                  <a:rPr lang="en-US" sz="1300" dirty="0"/>
                  <a:t> </a:t>
                </a:r>
                <a:r>
                  <a:rPr lang="en-US" sz="1300" dirty="0" err="1"/>
                  <a:t>người</a:t>
                </a:r>
                <a:r>
                  <a:rPr lang="en-US" sz="1300" dirty="0"/>
                  <a:t> </a:t>
                </a:r>
                <a:r>
                  <a:rPr lang="en-US" sz="1300" dirty="0" err="1"/>
                  <a:t>dùng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khác</a:t>
                </a:r>
                <a:r>
                  <a:rPr lang="en-US" sz="1300" dirty="0"/>
                  <a:t> </a:t>
                </a:r>
                <a:r>
                  <a:rPr lang="en-US" sz="1300" dirty="0" err="1"/>
                  <a:t>nhau</a:t>
                </a:r>
                <a:r>
                  <a:rPr lang="en-US" sz="1300" dirty="0"/>
                  <a:t> </a:t>
                </a:r>
                <a:r>
                  <a:rPr lang="en-US" sz="1300" dirty="0" err="1"/>
                  <a:t>một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cách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tuần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tự</a:t>
                </a:r>
                <a:r>
                  <a:rPr lang="en-US" sz="1300" dirty="0"/>
                  <a:t>			</a:t>
                </a:r>
              </a:p>
              <a:p>
                <a:pPr marL="114300" indent="0">
                  <a:buNone/>
                </a:pPr>
                <a:endParaRPr lang="en-US" sz="1300" dirty="0"/>
              </a:p>
              <a:p>
                <a:pPr marL="114300" lvl="2" indent="0">
                  <a:spcBef>
                    <a:spcPts val="0"/>
                  </a:spcBef>
                  <a:buNone/>
                </a:pPr>
                <a:endParaRPr lang="en-US" sz="1300" dirty="0"/>
              </a:p>
              <a:p>
                <a:pPr marL="457200" lvl="2">
                  <a:spcBef>
                    <a:spcPts val="0"/>
                  </a:spcBef>
                  <a:buFont typeface="Wingdings" pitchFamily="2" charset="2"/>
                  <a:buChar char="ü"/>
                </a:pPr>
                <a:endParaRPr lang="en-US" sz="13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9933" y="765293"/>
                <a:ext cx="7943467" cy="4141649"/>
              </a:xfrm>
              <a:blipFill>
                <a:blip r:embed="rId2"/>
                <a:stretch>
                  <a:fillRect l="-153" t="-2504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93519" y="251273"/>
            <a:ext cx="4356962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500" dirty="0">
                <a:solidFill>
                  <a:srgbClr val="FFC000"/>
                </a:solidFill>
              </a:rPr>
              <a:t>KÊNH TRUYỀN KHÔNG DÂY</a:t>
            </a:r>
          </a:p>
        </p:txBody>
      </p:sp>
    </p:spTree>
    <p:extLst>
      <p:ext uri="{BB962C8B-B14F-4D97-AF65-F5344CB8AC3E}">
        <p14:creationId xmlns:p14="http://schemas.microsoft.com/office/powerpoint/2010/main" val="31843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13122" y="438539"/>
            <a:ext cx="58819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ĐỀ XUẤT MÔ HÌNH HỆ THỐNG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918" y="1447479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Mô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hình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62" y="2048530"/>
            <a:ext cx="4976848" cy="248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err="1">
                <a:solidFill>
                  <a:schemeClr val="tx1"/>
                </a:solidFill>
              </a:rPr>
              <a:t>Một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trạm</a:t>
            </a:r>
            <a:r>
              <a:rPr lang="en-US" sz="1700" dirty="0">
                <a:solidFill>
                  <a:schemeClr val="tx1"/>
                </a:solidFill>
              </a:rPr>
              <a:t> c</a:t>
            </a:r>
            <a:r>
              <a:rPr lang="vi-VN" sz="1700" dirty="0">
                <a:solidFill>
                  <a:schemeClr val="tx1"/>
                </a:solidFill>
              </a:rPr>
              <a:t>ơ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sở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với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anten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thu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và</a:t>
            </a:r>
            <a:r>
              <a:rPr lang="en-US" sz="1700" dirty="0">
                <a:solidFill>
                  <a:schemeClr val="tx1"/>
                </a:solidFill>
              </a:rPr>
              <a:t> 2 user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err="1">
                <a:solidFill>
                  <a:schemeClr val="tx1"/>
                </a:solidFill>
              </a:rPr>
              <a:t>Gi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sử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có</a:t>
            </a:r>
            <a:r>
              <a:rPr lang="en-US" sz="1700" dirty="0">
                <a:solidFill>
                  <a:schemeClr val="tx1"/>
                </a:solidFill>
              </a:rPr>
              <a:t>  </a:t>
            </a:r>
            <a:r>
              <a:rPr lang="en-US" sz="1700" dirty="0" err="1">
                <a:solidFill>
                  <a:schemeClr val="tx1"/>
                </a:solidFill>
              </a:rPr>
              <a:t>thông</a:t>
            </a:r>
            <a:r>
              <a:rPr lang="en-US" sz="1700" dirty="0">
                <a:solidFill>
                  <a:schemeClr val="tx1"/>
                </a:solidFill>
              </a:rPr>
              <a:t> tin </a:t>
            </a:r>
            <a:r>
              <a:rPr lang="en-US" sz="1700" dirty="0" err="1">
                <a:solidFill>
                  <a:schemeClr val="tx1"/>
                </a:solidFill>
              </a:rPr>
              <a:t>về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trạng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thái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kênh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truyền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err="1">
                <a:solidFill>
                  <a:schemeClr val="tx1"/>
                </a:solidFill>
              </a:rPr>
              <a:t>Hệ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số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kênh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truyền</a:t>
            </a:r>
            <a:r>
              <a:rPr lang="en-US" sz="1700" dirty="0">
                <a:solidFill>
                  <a:schemeClr val="tx1"/>
                </a:solidFill>
              </a:rPr>
              <a:t> user </a:t>
            </a:r>
            <a:r>
              <a:rPr lang="en-US" sz="1700" dirty="0" err="1">
                <a:solidFill>
                  <a:schemeClr val="tx1"/>
                </a:solidFill>
              </a:rPr>
              <a:t>đến</a:t>
            </a:r>
            <a:r>
              <a:rPr lang="en-US" sz="1700" dirty="0">
                <a:solidFill>
                  <a:schemeClr val="tx1"/>
                </a:solidFill>
              </a:rPr>
              <a:t> BS </a:t>
            </a:r>
            <a:r>
              <a:rPr lang="en-US" sz="1700" dirty="0" err="1">
                <a:solidFill>
                  <a:schemeClr val="tx1"/>
                </a:solidFill>
              </a:rPr>
              <a:t>khác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nhau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và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và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khoảng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cách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của</a:t>
            </a:r>
            <a:r>
              <a:rPr lang="en-US" sz="1700" dirty="0">
                <a:solidFill>
                  <a:schemeClr val="tx1"/>
                </a:solidFill>
              </a:rPr>
              <a:t> user1 </a:t>
            </a:r>
            <a:r>
              <a:rPr lang="en-US" sz="1700" dirty="0" err="1">
                <a:solidFill>
                  <a:schemeClr val="tx1"/>
                </a:solidFill>
              </a:rPr>
              <a:t>xa</a:t>
            </a:r>
            <a:r>
              <a:rPr lang="en-US" sz="1700" dirty="0">
                <a:solidFill>
                  <a:schemeClr val="tx1"/>
                </a:solidFill>
              </a:rPr>
              <a:t> h</a:t>
            </a:r>
            <a:r>
              <a:rPr lang="vi-VN" sz="1700" dirty="0">
                <a:solidFill>
                  <a:schemeClr val="tx1"/>
                </a:solidFill>
              </a:rPr>
              <a:t>ơ</a:t>
            </a:r>
            <a:r>
              <a:rPr lang="en-US" sz="1700" dirty="0">
                <a:solidFill>
                  <a:schemeClr val="tx1"/>
                </a:solidFill>
              </a:rPr>
              <a:t>n user2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err="1">
                <a:solidFill>
                  <a:schemeClr val="tx1"/>
                </a:solidFill>
              </a:rPr>
              <a:t>Sử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dụng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kênh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truyền</a:t>
            </a:r>
            <a:r>
              <a:rPr lang="en-US" sz="1700" dirty="0">
                <a:solidFill>
                  <a:schemeClr val="tx1"/>
                </a:solidFill>
              </a:rPr>
              <a:t> Fading Rayleigh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8" name="Google Shape;1911;p48"/>
          <p:cNvGrpSpPr/>
          <p:nvPr/>
        </p:nvGrpSpPr>
        <p:grpSpPr>
          <a:xfrm>
            <a:off x="771142" y="1447479"/>
            <a:ext cx="445905" cy="400522"/>
            <a:chOff x="1147762" y="1131887"/>
            <a:chExt cx="5137150" cy="4619626"/>
          </a:xfrm>
        </p:grpSpPr>
        <p:sp>
          <p:nvSpPr>
            <p:cNvPr id="9" name="Google Shape;191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91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1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339300" y="2787193"/>
            <a:ext cx="2079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err="1">
                <a:solidFill>
                  <a:schemeClr val="tx1"/>
                </a:solidFill>
              </a:rPr>
              <a:t>Mô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</a:rPr>
              <a:t>phỏng</a:t>
            </a:r>
            <a:r>
              <a:rPr lang="en-US" sz="1000" b="1" i="1" dirty="0">
                <a:solidFill>
                  <a:schemeClr val="tx1"/>
                </a:solidFill>
              </a:rPr>
              <a:t> NOMA </a:t>
            </a:r>
            <a:r>
              <a:rPr lang="en-US" sz="1000" b="1" i="1" dirty="0" err="1">
                <a:solidFill>
                  <a:schemeClr val="tx1"/>
                </a:solidFill>
              </a:rPr>
              <a:t>tại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</a:rPr>
              <a:t>đường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</a:rPr>
              <a:t>lên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985349" y="3100746"/>
            <a:ext cx="2933351" cy="15762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83895" y="4677179"/>
            <a:ext cx="2279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err="1">
                <a:solidFill>
                  <a:schemeClr val="tx1"/>
                </a:solidFill>
              </a:rPr>
              <a:t>Mô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</a:rPr>
              <a:t>phỏng</a:t>
            </a:r>
            <a:r>
              <a:rPr lang="en-US" sz="1000" b="1" i="1" dirty="0">
                <a:solidFill>
                  <a:schemeClr val="tx1"/>
                </a:solidFill>
              </a:rPr>
              <a:t> NOMA </a:t>
            </a:r>
            <a:r>
              <a:rPr lang="en-US" sz="1000" b="1" i="1" dirty="0" err="1">
                <a:solidFill>
                  <a:schemeClr val="tx1"/>
                </a:solidFill>
              </a:rPr>
              <a:t>tại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</a:rPr>
              <a:t>đường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</a:rPr>
              <a:t>xuống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FF22F7-2A2D-4107-8E37-D44CC02B38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0257" y="1178954"/>
            <a:ext cx="2857500" cy="15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32" y="241890"/>
            <a:ext cx="7433400" cy="396300"/>
          </a:xfrm>
        </p:spPr>
        <p:txBody>
          <a:bodyPr/>
          <a:lstStyle/>
          <a:p>
            <a:pPr algn="ctr"/>
            <a:r>
              <a:rPr lang="en-US" dirty="0"/>
              <a:t>NOMA TẠI Đ</a:t>
            </a:r>
            <a:r>
              <a:rPr lang="vi-VN" dirty="0"/>
              <a:t>Ư</a:t>
            </a:r>
            <a:r>
              <a:rPr lang="en-US" dirty="0"/>
              <a:t>ỜNG LÊN VÀ XUỐNG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68415" y="724466"/>
                <a:ext cx="8074096" cy="3418200"/>
              </a:xfrm>
            </p:spPr>
            <p:txBody>
              <a:bodyPr/>
              <a:lstStyle/>
              <a:p>
                <a:pPr marL="114300" lvl="2" indent="0">
                  <a:spcBef>
                    <a:spcPts val="0"/>
                  </a:spcBef>
                  <a:buNone/>
                </a:pPr>
                <a:r>
                  <a:rPr lang="en-US" sz="1300" b="1" dirty="0"/>
                  <a:t>1. NOMA </a:t>
                </a:r>
                <a:r>
                  <a:rPr lang="en-US" sz="1300" b="1" dirty="0" err="1"/>
                  <a:t>tại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đường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lên</a:t>
                </a:r>
                <a:r>
                  <a:rPr lang="en-US" sz="1300" b="1" dirty="0"/>
                  <a:t>:</a:t>
                </a:r>
              </a:p>
              <a:p>
                <a:pPr marL="114300" lvl="2" indent="0">
                  <a:spcBef>
                    <a:spcPts val="0"/>
                  </a:spcBef>
                  <a:buNone/>
                </a:pPr>
                <a:r>
                  <a:rPr lang="en-US" sz="1300" b="1" dirty="0" err="1"/>
                  <a:t>Tín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hiệu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tại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trạm</a:t>
                </a:r>
                <a:r>
                  <a:rPr lang="en-US" sz="1300" b="1" dirty="0"/>
                  <a:t> c</a:t>
                </a:r>
                <a:r>
                  <a:rPr lang="vi-VN" sz="1300" b="1" dirty="0"/>
                  <a:t>ơ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sở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nhận</a:t>
                </a:r>
                <a:r>
                  <a:rPr lang="en-US" sz="1300" b="1" dirty="0"/>
                  <a:t> đ</a:t>
                </a:r>
                <a:r>
                  <a:rPr lang="vi-VN" sz="1300" b="1" dirty="0"/>
                  <a:t>ư</a:t>
                </a:r>
                <a:r>
                  <a:rPr lang="en-US" sz="1300" b="1" dirty="0" err="1"/>
                  <a:t>ợc</a:t>
                </a:r>
                <a:r>
                  <a:rPr lang="en-US" sz="1300" b="1" dirty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3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3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sz="1300" b="1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3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3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sz="13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300" dirty="0"/>
                  <a:t>. </a:t>
                </a:r>
              </a:p>
              <a:p>
                <a:pPr marL="114300" indent="0">
                  <a:buNone/>
                </a:pPr>
                <a:r>
                  <a:rPr lang="en-US" sz="1300" dirty="0"/>
                  <a:t>Ta </a:t>
                </a:r>
                <a:r>
                  <a:rPr lang="en-US" sz="1300" dirty="0" err="1"/>
                  <a:t>có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tỉ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số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công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suất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tín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hiệu</a:t>
                </a:r>
                <a:r>
                  <a:rPr lang="en-US" sz="1300" dirty="0"/>
                  <a:t> </a:t>
                </a:r>
              </a:p>
              <a:p>
                <a:pPr marL="114300" indent="0">
                  <a:buNone/>
                </a:pPr>
                <a:r>
                  <a:rPr lang="en-US" sz="1300" dirty="0" err="1"/>
                  <a:t>trên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nhiễu</a:t>
                </a:r>
                <a:r>
                  <a:rPr lang="en-US" sz="1300" dirty="0"/>
                  <a:t> (SNR) </a:t>
                </a:r>
                <a:r>
                  <a:rPr lang="en-US" sz="1300" dirty="0" err="1"/>
                  <a:t>của</a:t>
                </a:r>
                <a:r>
                  <a:rPr lang="en-US" sz="1300" dirty="0"/>
                  <a:t> user1 </a:t>
                </a:r>
                <a:r>
                  <a:rPr lang="en-US" sz="1300" dirty="0" err="1"/>
                  <a:t>và</a:t>
                </a:r>
                <a:r>
                  <a:rPr lang="en-US" sz="1300" dirty="0"/>
                  <a:t> user2: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num>
                      <m:den>
                        <m:f>
                          <m:f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300" dirty="0"/>
                  <a:t>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3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8415" y="724466"/>
                <a:ext cx="8074096" cy="3418200"/>
              </a:xfrm>
              <a:blipFill>
                <a:blip r:embed="rId2"/>
                <a:stretch>
                  <a:fillRect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1346" y="3465240"/>
            <a:ext cx="2475413" cy="1535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671" y="743525"/>
                <a:ext cx="4015729" cy="213247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300" b="1" dirty="0"/>
                  <a:t>2. NOMA </a:t>
                </a:r>
                <a:r>
                  <a:rPr lang="en-US" sz="1300" b="1" dirty="0" err="1"/>
                  <a:t>tại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đường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xuống</a:t>
                </a:r>
                <a:r>
                  <a:rPr lang="en-US" sz="1300" b="1" dirty="0"/>
                  <a:t>:</a:t>
                </a:r>
              </a:p>
              <a:p>
                <a:pPr marL="114300" indent="0">
                  <a:buNone/>
                </a:pPr>
                <a:r>
                  <a:rPr lang="en-US" sz="1300" b="1" dirty="0" err="1"/>
                  <a:t>Tín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hiệu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nhận</a:t>
                </a:r>
                <a:r>
                  <a:rPr lang="en-US" sz="1300" b="1" dirty="0"/>
                  <a:t> đ</a:t>
                </a:r>
                <a:r>
                  <a:rPr lang="vi-VN" sz="1300" b="1" dirty="0"/>
                  <a:t>ư</a:t>
                </a:r>
                <a:r>
                  <a:rPr lang="en-US" sz="1300" b="1" dirty="0" err="1"/>
                  <a:t>ợc</a:t>
                </a:r>
                <a:r>
                  <a:rPr lang="en-US" sz="1300" b="1" dirty="0"/>
                  <a:t> </a:t>
                </a:r>
                <a:r>
                  <a:rPr lang="en-US" sz="1300" b="1" dirty="0" err="1"/>
                  <a:t>của</a:t>
                </a:r>
                <a:r>
                  <a:rPr lang="en-US" sz="1300" b="1" dirty="0"/>
                  <a:t> User1 </a:t>
                </a:r>
                <a:r>
                  <a:rPr lang="en-US" sz="1300" b="1" dirty="0" err="1"/>
                  <a:t>và</a:t>
                </a:r>
                <a:r>
                  <a:rPr lang="en-US" sz="1300" b="1" dirty="0"/>
                  <a:t> User2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3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r>
                      <a:rPr lang="en-US" sz="1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00" dirty="0"/>
                  <a:t>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r>
                      <a:rPr lang="en-US" sz="1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𝑤𝑜</m:t>
                    </m:r>
                  </m:oMath>
                </a14:m>
                <a:r>
                  <a:rPr lang="en-US" sz="1300" dirty="0"/>
                  <a:t>.</a:t>
                </a:r>
              </a:p>
              <a:p>
                <a:pPr marL="114300" indent="0">
                  <a:buNone/>
                </a:pPr>
                <a:r>
                  <a:rPr lang="en-US" sz="1300" dirty="0"/>
                  <a:t>Ta </a:t>
                </a:r>
                <a:r>
                  <a:rPr lang="en-US" sz="1300" dirty="0" err="1"/>
                  <a:t>có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tỉ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số</a:t>
                </a:r>
                <a:r>
                  <a:rPr lang="en-US" sz="1300" dirty="0"/>
                  <a:t> </a:t>
                </a:r>
                <a:r>
                  <a:rPr lang="en-US" sz="1300" dirty="0" err="1"/>
                  <a:t>công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suất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tín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hiệu</a:t>
                </a:r>
                <a:r>
                  <a:rPr lang="en-US" sz="1300" dirty="0"/>
                  <a:t> </a:t>
                </a:r>
              </a:p>
              <a:p>
                <a:pPr marL="114300" indent="0">
                  <a:buNone/>
                </a:pPr>
                <a:r>
                  <a:rPr lang="en-US" sz="1300" dirty="0" err="1"/>
                  <a:t>trên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nhiễu</a:t>
                </a:r>
                <a:r>
                  <a:rPr lang="en-US" sz="1300" dirty="0"/>
                  <a:t> (SNR) </a:t>
                </a:r>
                <a:r>
                  <a:rPr lang="en-US" sz="1300" dirty="0" err="1"/>
                  <a:t>của</a:t>
                </a:r>
                <a:r>
                  <a:rPr lang="en-US" sz="1300" dirty="0"/>
                  <a:t> user1 </a:t>
                </a:r>
                <a:r>
                  <a:rPr lang="en-US" sz="1300" dirty="0" err="1"/>
                  <a:t>và</a:t>
                </a:r>
                <a:r>
                  <a:rPr lang="en-US" sz="1300" dirty="0"/>
                  <a:t> user2: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num>
                      <m:den>
                        <m:f>
                          <m:f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bSup>
                          </m:den>
                        </m:f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300" dirty="0"/>
                  <a:t>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300" dirty="0"/>
                  <a:t>.</a:t>
                </a:r>
              </a:p>
            </p:txBody>
          </p:sp>
        </mc:Choice>
        <mc:Fallback xmlns="">
          <p:sp>
            <p:nvSpPr>
              <p:cNvPr id="8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671" y="743525"/>
                <a:ext cx="4015729" cy="2132470"/>
              </a:xfrm>
              <a:blipFill>
                <a:blip r:embed="rId4"/>
                <a:stretch>
                  <a:fillRect t="-2286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677671" y="3461227"/>
            <a:ext cx="2815998" cy="15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906999" y="318714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XÁC SUẤT DỪNG HỆ THỐNG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Google Shape;265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55299" y="988255"/>
                <a:ext cx="7310663" cy="3418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Xác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dừng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SNR </a:t>
                </a:r>
                <a:r>
                  <a:rPr lang="en-US" dirty="0" err="1"/>
                  <a:t>thấp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ngưỡng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,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dừng</a:t>
                </a:r>
                <a:r>
                  <a:rPr lang="en-US" dirty="0"/>
                  <a:t> </a:t>
                </a:r>
                <a:r>
                  <a:rPr lang="en-US" dirty="0" err="1"/>
                  <a:t>hoạt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dừng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b="1" dirty="0" err="1"/>
                  <a:t>Xác</a:t>
                </a:r>
                <a:r>
                  <a:rPr lang="en-US" b="1" dirty="0"/>
                  <a:t> </a:t>
                </a:r>
                <a:r>
                  <a:rPr lang="en-US" b="1" dirty="0" err="1"/>
                  <a:t>suất</a:t>
                </a:r>
                <a:r>
                  <a:rPr lang="en-US" b="1" dirty="0"/>
                  <a:t> </a:t>
                </a:r>
                <a:r>
                  <a:rPr lang="en-US" b="1" dirty="0" err="1"/>
                  <a:t>dừng</a:t>
                </a:r>
                <a:r>
                  <a:rPr lang="en-US" b="1" dirty="0"/>
                  <a:t> </a:t>
                </a:r>
                <a:r>
                  <a:rPr lang="en-US" b="1" dirty="0" err="1"/>
                  <a:t>hệ</a:t>
                </a:r>
                <a:r>
                  <a:rPr lang="en-US" b="1" dirty="0"/>
                  <a:t> </a:t>
                </a:r>
                <a:r>
                  <a:rPr lang="en-US" b="1" dirty="0" err="1"/>
                  <a:t>thống</a:t>
                </a:r>
                <a:r>
                  <a:rPr lang="en-US" b="1" dirty="0"/>
                  <a:t> </a:t>
                </a:r>
                <a:r>
                  <a:rPr lang="en-US" b="1" dirty="0" err="1"/>
                  <a:t>tại</a:t>
                </a:r>
                <a:r>
                  <a:rPr lang="en-US" b="1" dirty="0"/>
                  <a:t> </a:t>
                </a:r>
                <a:r>
                  <a:rPr lang="en-US" b="1" dirty="0" err="1"/>
                  <a:t>đường</a:t>
                </a:r>
                <a:r>
                  <a:rPr lang="en-US" b="1" dirty="0"/>
                  <a:t> </a:t>
                </a:r>
                <a:r>
                  <a:rPr lang="en-US" b="1" dirty="0" err="1"/>
                  <a:t>xuống</a:t>
                </a:r>
                <a:r>
                  <a:rPr lang="en-US" b="1" dirty="0"/>
                  <a:t> </a:t>
                </a:r>
                <a:r>
                  <a:rPr lang="en-US" b="1" dirty="0" err="1"/>
                  <a:t>của</a:t>
                </a:r>
                <a:r>
                  <a:rPr lang="en-US" b="1" dirty="0"/>
                  <a:t> user1 </a:t>
                </a:r>
                <a:r>
                  <a:rPr lang="en-US" b="1" dirty="0" err="1"/>
                  <a:t>và</a:t>
                </a:r>
                <a:r>
                  <a:rPr lang="en-US" b="1" dirty="0"/>
                  <a:t> user2: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</a:t>
                </a:r>
                <a:r>
                  <a:rPr lang="en-US" baseline="-25000" dirty="0"/>
                  <a:t>out</a:t>
                </a:r>
                <a:r>
                  <a:rPr lang="en-US" dirty="0"/>
                  <a:t>  =  P</a:t>
                </a:r>
                <a:r>
                  <a:rPr lang="en-US" baseline="-25000" dirty="0"/>
                  <a:t>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𝑆𝑁𝑅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aseline="-25000" dirty="0"/>
                  <a:t>0 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</a:t>
                </a:r>
                <a:r>
                  <a:rPr lang="en-US" baseline="-25000" dirty="0"/>
                  <a:t>out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𝑆𝑁𝑅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dirty="0"/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b="1" dirty="0" err="1"/>
                  <a:t>Xác</a:t>
                </a:r>
                <a:r>
                  <a:rPr lang="en-US" b="1" dirty="0"/>
                  <a:t> </a:t>
                </a:r>
                <a:r>
                  <a:rPr lang="en-US" b="1" dirty="0" err="1"/>
                  <a:t>suất</a:t>
                </a:r>
                <a:r>
                  <a:rPr lang="en-US" b="1" dirty="0"/>
                  <a:t> </a:t>
                </a:r>
                <a:r>
                  <a:rPr lang="en-US" b="1" dirty="0" err="1"/>
                  <a:t>dừng</a:t>
                </a:r>
                <a:r>
                  <a:rPr lang="en-US" b="1" dirty="0"/>
                  <a:t> </a:t>
                </a:r>
                <a:r>
                  <a:rPr lang="en-US" b="1" dirty="0" err="1"/>
                  <a:t>hệ</a:t>
                </a:r>
                <a:r>
                  <a:rPr lang="en-US" b="1" dirty="0"/>
                  <a:t> </a:t>
                </a:r>
                <a:r>
                  <a:rPr lang="en-US" b="1" dirty="0" err="1"/>
                  <a:t>thống</a:t>
                </a:r>
                <a:r>
                  <a:rPr lang="en-US" b="1" dirty="0"/>
                  <a:t> </a:t>
                </a:r>
                <a:r>
                  <a:rPr lang="en-US" b="1" dirty="0" err="1"/>
                  <a:t>tại</a:t>
                </a:r>
                <a:r>
                  <a:rPr lang="en-US" b="1" dirty="0"/>
                  <a:t> </a:t>
                </a:r>
                <a:r>
                  <a:rPr lang="en-US" b="1" dirty="0" err="1"/>
                  <a:t>đường</a:t>
                </a:r>
                <a:r>
                  <a:rPr lang="en-US" b="1" dirty="0"/>
                  <a:t> </a:t>
                </a:r>
                <a:r>
                  <a:rPr lang="en-US" b="1" dirty="0" err="1"/>
                  <a:t>lên</a:t>
                </a:r>
                <a:r>
                  <a:rPr lang="en-US" b="1" dirty="0"/>
                  <a:t>:</a:t>
                </a:r>
              </a:p>
              <a:p>
                <a:pPr marL="285750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𝑆𝑁𝑅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5" name="Google Shape;265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299" y="988255"/>
                <a:ext cx="7310663" cy="3418200"/>
              </a:xfrm>
              <a:prstGeom prst="rect">
                <a:avLst/>
              </a:prstGeom>
              <a:blipFill>
                <a:blip r:embed="rId3"/>
                <a:stretch>
                  <a:fillRect l="-1917" t="-1961" b="-1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9" name="Grupo 17">
            <a:extLst>
              <a:ext uri="{FF2B5EF4-FFF2-40B4-BE49-F238E27FC236}">
                <a16:creationId xmlns:a16="http://schemas.microsoft.com/office/drawing/2014/main" id="{CA0C878C-BC9B-EC43-B03E-6AEC9CD688AE}"/>
              </a:ext>
            </a:extLst>
          </p:cNvPr>
          <p:cNvGrpSpPr/>
          <p:nvPr/>
        </p:nvGrpSpPr>
        <p:grpSpPr>
          <a:xfrm>
            <a:off x="6682597" y="2571750"/>
            <a:ext cx="2330774" cy="2243738"/>
            <a:chOff x="5463177" y="4131209"/>
            <a:chExt cx="563250" cy="684279"/>
          </a:xfrm>
        </p:grpSpPr>
        <p:sp>
          <p:nvSpPr>
            <p:cNvPr id="10" name="Google Shape;1185;p46"/>
            <p:cNvSpPr/>
            <p:nvPr/>
          </p:nvSpPr>
          <p:spPr>
            <a:xfrm>
              <a:off x="5772698" y="4131209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86;p46"/>
            <p:cNvSpPr/>
            <p:nvPr/>
          </p:nvSpPr>
          <p:spPr>
            <a:xfrm>
              <a:off x="5892718" y="4319899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87;p46"/>
            <p:cNvSpPr/>
            <p:nvPr/>
          </p:nvSpPr>
          <p:spPr>
            <a:xfrm>
              <a:off x="5831985" y="4228086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88;p46"/>
            <p:cNvSpPr/>
            <p:nvPr/>
          </p:nvSpPr>
          <p:spPr>
            <a:xfrm>
              <a:off x="5966466" y="4416726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89;p46"/>
            <p:cNvSpPr/>
            <p:nvPr/>
          </p:nvSpPr>
          <p:spPr>
            <a:xfrm>
              <a:off x="5785640" y="4401007"/>
              <a:ext cx="215804" cy="237058"/>
            </a:xfrm>
            <a:custGeom>
              <a:avLst/>
              <a:gdLst/>
              <a:ahLst/>
              <a:cxnLst/>
              <a:rect l="l" t="t" r="r" b="b"/>
              <a:pathLst>
                <a:path w="2158040" h="2370577" extrusionOk="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90;p46"/>
            <p:cNvSpPr/>
            <p:nvPr/>
          </p:nvSpPr>
          <p:spPr>
            <a:xfrm>
              <a:off x="5804945" y="4438611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91;p46"/>
            <p:cNvSpPr/>
            <p:nvPr/>
          </p:nvSpPr>
          <p:spPr>
            <a:xfrm>
              <a:off x="5840951" y="4460215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92;p46"/>
            <p:cNvSpPr/>
            <p:nvPr/>
          </p:nvSpPr>
          <p:spPr>
            <a:xfrm>
              <a:off x="5840951" y="4479951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2" h="914158" extrusionOk="0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93;p46"/>
            <p:cNvSpPr/>
            <p:nvPr/>
          </p:nvSpPr>
          <p:spPr>
            <a:xfrm>
              <a:off x="5840951" y="4499615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94;p46"/>
            <p:cNvSpPr/>
            <p:nvPr/>
          </p:nvSpPr>
          <p:spPr>
            <a:xfrm>
              <a:off x="5629325" y="4251434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95;p46"/>
            <p:cNvSpPr/>
            <p:nvPr/>
          </p:nvSpPr>
          <p:spPr>
            <a:xfrm>
              <a:off x="5641255" y="4384669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96;p46"/>
            <p:cNvSpPr/>
            <p:nvPr/>
          </p:nvSpPr>
          <p:spPr>
            <a:xfrm>
              <a:off x="5648051" y="4407731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97;p46"/>
            <p:cNvSpPr/>
            <p:nvPr/>
          </p:nvSpPr>
          <p:spPr>
            <a:xfrm>
              <a:off x="5599103" y="4399272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98;p46"/>
            <p:cNvSpPr/>
            <p:nvPr/>
          </p:nvSpPr>
          <p:spPr>
            <a:xfrm>
              <a:off x="5675670" y="4310105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99;p46"/>
            <p:cNvSpPr/>
            <p:nvPr/>
          </p:nvSpPr>
          <p:spPr>
            <a:xfrm>
              <a:off x="5665014" y="4356952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3" h="505969" extrusionOk="0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00;p46"/>
            <p:cNvSpPr/>
            <p:nvPr/>
          </p:nvSpPr>
          <p:spPr>
            <a:xfrm>
              <a:off x="5713411" y="4520290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01;p46"/>
            <p:cNvSpPr/>
            <p:nvPr/>
          </p:nvSpPr>
          <p:spPr>
            <a:xfrm>
              <a:off x="5725269" y="4653526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02;p46"/>
            <p:cNvSpPr/>
            <p:nvPr/>
          </p:nvSpPr>
          <p:spPr>
            <a:xfrm>
              <a:off x="5732065" y="4676587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03;p46"/>
            <p:cNvSpPr/>
            <p:nvPr/>
          </p:nvSpPr>
          <p:spPr>
            <a:xfrm>
              <a:off x="5780290" y="4724156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04;p46"/>
            <p:cNvSpPr/>
            <p:nvPr/>
          </p:nvSpPr>
          <p:spPr>
            <a:xfrm>
              <a:off x="5759684" y="4578962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05;p46"/>
            <p:cNvSpPr/>
            <p:nvPr/>
          </p:nvSpPr>
          <p:spPr>
            <a:xfrm>
              <a:off x="5749028" y="4625809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4" h="505969" extrusionOk="0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06;p46"/>
            <p:cNvSpPr/>
            <p:nvPr/>
          </p:nvSpPr>
          <p:spPr>
            <a:xfrm>
              <a:off x="5463177" y="4376428"/>
              <a:ext cx="215876" cy="254239"/>
            </a:xfrm>
            <a:custGeom>
              <a:avLst/>
              <a:gdLst/>
              <a:ahLst/>
              <a:cxnLst/>
              <a:rect l="l" t="t" r="r" b="b"/>
              <a:pathLst>
                <a:path w="2158765" h="2542389" extrusionOk="0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07;p46"/>
            <p:cNvSpPr/>
            <p:nvPr/>
          </p:nvSpPr>
          <p:spPr>
            <a:xfrm>
              <a:off x="5634603" y="4501867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08;p46"/>
            <p:cNvSpPr/>
            <p:nvPr/>
          </p:nvSpPr>
          <p:spPr>
            <a:xfrm>
              <a:off x="5575895" y="4468818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09;p46"/>
            <p:cNvSpPr/>
            <p:nvPr/>
          </p:nvSpPr>
          <p:spPr>
            <a:xfrm>
              <a:off x="5482265" y="4434407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3" h="914158" extrusionOk="0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10;p46"/>
            <p:cNvSpPr/>
            <p:nvPr/>
          </p:nvSpPr>
          <p:spPr>
            <a:xfrm>
              <a:off x="5512920" y="4471854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11;p46"/>
            <p:cNvSpPr/>
            <p:nvPr/>
          </p:nvSpPr>
          <p:spPr>
            <a:xfrm>
              <a:off x="5743778" y="4152173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12;p46"/>
            <p:cNvSpPr/>
            <p:nvPr/>
          </p:nvSpPr>
          <p:spPr>
            <a:xfrm>
              <a:off x="5863798" y="4340864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13;p46"/>
            <p:cNvSpPr/>
            <p:nvPr/>
          </p:nvSpPr>
          <p:spPr>
            <a:xfrm>
              <a:off x="5803065" y="4249051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14;p46"/>
            <p:cNvSpPr/>
            <p:nvPr/>
          </p:nvSpPr>
          <p:spPr>
            <a:xfrm>
              <a:off x="5937545" y="4437691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15;p46"/>
            <p:cNvSpPr/>
            <p:nvPr/>
          </p:nvSpPr>
          <p:spPr>
            <a:xfrm>
              <a:off x="5871100" y="4613443"/>
              <a:ext cx="60622" cy="82637"/>
            </a:xfrm>
            <a:custGeom>
              <a:avLst/>
              <a:gdLst/>
              <a:ahLst/>
              <a:cxnLst/>
              <a:rect l="l" t="t" r="r" b="b"/>
              <a:pathLst>
                <a:path w="606224" h="826367" extrusionOk="0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16;p46"/>
            <p:cNvSpPr/>
            <p:nvPr/>
          </p:nvSpPr>
          <p:spPr>
            <a:xfrm>
              <a:off x="5535048" y="4299581"/>
              <a:ext cx="43791" cy="93261"/>
            </a:xfrm>
            <a:custGeom>
              <a:avLst/>
              <a:gdLst/>
              <a:ahLst/>
              <a:cxnLst/>
              <a:rect l="l" t="t" r="r" b="b"/>
              <a:pathLst>
                <a:path w="437910" h="932608" extrusionOk="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463937"/>
            <a:ext cx="7433400" cy="3963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DUNG LƯỢNG HỆ THỐNG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5300" y="886747"/>
                <a:ext cx="7433400" cy="4352658"/>
              </a:xfrm>
            </p:spPr>
            <p:txBody>
              <a:bodyPr/>
              <a:lstStyle/>
              <a:p>
                <a:r>
                  <a:rPr lang="en-US" dirty="0"/>
                  <a:t>Dung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tốc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gặp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.</a:t>
                </a:r>
              </a:p>
              <a:p>
                <a:pPr marL="114300" indent="0">
                  <a:buNone/>
                </a:pPr>
                <a:r>
                  <a:rPr lang="en-US" dirty="0"/>
                  <a:t>      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Dung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xuống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user1 </a:t>
                </a:r>
                <a:r>
                  <a:rPr lang="en-US" dirty="0" err="1"/>
                  <a:t>và</a:t>
                </a:r>
                <a:r>
                  <a:rPr lang="en-US" dirty="0"/>
                  <a:t> user2:</a:t>
                </a:r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𝑙𝑛</m:t>
                        </m:r>
                        <m:r>
                          <a:rPr lang="en-US" i="1">
                            <a:latin typeface="Cambria Math"/>
                          </a:rPr>
                          <m:t>2∗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[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𝐸𝑖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𝐸𝑖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]</a:t>
                </a:r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𝑙𝑛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𝑙𝑛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𝐸𝑖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Dung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thống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lên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  <m:r>
                            <a:rPr lang="en-US" i="1">
                              <a:latin typeface="Cambria Math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𝐸𝑖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5300" y="886747"/>
                <a:ext cx="7433400" cy="4352658"/>
              </a:xfrm>
              <a:blipFill>
                <a:blip r:embed="rId2"/>
                <a:stretch>
                  <a:fillRect l="-1721" t="-1541" r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Google Shape;1388;p47"/>
          <p:cNvSpPr/>
          <p:nvPr/>
        </p:nvSpPr>
        <p:spPr>
          <a:xfrm>
            <a:off x="831341" y="886747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" name="Google Shape;1915;p48"/>
          <p:cNvGrpSpPr/>
          <p:nvPr/>
        </p:nvGrpSpPr>
        <p:grpSpPr>
          <a:xfrm>
            <a:off x="7682914" y="2665322"/>
            <a:ext cx="1378368" cy="1255564"/>
            <a:chOff x="1570037" y="1341437"/>
            <a:chExt cx="4943475" cy="4576762"/>
          </a:xfrm>
        </p:grpSpPr>
        <p:sp>
          <p:nvSpPr>
            <p:cNvPr id="9" name="Google Shape;191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91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1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91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2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2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6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487892" cy="517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000" dirty="0"/>
              <a:t>BẢO VỆ ĐỒ ÁN TỐT NGHIỆP</a:t>
            </a:r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774705" y="1679510"/>
            <a:ext cx="6086676" cy="21179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lnSpc>
                <a:spcPct val="15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LÝ DO VÀ MỤC TIÊU ĐỀ TÀI </a:t>
            </a:r>
          </a:p>
          <a:p>
            <a:pPr indent="-457200">
              <a:lnSpc>
                <a:spcPct val="15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TỔNG QUAN VỀ 5G VÀ PH</a:t>
            </a:r>
            <a:r>
              <a:rPr lang="vi-VN" b="1" dirty="0">
                <a:solidFill>
                  <a:schemeClr val="tx1"/>
                </a:solidFill>
              </a:rPr>
              <a:t>Ư</a:t>
            </a:r>
            <a:r>
              <a:rPr lang="en-US" b="1" dirty="0">
                <a:solidFill>
                  <a:schemeClr val="tx1"/>
                </a:solidFill>
              </a:rPr>
              <a:t>ƠNG THỨC NOMA</a:t>
            </a:r>
          </a:p>
          <a:p>
            <a:pPr indent="-457200">
              <a:lnSpc>
                <a:spcPct val="15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NỘI DUNG NGHIÊN CỨU</a:t>
            </a:r>
          </a:p>
          <a:p>
            <a:pPr indent="-457200">
              <a:lnSpc>
                <a:spcPct val="15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KẾT QUẢ VÀ HƯỚNG PHÁT TRIỂN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891610" y="1049739"/>
            <a:ext cx="3046932" cy="2869148"/>
            <a:chOff x="5427606" y="1552655"/>
            <a:chExt cx="726137" cy="683768"/>
          </a:xfrm>
        </p:grpSpPr>
        <p:sp>
          <p:nvSpPr>
            <p:cNvPr id="11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Google Shape;274;p20"/>
          <p:cNvSpPr txBox="1">
            <a:spLocks/>
          </p:cNvSpPr>
          <p:nvPr/>
        </p:nvSpPr>
        <p:spPr>
          <a:xfrm>
            <a:off x="996604" y="2379887"/>
            <a:ext cx="6934764" cy="7466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CHƯƠNG III: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KẾT QUẢ MÔ PHỎNG VÀ THẢO LUẬN</a:t>
            </a:r>
          </a:p>
        </p:txBody>
      </p:sp>
      <p:grpSp>
        <p:nvGrpSpPr>
          <p:cNvPr id="25" name="Grupo 18">
            <a:extLst>
              <a:ext uri="{FF2B5EF4-FFF2-40B4-BE49-F238E27FC236}">
                <a16:creationId xmlns:a16="http://schemas.microsoft.com/office/drawing/2014/main" id="{A693037F-A792-2F45-9478-74DFE3731C24}"/>
              </a:ext>
            </a:extLst>
          </p:cNvPr>
          <p:cNvGrpSpPr/>
          <p:nvPr/>
        </p:nvGrpSpPr>
        <p:grpSpPr>
          <a:xfrm>
            <a:off x="6228275" y="176967"/>
            <a:ext cx="2841388" cy="1992202"/>
            <a:chOff x="3998997" y="4088541"/>
            <a:chExt cx="531032" cy="683542"/>
          </a:xfrm>
        </p:grpSpPr>
        <p:sp>
          <p:nvSpPr>
            <p:cNvPr id="26" name="Google Shape;1218;p46"/>
            <p:cNvSpPr/>
            <p:nvPr/>
          </p:nvSpPr>
          <p:spPr>
            <a:xfrm>
              <a:off x="4219109" y="4263079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20" extrusionOk="0">
                  <a:moveTo>
                    <a:pt x="919209" y="108854"/>
                  </a:moveTo>
                  <a:cubicBezTo>
                    <a:pt x="453920" y="-162655"/>
                    <a:pt x="69261" y="91099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7" y="1084658"/>
                    <a:pt x="1384499" y="380363"/>
                    <a:pt x="919209" y="1088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19;p46"/>
            <p:cNvSpPr/>
            <p:nvPr/>
          </p:nvSpPr>
          <p:spPr>
            <a:xfrm>
              <a:off x="4258319" y="4088541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9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9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20;p46"/>
            <p:cNvSpPr/>
            <p:nvPr/>
          </p:nvSpPr>
          <p:spPr>
            <a:xfrm>
              <a:off x="4189312" y="4287277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19" extrusionOk="0">
                  <a:moveTo>
                    <a:pt x="919209" y="108854"/>
                  </a:moveTo>
                  <a:cubicBezTo>
                    <a:pt x="453920" y="-162655"/>
                    <a:pt x="69261" y="91098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8" y="1084658"/>
                    <a:pt x="1383759" y="380363"/>
                    <a:pt x="919209" y="1088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21;p46"/>
            <p:cNvSpPr/>
            <p:nvPr/>
          </p:nvSpPr>
          <p:spPr>
            <a:xfrm>
              <a:off x="4228522" y="4112739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8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8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22;p46"/>
            <p:cNvSpPr/>
            <p:nvPr/>
          </p:nvSpPr>
          <p:spPr>
            <a:xfrm>
              <a:off x="4331632" y="4426130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1" extrusionOk="0">
                  <a:moveTo>
                    <a:pt x="1314498" y="75904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904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23;p46"/>
            <p:cNvSpPr/>
            <p:nvPr/>
          </p:nvSpPr>
          <p:spPr>
            <a:xfrm>
              <a:off x="4343359" y="4449097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8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8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24;p46"/>
            <p:cNvSpPr/>
            <p:nvPr/>
          </p:nvSpPr>
          <p:spPr>
            <a:xfrm>
              <a:off x="4365116" y="4461985"/>
              <a:ext cx="39575" cy="31072"/>
            </a:xfrm>
            <a:custGeom>
              <a:avLst/>
              <a:gdLst/>
              <a:ahLst/>
              <a:cxnLst/>
              <a:rect l="l" t="t" r="r" b="b"/>
              <a:pathLst>
                <a:path w="395755" h="310718" extrusionOk="0">
                  <a:moveTo>
                    <a:pt x="740" y="0"/>
                  </a:moveTo>
                  <a:lnTo>
                    <a:pt x="395755" y="228600"/>
                  </a:lnTo>
                  <a:lnTo>
                    <a:pt x="395755" y="310719"/>
                  </a:lnTo>
                  <a:lnTo>
                    <a:pt x="0" y="8211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25;p46"/>
            <p:cNvSpPr/>
            <p:nvPr/>
          </p:nvSpPr>
          <p:spPr>
            <a:xfrm>
              <a:off x="4365190" y="4478436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3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26;p46"/>
            <p:cNvSpPr/>
            <p:nvPr/>
          </p:nvSpPr>
          <p:spPr>
            <a:xfrm>
              <a:off x="4065376" y="4347265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0" extrusionOk="0">
                  <a:moveTo>
                    <a:pt x="1314498" y="75830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830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27;p46"/>
            <p:cNvSpPr/>
            <p:nvPr/>
          </p:nvSpPr>
          <p:spPr>
            <a:xfrm>
              <a:off x="4077103" y="4370159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7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7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28;p46"/>
            <p:cNvSpPr/>
            <p:nvPr/>
          </p:nvSpPr>
          <p:spPr>
            <a:xfrm>
              <a:off x="4098714" y="4383415"/>
              <a:ext cx="23819" cy="22120"/>
            </a:xfrm>
            <a:custGeom>
              <a:avLst/>
              <a:gdLst/>
              <a:ahLst/>
              <a:cxnLst/>
              <a:rect l="l" t="t" r="r" b="b"/>
              <a:pathLst>
                <a:path w="238192" h="221201" extrusionOk="0">
                  <a:moveTo>
                    <a:pt x="0" y="0"/>
                  </a:moveTo>
                  <a:lnTo>
                    <a:pt x="238193" y="137604"/>
                  </a:lnTo>
                  <a:lnTo>
                    <a:pt x="238193" y="221202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29;p46"/>
            <p:cNvSpPr/>
            <p:nvPr/>
          </p:nvSpPr>
          <p:spPr>
            <a:xfrm>
              <a:off x="4098935" y="4399867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2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30;p46"/>
            <p:cNvSpPr/>
            <p:nvPr/>
          </p:nvSpPr>
          <p:spPr>
            <a:xfrm>
              <a:off x="4280888" y="4498429"/>
              <a:ext cx="249141" cy="273654"/>
            </a:xfrm>
            <a:custGeom>
              <a:avLst/>
              <a:gdLst/>
              <a:ahLst/>
              <a:cxnLst/>
              <a:rect l="l" t="t" r="r" b="b"/>
              <a:pathLst>
                <a:path w="2491406" h="2736541" extrusionOk="0">
                  <a:moveTo>
                    <a:pt x="0" y="0"/>
                  </a:moveTo>
                  <a:lnTo>
                    <a:pt x="2490667" y="1438183"/>
                  </a:lnTo>
                  <a:lnTo>
                    <a:pt x="2491407" y="2736542"/>
                  </a:lnTo>
                  <a:lnTo>
                    <a:pt x="220439" y="1425606"/>
                  </a:lnTo>
                  <a:lnTo>
                    <a:pt x="740" y="149736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31;p46"/>
            <p:cNvSpPr/>
            <p:nvPr/>
          </p:nvSpPr>
          <p:spPr>
            <a:xfrm>
              <a:off x="4303162" y="4541843"/>
              <a:ext cx="28258" cy="42026"/>
            </a:xfrm>
            <a:custGeom>
              <a:avLst/>
              <a:gdLst/>
              <a:ahLst/>
              <a:cxnLst/>
              <a:rect l="l" t="t" r="r" b="b"/>
              <a:pathLst>
                <a:path w="282576" h="420256" extrusionOk="0">
                  <a:moveTo>
                    <a:pt x="282577" y="291876"/>
                  </a:moveTo>
                  <a:cubicBezTo>
                    <a:pt x="282577" y="399148"/>
                    <a:pt x="219700" y="448715"/>
                    <a:pt x="141288" y="403587"/>
                  </a:cubicBezTo>
                  <a:cubicBezTo>
                    <a:pt x="62877" y="358459"/>
                    <a:pt x="0" y="234912"/>
                    <a:pt x="0" y="128379"/>
                  </a:cubicBezTo>
                  <a:cubicBezTo>
                    <a:pt x="0" y="21108"/>
                    <a:pt x="62877" y="-28459"/>
                    <a:pt x="141288" y="16669"/>
                  </a:cubicBezTo>
                  <a:cubicBezTo>
                    <a:pt x="218960" y="61797"/>
                    <a:pt x="282577" y="185345"/>
                    <a:pt x="282577" y="291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32;p46"/>
            <p:cNvSpPr/>
            <p:nvPr/>
          </p:nvSpPr>
          <p:spPr>
            <a:xfrm>
              <a:off x="4344760" y="4566818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0" y="0"/>
                  </a:moveTo>
                  <a:lnTo>
                    <a:pt x="545920" y="315157"/>
                  </a:lnTo>
                  <a:lnTo>
                    <a:pt x="545920" y="42908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33;p46"/>
            <p:cNvSpPr/>
            <p:nvPr/>
          </p:nvSpPr>
          <p:spPr>
            <a:xfrm>
              <a:off x="4344760" y="4589615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2" extrusionOk="0">
                  <a:moveTo>
                    <a:pt x="0" y="0"/>
                  </a:moveTo>
                  <a:lnTo>
                    <a:pt x="1630362" y="941033"/>
                  </a:lnTo>
                  <a:lnTo>
                    <a:pt x="1630362" y="1054963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34;p46"/>
            <p:cNvSpPr/>
            <p:nvPr/>
          </p:nvSpPr>
          <p:spPr>
            <a:xfrm>
              <a:off x="4344760" y="4612411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7" extrusionOk="0">
                  <a:moveTo>
                    <a:pt x="0" y="0"/>
                  </a:moveTo>
                  <a:lnTo>
                    <a:pt x="1274553" y="736107"/>
                  </a:lnTo>
                  <a:lnTo>
                    <a:pt x="1274553" y="85003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35;p46"/>
            <p:cNvSpPr/>
            <p:nvPr/>
          </p:nvSpPr>
          <p:spPr>
            <a:xfrm>
              <a:off x="3998997" y="4392268"/>
              <a:ext cx="249141" cy="293481"/>
            </a:xfrm>
            <a:custGeom>
              <a:avLst/>
              <a:gdLst/>
              <a:ahLst/>
              <a:cxnLst/>
              <a:rect l="l" t="t" r="r" b="b"/>
              <a:pathLst>
                <a:path w="2491406" h="2934809" extrusionOk="0">
                  <a:moveTo>
                    <a:pt x="2490667" y="1437443"/>
                  </a:moveTo>
                  <a:lnTo>
                    <a:pt x="0" y="0"/>
                  </a:lnTo>
                  <a:lnTo>
                    <a:pt x="740" y="1298360"/>
                  </a:lnTo>
                  <a:lnTo>
                    <a:pt x="2271707" y="2609295"/>
                  </a:lnTo>
                  <a:lnTo>
                    <a:pt x="2491407" y="2934810"/>
                  </a:lnTo>
                  <a:lnTo>
                    <a:pt x="2490667" y="143744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36;p46"/>
            <p:cNvSpPr/>
            <p:nvPr/>
          </p:nvSpPr>
          <p:spPr>
            <a:xfrm>
              <a:off x="4196881" y="4537027"/>
              <a:ext cx="28258" cy="42035"/>
            </a:xfrm>
            <a:custGeom>
              <a:avLst/>
              <a:gdLst/>
              <a:ahLst/>
              <a:cxnLst/>
              <a:rect l="l" t="t" r="r" b="b"/>
              <a:pathLst>
                <a:path w="282576" h="420351" extrusionOk="0">
                  <a:moveTo>
                    <a:pt x="0" y="128590"/>
                  </a:moveTo>
                  <a:cubicBezTo>
                    <a:pt x="0" y="235862"/>
                    <a:pt x="63617" y="358670"/>
                    <a:pt x="141288" y="403798"/>
                  </a:cubicBezTo>
                  <a:cubicBezTo>
                    <a:pt x="219700" y="448926"/>
                    <a:pt x="282577" y="398619"/>
                    <a:pt x="282577" y="291348"/>
                  </a:cubicBezTo>
                  <a:cubicBezTo>
                    <a:pt x="282577" y="184076"/>
                    <a:pt x="218960" y="61268"/>
                    <a:pt x="141288" y="16140"/>
                  </a:cubicBezTo>
                  <a:cubicBezTo>
                    <a:pt x="63617" y="-28249"/>
                    <a:pt x="0" y="22058"/>
                    <a:pt x="0" y="128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37;p46"/>
            <p:cNvSpPr/>
            <p:nvPr/>
          </p:nvSpPr>
          <p:spPr>
            <a:xfrm>
              <a:off x="4129027" y="4498872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545920" y="31515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545920" y="429087"/>
                  </a:lnTo>
                  <a:lnTo>
                    <a:pt x="545920" y="31515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38;p46"/>
            <p:cNvSpPr/>
            <p:nvPr/>
          </p:nvSpPr>
          <p:spPr>
            <a:xfrm>
              <a:off x="4020976" y="4459181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3" extrusionOk="0">
                  <a:moveTo>
                    <a:pt x="1630362" y="941033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629623" y="1054963"/>
                  </a:lnTo>
                  <a:lnTo>
                    <a:pt x="1630362" y="94103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39;p46"/>
            <p:cNvSpPr/>
            <p:nvPr/>
          </p:nvSpPr>
          <p:spPr>
            <a:xfrm>
              <a:off x="4056452" y="4502413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6" extrusionOk="0">
                  <a:moveTo>
                    <a:pt x="1274553" y="73610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274553" y="850037"/>
                  </a:lnTo>
                  <a:lnTo>
                    <a:pt x="1274553" y="7361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240;p46"/>
            <p:cNvSpPr/>
            <p:nvPr/>
          </p:nvSpPr>
          <p:spPr>
            <a:xfrm>
              <a:off x="4071572" y="4615136"/>
              <a:ext cx="61841" cy="84302"/>
            </a:xfrm>
            <a:custGeom>
              <a:avLst/>
              <a:gdLst/>
              <a:ahLst/>
              <a:cxnLst/>
              <a:rect l="l" t="t" r="r" b="b"/>
              <a:pathLst>
                <a:path w="618413" h="843022" extrusionOk="0">
                  <a:moveTo>
                    <a:pt x="309207" y="11147"/>
                  </a:moveTo>
                  <a:cubicBezTo>
                    <a:pt x="353590" y="36301"/>
                    <a:pt x="389097" y="98444"/>
                    <a:pt x="389097" y="150231"/>
                  </a:cubicBezTo>
                  <a:lnTo>
                    <a:pt x="389097" y="375872"/>
                  </a:lnTo>
                  <a:lnTo>
                    <a:pt x="538523" y="461689"/>
                  </a:lnTo>
                  <a:cubicBezTo>
                    <a:pt x="582906" y="486842"/>
                    <a:pt x="618413" y="548986"/>
                    <a:pt x="618413" y="600033"/>
                  </a:cubicBezTo>
                  <a:cubicBezTo>
                    <a:pt x="618413" y="651079"/>
                    <a:pt x="582906" y="671794"/>
                    <a:pt x="538523" y="646641"/>
                  </a:cubicBezTo>
                  <a:lnTo>
                    <a:pt x="389097" y="560083"/>
                  </a:lnTo>
                  <a:lnTo>
                    <a:pt x="389097" y="785724"/>
                  </a:lnTo>
                  <a:cubicBezTo>
                    <a:pt x="389097" y="836771"/>
                    <a:pt x="353590" y="857485"/>
                    <a:pt x="309207" y="832332"/>
                  </a:cubicBezTo>
                  <a:cubicBezTo>
                    <a:pt x="264823" y="807178"/>
                    <a:pt x="229316" y="745035"/>
                    <a:pt x="229316" y="693988"/>
                  </a:cubicBezTo>
                  <a:lnTo>
                    <a:pt x="229316" y="468347"/>
                  </a:lnTo>
                  <a:lnTo>
                    <a:pt x="79891" y="382530"/>
                  </a:lnTo>
                  <a:cubicBezTo>
                    <a:pt x="35507" y="357376"/>
                    <a:pt x="0" y="295233"/>
                    <a:pt x="0" y="244186"/>
                  </a:cubicBezTo>
                  <a:cubicBezTo>
                    <a:pt x="0" y="193139"/>
                    <a:pt x="35507" y="172425"/>
                    <a:pt x="79891" y="197579"/>
                  </a:cubicBezTo>
                  <a:lnTo>
                    <a:pt x="229316" y="283396"/>
                  </a:lnTo>
                  <a:lnTo>
                    <a:pt x="229316" y="57755"/>
                  </a:lnTo>
                  <a:cubicBezTo>
                    <a:pt x="228576" y="5969"/>
                    <a:pt x="264823" y="-14746"/>
                    <a:pt x="309207" y="111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41;p46"/>
            <p:cNvSpPr/>
            <p:nvPr/>
          </p:nvSpPr>
          <p:spPr>
            <a:xfrm>
              <a:off x="4400670" y="4328010"/>
              <a:ext cx="44671" cy="95172"/>
            </a:xfrm>
            <a:custGeom>
              <a:avLst/>
              <a:gdLst/>
              <a:ahLst/>
              <a:cxnLst/>
              <a:rect l="l" t="t" r="r" b="b"/>
              <a:pathLst>
                <a:path w="446715" h="951723" extrusionOk="0">
                  <a:moveTo>
                    <a:pt x="222618" y="0"/>
                  </a:moveTo>
                  <a:lnTo>
                    <a:pt x="428263" y="403934"/>
                  </a:lnTo>
                  <a:cubicBezTo>
                    <a:pt x="456372" y="459419"/>
                    <a:pt x="451934" y="514905"/>
                    <a:pt x="417906" y="528222"/>
                  </a:cubicBezTo>
                  <a:cubicBezTo>
                    <a:pt x="383879" y="541538"/>
                    <a:pt x="333578" y="506767"/>
                    <a:pt x="305468" y="451282"/>
                  </a:cubicBezTo>
                  <a:lnTo>
                    <a:pt x="303248" y="446103"/>
                  </a:lnTo>
                  <a:lnTo>
                    <a:pt x="303248" y="894425"/>
                  </a:lnTo>
                  <a:cubicBezTo>
                    <a:pt x="303248" y="945472"/>
                    <a:pt x="267742" y="966186"/>
                    <a:pt x="223358" y="941033"/>
                  </a:cubicBezTo>
                  <a:cubicBezTo>
                    <a:pt x="178974" y="915140"/>
                    <a:pt x="143467" y="853736"/>
                    <a:pt x="143467" y="802689"/>
                  </a:cubicBezTo>
                  <a:lnTo>
                    <a:pt x="143467" y="354367"/>
                  </a:lnTo>
                  <a:lnTo>
                    <a:pt x="141248" y="356587"/>
                  </a:lnTo>
                  <a:cubicBezTo>
                    <a:pt x="113138" y="379521"/>
                    <a:pt x="62097" y="355847"/>
                    <a:pt x="28809" y="303320"/>
                  </a:cubicBezTo>
                  <a:cubicBezTo>
                    <a:pt x="-5218" y="250794"/>
                    <a:pt x="-9657" y="190130"/>
                    <a:pt x="18453" y="167196"/>
                  </a:cubicBezTo>
                  <a:lnTo>
                    <a:pt x="22261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2;p46"/>
            <p:cNvSpPr/>
            <p:nvPr/>
          </p:nvSpPr>
          <p:spPr>
            <a:xfrm>
              <a:off x="4215763" y="4371168"/>
              <a:ext cx="58364" cy="99356"/>
            </a:xfrm>
            <a:custGeom>
              <a:avLst/>
              <a:gdLst/>
              <a:ahLst/>
              <a:cxnLst/>
              <a:rect l="l" t="t" r="r" b="b"/>
              <a:pathLst>
                <a:path w="583645" h="993559" extrusionOk="0">
                  <a:moveTo>
                    <a:pt x="316604" y="289264"/>
                  </a:moveTo>
                  <a:lnTo>
                    <a:pt x="0" y="106532"/>
                  </a:lnTo>
                  <a:lnTo>
                    <a:pt x="0" y="0"/>
                  </a:lnTo>
                  <a:lnTo>
                    <a:pt x="316604" y="182732"/>
                  </a:lnTo>
                  <a:cubicBezTo>
                    <a:pt x="342495" y="197528"/>
                    <a:pt x="380221" y="227860"/>
                    <a:pt x="412029" y="274468"/>
                  </a:cubicBezTo>
                  <a:cubicBezTo>
                    <a:pt x="446796" y="324035"/>
                    <a:pt x="471207" y="386919"/>
                    <a:pt x="471207" y="454981"/>
                  </a:cubicBezTo>
                  <a:cubicBezTo>
                    <a:pt x="471207" y="530441"/>
                    <a:pt x="451974" y="573350"/>
                    <a:pt x="415728" y="585186"/>
                  </a:cubicBezTo>
                  <a:cubicBezTo>
                    <a:pt x="381700" y="596284"/>
                    <a:pt x="341015" y="577049"/>
                    <a:pt x="316604" y="562992"/>
                  </a:cubicBezTo>
                  <a:lnTo>
                    <a:pt x="186412" y="487532"/>
                  </a:lnTo>
                  <a:lnTo>
                    <a:pt x="185672" y="486792"/>
                  </a:lnTo>
                  <a:cubicBezTo>
                    <a:pt x="174576" y="480134"/>
                    <a:pt x="156823" y="473476"/>
                    <a:pt x="142768" y="477915"/>
                  </a:cubicBezTo>
                  <a:cubicBezTo>
                    <a:pt x="130932" y="481614"/>
                    <a:pt x="118357" y="492711"/>
                    <a:pt x="118357" y="534880"/>
                  </a:cubicBezTo>
                  <a:cubicBezTo>
                    <a:pt x="118357" y="577049"/>
                    <a:pt x="131672" y="602202"/>
                    <a:pt x="142028" y="617738"/>
                  </a:cubicBezTo>
                  <a:cubicBezTo>
                    <a:pt x="155343" y="636973"/>
                    <a:pt x="173096" y="650290"/>
                    <a:pt x="184192" y="656208"/>
                  </a:cubicBezTo>
                  <a:lnTo>
                    <a:pt x="185672" y="656948"/>
                  </a:lnTo>
                  <a:lnTo>
                    <a:pt x="583646" y="887027"/>
                  </a:lnTo>
                  <a:lnTo>
                    <a:pt x="583646" y="993559"/>
                  </a:lnTo>
                  <a:lnTo>
                    <a:pt x="187891" y="764959"/>
                  </a:lnTo>
                  <a:cubicBezTo>
                    <a:pt x="160521" y="750903"/>
                    <a:pt x="121315" y="720571"/>
                    <a:pt x="87288" y="673223"/>
                  </a:cubicBezTo>
                  <a:cubicBezTo>
                    <a:pt x="50302" y="620697"/>
                    <a:pt x="25151" y="554854"/>
                    <a:pt x="25151" y="481614"/>
                  </a:cubicBezTo>
                  <a:cubicBezTo>
                    <a:pt x="25151" y="408373"/>
                    <a:pt x="50302" y="371383"/>
                    <a:pt x="86548" y="361025"/>
                  </a:cubicBezTo>
                  <a:cubicBezTo>
                    <a:pt x="120576" y="351408"/>
                    <a:pt x="159781" y="365464"/>
                    <a:pt x="187152" y="381740"/>
                  </a:cubicBezTo>
                  <a:lnTo>
                    <a:pt x="315864" y="456460"/>
                  </a:lnTo>
                  <a:cubicBezTo>
                    <a:pt x="334358" y="467557"/>
                    <a:pt x="348412" y="471996"/>
                    <a:pt x="358029" y="469037"/>
                  </a:cubicBezTo>
                  <a:cubicBezTo>
                    <a:pt x="365426" y="466818"/>
                    <a:pt x="378741" y="456460"/>
                    <a:pt x="378741" y="402455"/>
                  </a:cubicBezTo>
                  <a:cubicBezTo>
                    <a:pt x="378741" y="366944"/>
                    <a:pt x="367645" y="344010"/>
                    <a:pt x="356549" y="329214"/>
                  </a:cubicBezTo>
                  <a:cubicBezTo>
                    <a:pt x="343974" y="309239"/>
                    <a:pt x="327700" y="295183"/>
                    <a:pt x="316604" y="2892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3;p46"/>
            <p:cNvSpPr/>
            <p:nvPr/>
          </p:nvSpPr>
          <p:spPr>
            <a:xfrm>
              <a:off x="4196660" y="4353602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1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4;p46"/>
            <p:cNvSpPr/>
            <p:nvPr/>
          </p:nvSpPr>
          <p:spPr>
            <a:xfrm>
              <a:off x="4265252" y="4448034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0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3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587829"/>
            <a:ext cx="8214055" cy="644471"/>
          </a:xfrm>
        </p:spPr>
        <p:txBody>
          <a:bodyPr/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ẢNH HƯỞNG CỦA CÔNG SUẤT PHÁT ĐẾN XÁC SUẤT DỪNG HỆ THỐNG CỦA USER 1 VÀ USER 2 TẠI ĐƯỜNG XUỐNG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505" y="1436982"/>
            <a:ext cx="3437888" cy="2514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3F081E-47C0-4111-AD8B-6EBF0EA85F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41" y="1436982"/>
            <a:ext cx="3753643" cy="25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587829"/>
            <a:ext cx="8214055" cy="644471"/>
          </a:xfrm>
        </p:spPr>
        <p:txBody>
          <a:bodyPr/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ẢNH HƯỞNG CỦA CÔNG SUẤT PHÁT ĐẾN XÁC SUẤT DỪNG HỆ THỐNG CỦA USER 1 TẠI ĐƯỜNG LÊN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7908" y="1469570"/>
            <a:ext cx="4449613" cy="32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587829"/>
            <a:ext cx="8214055" cy="644471"/>
          </a:xfrm>
        </p:spPr>
        <p:txBody>
          <a:bodyPr/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ẢNH HƯỞNG CỦA CÔNG SUẤT PHÁT ĐẾN DUNG LƯỢNG HỆ THỐNG USER 1 VÀ USER 2 TẠI ĐƯỜNG XUỐNG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1927" y="1569043"/>
            <a:ext cx="3686326" cy="248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0C211-AA8A-4EF1-8443-F37DDB1E01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5538" y="1569043"/>
            <a:ext cx="4015351" cy="24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QUẢ HOÀN THÀNH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39388" y="1643421"/>
            <a:ext cx="6713098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xuất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mô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thống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Đưa</a:t>
            </a:r>
            <a:r>
              <a:rPr lang="en-US" sz="1600" dirty="0">
                <a:solidFill>
                  <a:schemeClr val="tx1"/>
                </a:solidFill>
              </a:rPr>
              <a:t> ra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biểu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dừng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thống</a:t>
            </a:r>
            <a:r>
              <a:rPr lang="en-US" sz="1600" dirty="0">
                <a:solidFill>
                  <a:schemeClr val="tx1"/>
                </a:solidFill>
              </a:rPr>
              <a:t>, dung l</a:t>
            </a:r>
            <a:r>
              <a:rPr lang="vi-VN" sz="1600" dirty="0">
                <a:solidFill>
                  <a:schemeClr val="tx1"/>
                </a:solidFill>
              </a:rPr>
              <a:t>ư</a:t>
            </a:r>
            <a:r>
              <a:rPr lang="en-US" sz="1600" dirty="0" err="1">
                <a:solidFill>
                  <a:schemeClr val="tx1"/>
                </a:solidFill>
              </a:rPr>
              <a:t>ợng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thống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đánh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hoạt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động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thống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Mô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phỏng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mềm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đúng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đắn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biểu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ra</a:t>
            </a:r>
            <a:endParaRPr lang="en-US" sz="1600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Phân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ảnh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hưởng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hoạt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động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thống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upo 12">
            <a:extLst>
              <a:ext uri="{FF2B5EF4-FFF2-40B4-BE49-F238E27FC236}">
                <a16:creationId xmlns:a16="http://schemas.microsoft.com/office/drawing/2014/main" id="{5CBB4691-7B3E-6C47-9912-8CBF78A5DAFD}"/>
              </a:ext>
            </a:extLst>
          </p:cNvPr>
          <p:cNvGrpSpPr/>
          <p:nvPr/>
        </p:nvGrpSpPr>
        <p:grpSpPr>
          <a:xfrm>
            <a:off x="7297222" y="2753591"/>
            <a:ext cx="1734811" cy="1678450"/>
            <a:chOff x="2352886" y="3223710"/>
            <a:chExt cx="689484" cy="684104"/>
          </a:xfrm>
        </p:grpSpPr>
        <p:sp>
          <p:nvSpPr>
            <p:cNvPr id="7" name="Google Shape;1115;p46"/>
            <p:cNvSpPr/>
            <p:nvPr/>
          </p:nvSpPr>
          <p:spPr>
            <a:xfrm>
              <a:off x="2671578" y="3223710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16;p46"/>
            <p:cNvSpPr/>
            <p:nvPr/>
          </p:nvSpPr>
          <p:spPr>
            <a:xfrm>
              <a:off x="2641942" y="3260777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17;p46"/>
            <p:cNvSpPr/>
            <p:nvPr/>
          </p:nvSpPr>
          <p:spPr>
            <a:xfrm>
              <a:off x="2404193" y="3508860"/>
              <a:ext cx="77653" cy="105892"/>
            </a:xfrm>
            <a:custGeom>
              <a:avLst/>
              <a:gdLst/>
              <a:ahLst/>
              <a:cxnLst/>
              <a:rect l="l" t="t" r="r" b="b"/>
              <a:pathLst>
                <a:path w="776527" h="1058917" extrusionOk="0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18;p46"/>
            <p:cNvSpPr/>
            <p:nvPr/>
          </p:nvSpPr>
          <p:spPr>
            <a:xfrm>
              <a:off x="2519217" y="3480695"/>
              <a:ext cx="173604" cy="422074"/>
            </a:xfrm>
            <a:custGeom>
              <a:avLst/>
              <a:gdLst/>
              <a:ahLst/>
              <a:cxnLst/>
              <a:rect l="l" t="t" r="r" b="b"/>
              <a:pathLst>
                <a:path w="1736039" h="4220736" extrusionOk="0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9;p46"/>
            <p:cNvSpPr/>
            <p:nvPr/>
          </p:nvSpPr>
          <p:spPr>
            <a:xfrm>
              <a:off x="2536258" y="3671128"/>
              <a:ext cx="139422" cy="93113"/>
            </a:xfrm>
            <a:custGeom>
              <a:avLst/>
              <a:gdLst/>
              <a:ahLst/>
              <a:cxnLst/>
              <a:rect l="l" t="t" r="r" b="b"/>
              <a:pathLst>
                <a:path w="1394218" h="931126" extrusionOk="0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0;p46"/>
            <p:cNvSpPr/>
            <p:nvPr/>
          </p:nvSpPr>
          <p:spPr>
            <a:xfrm>
              <a:off x="2545983" y="3701060"/>
              <a:ext cx="119916" cy="81868"/>
            </a:xfrm>
            <a:custGeom>
              <a:avLst/>
              <a:gdLst/>
              <a:ahLst/>
              <a:cxnLst/>
              <a:rect l="l" t="t" r="r" b="b"/>
              <a:pathLst>
                <a:path w="1199158" h="818685" extrusionOk="0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21;p46"/>
            <p:cNvSpPr/>
            <p:nvPr/>
          </p:nvSpPr>
          <p:spPr>
            <a:xfrm>
              <a:off x="2476060" y="369197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22;p46"/>
            <p:cNvSpPr/>
            <p:nvPr/>
          </p:nvSpPr>
          <p:spPr>
            <a:xfrm>
              <a:off x="2585250" y="3564606"/>
              <a:ext cx="40313" cy="61146"/>
            </a:xfrm>
            <a:custGeom>
              <a:avLst/>
              <a:gdLst/>
              <a:ahLst/>
              <a:cxnLst/>
              <a:rect l="l" t="t" r="r" b="b"/>
              <a:pathLst>
                <a:path w="403125" h="611464" extrusionOk="0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23;p46"/>
            <p:cNvSpPr/>
            <p:nvPr/>
          </p:nvSpPr>
          <p:spPr>
            <a:xfrm>
              <a:off x="2570014" y="3631536"/>
              <a:ext cx="70782" cy="72390"/>
            </a:xfrm>
            <a:custGeom>
              <a:avLst/>
              <a:gdLst/>
              <a:ahLst/>
              <a:cxnLst/>
              <a:rect l="l" t="t" r="r" b="b"/>
              <a:pathLst>
                <a:path w="707821" h="723905" extrusionOk="0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24;p46"/>
            <p:cNvSpPr/>
            <p:nvPr/>
          </p:nvSpPr>
          <p:spPr>
            <a:xfrm>
              <a:off x="2735375" y="3604036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7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25;p46"/>
            <p:cNvSpPr/>
            <p:nvPr/>
          </p:nvSpPr>
          <p:spPr>
            <a:xfrm>
              <a:off x="2824931" y="3706805"/>
              <a:ext cx="79603" cy="58637"/>
            </a:xfrm>
            <a:custGeom>
              <a:avLst/>
              <a:gdLst/>
              <a:ahLst/>
              <a:cxnLst/>
              <a:rect l="l" t="t" r="r" b="b"/>
              <a:pathLst>
                <a:path w="796033" h="586368" extrusionOk="0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6;p46"/>
            <p:cNvSpPr/>
            <p:nvPr/>
          </p:nvSpPr>
          <p:spPr>
            <a:xfrm>
              <a:off x="2824931" y="3730991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27;p46"/>
            <p:cNvSpPr/>
            <p:nvPr/>
          </p:nvSpPr>
          <p:spPr>
            <a:xfrm>
              <a:off x="2921618" y="373849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28;p46"/>
            <p:cNvSpPr/>
            <p:nvPr/>
          </p:nvSpPr>
          <p:spPr>
            <a:xfrm>
              <a:off x="2758991" y="3668614"/>
              <a:ext cx="41799" cy="62843"/>
            </a:xfrm>
            <a:custGeom>
              <a:avLst/>
              <a:gdLst/>
              <a:ahLst/>
              <a:cxnLst/>
              <a:rect l="l" t="t" r="r" b="b"/>
              <a:pathLst>
                <a:path w="417987" h="628427" extrusionOk="0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29;p46"/>
            <p:cNvSpPr/>
            <p:nvPr/>
          </p:nvSpPr>
          <p:spPr>
            <a:xfrm>
              <a:off x="2352886" y="3261165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8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30;p46"/>
            <p:cNvSpPr/>
            <p:nvPr/>
          </p:nvSpPr>
          <p:spPr>
            <a:xfrm>
              <a:off x="2442534" y="3365046"/>
              <a:ext cx="135892" cy="91161"/>
            </a:xfrm>
            <a:custGeom>
              <a:avLst/>
              <a:gdLst/>
              <a:ahLst/>
              <a:cxnLst/>
              <a:rect l="l" t="t" r="r" b="b"/>
              <a:pathLst>
                <a:path w="1358922" h="911612" extrusionOk="0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31;p46"/>
            <p:cNvSpPr/>
            <p:nvPr/>
          </p:nvSpPr>
          <p:spPr>
            <a:xfrm>
              <a:off x="2442534" y="3389232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2;p46"/>
            <p:cNvSpPr/>
            <p:nvPr/>
          </p:nvSpPr>
          <p:spPr>
            <a:xfrm>
              <a:off x="2376409" y="3325986"/>
              <a:ext cx="41892" cy="64677"/>
            </a:xfrm>
            <a:custGeom>
              <a:avLst/>
              <a:gdLst/>
              <a:ahLst/>
              <a:cxnLst/>
              <a:rect l="l" t="t" r="r" b="b"/>
              <a:pathLst>
                <a:path w="418915" h="646774" extrusionOk="0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299" y="809850"/>
            <a:ext cx="635087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HƯỚNG PHÁT TRIỂN ĐỀ TÀI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527053" y="1096244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55298" y="2049621"/>
            <a:ext cx="626460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</a:rPr>
              <a:t>Bài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toán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tối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ưu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hóa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hiệu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năng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hệ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thống</a:t>
            </a:r>
            <a:endParaRPr lang="en-US" sz="25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</a:rPr>
              <a:t>Bảo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mật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lớp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vật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lý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hệ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thống</a:t>
            </a:r>
            <a:endParaRPr lang="en-US" sz="25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</a:rPr>
              <a:t>Đề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xuất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mô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hình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hệ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thống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lớn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hơn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48306" y="1531454"/>
            <a:ext cx="8795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CẢM ƠN MỌI NGƯỜI ĐÃ THEO DÕI</a:t>
            </a:r>
          </a:p>
        </p:txBody>
      </p:sp>
      <p:grpSp>
        <p:nvGrpSpPr>
          <p:cNvPr id="4" name="Google Shape;1508;p47"/>
          <p:cNvGrpSpPr/>
          <p:nvPr/>
        </p:nvGrpSpPr>
        <p:grpSpPr>
          <a:xfrm>
            <a:off x="2267339" y="3097763"/>
            <a:ext cx="5029200" cy="1807521"/>
            <a:chOff x="3936375" y="3703750"/>
            <a:chExt cx="453050" cy="332175"/>
          </a:xfrm>
        </p:grpSpPr>
        <p:sp>
          <p:nvSpPr>
            <p:cNvPr id="5" name="Google Shape;150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151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151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151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151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5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000" dirty="0"/>
              <a:t>1. LÝ DO CHỌN ĐỀ TÀI</a:t>
            </a:r>
            <a:endParaRPr sz="3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ym typeface="Webdings" panose="05030102010509060703" pitchFamily="18" charset="2"/>
              </a:rPr>
              <a:t>5G </a:t>
            </a:r>
            <a:r>
              <a:rPr lang="en-US" sz="2000" dirty="0" err="1">
                <a:sym typeface="Webdings" panose="05030102010509060703" pitchFamily="18" charset="2"/>
              </a:rPr>
              <a:t>là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mạng</a:t>
            </a:r>
            <a:r>
              <a:rPr lang="en-US" sz="2000" dirty="0">
                <a:sym typeface="Webdings" panose="05030102010509060703" pitchFamily="18" charset="2"/>
              </a:rPr>
              <a:t> di </a:t>
            </a:r>
            <a:r>
              <a:rPr lang="en-US" sz="2000" dirty="0" err="1">
                <a:sym typeface="Webdings" panose="05030102010509060703" pitchFamily="18" charset="2"/>
              </a:rPr>
              <a:t>động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của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tương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lai</a:t>
            </a:r>
            <a:endParaRPr lang="en-US" sz="2000" dirty="0">
              <a:sym typeface="Webdings" panose="05030102010509060703" pitchFamily="18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sym typeface="Webdings" panose="05030102010509060703" pitchFamily="18" charset="2"/>
              </a:rPr>
              <a:t>Nghiên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cứu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về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mạng</a:t>
            </a:r>
            <a:r>
              <a:rPr lang="en-US" sz="2000" dirty="0">
                <a:sym typeface="Webdings" panose="05030102010509060703" pitchFamily="18" charset="2"/>
              </a:rPr>
              <a:t> 5G </a:t>
            </a:r>
            <a:r>
              <a:rPr lang="en-US" sz="2000" dirty="0" err="1">
                <a:sym typeface="Webdings" panose="05030102010509060703" pitchFamily="18" charset="2"/>
              </a:rPr>
              <a:t>là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xu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hướng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nghiên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cứu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của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thế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giới</a:t>
            </a:r>
            <a:r>
              <a:rPr lang="en-US" sz="2000" dirty="0">
                <a:sym typeface="Webdings" panose="05030102010509060703" pitchFamily="18" charset="2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sym typeface="Webdings" panose="05030102010509060703" pitchFamily="18" charset="2"/>
              </a:rPr>
              <a:t>Hướng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nghiên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cứu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về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mạng</a:t>
            </a:r>
            <a:r>
              <a:rPr lang="en-US" sz="2000" dirty="0">
                <a:sym typeface="Webdings" panose="05030102010509060703" pitchFamily="18" charset="2"/>
              </a:rPr>
              <a:t> 5G : </a:t>
            </a:r>
            <a:r>
              <a:rPr lang="en-US" sz="2000" dirty="0" err="1">
                <a:sym typeface="Webdings" panose="05030102010509060703" pitchFamily="18" charset="2"/>
              </a:rPr>
              <a:t>bảo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mật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thông</a:t>
            </a:r>
            <a:r>
              <a:rPr lang="en-US" sz="2000" dirty="0">
                <a:sym typeface="Webdings" panose="05030102010509060703" pitchFamily="18" charset="2"/>
              </a:rPr>
              <a:t> tin, </a:t>
            </a:r>
            <a:r>
              <a:rPr lang="en-US" sz="2000" dirty="0" err="1">
                <a:sym typeface="Webdings" panose="05030102010509060703" pitchFamily="18" charset="2"/>
              </a:rPr>
              <a:t>kiến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trúc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mạng</a:t>
            </a:r>
            <a:r>
              <a:rPr lang="en-US" sz="2000" dirty="0">
                <a:sym typeface="Webdings" panose="05030102010509060703" pitchFamily="18" charset="2"/>
              </a:rPr>
              <a:t>, </a:t>
            </a:r>
            <a:r>
              <a:rPr lang="en-US" sz="2000" dirty="0" err="1">
                <a:sym typeface="Webdings" panose="05030102010509060703" pitchFamily="18" charset="2"/>
              </a:rPr>
              <a:t>kĩ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thuật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điêu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chế</a:t>
            </a:r>
            <a:r>
              <a:rPr lang="en-US" sz="2000" dirty="0">
                <a:sym typeface="Webdings" panose="05030102010509060703" pitchFamily="18" charset="2"/>
              </a:rPr>
              <a:t>, </a:t>
            </a:r>
            <a:r>
              <a:rPr lang="en-US" sz="2000" dirty="0" err="1">
                <a:sym typeface="Webdings" panose="05030102010509060703" pitchFamily="18" charset="2"/>
              </a:rPr>
              <a:t>đánh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giá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hiệu</a:t>
            </a:r>
            <a:r>
              <a:rPr lang="en-US" sz="2000" dirty="0">
                <a:sym typeface="Webdings" panose="05030102010509060703" pitchFamily="18" charset="2"/>
              </a:rPr>
              <a:t> </a:t>
            </a:r>
            <a:r>
              <a:rPr lang="en-US" sz="2000" dirty="0" err="1">
                <a:sym typeface="Webdings" panose="05030102010509060703" pitchFamily="18" charset="2"/>
              </a:rPr>
              <a:t>năng</a:t>
            </a:r>
            <a:r>
              <a:rPr lang="en-US" sz="2000" dirty="0">
                <a:sym typeface="Webdings" panose="05030102010509060703" pitchFamily="18" charset="2"/>
              </a:rPr>
              <a:t>…</a:t>
            </a:r>
          </a:p>
          <a:p>
            <a:pPr lvl="0">
              <a:buFont typeface="Wingdings" pitchFamily="2" charset="2"/>
              <a:buChar char="v"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234448" y="836000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MỤC TIÊU CỦA ĐỀ TÀI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phi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NOMA.</a:t>
            </a:r>
          </a:p>
          <a:p>
            <a:pPr marL="342900" lvl="0" indent="-342900"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342900" lvl="0" indent="-342900"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727924" y="1375507"/>
            <a:ext cx="6662058" cy="12638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phạm</a:t>
            </a:r>
            <a:r>
              <a:rPr lang="en-US" sz="3000" dirty="0"/>
              <a:t> vi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r>
              <a:rPr lang="en-US" sz="3000" dirty="0"/>
              <a:t>:</a:t>
            </a:r>
            <a:br>
              <a:rPr lang="en-US" sz="3000" dirty="0">
                <a:solidFill>
                  <a:schemeClr val="accent1">
                    <a:lumMod val="75000"/>
                  </a:schemeClr>
                </a:solidFill>
              </a:rPr>
            </a:b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775374" y="2302306"/>
            <a:ext cx="6684796" cy="24266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vô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r>
              <a:rPr lang="en-US" sz="1800" dirty="0"/>
              <a:t> 5G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thuyết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phi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NOMA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/>
              <a:t>Kênh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vô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endParaRPr lang="en-US" sz="1800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suất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, dung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endParaRPr lang="en-US" sz="1800" dirty="0"/>
          </a:p>
          <a:p>
            <a:pPr marL="285750" indent="-285750">
              <a:buFont typeface="Wingdings" pitchFamily="2" charset="2"/>
              <a:buChar char="q"/>
            </a:pPr>
            <a:endParaRPr lang="en-US" sz="1800" dirty="0"/>
          </a:p>
          <a:p>
            <a:pPr marL="285750" lvl="0" indent="-285750">
              <a:buFont typeface="Wingdings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317673" y="1462509"/>
            <a:ext cx="2805868" cy="2823914"/>
            <a:chOff x="5427606" y="1552655"/>
            <a:chExt cx="726137" cy="683768"/>
          </a:xfrm>
        </p:grpSpPr>
        <p:sp>
          <p:nvSpPr>
            <p:cNvPr id="7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274;p20"/>
          <p:cNvSpPr txBox="1">
            <a:spLocks/>
          </p:cNvSpPr>
          <p:nvPr/>
        </p:nvSpPr>
        <p:spPr>
          <a:xfrm>
            <a:off x="939866" y="2079930"/>
            <a:ext cx="4348500" cy="7128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CHƯƠNG I: TỔNG QUAN</a:t>
            </a:r>
          </a:p>
        </p:txBody>
      </p:sp>
      <p:grpSp>
        <p:nvGrpSpPr>
          <p:cNvPr id="5" name="Grupo 17">
            <a:extLst>
              <a:ext uri="{FF2B5EF4-FFF2-40B4-BE49-F238E27FC236}">
                <a16:creationId xmlns:a16="http://schemas.microsoft.com/office/drawing/2014/main" id="{CA0C878C-BC9B-EC43-B03E-6AEC9CD688AE}"/>
              </a:ext>
            </a:extLst>
          </p:cNvPr>
          <p:cNvGrpSpPr/>
          <p:nvPr/>
        </p:nvGrpSpPr>
        <p:grpSpPr>
          <a:xfrm>
            <a:off x="5059511" y="228620"/>
            <a:ext cx="3859189" cy="2987893"/>
            <a:chOff x="5463177" y="4131209"/>
            <a:chExt cx="563250" cy="684279"/>
          </a:xfrm>
        </p:grpSpPr>
        <p:sp>
          <p:nvSpPr>
            <p:cNvPr id="6" name="Google Shape;1185;p46"/>
            <p:cNvSpPr/>
            <p:nvPr/>
          </p:nvSpPr>
          <p:spPr>
            <a:xfrm>
              <a:off x="5772698" y="4131209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86;p46"/>
            <p:cNvSpPr/>
            <p:nvPr/>
          </p:nvSpPr>
          <p:spPr>
            <a:xfrm>
              <a:off x="5892718" y="4319899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87;p46"/>
            <p:cNvSpPr/>
            <p:nvPr/>
          </p:nvSpPr>
          <p:spPr>
            <a:xfrm>
              <a:off x="5831985" y="4228086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88;p46"/>
            <p:cNvSpPr/>
            <p:nvPr/>
          </p:nvSpPr>
          <p:spPr>
            <a:xfrm>
              <a:off x="5966466" y="4416726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89;p46"/>
            <p:cNvSpPr/>
            <p:nvPr/>
          </p:nvSpPr>
          <p:spPr>
            <a:xfrm>
              <a:off x="5785640" y="4401007"/>
              <a:ext cx="215804" cy="237058"/>
            </a:xfrm>
            <a:custGeom>
              <a:avLst/>
              <a:gdLst/>
              <a:ahLst/>
              <a:cxnLst/>
              <a:rect l="l" t="t" r="r" b="b"/>
              <a:pathLst>
                <a:path w="2158040" h="2370577" extrusionOk="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90;p46"/>
            <p:cNvSpPr/>
            <p:nvPr/>
          </p:nvSpPr>
          <p:spPr>
            <a:xfrm>
              <a:off x="5804945" y="4438611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91;p46"/>
            <p:cNvSpPr/>
            <p:nvPr/>
          </p:nvSpPr>
          <p:spPr>
            <a:xfrm>
              <a:off x="5840951" y="4460215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92;p46"/>
            <p:cNvSpPr/>
            <p:nvPr/>
          </p:nvSpPr>
          <p:spPr>
            <a:xfrm>
              <a:off x="5840951" y="4479951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2" h="914158" extrusionOk="0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93;p46"/>
            <p:cNvSpPr/>
            <p:nvPr/>
          </p:nvSpPr>
          <p:spPr>
            <a:xfrm>
              <a:off x="5840951" y="4499615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94;p46"/>
            <p:cNvSpPr/>
            <p:nvPr/>
          </p:nvSpPr>
          <p:spPr>
            <a:xfrm>
              <a:off x="5629325" y="4251434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95;p46"/>
            <p:cNvSpPr/>
            <p:nvPr/>
          </p:nvSpPr>
          <p:spPr>
            <a:xfrm>
              <a:off x="5641255" y="4384669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96;p46"/>
            <p:cNvSpPr/>
            <p:nvPr/>
          </p:nvSpPr>
          <p:spPr>
            <a:xfrm>
              <a:off x="5648051" y="4407731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97;p46"/>
            <p:cNvSpPr/>
            <p:nvPr/>
          </p:nvSpPr>
          <p:spPr>
            <a:xfrm>
              <a:off x="5599103" y="4399272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98;p46"/>
            <p:cNvSpPr/>
            <p:nvPr/>
          </p:nvSpPr>
          <p:spPr>
            <a:xfrm>
              <a:off x="5675670" y="4310105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99;p46"/>
            <p:cNvSpPr/>
            <p:nvPr/>
          </p:nvSpPr>
          <p:spPr>
            <a:xfrm>
              <a:off x="5665014" y="4356952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3" h="505969" extrusionOk="0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00;p46"/>
            <p:cNvSpPr/>
            <p:nvPr/>
          </p:nvSpPr>
          <p:spPr>
            <a:xfrm>
              <a:off x="5713411" y="4520290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01;p46"/>
            <p:cNvSpPr/>
            <p:nvPr/>
          </p:nvSpPr>
          <p:spPr>
            <a:xfrm>
              <a:off x="5725269" y="4653526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02;p46"/>
            <p:cNvSpPr/>
            <p:nvPr/>
          </p:nvSpPr>
          <p:spPr>
            <a:xfrm>
              <a:off x="5732065" y="4676587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03;p46"/>
            <p:cNvSpPr/>
            <p:nvPr/>
          </p:nvSpPr>
          <p:spPr>
            <a:xfrm>
              <a:off x="5780290" y="4724156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04;p46"/>
            <p:cNvSpPr/>
            <p:nvPr/>
          </p:nvSpPr>
          <p:spPr>
            <a:xfrm>
              <a:off x="5759684" y="4578962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05;p46"/>
            <p:cNvSpPr/>
            <p:nvPr/>
          </p:nvSpPr>
          <p:spPr>
            <a:xfrm>
              <a:off x="5749028" y="4625809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4" h="505969" extrusionOk="0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06;p46"/>
            <p:cNvSpPr/>
            <p:nvPr/>
          </p:nvSpPr>
          <p:spPr>
            <a:xfrm>
              <a:off x="5463177" y="4376428"/>
              <a:ext cx="215876" cy="254239"/>
            </a:xfrm>
            <a:custGeom>
              <a:avLst/>
              <a:gdLst/>
              <a:ahLst/>
              <a:cxnLst/>
              <a:rect l="l" t="t" r="r" b="b"/>
              <a:pathLst>
                <a:path w="2158765" h="2542389" extrusionOk="0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07;p46"/>
            <p:cNvSpPr/>
            <p:nvPr/>
          </p:nvSpPr>
          <p:spPr>
            <a:xfrm>
              <a:off x="5634603" y="4501867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08;p46"/>
            <p:cNvSpPr/>
            <p:nvPr/>
          </p:nvSpPr>
          <p:spPr>
            <a:xfrm>
              <a:off x="5575895" y="4468818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09;p46"/>
            <p:cNvSpPr/>
            <p:nvPr/>
          </p:nvSpPr>
          <p:spPr>
            <a:xfrm>
              <a:off x="5482265" y="4434407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3" h="914158" extrusionOk="0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10;p46"/>
            <p:cNvSpPr/>
            <p:nvPr/>
          </p:nvSpPr>
          <p:spPr>
            <a:xfrm>
              <a:off x="5512920" y="4471854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11;p46"/>
            <p:cNvSpPr/>
            <p:nvPr/>
          </p:nvSpPr>
          <p:spPr>
            <a:xfrm>
              <a:off x="5743778" y="4152173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12;p46"/>
            <p:cNvSpPr/>
            <p:nvPr/>
          </p:nvSpPr>
          <p:spPr>
            <a:xfrm>
              <a:off x="5863798" y="4340864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13;p46"/>
            <p:cNvSpPr/>
            <p:nvPr/>
          </p:nvSpPr>
          <p:spPr>
            <a:xfrm>
              <a:off x="5803065" y="4249051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14;p46"/>
            <p:cNvSpPr/>
            <p:nvPr/>
          </p:nvSpPr>
          <p:spPr>
            <a:xfrm>
              <a:off x="5937545" y="4437691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15;p46"/>
            <p:cNvSpPr/>
            <p:nvPr/>
          </p:nvSpPr>
          <p:spPr>
            <a:xfrm>
              <a:off x="5871100" y="4613443"/>
              <a:ext cx="60622" cy="82637"/>
            </a:xfrm>
            <a:custGeom>
              <a:avLst/>
              <a:gdLst/>
              <a:ahLst/>
              <a:cxnLst/>
              <a:rect l="l" t="t" r="r" b="b"/>
              <a:pathLst>
                <a:path w="606224" h="826367" extrusionOk="0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16;p46"/>
            <p:cNvSpPr/>
            <p:nvPr/>
          </p:nvSpPr>
          <p:spPr>
            <a:xfrm>
              <a:off x="5535048" y="4299581"/>
              <a:ext cx="43791" cy="93261"/>
            </a:xfrm>
            <a:custGeom>
              <a:avLst/>
              <a:gdLst/>
              <a:ahLst/>
              <a:cxnLst/>
              <a:rect l="l" t="t" r="r" b="b"/>
              <a:pathLst>
                <a:path w="437910" h="932608" extrusionOk="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1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87E7-1DFC-449E-A4BF-D5DEE3DE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MẠNG 5G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33A0C-86E8-4701-AD77-F5701A09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300" y="2714551"/>
            <a:ext cx="6117000" cy="9950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5G </a:t>
            </a:r>
            <a:r>
              <a:rPr lang="en-US" dirty="0" err="1">
                <a:solidFill>
                  <a:schemeClr val="tx1"/>
                </a:solidFill>
              </a:rPr>
              <a:t>viết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5th Generation, </a:t>
            </a:r>
            <a:r>
              <a:rPr lang="en-US" dirty="0" err="1">
                <a:solidFill>
                  <a:schemeClr val="tx1"/>
                </a:solidFill>
              </a:rPr>
              <a:t>thế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upo 50">
            <a:extLst>
              <a:ext uri="{FF2B5EF4-FFF2-40B4-BE49-F238E27FC236}">
                <a16:creationId xmlns:a16="http://schemas.microsoft.com/office/drawing/2014/main" id="{E4003315-24F9-434C-8895-509E55FE79B5}"/>
              </a:ext>
            </a:extLst>
          </p:cNvPr>
          <p:cNvGrpSpPr/>
          <p:nvPr/>
        </p:nvGrpSpPr>
        <p:grpSpPr>
          <a:xfrm>
            <a:off x="5566351" y="255240"/>
            <a:ext cx="3419790" cy="4347417"/>
            <a:chOff x="5419407" y="3281869"/>
            <a:chExt cx="743968" cy="852939"/>
          </a:xfrm>
        </p:grpSpPr>
        <p:sp>
          <p:nvSpPr>
            <p:cNvPr id="5" name="Google Shape;1068;p46">
              <a:extLst>
                <a:ext uri="{FF2B5EF4-FFF2-40B4-BE49-F238E27FC236}">
                  <a16:creationId xmlns:a16="http://schemas.microsoft.com/office/drawing/2014/main" id="{6DB47A4B-E8EC-4C40-BCC5-034103D77327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69;p46">
              <a:extLst>
                <a:ext uri="{FF2B5EF4-FFF2-40B4-BE49-F238E27FC236}">
                  <a16:creationId xmlns:a16="http://schemas.microsoft.com/office/drawing/2014/main" id="{1BFD7073-A182-4A5D-80F7-C36E828B3CEA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0;p46">
              <a:extLst>
                <a:ext uri="{FF2B5EF4-FFF2-40B4-BE49-F238E27FC236}">
                  <a16:creationId xmlns:a16="http://schemas.microsoft.com/office/drawing/2014/main" id="{5063B251-21E8-43AD-BAC3-FBAFC08425AC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1;p46">
              <a:extLst>
                <a:ext uri="{FF2B5EF4-FFF2-40B4-BE49-F238E27FC236}">
                  <a16:creationId xmlns:a16="http://schemas.microsoft.com/office/drawing/2014/main" id="{57444AA6-BB4A-40B7-9B23-F9231C50101D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2;p46">
              <a:extLst>
                <a:ext uri="{FF2B5EF4-FFF2-40B4-BE49-F238E27FC236}">
                  <a16:creationId xmlns:a16="http://schemas.microsoft.com/office/drawing/2014/main" id="{79EB97AC-240F-4177-9CB4-50AB0FD1C4E6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3;p46">
              <a:extLst>
                <a:ext uri="{FF2B5EF4-FFF2-40B4-BE49-F238E27FC236}">
                  <a16:creationId xmlns:a16="http://schemas.microsoft.com/office/drawing/2014/main" id="{4450F8FF-D2ED-40E8-8382-C39864852FEA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4;p46">
              <a:extLst>
                <a:ext uri="{FF2B5EF4-FFF2-40B4-BE49-F238E27FC236}">
                  <a16:creationId xmlns:a16="http://schemas.microsoft.com/office/drawing/2014/main" id="{495DC940-B11A-4E58-ABBC-CEA2D7A6F298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5;p46">
              <a:extLst>
                <a:ext uri="{FF2B5EF4-FFF2-40B4-BE49-F238E27FC236}">
                  <a16:creationId xmlns:a16="http://schemas.microsoft.com/office/drawing/2014/main" id="{762E3E1D-8F06-4CFF-BF16-79269763B970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6;p46">
              <a:extLst>
                <a:ext uri="{FF2B5EF4-FFF2-40B4-BE49-F238E27FC236}">
                  <a16:creationId xmlns:a16="http://schemas.microsoft.com/office/drawing/2014/main" id="{BFA31405-1C59-415C-86D0-2D27C2859D85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7;p46">
              <a:extLst>
                <a:ext uri="{FF2B5EF4-FFF2-40B4-BE49-F238E27FC236}">
                  <a16:creationId xmlns:a16="http://schemas.microsoft.com/office/drawing/2014/main" id="{99DB3929-F826-441B-9CE8-F2CD9366B7F1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8;p46">
              <a:extLst>
                <a:ext uri="{FF2B5EF4-FFF2-40B4-BE49-F238E27FC236}">
                  <a16:creationId xmlns:a16="http://schemas.microsoft.com/office/drawing/2014/main" id="{81B0824A-B78A-47A2-B42B-973268514625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9;p46">
              <a:extLst>
                <a:ext uri="{FF2B5EF4-FFF2-40B4-BE49-F238E27FC236}">
                  <a16:creationId xmlns:a16="http://schemas.microsoft.com/office/drawing/2014/main" id="{88A033B6-72DF-4449-90EC-98E77DACDA0F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80;p46">
              <a:extLst>
                <a:ext uri="{FF2B5EF4-FFF2-40B4-BE49-F238E27FC236}">
                  <a16:creationId xmlns:a16="http://schemas.microsoft.com/office/drawing/2014/main" id="{38BEABB1-81A8-4BDC-BD96-27D6D32020F0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1;p46">
              <a:extLst>
                <a:ext uri="{FF2B5EF4-FFF2-40B4-BE49-F238E27FC236}">
                  <a16:creationId xmlns:a16="http://schemas.microsoft.com/office/drawing/2014/main" id="{69D64415-C9AE-439D-A211-16D91292AB55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2;p46">
              <a:extLst>
                <a:ext uri="{FF2B5EF4-FFF2-40B4-BE49-F238E27FC236}">
                  <a16:creationId xmlns:a16="http://schemas.microsoft.com/office/drawing/2014/main" id="{327B191F-56C9-40B0-95BB-B96A7BA14E60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3;p46">
              <a:extLst>
                <a:ext uri="{FF2B5EF4-FFF2-40B4-BE49-F238E27FC236}">
                  <a16:creationId xmlns:a16="http://schemas.microsoft.com/office/drawing/2014/main" id="{201A4ED5-8527-41E3-B908-8C692402B0A4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4;p46">
              <a:extLst>
                <a:ext uri="{FF2B5EF4-FFF2-40B4-BE49-F238E27FC236}">
                  <a16:creationId xmlns:a16="http://schemas.microsoft.com/office/drawing/2014/main" id="{F1A1C8E5-CA8C-4339-B7D6-99D81771A644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5;p46">
              <a:extLst>
                <a:ext uri="{FF2B5EF4-FFF2-40B4-BE49-F238E27FC236}">
                  <a16:creationId xmlns:a16="http://schemas.microsoft.com/office/drawing/2014/main" id="{91D503D6-17C5-4A2F-91CB-D96A3D9C24CD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6;p46">
              <a:extLst>
                <a:ext uri="{FF2B5EF4-FFF2-40B4-BE49-F238E27FC236}">
                  <a16:creationId xmlns:a16="http://schemas.microsoft.com/office/drawing/2014/main" id="{B3FD7E2E-F9AE-4C68-850F-9961BABCEB68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7;p46">
              <a:extLst>
                <a:ext uri="{FF2B5EF4-FFF2-40B4-BE49-F238E27FC236}">
                  <a16:creationId xmlns:a16="http://schemas.microsoft.com/office/drawing/2014/main" id="{646FC654-BCE9-4287-B4A5-68247E600116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8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565880" y="104411"/>
            <a:ext cx="820489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TỔNG QUAN VỀ MẠNG DI ĐỘNG 5G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743959" y="1899254"/>
            <a:ext cx="5278941" cy="226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</a:rPr>
              <a:t>Mang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những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công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nghệ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kỹ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thuật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mới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mang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năng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giao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tiếp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mới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</a:rPr>
              <a:t>Tốc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truyền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dữ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liệu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cao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kiệm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năng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lượng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lệ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lưu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lượng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rẻ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</a:rPr>
              <a:t>Độ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trễ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thấp</a:t>
            </a:r>
            <a:r>
              <a:rPr lang="en-US" sz="1400" dirty="0">
                <a:solidFill>
                  <a:schemeClr val="tx1"/>
                </a:solidFill>
              </a:rPr>
              <a:t> 1-4 </a:t>
            </a:r>
            <a:r>
              <a:rPr lang="en-US" sz="1400" dirty="0" err="1">
                <a:solidFill>
                  <a:schemeClr val="tx1"/>
                </a:solidFill>
              </a:rPr>
              <a:t>ms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độ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bảo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mật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cao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An </a:t>
            </a:r>
            <a:r>
              <a:rPr lang="en-US" sz="1400" dirty="0" err="1">
                <a:solidFill>
                  <a:schemeClr val="tx1"/>
                </a:solidFill>
              </a:rPr>
              <a:t>toàn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hơn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hiệu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năng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lượng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cao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không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gây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sức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khỏe</a:t>
            </a:r>
            <a:r>
              <a:rPr lang="en-US" sz="1400" dirty="0">
                <a:solidFill>
                  <a:schemeClr val="tx1"/>
                </a:solidFill>
              </a:rPr>
              <a:t> con </a:t>
            </a:r>
            <a:r>
              <a:rPr lang="en-US" sz="1400" dirty="0" err="1">
                <a:solidFill>
                  <a:schemeClr val="tx1"/>
                </a:solidFill>
              </a:rPr>
              <a:t>người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897" y="1352564"/>
            <a:ext cx="268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ƯU ĐIỂM 5G</a:t>
            </a:r>
          </a:p>
        </p:txBody>
      </p:sp>
      <p:grpSp>
        <p:nvGrpSpPr>
          <p:cNvPr id="39" name="Google Shape;1761;p48"/>
          <p:cNvGrpSpPr/>
          <p:nvPr/>
        </p:nvGrpSpPr>
        <p:grpSpPr>
          <a:xfrm>
            <a:off x="630980" y="1322774"/>
            <a:ext cx="460705" cy="491455"/>
            <a:chOff x="7638277" y="937343"/>
            <a:chExt cx="744273" cy="793950"/>
          </a:xfrm>
        </p:grpSpPr>
        <p:sp>
          <p:nvSpPr>
            <p:cNvPr id="40" name="Google Shape;176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76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76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76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176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" name="Google Shape;17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7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7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7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7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7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7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7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7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7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" name="Grupo 18">
            <a:extLst>
              <a:ext uri="{FF2B5EF4-FFF2-40B4-BE49-F238E27FC236}">
                <a16:creationId xmlns:a16="http://schemas.microsoft.com/office/drawing/2014/main" id="{A693037F-A792-2F45-9478-74DFE3731C24}"/>
              </a:ext>
            </a:extLst>
          </p:cNvPr>
          <p:cNvGrpSpPr/>
          <p:nvPr/>
        </p:nvGrpSpPr>
        <p:grpSpPr>
          <a:xfrm>
            <a:off x="5847595" y="1099277"/>
            <a:ext cx="3248498" cy="3751927"/>
            <a:chOff x="3998997" y="4088541"/>
            <a:chExt cx="531032" cy="683542"/>
          </a:xfrm>
        </p:grpSpPr>
        <p:sp>
          <p:nvSpPr>
            <p:cNvPr id="56" name="Google Shape;1218;p46"/>
            <p:cNvSpPr/>
            <p:nvPr/>
          </p:nvSpPr>
          <p:spPr>
            <a:xfrm>
              <a:off x="4219109" y="4263079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20" extrusionOk="0">
                  <a:moveTo>
                    <a:pt x="919209" y="108854"/>
                  </a:moveTo>
                  <a:cubicBezTo>
                    <a:pt x="453920" y="-162655"/>
                    <a:pt x="69261" y="91099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7" y="1084658"/>
                    <a:pt x="1384499" y="380363"/>
                    <a:pt x="919209" y="1088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19;p46"/>
            <p:cNvSpPr/>
            <p:nvPr/>
          </p:nvSpPr>
          <p:spPr>
            <a:xfrm>
              <a:off x="4258319" y="4088541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9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9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220;p46"/>
            <p:cNvSpPr/>
            <p:nvPr/>
          </p:nvSpPr>
          <p:spPr>
            <a:xfrm>
              <a:off x="4189312" y="4287277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19" extrusionOk="0">
                  <a:moveTo>
                    <a:pt x="919209" y="108854"/>
                  </a:moveTo>
                  <a:cubicBezTo>
                    <a:pt x="453920" y="-162655"/>
                    <a:pt x="69261" y="91098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8" y="1084658"/>
                    <a:pt x="1383759" y="380363"/>
                    <a:pt x="919209" y="1088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21;p46"/>
            <p:cNvSpPr/>
            <p:nvPr/>
          </p:nvSpPr>
          <p:spPr>
            <a:xfrm>
              <a:off x="4228522" y="4112739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8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8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22;p46"/>
            <p:cNvSpPr/>
            <p:nvPr/>
          </p:nvSpPr>
          <p:spPr>
            <a:xfrm>
              <a:off x="4331632" y="4426130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1" extrusionOk="0">
                  <a:moveTo>
                    <a:pt x="1314498" y="75904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904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223;p46"/>
            <p:cNvSpPr/>
            <p:nvPr/>
          </p:nvSpPr>
          <p:spPr>
            <a:xfrm>
              <a:off x="4343359" y="4449097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8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8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224;p46"/>
            <p:cNvSpPr/>
            <p:nvPr/>
          </p:nvSpPr>
          <p:spPr>
            <a:xfrm>
              <a:off x="4365116" y="4461985"/>
              <a:ext cx="39575" cy="31072"/>
            </a:xfrm>
            <a:custGeom>
              <a:avLst/>
              <a:gdLst/>
              <a:ahLst/>
              <a:cxnLst/>
              <a:rect l="l" t="t" r="r" b="b"/>
              <a:pathLst>
                <a:path w="395755" h="310718" extrusionOk="0">
                  <a:moveTo>
                    <a:pt x="740" y="0"/>
                  </a:moveTo>
                  <a:lnTo>
                    <a:pt x="395755" y="228600"/>
                  </a:lnTo>
                  <a:lnTo>
                    <a:pt x="395755" y="310719"/>
                  </a:lnTo>
                  <a:lnTo>
                    <a:pt x="0" y="8211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225;p46"/>
            <p:cNvSpPr/>
            <p:nvPr/>
          </p:nvSpPr>
          <p:spPr>
            <a:xfrm>
              <a:off x="4365190" y="4478436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3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226;p46"/>
            <p:cNvSpPr/>
            <p:nvPr/>
          </p:nvSpPr>
          <p:spPr>
            <a:xfrm>
              <a:off x="4065376" y="4347265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0" extrusionOk="0">
                  <a:moveTo>
                    <a:pt x="1314498" y="75830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830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27;p46"/>
            <p:cNvSpPr/>
            <p:nvPr/>
          </p:nvSpPr>
          <p:spPr>
            <a:xfrm>
              <a:off x="4077103" y="4370159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7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7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228;p46"/>
            <p:cNvSpPr/>
            <p:nvPr/>
          </p:nvSpPr>
          <p:spPr>
            <a:xfrm>
              <a:off x="4098714" y="4383415"/>
              <a:ext cx="23819" cy="22120"/>
            </a:xfrm>
            <a:custGeom>
              <a:avLst/>
              <a:gdLst/>
              <a:ahLst/>
              <a:cxnLst/>
              <a:rect l="l" t="t" r="r" b="b"/>
              <a:pathLst>
                <a:path w="238192" h="221201" extrusionOk="0">
                  <a:moveTo>
                    <a:pt x="0" y="0"/>
                  </a:moveTo>
                  <a:lnTo>
                    <a:pt x="238193" y="137604"/>
                  </a:lnTo>
                  <a:lnTo>
                    <a:pt x="238193" y="221202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229;p46"/>
            <p:cNvSpPr/>
            <p:nvPr/>
          </p:nvSpPr>
          <p:spPr>
            <a:xfrm>
              <a:off x="4098935" y="4399867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2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230;p46"/>
            <p:cNvSpPr/>
            <p:nvPr/>
          </p:nvSpPr>
          <p:spPr>
            <a:xfrm>
              <a:off x="4280888" y="4498429"/>
              <a:ext cx="249141" cy="273654"/>
            </a:xfrm>
            <a:custGeom>
              <a:avLst/>
              <a:gdLst/>
              <a:ahLst/>
              <a:cxnLst/>
              <a:rect l="l" t="t" r="r" b="b"/>
              <a:pathLst>
                <a:path w="2491406" h="2736541" extrusionOk="0">
                  <a:moveTo>
                    <a:pt x="0" y="0"/>
                  </a:moveTo>
                  <a:lnTo>
                    <a:pt x="2490667" y="1438183"/>
                  </a:lnTo>
                  <a:lnTo>
                    <a:pt x="2491407" y="2736542"/>
                  </a:lnTo>
                  <a:lnTo>
                    <a:pt x="220439" y="1425606"/>
                  </a:lnTo>
                  <a:lnTo>
                    <a:pt x="740" y="149736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231;p46"/>
            <p:cNvSpPr/>
            <p:nvPr/>
          </p:nvSpPr>
          <p:spPr>
            <a:xfrm>
              <a:off x="4303162" y="4541843"/>
              <a:ext cx="28258" cy="42026"/>
            </a:xfrm>
            <a:custGeom>
              <a:avLst/>
              <a:gdLst/>
              <a:ahLst/>
              <a:cxnLst/>
              <a:rect l="l" t="t" r="r" b="b"/>
              <a:pathLst>
                <a:path w="282576" h="420256" extrusionOk="0">
                  <a:moveTo>
                    <a:pt x="282577" y="291876"/>
                  </a:moveTo>
                  <a:cubicBezTo>
                    <a:pt x="282577" y="399148"/>
                    <a:pt x="219700" y="448715"/>
                    <a:pt x="141288" y="403587"/>
                  </a:cubicBezTo>
                  <a:cubicBezTo>
                    <a:pt x="62877" y="358459"/>
                    <a:pt x="0" y="234912"/>
                    <a:pt x="0" y="128379"/>
                  </a:cubicBezTo>
                  <a:cubicBezTo>
                    <a:pt x="0" y="21108"/>
                    <a:pt x="62877" y="-28459"/>
                    <a:pt x="141288" y="16669"/>
                  </a:cubicBezTo>
                  <a:cubicBezTo>
                    <a:pt x="218960" y="61797"/>
                    <a:pt x="282577" y="185345"/>
                    <a:pt x="282577" y="291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32;p46"/>
            <p:cNvSpPr/>
            <p:nvPr/>
          </p:nvSpPr>
          <p:spPr>
            <a:xfrm>
              <a:off x="4344760" y="4566818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0" y="0"/>
                  </a:moveTo>
                  <a:lnTo>
                    <a:pt x="545920" y="315157"/>
                  </a:lnTo>
                  <a:lnTo>
                    <a:pt x="545920" y="42908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233;p46"/>
            <p:cNvSpPr/>
            <p:nvPr/>
          </p:nvSpPr>
          <p:spPr>
            <a:xfrm>
              <a:off x="4344760" y="4589615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2" extrusionOk="0">
                  <a:moveTo>
                    <a:pt x="0" y="0"/>
                  </a:moveTo>
                  <a:lnTo>
                    <a:pt x="1630362" y="941033"/>
                  </a:lnTo>
                  <a:lnTo>
                    <a:pt x="1630362" y="1054963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234;p46"/>
            <p:cNvSpPr/>
            <p:nvPr/>
          </p:nvSpPr>
          <p:spPr>
            <a:xfrm>
              <a:off x="4344760" y="4612411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7" extrusionOk="0">
                  <a:moveTo>
                    <a:pt x="0" y="0"/>
                  </a:moveTo>
                  <a:lnTo>
                    <a:pt x="1274553" y="736107"/>
                  </a:lnTo>
                  <a:lnTo>
                    <a:pt x="1274553" y="85003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235;p46"/>
            <p:cNvSpPr/>
            <p:nvPr/>
          </p:nvSpPr>
          <p:spPr>
            <a:xfrm>
              <a:off x="3998997" y="4392268"/>
              <a:ext cx="249141" cy="293481"/>
            </a:xfrm>
            <a:custGeom>
              <a:avLst/>
              <a:gdLst/>
              <a:ahLst/>
              <a:cxnLst/>
              <a:rect l="l" t="t" r="r" b="b"/>
              <a:pathLst>
                <a:path w="2491406" h="2934809" extrusionOk="0">
                  <a:moveTo>
                    <a:pt x="2490667" y="1437443"/>
                  </a:moveTo>
                  <a:lnTo>
                    <a:pt x="0" y="0"/>
                  </a:lnTo>
                  <a:lnTo>
                    <a:pt x="740" y="1298360"/>
                  </a:lnTo>
                  <a:lnTo>
                    <a:pt x="2271707" y="2609295"/>
                  </a:lnTo>
                  <a:lnTo>
                    <a:pt x="2491407" y="2934810"/>
                  </a:lnTo>
                  <a:lnTo>
                    <a:pt x="2490667" y="143744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236;p46"/>
            <p:cNvSpPr/>
            <p:nvPr/>
          </p:nvSpPr>
          <p:spPr>
            <a:xfrm>
              <a:off x="4196881" y="4537027"/>
              <a:ext cx="28258" cy="42035"/>
            </a:xfrm>
            <a:custGeom>
              <a:avLst/>
              <a:gdLst/>
              <a:ahLst/>
              <a:cxnLst/>
              <a:rect l="l" t="t" r="r" b="b"/>
              <a:pathLst>
                <a:path w="282576" h="420351" extrusionOk="0">
                  <a:moveTo>
                    <a:pt x="0" y="128590"/>
                  </a:moveTo>
                  <a:cubicBezTo>
                    <a:pt x="0" y="235862"/>
                    <a:pt x="63617" y="358670"/>
                    <a:pt x="141288" y="403798"/>
                  </a:cubicBezTo>
                  <a:cubicBezTo>
                    <a:pt x="219700" y="448926"/>
                    <a:pt x="282577" y="398619"/>
                    <a:pt x="282577" y="291348"/>
                  </a:cubicBezTo>
                  <a:cubicBezTo>
                    <a:pt x="282577" y="184076"/>
                    <a:pt x="218960" y="61268"/>
                    <a:pt x="141288" y="16140"/>
                  </a:cubicBezTo>
                  <a:cubicBezTo>
                    <a:pt x="63617" y="-28249"/>
                    <a:pt x="0" y="22058"/>
                    <a:pt x="0" y="128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37;p46"/>
            <p:cNvSpPr/>
            <p:nvPr/>
          </p:nvSpPr>
          <p:spPr>
            <a:xfrm>
              <a:off x="4129027" y="4498872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545920" y="31515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545920" y="429087"/>
                  </a:lnTo>
                  <a:lnTo>
                    <a:pt x="545920" y="31515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38;p46"/>
            <p:cNvSpPr/>
            <p:nvPr/>
          </p:nvSpPr>
          <p:spPr>
            <a:xfrm>
              <a:off x="4020976" y="4459181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3" extrusionOk="0">
                  <a:moveTo>
                    <a:pt x="1630362" y="941033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629623" y="1054963"/>
                  </a:lnTo>
                  <a:lnTo>
                    <a:pt x="1630362" y="94103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39;p46"/>
            <p:cNvSpPr/>
            <p:nvPr/>
          </p:nvSpPr>
          <p:spPr>
            <a:xfrm>
              <a:off x="4056452" y="4502413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6" extrusionOk="0">
                  <a:moveTo>
                    <a:pt x="1274553" y="73610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274553" y="850037"/>
                  </a:lnTo>
                  <a:lnTo>
                    <a:pt x="1274553" y="7361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40;p46"/>
            <p:cNvSpPr/>
            <p:nvPr/>
          </p:nvSpPr>
          <p:spPr>
            <a:xfrm>
              <a:off x="4071572" y="4615136"/>
              <a:ext cx="61841" cy="84302"/>
            </a:xfrm>
            <a:custGeom>
              <a:avLst/>
              <a:gdLst/>
              <a:ahLst/>
              <a:cxnLst/>
              <a:rect l="l" t="t" r="r" b="b"/>
              <a:pathLst>
                <a:path w="618413" h="843022" extrusionOk="0">
                  <a:moveTo>
                    <a:pt x="309207" y="11147"/>
                  </a:moveTo>
                  <a:cubicBezTo>
                    <a:pt x="353590" y="36301"/>
                    <a:pt x="389097" y="98444"/>
                    <a:pt x="389097" y="150231"/>
                  </a:cubicBezTo>
                  <a:lnTo>
                    <a:pt x="389097" y="375872"/>
                  </a:lnTo>
                  <a:lnTo>
                    <a:pt x="538523" y="461689"/>
                  </a:lnTo>
                  <a:cubicBezTo>
                    <a:pt x="582906" y="486842"/>
                    <a:pt x="618413" y="548986"/>
                    <a:pt x="618413" y="600033"/>
                  </a:cubicBezTo>
                  <a:cubicBezTo>
                    <a:pt x="618413" y="651079"/>
                    <a:pt x="582906" y="671794"/>
                    <a:pt x="538523" y="646641"/>
                  </a:cubicBezTo>
                  <a:lnTo>
                    <a:pt x="389097" y="560083"/>
                  </a:lnTo>
                  <a:lnTo>
                    <a:pt x="389097" y="785724"/>
                  </a:lnTo>
                  <a:cubicBezTo>
                    <a:pt x="389097" y="836771"/>
                    <a:pt x="353590" y="857485"/>
                    <a:pt x="309207" y="832332"/>
                  </a:cubicBezTo>
                  <a:cubicBezTo>
                    <a:pt x="264823" y="807178"/>
                    <a:pt x="229316" y="745035"/>
                    <a:pt x="229316" y="693988"/>
                  </a:cubicBezTo>
                  <a:lnTo>
                    <a:pt x="229316" y="468347"/>
                  </a:lnTo>
                  <a:lnTo>
                    <a:pt x="79891" y="382530"/>
                  </a:lnTo>
                  <a:cubicBezTo>
                    <a:pt x="35507" y="357376"/>
                    <a:pt x="0" y="295233"/>
                    <a:pt x="0" y="244186"/>
                  </a:cubicBezTo>
                  <a:cubicBezTo>
                    <a:pt x="0" y="193139"/>
                    <a:pt x="35507" y="172425"/>
                    <a:pt x="79891" y="197579"/>
                  </a:cubicBezTo>
                  <a:lnTo>
                    <a:pt x="229316" y="283396"/>
                  </a:lnTo>
                  <a:lnTo>
                    <a:pt x="229316" y="57755"/>
                  </a:lnTo>
                  <a:cubicBezTo>
                    <a:pt x="228576" y="5969"/>
                    <a:pt x="264823" y="-14746"/>
                    <a:pt x="309207" y="111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41;p46"/>
            <p:cNvSpPr/>
            <p:nvPr/>
          </p:nvSpPr>
          <p:spPr>
            <a:xfrm>
              <a:off x="4400670" y="4328010"/>
              <a:ext cx="44671" cy="95172"/>
            </a:xfrm>
            <a:custGeom>
              <a:avLst/>
              <a:gdLst/>
              <a:ahLst/>
              <a:cxnLst/>
              <a:rect l="l" t="t" r="r" b="b"/>
              <a:pathLst>
                <a:path w="446715" h="951723" extrusionOk="0">
                  <a:moveTo>
                    <a:pt x="222618" y="0"/>
                  </a:moveTo>
                  <a:lnTo>
                    <a:pt x="428263" y="403934"/>
                  </a:lnTo>
                  <a:cubicBezTo>
                    <a:pt x="456372" y="459419"/>
                    <a:pt x="451934" y="514905"/>
                    <a:pt x="417906" y="528222"/>
                  </a:cubicBezTo>
                  <a:cubicBezTo>
                    <a:pt x="383879" y="541538"/>
                    <a:pt x="333578" y="506767"/>
                    <a:pt x="305468" y="451282"/>
                  </a:cubicBezTo>
                  <a:lnTo>
                    <a:pt x="303248" y="446103"/>
                  </a:lnTo>
                  <a:lnTo>
                    <a:pt x="303248" y="894425"/>
                  </a:lnTo>
                  <a:cubicBezTo>
                    <a:pt x="303248" y="945472"/>
                    <a:pt x="267742" y="966186"/>
                    <a:pt x="223358" y="941033"/>
                  </a:cubicBezTo>
                  <a:cubicBezTo>
                    <a:pt x="178974" y="915140"/>
                    <a:pt x="143467" y="853736"/>
                    <a:pt x="143467" y="802689"/>
                  </a:cubicBezTo>
                  <a:lnTo>
                    <a:pt x="143467" y="354367"/>
                  </a:lnTo>
                  <a:lnTo>
                    <a:pt x="141248" y="356587"/>
                  </a:lnTo>
                  <a:cubicBezTo>
                    <a:pt x="113138" y="379521"/>
                    <a:pt x="62097" y="355847"/>
                    <a:pt x="28809" y="303320"/>
                  </a:cubicBezTo>
                  <a:cubicBezTo>
                    <a:pt x="-5218" y="250794"/>
                    <a:pt x="-9657" y="190130"/>
                    <a:pt x="18453" y="167196"/>
                  </a:cubicBezTo>
                  <a:lnTo>
                    <a:pt x="22261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42;p46"/>
            <p:cNvSpPr/>
            <p:nvPr/>
          </p:nvSpPr>
          <p:spPr>
            <a:xfrm>
              <a:off x="4215763" y="4371168"/>
              <a:ext cx="58364" cy="99356"/>
            </a:xfrm>
            <a:custGeom>
              <a:avLst/>
              <a:gdLst/>
              <a:ahLst/>
              <a:cxnLst/>
              <a:rect l="l" t="t" r="r" b="b"/>
              <a:pathLst>
                <a:path w="583645" h="993559" extrusionOk="0">
                  <a:moveTo>
                    <a:pt x="316604" y="289264"/>
                  </a:moveTo>
                  <a:lnTo>
                    <a:pt x="0" y="106532"/>
                  </a:lnTo>
                  <a:lnTo>
                    <a:pt x="0" y="0"/>
                  </a:lnTo>
                  <a:lnTo>
                    <a:pt x="316604" y="182732"/>
                  </a:lnTo>
                  <a:cubicBezTo>
                    <a:pt x="342495" y="197528"/>
                    <a:pt x="380221" y="227860"/>
                    <a:pt x="412029" y="274468"/>
                  </a:cubicBezTo>
                  <a:cubicBezTo>
                    <a:pt x="446796" y="324035"/>
                    <a:pt x="471207" y="386919"/>
                    <a:pt x="471207" y="454981"/>
                  </a:cubicBezTo>
                  <a:cubicBezTo>
                    <a:pt x="471207" y="530441"/>
                    <a:pt x="451974" y="573350"/>
                    <a:pt x="415728" y="585186"/>
                  </a:cubicBezTo>
                  <a:cubicBezTo>
                    <a:pt x="381700" y="596284"/>
                    <a:pt x="341015" y="577049"/>
                    <a:pt x="316604" y="562992"/>
                  </a:cubicBezTo>
                  <a:lnTo>
                    <a:pt x="186412" y="487532"/>
                  </a:lnTo>
                  <a:lnTo>
                    <a:pt x="185672" y="486792"/>
                  </a:lnTo>
                  <a:cubicBezTo>
                    <a:pt x="174576" y="480134"/>
                    <a:pt x="156823" y="473476"/>
                    <a:pt x="142768" y="477915"/>
                  </a:cubicBezTo>
                  <a:cubicBezTo>
                    <a:pt x="130932" y="481614"/>
                    <a:pt x="118357" y="492711"/>
                    <a:pt x="118357" y="534880"/>
                  </a:cubicBezTo>
                  <a:cubicBezTo>
                    <a:pt x="118357" y="577049"/>
                    <a:pt x="131672" y="602202"/>
                    <a:pt x="142028" y="617738"/>
                  </a:cubicBezTo>
                  <a:cubicBezTo>
                    <a:pt x="155343" y="636973"/>
                    <a:pt x="173096" y="650290"/>
                    <a:pt x="184192" y="656208"/>
                  </a:cubicBezTo>
                  <a:lnTo>
                    <a:pt x="185672" y="656948"/>
                  </a:lnTo>
                  <a:lnTo>
                    <a:pt x="583646" y="887027"/>
                  </a:lnTo>
                  <a:lnTo>
                    <a:pt x="583646" y="993559"/>
                  </a:lnTo>
                  <a:lnTo>
                    <a:pt x="187891" y="764959"/>
                  </a:lnTo>
                  <a:cubicBezTo>
                    <a:pt x="160521" y="750903"/>
                    <a:pt x="121315" y="720571"/>
                    <a:pt x="87288" y="673223"/>
                  </a:cubicBezTo>
                  <a:cubicBezTo>
                    <a:pt x="50302" y="620697"/>
                    <a:pt x="25151" y="554854"/>
                    <a:pt x="25151" y="481614"/>
                  </a:cubicBezTo>
                  <a:cubicBezTo>
                    <a:pt x="25151" y="408373"/>
                    <a:pt x="50302" y="371383"/>
                    <a:pt x="86548" y="361025"/>
                  </a:cubicBezTo>
                  <a:cubicBezTo>
                    <a:pt x="120576" y="351408"/>
                    <a:pt x="159781" y="365464"/>
                    <a:pt x="187152" y="381740"/>
                  </a:cubicBezTo>
                  <a:lnTo>
                    <a:pt x="315864" y="456460"/>
                  </a:lnTo>
                  <a:cubicBezTo>
                    <a:pt x="334358" y="467557"/>
                    <a:pt x="348412" y="471996"/>
                    <a:pt x="358029" y="469037"/>
                  </a:cubicBezTo>
                  <a:cubicBezTo>
                    <a:pt x="365426" y="466818"/>
                    <a:pt x="378741" y="456460"/>
                    <a:pt x="378741" y="402455"/>
                  </a:cubicBezTo>
                  <a:cubicBezTo>
                    <a:pt x="378741" y="366944"/>
                    <a:pt x="367645" y="344010"/>
                    <a:pt x="356549" y="329214"/>
                  </a:cubicBezTo>
                  <a:cubicBezTo>
                    <a:pt x="343974" y="309239"/>
                    <a:pt x="327700" y="295183"/>
                    <a:pt x="316604" y="2892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43;p46"/>
            <p:cNvSpPr/>
            <p:nvPr/>
          </p:nvSpPr>
          <p:spPr>
            <a:xfrm>
              <a:off x="4196660" y="4353602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1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44;p46"/>
            <p:cNvSpPr/>
            <p:nvPr/>
          </p:nvSpPr>
          <p:spPr>
            <a:xfrm>
              <a:off x="4265252" y="4448034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0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31606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1259</Words>
  <Application>Microsoft Office PowerPoint</Application>
  <PresentationFormat>On-screen Show (16:9)</PresentationFormat>
  <Paragraphs>158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Courier New</vt:lpstr>
      <vt:lpstr>Times New Roman</vt:lpstr>
      <vt:lpstr>Cambria Math</vt:lpstr>
      <vt:lpstr>Wingdings</vt:lpstr>
      <vt:lpstr>Calibri</vt:lpstr>
      <vt:lpstr>Barlow Light</vt:lpstr>
      <vt:lpstr>Barlow</vt:lpstr>
      <vt:lpstr>Arial</vt:lpstr>
      <vt:lpstr>Minola template</vt:lpstr>
      <vt:lpstr> BẢO VỆ ĐỒ ÁN TỐT NGHIỆP </vt:lpstr>
      <vt:lpstr>BẢO VỆ ĐỒ ÁN TỐT NGHIỆP</vt:lpstr>
      <vt:lpstr>1. LÝ DO CHỌN ĐỀ TÀI</vt:lpstr>
      <vt:lpstr>MỤC TIÊU CỦA ĐỀ TÀI</vt:lpstr>
      <vt:lpstr>Đối tượng và phạm vi nghiên cứu: </vt:lpstr>
      <vt:lpstr>PowerPoint Presentation</vt:lpstr>
      <vt:lpstr>MẠNG 5G</vt:lpstr>
      <vt:lpstr>TỔNG QUAN VỀ MẠNG DI ĐỘNG 5G</vt:lpstr>
      <vt:lpstr>PowerPoint Presentation</vt:lpstr>
      <vt:lpstr>THÁCH THỨC MẠNG DI ĐỘNG 5G</vt:lpstr>
      <vt:lpstr>KĨ THUẬT ĐA TRUY CẬP PHI TRỰC GIAO(NOMA)</vt:lpstr>
      <vt:lpstr>NGUYÊN TẮC TRUYỀN NHẬN TÍN HIỆU</vt:lpstr>
      <vt:lpstr>PowerPoint Presentation</vt:lpstr>
      <vt:lpstr>ĐÁNH GIÁ HIỆU NĂNG HỆ THỐNG</vt:lpstr>
      <vt:lpstr>KÊNH TRUYỀN KHÔNG DÂY</vt:lpstr>
      <vt:lpstr>PowerPoint Presentation</vt:lpstr>
      <vt:lpstr>NOMA TẠI ĐƯỜNG LÊN VÀ XUỐNG</vt:lpstr>
      <vt:lpstr>XÁC SUẤT DỪNG HỆ THỐNG</vt:lpstr>
      <vt:lpstr>DUNG LƯỢNG HỆ THỐNG</vt:lpstr>
      <vt:lpstr>PowerPoint Presentation</vt:lpstr>
      <vt:lpstr>ẢNH HƯỞNG CỦA CÔNG SUẤT PHÁT ĐẾN XÁC SUẤT DỪNG HỆ THỐNG CỦA USER 1 VÀ USER 2 TẠI ĐƯỜNG XUỐNG </vt:lpstr>
      <vt:lpstr>ẢNH HƯỞNG CỦA CÔNG SUẤT PHÁT ĐẾN XÁC SUẤT DỪNG HỆ THỐNG CỦA USER 1 TẠI ĐƯỜNG LÊN </vt:lpstr>
      <vt:lpstr>ẢNH HƯỞNG CỦA CÔNG SUẤT PHÁT ĐẾN DUNG LƯỢNG HỆ THỐNG USER 1 VÀ USER 2 TẠI ĐƯỜNG XUỐNG </vt:lpstr>
      <vt:lpstr>KẾT QUẢ HOÀN THÀNH</vt:lpstr>
      <vt:lpstr>HƯỚNG PHÁT TRIỂN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78</cp:revision>
  <dcterms:modified xsi:type="dcterms:W3CDTF">2021-12-25T12:00:59Z</dcterms:modified>
</cp:coreProperties>
</file>