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9" r:id="rId3"/>
    <p:sldId id="282" r:id="rId4"/>
    <p:sldId id="280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4CC"/>
    <a:srgbClr val="03136A"/>
    <a:srgbClr val="35759D"/>
    <a:srgbClr val="35B19D"/>
    <a:srgbClr val="000000"/>
    <a:srgbClr val="FFFF00"/>
    <a:srgbClr val="282828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610" autoAdjust="0"/>
    <p:restoredTop sz="95596" autoAdjust="0"/>
  </p:normalViewPr>
  <p:slideViewPr>
    <p:cSldViewPr>
      <p:cViewPr>
        <p:scale>
          <a:sx n="100" d="100"/>
          <a:sy n="100" d="100"/>
        </p:scale>
        <p:origin x="-1932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C1940F-4B3D-4965-931E-2CE1298CEC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1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954CD-EA87-425D-99B3-67633E1022C3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D75CD5-4B14-413E-8E9D-ACE4ACC42DC5}" type="slidenum">
              <a:rPr lang="en-US"/>
              <a:pPr/>
              <a:t>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295275"/>
            <a:ext cx="83820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1057275"/>
            <a:ext cx="8382000" cy="457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189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22238"/>
            <a:ext cx="2152650" cy="56530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2238"/>
            <a:ext cx="6305550" cy="56530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728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81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297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05000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179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43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294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1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516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797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22238"/>
            <a:ext cx="86106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05000"/>
            <a:ext cx="7315200" cy="387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E-Learning system</a:t>
            </a:r>
            <a:endParaRPr lang="ru-RU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51520" y="476672"/>
            <a:ext cx="8382000" cy="4572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 </a:t>
            </a:r>
            <a:endParaRPr lang="vi-VN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OBJECT ORIENTED ANALYSIS AND DESIGN COURSE </a:t>
            </a:r>
            <a:endParaRPr lang="ru-RU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4725144"/>
            <a:ext cx="57606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 sz="2800" dirty="0" smtClean="0">
                <a:solidFill>
                  <a:schemeClr val="bg2"/>
                </a:solidFill>
              </a:rPr>
              <a:t>Instructor: Dr. Truong Ninh Thuan</a:t>
            </a:r>
          </a:p>
          <a:p>
            <a:pPr algn="l"/>
            <a:r>
              <a:rPr lang="vi-VN" sz="2800" dirty="0" smtClean="0">
                <a:solidFill>
                  <a:schemeClr val="bg2"/>
                </a:solidFill>
              </a:rPr>
              <a:t>Project team:</a:t>
            </a:r>
          </a:p>
          <a:p>
            <a:pPr algn="l"/>
            <a:r>
              <a:rPr lang="vi-VN" sz="2800" dirty="0" smtClean="0">
                <a:solidFill>
                  <a:schemeClr val="bg2"/>
                </a:solidFill>
              </a:rPr>
              <a:t>1.Nguyen Van Vu</a:t>
            </a:r>
          </a:p>
          <a:p>
            <a:pPr algn="l"/>
            <a:r>
              <a:rPr lang="vi-VN" sz="2800" dirty="0" smtClean="0">
                <a:solidFill>
                  <a:schemeClr val="bg2"/>
                </a:solidFill>
              </a:rPr>
              <a:t>2.Nguyen Huu Thuc	</a:t>
            </a:r>
          </a:p>
          <a:p>
            <a:pPr algn="l"/>
            <a:r>
              <a:rPr lang="vi-VN" sz="2800" dirty="0" smtClean="0">
                <a:solidFill>
                  <a:schemeClr val="bg2"/>
                </a:solidFill>
              </a:rPr>
              <a:t>3.Nguyen Van Quan		</a:t>
            </a:r>
            <a:endParaRPr lang="vi-VN" sz="2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Use-case model</a:t>
            </a:r>
            <a:endParaRPr lang="vi-V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992888" cy="4722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50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Use-case model</a:t>
            </a:r>
            <a:endParaRPr lang="vi-V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1"/>
            <a:ext cx="7992888" cy="48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508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76672"/>
            <a:ext cx="8610600" cy="715962"/>
          </a:xfrm>
        </p:spPr>
        <p:txBody>
          <a:bodyPr/>
          <a:lstStyle/>
          <a:p>
            <a:r>
              <a:rPr lang="en-US" dirty="0" smtClean="0"/>
              <a:t>II. E-learning system analysis</a:t>
            </a:r>
            <a:br>
              <a:rPr lang="en-US" dirty="0" smtClean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 smtClean="0"/>
              <a:t>Architectural analysis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dirty="0"/>
              <a:t>Use case </a:t>
            </a:r>
            <a:r>
              <a:rPr lang="en-US" dirty="0" smtClean="0"/>
              <a:t>analysis</a:t>
            </a:r>
          </a:p>
          <a:p>
            <a:pPr marL="514350" indent="-514350">
              <a:buAutoNum type="arabicPeriod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5710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610600" cy="715962"/>
          </a:xfrm>
        </p:spPr>
        <p:txBody>
          <a:bodyPr/>
          <a:lstStyle/>
          <a:p>
            <a:r>
              <a:rPr lang="en-US" dirty="0" smtClean="0"/>
              <a:t>1.</a:t>
            </a:r>
            <a:r>
              <a:rPr lang="en-US" dirty="0"/>
              <a:t> Architectural analysis</a:t>
            </a:r>
            <a:br>
              <a:rPr lang="en-US" dirty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1.1. Key abstraction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1.2. Upper-Level </a:t>
            </a:r>
            <a:r>
              <a:rPr lang="en-US" dirty="0"/>
              <a:t>Components and their dependencies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33001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1.1. Key abstraction</a:t>
            </a:r>
            <a:endParaRPr lang="vi-V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776864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319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610600" cy="715962"/>
          </a:xfrm>
        </p:spPr>
        <p:txBody>
          <a:bodyPr/>
          <a:lstStyle/>
          <a:p>
            <a:r>
              <a:rPr lang="en-US" sz="3600" dirty="0" smtClean="0"/>
              <a:t>1.2. </a:t>
            </a:r>
            <a:r>
              <a:rPr lang="en-US" sz="3600" dirty="0"/>
              <a:t>Upper-Level Components and their dependencies</a:t>
            </a:r>
            <a:endParaRPr lang="vi-VN" sz="3600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560840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535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610600" cy="715962"/>
          </a:xfrm>
        </p:spPr>
        <p:txBody>
          <a:bodyPr/>
          <a:lstStyle/>
          <a:p>
            <a:r>
              <a:rPr lang="en-US" dirty="0" smtClean="0"/>
              <a:t>2. Use-case analysis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2.1. </a:t>
            </a:r>
            <a:r>
              <a:rPr lang="en-US" dirty="0"/>
              <a:t>Use case realization interaction </a:t>
            </a:r>
            <a:r>
              <a:rPr lang="en-US" dirty="0" smtClean="0"/>
              <a:t>diagram</a:t>
            </a:r>
          </a:p>
          <a:p>
            <a:r>
              <a:rPr lang="en-US" dirty="0" smtClean="0"/>
              <a:t>2.2. </a:t>
            </a:r>
            <a:r>
              <a:rPr lang="en-US" dirty="0"/>
              <a:t>Use case realization view of participating classes (VOPCs)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29494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548680"/>
            <a:ext cx="8610600" cy="715962"/>
          </a:xfrm>
        </p:spPr>
        <p:txBody>
          <a:bodyPr/>
          <a:lstStyle/>
          <a:p>
            <a:r>
              <a:rPr lang="en-US" sz="3600" dirty="0"/>
              <a:t>2.1. Use case realization interaction diagram</a:t>
            </a:r>
            <a:br>
              <a:rPr lang="en-US" sz="3600" dirty="0"/>
            </a:br>
            <a:endParaRPr lang="vi-V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08504" cy="462034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2.1.1 Log in				2.1.8 Course feedback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2.1.2  Change profile 			2.1.9 Course creating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2.1.3 Course searching			2.1.10 Homework grading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2.1.4 Course enrolling			2.1.11 Register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2.1.5 Homework uploading			2.1.12 Register confirming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2.1.6 Tutorial uploading			2.1.13 User management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2.1.7 Student certificate confirming		2.1.14 Course management</a:t>
            </a:r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149973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2.1.2 Change profile</a:t>
            </a:r>
            <a:endParaRPr lang="vi-VN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835292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19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610600" cy="715962"/>
          </a:xfrm>
        </p:spPr>
        <p:txBody>
          <a:bodyPr/>
          <a:lstStyle/>
          <a:p>
            <a:r>
              <a:rPr lang="en-US" sz="3600" dirty="0"/>
              <a:t>2.2. Use case realization view of participating classes (VOPCs)</a:t>
            </a:r>
            <a:r>
              <a:rPr lang="vi-VN" sz="3600" dirty="0"/>
              <a:t/>
            </a:r>
            <a:br>
              <a:rPr lang="vi-VN" sz="3600" dirty="0"/>
            </a:br>
            <a:endParaRPr lang="vi-V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036496" cy="454833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2.2.1 </a:t>
            </a:r>
            <a:r>
              <a:rPr lang="en-US" sz="1800" dirty="0"/>
              <a:t>Log in				</a:t>
            </a:r>
            <a:r>
              <a:rPr lang="en-US" sz="1800" dirty="0" smtClean="0"/>
              <a:t>2.2.8 </a:t>
            </a:r>
            <a:r>
              <a:rPr lang="en-US" sz="1800" dirty="0"/>
              <a:t>Course feedback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2.2.2  </a:t>
            </a:r>
            <a:r>
              <a:rPr lang="en-US" sz="1800" dirty="0"/>
              <a:t>Change profile 			</a:t>
            </a:r>
            <a:r>
              <a:rPr lang="en-US" sz="1800" dirty="0" smtClean="0"/>
              <a:t>2.2.9 </a:t>
            </a:r>
            <a:r>
              <a:rPr lang="en-US" sz="1800" dirty="0"/>
              <a:t>Course creating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2.2.3 </a:t>
            </a:r>
            <a:r>
              <a:rPr lang="en-US" sz="1800" dirty="0"/>
              <a:t>Course searching			</a:t>
            </a:r>
            <a:r>
              <a:rPr lang="en-US" sz="1800" dirty="0" smtClean="0"/>
              <a:t>2.2.10 </a:t>
            </a:r>
            <a:r>
              <a:rPr lang="en-US" sz="1800" dirty="0"/>
              <a:t>Homework grading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2.2.4 </a:t>
            </a:r>
            <a:r>
              <a:rPr lang="en-US" sz="1800" dirty="0"/>
              <a:t>Course enrolling			</a:t>
            </a:r>
            <a:r>
              <a:rPr lang="en-US" sz="1800" dirty="0" smtClean="0"/>
              <a:t>2.2.11 </a:t>
            </a:r>
            <a:r>
              <a:rPr lang="en-US" sz="1800" dirty="0"/>
              <a:t>Register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2.2.5 </a:t>
            </a:r>
            <a:r>
              <a:rPr lang="en-US" sz="1800" dirty="0"/>
              <a:t>Homework uploading			</a:t>
            </a:r>
            <a:r>
              <a:rPr lang="en-US" sz="1800" dirty="0" smtClean="0"/>
              <a:t>2.2.12 </a:t>
            </a:r>
            <a:r>
              <a:rPr lang="en-US" sz="1800" dirty="0"/>
              <a:t>Register confirming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2.2.6 </a:t>
            </a:r>
            <a:r>
              <a:rPr lang="en-US" sz="1800" dirty="0"/>
              <a:t>Tutorial uploading			</a:t>
            </a:r>
            <a:r>
              <a:rPr lang="en-US" sz="1800" dirty="0" smtClean="0"/>
              <a:t>2.2.13 </a:t>
            </a:r>
            <a:r>
              <a:rPr lang="en-US" sz="1800" dirty="0"/>
              <a:t>User management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/>
              <a:t>2.2.7 </a:t>
            </a:r>
            <a:r>
              <a:rPr lang="en-US" sz="1800" dirty="0"/>
              <a:t>Student certificate confirming		</a:t>
            </a:r>
            <a:r>
              <a:rPr lang="en-US" sz="1800" dirty="0" smtClean="0"/>
              <a:t>2.2.14 </a:t>
            </a:r>
            <a:r>
              <a:rPr lang="en-US" sz="1800" dirty="0"/>
              <a:t>Course management</a:t>
            </a:r>
            <a:endParaRPr lang="vi-VN" sz="1800" dirty="0"/>
          </a:p>
          <a:p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392150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476672"/>
            <a:ext cx="7992888" cy="1152128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chemeClr val="bg2"/>
                </a:solidFill>
              </a:rPr>
              <a:t>Content</a:t>
            </a:r>
            <a:br>
              <a:rPr lang="en-US" sz="4800" dirty="0" smtClean="0">
                <a:solidFill>
                  <a:schemeClr val="bg2"/>
                </a:solidFill>
              </a:rPr>
            </a:br>
            <a:endParaRPr lang="en-US" sz="4800" dirty="0">
              <a:solidFill>
                <a:schemeClr val="bg2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12776"/>
            <a:ext cx="6934200" cy="4835624"/>
          </a:xfrm>
        </p:spPr>
        <p:txBody>
          <a:bodyPr/>
          <a:lstStyle/>
          <a:p>
            <a:pPr marL="857250" indent="-857250">
              <a:lnSpc>
                <a:spcPct val="150000"/>
              </a:lnSpc>
              <a:buAutoNum type="romanUcPeriod"/>
            </a:pPr>
            <a:r>
              <a:rPr lang="en-US" dirty="0" smtClean="0">
                <a:solidFill>
                  <a:schemeClr val="bg2"/>
                </a:solidFill>
              </a:rPr>
              <a:t>E-learning system requirements</a:t>
            </a:r>
          </a:p>
          <a:p>
            <a:pPr marL="857250" indent="-857250">
              <a:lnSpc>
                <a:spcPct val="150000"/>
              </a:lnSpc>
              <a:buAutoNum type="romanUcPeriod"/>
            </a:pPr>
            <a:r>
              <a:rPr lang="en-US" dirty="0" smtClean="0">
                <a:solidFill>
                  <a:schemeClr val="bg2"/>
                </a:solidFill>
              </a:rPr>
              <a:t>E-learning system analysis</a:t>
            </a:r>
          </a:p>
          <a:p>
            <a:pPr marL="857250" indent="-857250">
              <a:lnSpc>
                <a:spcPct val="150000"/>
              </a:lnSpc>
              <a:buAutoNum type="romanUcPeriod"/>
            </a:pPr>
            <a:r>
              <a:rPr lang="en-US" dirty="0" smtClean="0">
                <a:solidFill>
                  <a:schemeClr val="bg2"/>
                </a:solidFill>
              </a:rPr>
              <a:t>E-learning system designs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2.2.1 Change profile</a:t>
            </a:r>
            <a:endParaRPr lang="vi-V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8568951" cy="5184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828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610600" cy="715962"/>
          </a:xfrm>
        </p:spPr>
        <p:txBody>
          <a:bodyPr/>
          <a:lstStyle/>
          <a:p>
            <a:r>
              <a:rPr lang="en-US" dirty="0" smtClean="0"/>
              <a:t>I. E-learning system requirements</a:t>
            </a:r>
            <a:br>
              <a:rPr lang="en-US" dirty="0" smtClean="0"/>
            </a:br>
            <a:endParaRPr lang="vi-V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84784"/>
            <a:ext cx="7315200" cy="4290541"/>
          </a:xfrm>
        </p:spPr>
        <p:txBody>
          <a:bodyPr/>
          <a:lstStyle/>
          <a:p>
            <a:pPr>
              <a:lnSpc>
                <a:spcPct val="150000"/>
              </a:lnSpc>
              <a:buAutoNum type="arabicPeriod"/>
            </a:pPr>
            <a:r>
              <a:rPr lang="en-US" sz="3600" dirty="0" smtClean="0"/>
              <a:t>Problem statement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sz="3600" dirty="0" smtClean="0"/>
              <a:t>Glossary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sz="3600" dirty="0" smtClean="0"/>
              <a:t>Supplementary specification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sz="3600" dirty="0" smtClean="0"/>
              <a:t>Use-case model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007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610600" cy="715962"/>
          </a:xfrm>
        </p:spPr>
        <p:txBody>
          <a:bodyPr/>
          <a:lstStyle/>
          <a:p>
            <a:r>
              <a:rPr lang="en-US" dirty="0" smtClean="0"/>
              <a:t>1. Problem statement</a:t>
            </a:r>
            <a:br>
              <a:rPr lang="en-US" dirty="0" smtClean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Booming of information technology in every terms of our normal life</a:t>
            </a:r>
          </a:p>
          <a:p>
            <a:r>
              <a:rPr lang="en-US" dirty="0" smtClean="0"/>
              <a:t>Economics problem</a:t>
            </a:r>
          </a:p>
          <a:p>
            <a:r>
              <a:rPr lang="en-US" dirty="0" smtClean="0"/>
              <a:t>Reusable and convenient. 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71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610600" cy="715962"/>
          </a:xfrm>
        </p:spPr>
        <p:txBody>
          <a:bodyPr/>
          <a:lstStyle/>
          <a:p>
            <a:r>
              <a:rPr lang="en-US" dirty="0" smtClean="0"/>
              <a:t>2. Glossary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Instructor</a:t>
            </a:r>
          </a:p>
          <a:p>
            <a:r>
              <a:rPr lang="en-US" dirty="0" smtClean="0"/>
              <a:t>Administrator</a:t>
            </a:r>
          </a:p>
          <a:p>
            <a:r>
              <a:rPr lang="en-US" dirty="0" smtClean="0"/>
              <a:t>Guest</a:t>
            </a:r>
          </a:p>
          <a:p>
            <a:r>
              <a:rPr lang="en-US" dirty="0" smtClean="0"/>
              <a:t>Course</a:t>
            </a:r>
          </a:p>
          <a:p>
            <a:r>
              <a:rPr lang="en-US" dirty="0" smtClean="0"/>
              <a:t>Course certificate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439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64704"/>
            <a:ext cx="8610600" cy="715962"/>
          </a:xfrm>
        </p:spPr>
        <p:txBody>
          <a:bodyPr/>
          <a:lstStyle/>
          <a:p>
            <a:r>
              <a:rPr lang="en-US" dirty="0" smtClean="0"/>
              <a:t>3. Supplementary specification</a:t>
            </a:r>
            <a:br>
              <a:rPr lang="en-US" dirty="0" smtClean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28800"/>
            <a:ext cx="7315200" cy="4146525"/>
          </a:xfrm>
        </p:spPr>
        <p:txBody>
          <a:bodyPr/>
          <a:lstStyle/>
          <a:p>
            <a:r>
              <a:rPr lang="en-US" dirty="0" smtClean="0"/>
              <a:t>Functionality</a:t>
            </a:r>
          </a:p>
          <a:p>
            <a:r>
              <a:rPr lang="en-US" dirty="0" smtClean="0"/>
              <a:t>Usability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Security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853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610600" cy="715962"/>
          </a:xfrm>
        </p:spPr>
        <p:txBody>
          <a:bodyPr/>
          <a:lstStyle/>
          <a:p>
            <a:r>
              <a:rPr lang="en-US" dirty="0" smtClean="0"/>
              <a:t>4. Use-case model</a:t>
            </a:r>
            <a:br>
              <a:rPr lang="en-US" dirty="0" smtClean="0"/>
            </a:br>
            <a:endParaRPr lang="vi-V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8352606" cy="4752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256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Use-case model</a:t>
            </a:r>
            <a:endParaRPr lang="vi-V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8352928" cy="4752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538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Use-case model</a:t>
            </a:r>
            <a:endParaRPr lang="vi-V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8208912" cy="4968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55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3">
      <a:dk1>
        <a:srgbClr val="EAEAEA"/>
      </a:dk1>
      <a:lt1>
        <a:srgbClr val="FFFFFF"/>
      </a:lt1>
      <a:dk2>
        <a:srgbClr val="4D4D4D"/>
      </a:dk2>
      <a:lt2>
        <a:srgbClr val="363636"/>
      </a:lt2>
      <a:accent1>
        <a:srgbClr val="696969"/>
      </a:accent1>
      <a:accent2>
        <a:srgbClr val="828282"/>
      </a:accent2>
      <a:accent3>
        <a:srgbClr val="FFFFFF"/>
      </a:accent3>
      <a:accent4>
        <a:srgbClr val="C8C8C8"/>
      </a:accent4>
      <a:accent5>
        <a:srgbClr val="B9B9B9"/>
      </a:accent5>
      <a:accent6>
        <a:srgbClr val="757575"/>
      </a:accent6>
      <a:hlink>
        <a:srgbClr val="A75629"/>
      </a:hlink>
      <a:folHlink>
        <a:srgbClr val="FFFFFF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0230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EAEAEA"/>
        </a:dk1>
        <a:lt1>
          <a:srgbClr val="FFFFFF"/>
        </a:lt1>
        <a:dk2>
          <a:srgbClr val="4D4D4D"/>
        </a:dk2>
        <a:lt2>
          <a:srgbClr val="000000"/>
        </a:lt2>
        <a:accent1>
          <a:srgbClr val="171525"/>
        </a:accent1>
        <a:accent2>
          <a:srgbClr val="313040"/>
        </a:accent2>
        <a:accent3>
          <a:srgbClr val="FFFFFF"/>
        </a:accent3>
        <a:accent4>
          <a:srgbClr val="C8C8C8"/>
        </a:accent4>
        <a:accent5>
          <a:srgbClr val="ABAAAC"/>
        </a:accent5>
        <a:accent6>
          <a:srgbClr val="2B2A39"/>
        </a:accent6>
        <a:hlink>
          <a:srgbClr val="3E3E5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EAEAEA"/>
        </a:dk1>
        <a:lt1>
          <a:srgbClr val="FFFFFF"/>
        </a:lt1>
        <a:dk2>
          <a:srgbClr val="4D4D4D"/>
        </a:dk2>
        <a:lt2>
          <a:srgbClr val="000000"/>
        </a:lt2>
        <a:accent1>
          <a:srgbClr val="262626"/>
        </a:accent1>
        <a:accent2>
          <a:srgbClr val="383838"/>
        </a:accent2>
        <a:accent3>
          <a:srgbClr val="FFFFFF"/>
        </a:accent3>
        <a:accent4>
          <a:srgbClr val="C8C8C8"/>
        </a:accent4>
        <a:accent5>
          <a:srgbClr val="ACACAC"/>
        </a:accent5>
        <a:accent6>
          <a:srgbClr val="323232"/>
        </a:accent6>
        <a:hlink>
          <a:srgbClr val="474747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EAEAEA"/>
        </a:dk1>
        <a:lt1>
          <a:srgbClr val="FFFFFF"/>
        </a:lt1>
        <a:dk2>
          <a:srgbClr val="4D4D4D"/>
        </a:dk2>
        <a:lt2>
          <a:srgbClr val="363636"/>
        </a:lt2>
        <a:accent1>
          <a:srgbClr val="696969"/>
        </a:accent1>
        <a:accent2>
          <a:srgbClr val="828282"/>
        </a:accent2>
        <a:accent3>
          <a:srgbClr val="FFFFFF"/>
        </a:accent3>
        <a:accent4>
          <a:srgbClr val="C8C8C8"/>
        </a:accent4>
        <a:accent5>
          <a:srgbClr val="B9B9B9"/>
        </a:accent5>
        <a:accent6>
          <a:srgbClr val="757575"/>
        </a:accent6>
        <a:hlink>
          <a:srgbClr val="80808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EAEAEA"/>
        </a:dk1>
        <a:lt1>
          <a:srgbClr val="FFFFFF"/>
        </a:lt1>
        <a:dk2>
          <a:srgbClr val="4D4D4D"/>
        </a:dk2>
        <a:lt2>
          <a:srgbClr val="363636"/>
        </a:lt2>
        <a:accent1>
          <a:srgbClr val="696969"/>
        </a:accent1>
        <a:accent2>
          <a:srgbClr val="828282"/>
        </a:accent2>
        <a:accent3>
          <a:srgbClr val="FFFFFF"/>
        </a:accent3>
        <a:accent4>
          <a:srgbClr val="C8C8C8"/>
        </a:accent4>
        <a:accent5>
          <a:srgbClr val="B9B9B9"/>
        </a:accent5>
        <a:accent6>
          <a:srgbClr val="757575"/>
        </a:accent6>
        <a:hlink>
          <a:srgbClr val="AEAEAE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EAEAEA"/>
        </a:dk1>
        <a:lt1>
          <a:srgbClr val="FFFFFF"/>
        </a:lt1>
        <a:dk2>
          <a:srgbClr val="4D4D4D"/>
        </a:dk2>
        <a:lt2>
          <a:srgbClr val="363636"/>
        </a:lt2>
        <a:accent1>
          <a:srgbClr val="696969"/>
        </a:accent1>
        <a:accent2>
          <a:srgbClr val="828282"/>
        </a:accent2>
        <a:accent3>
          <a:srgbClr val="FFFFFF"/>
        </a:accent3>
        <a:accent4>
          <a:srgbClr val="C8C8C8"/>
        </a:accent4>
        <a:accent5>
          <a:srgbClr val="B9B9B9"/>
        </a:accent5>
        <a:accent6>
          <a:srgbClr val="757575"/>
        </a:accent6>
        <a:hlink>
          <a:srgbClr val="CD6D25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EAEAEA"/>
        </a:dk1>
        <a:lt1>
          <a:srgbClr val="FFFFFF"/>
        </a:lt1>
        <a:dk2>
          <a:srgbClr val="4D4D4D"/>
        </a:dk2>
        <a:lt2>
          <a:srgbClr val="363636"/>
        </a:lt2>
        <a:accent1>
          <a:srgbClr val="696969"/>
        </a:accent1>
        <a:accent2>
          <a:srgbClr val="828282"/>
        </a:accent2>
        <a:accent3>
          <a:srgbClr val="FFFFFF"/>
        </a:accent3>
        <a:accent4>
          <a:srgbClr val="C8C8C8"/>
        </a:accent4>
        <a:accent5>
          <a:srgbClr val="B9B9B9"/>
        </a:accent5>
        <a:accent6>
          <a:srgbClr val="757575"/>
        </a:accent6>
        <a:hlink>
          <a:srgbClr val="A75629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71</TotalTime>
  <Words>192</Words>
  <Application>Microsoft Office PowerPoint</Application>
  <PresentationFormat>On-screen Show (4:3)</PresentationFormat>
  <Paragraphs>70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powerpoint-template</vt:lpstr>
      <vt:lpstr>E-Learning system</vt:lpstr>
      <vt:lpstr>Content </vt:lpstr>
      <vt:lpstr>I. E-learning system requirements </vt:lpstr>
      <vt:lpstr>1. Problem statement </vt:lpstr>
      <vt:lpstr>2. Glossary</vt:lpstr>
      <vt:lpstr>3. Supplementary specification </vt:lpstr>
      <vt:lpstr>4. Use-case model </vt:lpstr>
      <vt:lpstr>4. Use-case model</vt:lpstr>
      <vt:lpstr>4. Use-case model</vt:lpstr>
      <vt:lpstr>4. Use-case model</vt:lpstr>
      <vt:lpstr>4. Use-case model</vt:lpstr>
      <vt:lpstr>II. E-learning system analysis </vt:lpstr>
      <vt:lpstr>1. Architectural analysis </vt:lpstr>
      <vt:lpstr>1.1. Key abstraction</vt:lpstr>
      <vt:lpstr>1.2. Upper-Level Components and their dependencies</vt:lpstr>
      <vt:lpstr>2. Use-case analysis</vt:lpstr>
      <vt:lpstr>2.1. Use case realization interaction diagram </vt:lpstr>
      <vt:lpstr>2.1.2 Change profile</vt:lpstr>
      <vt:lpstr>2.2. Use case realization view of participating classes (VOPCs) </vt:lpstr>
      <vt:lpstr>2.2.1 Change profile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system</dc:title>
  <dc:creator>Stork</dc:creator>
  <cp:lastModifiedBy>Stork</cp:lastModifiedBy>
  <cp:revision>7</cp:revision>
  <dcterms:created xsi:type="dcterms:W3CDTF">2016-04-29T03:37:45Z</dcterms:created>
  <dcterms:modified xsi:type="dcterms:W3CDTF">2016-04-29T04:57:08Z</dcterms:modified>
</cp:coreProperties>
</file>