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roxima Nova"/>
      <p:regular r:id="rId19"/>
      <p:bold r:id="rId20"/>
      <p:italic r:id="rId21"/>
      <p:boldItalic r:id="rId22"/>
    </p:embeddedFont>
    <p:embeddedFont>
      <p:font typeface="Alfa Slab One"/>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6.xml"/><Relationship Id="rId22" Type="http://schemas.openxmlformats.org/officeDocument/2006/relationships/font" Target="fonts/ProximaNova-boldItalic.fntdata"/><Relationship Id="rId10" Type="http://schemas.openxmlformats.org/officeDocument/2006/relationships/slide" Target="slides/slide5.xml"/><Relationship Id="rId21"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AlfaSlabOn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c60fd3d7e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c60fd3d7e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60fd3d7e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60fd3d7e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60fd3d7e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c60fd3d7e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be9405e99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be9405e99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6a715821a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6a715821a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a715821a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6a715821a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6a715821a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6a715821a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be9405e99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be9405e99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c363aee59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c363aee59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c363aee59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c363aee59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c363aee59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c363aee59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363aee59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363aee59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sz="1200">
                <a:solidFill>
                  <a:srgbClr val="000000"/>
                </a:solidFill>
                <a:latin typeface="Arial"/>
                <a:ea typeface="Arial"/>
                <a:cs typeface="Arial"/>
                <a:sym typeface="Arial"/>
              </a:defRPr>
            </a:lvl1pPr>
            <a:lvl2pPr lvl="1">
              <a:buNone/>
              <a:defRPr sz="1200">
                <a:solidFill>
                  <a:srgbClr val="000000"/>
                </a:solidFill>
                <a:latin typeface="Arial"/>
                <a:ea typeface="Arial"/>
                <a:cs typeface="Arial"/>
                <a:sym typeface="Arial"/>
              </a:defRPr>
            </a:lvl2pPr>
            <a:lvl3pPr lvl="2">
              <a:buNone/>
              <a:defRPr sz="1200">
                <a:solidFill>
                  <a:srgbClr val="000000"/>
                </a:solidFill>
                <a:latin typeface="Arial"/>
                <a:ea typeface="Arial"/>
                <a:cs typeface="Arial"/>
                <a:sym typeface="Arial"/>
              </a:defRPr>
            </a:lvl3pPr>
            <a:lvl4pPr lvl="3">
              <a:buNone/>
              <a:defRPr sz="1200">
                <a:solidFill>
                  <a:srgbClr val="000000"/>
                </a:solidFill>
                <a:latin typeface="Arial"/>
                <a:ea typeface="Arial"/>
                <a:cs typeface="Arial"/>
                <a:sym typeface="Arial"/>
              </a:defRPr>
            </a:lvl4pPr>
            <a:lvl5pPr lvl="4">
              <a:buNone/>
              <a:defRPr sz="1200">
                <a:solidFill>
                  <a:srgbClr val="000000"/>
                </a:solidFill>
                <a:latin typeface="Arial"/>
                <a:ea typeface="Arial"/>
                <a:cs typeface="Arial"/>
                <a:sym typeface="Arial"/>
              </a:defRPr>
            </a:lvl5pPr>
            <a:lvl6pPr lvl="5">
              <a:buNone/>
              <a:defRPr sz="1200">
                <a:solidFill>
                  <a:srgbClr val="000000"/>
                </a:solidFill>
                <a:latin typeface="Arial"/>
                <a:ea typeface="Arial"/>
                <a:cs typeface="Arial"/>
                <a:sym typeface="Arial"/>
              </a:defRPr>
            </a:lvl6pPr>
            <a:lvl7pPr lvl="6">
              <a:buNone/>
              <a:defRPr sz="1200">
                <a:solidFill>
                  <a:srgbClr val="000000"/>
                </a:solidFill>
                <a:latin typeface="Arial"/>
                <a:ea typeface="Arial"/>
                <a:cs typeface="Arial"/>
                <a:sym typeface="Arial"/>
              </a:defRPr>
            </a:lvl7pPr>
            <a:lvl8pPr lvl="7">
              <a:buNone/>
              <a:defRPr sz="1200">
                <a:solidFill>
                  <a:srgbClr val="000000"/>
                </a:solidFill>
                <a:latin typeface="Arial"/>
                <a:ea typeface="Arial"/>
                <a:cs typeface="Arial"/>
                <a:sym typeface="Arial"/>
              </a:defRPr>
            </a:lvl8pPr>
            <a:lvl9pPr lvl="8">
              <a:buNone/>
              <a:defRPr sz="12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5" name="Shape 55"/>
        <p:cNvGrpSpPr/>
        <p:nvPr/>
      </p:nvGrpSpPr>
      <p:grpSpPr>
        <a:xfrm>
          <a:off x="0" y="0"/>
          <a:ext cx="0" cy="0"/>
          <a:chOff x="0" y="0"/>
          <a:chExt cx="0" cy="0"/>
        </a:xfrm>
      </p:grpSpPr>
      <p:sp>
        <p:nvSpPr>
          <p:cNvPr id="56" name="Google Shape;56;p13"/>
          <p:cNvSpPr txBox="1"/>
          <p:nvPr>
            <p:ph type="title"/>
          </p:nvPr>
        </p:nvSpPr>
        <p:spPr>
          <a:xfrm>
            <a:off x="36900" y="12925"/>
            <a:ext cx="4451100" cy="93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solidFill>
                  <a:srgbClr val="000000"/>
                </a:solidFill>
                <a:latin typeface="Arial"/>
                <a:ea typeface="Arial"/>
                <a:cs typeface="Arial"/>
                <a:sym typeface="Arial"/>
              </a:rPr>
              <a:t>H.11 </a:t>
            </a:r>
            <a:r>
              <a:rPr b="1" lang="en">
                <a:solidFill>
                  <a:srgbClr val="000000"/>
                </a:solidFill>
                <a:latin typeface="Arial"/>
                <a:ea typeface="Arial"/>
                <a:cs typeface="Arial"/>
                <a:sym typeface="Arial"/>
              </a:rPr>
              <a:t>AI</a:t>
            </a:r>
            <a:r>
              <a:rPr b="1" lang="en" sz="3600">
                <a:solidFill>
                  <a:srgbClr val="000000"/>
                </a:solidFill>
                <a:latin typeface="Arial"/>
                <a:ea typeface="Arial"/>
                <a:cs typeface="Arial"/>
                <a:sym typeface="Arial"/>
              </a:rPr>
              <a:t> English Tutor</a:t>
            </a:r>
            <a:endParaRPr b="1" sz="3600">
              <a:solidFill>
                <a:srgbClr val="000000"/>
              </a:solidFill>
              <a:latin typeface="Arial"/>
              <a:ea typeface="Arial"/>
              <a:cs typeface="Arial"/>
              <a:sym typeface="Arial"/>
            </a:endParaRPr>
          </a:p>
        </p:txBody>
      </p:sp>
      <p:sp>
        <p:nvSpPr>
          <p:cNvPr id="57" name="Google Shape;57;p13"/>
          <p:cNvSpPr txBox="1"/>
          <p:nvPr>
            <p:ph idx="1" type="subTitle"/>
          </p:nvPr>
        </p:nvSpPr>
        <p:spPr>
          <a:xfrm>
            <a:off x="-39300" y="771325"/>
            <a:ext cx="45690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200">
                <a:solidFill>
                  <a:srgbClr val="000000"/>
                </a:solidFill>
              </a:rPr>
              <a:t>Improve your</a:t>
            </a:r>
            <a:r>
              <a:rPr lang="en" sz="2200">
                <a:solidFill>
                  <a:srgbClr val="000000"/>
                </a:solidFill>
              </a:rPr>
              <a:t> English proficiency with AI</a:t>
            </a:r>
            <a:endParaRPr sz="2200">
              <a:solidFill>
                <a:srgbClr val="000000"/>
              </a:solidFill>
            </a:endParaRPr>
          </a:p>
        </p:txBody>
      </p:sp>
      <p:sp>
        <p:nvSpPr>
          <p:cNvPr id="58" name="Google Shape;58;p13"/>
          <p:cNvSpPr txBox="1"/>
          <p:nvPr>
            <p:ph idx="2" type="body"/>
          </p:nvPr>
        </p:nvSpPr>
        <p:spPr>
          <a:xfrm>
            <a:off x="4939500" y="343200"/>
            <a:ext cx="3837000" cy="369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200">
                <a:solidFill>
                  <a:srgbClr val="000000"/>
                </a:solidFill>
                <a:latin typeface="Arial"/>
                <a:ea typeface="Arial"/>
                <a:cs typeface="Arial"/>
                <a:sym typeface="Arial"/>
              </a:rPr>
              <a:t>21CNTThuc - Xử lý ngôn ngữ tự nhiên ứng dụng</a:t>
            </a:r>
            <a:br>
              <a:rPr b="1" lang="en" sz="1200">
                <a:solidFill>
                  <a:srgbClr val="000000"/>
                </a:solidFill>
                <a:latin typeface="Arial"/>
                <a:ea typeface="Arial"/>
                <a:cs typeface="Arial"/>
                <a:sym typeface="Arial"/>
              </a:rPr>
            </a:br>
            <a:r>
              <a:rPr b="1" lang="en" sz="1200">
                <a:solidFill>
                  <a:srgbClr val="000000"/>
                </a:solidFill>
                <a:latin typeface="Arial"/>
                <a:ea typeface="Arial"/>
                <a:cs typeface="Arial"/>
                <a:sym typeface="Arial"/>
              </a:rPr>
              <a:t>Group 5   - Teach me</a:t>
            </a:r>
            <a:br>
              <a:rPr lang="en" sz="1200">
                <a:solidFill>
                  <a:srgbClr val="000000"/>
                </a:solidFill>
                <a:latin typeface="Arial"/>
                <a:ea typeface="Arial"/>
                <a:cs typeface="Arial"/>
                <a:sym typeface="Arial"/>
              </a:rPr>
            </a:br>
            <a:r>
              <a:rPr lang="en" sz="1200">
                <a:solidFill>
                  <a:srgbClr val="000000"/>
                </a:solidFill>
                <a:latin typeface="Arial"/>
                <a:ea typeface="Arial"/>
                <a:cs typeface="Arial"/>
                <a:sym typeface="Arial"/>
              </a:rPr>
              <a:t>19127620 - Nguyễn Văn Vũ Tường</a:t>
            </a:r>
            <a:br>
              <a:rPr lang="en" sz="1200">
                <a:solidFill>
                  <a:srgbClr val="000000"/>
                </a:solidFill>
                <a:latin typeface="Arial"/>
                <a:ea typeface="Arial"/>
                <a:cs typeface="Arial"/>
                <a:sym typeface="Arial"/>
              </a:rPr>
            </a:br>
            <a:r>
              <a:rPr lang="en" sz="1200">
                <a:solidFill>
                  <a:srgbClr val="000000"/>
                </a:solidFill>
                <a:latin typeface="Arial"/>
                <a:ea typeface="Arial"/>
                <a:cs typeface="Arial"/>
                <a:sym typeface="Arial"/>
              </a:rPr>
              <a:t>20127349 - Trần Quốc Thuận</a:t>
            </a:r>
            <a:br>
              <a:rPr lang="en" sz="1200">
                <a:solidFill>
                  <a:srgbClr val="000000"/>
                </a:solidFill>
                <a:latin typeface="Arial"/>
                <a:ea typeface="Arial"/>
                <a:cs typeface="Arial"/>
                <a:sym typeface="Arial"/>
              </a:rPr>
            </a:br>
            <a:br>
              <a:rPr lang="en" sz="1200">
                <a:solidFill>
                  <a:srgbClr val="000000"/>
                </a:solidFill>
                <a:latin typeface="Arial"/>
                <a:ea typeface="Arial"/>
                <a:cs typeface="Arial"/>
                <a:sym typeface="Arial"/>
              </a:rPr>
            </a:br>
            <a:endParaRPr sz="1200">
              <a:solidFill>
                <a:srgbClr val="000000"/>
              </a:solidFill>
              <a:latin typeface="Arial"/>
              <a:ea typeface="Arial"/>
              <a:cs typeface="Arial"/>
              <a:sym typeface="Arial"/>
            </a:endParaRPr>
          </a:p>
        </p:txBody>
      </p:sp>
      <p:sp>
        <p:nvSpPr>
          <p:cNvPr id="59" name="Google Shape;59;p13"/>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p>
            <a:pPr indent="0" lvl="0" marL="0" marR="0" rtl="0" algn="r">
              <a:lnSpc>
                <a:spcPct val="115000"/>
              </a:lnSpc>
              <a:spcBef>
                <a:spcPts val="0"/>
              </a:spcBef>
              <a:spcAft>
                <a:spcPts val="1200"/>
              </a:spcAft>
              <a:buNone/>
            </a:pPr>
            <a:fld id="{00000000-1234-1234-1234-123412341234}" type="slidenum">
              <a:rPr lang="en"/>
              <a:t>‹#›</a:t>
            </a:fld>
            <a:endParaRPr/>
          </a:p>
        </p:txBody>
      </p:sp>
      <p:pic>
        <p:nvPicPr>
          <p:cNvPr id="60" name="Google Shape;60;p13"/>
          <p:cNvPicPr preferRelativeResize="0"/>
          <p:nvPr/>
        </p:nvPicPr>
        <p:blipFill>
          <a:blip r:embed="rId3">
            <a:alphaModFix/>
          </a:blip>
          <a:stretch>
            <a:fillRect/>
          </a:stretch>
        </p:blipFill>
        <p:spPr>
          <a:xfrm>
            <a:off x="2254650" y="2168350"/>
            <a:ext cx="4634700" cy="2317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p>
            <a:pPr indent="0" lvl="0" marL="0" marR="0" rtl="0" algn="r">
              <a:lnSpc>
                <a:spcPct val="115000"/>
              </a:lnSpc>
              <a:spcBef>
                <a:spcPts val="0"/>
              </a:spcBef>
              <a:spcAft>
                <a:spcPts val="1200"/>
              </a:spcAft>
              <a:buNone/>
            </a:pPr>
            <a:fld id="{00000000-1234-1234-1234-123412341234}" type="slidenum">
              <a:rPr lang="en"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pic>
        <p:nvPicPr>
          <p:cNvPr id="130" name="Google Shape;130;p22"/>
          <p:cNvPicPr preferRelativeResize="0"/>
          <p:nvPr/>
        </p:nvPicPr>
        <p:blipFill>
          <a:blip r:embed="rId3">
            <a:alphaModFix/>
          </a:blip>
          <a:stretch>
            <a:fillRect/>
          </a:stretch>
        </p:blipFill>
        <p:spPr>
          <a:xfrm>
            <a:off x="297850" y="1105125"/>
            <a:ext cx="4266451" cy="3205725"/>
          </a:xfrm>
          <a:prstGeom prst="rect">
            <a:avLst/>
          </a:prstGeom>
          <a:noFill/>
          <a:ln>
            <a:noFill/>
          </a:ln>
        </p:spPr>
      </p:pic>
      <p:pic>
        <p:nvPicPr>
          <p:cNvPr id="131" name="Google Shape;131;p22"/>
          <p:cNvPicPr preferRelativeResize="0"/>
          <p:nvPr/>
        </p:nvPicPr>
        <p:blipFill>
          <a:blip r:embed="rId4">
            <a:alphaModFix/>
          </a:blip>
          <a:stretch>
            <a:fillRect/>
          </a:stretch>
        </p:blipFill>
        <p:spPr>
          <a:xfrm>
            <a:off x="4723275" y="1486126"/>
            <a:ext cx="4221674" cy="2349300"/>
          </a:xfrm>
          <a:prstGeom prst="rect">
            <a:avLst/>
          </a:prstGeom>
          <a:noFill/>
          <a:ln>
            <a:noFill/>
          </a:ln>
        </p:spPr>
      </p:pic>
      <p:sp>
        <p:nvSpPr>
          <p:cNvPr id="132" name="Google Shape;132;p22"/>
          <p:cNvSpPr txBox="1"/>
          <p:nvPr>
            <p:ph type="title"/>
          </p:nvPr>
        </p:nvSpPr>
        <p:spPr>
          <a:xfrm>
            <a:off x="311700" y="216425"/>
            <a:ext cx="8520600" cy="572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2400">
                <a:solidFill>
                  <a:srgbClr val="000000"/>
                </a:solidFill>
                <a:latin typeface="Arial"/>
                <a:ea typeface="Arial"/>
                <a:cs typeface="Arial"/>
                <a:sym typeface="Arial"/>
              </a:rPr>
              <a:t>8. Demonstration</a:t>
            </a:r>
            <a:endParaRPr b="1" sz="2400">
              <a:solidFill>
                <a:srgbClr val="000000"/>
              </a:solidFill>
              <a:latin typeface="Arial"/>
              <a:ea typeface="Arial"/>
              <a:cs typeface="Arial"/>
              <a:sym typeface="Arial"/>
            </a:endParaRPr>
          </a:p>
        </p:txBody>
      </p:sp>
      <p:sp>
        <p:nvSpPr>
          <p:cNvPr id="133" name="Google Shape;133;p22"/>
          <p:cNvSpPr txBox="1"/>
          <p:nvPr>
            <p:ph idx="1" type="body"/>
          </p:nvPr>
        </p:nvSpPr>
        <p:spPr>
          <a:xfrm>
            <a:off x="464100" y="695275"/>
            <a:ext cx="8152500" cy="3416400"/>
          </a:xfrm>
          <a:prstGeom prst="rect">
            <a:avLst/>
          </a:prstGeom>
        </p:spPr>
        <p:txBody>
          <a:bodyPr anchorCtr="0" anchor="t" bIns="91425" lIns="91425" spcFirstLastPara="1" rIns="91425" wrap="square" tIns="91425">
            <a:normAutofit/>
          </a:bodyPr>
          <a:lstStyle/>
          <a:p>
            <a:pPr indent="457200" lvl="0" marL="0" rtl="0" algn="just">
              <a:lnSpc>
                <a:spcPct val="100000"/>
              </a:lnSpc>
              <a:spcBef>
                <a:spcPts val="0"/>
              </a:spcBef>
              <a:spcAft>
                <a:spcPts val="0"/>
              </a:spcAft>
              <a:buNone/>
            </a:pPr>
            <a:r>
              <a:rPr lang="en" sz="1200">
                <a:solidFill>
                  <a:srgbClr val="000000"/>
                </a:solidFill>
                <a:latin typeface="Arial"/>
                <a:ea typeface="Arial"/>
                <a:cs typeface="Arial"/>
                <a:sym typeface="Arial"/>
              </a:rPr>
              <a:t>Here are a few examples:</a:t>
            </a:r>
            <a:endParaRPr sz="12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p>
            <a:pPr indent="0" lvl="0" marL="0" marR="0" rtl="0" algn="r">
              <a:lnSpc>
                <a:spcPct val="115000"/>
              </a:lnSpc>
              <a:spcBef>
                <a:spcPts val="0"/>
              </a:spcBef>
              <a:spcAft>
                <a:spcPts val="1200"/>
              </a:spcAft>
              <a:buNone/>
            </a:pPr>
            <a:fld id="{00000000-1234-1234-1234-123412341234}" type="slidenum">
              <a:rPr lang="en"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39" name="Google Shape;139;p23"/>
          <p:cNvSpPr txBox="1"/>
          <p:nvPr>
            <p:ph type="title"/>
          </p:nvPr>
        </p:nvSpPr>
        <p:spPr>
          <a:xfrm>
            <a:off x="311700" y="216425"/>
            <a:ext cx="8520600" cy="572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2400">
                <a:solidFill>
                  <a:srgbClr val="000000"/>
                </a:solidFill>
                <a:latin typeface="Arial"/>
                <a:ea typeface="Arial"/>
                <a:cs typeface="Arial"/>
                <a:sym typeface="Arial"/>
              </a:rPr>
              <a:t>8. Demonstration</a:t>
            </a:r>
            <a:endParaRPr b="1" sz="2400">
              <a:solidFill>
                <a:srgbClr val="000000"/>
              </a:solidFill>
              <a:latin typeface="Arial"/>
              <a:ea typeface="Arial"/>
              <a:cs typeface="Arial"/>
              <a:sym typeface="Arial"/>
            </a:endParaRPr>
          </a:p>
        </p:txBody>
      </p:sp>
      <p:sp>
        <p:nvSpPr>
          <p:cNvPr id="140" name="Google Shape;140;p23"/>
          <p:cNvSpPr txBox="1"/>
          <p:nvPr>
            <p:ph idx="1" type="body"/>
          </p:nvPr>
        </p:nvSpPr>
        <p:spPr>
          <a:xfrm>
            <a:off x="464100" y="695275"/>
            <a:ext cx="8152500" cy="3416400"/>
          </a:xfrm>
          <a:prstGeom prst="rect">
            <a:avLst/>
          </a:prstGeom>
        </p:spPr>
        <p:txBody>
          <a:bodyPr anchorCtr="0" anchor="t" bIns="91425" lIns="91425" spcFirstLastPara="1" rIns="91425" wrap="square" tIns="91425">
            <a:normAutofit/>
          </a:bodyPr>
          <a:lstStyle/>
          <a:p>
            <a:pPr indent="457200" lvl="0" marL="0" rtl="0" algn="just">
              <a:lnSpc>
                <a:spcPct val="100000"/>
              </a:lnSpc>
              <a:spcBef>
                <a:spcPts val="0"/>
              </a:spcBef>
              <a:spcAft>
                <a:spcPts val="0"/>
              </a:spcAft>
              <a:buNone/>
            </a:pPr>
            <a:r>
              <a:rPr lang="en" sz="1200">
                <a:solidFill>
                  <a:srgbClr val="000000"/>
                </a:solidFill>
                <a:latin typeface="Arial"/>
                <a:ea typeface="Arial"/>
                <a:cs typeface="Arial"/>
                <a:sym typeface="Arial"/>
              </a:rPr>
              <a:t>Here are a few examples:</a:t>
            </a:r>
            <a:endParaRPr sz="1200">
              <a:solidFill>
                <a:srgbClr val="000000"/>
              </a:solidFill>
              <a:latin typeface="Arial"/>
              <a:ea typeface="Arial"/>
              <a:cs typeface="Arial"/>
              <a:sym typeface="Arial"/>
            </a:endParaRPr>
          </a:p>
        </p:txBody>
      </p:sp>
      <p:pic>
        <p:nvPicPr>
          <p:cNvPr id="141" name="Google Shape;141;p23"/>
          <p:cNvPicPr preferRelativeResize="0"/>
          <p:nvPr/>
        </p:nvPicPr>
        <p:blipFill>
          <a:blip r:embed="rId3">
            <a:alphaModFix/>
          </a:blip>
          <a:stretch>
            <a:fillRect/>
          </a:stretch>
        </p:blipFill>
        <p:spPr>
          <a:xfrm>
            <a:off x="311700" y="1130850"/>
            <a:ext cx="4335250" cy="3544326"/>
          </a:xfrm>
          <a:prstGeom prst="rect">
            <a:avLst/>
          </a:prstGeom>
          <a:noFill/>
          <a:ln>
            <a:noFill/>
          </a:ln>
        </p:spPr>
      </p:pic>
      <p:pic>
        <p:nvPicPr>
          <p:cNvPr id="142" name="Google Shape;142;p23"/>
          <p:cNvPicPr preferRelativeResize="0"/>
          <p:nvPr/>
        </p:nvPicPr>
        <p:blipFill>
          <a:blip r:embed="rId4">
            <a:alphaModFix/>
          </a:blip>
          <a:stretch>
            <a:fillRect/>
          </a:stretch>
        </p:blipFill>
        <p:spPr>
          <a:xfrm>
            <a:off x="4825275" y="1652780"/>
            <a:ext cx="4087949" cy="234874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p>
            <a:pPr indent="0" lvl="0" marL="0" marR="0" rtl="0" algn="r">
              <a:lnSpc>
                <a:spcPct val="115000"/>
              </a:lnSpc>
              <a:spcBef>
                <a:spcPts val="0"/>
              </a:spcBef>
              <a:spcAft>
                <a:spcPts val="1200"/>
              </a:spcAft>
              <a:buNone/>
            </a:pPr>
            <a:fld id="{00000000-1234-1234-1234-123412341234}" type="slidenum">
              <a:rPr lang="en"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148" name="Google Shape;148;p24"/>
          <p:cNvSpPr txBox="1"/>
          <p:nvPr>
            <p:ph type="title"/>
          </p:nvPr>
        </p:nvSpPr>
        <p:spPr>
          <a:xfrm>
            <a:off x="311700" y="216425"/>
            <a:ext cx="8520600" cy="572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2400">
                <a:solidFill>
                  <a:srgbClr val="000000"/>
                </a:solidFill>
                <a:latin typeface="Arial"/>
                <a:ea typeface="Arial"/>
                <a:cs typeface="Arial"/>
                <a:sym typeface="Arial"/>
              </a:rPr>
              <a:t>8. Demonstration</a:t>
            </a:r>
            <a:endParaRPr b="1" sz="2400">
              <a:solidFill>
                <a:srgbClr val="000000"/>
              </a:solidFill>
              <a:latin typeface="Arial"/>
              <a:ea typeface="Arial"/>
              <a:cs typeface="Arial"/>
              <a:sym typeface="Arial"/>
            </a:endParaRPr>
          </a:p>
        </p:txBody>
      </p:sp>
      <p:sp>
        <p:nvSpPr>
          <p:cNvPr id="149" name="Google Shape;149;p24"/>
          <p:cNvSpPr txBox="1"/>
          <p:nvPr>
            <p:ph idx="1" type="body"/>
          </p:nvPr>
        </p:nvSpPr>
        <p:spPr>
          <a:xfrm>
            <a:off x="464100" y="695275"/>
            <a:ext cx="8152500" cy="3416400"/>
          </a:xfrm>
          <a:prstGeom prst="rect">
            <a:avLst/>
          </a:prstGeom>
        </p:spPr>
        <p:txBody>
          <a:bodyPr anchorCtr="0" anchor="t" bIns="91425" lIns="91425" spcFirstLastPara="1" rIns="91425" wrap="square" tIns="91425">
            <a:normAutofit/>
          </a:bodyPr>
          <a:lstStyle/>
          <a:p>
            <a:pPr indent="457200" lvl="0" marL="0" rtl="0" algn="just">
              <a:lnSpc>
                <a:spcPct val="100000"/>
              </a:lnSpc>
              <a:spcBef>
                <a:spcPts val="0"/>
              </a:spcBef>
              <a:spcAft>
                <a:spcPts val="0"/>
              </a:spcAft>
              <a:buNone/>
            </a:pPr>
            <a:r>
              <a:rPr lang="en" sz="1200">
                <a:solidFill>
                  <a:srgbClr val="000000"/>
                </a:solidFill>
                <a:latin typeface="Arial"/>
                <a:ea typeface="Arial"/>
                <a:cs typeface="Arial"/>
                <a:sym typeface="Arial"/>
              </a:rPr>
              <a:t>Here are a few examples:</a:t>
            </a:r>
            <a:endParaRPr sz="1200">
              <a:solidFill>
                <a:srgbClr val="000000"/>
              </a:solidFill>
              <a:latin typeface="Arial"/>
              <a:ea typeface="Arial"/>
              <a:cs typeface="Arial"/>
              <a:sym typeface="Arial"/>
            </a:endParaRPr>
          </a:p>
          <a:p>
            <a:pPr indent="457200" lvl="0" marL="0" rtl="0" algn="just">
              <a:lnSpc>
                <a:spcPct val="100000"/>
              </a:lnSpc>
              <a:spcBef>
                <a:spcPts val="0"/>
              </a:spcBef>
              <a:spcAft>
                <a:spcPts val="0"/>
              </a:spcAft>
              <a:buNone/>
            </a:pPr>
            <a:r>
              <a:t/>
            </a:r>
            <a:endParaRPr sz="1200">
              <a:solidFill>
                <a:srgbClr val="000000"/>
              </a:solidFill>
              <a:latin typeface="Arial"/>
              <a:ea typeface="Arial"/>
              <a:cs typeface="Arial"/>
              <a:sym typeface="Arial"/>
            </a:endParaRPr>
          </a:p>
          <a:p>
            <a:pPr indent="457200" lvl="0" marL="0" rtl="0" algn="just">
              <a:lnSpc>
                <a:spcPct val="100000"/>
              </a:lnSpc>
              <a:spcBef>
                <a:spcPts val="0"/>
              </a:spcBef>
              <a:spcAft>
                <a:spcPts val="0"/>
              </a:spcAft>
              <a:buNone/>
            </a:pPr>
            <a:r>
              <a:t/>
            </a:r>
            <a:endParaRPr sz="1200">
              <a:solidFill>
                <a:srgbClr val="000000"/>
              </a:solidFill>
              <a:latin typeface="Arial"/>
              <a:ea typeface="Arial"/>
              <a:cs typeface="Arial"/>
              <a:sym typeface="Arial"/>
            </a:endParaRPr>
          </a:p>
          <a:p>
            <a:pPr indent="457200" lvl="0" marL="0" rtl="0" algn="just">
              <a:lnSpc>
                <a:spcPct val="100000"/>
              </a:lnSpc>
              <a:spcBef>
                <a:spcPts val="0"/>
              </a:spcBef>
              <a:spcAft>
                <a:spcPts val="0"/>
              </a:spcAft>
              <a:buNone/>
            </a:pPr>
            <a:r>
              <a:t/>
            </a:r>
            <a:endParaRPr sz="1200">
              <a:solidFill>
                <a:srgbClr val="000000"/>
              </a:solidFill>
              <a:latin typeface="Arial"/>
              <a:ea typeface="Arial"/>
              <a:cs typeface="Arial"/>
              <a:sym typeface="Arial"/>
            </a:endParaRPr>
          </a:p>
          <a:p>
            <a:pPr indent="457200" lvl="0" marL="0" rtl="0" algn="just">
              <a:lnSpc>
                <a:spcPct val="100000"/>
              </a:lnSpc>
              <a:spcBef>
                <a:spcPts val="0"/>
              </a:spcBef>
              <a:spcAft>
                <a:spcPts val="0"/>
              </a:spcAft>
              <a:buNone/>
            </a:pPr>
            <a:r>
              <a:t/>
            </a:r>
            <a:endParaRPr sz="1200">
              <a:solidFill>
                <a:srgbClr val="000000"/>
              </a:solidFill>
              <a:latin typeface="Arial"/>
              <a:ea typeface="Arial"/>
              <a:cs typeface="Arial"/>
              <a:sym typeface="Arial"/>
            </a:endParaRPr>
          </a:p>
          <a:p>
            <a:pPr indent="457200" lvl="0" marL="0" rtl="0" algn="just">
              <a:lnSpc>
                <a:spcPct val="100000"/>
              </a:lnSpc>
              <a:spcBef>
                <a:spcPts val="0"/>
              </a:spcBef>
              <a:spcAft>
                <a:spcPts val="0"/>
              </a:spcAft>
              <a:buNone/>
            </a:pPr>
            <a:r>
              <a:t/>
            </a:r>
            <a:endParaRPr sz="1200">
              <a:solidFill>
                <a:srgbClr val="000000"/>
              </a:solidFill>
              <a:latin typeface="Arial"/>
              <a:ea typeface="Arial"/>
              <a:cs typeface="Arial"/>
              <a:sym typeface="Arial"/>
            </a:endParaRPr>
          </a:p>
          <a:p>
            <a:pPr indent="457200" lvl="0" marL="0" rtl="0" algn="just">
              <a:lnSpc>
                <a:spcPct val="100000"/>
              </a:lnSpc>
              <a:spcBef>
                <a:spcPts val="0"/>
              </a:spcBef>
              <a:spcAft>
                <a:spcPts val="0"/>
              </a:spcAft>
              <a:buNone/>
            </a:pPr>
            <a:r>
              <a:t/>
            </a:r>
            <a:endParaRPr sz="1200">
              <a:solidFill>
                <a:srgbClr val="000000"/>
              </a:solidFill>
              <a:latin typeface="Arial"/>
              <a:ea typeface="Arial"/>
              <a:cs typeface="Arial"/>
              <a:sym typeface="Arial"/>
            </a:endParaRPr>
          </a:p>
          <a:p>
            <a:pPr indent="457200" lvl="0" marL="0" rtl="0" algn="just">
              <a:lnSpc>
                <a:spcPct val="100000"/>
              </a:lnSpc>
              <a:spcBef>
                <a:spcPts val="0"/>
              </a:spcBef>
              <a:spcAft>
                <a:spcPts val="0"/>
              </a:spcAft>
              <a:buNone/>
            </a:pPr>
            <a:r>
              <a:t/>
            </a:r>
            <a:endParaRPr sz="1200">
              <a:solidFill>
                <a:srgbClr val="000000"/>
              </a:solidFill>
              <a:latin typeface="Arial"/>
              <a:ea typeface="Arial"/>
              <a:cs typeface="Arial"/>
              <a:sym typeface="Arial"/>
            </a:endParaRPr>
          </a:p>
          <a:p>
            <a:pPr indent="457200" lvl="0" marL="0" rtl="0" algn="just">
              <a:lnSpc>
                <a:spcPct val="100000"/>
              </a:lnSpc>
              <a:spcBef>
                <a:spcPts val="0"/>
              </a:spcBef>
              <a:spcAft>
                <a:spcPts val="0"/>
              </a:spcAft>
              <a:buNone/>
            </a:pPr>
            <a:r>
              <a:t/>
            </a:r>
            <a:endParaRPr sz="1200">
              <a:solidFill>
                <a:srgbClr val="000000"/>
              </a:solidFill>
              <a:latin typeface="Arial"/>
              <a:ea typeface="Arial"/>
              <a:cs typeface="Arial"/>
              <a:sym typeface="Arial"/>
            </a:endParaRPr>
          </a:p>
          <a:p>
            <a:pPr indent="457200" lvl="0" marL="0" rtl="0" algn="just">
              <a:lnSpc>
                <a:spcPct val="100000"/>
              </a:lnSpc>
              <a:spcBef>
                <a:spcPts val="0"/>
              </a:spcBef>
              <a:spcAft>
                <a:spcPts val="0"/>
              </a:spcAft>
              <a:buNone/>
            </a:pPr>
            <a:r>
              <a:t/>
            </a:r>
            <a:endParaRPr sz="1200">
              <a:solidFill>
                <a:srgbClr val="000000"/>
              </a:solidFill>
              <a:latin typeface="Arial"/>
              <a:ea typeface="Arial"/>
              <a:cs typeface="Arial"/>
              <a:sym typeface="Arial"/>
            </a:endParaRPr>
          </a:p>
          <a:p>
            <a:pPr indent="457200" lvl="0" marL="0" rtl="0" algn="just">
              <a:lnSpc>
                <a:spcPct val="100000"/>
              </a:lnSpc>
              <a:spcBef>
                <a:spcPts val="0"/>
              </a:spcBef>
              <a:spcAft>
                <a:spcPts val="0"/>
              </a:spcAft>
              <a:buNone/>
            </a:pPr>
            <a:r>
              <a:t/>
            </a:r>
            <a:endParaRPr sz="1200">
              <a:solidFill>
                <a:srgbClr val="000000"/>
              </a:solidFill>
              <a:latin typeface="Arial"/>
              <a:ea typeface="Arial"/>
              <a:cs typeface="Arial"/>
              <a:sym typeface="Arial"/>
            </a:endParaRPr>
          </a:p>
          <a:p>
            <a:pPr indent="457200" lvl="0" marL="0" rtl="0" algn="just">
              <a:lnSpc>
                <a:spcPct val="100000"/>
              </a:lnSpc>
              <a:spcBef>
                <a:spcPts val="0"/>
              </a:spcBef>
              <a:spcAft>
                <a:spcPts val="0"/>
              </a:spcAft>
              <a:buNone/>
            </a:pPr>
            <a:r>
              <a:t/>
            </a:r>
            <a:endParaRPr sz="1200">
              <a:solidFill>
                <a:srgbClr val="000000"/>
              </a:solidFill>
              <a:latin typeface="Arial"/>
              <a:ea typeface="Arial"/>
              <a:cs typeface="Arial"/>
              <a:sym typeface="Arial"/>
            </a:endParaRPr>
          </a:p>
          <a:p>
            <a:pPr indent="457200" lvl="0" marL="0" rtl="0" algn="just">
              <a:lnSpc>
                <a:spcPct val="100000"/>
              </a:lnSpc>
              <a:spcBef>
                <a:spcPts val="0"/>
              </a:spcBef>
              <a:spcAft>
                <a:spcPts val="0"/>
              </a:spcAft>
              <a:buNone/>
            </a:pPr>
            <a:r>
              <a:t/>
            </a:r>
            <a:endParaRPr sz="1200">
              <a:solidFill>
                <a:srgbClr val="000000"/>
              </a:solidFill>
              <a:latin typeface="Arial"/>
              <a:ea typeface="Arial"/>
              <a:cs typeface="Arial"/>
              <a:sym typeface="Arial"/>
            </a:endParaRPr>
          </a:p>
          <a:p>
            <a:pPr indent="457200" lvl="0" marL="0" rtl="0" algn="just">
              <a:lnSpc>
                <a:spcPct val="100000"/>
              </a:lnSpc>
              <a:spcBef>
                <a:spcPts val="0"/>
              </a:spcBef>
              <a:spcAft>
                <a:spcPts val="0"/>
              </a:spcAft>
              <a:buNone/>
            </a:pPr>
            <a:r>
              <a:rPr lang="en" sz="1200">
                <a:solidFill>
                  <a:srgbClr val="000000"/>
                </a:solidFill>
                <a:latin typeface="Arial"/>
                <a:ea typeface="Arial"/>
                <a:cs typeface="Arial"/>
                <a:sym typeface="Arial"/>
              </a:rPr>
              <a:t>You can find more examples and the instructions on how to run the tutor in the documentation file.</a:t>
            </a:r>
            <a:endParaRPr sz="1200">
              <a:solidFill>
                <a:srgbClr val="000000"/>
              </a:solidFill>
              <a:latin typeface="Arial"/>
              <a:ea typeface="Arial"/>
              <a:cs typeface="Arial"/>
              <a:sym typeface="Arial"/>
            </a:endParaRPr>
          </a:p>
        </p:txBody>
      </p:sp>
      <p:pic>
        <p:nvPicPr>
          <p:cNvPr id="150" name="Google Shape;150;p24"/>
          <p:cNvPicPr preferRelativeResize="0"/>
          <p:nvPr/>
        </p:nvPicPr>
        <p:blipFill>
          <a:blip r:embed="rId3">
            <a:alphaModFix/>
          </a:blip>
          <a:stretch>
            <a:fillRect/>
          </a:stretch>
        </p:blipFill>
        <p:spPr>
          <a:xfrm>
            <a:off x="311700" y="1133925"/>
            <a:ext cx="4110675" cy="1839425"/>
          </a:xfrm>
          <a:prstGeom prst="rect">
            <a:avLst/>
          </a:prstGeom>
          <a:noFill/>
          <a:ln>
            <a:noFill/>
          </a:ln>
        </p:spPr>
      </p:pic>
      <p:pic>
        <p:nvPicPr>
          <p:cNvPr id="151" name="Google Shape;151;p24"/>
          <p:cNvPicPr preferRelativeResize="0"/>
          <p:nvPr/>
        </p:nvPicPr>
        <p:blipFill>
          <a:blip r:embed="rId4">
            <a:alphaModFix/>
          </a:blip>
          <a:stretch>
            <a:fillRect/>
          </a:stretch>
        </p:blipFill>
        <p:spPr>
          <a:xfrm>
            <a:off x="4690575" y="1197808"/>
            <a:ext cx="4141725" cy="1642992"/>
          </a:xfrm>
          <a:prstGeom prst="rect">
            <a:avLst/>
          </a:prstGeom>
          <a:noFill/>
          <a:ln>
            <a:noFill/>
          </a:ln>
        </p:spPr>
      </p:pic>
      <p:pic>
        <p:nvPicPr>
          <p:cNvPr id="152" name="Google Shape;152;p24"/>
          <p:cNvPicPr preferRelativeResize="0"/>
          <p:nvPr/>
        </p:nvPicPr>
        <p:blipFill>
          <a:blip r:embed="rId5">
            <a:alphaModFix/>
          </a:blip>
          <a:stretch>
            <a:fillRect/>
          </a:stretch>
        </p:blipFill>
        <p:spPr>
          <a:xfrm>
            <a:off x="4126523" y="3492000"/>
            <a:ext cx="890950" cy="890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216425"/>
            <a:ext cx="8520600" cy="572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2400">
                <a:solidFill>
                  <a:srgbClr val="000000"/>
                </a:solidFill>
                <a:latin typeface="Arial"/>
                <a:ea typeface="Arial"/>
                <a:cs typeface="Arial"/>
                <a:sym typeface="Arial"/>
              </a:rPr>
              <a:t>9</a:t>
            </a:r>
            <a:r>
              <a:rPr b="1" lang="en" sz="2400">
                <a:solidFill>
                  <a:srgbClr val="000000"/>
                </a:solidFill>
                <a:latin typeface="Arial"/>
                <a:ea typeface="Arial"/>
                <a:cs typeface="Arial"/>
                <a:sym typeface="Arial"/>
              </a:rPr>
              <a:t>. End of the presentation</a:t>
            </a:r>
            <a:endParaRPr b="1" sz="2400">
              <a:solidFill>
                <a:srgbClr val="000000"/>
              </a:solidFill>
              <a:latin typeface="Arial"/>
              <a:ea typeface="Arial"/>
              <a:cs typeface="Arial"/>
              <a:sym typeface="Arial"/>
            </a:endParaRPr>
          </a:p>
        </p:txBody>
      </p:sp>
      <p:sp>
        <p:nvSpPr>
          <p:cNvPr id="158" name="Google Shape;158;p25"/>
          <p:cNvSpPr txBox="1"/>
          <p:nvPr>
            <p:ph idx="1" type="body"/>
          </p:nvPr>
        </p:nvSpPr>
        <p:spPr>
          <a:xfrm>
            <a:off x="464100" y="695275"/>
            <a:ext cx="8152500" cy="3416400"/>
          </a:xfrm>
          <a:prstGeom prst="rect">
            <a:avLst/>
          </a:prstGeom>
        </p:spPr>
        <p:txBody>
          <a:bodyPr anchorCtr="0" anchor="t" bIns="91425" lIns="91425" spcFirstLastPara="1" rIns="91425" wrap="square" tIns="91425">
            <a:normAutofit/>
          </a:bodyPr>
          <a:lstStyle/>
          <a:p>
            <a:pPr indent="457200" lvl="0" marL="0" rtl="0" algn="just">
              <a:lnSpc>
                <a:spcPct val="100000"/>
              </a:lnSpc>
              <a:spcBef>
                <a:spcPts val="0"/>
              </a:spcBef>
              <a:spcAft>
                <a:spcPts val="0"/>
              </a:spcAft>
              <a:buNone/>
            </a:pPr>
            <a:r>
              <a:rPr lang="en" sz="1200">
                <a:solidFill>
                  <a:srgbClr val="000000"/>
                </a:solidFill>
                <a:latin typeface="Arial"/>
                <a:ea typeface="Arial"/>
                <a:cs typeface="Arial"/>
                <a:sym typeface="Arial"/>
              </a:rPr>
              <a:t>This project serves as a showcase of how AI technologies can be integrated to create a comprehensive learning tool and how they can be made accessible through an intuitive user interface.</a:t>
            </a:r>
            <a:endParaRPr sz="1200">
              <a:solidFill>
                <a:srgbClr val="000000"/>
              </a:solidFill>
              <a:latin typeface="Arial"/>
              <a:ea typeface="Arial"/>
              <a:cs typeface="Arial"/>
              <a:sym typeface="Arial"/>
            </a:endParaRPr>
          </a:p>
          <a:p>
            <a:pPr indent="457200" lvl="0" marL="0" rtl="0" algn="just">
              <a:lnSpc>
                <a:spcPct val="100000"/>
              </a:lnSpc>
              <a:spcBef>
                <a:spcPts val="0"/>
              </a:spcBef>
              <a:spcAft>
                <a:spcPts val="0"/>
              </a:spcAft>
              <a:buNone/>
            </a:pPr>
            <a:r>
              <a:t/>
            </a:r>
            <a:endParaRPr sz="1200">
              <a:solidFill>
                <a:srgbClr val="000000"/>
              </a:solidFill>
              <a:latin typeface="Arial"/>
              <a:ea typeface="Arial"/>
              <a:cs typeface="Arial"/>
              <a:sym typeface="Arial"/>
            </a:endParaRPr>
          </a:p>
          <a:p>
            <a:pPr indent="457200" lvl="0" marL="0" rtl="0" algn="just">
              <a:lnSpc>
                <a:spcPct val="100000"/>
              </a:lnSpc>
              <a:spcBef>
                <a:spcPts val="0"/>
              </a:spcBef>
              <a:spcAft>
                <a:spcPts val="0"/>
              </a:spcAft>
              <a:buNone/>
            </a:pPr>
            <a:r>
              <a:rPr lang="en" sz="1200">
                <a:solidFill>
                  <a:srgbClr val="000000"/>
                </a:solidFill>
                <a:latin typeface="Arial"/>
                <a:ea typeface="Arial"/>
                <a:cs typeface="Arial"/>
                <a:sym typeface="Arial"/>
              </a:rPr>
              <a:t>This project highlights the significant strides made in AI-powered education and the promising potential it holds for future learning methodologies.</a:t>
            </a:r>
            <a:endParaRPr sz="1200">
              <a:solidFill>
                <a:srgbClr val="000000"/>
              </a:solidFill>
              <a:latin typeface="Arial"/>
              <a:ea typeface="Arial"/>
              <a:cs typeface="Arial"/>
              <a:sym typeface="Arial"/>
            </a:endParaRPr>
          </a:p>
        </p:txBody>
      </p:sp>
      <p:sp>
        <p:nvSpPr>
          <p:cNvPr id="159" name="Google Shape;159;p25"/>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p>
            <a:pPr indent="0" lvl="0" marL="0" marR="0" rtl="0" algn="r">
              <a:lnSpc>
                <a:spcPct val="115000"/>
              </a:lnSpc>
              <a:spcBef>
                <a:spcPts val="0"/>
              </a:spcBef>
              <a:spcAft>
                <a:spcPts val="1200"/>
              </a:spcAft>
              <a:buNone/>
            </a:pPr>
            <a:fld id="{00000000-1234-1234-1234-123412341234}" type="slidenum">
              <a:rPr lang="en"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pic>
        <p:nvPicPr>
          <p:cNvPr id="160" name="Google Shape;160;p25"/>
          <p:cNvPicPr preferRelativeResize="0"/>
          <p:nvPr/>
        </p:nvPicPr>
        <p:blipFill>
          <a:blip r:embed="rId3">
            <a:alphaModFix/>
          </a:blip>
          <a:stretch>
            <a:fillRect/>
          </a:stretch>
        </p:blipFill>
        <p:spPr>
          <a:xfrm>
            <a:off x="2956838" y="2262225"/>
            <a:ext cx="3230325" cy="2153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216425"/>
            <a:ext cx="8520600" cy="572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2400">
                <a:solidFill>
                  <a:srgbClr val="000000"/>
                </a:solidFill>
                <a:latin typeface="Arial"/>
                <a:ea typeface="Arial"/>
                <a:cs typeface="Arial"/>
                <a:sym typeface="Arial"/>
              </a:rPr>
              <a:t>1. </a:t>
            </a:r>
            <a:r>
              <a:rPr b="1" lang="en" sz="2400">
                <a:solidFill>
                  <a:srgbClr val="000000"/>
                </a:solidFill>
                <a:latin typeface="Arial"/>
                <a:ea typeface="Arial"/>
                <a:cs typeface="Arial"/>
                <a:sym typeface="Arial"/>
              </a:rPr>
              <a:t>Introduction</a:t>
            </a:r>
            <a:endParaRPr b="1" sz="2400">
              <a:solidFill>
                <a:srgbClr val="000000"/>
              </a:solidFill>
              <a:latin typeface="Arial"/>
              <a:ea typeface="Arial"/>
              <a:cs typeface="Arial"/>
              <a:sym typeface="Arial"/>
            </a:endParaRPr>
          </a:p>
        </p:txBody>
      </p:sp>
      <p:sp>
        <p:nvSpPr>
          <p:cNvPr id="66" name="Google Shape;66;p14"/>
          <p:cNvSpPr txBox="1"/>
          <p:nvPr>
            <p:ph idx="1" type="body"/>
          </p:nvPr>
        </p:nvSpPr>
        <p:spPr>
          <a:xfrm>
            <a:off x="464100" y="695275"/>
            <a:ext cx="8152500" cy="3416400"/>
          </a:xfrm>
          <a:prstGeom prst="rect">
            <a:avLst/>
          </a:prstGeom>
        </p:spPr>
        <p:txBody>
          <a:bodyPr anchorCtr="0" anchor="t" bIns="91425" lIns="91425" spcFirstLastPara="1" rIns="91425" wrap="square" tIns="91425">
            <a:normAutofit/>
          </a:bodyPr>
          <a:lstStyle/>
          <a:p>
            <a:pPr indent="457200" lvl="0" marL="0" rtl="0" algn="just">
              <a:lnSpc>
                <a:spcPct val="100000"/>
              </a:lnSpc>
              <a:spcBef>
                <a:spcPts val="0"/>
              </a:spcBef>
              <a:spcAft>
                <a:spcPts val="0"/>
              </a:spcAft>
              <a:buNone/>
            </a:pPr>
            <a:r>
              <a:rPr lang="en" sz="1200">
                <a:solidFill>
                  <a:srgbClr val="000000"/>
                </a:solidFill>
                <a:latin typeface="Arial"/>
                <a:ea typeface="Arial"/>
                <a:cs typeface="Arial"/>
                <a:sym typeface="Arial"/>
              </a:rPr>
              <a:t>Artificial Intelligence (AI) has revolutionized language learning by making it more interactive and personalized. This project showcases an AI-driven piece of software, designed to improve the English proficiency of its users.</a:t>
            </a:r>
            <a:endParaRPr sz="1200">
              <a:solidFill>
                <a:srgbClr val="000000"/>
              </a:solidFill>
              <a:latin typeface="Arial"/>
              <a:ea typeface="Arial"/>
              <a:cs typeface="Arial"/>
              <a:sym typeface="Arial"/>
            </a:endParaRPr>
          </a:p>
          <a:p>
            <a:pPr indent="457200" lvl="0" marL="0" rtl="0" algn="just">
              <a:lnSpc>
                <a:spcPct val="100000"/>
              </a:lnSpc>
              <a:spcBef>
                <a:spcPts val="0"/>
              </a:spcBef>
              <a:spcAft>
                <a:spcPts val="0"/>
              </a:spcAft>
              <a:buNone/>
            </a:pPr>
            <a:r>
              <a:t/>
            </a:r>
            <a:endParaRPr sz="1200">
              <a:solidFill>
                <a:srgbClr val="000000"/>
              </a:solidFill>
              <a:latin typeface="Arial"/>
              <a:ea typeface="Arial"/>
              <a:cs typeface="Arial"/>
              <a:sym typeface="Arial"/>
            </a:endParaRPr>
          </a:p>
          <a:p>
            <a:pPr indent="457200" lvl="0" marL="0" rtl="0" algn="just">
              <a:lnSpc>
                <a:spcPct val="100000"/>
              </a:lnSpc>
              <a:spcBef>
                <a:spcPts val="0"/>
              </a:spcBef>
              <a:spcAft>
                <a:spcPts val="0"/>
              </a:spcAft>
              <a:buNone/>
            </a:pPr>
            <a:r>
              <a:rPr lang="en" sz="1200">
                <a:solidFill>
                  <a:srgbClr val="000000"/>
                </a:solidFill>
                <a:latin typeface="Arial"/>
                <a:ea typeface="Arial"/>
                <a:cs typeface="Arial"/>
                <a:sym typeface="Arial"/>
              </a:rPr>
              <a:t>This project uses the state-of-the-art natural language processing capabilities of OpenAI's GPT-3.5 Turbo large language model and combines it with ElevenLabs' high-quality text-to-speech technology. Everything is then presented in an intuitive and accessible user interface built using Streamlit. </a:t>
            </a:r>
            <a:endParaRPr sz="1200">
              <a:solidFill>
                <a:srgbClr val="000000"/>
              </a:solidFill>
              <a:latin typeface="Arial"/>
              <a:ea typeface="Arial"/>
              <a:cs typeface="Arial"/>
              <a:sym typeface="Arial"/>
            </a:endParaRPr>
          </a:p>
        </p:txBody>
      </p:sp>
      <p:sp>
        <p:nvSpPr>
          <p:cNvPr id="67" name="Google Shape;67;p14"/>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p>
            <a:pPr indent="0" lvl="0" marL="0" marR="0" rtl="0" algn="r">
              <a:lnSpc>
                <a:spcPct val="115000"/>
              </a:lnSpc>
              <a:spcBef>
                <a:spcPts val="0"/>
              </a:spcBef>
              <a:spcAft>
                <a:spcPts val="1200"/>
              </a:spcAft>
              <a:buNone/>
            </a:pPr>
            <a:fld id="{00000000-1234-1234-1234-123412341234}" type="slidenum">
              <a:rPr lang="en"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pic>
        <p:nvPicPr>
          <p:cNvPr id="68" name="Google Shape;68;p14"/>
          <p:cNvPicPr preferRelativeResize="0"/>
          <p:nvPr/>
        </p:nvPicPr>
        <p:blipFill>
          <a:blip r:embed="rId3">
            <a:alphaModFix/>
          </a:blip>
          <a:stretch>
            <a:fillRect/>
          </a:stretch>
        </p:blipFill>
        <p:spPr>
          <a:xfrm>
            <a:off x="2426963" y="2224850"/>
            <a:ext cx="4290075" cy="2252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216425"/>
            <a:ext cx="8520600" cy="572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2400">
                <a:solidFill>
                  <a:srgbClr val="000000"/>
                </a:solidFill>
                <a:latin typeface="Arial"/>
                <a:ea typeface="Arial"/>
                <a:cs typeface="Arial"/>
                <a:sym typeface="Arial"/>
              </a:rPr>
              <a:t>2. OpenAI’s </a:t>
            </a:r>
            <a:r>
              <a:rPr b="1" lang="en" sz="2400">
                <a:solidFill>
                  <a:srgbClr val="000000"/>
                </a:solidFill>
                <a:latin typeface="Arial"/>
                <a:ea typeface="Arial"/>
                <a:cs typeface="Arial"/>
                <a:sym typeface="Arial"/>
              </a:rPr>
              <a:t>GPT-3.5 Turbo</a:t>
            </a:r>
            <a:endParaRPr b="1" sz="2400">
              <a:solidFill>
                <a:srgbClr val="000000"/>
              </a:solidFill>
              <a:latin typeface="Arial"/>
              <a:ea typeface="Arial"/>
              <a:cs typeface="Arial"/>
              <a:sym typeface="Arial"/>
            </a:endParaRPr>
          </a:p>
        </p:txBody>
      </p:sp>
      <p:sp>
        <p:nvSpPr>
          <p:cNvPr id="74" name="Google Shape;74;p15"/>
          <p:cNvSpPr txBox="1"/>
          <p:nvPr>
            <p:ph idx="1" type="body"/>
          </p:nvPr>
        </p:nvSpPr>
        <p:spPr>
          <a:xfrm>
            <a:off x="464100" y="695275"/>
            <a:ext cx="8152500" cy="3416400"/>
          </a:xfrm>
          <a:prstGeom prst="rect">
            <a:avLst/>
          </a:prstGeom>
        </p:spPr>
        <p:txBody>
          <a:bodyPr anchorCtr="0" anchor="t" bIns="91425" lIns="91425" spcFirstLastPara="1" rIns="91425" wrap="square" tIns="91425">
            <a:normAutofit/>
          </a:bodyPr>
          <a:lstStyle/>
          <a:p>
            <a:pPr indent="457200" lvl="0" marL="0" rtl="0" algn="just">
              <a:lnSpc>
                <a:spcPct val="100000"/>
              </a:lnSpc>
              <a:spcBef>
                <a:spcPts val="0"/>
              </a:spcBef>
              <a:spcAft>
                <a:spcPts val="0"/>
              </a:spcAft>
              <a:buNone/>
            </a:pPr>
            <a:r>
              <a:rPr lang="en" sz="1200">
                <a:solidFill>
                  <a:srgbClr val="000000"/>
                </a:solidFill>
                <a:latin typeface="Arial"/>
                <a:ea typeface="Arial"/>
                <a:cs typeface="Arial"/>
                <a:sym typeface="Arial"/>
              </a:rPr>
              <a:t>OpenAI's large language model serves as the core of our AI tutor. Through OpenAI's model, the tutor generates real-time responses to the user’s input. The tutor helps improve the user’s English proficiency by providing corrections and initiating dialogues for practice.</a:t>
            </a:r>
            <a:endParaRPr sz="12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sz="1200">
              <a:solidFill>
                <a:srgbClr val="000000"/>
              </a:solidFill>
              <a:latin typeface="Arial"/>
              <a:ea typeface="Arial"/>
              <a:cs typeface="Arial"/>
              <a:sym typeface="Arial"/>
            </a:endParaRPr>
          </a:p>
        </p:txBody>
      </p:sp>
      <p:sp>
        <p:nvSpPr>
          <p:cNvPr id="75" name="Google Shape;75;p15"/>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p>
            <a:pPr indent="0" lvl="0" marL="0" marR="0" rtl="0" algn="r">
              <a:lnSpc>
                <a:spcPct val="115000"/>
              </a:lnSpc>
              <a:spcBef>
                <a:spcPts val="0"/>
              </a:spcBef>
              <a:spcAft>
                <a:spcPts val="1200"/>
              </a:spcAft>
              <a:buNone/>
            </a:pPr>
            <a:fld id="{00000000-1234-1234-1234-123412341234}" type="slidenum">
              <a:rPr lang="en"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pic>
        <p:nvPicPr>
          <p:cNvPr id="76" name="Google Shape;76;p15"/>
          <p:cNvPicPr preferRelativeResize="0"/>
          <p:nvPr/>
        </p:nvPicPr>
        <p:blipFill>
          <a:blip r:embed="rId3">
            <a:alphaModFix/>
          </a:blip>
          <a:stretch>
            <a:fillRect/>
          </a:stretch>
        </p:blipFill>
        <p:spPr>
          <a:xfrm>
            <a:off x="3237039" y="2080175"/>
            <a:ext cx="2669924" cy="22249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216425"/>
            <a:ext cx="8520600" cy="572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2400">
                <a:solidFill>
                  <a:srgbClr val="000000"/>
                </a:solidFill>
                <a:latin typeface="Arial"/>
                <a:ea typeface="Arial"/>
                <a:cs typeface="Arial"/>
                <a:sym typeface="Arial"/>
              </a:rPr>
              <a:t>3</a:t>
            </a:r>
            <a:r>
              <a:rPr b="1" lang="en" sz="2400">
                <a:solidFill>
                  <a:srgbClr val="000000"/>
                </a:solidFill>
                <a:latin typeface="Arial"/>
                <a:ea typeface="Arial"/>
                <a:cs typeface="Arial"/>
                <a:sym typeface="Arial"/>
              </a:rPr>
              <a:t>. </a:t>
            </a:r>
            <a:r>
              <a:rPr b="1" lang="en" sz="2400">
                <a:solidFill>
                  <a:srgbClr val="000000"/>
                </a:solidFill>
                <a:latin typeface="Arial"/>
                <a:ea typeface="Arial"/>
                <a:cs typeface="Arial"/>
                <a:sym typeface="Arial"/>
              </a:rPr>
              <a:t>ElevenLabs</a:t>
            </a:r>
            <a:r>
              <a:rPr b="1" lang="en" sz="2400">
                <a:solidFill>
                  <a:srgbClr val="000000"/>
                </a:solidFill>
                <a:latin typeface="Arial"/>
                <a:ea typeface="Arial"/>
                <a:cs typeface="Arial"/>
                <a:sym typeface="Arial"/>
              </a:rPr>
              <a:t>’ Speech Synthesis</a:t>
            </a:r>
            <a:endParaRPr b="1" sz="2400">
              <a:solidFill>
                <a:srgbClr val="000000"/>
              </a:solidFill>
              <a:latin typeface="Arial"/>
              <a:ea typeface="Arial"/>
              <a:cs typeface="Arial"/>
              <a:sym typeface="Arial"/>
            </a:endParaRPr>
          </a:p>
        </p:txBody>
      </p:sp>
      <p:sp>
        <p:nvSpPr>
          <p:cNvPr id="82" name="Google Shape;82;p16"/>
          <p:cNvSpPr txBox="1"/>
          <p:nvPr>
            <p:ph idx="1" type="body"/>
          </p:nvPr>
        </p:nvSpPr>
        <p:spPr>
          <a:xfrm>
            <a:off x="464100" y="695275"/>
            <a:ext cx="8152500" cy="3416400"/>
          </a:xfrm>
          <a:prstGeom prst="rect">
            <a:avLst/>
          </a:prstGeom>
        </p:spPr>
        <p:txBody>
          <a:bodyPr anchorCtr="0" anchor="t" bIns="91425" lIns="91425" spcFirstLastPara="1" rIns="91425" wrap="square" tIns="91425">
            <a:normAutofit/>
          </a:bodyPr>
          <a:lstStyle/>
          <a:p>
            <a:pPr indent="457200" lvl="0" marL="0" rtl="0" algn="just">
              <a:lnSpc>
                <a:spcPct val="100000"/>
              </a:lnSpc>
              <a:spcBef>
                <a:spcPts val="0"/>
              </a:spcBef>
              <a:spcAft>
                <a:spcPts val="0"/>
              </a:spcAft>
              <a:buNone/>
            </a:pPr>
            <a:r>
              <a:rPr lang="en" sz="1200">
                <a:solidFill>
                  <a:srgbClr val="000000"/>
                </a:solidFill>
                <a:latin typeface="Arial"/>
                <a:ea typeface="Arial"/>
                <a:cs typeface="Arial"/>
                <a:sym typeface="Arial"/>
              </a:rPr>
              <a:t>After a response is obtained from the language model, it is converted into audible speech using ElevenLabs' technology, providing auditory reinforcement for the learning experience. Users have the ability to select different voices for the output.</a:t>
            </a:r>
            <a:endParaRPr sz="12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sz="1200">
              <a:solidFill>
                <a:srgbClr val="000000"/>
              </a:solidFill>
              <a:latin typeface="Arial"/>
              <a:ea typeface="Arial"/>
              <a:cs typeface="Arial"/>
              <a:sym typeface="Arial"/>
            </a:endParaRPr>
          </a:p>
          <a:p>
            <a:pPr indent="457200" lvl="0" marL="0" rtl="0" algn="just">
              <a:lnSpc>
                <a:spcPct val="100000"/>
              </a:lnSpc>
              <a:spcBef>
                <a:spcPts val="0"/>
              </a:spcBef>
              <a:spcAft>
                <a:spcPts val="0"/>
              </a:spcAft>
              <a:buNone/>
            </a:pPr>
            <a:r>
              <a:rPr lang="en" sz="1200">
                <a:solidFill>
                  <a:srgbClr val="000000"/>
                </a:solidFill>
                <a:latin typeface="Arial"/>
                <a:ea typeface="Arial"/>
                <a:cs typeface="Arial"/>
                <a:sym typeface="Arial"/>
              </a:rPr>
              <a:t>The inclusion of this technology helps create a more immersive language learning environment, combining text with audio.</a:t>
            </a:r>
            <a:endParaRPr sz="1200">
              <a:solidFill>
                <a:srgbClr val="000000"/>
              </a:solidFill>
              <a:latin typeface="Arial"/>
              <a:ea typeface="Arial"/>
              <a:cs typeface="Arial"/>
              <a:sym typeface="Arial"/>
            </a:endParaRPr>
          </a:p>
        </p:txBody>
      </p:sp>
      <p:sp>
        <p:nvSpPr>
          <p:cNvPr id="83" name="Google Shape;83;p16"/>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p>
            <a:pPr indent="0" lvl="0" marL="0" marR="0" rtl="0" algn="r">
              <a:lnSpc>
                <a:spcPct val="115000"/>
              </a:lnSpc>
              <a:spcBef>
                <a:spcPts val="0"/>
              </a:spcBef>
              <a:spcAft>
                <a:spcPts val="1200"/>
              </a:spcAft>
              <a:buNone/>
            </a:pPr>
            <a:fld id="{00000000-1234-1234-1234-123412341234}" type="slidenum">
              <a:rPr lang="en"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pic>
        <p:nvPicPr>
          <p:cNvPr id="84" name="Google Shape;84;p16"/>
          <p:cNvPicPr preferRelativeResize="0"/>
          <p:nvPr/>
        </p:nvPicPr>
        <p:blipFill>
          <a:blip r:embed="rId3">
            <a:alphaModFix/>
          </a:blip>
          <a:stretch>
            <a:fillRect/>
          </a:stretch>
        </p:blipFill>
        <p:spPr>
          <a:xfrm>
            <a:off x="2457688" y="2190175"/>
            <a:ext cx="4228626" cy="22200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216425"/>
            <a:ext cx="8520600" cy="572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2400">
                <a:solidFill>
                  <a:srgbClr val="000000"/>
                </a:solidFill>
                <a:latin typeface="Arial"/>
                <a:ea typeface="Arial"/>
                <a:cs typeface="Arial"/>
                <a:sym typeface="Arial"/>
              </a:rPr>
              <a:t>4</a:t>
            </a:r>
            <a:r>
              <a:rPr b="1" lang="en" sz="2400">
                <a:solidFill>
                  <a:srgbClr val="000000"/>
                </a:solidFill>
                <a:latin typeface="Arial"/>
                <a:ea typeface="Arial"/>
                <a:cs typeface="Arial"/>
                <a:sym typeface="Arial"/>
              </a:rPr>
              <a:t>. Streamlit</a:t>
            </a:r>
            <a:endParaRPr b="1" sz="2400">
              <a:solidFill>
                <a:srgbClr val="000000"/>
              </a:solidFill>
              <a:latin typeface="Arial"/>
              <a:ea typeface="Arial"/>
              <a:cs typeface="Arial"/>
              <a:sym typeface="Arial"/>
            </a:endParaRPr>
          </a:p>
        </p:txBody>
      </p:sp>
      <p:sp>
        <p:nvSpPr>
          <p:cNvPr id="90" name="Google Shape;90;p17"/>
          <p:cNvSpPr txBox="1"/>
          <p:nvPr>
            <p:ph idx="1" type="body"/>
          </p:nvPr>
        </p:nvSpPr>
        <p:spPr>
          <a:xfrm>
            <a:off x="464100" y="695275"/>
            <a:ext cx="81525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sz="1200">
                <a:solidFill>
                  <a:srgbClr val="000000"/>
                </a:solidFill>
                <a:latin typeface="Arial"/>
                <a:ea typeface="Arial"/>
                <a:cs typeface="Arial"/>
                <a:sym typeface="Arial"/>
              </a:rPr>
              <a:t>	Streamlit is a promising open-source Python library, which enables developers to build attractive user interfaces in no time. </a:t>
            </a:r>
            <a:endParaRPr sz="12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sz="1200">
              <a:solidFill>
                <a:srgbClr val="000000"/>
              </a:solidFill>
              <a:latin typeface="Arial"/>
              <a:ea typeface="Arial"/>
              <a:cs typeface="Arial"/>
              <a:sym typeface="Arial"/>
            </a:endParaRPr>
          </a:p>
          <a:p>
            <a:pPr indent="457200" lvl="0" marL="0" rtl="0" algn="just">
              <a:lnSpc>
                <a:spcPct val="100000"/>
              </a:lnSpc>
              <a:spcBef>
                <a:spcPts val="0"/>
              </a:spcBef>
              <a:spcAft>
                <a:spcPts val="0"/>
              </a:spcAft>
              <a:buNone/>
            </a:pPr>
            <a:r>
              <a:rPr lang="en" sz="1200">
                <a:solidFill>
                  <a:srgbClr val="000000"/>
                </a:solidFill>
                <a:latin typeface="Arial"/>
                <a:ea typeface="Arial"/>
                <a:cs typeface="Arial"/>
                <a:sym typeface="Arial"/>
              </a:rPr>
              <a:t>Streamlit provides the user interface for our AI tutor. It lets users easily enter their input and interact with the tutor.</a:t>
            </a:r>
            <a:endParaRPr sz="1200">
              <a:solidFill>
                <a:srgbClr val="000000"/>
              </a:solidFill>
              <a:latin typeface="Arial"/>
              <a:ea typeface="Arial"/>
              <a:cs typeface="Arial"/>
              <a:sym typeface="Arial"/>
            </a:endParaRPr>
          </a:p>
          <a:p>
            <a:pPr indent="457200" lvl="0" marL="0" rtl="0" algn="just">
              <a:lnSpc>
                <a:spcPct val="100000"/>
              </a:lnSpc>
              <a:spcBef>
                <a:spcPts val="0"/>
              </a:spcBef>
              <a:spcAft>
                <a:spcPts val="0"/>
              </a:spcAft>
              <a:buNone/>
            </a:pPr>
            <a:r>
              <a:t/>
            </a:r>
            <a:endParaRPr sz="1200">
              <a:solidFill>
                <a:srgbClr val="000000"/>
              </a:solidFill>
              <a:latin typeface="Arial"/>
              <a:ea typeface="Arial"/>
              <a:cs typeface="Arial"/>
              <a:sym typeface="Arial"/>
            </a:endParaRPr>
          </a:p>
          <a:p>
            <a:pPr indent="457200" lvl="0" marL="0" rtl="0" algn="just">
              <a:lnSpc>
                <a:spcPct val="100000"/>
              </a:lnSpc>
              <a:spcBef>
                <a:spcPts val="0"/>
              </a:spcBef>
              <a:spcAft>
                <a:spcPts val="0"/>
              </a:spcAft>
              <a:buNone/>
            </a:pPr>
            <a:r>
              <a:t/>
            </a:r>
            <a:endParaRPr sz="1200">
              <a:solidFill>
                <a:srgbClr val="000000"/>
              </a:solidFill>
              <a:latin typeface="Arial"/>
              <a:ea typeface="Arial"/>
              <a:cs typeface="Arial"/>
              <a:sym typeface="Arial"/>
            </a:endParaRPr>
          </a:p>
        </p:txBody>
      </p:sp>
      <p:sp>
        <p:nvSpPr>
          <p:cNvPr id="91" name="Google Shape;91;p17"/>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p>
            <a:pPr indent="0" lvl="0" marL="0" marR="0" rtl="0" algn="r">
              <a:lnSpc>
                <a:spcPct val="115000"/>
              </a:lnSpc>
              <a:spcBef>
                <a:spcPts val="0"/>
              </a:spcBef>
              <a:spcAft>
                <a:spcPts val="1200"/>
              </a:spcAft>
              <a:buNone/>
            </a:pPr>
            <a:fld id="{00000000-1234-1234-1234-123412341234}" type="slidenum">
              <a:rPr lang="en"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pic>
        <p:nvPicPr>
          <p:cNvPr id="92" name="Google Shape;92;p17"/>
          <p:cNvPicPr preferRelativeResize="0"/>
          <p:nvPr/>
        </p:nvPicPr>
        <p:blipFill>
          <a:blip r:embed="rId3">
            <a:alphaModFix/>
          </a:blip>
          <a:stretch>
            <a:fillRect/>
          </a:stretch>
        </p:blipFill>
        <p:spPr>
          <a:xfrm>
            <a:off x="2544087" y="2126075"/>
            <a:ext cx="3992526" cy="2221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216425"/>
            <a:ext cx="8520600" cy="572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2400">
                <a:solidFill>
                  <a:srgbClr val="000000"/>
                </a:solidFill>
                <a:latin typeface="Arial"/>
                <a:ea typeface="Arial"/>
                <a:cs typeface="Arial"/>
                <a:sym typeface="Arial"/>
              </a:rPr>
              <a:t>5</a:t>
            </a:r>
            <a:r>
              <a:rPr b="1" lang="en" sz="2400">
                <a:solidFill>
                  <a:srgbClr val="000000"/>
                </a:solidFill>
                <a:latin typeface="Arial"/>
                <a:ea typeface="Arial"/>
                <a:cs typeface="Arial"/>
                <a:sym typeface="Arial"/>
              </a:rPr>
              <a:t>. Google’s Colaboratory</a:t>
            </a:r>
            <a:endParaRPr b="1" sz="2400">
              <a:solidFill>
                <a:srgbClr val="000000"/>
              </a:solidFill>
              <a:latin typeface="Arial"/>
              <a:ea typeface="Arial"/>
              <a:cs typeface="Arial"/>
              <a:sym typeface="Arial"/>
            </a:endParaRPr>
          </a:p>
        </p:txBody>
      </p:sp>
      <p:sp>
        <p:nvSpPr>
          <p:cNvPr id="98" name="Google Shape;98;p18"/>
          <p:cNvSpPr txBox="1"/>
          <p:nvPr>
            <p:ph idx="1" type="body"/>
          </p:nvPr>
        </p:nvSpPr>
        <p:spPr>
          <a:xfrm>
            <a:off x="464100" y="695275"/>
            <a:ext cx="8152500" cy="3416400"/>
          </a:xfrm>
          <a:prstGeom prst="rect">
            <a:avLst/>
          </a:prstGeom>
        </p:spPr>
        <p:txBody>
          <a:bodyPr anchorCtr="0" anchor="t" bIns="91425" lIns="91425" spcFirstLastPara="1" rIns="91425" wrap="square" tIns="91425">
            <a:normAutofit/>
          </a:bodyPr>
          <a:lstStyle/>
          <a:p>
            <a:pPr indent="457200" lvl="0" marL="0" rtl="0" algn="just">
              <a:lnSpc>
                <a:spcPct val="100000"/>
              </a:lnSpc>
              <a:spcBef>
                <a:spcPts val="0"/>
              </a:spcBef>
              <a:spcAft>
                <a:spcPts val="0"/>
              </a:spcAft>
              <a:buNone/>
            </a:pPr>
            <a:r>
              <a:rPr lang="en" sz="1200">
                <a:solidFill>
                  <a:srgbClr val="000000"/>
                </a:solidFill>
                <a:latin typeface="Arial"/>
                <a:ea typeface="Arial"/>
                <a:cs typeface="Arial"/>
                <a:sym typeface="Arial"/>
              </a:rPr>
              <a:t>Colaboratory (Colab) allows anyone to write and execute Python code through a web browser. Colab is entirely cloud-based, which means that we don't need to install anything on our computer. All the processing is done on Google's servers, which makes Colab easy to use on any device.</a:t>
            </a:r>
            <a:endParaRPr sz="1200">
              <a:solidFill>
                <a:srgbClr val="000000"/>
              </a:solidFill>
              <a:latin typeface="Arial"/>
              <a:ea typeface="Arial"/>
              <a:cs typeface="Arial"/>
              <a:sym typeface="Arial"/>
            </a:endParaRPr>
          </a:p>
          <a:p>
            <a:pPr indent="457200" lvl="0" marL="0" rtl="0" algn="just">
              <a:lnSpc>
                <a:spcPct val="100000"/>
              </a:lnSpc>
              <a:spcBef>
                <a:spcPts val="0"/>
              </a:spcBef>
              <a:spcAft>
                <a:spcPts val="0"/>
              </a:spcAft>
              <a:buNone/>
            </a:pPr>
            <a:r>
              <a:t/>
            </a:r>
            <a:endParaRPr sz="1200">
              <a:solidFill>
                <a:srgbClr val="000000"/>
              </a:solidFill>
              <a:latin typeface="Arial"/>
              <a:ea typeface="Arial"/>
              <a:cs typeface="Arial"/>
              <a:sym typeface="Arial"/>
            </a:endParaRPr>
          </a:p>
          <a:p>
            <a:pPr indent="457200" lvl="0" marL="0" rtl="0" algn="just">
              <a:lnSpc>
                <a:spcPct val="100000"/>
              </a:lnSpc>
              <a:spcBef>
                <a:spcPts val="0"/>
              </a:spcBef>
              <a:spcAft>
                <a:spcPts val="0"/>
              </a:spcAft>
              <a:buNone/>
            </a:pPr>
            <a:r>
              <a:rPr lang="en" sz="1200">
                <a:solidFill>
                  <a:srgbClr val="000000"/>
                </a:solidFill>
                <a:latin typeface="Arial"/>
                <a:ea typeface="Arial"/>
                <a:cs typeface="Arial"/>
                <a:sym typeface="Arial"/>
              </a:rPr>
              <a:t>Colab provides a stable environment for the deployment of our project.</a:t>
            </a:r>
            <a:endParaRPr sz="1200">
              <a:solidFill>
                <a:srgbClr val="000000"/>
              </a:solidFill>
              <a:latin typeface="Arial"/>
              <a:ea typeface="Arial"/>
              <a:cs typeface="Arial"/>
              <a:sym typeface="Arial"/>
            </a:endParaRPr>
          </a:p>
          <a:p>
            <a:pPr indent="457200" lvl="0" marL="0" rtl="0" algn="just">
              <a:lnSpc>
                <a:spcPct val="100000"/>
              </a:lnSpc>
              <a:spcBef>
                <a:spcPts val="0"/>
              </a:spcBef>
              <a:spcAft>
                <a:spcPts val="0"/>
              </a:spcAft>
              <a:buNone/>
            </a:pPr>
            <a:r>
              <a:t/>
            </a:r>
            <a:endParaRPr sz="1200">
              <a:solidFill>
                <a:srgbClr val="000000"/>
              </a:solidFill>
              <a:latin typeface="Arial"/>
              <a:ea typeface="Arial"/>
              <a:cs typeface="Arial"/>
              <a:sym typeface="Arial"/>
            </a:endParaRPr>
          </a:p>
          <a:p>
            <a:pPr indent="457200" lvl="0" marL="0" rtl="0" algn="just">
              <a:lnSpc>
                <a:spcPct val="100000"/>
              </a:lnSpc>
              <a:spcBef>
                <a:spcPts val="0"/>
              </a:spcBef>
              <a:spcAft>
                <a:spcPts val="0"/>
              </a:spcAft>
              <a:buNone/>
            </a:pPr>
            <a:r>
              <a:t/>
            </a:r>
            <a:endParaRPr sz="1200">
              <a:solidFill>
                <a:srgbClr val="000000"/>
              </a:solidFill>
              <a:latin typeface="Arial"/>
              <a:ea typeface="Arial"/>
              <a:cs typeface="Arial"/>
              <a:sym typeface="Arial"/>
            </a:endParaRPr>
          </a:p>
        </p:txBody>
      </p:sp>
      <p:sp>
        <p:nvSpPr>
          <p:cNvPr id="99" name="Google Shape;99;p18"/>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p>
            <a:pPr indent="0" lvl="0" marL="0" marR="0" rtl="0" algn="r">
              <a:lnSpc>
                <a:spcPct val="115000"/>
              </a:lnSpc>
              <a:spcBef>
                <a:spcPts val="0"/>
              </a:spcBef>
              <a:spcAft>
                <a:spcPts val="1200"/>
              </a:spcAft>
              <a:buNone/>
            </a:pPr>
            <a:fld id="{00000000-1234-1234-1234-123412341234}" type="slidenum">
              <a:rPr lang="en"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pic>
        <p:nvPicPr>
          <p:cNvPr id="100" name="Google Shape;100;p18"/>
          <p:cNvPicPr preferRelativeResize="0"/>
          <p:nvPr/>
        </p:nvPicPr>
        <p:blipFill>
          <a:blip r:embed="rId3">
            <a:alphaModFix/>
          </a:blip>
          <a:stretch>
            <a:fillRect/>
          </a:stretch>
        </p:blipFill>
        <p:spPr>
          <a:xfrm>
            <a:off x="2073350" y="3048175"/>
            <a:ext cx="4997276" cy="1041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216425"/>
            <a:ext cx="8520600" cy="572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2400">
                <a:solidFill>
                  <a:srgbClr val="000000"/>
                </a:solidFill>
                <a:latin typeface="Arial"/>
                <a:ea typeface="Arial"/>
                <a:cs typeface="Arial"/>
                <a:sym typeface="Arial"/>
              </a:rPr>
              <a:t>6</a:t>
            </a:r>
            <a:r>
              <a:rPr b="1" lang="en" sz="2400">
                <a:solidFill>
                  <a:srgbClr val="000000"/>
                </a:solidFill>
                <a:latin typeface="Arial"/>
                <a:ea typeface="Arial"/>
                <a:cs typeface="Arial"/>
                <a:sym typeface="Arial"/>
              </a:rPr>
              <a:t>. Additional features</a:t>
            </a:r>
            <a:endParaRPr b="1" sz="2400">
              <a:solidFill>
                <a:srgbClr val="000000"/>
              </a:solidFill>
              <a:latin typeface="Arial"/>
              <a:ea typeface="Arial"/>
              <a:cs typeface="Arial"/>
              <a:sym typeface="Arial"/>
            </a:endParaRPr>
          </a:p>
        </p:txBody>
      </p:sp>
      <p:sp>
        <p:nvSpPr>
          <p:cNvPr id="106" name="Google Shape;106;p19"/>
          <p:cNvSpPr txBox="1"/>
          <p:nvPr>
            <p:ph idx="1" type="body"/>
          </p:nvPr>
        </p:nvSpPr>
        <p:spPr>
          <a:xfrm>
            <a:off x="464100" y="695275"/>
            <a:ext cx="8152500" cy="3416400"/>
          </a:xfrm>
          <a:prstGeom prst="rect">
            <a:avLst/>
          </a:prstGeom>
        </p:spPr>
        <p:txBody>
          <a:bodyPr anchorCtr="0" anchor="t" bIns="91425" lIns="91425" spcFirstLastPara="1" rIns="91425" wrap="square" tIns="91425">
            <a:normAutofit/>
          </a:bodyPr>
          <a:lstStyle/>
          <a:p>
            <a:pPr indent="457200" lvl="0" marL="0" rtl="0" algn="just">
              <a:lnSpc>
                <a:spcPct val="100000"/>
              </a:lnSpc>
              <a:spcBef>
                <a:spcPts val="0"/>
              </a:spcBef>
              <a:spcAft>
                <a:spcPts val="0"/>
              </a:spcAft>
              <a:buNone/>
            </a:pPr>
            <a:r>
              <a:rPr lang="en" sz="1200">
                <a:solidFill>
                  <a:srgbClr val="000000"/>
                </a:solidFill>
                <a:latin typeface="Arial"/>
                <a:ea typeface="Arial"/>
                <a:cs typeface="Arial"/>
                <a:sym typeface="Arial"/>
              </a:rPr>
              <a:t>This project can be further expanded with additional features. </a:t>
            </a:r>
            <a:endParaRPr sz="1200">
              <a:solidFill>
                <a:srgbClr val="000000"/>
              </a:solidFill>
              <a:latin typeface="Arial"/>
              <a:ea typeface="Arial"/>
              <a:cs typeface="Arial"/>
              <a:sym typeface="Arial"/>
            </a:endParaRPr>
          </a:p>
          <a:p>
            <a:pPr indent="457200" lvl="0" marL="0" rtl="0" algn="just">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rPr lang="en" sz="1200">
                <a:solidFill>
                  <a:srgbClr val="000000"/>
                </a:solidFill>
                <a:latin typeface="Arial"/>
                <a:ea typeface="Arial"/>
                <a:cs typeface="Arial"/>
                <a:sym typeface="Arial"/>
              </a:rPr>
              <a:t>For example:</a:t>
            </a:r>
            <a:endParaRPr sz="1200">
              <a:solidFill>
                <a:srgbClr val="000000"/>
              </a:solidFill>
              <a:latin typeface="Arial"/>
              <a:ea typeface="Arial"/>
              <a:cs typeface="Arial"/>
              <a:sym typeface="Arial"/>
            </a:endParaRPr>
          </a:p>
          <a:p>
            <a:pPr indent="-304800" lvl="0" marL="457200" rtl="0" algn="just">
              <a:lnSpc>
                <a:spcPct val="1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Give a piece of advice on learning English.</a:t>
            </a:r>
            <a:endParaRPr sz="1200">
              <a:solidFill>
                <a:srgbClr val="000000"/>
              </a:solidFill>
              <a:latin typeface="Arial"/>
              <a:ea typeface="Arial"/>
              <a:cs typeface="Arial"/>
              <a:sym typeface="Arial"/>
            </a:endParaRPr>
          </a:p>
          <a:p>
            <a:pPr indent="-304800" lvl="0" marL="457200" rtl="0" algn="just">
              <a:lnSpc>
                <a:spcPct val="1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Explain a mistake that people often make while using English.</a:t>
            </a:r>
            <a:endParaRPr sz="1200">
              <a:solidFill>
                <a:srgbClr val="000000"/>
              </a:solidFill>
              <a:latin typeface="Arial"/>
              <a:ea typeface="Arial"/>
              <a:cs typeface="Arial"/>
              <a:sym typeface="Arial"/>
            </a:endParaRPr>
          </a:p>
          <a:p>
            <a:pPr indent="-304800" lvl="0" marL="457200" rtl="0" algn="just">
              <a:lnSpc>
                <a:spcPct val="1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Explain a word or phrase, then use it in a sentence.</a:t>
            </a:r>
            <a:endParaRPr sz="1200">
              <a:solidFill>
                <a:srgbClr val="000000"/>
              </a:solidFill>
              <a:latin typeface="Arial"/>
              <a:ea typeface="Arial"/>
              <a:cs typeface="Arial"/>
              <a:sym typeface="Arial"/>
            </a:endParaRPr>
          </a:p>
          <a:p>
            <a:pPr indent="-304800" lvl="0" marL="457200" rtl="0" algn="just">
              <a:lnSpc>
                <a:spcPct val="1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Convey an idea in a different way.</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Pronounce a sentence.</a:t>
            </a:r>
            <a:endParaRPr sz="1200">
              <a:solidFill>
                <a:srgbClr val="000000"/>
              </a:solidFill>
              <a:latin typeface="Arial"/>
              <a:ea typeface="Arial"/>
              <a:cs typeface="Arial"/>
              <a:sym typeface="Arial"/>
            </a:endParaRPr>
          </a:p>
          <a:p>
            <a:pPr indent="-304800" lvl="0" marL="457200" rtl="0" algn="just">
              <a:lnSpc>
                <a:spcPct val="1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0" lvl="0" marL="0" rtl="0" algn="just">
              <a:lnSpc>
                <a:spcPct val="100000"/>
              </a:lnSpc>
              <a:spcBef>
                <a:spcPts val="0"/>
              </a:spcBef>
              <a:spcAft>
                <a:spcPts val="0"/>
              </a:spcAft>
              <a:buNone/>
            </a:pPr>
            <a:r>
              <a:t/>
            </a:r>
            <a:endParaRPr sz="1200">
              <a:solidFill>
                <a:srgbClr val="000000"/>
              </a:solidFill>
              <a:latin typeface="Arial"/>
              <a:ea typeface="Arial"/>
              <a:cs typeface="Arial"/>
              <a:sym typeface="Arial"/>
            </a:endParaRPr>
          </a:p>
        </p:txBody>
      </p:sp>
      <p:sp>
        <p:nvSpPr>
          <p:cNvPr id="107" name="Google Shape;107;p19"/>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p>
            <a:pPr indent="0" lvl="0" marL="0" marR="0" rtl="0" algn="r">
              <a:lnSpc>
                <a:spcPct val="115000"/>
              </a:lnSpc>
              <a:spcBef>
                <a:spcPts val="0"/>
              </a:spcBef>
              <a:spcAft>
                <a:spcPts val="1200"/>
              </a:spcAft>
              <a:buNone/>
            </a:pPr>
            <a:fld id="{00000000-1234-1234-1234-123412341234}" type="slidenum">
              <a:rPr lang="en"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pic>
        <p:nvPicPr>
          <p:cNvPr id="108" name="Google Shape;108;p19"/>
          <p:cNvPicPr preferRelativeResize="0"/>
          <p:nvPr/>
        </p:nvPicPr>
        <p:blipFill>
          <a:blip r:embed="rId3">
            <a:alphaModFix/>
          </a:blip>
          <a:stretch>
            <a:fillRect/>
          </a:stretch>
        </p:blipFill>
        <p:spPr>
          <a:xfrm>
            <a:off x="3729063" y="2264625"/>
            <a:ext cx="1685875" cy="2107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216425"/>
            <a:ext cx="8520600" cy="572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2400">
                <a:solidFill>
                  <a:srgbClr val="000000"/>
                </a:solidFill>
                <a:latin typeface="Arial"/>
                <a:ea typeface="Arial"/>
                <a:cs typeface="Arial"/>
                <a:sym typeface="Arial"/>
              </a:rPr>
              <a:t>7</a:t>
            </a:r>
            <a:r>
              <a:rPr b="1" lang="en" sz="2400">
                <a:solidFill>
                  <a:srgbClr val="000000"/>
                </a:solidFill>
                <a:latin typeface="Arial"/>
                <a:ea typeface="Arial"/>
                <a:cs typeface="Arial"/>
                <a:sym typeface="Arial"/>
              </a:rPr>
              <a:t>. Limitations</a:t>
            </a:r>
            <a:endParaRPr b="1" sz="2400">
              <a:solidFill>
                <a:srgbClr val="000000"/>
              </a:solidFill>
              <a:latin typeface="Arial"/>
              <a:ea typeface="Arial"/>
              <a:cs typeface="Arial"/>
              <a:sym typeface="Arial"/>
            </a:endParaRPr>
          </a:p>
        </p:txBody>
      </p:sp>
      <p:sp>
        <p:nvSpPr>
          <p:cNvPr id="114" name="Google Shape;114;p20"/>
          <p:cNvSpPr txBox="1"/>
          <p:nvPr>
            <p:ph idx="1" type="body"/>
          </p:nvPr>
        </p:nvSpPr>
        <p:spPr>
          <a:xfrm>
            <a:off x="464100" y="695275"/>
            <a:ext cx="8152500" cy="3416400"/>
          </a:xfrm>
          <a:prstGeom prst="rect">
            <a:avLst/>
          </a:prstGeom>
        </p:spPr>
        <p:txBody>
          <a:bodyPr anchorCtr="0" anchor="t" bIns="91425" lIns="91425" spcFirstLastPara="1" rIns="91425" wrap="square" tIns="91425">
            <a:normAutofit/>
          </a:bodyPr>
          <a:lstStyle/>
          <a:p>
            <a:pPr indent="457200" lvl="0" marL="0" rtl="0" algn="just">
              <a:lnSpc>
                <a:spcPct val="100000"/>
              </a:lnSpc>
              <a:spcBef>
                <a:spcPts val="0"/>
              </a:spcBef>
              <a:spcAft>
                <a:spcPts val="0"/>
              </a:spcAft>
              <a:buNone/>
            </a:pPr>
            <a:r>
              <a:rPr lang="en" sz="1200">
                <a:solidFill>
                  <a:srgbClr val="000000"/>
                </a:solidFill>
                <a:latin typeface="Arial"/>
                <a:ea typeface="Arial"/>
                <a:cs typeface="Arial"/>
                <a:sym typeface="Arial"/>
              </a:rPr>
              <a:t>The language model has certain limitations. While adept at generating responses based on vast data sets, it may provide inaccurate information or fail to grasp complex subject matter.</a:t>
            </a:r>
            <a:endParaRPr sz="1200">
              <a:solidFill>
                <a:srgbClr val="000000"/>
              </a:solidFill>
              <a:latin typeface="Arial"/>
              <a:ea typeface="Arial"/>
              <a:cs typeface="Arial"/>
              <a:sym typeface="Arial"/>
            </a:endParaRPr>
          </a:p>
          <a:p>
            <a:pPr indent="457200" lvl="0" marL="0" rtl="0" algn="just">
              <a:lnSpc>
                <a:spcPct val="100000"/>
              </a:lnSpc>
              <a:spcBef>
                <a:spcPts val="0"/>
              </a:spcBef>
              <a:spcAft>
                <a:spcPts val="0"/>
              </a:spcAft>
              <a:buNone/>
            </a:pPr>
            <a:r>
              <a:t/>
            </a:r>
            <a:endParaRPr sz="1200">
              <a:solidFill>
                <a:srgbClr val="000000"/>
              </a:solidFill>
              <a:latin typeface="Arial"/>
              <a:ea typeface="Arial"/>
              <a:cs typeface="Arial"/>
              <a:sym typeface="Arial"/>
            </a:endParaRPr>
          </a:p>
          <a:p>
            <a:pPr indent="457200" lvl="0" marL="0" rtl="0" algn="just">
              <a:lnSpc>
                <a:spcPct val="100000"/>
              </a:lnSpc>
              <a:spcBef>
                <a:spcPts val="0"/>
              </a:spcBef>
              <a:spcAft>
                <a:spcPts val="0"/>
              </a:spcAft>
              <a:buNone/>
            </a:pPr>
            <a:r>
              <a:rPr lang="en" sz="1200">
                <a:solidFill>
                  <a:srgbClr val="000000"/>
                </a:solidFill>
                <a:latin typeface="Arial"/>
                <a:ea typeface="Arial"/>
                <a:cs typeface="Arial"/>
                <a:sym typeface="Arial"/>
              </a:rPr>
              <a:t>While assessing sentences and essays answering IELTS or TOEIC writing tests, the language model can’t seem to follow the rubrics of IELTS or TOEIC. Nor can it accurately assess the content and organization of the essays.</a:t>
            </a:r>
            <a:endParaRPr sz="1200">
              <a:solidFill>
                <a:srgbClr val="000000"/>
              </a:solidFill>
              <a:latin typeface="Arial"/>
              <a:ea typeface="Arial"/>
              <a:cs typeface="Arial"/>
              <a:sym typeface="Arial"/>
            </a:endParaRPr>
          </a:p>
        </p:txBody>
      </p:sp>
      <p:sp>
        <p:nvSpPr>
          <p:cNvPr id="115" name="Google Shape;115;p20"/>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p>
            <a:pPr indent="0" lvl="0" marL="0" marR="0" rtl="0" algn="r">
              <a:lnSpc>
                <a:spcPct val="115000"/>
              </a:lnSpc>
              <a:spcBef>
                <a:spcPts val="0"/>
              </a:spcBef>
              <a:spcAft>
                <a:spcPts val="1200"/>
              </a:spcAft>
              <a:buNone/>
            </a:pPr>
            <a:fld id="{00000000-1234-1234-1234-123412341234}" type="slidenum">
              <a:rPr lang="en"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pic>
        <p:nvPicPr>
          <p:cNvPr id="116" name="Google Shape;116;p20"/>
          <p:cNvPicPr preferRelativeResize="0"/>
          <p:nvPr/>
        </p:nvPicPr>
        <p:blipFill>
          <a:blip r:embed="rId3">
            <a:alphaModFix/>
          </a:blip>
          <a:stretch>
            <a:fillRect/>
          </a:stretch>
        </p:blipFill>
        <p:spPr>
          <a:xfrm>
            <a:off x="1745875" y="2334175"/>
            <a:ext cx="5652249" cy="2090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216425"/>
            <a:ext cx="8520600" cy="572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2400">
                <a:solidFill>
                  <a:srgbClr val="000000"/>
                </a:solidFill>
                <a:latin typeface="Arial"/>
                <a:ea typeface="Arial"/>
                <a:cs typeface="Arial"/>
                <a:sym typeface="Arial"/>
              </a:rPr>
              <a:t>8</a:t>
            </a:r>
            <a:r>
              <a:rPr b="1" lang="en" sz="2400">
                <a:solidFill>
                  <a:srgbClr val="000000"/>
                </a:solidFill>
                <a:latin typeface="Arial"/>
                <a:ea typeface="Arial"/>
                <a:cs typeface="Arial"/>
                <a:sym typeface="Arial"/>
              </a:rPr>
              <a:t>. Demonstration</a:t>
            </a:r>
            <a:endParaRPr b="1" sz="2400">
              <a:solidFill>
                <a:srgbClr val="000000"/>
              </a:solidFill>
              <a:latin typeface="Arial"/>
              <a:ea typeface="Arial"/>
              <a:cs typeface="Arial"/>
              <a:sym typeface="Arial"/>
            </a:endParaRPr>
          </a:p>
        </p:txBody>
      </p:sp>
      <p:sp>
        <p:nvSpPr>
          <p:cNvPr id="122" name="Google Shape;122;p21"/>
          <p:cNvSpPr txBox="1"/>
          <p:nvPr>
            <p:ph idx="1" type="body"/>
          </p:nvPr>
        </p:nvSpPr>
        <p:spPr>
          <a:xfrm>
            <a:off x="464100" y="695275"/>
            <a:ext cx="8152500" cy="3416400"/>
          </a:xfrm>
          <a:prstGeom prst="rect">
            <a:avLst/>
          </a:prstGeom>
        </p:spPr>
        <p:txBody>
          <a:bodyPr anchorCtr="0" anchor="t" bIns="91425" lIns="91425" spcFirstLastPara="1" rIns="91425" wrap="square" tIns="91425">
            <a:normAutofit/>
          </a:bodyPr>
          <a:lstStyle/>
          <a:p>
            <a:pPr indent="457200" lvl="0" marL="0" rtl="0" algn="just">
              <a:lnSpc>
                <a:spcPct val="100000"/>
              </a:lnSpc>
              <a:spcBef>
                <a:spcPts val="0"/>
              </a:spcBef>
              <a:spcAft>
                <a:spcPts val="0"/>
              </a:spcAft>
              <a:buNone/>
            </a:pPr>
            <a:r>
              <a:rPr lang="en" sz="1200">
                <a:solidFill>
                  <a:srgbClr val="000000"/>
                </a:solidFill>
                <a:latin typeface="Arial"/>
                <a:ea typeface="Arial"/>
                <a:cs typeface="Arial"/>
                <a:sym typeface="Arial"/>
              </a:rPr>
              <a:t>You can interact with the tutor using the drop-down menus, input field, and submit button.</a:t>
            </a:r>
            <a:endParaRPr sz="1200">
              <a:solidFill>
                <a:srgbClr val="000000"/>
              </a:solidFill>
              <a:latin typeface="Arial"/>
              <a:ea typeface="Arial"/>
              <a:cs typeface="Arial"/>
              <a:sym typeface="Arial"/>
            </a:endParaRPr>
          </a:p>
        </p:txBody>
      </p:sp>
      <p:sp>
        <p:nvSpPr>
          <p:cNvPr id="123" name="Google Shape;123;p21"/>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p>
            <a:pPr indent="0" lvl="0" marL="0" marR="0" rtl="0" algn="r">
              <a:lnSpc>
                <a:spcPct val="115000"/>
              </a:lnSpc>
              <a:spcBef>
                <a:spcPts val="0"/>
              </a:spcBef>
              <a:spcAft>
                <a:spcPts val="1200"/>
              </a:spcAft>
              <a:buNone/>
            </a:pPr>
            <a:fld id="{00000000-1234-1234-1234-123412341234}" type="slidenum">
              <a:rPr lang="en"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pic>
        <p:nvPicPr>
          <p:cNvPr id="124" name="Google Shape;124;p21"/>
          <p:cNvPicPr preferRelativeResize="0"/>
          <p:nvPr/>
        </p:nvPicPr>
        <p:blipFill>
          <a:blip r:embed="rId3">
            <a:alphaModFix/>
          </a:blip>
          <a:stretch>
            <a:fillRect/>
          </a:stretch>
        </p:blipFill>
        <p:spPr>
          <a:xfrm>
            <a:off x="2495150" y="990050"/>
            <a:ext cx="4153725" cy="37240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