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Light"/>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Light-italic.fntdata"/><Relationship Id="rId22" Type="http://schemas.openxmlformats.org/officeDocument/2006/relationships/font" Target="fonts/Merriweather-regular.fntdata"/><Relationship Id="rId21" Type="http://schemas.openxmlformats.org/officeDocument/2006/relationships/font" Target="fonts/MerriweatherLight-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erriweatherLight-bold.fntdata"/><Relationship Id="rId18" Type="http://schemas.openxmlformats.org/officeDocument/2006/relationships/font" Target="fonts/Merriweather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20452d3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20452d3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6287804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6287804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6287804a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6287804a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20baa6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20baa6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20baa6f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20baa6f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ASCII: 90-Z; 84-T; 82-R; 80-P; 77-M; 70-F; 69-E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6287804a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6287804a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Hence KNN can be useful, especially in cases where the relationship between the input data and the result is unusual or very complex, which means that classic methods such as linear or logistic regression may not be able to do the job.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20452d3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20452d3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TEXT RECOGNITION</a:t>
            </a:r>
            <a:endParaRPr/>
          </a:p>
          <a:p>
            <a:pPr indent="0" lvl="0" marL="0" rtl="0" algn="ctr">
              <a:spcBef>
                <a:spcPts val="0"/>
              </a:spcBef>
              <a:spcAft>
                <a:spcPts val="0"/>
              </a:spcAft>
              <a:buNone/>
            </a:pPr>
            <a:r>
              <a:rPr lang="en" sz="1733"/>
              <a:t>CSS 487 COMPUTER VISION</a:t>
            </a:r>
            <a:endParaRPr sz="1733"/>
          </a:p>
          <a:p>
            <a:pPr indent="0" lvl="0" marL="0" rtl="0" algn="ctr">
              <a:spcBef>
                <a:spcPts val="0"/>
              </a:spcBef>
              <a:spcAft>
                <a:spcPts val="0"/>
              </a:spcAft>
              <a:buNone/>
            </a:pPr>
            <a:r>
              <a:rPr lang="en" sz="1733"/>
              <a:t>Professor: Dr. Clark F. Olson</a:t>
            </a:r>
            <a:endParaRPr sz="1733"/>
          </a:p>
        </p:txBody>
      </p:sp>
      <p:sp>
        <p:nvSpPr>
          <p:cNvPr id="65" name="Google Shape;65;p13"/>
          <p:cNvSpPr txBox="1"/>
          <p:nvPr>
            <p:ph idx="1" type="subTitle"/>
          </p:nvPr>
        </p:nvSpPr>
        <p:spPr>
          <a:xfrm>
            <a:off x="311700" y="1878545"/>
            <a:ext cx="4242600" cy="106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Group members: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Andrew Chou</a:t>
            </a:r>
            <a:endParaRPr>
              <a:solidFill>
                <a:schemeClr val="dk1"/>
              </a:solidFill>
            </a:endParaRPr>
          </a:p>
          <a:p>
            <a:pPr indent="0" lvl="0" marL="0" rtl="0" algn="l">
              <a:spcBef>
                <a:spcPts val="0"/>
              </a:spcBef>
              <a:spcAft>
                <a:spcPts val="0"/>
              </a:spcAft>
              <a:buNone/>
            </a:pPr>
            <a:r>
              <a:rPr lang="en">
                <a:solidFill>
                  <a:schemeClr val="dk1"/>
                </a:solidFill>
              </a:rPr>
              <a:t>Nguyen Vi Cao</a:t>
            </a:r>
            <a:endParaRPr>
              <a:solidFill>
                <a:schemeClr val="dk1"/>
              </a:solidFill>
            </a:endParaRPr>
          </a:p>
          <a:p>
            <a:pPr indent="0" lvl="0" marL="0" rtl="0" algn="l">
              <a:spcBef>
                <a:spcPts val="0"/>
              </a:spcBef>
              <a:spcAft>
                <a:spcPts val="0"/>
              </a:spcAft>
              <a:buNone/>
            </a:pPr>
            <a:r>
              <a:rPr lang="en">
                <a:solidFill>
                  <a:schemeClr val="dk1"/>
                </a:solidFill>
              </a:rPr>
              <a:t>Yuze Wang</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45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a:t>
            </a:r>
            <a:r>
              <a:rPr lang="en"/>
              <a:t> introduction:</a:t>
            </a:r>
            <a:endParaRPr/>
          </a:p>
          <a:p>
            <a:pPr indent="0" lvl="0" marL="0" rtl="0" algn="l">
              <a:spcBef>
                <a:spcPts val="0"/>
              </a:spcBef>
              <a:spcAft>
                <a:spcPts val="0"/>
              </a:spcAft>
              <a:buNone/>
            </a:pPr>
            <a:r>
              <a:t/>
            </a:r>
            <a:endParaRPr sz="1400"/>
          </a:p>
          <a:p>
            <a:pPr indent="-317182" lvl="0" marL="457200" rtl="0" algn="l">
              <a:spcBef>
                <a:spcPts val="0"/>
              </a:spcBef>
              <a:spcAft>
                <a:spcPts val="0"/>
              </a:spcAft>
              <a:buSzPct val="100000"/>
              <a:buChar char="●"/>
            </a:pPr>
            <a:r>
              <a:rPr lang="en" sz="1550"/>
              <a:t>Use KNN algorithm to convert font image to </a:t>
            </a:r>
            <a:r>
              <a:rPr lang="en" sz="1550"/>
              <a:t>matrix</a:t>
            </a:r>
            <a:r>
              <a:rPr lang="en" sz="1550"/>
              <a:t>.</a:t>
            </a:r>
            <a:endParaRPr sz="1550"/>
          </a:p>
          <a:p>
            <a:pPr indent="0" lvl="0" marL="457200" rtl="0" algn="l">
              <a:spcBef>
                <a:spcPts val="0"/>
              </a:spcBef>
              <a:spcAft>
                <a:spcPts val="0"/>
              </a:spcAft>
              <a:buNone/>
            </a:pPr>
            <a:r>
              <a:t/>
            </a:r>
            <a:endParaRPr sz="1550"/>
          </a:p>
          <a:p>
            <a:pPr indent="-317182" lvl="0" marL="457200" rtl="0" algn="l">
              <a:spcBef>
                <a:spcPts val="0"/>
              </a:spcBef>
              <a:spcAft>
                <a:spcPts val="0"/>
              </a:spcAft>
              <a:buSzPct val="100000"/>
              <a:buChar char="●"/>
            </a:pPr>
            <a:r>
              <a:rPr lang="en" sz="1550"/>
              <a:t>Tell the program which is which.</a:t>
            </a:r>
            <a:endParaRPr sz="1550"/>
          </a:p>
          <a:p>
            <a:pPr indent="0" lvl="0" marL="457200" rtl="0" algn="l">
              <a:spcBef>
                <a:spcPts val="0"/>
              </a:spcBef>
              <a:spcAft>
                <a:spcPts val="0"/>
              </a:spcAft>
              <a:buNone/>
            </a:pPr>
            <a:r>
              <a:t/>
            </a:r>
            <a:endParaRPr sz="1550"/>
          </a:p>
          <a:p>
            <a:pPr indent="-317182" lvl="0" marL="457200" rtl="0" algn="l">
              <a:spcBef>
                <a:spcPts val="0"/>
              </a:spcBef>
              <a:spcAft>
                <a:spcPts val="0"/>
              </a:spcAft>
              <a:buSzPct val="100000"/>
              <a:buChar char="●"/>
            </a:pPr>
            <a:r>
              <a:rPr lang="en" sz="1550"/>
              <a:t>Use it to compare with the user input image.</a:t>
            </a:r>
            <a:endParaRPr sz="1550"/>
          </a:p>
          <a:p>
            <a:pPr indent="0" lvl="0" marL="457200" rtl="0" algn="l">
              <a:spcBef>
                <a:spcPts val="0"/>
              </a:spcBef>
              <a:spcAft>
                <a:spcPts val="0"/>
              </a:spcAft>
              <a:buNone/>
            </a:pPr>
            <a:r>
              <a:t/>
            </a:r>
            <a:endParaRPr sz="1550"/>
          </a:p>
          <a:p>
            <a:pPr indent="-317182" lvl="0" marL="457200" rtl="0" algn="l">
              <a:spcBef>
                <a:spcPts val="0"/>
              </a:spcBef>
              <a:spcAft>
                <a:spcPts val="0"/>
              </a:spcAft>
              <a:buSzPct val="100000"/>
              <a:buChar char="●"/>
            </a:pPr>
            <a:r>
              <a:rPr lang="en" sz="1550"/>
              <a:t>Use many fonts.</a:t>
            </a:r>
            <a:endParaRPr sz="155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KNN/K-nearest neighbors algorithm:</a:t>
            </a:r>
            <a:endParaRPr sz="1100"/>
          </a:p>
          <a:p>
            <a:pPr indent="0" lvl="0" marL="0" rtl="0" algn="l">
              <a:spcBef>
                <a:spcPts val="0"/>
              </a:spcBef>
              <a:spcAft>
                <a:spcPts val="0"/>
              </a:spcAft>
              <a:buNone/>
            </a:pPr>
            <a:r>
              <a:rPr lang="en" sz="1100"/>
              <a:t>Similar to the k means cluster</a:t>
            </a:r>
            <a:endParaRPr sz="1100"/>
          </a:p>
          <a:p>
            <a:pPr indent="0" lvl="0" marL="0" rtl="0" algn="l">
              <a:spcBef>
                <a:spcPts val="0"/>
              </a:spcBef>
              <a:spcAft>
                <a:spcPts val="0"/>
              </a:spcAft>
              <a:buNone/>
            </a:pPr>
            <a:r>
              <a:t/>
            </a:r>
            <a:endParaRPr sz="1400"/>
          </a:p>
        </p:txBody>
      </p:sp>
      <p:pic>
        <p:nvPicPr>
          <p:cNvPr id="71" name="Google Shape;71;p14"/>
          <p:cNvPicPr preferRelativeResize="0"/>
          <p:nvPr/>
        </p:nvPicPr>
        <p:blipFill rotWithShape="1">
          <a:blip r:embed="rId3">
            <a:alphaModFix/>
          </a:blip>
          <a:srcRect b="2028" l="0" r="0" t="0"/>
          <a:stretch/>
        </p:blipFill>
        <p:spPr>
          <a:xfrm>
            <a:off x="5244825" y="170623"/>
            <a:ext cx="3050050" cy="2260825"/>
          </a:xfrm>
          <a:prstGeom prst="rect">
            <a:avLst/>
          </a:prstGeom>
          <a:noFill/>
          <a:ln>
            <a:noFill/>
          </a:ln>
        </p:spPr>
      </p:pic>
      <p:pic>
        <p:nvPicPr>
          <p:cNvPr id="72" name="Google Shape;72;p14"/>
          <p:cNvPicPr preferRelativeResize="0"/>
          <p:nvPr/>
        </p:nvPicPr>
        <p:blipFill>
          <a:blip r:embed="rId4">
            <a:alphaModFix/>
          </a:blip>
          <a:stretch>
            <a:fillRect/>
          </a:stretch>
        </p:blipFill>
        <p:spPr>
          <a:xfrm>
            <a:off x="4633800" y="3193273"/>
            <a:ext cx="4086225" cy="1600200"/>
          </a:xfrm>
          <a:prstGeom prst="rect">
            <a:avLst/>
          </a:prstGeom>
          <a:noFill/>
          <a:ln>
            <a:noFill/>
          </a:ln>
        </p:spPr>
      </p:pic>
      <p:sp>
        <p:nvSpPr>
          <p:cNvPr id="73" name="Google Shape;73;p14"/>
          <p:cNvSpPr/>
          <p:nvPr/>
        </p:nvSpPr>
        <p:spPr>
          <a:xfrm>
            <a:off x="6474563" y="2571750"/>
            <a:ext cx="404700" cy="519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4"/>
          <p:cNvCxnSpPr/>
          <p:nvPr/>
        </p:nvCxnSpPr>
        <p:spPr>
          <a:xfrm rot="10800000">
            <a:off x="5718875" y="2431450"/>
            <a:ext cx="4800" cy="433800"/>
          </a:xfrm>
          <a:prstGeom prst="straightConnector1">
            <a:avLst/>
          </a:prstGeom>
          <a:noFill/>
          <a:ln cap="flat" cmpd="sng" w="9525">
            <a:solidFill>
              <a:srgbClr val="FF0000"/>
            </a:solidFill>
            <a:prstDash val="solid"/>
            <a:round/>
            <a:headEnd len="med" w="med" type="none"/>
            <a:tailEnd len="med" w="med" type="triangle"/>
          </a:ln>
        </p:spPr>
      </p:cxnSp>
      <p:cxnSp>
        <p:nvCxnSpPr>
          <p:cNvPr id="75" name="Google Shape;75;p14"/>
          <p:cNvCxnSpPr/>
          <p:nvPr/>
        </p:nvCxnSpPr>
        <p:spPr>
          <a:xfrm rot="10800000">
            <a:off x="6724475" y="2431450"/>
            <a:ext cx="4800" cy="433800"/>
          </a:xfrm>
          <a:prstGeom prst="straightConnector1">
            <a:avLst/>
          </a:prstGeom>
          <a:noFill/>
          <a:ln cap="flat" cmpd="sng" w="9525">
            <a:solidFill>
              <a:srgbClr val="FF0000"/>
            </a:solidFill>
            <a:prstDash val="solid"/>
            <a:round/>
            <a:headEnd len="med" w="med" type="none"/>
            <a:tailEnd len="med" w="med" type="triangle"/>
          </a:ln>
        </p:spPr>
      </p:cxnSp>
      <p:cxnSp>
        <p:nvCxnSpPr>
          <p:cNvPr id="76" name="Google Shape;76;p14"/>
          <p:cNvCxnSpPr/>
          <p:nvPr/>
        </p:nvCxnSpPr>
        <p:spPr>
          <a:xfrm rot="10800000">
            <a:off x="7847050" y="2431450"/>
            <a:ext cx="4800" cy="43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25700" y="584775"/>
            <a:ext cx="3706500" cy="28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sz="1400"/>
              <a:t>Precondition: ideally, the program will read in a characters image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Postcondition: it will locate and identify each characters in that image and write the output to the console</a:t>
            </a:r>
            <a:endParaRPr sz="1400"/>
          </a:p>
        </p:txBody>
      </p:sp>
      <p:sp>
        <p:nvSpPr>
          <p:cNvPr id="82" name="Google Shape;82;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5"/>
          <p:cNvPicPr preferRelativeResize="0"/>
          <p:nvPr/>
        </p:nvPicPr>
        <p:blipFill rotWithShape="1">
          <a:blip r:embed="rId3">
            <a:alphaModFix/>
          </a:blip>
          <a:srcRect b="2028" l="0" r="0" t="0"/>
          <a:stretch/>
        </p:blipFill>
        <p:spPr>
          <a:xfrm>
            <a:off x="4960975" y="1240538"/>
            <a:ext cx="3533775"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25" y="500925"/>
            <a:ext cx="3706500" cy="31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Training data: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will input an image that includes characters A-Z, 0-9 in different fonts and use opencv library to extract each characters.</a:t>
            </a:r>
            <a:endParaRPr sz="1400"/>
          </a:p>
        </p:txBody>
      </p:sp>
      <p:sp>
        <p:nvSpPr>
          <p:cNvPr id="89" name="Google Shape;8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6"/>
          <p:cNvPicPr preferRelativeResize="0"/>
          <p:nvPr/>
        </p:nvPicPr>
        <p:blipFill>
          <a:blip r:embed="rId3">
            <a:alphaModFix/>
          </a:blip>
          <a:stretch>
            <a:fillRect/>
          </a:stretch>
        </p:blipFill>
        <p:spPr>
          <a:xfrm>
            <a:off x="4644675" y="500921"/>
            <a:ext cx="4166400" cy="2163305"/>
          </a:xfrm>
          <a:prstGeom prst="rect">
            <a:avLst/>
          </a:prstGeom>
          <a:noFill/>
          <a:ln>
            <a:noFill/>
          </a:ln>
        </p:spPr>
      </p:pic>
      <p:sp>
        <p:nvSpPr>
          <p:cNvPr id="91" name="Google Shape;91;p16"/>
          <p:cNvSpPr txBox="1"/>
          <p:nvPr/>
        </p:nvSpPr>
        <p:spPr>
          <a:xfrm>
            <a:off x="4644675" y="2664225"/>
            <a:ext cx="27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Input Image for Training</a:t>
            </a:r>
            <a:endParaRPr>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a:p>
            <a:pPr indent="-308610" lvl="0" marL="457200" rtl="0" algn="l">
              <a:spcBef>
                <a:spcPts val="0"/>
              </a:spcBef>
              <a:spcAft>
                <a:spcPts val="0"/>
              </a:spcAft>
              <a:buSzPct val="100000"/>
              <a:buAutoNum type="arabicPeriod"/>
            </a:pPr>
            <a:r>
              <a:rPr lang="en" sz="1400"/>
              <a:t>Training data (Continue):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When we run the training program, it will first scan the input image (font image), and pop up three different windows on the screen which are ROI windows, Resized windows and Training Image windows respectively. </a:t>
            </a:r>
            <a:endParaRPr sz="1400"/>
          </a:p>
          <a:p>
            <a:pPr indent="-308610" lvl="0" marL="457200" rtl="0" algn="l">
              <a:spcBef>
                <a:spcPts val="0"/>
              </a:spcBef>
              <a:spcAft>
                <a:spcPts val="0"/>
              </a:spcAft>
              <a:buSzPct val="100000"/>
              <a:buChar char="●"/>
            </a:pPr>
            <a:r>
              <a:rPr lang="en" sz="1400"/>
              <a:t>ROI is of 10 * 10 pixels</a:t>
            </a:r>
            <a:endParaRPr sz="1400"/>
          </a:p>
          <a:p>
            <a:pPr indent="-308610" lvl="0" marL="457200" rtl="0" algn="l">
              <a:spcBef>
                <a:spcPts val="0"/>
              </a:spcBef>
              <a:spcAft>
                <a:spcPts val="0"/>
              </a:spcAft>
              <a:buSzPct val="100000"/>
              <a:buChar char="●"/>
            </a:pPr>
            <a:r>
              <a:rPr lang="en" sz="1400"/>
              <a:t>Resize is of 20 * 30 pixels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Based on the ROI windows, press the corresponding character shown. Once we pressed the key, red rectangular box will be shown on that character on original scanning image. This represents that the program has recognize this character shape.</a:t>
            </a:r>
            <a:endParaRPr sz="1400"/>
          </a:p>
        </p:txBody>
      </p:sp>
      <p:sp>
        <p:nvSpPr>
          <p:cNvPr id="97" name="Google Shape;97;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latin typeface="Merriweather Light"/>
              <a:ea typeface="Merriweather Light"/>
              <a:cs typeface="Merriweather Light"/>
              <a:sym typeface="Merriweather Light"/>
            </a:endParaRPr>
          </a:p>
          <a:p>
            <a:pPr indent="-406400" lvl="0" marL="457200" rtl="0" algn="l">
              <a:lnSpc>
                <a:spcPct val="100000"/>
              </a:lnSpc>
              <a:spcBef>
                <a:spcPts val="0"/>
              </a:spcBef>
              <a:spcAft>
                <a:spcPts val="0"/>
              </a:spcAft>
              <a:buClr>
                <a:schemeClr val="lt1"/>
              </a:buClr>
              <a:buSzPts val="2800"/>
              <a:buFont typeface="Merriweather Light"/>
              <a:buChar char="●"/>
            </a:pPr>
            <a:r>
              <a:rPr lang="en">
                <a:latin typeface="Merriweather Light"/>
                <a:ea typeface="Merriweather Light"/>
                <a:cs typeface="Merriweather Light"/>
                <a:sym typeface="Merriweather Light"/>
              </a:rPr>
              <a:t>d</a:t>
            </a:r>
            <a:endParaRPr>
              <a:latin typeface="Merriweather Light"/>
              <a:ea typeface="Merriweather Light"/>
              <a:cs typeface="Merriweather Light"/>
              <a:sym typeface="Merriweather Light"/>
            </a:endParaRPr>
          </a:p>
        </p:txBody>
      </p:sp>
      <p:pic>
        <p:nvPicPr>
          <p:cNvPr id="98" name="Google Shape;98;p17"/>
          <p:cNvPicPr preferRelativeResize="0"/>
          <p:nvPr/>
        </p:nvPicPr>
        <p:blipFill>
          <a:blip r:embed="rId3">
            <a:alphaModFix/>
          </a:blip>
          <a:stretch>
            <a:fillRect/>
          </a:stretch>
        </p:blipFill>
        <p:spPr>
          <a:xfrm>
            <a:off x="4644675" y="200350"/>
            <a:ext cx="1428750" cy="714375"/>
          </a:xfrm>
          <a:prstGeom prst="rect">
            <a:avLst/>
          </a:prstGeom>
          <a:noFill/>
          <a:ln>
            <a:noFill/>
          </a:ln>
        </p:spPr>
      </p:pic>
      <p:sp>
        <p:nvSpPr>
          <p:cNvPr id="99" name="Google Shape;99;p17"/>
          <p:cNvSpPr txBox="1"/>
          <p:nvPr/>
        </p:nvSpPr>
        <p:spPr>
          <a:xfrm>
            <a:off x="6073425" y="500925"/>
            <a:ext cx="27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ROI Window (10 x 10)</a:t>
            </a:r>
            <a:endParaRPr>
              <a:latin typeface="Merriweather Light"/>
              <a:ea typeface="Merriweather Light"/>
              <a:cs typeface="Merriweather Light"/>
              <a:sym typeface="Merriweather Light"/>
            </a:endParaRPr>
          </a:p>
        </p:txBody>
      </p:sp>
      <p:pic>
        <p:nvPicPr>
          <p:cNvPr id="100" name="Google Shape;100;p17"/>
          <p:cNvPicPr preferRelativeResize="0"/>
          <p:nvPr/>
        </p:nvPicPr>
        <p:blipFill>
          <a:blip r:embed="rId4">
            <a:alphaModFix/>
          </a:blip>
          <a:stretch>
            <a:fillRect/>
          </a:stretch>
        </p:blipFill>
        <p:spPr>
          <a:xfrm>
            <a:off x="4654200" y="1222850"/>
            <a:ext cx="1409700" cy="781050"/>
          </a:xfrm>
          <a:prstGeom prst="rect">
            <a:avLst/>
          </a:prstGeom>
          <a:noFill/>
          <a:ln>
            <a:noFill/>
          </a:ln>
        </p:spPr>
      </p:pic>
      <p:sp>
        <p:nvSpPr>
          <p:cNvPr id="101" name="Google Shape;101;p17"/>
          <p:cNvSpPr txBox="1"/>
          <p:nvPr/>
        </p:nvSpPr>
        <p:spPr>
          <a:xfrm>
            <a:off x="6138175" y="1413275"/>
            <a:ext cx="27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Resize Window (20 x 30)</a:t>
            </a:r>
            <a:endParaRPr>
              <a:latin typeface="Merriweather Light"/>
              <a:ea typeface="Merriweather Light"/>
              <a:cs typeface="Merriweather Light"/>
              <a:sym typeface="Merriweather Light"/>
            </a:endParaRPr>
          </a:p>
        </p:txBody>
      </p:sp>
      <p:pic>
        <p:nvPicPr>
          <p:cNvPr id="102" name="Google Shape;102;p17"/>
          <p:cNvPicPr preferRelativeResize="0"/>
          <p:nvPr/>
        </p:nvPicPr>
        <p:blipFill>
          <a:blip r:embed="rId5">
            <a:alphaModFix/>
          </a:blip>
          <a:stretch>
            <a:fillRect/>
          </a:stretch>
        </p:blipFill>
        <p:spPr>
          <a:xfrm>
            <a:off x="4654200" y="2228825"/>
            <a:ext cx="3407294" cy="1828875"/>
          </a:xfrm>
          <a:prstGeom prst="rect">
            <a:avLst/>
          </a:prstGeom>
          <a:noFill/>
          <a:ln>
            <a:noFill/>
          </a:ln>
        </p:spPr>
      </p:pic>
      <p:sp>
        <p:nvSpPr>
          <p:cNvPr id="103" name="Google Shape;103;p17"/>
          <p:cNvSpPr txBox="1"/>
          <p:nvPr/>
        </p:nvSpPr>
        <p:spPr>
          <a:xfrm>
            <a:off x="4654200" y="4057700"/>
            <a:ext cx="278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Light"/>
                <a:ea typeface="Merriweather Light"/>
                <a:cs typeface="Merriweather Light"/>
                <a:sym typeface="Merriweather Light"/>
              </a:rPr>
              <a:t>Original Image Window (With some letter pressed)</a:t>
            </a:r>
            <a:endParaRPr>
              <a:latin typeface="Merriweather Light"/>
              <a:ea typeface="Merriweather Light"/>
              <a:cs typeface="Merriweather Light"/>
              <a:sym typeface="Merriweath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a:p>
            <a:pPr indent="-308610" lvl="0" marL="457200" rtl="0" algn="l">
              <a:spcBef>
                <a:spcPts val="0"/>
              </a:spcBef>
              <a:spcAft>
                <a:spcPts val="0"/>
              </a:spcAft>
              <a:buSzPct val="100000"/>
              <a:buAutoNum type="arabicPeriod"/>
            </a:pPr>
            <a:r>
              <a:rPr lang="en" sz="1400"/>
              <a:t>Training data (Continue):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Once all the character has been pressed, the program will store those in ASCII character  and save them into storage file (.xml file).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Storage file will be used further in the testing phase to determine any hidden character within an image.</a:t>
            </a:r>
            <a:endParaRPr sz="1400"/>
          </a:p>
        </p:txBody>
      </p:sp>
      <p:pic>
        <p:nvPicPr>
          <p:cNvPr id="109" name="Google Shape;109;p18"/>
          <p:cNvPicPr preferRelativeResize="0"/>
          <p:nvPr/>
        </p:nvPicPr>
        <p:blipFill>
          <a:blip r:embed="rId3">
            <a:alphaModFix/>
          </a:blip>
          <a:stretch>
            <a:fillRect/>
          </a:stretch>
        </p:blipFill>
        <p:spPr>
          <a:xfrm>
            <a:off x="379625" y="2858125"/>
            <a:ext cx="7878027" cy="1239275"/>
          </a:xfrm>
          <a:prstGeom prst="rect">
            <a:avLst/>
          </a:prstGeom>
          <a:noFill/>
          <a:ln>
            <a:noFill/>
          </a:ln>
        </p:spPr>
      </p:pic>
      <p:sp>
        <p:nvSpPr>
          <p:cNvPr id="110" name="Google Shape;110;p18"/>
          <p:cNvSpPr txBox="1"/>
          <p:nvPr/>
        </p:nvSpPr>
        <p:spPr>
          <a:xfrm>
            <a:off x="727725" y="4097400"/>
            <a:ext cx="859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Light"/>
                <a:ea typeface="Merriweather Light"/>
                <a:cs typeface="Merriweather Light"/>
                <a:sym typeface="Merriweather Light"/>
              </a:rPr>
              <a:t>.xml file contents:</a:t>
            </a:r>
            <a:br>
              <a:rPr lang="en">
                <a:solidFill>
                  <a:schemeClr val="lt1"/>
                </a:solidFill>
                <a:latin typeface="Merriweather Light"/>
                <a:ea typeface="Merriweather Light"/>
                <a:cs typeface="Merriweather Light"/>
                <a:sym typeface="Merriweather Light"/>
              </a:rPr>
            </a:br>
            <a:r>
              <a:rPr lang="en">
                <a:solidFill>
                  <a:schemeClr val="lt1"/>
                </a:solidFill>
                <a:latin typeface="Merriweather Light"/>
                <a:ea typeface="Merriweather Light"/>
                <a:cs typeface="Merriweather Light"/>
                <a:sym typeface="Merriweather Light"/>
              </a:rPr>
              <a:t>Each number is decimal representation </a:t>
            </a:r>
            <a:r>
              <a:rPr lang="en">
                <a:solidFill>
                  <a:schemeClr val="dk1"/>
                </a:solidFill>
                <a:latin typeface="Merriweather Light"/>
                <a:ea typeface="Merriweather Light"/>
                <a:cs typeface="Merriweather Light"/>
                <a:sym typeface="Merriweather Light"/>
              </a:rPr>
              <a:t>of one ASCII Character.</a:t>
            </a:r>
            <a:endParaRPr>
              <a:solidFill>
                <a:schemeClr val="dk1"/>
              </a:solidFill>
              <a:latin typeface="Merriweather Light"/>
              <a:ea typeface="Merriweather Light"/>
              <a:cs typeface="Merriweather Light"/>
              <a:sym typeface="Merriweath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25" y="500925"/>
            <a:ext cx="3706500" cy="28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2. 	Testing: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Read test input image, identify and compare the pattern using KNN algorithm to find the best match with the test image, if it matches, output the according ASCII</a:t>
            </a:r>
            <a:endParaRPr sz="1400"/>
          </a:p>
        </p:txBody>
      </p:sp>
      <p:sp>
        <p:nvSpPr>
          <p:cNvPr id="116" name="Google Shape;116;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latin typeface="Merriweather Light"/>
                <a:ea typeface="Merriweather Light"/>
                <a:cs typeface="Merriweather Light"/>
                <a:sym typeface="Merriweather Light"/>
              </a:rPr>
              <a:t>We expect the output for this image will be:</a:t>
            </a:r>
            <a:endParaRPr>
              <a:latin typeface="Merriweather Light"/>
              <a:ea typeface="Merriweather Light"/>
              <a:cs typeface="Merriweather Light"/>
              <a:sym typeface="Merriweather Light"/>
            </a:endParaRPr>
          </a:p>
          <a:p>
            <a:pPr indent="0" lvl="0" marL="0" rtl="0" algn="l">
              <a:spcBef>
                <a:spcPts val="1200"/>
              </a:spcBef>
              <a:spcAft>
                <a:spcPts val="1200"/>
              </a:spcAft>
              <a:buNone/>
            </a:pPr>
            <a:r>
              <a:rPr lang="en">
                <a:latin typeface="Merriweather Light"/>
                <a:ea typeface="Merriweather Light"/>
                <a:cs typeface="Merriweather Light"/>
                <a:sym typeface="Merriweather Light"/>
              </a:rPr>
              <a:t>123ABC</a:t>
            </a:r>
            <a:endParaRPr>
              <a:latin typeface="Merriweather Light"/>
              <a:ea typeface="Merriweather Light"/>
              <a:cs typeface="Merriweather Light"/>
              <a:sym typeface="Merriweather Light"/>
            </a:endParaRPr>
          </a:p>
        </p:txBody>
      </p:sp>
      <p:pic>
        <p:nvPicPr>
          <p:cNvPr id="117" name="Google Shape;117;p19"/>
          <p:cNvPicPr preferRelativeResize="0"/>
          <p:nvPr/>
        </p:nvPicPr>
        <p:blipFill rotWithShape="1">
          <a:blip r:embed="rId3">
            <a:alphaModFix/>
          </a:blip>
          <a:srcRect b="2028" l="0" r="0" t="0"/>
          <a:stretch/>
        </p:blipFill>
        <p:spPr>
          <a:xfrm>
            <a:off x="4960988" y="500913"/>
            <a:ext cx="3533775" cy="26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80100"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308610" lvl="0" marL="457200" rtl="0" algn="l">
              <a:spcBef>
                <a:spcPts val="0"/>
              </a:spcBef>
              <a:spcAft>
                <a:spcPts val="0"/>
              </a:spcAft>
              <a:buSzPct val="100000"/>
              <a:buChar char="●"/>
            </a:pPr>
            <a:r>
              <a:rPr lang="en" sz="1400"/>
              <a:t>Finished Part 1: Training and get storage files</a:t>
            </a:r>
            <a:endParaRPr sz="1400"/>
          </a:p>
          <a:p>
            <a:pPr indent="0" lvl="0" marL="457200" rtl="0" algn="l">
              <a:spcBef>
                <a:spcPts val="0"/>
              </a:spcBef>
              <a:spcAft>
                <a:spcPts val="0"/>
              </a:spcAft>
              <a:buNone/>
            </a:pPr>
            <a:r>
              <a:t/>
            </a:r>
            <a:endParaRPr sz="1400"/>
          </a:p>
          <a:p>
            <a:pPr indent="-308610" lvl="0" marL="457200" rtl="0" algn="l">
              <a:spcBef>
                <a:spcPts val="0"/>
              </a:spcBef>
              <a:spcAft>
                <a:spcPts val="0"/>
              </a:spcAft>
              <a:buSzPct val="100000"/>
              <a:buChar char="●"/>
            </a:pPr>
            <a:r>
              <a:rPr lang="en" sz="1400"/>
              <a:t>What’s next? → Working on creating test class and perform basic image text recognition testing.</a:t>
            </a:r>
            <a:endParaRPr sz="1400"/>
          </a:p>
        </p:txBody>
      </p:sp>
      <p:sp>
        <p:nvSpPr>
          <p:cNvPr id="123" name="Google Shape;123;p20"/>
          <p:cNvSpPr txBox="1"/>
          <p:nvPr/>
        </p:nvSpPr>
        <p:spPr>
          <a:xfrm>
            <a:off x="5137500" y="500925"/>
            <a:ext cx="112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Roboto"/>
                <a:ea typeface="Roboto"/>
                <a:cs typeface="Roboto"/>
                <a:sym typeface="Roboto"/>
              </a:rPr>
              <a:t>Q&amp;A</a:t>
            </a:r>
            <a:endParaRPr sz="2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