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93" r:id="rId6"/>
    <p:sldId id="294" r:id="rId7"/>
    <p:sldId id="295" r:id="rId8"/>
    <p:sldId id="296" r:id="rId9"/>
    <p:sldId id="297" r:id="rId10"/>
    <p:sldId id="288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283" r:id="rId42"/>
    <p:sldId id="284" r:id="rId43"/>
    <p:sldId id="285" r:id="rId44"/>
    <p:sldId id="286" r:id="rId4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FFFF"/>
    <a:srgbClr val="009900"/>
    <a:srgbClr val="00FF00"/>
    <a:srgbClr val="0099FF"/>
    <a:srgbClr val="003399"/>
    <a:srgbClr val="0033CC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8DD89-8876-7DA1-F161-E5575CB8F86F}" v="1" dt="2024-12-02T04:53:21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Ỗ ĐỨC THANH" userId="0342dacb-afba-48f8-86d4-055ffb5e79fa" providerId="ADAL" clId="{9233158F-DD81-8E44-8A01-99959097A1AD}"/>
    <pc:docChg chg="modSld">
      <pc:chgData name="ĐỖ ĐỨC THANH" userId="0342dacb-afba-48f8-86d4-055ffb5e79fa" providerId="ADAL" clId="{9233158F-DD81-8E44-8A01-99959097A1AD}" dt="2024-09-30T01:58:48.941" v="2" actId="2"/>
      <pc:docMkLst>
        <pc:docMk/>
      </pc:docMkLst>
      <pc:sldChg chg="modSp">
        <pc:chgData name="ĐỖ ĐỨC THANH" userId="0342dacb-afba-48f8-86d4-055ffb5e79fa" providerId="ADAL" clId="{9233158F-DD81-8E44-8A01-99959097A1AD}" dt="2024-09-30T01:58:48.941" v="2" actId="2"/>
        <pc:sldMkLst>
          <pc:docMk/>
          <pc:sldMk cId="3062623746" sldId="286"/>
        </pc:sldMkLst>
        <pc:spChg chg="mod">
          <ac:chgData name="ĐỖ ĐỨC THANH" userId="0342dacb-afba-48f8-86d4-055ffb5e79fa" providerId="ADAL" clId="{9233158F-DD81-8E44-8A01-99959097A1AD}" dt="2024-09-30T01:58:48.941" v="2" actId="2"/>
          <ac:spMkLst>
            <pc:docMk/>
            <pc:sldMk cId="3062623746" sldId="286"/>
            <ac:spMk id="3" creationId="{00000000-0000-0000-0000-000000000000}"/>
          </ac:spMkLst>
        </pc:spChg>
      </pc:sldChg>
    </pc:docChg>
  </pc:docChgLst>
  <pc:docChgLst>
    <pc:chgData name="PHAN HOÀNG ANH" userId="S::anh223030601@lms.utc.edu.vn::41dd77b1-dd4a-4ba5-bfde-0a5531a2b256" providerId="AD" clId="Web-{6B38DD89-8876-7DA1-F161-E5575CB8F86F}"/>
    <pc:docChg chg="modSld">
      <pc:chgData name="PHAN HOÀNG ANH" userId="S::anh223030601@lms.utc.edu.vn::41dd77b1-dd4a-4ba5-bfde-0a5531a2b256" providerId="AD" clId="Web-{6B38DD89-8876-7DA1-F161-E5575CB8F86F}" dt="2024-12-02T04:53:21.898" v="0" actId="1076"/>
      <pc:docMkLst>
        <pc:docMk/>
      </pc:docMkLst>
      <pc:sldChg chg="modSp">
        <pc:chgData name="PHAN HOÀNG ANH" userId="S::anh223030601@lms.utc.edu.vn::41dd77b1-dd4a-4ba5-bfde-0a5531a2b256" providerId="AD" clId="Web-{6B38DD89-8876-7DA1-F161-E5575CB8F86F}" dt="2024-12-02T04:53:21.898" v="0" actId="1076"/>
        <pc:sldMkLst>
          <pc:docMk/>
          <pc:sldMk cId="1293225014" sldId="299"/>
        </pc:sldMkLst>
        <pc:spChg chg="mod">
          <ac:chgData name="PHAN HOÀNG ANH" userId="S::anh223030601@lms.utc.edu.vn::41dd77b1-dd4a-4ba5-bfde-0a5531a2b256" providerId="AD" clId="Web-{6B38DD89-8876-7DA1-F161-E5575CB8F86F}" dt="2024-12-02T04:53:21.898" v="0" actId="1076"/>
          <ac:spMkLst>
            <pc:docMk/>
            <pc:sldMk cId="1293225014" sldId="299"/>
            <ac:spMk id="3" creationId="{00000000-0000-0000-0000-000000000000}"/>
          </ac:spMkLst>
        </pc:spChg>
      </pc:sldChg>
    </pc:docChg>
  </pc:docChgLst>
  <pc:docChgLst>
    <pc:chgData name="LÊ QUANG TÙNG" userId="S::tung243324707@lms.utc.edu.vn::10715829-0add-4489-a2c8-729e53fa6adc" providerId="AD" clId="Web-{482F5688-DD6F-E210-0DD2-EA0240358F88}"/>
    <pc:docChg chg="modSld">
      <pc:chgData name="LÊ QUANG TÙNG" userId="S::tung243324707@lms.utc.edu.vn::10715829-0add-4489-a2c8-729e53fa6adc" providerId="AD" clId="Web-{482F5688-DD6F-E210-0DD2-EA0240358F88}" dt="2024-09-29T13:49:05.279" v="0" actId="14100"/>
      <pc:docMkLst>
        <pc:docMk/>
      </pc:docMkLst>
      <pc:sldChg chg="modSp">
        <pc:chgData name="LÊ QUANG TÙNG" userId="S::tung243324707@lms.utc.edu.vn::10715829-0add-4489-a2c8-729e53fa6adc" providerId="AD" clId="Web-{482F5688-DD6F-E210-0DD2-EA0240358F88}" dt="2024-09-29T13:49:05.279" v="0" actId="14100"/>
        <pc:sldMkLst>
          <pc:docMk/>
          <pc:sldMk cId="3543342987" sldId="257"/>
        </pc:sldMkLst>
        <pc:spChg chg="mod">
          <ac:chgData name="LÊ QUANG TÙNG" userId="S::tung243324707@lms.utc.edu.vn::10715829-0add-4489-a2c8-729e53fa6adc" providerId="AD" clId="Web-{482F5688-DD6F-E210-0DD2-EA0240358F88}" dt="2024-09-29T13:49:05.279" v="0" actId="14100"/>
          <ac:spMkLst>
            <pc:docMk/>
            <pc:sldMk cId="3543342987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lpha-scan.co.uk/images/operating-systems-pi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9" y="3223186"/>
            <a:ext cx="11436509" cy="278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70647" y="3223186"/>
            <a:ext cx="11497235" cy="27742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048"/>
            <a:ext cx="9144000" cy="17406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01/12/2024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38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01/12/2024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9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01/12/2024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88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1030138" cy="635635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28769" y="509168"/>
            <a:ext cx="11049000" cy="634883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560402"/>
            <a:ext cx="10515600" cy="4610965"/>
          </a:xfrm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01/12/2024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  <p:pic>
        <p:nvPicPr>
          <p:cNvPr id="2050" name="Picture 2" descr="http://www.blackboxtoolkit.com/images/os_issues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602" y="789"/>
            <a:ext cx="1360395" cy="13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852830" y="1260493"/>
            <a:ext cx="9394404" cy="45719"/>
            <a:chOff x="-1707554" y="1208223"/>
            <a:chExt cx="9394404" cy="117808"/>
          </a:xfrm>
        </p:grpSpPr>
        <p:sp>
          <p:nvSpPr>
            <p:cNvPr id="11" name="Flowchart: Manual Input 10"/>
            <p:cNvSpPr/>
            <p:nvPr userDrawn="1"/>
          </p:nvSpPr>
          <p:spPr>
            <a:xfrm rot="5400000">
              <a:off x="6446743" y="78680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Flowchart: Manual Input 13"/>
            <p:cNvSpPr/>
            <p:nvPr userDrawn="1"/>
          </p:nvSpPr>
          <p:spPr>
            <a:xfrm rot="5400000">
              <a:off x="5746771" y="78681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Flowchart: Manual Input 14"/>
            <p:cNvSpPr/>
            <p:nvPr userDrawn="1"/>
          </p:nvSpPr>
          <p:spPr>
            <a:xfrm rot="5400000">
              <a:off x="5000064" y="80787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Flowchart: Manual Input 15"/>
            <p:cNvSpPr/>
            <p:nvPr userDrawn="1"/>
          </p:nvSpPr>
          <p:spPr>
            <a:xfrm rot="5400000">
              <a:off x="4028545" y="78681"/>
              <a:ext cx="110564" cy="2369650"/>
            </a:xfrm>
            <a:prstGeom prst="flowChartManualInpu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Flowchart: Manual Input 16"/>
            <p:cNvSpPr/>
            <p:nvPr userDrawn="1"/>
          </p:nvSpPr>
          <p:spPr>
            <a:xfrm rot="5400000">
              <a:off x="3319141" y="78680"/>
              <a:ext cx="110564" cy="2369650"/>
            </a:xfrm>
            <a:prstGeom prst="flowChartManualInpu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Flowchart: Manual Input 17"/>
            <p:cNvSpPr/>
            <p:nvPr userDrawn="1"/>
          </p:nvSpPr>
          <p:spPr>
            <a:xfrm rot="5400000">
              <a:off x="2501144" y="78680"/>
              <a:ext cx="110564" cy="2369650"/>
            </a:xfrm>
            <a:prstGeom prst="flowChartManualInpu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Flowchart: Manual Input 18"/>
            <p:cNvSpPr/>
            <p:nvPr userDrawn="1"/>
          </p:nvSpPr>
          <p:spPr>
            <a:xfrm rot="5400000">
              <a:off x="1772762" y="273662"/>
              <a:ext cx="110564" cy="1979687"/>
            </a:xfrm>
            <a:prstGeom prst="flowChartManualInpu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Flowchart: Manual Input 20"/>
            <p:cNvSpPr/>
            <p:nvPr userDrawn="1"/>
          </p:nvSpPr>
          <p:spPr>
            <a:xfrm rot="5400000">
              <a:off x="870774" y="85923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Flowchart: Manual Input 21"/>
            <p:cNvSpPr/>
            <p:nvPr userDrawn="1"/>
          </p:nvSpPr>
          <p:spPr>
            <a:xfrm rot="5400000">
              <a:off x="170802" y="85924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Flowchart: Manual Input 22"/>
            <p:cNvSpPr/>
            <p:nvPr userDrawn="1"/>
          </p:nvSpPr>
          <p:spPr>
            <a:xfrm rot="5400000">
              <a:off x="-575905" y="88030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10676965" y="-13447"/>
            <a:ext cx="1371600" cy="1361184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25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01/12/2024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5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01/12/2024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91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01/12/2024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1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01/12/2024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52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01/12/2024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3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01/12/2024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8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01/12/2024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6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5676-1EDD-4580-9E2C-06A1F01485BF}" type="datetimeFigureOut">
              <a:rPr lang="vi-VN" smtClean="0"/>
              <a:t>01/12/2024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1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4000" b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ƠNG 1</a:t>
            </a:r>
            <a:br>
              <a:rPr lang="en-US" b="1"/>
            </a:br>
            <a:r>
              <a:rPr lang="en-US" b="1"/>
              <a:t>TỔNG QUAN</a:t>
            </a:r>
            <a:endParaRPr lang="vi-VN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046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010295"/>
          </a:xfrm>
        </p:spPr>
        <p:txBody>
          <a:bodyPr>
            <a:normAutofit/>
          </a:bodyPr>
          <a:lstStyle/>
          <a:p>
            <a:pPr algn="just"/>
            <a:r>
              <a:rPr lang="vi-VN"/>
              <a:t>2.2.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Các hệ thống xử lý theo lô đa chương trình</a:t>
            </a:r>
            <a:endParaRPr lang="vi-VN" ker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/>
              <a:t> Vấn đề</a:t>
            </a:r>
            <a:endParaRPr lang="en-US"/>
          </a:p>
          <a:p>
            <a:pPr lvl="1" algn="just"/>
            <a:r>
              <a:rPr lang="vi-VN"/>
              <a:t>Làm sao để giữ CPU luôn bận rộn?</a:t>
            </a:r>
          </a:p>
          <a:p>
            <a:pPr algn="just"/>
            <a:r>
              <a:rPr lang="vi-VN"/>
              <a:t> Cơ sở</a:t>
            </a:r>
            <a:endParaRPr lang="en-US"/>
          </a:p>
          <a:p>
            <a:pPr lvl="1" algn="just"/>
            <a:r>
              <a:rPr lang="vi-VN"/>
              <a:t>Một chương trình người dùng không thể cùng một</a:t>
            </a:r>
            <a:r>
              <a:rPr lang="en-US"/>
              <a:t> </a:t>
            </a:r>
            <a:r>
              <a:rPr lang="vi-VN"/>
              <a:t>lúc sử dụng cả CPU và các thiết bị vào ra</a:t>
            </a:r>
          </a:p>
        </p:txBody>
      </p:sp>
    </p:spTree>
    <p:extLst>
      <p:ext uri="{BB962C8B-B14F-4D97-AF65-F5344CB8AC3E}">
        <p14:creationId xmlns:p14="http://schemas.microsoft.com/office/powerpoint/2010/main" val="66572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76" y="365125"/>
            <a:ext cx="11860306" cy="1010295"/>
          </a:xfrm>
        </p:spPr>
        <p:txBody>
          <a:bodyPr>
            <a:noAutofit/>
          </a:bodyPr>
          <a:lstStyle/>
          <a:p>
            <a:pPr algn="just"/>
            <a:r>
              <a:rPr lang="en-US" sz="3400">
                <a:latin typeface="Times New Roman" pitchFamily="18" charset="0"/>
                <a:cs typeface="Times New Roman" pitchFamily="18" charset="0"/>
              </a:rPr>
              <a:t>Phân phối bộ nhớ trong các hệ thống xử lý theo lô đa chương trình</a:t>
            </a:r>
            <a:endParaRPr lang="vi-VN" sz="3400" ker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45" y="1447800"/>
            <a:ext cx="4562475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97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06" y="365125"/>
            <a:ext cx="10927976" cy="1010295"/>
          </a:xfrm>
        </p:spPr>
        <p:txBody>
          <a:bodyPr>
            <a:noAutofit/>
          </a:bodyPr>
          <a:lstStyle/>
          <a:p>
            <a:pPr algn="just"/>
            <a:r>
              <a:rPr lang="en-US" sz="4000">
                <a:latin typeface="Times New Roman" pitchFamily="18" charset="0"/>
                <a:cs typeface="Times New Roman" pitchFamily="18" charset="0"/>
              </a:rPr>
              <a:t>Các hệ thống xử lý theo lô đa chương trình</a:t>
            </a:r>
            <a:endParaRPr lang="vi-VN" sz="4000" ker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581279"/>
            <a:ext cx="10515600" cy="4610965"/>
          </a:xfrm>
        </p:spPr>
        <p:txBody>
          <a:bodyPr>
            <a:normAutofit/>
          </a:bodyPr>
          <a:lstStyle/>
          <a:p>
            <a:pPr algn="just"/>
            <a:r>
              <a:rPr lang="vi-VN"/>
              <a:t> Tư tưởng chính:</a:t>
            </a:r>
            <a:endParaRPr lang="en-US"/>
          </a:p>
          <a:p>
            <a:pPr lvl="1" algn="just">
              <a:buFont typeface="Wingdings" pitchFamily="2" charset="2"/>
              <a:buChar char="§"/>
            </a:pPr>
            <a:r>
              <a:rPr lang="vi-VN" sz="2800"/>
              <a:t>Lưu đồng thời nhiều công việc trong bộ nhớ trong</a:t>
            </a:r>
            <a:endParaRPr lang="en-US" sz="2800"/>
          </a:p>
          <a:p>
            <a:pPr lvl="1" algn="just">
              <a:buFont typeface="Wingdings" pitchFamily="2" charset="2"/>
              <a:buChar char="§"/>
            </a:pPr>
            <a:r>
              <a:rPr lang="vi-VN" sz="2800"/>
              <a:t>H</a:t>
            </a:r>
            <a:r>
              <a:rPr lang="en-US" sz="2800"/>
              <a:t>ệ </a:t>
            </a:r>
            <a:r>
              <a:rPr lang="en-US" sz="2800" err="1"/>
              <a:t>điều</a:t>
            </a:r>
            <a:r>
              <a:rPr lang="en-US" sz="2800"/>
              <a:t> </a:t>
            </a:r>
            <a:r>
              <a:rPr lang="en-US" sz="2800" err="1"/>
              <a:t>hành</a:t>
            </a:r>
            <a:r>
              <a:rPr lang="en-US" sz="2800"/>
              <a:t> </a:t>
            </a:r>
            <a:r>
              <a:rPr lang="vi-VN" sz="2800"/>
              <a:t>chọn công việc để thực hiện</a:t>
            </a:r>
            <a:endParaRPr lang="en-US" sz="2800"/>
          </a:p>
          <a:p>
            <a:pPr lvl="1" algn="just">
              <a:buFont typeface="Wingdings" pitchFamily="2" charset="2"/>
              <a:buChar char="§"/>
            </a:pPr>
            <a:r>
              <a:rPr lang="vi-VN" sz="2800"/>
              <a:t>Trong trường hợp công việc đang phải đợi thực</a:t>
            </a:r>
            <a:r>
              <a:rPr lang="en-US" sz="2800"/>
              <a:t> </a:t>
            </a:r>
            <a:r>
              <a:rPr lang="vi-VN" sz="2800"/>
              <a:t>hiện một thao tác nào đó (ví dụ thao tác vào/ra)</a:t>
            </a:r>
            <a:r>
              <a:rPr lang="en-US" sz="2800"/>
              <a:t> </a:t>
            </a:r>
            <a:r>
              <a:rPr lang="vi-VN" sz="2800"/>
              <a:t>H</a:t>
            </a:r>
            <a:r>
              <a:rPr lang="en-US" sz="2800"/>
              <a:t>ệ </a:t>
            </a:r>
            <a:r>
              <a:rPr lang="en-US" sz="2800" err="1"/>
              <a:t>điều</a:t>
            </a:r>
            <a:r>
              <a:rPr lang="en-US" sz="2800"/>
              <a:t> </a:t>
            </a:r>
            <a:r>
              <a:rPr lang="en-US" sz="2800" err="1"/>
              <a:t>hành</a:t>
            </a:r>
            <a:r>
              <a:rPr lang="en-US" sz="2800"/>
              <a:t> </a:t>
            </a:r>
            <a:r>
              <a:rPr lang="en-US" sz="2800" err="1"/>
              <a:t>sẽ</a:t>
            </a:r>
            <a:r>
              <a:rPr lang="en-US" sz="2800"/>
              <a:t> </a:t>
            </a:r>
            <a:r>
              <a:rPr lang="vi-VN" sz="2800"/>
              <a:t>chọn </a:t>
            </a:r>
            <a:r>
              <a:rPr lang="en-US" sz="2800" err="1"/>
              <a:t>việc</a:t>
            </a:r>
            <a:r>
              <a:rPr lang="en-US" sz="2800"/>
              <a:t> </a:t>
            </a:r>
            <a:r>
              <a:rPr lang="en-US" sz="2800" err="1"/>
              <a:t>khác</a:t>
            </a:r>
            <a:r>
              <a:rPr lang="en-US" sz="2800"/>
              <a:t> </a:t>
            </a:r>
            <a:r>
              <a:rPr lang="en-US" sz="2800" err="1"/>
              <a:t>để</a:t>
            </a:r>
            <a:r>
              <a:rPr lang="en-US" sz="2800"/>
              <a:t> </a:t>
            </a:r>
            <a:r>
              <a:rPr lang="en-US" sz="2800" err="1"/>
              <a:t>thực</a:t>
            </a:r>
            <a:r>
              <a:rPr lang="en-US" sz="2800"/>
              <a:t> </a:t>
            </a:r>
            <a:r>
              <a:rPr lang="en-US" sz="2800" err="1"/>
              <a:t>hiện</a:t>
            </a:r>
            <a:r>
              <a:rPr lang="en-US" sz="2800"/>
              <a:t> (</a:t>
            </a:r>
            <a:r>
              <a:rPr lang="en-US" sz="2800" err="1"/>
              <a:t>sử</a:t>
            </a:r>
            <a:r>
              <a:rPr lang="en-US" sz="2800"/>
              <a:t> </a:t>
            </a:r>
            <a:r>
              <a:rPr lang="en-US" sz="2800" err="1"/>
              <a:t>dụng</a:t>
            </a:r>
            <a:r>
              <a:rPr lang="en-US" sz="2800"/>
              <a:t> CPU)</a:t>
            </a:r>
            <a:endParaRPr lang="vi-VN" sz="2800"/>
          </a:p>
          <a:p>
            <a:pPr algn="just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22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06" y="365125"/>
            <a:ext cx="10927976" cy="1010295"/>
          </a:xfrm>
        </p:spPr>
        <p:txBody>
          <a:bodyPr>
            <a:noAutofit/>
          </a:bodyPr>
          <a:lstStyle/>
          <a:p>
            <a:pPr algn="just"/>
            <a:r>
              <a:rPr lang="en-US" sz="4000">
                <a:latin typeface="Times New Roman" pitchFamily="18" charset="0"/>
                <a:cs typeface="Times New Roman" pitchFamily="18" charset="0"/>
              </a:rPr>
              <a:t>Các hệ thống xử lý theo lô đa chương trình</a:t>
            </a:r>
            <a:endParaRPr lang="vi-VN" sz="4000" ker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35" y="1408002"/>
            <a:ext cx="10515600" cy="4610965"/>
          </a:xfrm>
        </p:spPr>
        <p:txBody>
          <a:bodyPr>
            <a:normAutofit/>
          </a:bodyPr>
          <a:lstStyle/>
          <a:p>
            <a:pPr algn="just"/>
            <a:r>
              <a:rPr lang="vi-VN" sz="3200"/>
              <a:t> Đặc điểm:</a:t>
            </a:r>
            <a:endParaRPr lang="en-US" sz="3200"/>
          </a:p>
          <a:p>
            <a:pPr lvl="1" algn="just">
              <a:buFont typeface="Wingdings" pitchFamily="2" charset="2"/>
              <a:buChar char="§"/>
            </a:pPr>
            <a:r>
              <a:rPr lang="vi-VN" sz="2800"/>
              <a:t>Tương đối phức tạp</a:t>
            </a:r>
            <a:endParaRPr lang="en-US" sz="2800"/>
          </a:p>
          <a:p>
            <a:pPr lvl="1" algn="just">
              <a:buFont typeface="Wingdings" pitchFamily="2" charset="2"/>
              <a:buChar char="§"/>
            </a:pPr>
            <a:r>
              <a:rPr lang="vi-VN" sz="2800"/>
              <a:t>Khái niệm “Nhóm công việc” (job pool)</a:t>
            </a:r>
            <a:endParaRPr lang="en-US" sz="2800"/>
          </a:p>
          <a:p>
            <a:pPr lvl="1" algn="just">
              <a:buFont typeface="Wingdings" pitchFamily="2" charset="2"/>
              <a:buChar char="§"/>
            </a:pPr>
            <a:r>
              <a:rPr lang="vi-VN" sz="2800"/>
              <a:t>Lập lịch công việc: chọn các công việc để chuyển</a:t>
            </a:r>
            <a:r>
              <a:rPr lang="en-US" sz="2800"/>
              <a:t> </a:t>
            </a:r>
            <a:r>
              <a:rPr lang="vi-VN" sz="2800"/>
              <a:t>vào bộ nhớ trong</a:t>
            </a:r>
            <a:endParaRPr lang="en-US" sz="2800"/>
          </a:p>
          <a:p>
            <a:pPr lvl="1" algn="just">
              <a:buFont typeface="Wingdings" pitchFamily="2" charset="2"/>
              <a:buChar char="§"/>
            </a:pPr>
            <a:r>
              <a:rPr lang="vi-VN" sz="2800"/>
              <a:t>Quản lý lưu trữ: lưu cùng lúc một số công việc</a:t>
            </a:r>
            <a:r>
              <a:rPr lang="en-US" sz="2800"/>
              <a:t> </a:t>
            </a:r>
            <a:r>
              <a:rPr lang="vi-VN" sz="2800"/>
              <a:t>trong bộ nhớ trong</a:t>
            </a:r>
            <a:endParaRPr lang="en-US" sz="2800"/>
          </a:p>
          <a:p>
            <a:pPr lvl="1" algn="just">
              <a:buFont typeface="Wingdings" pitchFamily="2" charset="2"/>
              <a:buChar char="§"/>
            </a:pPr>
            <a:r>
              <a:rPr lang="vi-VN" sz="2800"/>
              <a:t>Lập lịch CPU: chọn thực thi một trong các công</a:t>
            </a:r>
            <a:r>
              <a:rPr lang="en-US" sz="2800"/>
              <a:t> v</a:t>
            </a:r>
            <a:r>
              <a:rPr lang="vi-VN" sz="2800"/>
              <a:t>iệc đang ở bộ nhớ trong</a:t>
            </a:r>
            <a:endParaRPr lang="vi-VN" sz="3200"/>
          </a:p>
          <a:p>
            <a:pPr algn="just"/>
            <a:endParaRPr lang="vi-VN" sz="3200"/>
          </a:p>
        </p:txBody>
      </p:sp>
    </p:spTree>
    <p:extLst>
      <p:ext uri="{BB962C8B-B14F-4D97-AF65-F5344CB8AC3E}">
        <p14:creationId xmlns:p14="http://schemas.microsoft.com/office/powerpoint/2010/main" val="74752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06" y="365125"/>
            <a:ext cx="10927976" cy="1010295"/>
          </a:xfrm>
        </p:spPr>
        <p:txBody>
          <a:bodyPr>
            <a:noAutofit/>
          </a:bodyPr>
          <a:lstStyle/>
          <a:p>
            <a:pPr algn="just"/>
            <a:r>
              <a:rPr lang="en-US" sz="4000">
                <a:latin typeface="Times New Roman" pitchFamily="18" charset="0"/>
                <a:cs typeface="Times New Roman" pitchFamily="18" charset="0"/>
              </a:rPr>
              <a:t>Các hệ phân chia thời gian (Time sharing)</a:t>
            </a:r>
            <a:endParaRPr lang="vi-VN" sz="4000" ker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35" y="1408002"/>
            <a:ext cx="10515600" cy="461096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200"/>
              <a:t>Vì sao?</a:t>
            </a:r>
            <a:endParaRPr lang="en-US" sz="3200"/>
          </a:p>
          <a:p>
            <a:pPr lvl="1" algn="just">
              <a:buFont typeface="Wingdings" pitchFamily="2" charset="2"/>
              <a:buChar char="Ø"/>
            </a:pPr>
            <a:r>
              <a:rPr lang="vi-VN" sz="2800"/>
              <a:t>Các hệ xử lý theo lô, đa chương trình cung cấp</a:t>
            </a:r>
            <a:r>
              <a:rPr lang="en-US" sz="2800"/>
              <a:t> </a:t>
            </a:r>
            <a:r>
              <a:rPr lang="vi-VN" sz="2800"/>
              <a:t>một môi trường trong đó các tài nguyên hệ thống</a:t>
            </a:r>
            <a:r>
              <a:rPr lang="en-US" sz="2800"/>
              <a:t> </a:t>
            </a:r>
            <a:r>
              <a:rPr lang="vi-VN" sz="2800"/>
              <a:t>được sử dụng một cách hiệu quả, nhưng không</a:t>
            </a:r>
            <a:r>
              <a:rPr lang="en-US" sz="2800"/>
              <a:t> </a:t>
            </a:r>
            <a:r>
              <a:rPr lang="vi-VN" sz="2800"/>
              <a:t>cung cấp cho người dùng khả năng tương tác với</a:t>
            </a:r>
            <a:r>
              <a:rPr lang="en-US" sz="2800"/>
              <a:t> </a:t>
            </a:r>
            <a:r>
              <a:rPr lang="vi-VN" sz="2800"/>
              <a:t>hệ thống</a:t>
            </a:r>
            <a:endParaRPr lang="en-US" sz="2800"/>
          </a:p>
          <a:p>
            <a:pPr lvl="1" algn="just">
              <a:buFont typeface="Wingdings" pitchFamily="2" charset="2"/>
              <a:buChar char="Ø"/>
            </a:pPr>
            <a:r>
              <a:rPr lang="vi-VN" sz="2800"/>
              <a:t>Các hệ phân chia thời gian là sự mở rộng của</a:t>
            </a:r>
            <a:r>
              <a:rPr lang="en-US" sz="2800"/>
              <a:t> </a:t>
            </a:r>
            <a:r>
              <a:rPr lang="en-US" sz="2800">
                <a:latin typeface="Arial" pitchFamily="34" charset="0"/>
                <a:cs typeface="Arial" pitchFamily="34" charset="0"/>
              </a:rPr>
              <a:t>các hệ xử lý theo lô, đa chương trình</a:t>
            </a:r>
            <a:endParaRPr lang="vi-VN" sz="2800">
              <a:latin typeface="Arial" pitchFamily="34" charset="0"/>
              <a:cs typeface="Arial" pitchFamily="34" charset="0"/>
            </a:endParaRPr>
          </a:p>
          <a:p>
            <a:pPr algn="just"/>
            <a:endParaRPr lang="vi-VN" sz="3200"/>
          </a:p>
        </p:txBody>
      </p:sp>
    </p:spTree>
    <p:extLst>
      <p:ext uri="{BB962C8B-B14F-4D97-AF65-F5344CB8AC3E}">
        <p14:creationId xmlns:p14="http://schemas.microsoft.com/office/powerpoint/2010/main" val="247038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06" y="365125"/>
            <a:ext cx="10927976" cy="1010295"/>
          </a:xfrm>
        </p:spPr>
        <p:txBody>
          <a:bodyPr>
            <a:noAutofit/>
          </a:bodyPr>
          <a:lstStyle/>
          <a:p>
            <a:pPr algn="just"/>
            <a:r>
              <a:rPr lang="en-US" sz="4000">
                <a:latin typeface="Times New Roman" pitchFamily="18" charset="0"/>
                <a:cs typeface="Times New Roman" pitchFamily="18" charset="0"/>
              </a:rPr>
              <a:t>…Các hệ phân chia thời gian</a:t>
            </a:r>
            <a:endParaRPr lang="vi-VN" sz="4000" ker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35" y="1408002"/>
            <a:ext cx="10515600" cy="461096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/>
              <a:t>Tư tưởng chính</a:t>
            </a:r>
            <a:endParaRPr lang="en-US"/>
          </a:p>
          <a:p>
            <a:pPr lvl="1" algn="just">
              <a:buFont typeface="Wingdings" pitchFamily="2" charset="2"/>
              <a:buChar char="Ø"/>
            </a:pPr>
            <a:r>
              <a:rPr lang="vi-VN" sz="2800"/>
              <a:t>Chuyển đổi quyền xử lý giữa các chương trình</a:t>
            </a:r>
            <a:r>
              <a:rPr lang="en-US" sz="2800"/>
              <a:t> </a:t>
            </a:r>
            <a:r>
              <a:rPr lang="vi-VN" sz="2800"/>
              <a:t>thường xuyên hơn</a:t>
            </a:r>
            <a:endParaRPr lang="en-US" sz="2800"/>
          </a:p>
          <a:p>
            <a:pPr lvl="1" algn="just">
              <a:buFont typeface="Wingdings" pitchFamily="2" charset="2"/>
              <a:buChar char="Ø"/>
            </a:pPr>
            <a:r>
              <a:rPr lang="vi-VN" sz="2800"/>
              <a:t>Thời gian phản ứng ~ 1 giây hoặc ít hơn</a:t>
            </a:r>
            <a:endParaRPr lang="en-US" sz="2800"/>
          </a:p>
          <a:p>
            <a:pPr lvl="1" algn="just">
              <a:buFont typeface="Wingdings" pitchFamily="2" charset="2"/>
              <a:buChar char="Ø"/>
            </a:pPr>
            <a:r>
              <a:rPr lang="vi-VN" sz="2800"/>
              <a:t>Cho phép chia sẻ đồng thời một máy tính giữa</a:t>
            </a:r>
            <a:r>
              <a:rPr lang="en-US" sz="2800"/>
              <a:t> </a:t>
            </a:r>
            <a:r>
              <a:rPr lang="vi-VN" sz="2800"/>
              <a:t>nhiều người dùng</a:t>
            </a:r>
            <a:endParaRPr lang="en-US" sz="2800"/>
          </a:p>
          <a:p>
            <a:pPr lvl="1" algn="just">
              <a:buFont typeface="Wingdings" pitchFamily="2" charset="2"/>
              <a:buChar char="Ø"/>
            </a:pPr>
            <a:r>
              <a:rPr lang="vi-VN" sz="2800"/>
              <a:t>Khái niệm “tiến trình”: chương trình được nạp vào</a:t>
            </a:r>
            <a:r>
              <a:rPr lang="en-US" sz="2800"/>
              <a:t> </a:t>
            </a:r>
            <a:r>
              <a:rPr lang="vi-VN" sz="2800"/>
              <a:t>bộ nhớ và đang được thực thi</a:t>
            </a:r>
            <a:endParaRPr lang="en-US" sz="2800"/>
          </a:p>
          <a:p>
            <a:pPr lvl="2" algn="just">
              <a:buFont typeface="Wingdings" pitchFamily="2" charset="2"/>
              <a:buChar char="ü"/>
            </a:pPr>
            <a:r>
              <a:rPr lang="vi-VN" sz="2800"/>
              <a:t>Vào/ra tương tác </a:t>
            </a:r>
            <a:r>
              <a:rPr lang="en-US" sz="2800"/>
              <a:t>-&gt;</a:t>
            </a:r>
            <a:r>
              <a:rPr lang="vi-VN" sz="2800"/>
              <a:t> phụ thuộc “people speech” ví dụ</a:t>
            </a:r>
            <a:r>
              <a:rPr lang="en-US" sz="2800"/>
              <a:t> </a:t>
            </a:r>
            <a:r>
              <a:rPr lang="vi-VN" sz="2800"/>
              <a:t>tốc độ nhập dữ liệu</a:t>
            </a:r>
          </a:p>
        </p:txBody>
      </p:sp>
    </p:spTree>
    <p:extLst>
      <p:ext uri="{BB962C8B-B14F-4D97-AF65-F5344CB8AC3E}">
        <p14:creationId xmlns:p14="http://schemas.microsoft.com/office/powerpoint/2010/main" val="41569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06" y="365125"/>
            <a:ext cx="10927976" cy="1010295"/>
          </a:xfrm>
        </p:spPr>
        <p:txBody>
          <a:bodyPr>
            <a:noAutofit/>
          </a:bodyPr>
          <a:lstStyle/>
          <a:p>
            <a:pPr algn="just"/>
            <a:r>
              <a:rPr lang="en-US" sz="4000">
                <a:latin typeface="Times New Roman" pitchFamily="18" charset="0"/>
                <a:cs typeface="Times New Roman" pitchFamily="18" charset="0"/>
              </a:rPr>
              <a:t>…Các hệ phân chia thời gian</a:t>
            </a:r>
            <a:endParaRPr lang="vi-VN" sz="4000" ker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34" y="1408002"/>
            <a:ext cx="11031071" cy="461096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/>
              <a:t> Đặc điểm:</a:t>
            </a:r>
            <a:endParaRPr lang="en-US"/>
          </a:p>
          <a:p>
            <a:pPr lvl="1" algn="just">
              <a:buFont typeface="Wingdings" pitchFamily="2" charset="2"/>
              <a:buChar char="Ø"/>
            </a:pPr>
            <a:r>
              <a:rPr lang="vi-VN"/>
              <a:t>Phức tạp hơn hệ xử lý theo lô, đa chương trình</a:t>
            </a:r>
            <a:endParaRPr lang="en-US"/>
          </a:p>
          <a:p>
            <a:pPr lvl="1" algn="just">
              <a:buFont typeface="Wingdings" pitchFamily="2" charset="2"/>
              <a:buChar char="Ø"/>
            </a:pPr>
            <a:r>
              <a:rPr lang="vi-VN"/>
              <a:t>Quản lý bộ nhớ và bảo vệ</a:t>
            </a:r>
            <a:endParaRPr lang="en-US"/>
          </a:p>
          <a:p>
            <a:pPr lvl="1" algn="just">
              <a:buFont typeface="Wingdings" pitchFamily="2" charset="2"/>
              <a:buChar char="Ø"/>
            </a:pPr>
            <a:r>
              <a:rPr lang="vi-VN"/>
              <a:t>Tráo đổi các công việc từ đĩa cứng và bộ nhớ</a:t>
            </a:r>
            <a:r>
              <a:rPr lang="en-US"/>
              <a:t> </a:t>
            </a:r>
            <a:r>
              <a:rPr lang="vi-VN"/>
              <a:t>(swap in/swap out)</a:t>
            </a:r>
            <a:r>
              <a:rPr lang="en-US"/>
              <a:t>-&gt;</a:t>
            </a:r>
            <a:r>
              <a:rPr lang="vi-VN"/>
              <a:t>phương pháp bộ nhớ ảo</a:t>
            </a:r>
            <a:endParaRPr lang="en-US"/>
          </a:p>
          <a:p>
            <a:pPr lvl="1" algn="just">
              <a:buFont typeface="Wingdings" pitchFamily="2" charset="2"/>
              <a:buChar char="Ø"/>
            </a:pPr>
            <a:r>
              <a:rPr lang="vi-VN"/>
              <a:t>Hệ thống file trên một số đĩa cứng </a:t>
            </a:r>
            <a:r>
              <a:rPr lang="en-US"/>
              <a:t>-&gt;</a:t>
            </a:r>
            <a:r>
              <a:rPr lang="vi-VN"/>
              <a:t> quản lý đĩa</a:t>
            </a:r>
            <a:r>
              <a:rPr lang="en-US"/>
              <a:t> </a:t>
            </a:r>
            <a:r>
              <a:rPr lang="vi-VN"/>
              <a:t>cứng</a:t>
            </a:r>
            <a:endParaRPr lang="en-US"/>
          </a:p>
          <a:p>
            <a:pPr lvl="1" algn="just">
              <a:buFont typeface="Wingdings" pitchFamily="2" charset="2"/>
              <a:buChar char="Ø"/>
            </a:pPr>
            <a:r>
              <a:rPr lang="vi-VN"/>
              <a:t>Thực thi đồng thời </a:t>
            </a:r>
            <a:r>
              <a:rPr lang="en-US"/>
              <a:t>-&gt;</a:t>
            </a:r>
            <a:r>
              <a:rPr lang="vi-VN"/>
              <a:t> Lập lịch CPU</a:t>
            </a:r>
            <a:endParaRPr lang="en-US"/>
          </a:p>
          <a:p>
            <a:pPr lvl="1" algn="just">
              <a:buFont typeface="Wingdings" pitchFamily="2" charset="2"/>
              <a:buChar char="Ø"/>
            </a:pPr>
            <a:r>
              <a:rPr lang="vi-VN"/>
              <a:t>Giao tiếp và đồng bộ hoá</a:t>
            </a:r>
            <a:endParaRPr lang="en-US"/>
          </a:p>
          <a:p>
            <a:pPr lvl="1" algn="just">
              <a:buFont typeface="Wingdings" pitchFamily="2" charset="2"/>
              <a:buChar char="Ø"/>
            </a:pPr>
            <a:r>
              <a:rPr lang="vi-VN"/>
              <a:t>Giải quyết bế tắc</a:t>
            </a: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227651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Times New Roman" pitchFamily="18" charset="0"/>
                <a:cs typeface="Times New Roman" pitchFamily="18" charset="0"/>
              </a:rPr>
              <a:t>2.4. Các hệ máy tính cá nhân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8" y="1461790"/>
            <a:ext cx="10515600" cy="46109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vi-VN" sz="3200"/>
              <a:t> Xuất hiện những năm 1970</a:t>
            </a:r>
          </a:p>
          <a:p>
            <a:pPr>
              <a:buFont typeface="Wingdings" pitchFamily="2" charset="2"/>
              <a:buChar char="q"/>
            </a:pPr>
            <a:r>
              <a:rPr lang="vi-VN" sz="3200"/>
              <a:t> Hướng tới sự tiện dụng của người dùng</a:t>
            </a:r>
          </a:p>
          <a:p>
            <a:pPr>
              <a:buFont typeface="Wingdings" pitchFamily="2" charset="2"/>
              <a:buChar char="q"/>
            </a:pPr>
            <a:r>
              <a:rPr lang="vi-VN" sz="3200"/>
              <a:t> Các hệ điều hành cho máy tính cá nhân</a:t>
            </a:r>
            <a:endParaRPr lang="en-US" sz="3200"/>
          </a:p>
          <a:p>
            <a:pPr lvl="1"/>
            <a:r>
              <a:rPr lang="vi-VN" sz="2800"/>
              <a:t>Microsoft Windows, Apple Macintosh</a:t>
            </a:r>
            <a:r>
              <a:rPr lang="en-US" sz="2800"/>
              <a:t> OS</a:t>
            </a:r>
          </a:p>
          <a:p>
            <a:pPr lvl="1"/>
            <a:r>
              <a:rPr lang="vi-VN" sz="2800"/>
              <a:t>Linux</a:t>
            </a:r>
            <a:r>
              <a:rPr lang="en-US" sz="2800"/>
              <a:t> -</a:t>
            </a:r>
            <a:r>
              <a:rPr lang="vi-VN" sz="2800"/>
              <a:t> Unix-like OS cho PCs</a:t>
            </a:r>
            <a:endParaRPr lang="en-US" sz="2800"/>
          </a:p>
          <a:p>
            <a:pPr lvl="1"/>
            <a:r>
              <a:rPr lang="vi-VN" sz="2800"/>
              <a:t>Kế thừa sự phát triển của hệ điều hành cho các</a:t>
            </a:r>
            <a:r>
              <a:rPr lang="en-US" sz="2800"/>
              <a:t> </a:t>
            </a:r>
            <a:r>
              <a:rPr lang="vi-VN" sz="2800"/>
              <a:t>hệ Mainframe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3598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30" y="239619"/>
            <a:ext cx="10515600" cy="1010295"/>
          </a:xfrm>
        </p:spPr>
        <p:txBody>
          <a:bodyPr>
            <a:normAutofit fontScale="90000"/>
          </a:bodyPr>
          <a:lstStyle/>
          <a:p>
            <a:pPr algn="ctr"/>
            <a:r>
              <a:rPr lang="pt-BR">
                <a:latin typeface="Times New Roman" pitchFamily="18" charset="0"/>
                <a:cs typeface="Times New Roman" pitchFamily="18" charset="0"/>
              </a:rPr>
              <a:t>2.5. Các hệ song song, các hệ phân tán, </a:t>
            </a:r>
            <a:br>
              <a:rPr lang="pt-BR">
                <a:latin typeface="Times New Roman" pitchFamily="18" charset="0"/>
                <a:cs typeface="Times New Roman" pitchFamily="18" charset="0"/>
              </a:rPr>
            </a:br>
            <a:r>
              <a:rPr lang="pt-BR">
                <a:latin typeface="Times New Roman" pitchFamily="18" charset="0"/>
                <a:cs typeface="Times New Roman" pitchFamily="18" charset="0"/>
              </a:rPr>
              <a:t>các hệ thời gian thực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8" y="1461790"/>
            <a:ext cx="10515600" cy="46109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vi-VN" sz="3600"/>
              <a:t> Các hệ song song</a:t>
            </a:r>
            <a:endParaRPr lang="en-US" sz="3600"/>
          </a:p>
          <a:p>
            <a:pPr lvl="1">
              <a:buFont typeface="Wingdings" pitchFamily="2" charset="2"/>
              <a:buChar char="Ø"/>
            </a:pPr>
            <a:r>
              <a:rPr lang="vi-VN" sz="3200"/>
              <a:t>Còn gọi là </a:t>
            </a:r>
            <a:r>
              <a:rPr lang="en-US" sz="3200"/>
              <a:t>h</a:t>
            </a:r>
            <a:r>
              <a:rPr lang="vi-VN" sz="3200"/>
              <a:t>ệ đa xử lý (multiprocessor systems)</a:t>
            </a:r>
            <a:endParaRPr lang="en-US" sz="3200"/>
          </a:p>
          <a:p>
            <a:pPr lvl="1">
              <a:buFont typeface="Wingdings" pitchFamily="2" charset="2"/>
              <a:buChar char="Ø"/>
            </a:pPr>
            <a:r>
              <a:rPr lang="vi-VN" sz="3200"/>
              <a:t>Một hệ thống có nhiều bộ xử lý, giao tiếp “gần”,</a:t>
            </a:r>
            <a:r>
              <a:rPr lang="en-US" sz="3200"/>
              <a:t> </a:t>
            </a:r>
            <a:r>
              <a:rPr lang="vi-VN" sz="3200"/>
              <a:t>chia sẻ computer bus, clock …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135212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30" y="239619"/>
            <a:ext cx="10515600" cy="1010295"/>
          </a:xfrm>
        </p:spPr>
        <p:txBody>
          <a:bodyPr>
            <a:normAutofit/>
          </a:bodyPr>
          <a:lstStyle/>
          <a:p>
            <a:r>
              <a:rPr lang="pt-BR">
                <a:latin typeface="Times New Roman" pitchFamily="18" charset="0"/>
                <a:cs typeface="Times New Roman" pitchFamily="18" charset="0"/>
              </a:rPr>
              <a:t>Các hệ song song: ưu điểm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8" y="1461790"/>
            <a:ext cx="10515600" cy="461096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600"/>
              <a:t> Tăng thông lượng: làm được nhiều việc hơn</a:t>
            </a:r>
            <a:r>
              <a:rPr lang="en-US" sz="3600"/>
              <a:t> </a:t>
            </a:r>
            <a:r>
              <a:rPr lang="vi-VN" sz="3600"/>
              <a:t>trong một đơn vị thời gian</a:t>
            </a:r>
          </a:p>
          <a:p>
            <a:pPr algn="just">
              <a:buFont typeface="Wingdings" pitchFamily="2" charset="2"/>
              <a:buChar char="q"/>
            </a:pPr>
            <a:r>
              <a:rPr lang="vi-VN" sz="3600"/>
              <a:t> Hiệu quả kinh tế: Hệ song song tiết kiệm hơn</a:t>
            </a:r>
            <a:r>
              <a:rPr lang="en-US" sz="3600"/>
              <a:t> </a:t>
            </a:r>
            <a:r>
              <a:rPr lang="vi-VN" sz="3600"/>
              <a:t>nhiều hệ đơn vì có thể chia sẻ các thiết bị</a:t>
            </a:r>
            <a:r>
              <a:rPr lang="en-US" sz="3600"/>
              <a:t> </a:t>
            </a:r>
            <a:r>
              <a:rPr lang="vi-VN" sz="3600"/>
              <a:t>ngoại vi, thiết bị lưu trữ và nguồn</a:t>
            </a:r>
          </a:p>
          <a:p>
            <a:pPr algn="just">
              <a:buFont typeface="Wingdings" pitchFamily="2" charset="2"/>
              <a:buChar char="q"/>
            </a:pPr>
            <a:r>
              <a:rPr lang="vi-VN" sz="3600"/>
              <a:t> Tăng độ tin cậy: Một bộ xử lý gặp trục trặc</a:t>
            </a:r>
            <a:r>
              <a:rPr lang="en-US" sz="3600"/>
              <a:t> </a:t>
            </a:r>
            <a:r>
              <a:rPr lang="vi-VN" sz="3600"/>
              <a:t>không làm sụp đổ cả hệ thống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1273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1. H</a:t>
            </a:r>
            <a:r>
              <a:rPr lang="vi-VN">
                <a:latin typeface="Arial" pitchFamily="34" charset="0"/>
                <a:cs typeface="Arial" pitchFamily="34" charset="0"/>
              </a:rPr>
              <a:t>ệ điều hành</a:t>
            </a:r>
            <a:r>
              <a:rPr lang="en-US">
                <a:latin typeface="Arial" pitchFamily="34" charset="0"/>
                <a:cs typeface="Arial" pitchFamily="34" charset="0"/>
              </a:rPr>
              <a:t> là gì?</a:t>
            </a:r>
            <a:endParaRPr lang="vi-V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029" y="1705906"/>
            <a:ext cx="10536194" cy="4258663"/>
          </a:xfrm>
        </p:spPr>
        <p:txBody>
          <a:bodyPr/>
          <a:lstStyle/>
          <a:p>
            <a:pPr algn="just"/>
            <a:r>
              <a:rPr lang="en-US">
                <a:latin typeface="Arial" pitchFamily="34" charset="0"/>
                <a:cs typeface="Arial" pitchFamily="34" charset="0"/>
              </a:rPr>
              <a:t>Là t</a:t>
            </a:r>
            <a:r>
              <a:rPr lang="vi-VN"/>
              <a:t>hành phần trung gian giữa người dùng và</a:t>
            </a:r>
            <a:r>
              <a:rPr lang="en-US"/>
              <a:t> </a:t>
            </a:r>
            <a:r>
              <a:rPr lang="vi-VN"/>
              <a:t>hệ thống phần cứng máy tính</a:t>
            </a:r>
          </a:p>
          <a:p>
            <a:pPr algn="just"/>
            <a:r>
              <a:rPr lang="vi-VN"/>
              <a:t> Mục đích của hệ điều hành:</a:t>
            </a:r>
            <a:endParaRPr lang="en-US"/>
          </a:p>
          <a:p>
            <a:pPr lvl="1" algn="just"/>
            <a:r>
              <a:rPr lang="vi-VN"/>
              <a:t>Thực thi chương trình người dùng dễ dàng hơn</a:t>
            </a:r>
            <a:endParaRPr lang="en-US"/>
          </a:p>
          <a:p>
            <a:pPr lvl="1" algn="just"/>
            <a:r>
              <a:rPr lang="vi-VN"/>
              <a:t>Sử dụng hệ thống máy tính thuận tiện hơn</a:t>
            </a:r>
            <a:endParaRPr lang="en-US"/>
          </a:p>
          <a:p>
            <a:pPr lvl="1" algn="just"/>
            <a:r>
              <a:rPr lang="vi-VN"/>
              <a:t>Sử dụng hệ thống máy tính một cách hiệu quả</a:t>
            </a:r>
          </a:p>
        </p:txBody>
      </p:sp>
    </p:spTree>
    <p:extLst>
      <p:ext uri="{BB962C8B-B14F-4D97-AF65-F5344CB8AC3E}">
        <p14:creationId xmlns:p14="http://schemas.microsoft.com/office/powerpoint/2010/main" val="3543342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30" y="239619"/>
            <a:ext cx="10515600" cy="1010295"/>
          </a:xfrm>
        </p:spPr>
        <p:txBody>
          <a:bodyPr>
            <a:normAutofit/>
          </a:bodyPr>
          <a:lstStyle/>
          <a:p>
            <a:r>
              <a:rPr lang="pt-BR">
                <a:latin typeface="Times New Roman" pitchFamily="18" charset="0"/>
                <a:cs typeface="Times New Roman" pitchFamily="18" charset="0"/>
              </a:rPr>
              <a:t>...Các hệ song song: phân loại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8" y="1461790"/>
            <a:ext cx="10515600" cy="461096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600"/>
              <a:t> Hai loại</a:t>
            </a:r>
            <a:endParaRPr lang="en-US" sz="3600"/>
          </a:p>
          <a:p>
            <a:pPr lvl="1" algn="just">
              <a:buFont typeface="Wingdings" pitchFamily="2" charset="2"/>
              <a:buChar char="Ø"/>
            </a:pPr>
            <a:r>
              <a:rPr lang="vi-VN" sz="3200"/>
              <a:t>Đa xử lý đối xứng (SMP)</a:t>
            </a:r>
            <a:endParaRPr lang="en-US" sz="3200"/>
          </a:p>
          <a:p>
            <a:pPr lvl="2" algn="just">
              <a:buFont typeface="Wingdings" pitchFamily="2" charset="2"/>
              <a:buChar char="ü"/>
            </a:pPr>
            <a:r>
              <a:rPr lang="vi-VN" sz="2800"/>
              <a:t>Mỗi bộ xử lý có một phiên bản sao chép hệ điều hành,</a:t>
            </a:r>
            <a:r>
              <a:rPr lang="en-US" sz="2800"/>
              <a:t> </a:t>
            </a:r>
            <a:r>
              <a:rPr lang="vi-VN" sz="3200"/>
              <a:t>giao tiếp với nhau peer-to-peer</a:t>
            </a:r>
            <a:endParaRPr lang="en-US" sz="3200"/>
          </a:p>
          <a:p>
            <a:pPr lvl="1" algn="just">
              <a:buFont typeface="Wingdings" pitchFamily="2" charset="2"/>
              <a:buChar char="Ø"/>
            </a:pPr>
            <a:r>
              <a:rPr lang="vi-VN" sz="3600"/>
              <a:t>Đa xử lý không đối xứng (AMP):</a:t>
            </a:r>
            <a:endParaRPr lang="en-US" sz="3600"/>
          </a:p>
          <a:p>
            <a:pPr lvl="2" algn="just">
              <a:buFont typeface="Wingdings" pitchFamily="2" charset="2"/>
              <a:buChar char="ü"/>
            </a:pPr>
            <a:r>
              <a:rPr lang="vi-VN" sz="3200"/>
              <a:t>Mỗi bộ xử lý được gán một nhiệm vụ</a:t>
            </a:r>
            <a:endParaRPr lang="en-US" sz="3200"/>
          </a:p>
          <a:p>
            <a:pPr lvl="2" algn="just">
              <a:buFont typeface="Wingdings" pitchFamily="2" charset="2"/>
              <a:buChar char="ü"/>
            </a:pPr>
            <a:r>
              <a:rPr lang="vi-VN" sz="3200"/>
              <a:t>Bộ xử lý chủ (master) sắp xếp công việc và quản lý các</a:t>
            </a:r>
            <a:r>
              <a:rPr lang="en-US" sz="3200"/>
              <a:t> </a:t>
            </a:r>
            <a:r>
              <a:rPr lang="vi-VN" sz="3200"/>
              <a:t>máy phục vụ (slave)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8773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30" y="239619"/>
            <a:ext cx="10515600" cy="1010295"/>
          </a:xfrm>
        </p:spPr>
        <p:txBody>
          <a:bodyPr>
            <a:normAutofit/>
          </a:bodyPr>
          <a:lstStyle/>
          <a:p>
            <a:r>
              <a:rPr lang="pt-BR" sz="4800">
                <a:latin typeface="Times New Roman" pitchFamily="18" charset="0"/>
                <a:cs typeface="Times New Roman" pitchFamily="18" charset="0"/>
              </a:rPr>
              <a:t>Các hệ phân tán</a:t>
            </a:r>
            <a:endParaRPr lang="en-US"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8" y="1461790"/>
            <a:ext cx="10515600" cy="461096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600"/>
              <a:t> Các hệ phân tán thực thi dựa trên hệ thống</a:t>
            </a:r>
            <a:r>
              <a:rPr lang="en-US" sz="3600"/>
              <a:t> </a:t>
            </a:r>
            <a:r>
              <a:rPr lang="vi-VN" sz="3600"/>
              <a:t>mạng</a:t>
            </a:r>
          </a:p>
          <a:p>
            <a:pPr algn="just">
              <a:buFont typeface="Wingdings" pitchFamily="2" charset="2"/>
              <a:buChar char="q"/>
            </a:pPr>
            <a:r>
              <a:rPr lang="vi-VN" sz="3600"/>
              <a:t> Thông qua các giao thức mạng và trao đổi</a:t>
            </a:r>
            <a:r>
              <a:rPr lang="en-US" sz="3600"/>
              <a:t> </a:t>
            </a:r>
            <a:r>
              <a:rPr lang="vi-VN" sz="3600"/>
              <a:t>giữa các </a:t>
            </a:r>
            <a:r>
              <a:rPr lang="en-US" sz="3600" err="1"/>
              <a:t>nút</a:t>
            </a:r>
            <a:r>
              <a:rPr lang="vi-VN" sz="3600"/>
              <a:t>, các hệ phân tán cho phép</a:t>
            </a:r>
            <a:r>
              <a:rPr lang="en-US" sz="3600"/>
              <a:t> </a:t>
            </a:r>
            <a:r>
              <a:rPr lang="vi-VN" sz="3600"/>
              <a:t>chia sẻ và cùng thực thi các nhiệm vụ tính</a:t>
            </a:r>
            <a:r>
              <a:rPr lang="en-US" sz="3600"/>
              <a:t> </a:t>
            </a:r>
            <a:r>
              <a:rPr lang="vi-VN" sz="3600"/>
              <a:t>toán.</a:t>
            </a:r>
          </a:p>
          <a:p>
            <a:pPr algn="just">
              <a:buFont typeface="Wingdings" pitchFamily="2" charset="2"/>
              <a:buChar char="q"/>
            </a:pPr>
            <a:r>
              <a:rPr lang="vi-VN" sz="3600"/>
              <a:t> Các hệ phân tán:</a:t>
            </a:r>
            <a:endParaRPr lang="en-US" sz="3600"/>
          </a:p>
          <a:p>
            <a:pPr lvl="1" algn="just">
              <a:buFont typeface="Wingdings" pitchFamily="2" charset="2"/>
              <a:buChar char="Ø"/>
            </a:pPr>
            <a:r>
              <a:rPr lang="vi-VN" sz="3200"/>
              <a:t>Các hệ client-server</a:t>
            </a:r>
            <a:endParaRPr lang="en-US" sz="3200"/>
          </a:p>
          <a:p>
            <a:pPr lvl="1" algn="just">
              <a:buFont typeface="Wingdings" pitchFamily="2" charset="2"/>
              <a:buChar char="Ø"/>
            </a:pPr>
            <a:r>
              <a:rPr lang="vi-VN" sz="3200"/>
              <a:t>Các hệ peer-to-peer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9603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30" y="239619"/>
            <a:ext cx="10515600" cy="1010295"/>
          </a:xfrm>
        </p:spPr>
        <p:txBody>
          <a:bodyPr>
            <a:normAutofit/>
          </a:bodyPr>
          <a:lstStyle/>
          <a:p>
            <a:r>
              <a:rPr lang="pt-BR" sz="4800">
                <a:latin typeface="Times New Roman" pitchFamily="18" charset="0"/>
                <a:cs typeface="Times New Roman" pitchFamily="18" charset="0"/>
              </a:rPr>
              <a:t>Các hệ thời gian thực</a:t>
            </a:r>
            <a:endParaRPr lang="en-US"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8" y="1461790"/>
            <a:ext cx="10515600" cy="461096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600"/>
              <a:t> Các hệ thời gian thực có những ràng buộc về</a:t>
            </a:r>
            <a:r>
              <a:rPr lang="en-US" sz="3600"/>
              <a:t> </a:t>
            </a:r>
            <a:r>
              <a:rPr lang="vi-VN" sz="3600"/>
              <a:t>thời gian</a:t>
            </a:r>
            <a:endParaRPr lang="en-US" sz="3600"/>
          </a:p>
          <a:p>
            <a:pPr lvl="1" algn="just">
              <a:buFont typeface="Wingdings" pitchFamily="2" charset="2"/>
              <a:buChar char="q"/>
            </a:pPr>
            <a:r>
              <a:rPr lang="vi-VN" sz="3600"/>
              <a:t>Xử lý phải được thực hiện trong một thời gian xác</a:t>
            </a:r>
            <a:r>
              <a:rPr lang="en-US" sz="3600"/>
              <a:t> </a:t>
            </a:r>
            <a:r>
              <a:rPr lang="vi-VN" sz="3600"/>
              <a:t>định hoặc việc thực thi sẽ không có ý nghĩa</a:t>
            </a:r>
            <a:endParaRPr lang="en-US" sz="3600"/>
          </a:p>
          <a:p>
            <a:pPr lvl="1" algn="just">
              <a:buFont typeface="Wingdings" pitchFamily="2" charset="2"/>
              <a:buChar char="q"/>
            </a:pPr>
            <a:r>
              <a:rPr lang="vi-VN" sz="3600"/>
              <a:t>Ví dụ: các hệ điều khiển máy móc tự động, robo</a:t>
            </a:r>
            <a:r>
              <a:rPr lang="en-US" sz="3600"/>
              <a:t>t </a:t>
            </a:r>
            <a:r>
              <a:rPr lang="en-US" sz="3600">
                <a:latin typeface="Arial" pitchFamily="34" charset="0"/>
                <a:cs typeface="Arial" pitchFamily="34" charset="0"/>
              </a:rPr>
              <a:t>dò đường …</a:t>
            </a:r>
          </a:p>
        </p:txBody>
      </p:sp>
    </p:spTree>
    <p:extLst>
      <p:ext uri="{BB962C8B-B14F-4D97-AF65-F5344CB8AC3E}">
        <p14:creationId xmlns:p14="http://schemas.microsoft.com/office/powerpoint/2010/main" val="3862507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3. Tổ chức hệ thống máy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/>
              <a:t> Các thao tác trong hệ thống máy tính</a:t>
            </a:r>
          </a:p>
          <a:p>
            <a:r>
              <a:rPr lang="vi-VN" sz="3600"/>
              <a:t> Cấu trúc lưu trữ</a:t>
            </a:r>
          </a:p>
          <a:p>
            <a:r>
              <a:rPr lang="vi-VN" sz="3600"/>
              <a:t> Phân cấp các thiết bị lưu trữ</a:t>
            </a:r>
          </a:p>
          <a:p>
            <a:r>
              <a:rPr lang="vi-VN" sz="3600"/>
              <a:t> Cấu trúc vào/ra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733545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3.1 Các thao tác trong hệ thống máy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30" y="1461791"/>
            <a:ext cx="10515600" cy="4610965"/>
          </a:xfrm>
        </p:spPr>
        <p:txBody>
          <a:bodyPr>
            <a:normAutofit/>
          </a:bodyPr>
          <a:lstStyle/>
          <a:p>
            <a:pPr algn="just"/>
            <a:r>
              <a:rPr lang="vi-VN"/>
              <a:t> Một hệ thống máy tính gồm một hoặc nhiều CPU và một số</a:t>
            </a:r>
            <a:r>
              <a:rPr lang="en-US"/>
              <a:t> </a:t>
            </a:r>
            <a:r>
              <a:rPr lang="vi-VN"/>
              <a:t>bộ điều khiển thiết bị kết nối với nhau thông qua một bus</a:t>
            </a:r>
            <a:r>
              <a:rPr lang="en-US"/>
              <a:t> </a:t>
            </a:r>
            <a:r>
              <a:rPr lang="vi-VN"/>
              <a:t>chung, chia sẻ một bộ nhớ chung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98376"/>
            <a:ext cx="9906000" cy="4029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59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… Các thao tác trong hệ thống máy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30" y="1461791"/>
            <a:ext cx="10515600" cy="46109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200"/>
              <a:t> Các thao tác trong hệ thống máy tính</a:t>
            </a:r>
            <a:endParaRPr lang="en-US" sz="3200"/>
          </a:p>
          <a:p>
            <a:pPr lvl="1" algn="just"/>
            <a:r>
              <a:rPr lang="vi-VN" sz="2800"/>
              <a:t>Khởi động (người dùng)</a:t>
            </a:r>
            <a:endParaRPr lang="en-US" sz="2800"/>
          </a:p>
          <a:p>
            <a:pPr lvl="1" algn="just"/>
            <a:r>
              <a:rPr lang="vi-VN" sz="2800"/>
              <a:t>Chương trình mồi (thường nằm trong ROM hay</a:t>
            </a:r>
            <a:r>
              <a:rPr lang="en-US" sz="2800"/>
              <a:t> </a:t>
            </a:r>
            <a:r>
              <a:rPr lang="vi-VN" sz="2800"/>
              <a:t>EPROM)</a:t>
            </a:r>
            <a:endParaRPr lang="en-US" sz="2800"/>
          </a:p>
          <a:p>
            <a:pPr lvl="2" algn="just"/>
            <a:r>
              <a:rPr lang="vi-VN" sz="2400"/>
              <a:t>Khởi tạo: thanh ghi CPU, các bộ điều khiển thiết bị, nội</a:t>
            </a:r>
            <a:r>
              <a:rPr lang="en-US" sz="2400"/>
              <a:t> </a:t>
            </a:r>
            <a:r>
              <a:rPr lang="vi-VN" sz="2400"/>
              <a:t>dung bộ nhớ</a:t>
            </a:r>
            <a:endParaRPr lang="en-US" sz="2400"/>
          </a:p>
          <a:p>
            <a:pPr lvl="2" algn="just"/>
            <a:r>
              <a:rPr lang="vi-VN" sz="2400"/>
              <a:t>Tải hệ điều hành (chương trình mồi phải biết địa chỉ bắt</a:t>
            </a:r>
            <a:r>
              <a:rPr lang="en-US" sz="2400"/>
              <a:t> </a:t>
            </a:r>
            <a:r>
              <a:rPr lang="vi-VN" sz="2400"/>
              <a:t>đầu của hệ điều hành) vào bộ nhớ trong</a:t>
            </a:r>
            <a:endParaRPr lang="en-US" sz="2400"/>
          </a:p>
          <a:p>
            <a:pPr lvl="2" algn="just"/>
            <a:r>
              <a:rPr lang="vi-VN" sz="2400"/>
              <a:t>Chuyển quyền thực thi cho hệ điều hành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 Hệ điều hành</a:t>
            </a:r>
            <a:endParaRPr lang="en-US" sz="3200"/>
          </a:p>
          <a:p>
            <a:pPr lvl="1" algn="just"/>
            <a:r>
              <a:rPr lang="vi-VN" sz="2800"/>
              <a:t>Thực hiện tiến trình đầu tiên (init) và chờ đợi các “sự</a:t>
            </a:r>
            <a:r>
              <a:rPr lang="en-US" sz="2800"/>
              <a:t> </a:t>
            </a:r>
            <a:r>
              <a:rPr lang="vi-VN" sz="2800"/>
              <a:t>kiện” (các “ngắt” từ phần cứng/phần mềm)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94863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… Các thao tác trong hệ thống máy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30" y="1461791"/>
            <a:ext cx="10515600" cy="46109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/>
              <a:t>Các thiết bị vào ra và CPU có thể thực thi đồng thời;</a:t>
            </a:r>
            <a:r>
              <a:rPr lang="en-US"/>
              <a:t> </a:t>
            </a:r>
            <a:r>
              <a:rPr lang="vi-VN"/>
              <a:t>tương tranh các chu kì bộ nhớ</a:t>
            </a:r>
          </a:p>
          <a:p>
            <a:pPr algn="just">
              <a:buFont typeface="Wingdings" pitchFamily="2" charset="2"/>
              <a:buChar char="q"/>
            </a:pPr>
            <a:r>
              <a:rPr lang="vi-VN"/>
              <a:t>Mỗi bộ điều khiển thiết bị (device controller) chịu trách</a:t>
            </a:r>
            <a:r>
              <a:rPr lang="en-US"/>
              <a:t> </a:t>
            </a:r>
            <a:r>
              <a:rPr lang="vi-VN"/>
              <a:t>nhiệm một loại thiết bị xác định</a:t>
            </a:r>
          </a:p>
          <a:p>
            <a:pPr algn="just">
              <a:buFont typeface="Wingdings" pitchFamily="2" charset="2"/>
              <a:buChar char="q"/>
            </a:pPr>
            <a:r>
              <a:rPr lang="vi-VN"/>
              <a:t>Mỗi bộ điều khiển thiết bị có một bộ đệm</a:t>
            </a:r>
          </a:p>
          <a:p>
            <a:pPr algn="just">
              <a:buFont typeface="Wingdings" pitchFamily="2" charset="2"/>
              <a:buChar char="q"/>
            </a:pPr>
            <a:r>
              <a:rPr lang="vi-VN"/>
              <a:t>CPU chuyển dữ liệu từ/vào bộ nhớ ra/từ các bộ đệm</a:t>
            </a:r>
          </a:p>
          <a:p>
            <a:pPr algn="just">
              <a:buFont typeface="Wingdings" pitchFamily="2" charset="2"/>
              <a:buChar char="q"/>
            </a:pPr>
            <a:r>
              <a:rPr lang="vi-VN"/>
              <a:t>Thao tác vào ra (I/O) là các thao tác từ thiết bị đến bộ</a:t>
            </a:r>
            <a:r>
              <a:rPr lang="en-US"/>
              <a:t> </a:t>
            </a:r>
            <a:r>
              <a:rPr lang="vi-VN"/>
              <a:t>đệm của bộ điều khiển</a:t>
            </a:r>
          </a:p>
          <a:p>
            <a:pPr algn="just">
              <a:buFont typeface="Wingdings" pitchFamily="2" charset="2"/>
              <a:buChar char="q"/>
            </a:pPr>
            <a:r>
              <a:rPr lang="vi-VN"/>
              <a:t>Các bộ điều khiển thiết bị báo cho CPU biết chúng đã</a:t>
            </a:r>
            <a:r>
              <a:rPr lang="en-US"/>
              <a:t> </a:t>
            </a:r>
            <a:r>
              <a:rPr lang="vi-VN"/>
              <a:t>hoàn thành các tác vụ của chúng bằng cách làm sinh</a:t>
            </a:r>
            <a:r>
              <a:rPr lang="en-US"/>
              <a:t> </a:t>
            </a:r>
            <a:r>
              <a:rPr lang="vi-VN"/>
              <a:t>ra một tín hiệu ngắt (interrupt)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64622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3.2 Cấu trúc lưu trữ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2" y="1506614"/>
            <a:ext cx="10515600" cy="46109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vi-VN" sz="3200"/>
              <a:t>Bộ nhớ chính (RAM)</a:t>
            </a:r>
            <a:endParaRPr lang="en-US" sz="3200"/>
          </a:p>
          <a:p>
            <a:pPr lvl="1">
              <a:buFont typeface="Wingdings" pitchFamily="2" charset="2"/>
              <a:buChar char="Ø"/>
            </a:pPr>
            <a:r>
              <a:rPr lang="vi-VN" sz="2800"/>
              <a:t>Vùng lưu trữ lớn duy nhất mà CPU có thể truy</a:t>
            </a:r>
            <a:r>
              <a:rPr lang="en-US" sz="2800"/>
              <a:t> </a:t>
            </a:r>
            <a:r>
              <a:rPr lang="vi-VN" sz="2800"/>
              <a:t>nhập trực tiếp</a:t>
            </a:r>
            <a:endParaRPr lang="en-US" sz="2800"/>
          </a:p>
          <a:p>
            <a:pPr lvl="1">
              <a:buFont typeface="Wingdings" pitchFamily="2" charset="2"/>
              <a:buChar char="Ø"/>
            </a:pPr>
            <a:r>
              <a:rPr lang="vi-VN" sz="2800"/>
              <a:t>Tương tác giữa CPU và BNC thông qua một loạt</a:t>
            </a:r>
            <a:r>
              <a:rPr lang="en-US" sz="2800"/>
              <a:t> </a:t>
            </a:r>
            <a:r>
              <a:rPr lang="vi-VN" sz="2800"/>
              <a:t>các thao tác load/store</a:t>
            </a:r>
          </a:p>
          <a:p>
            <a:pPr>
              <a:buFont typeface="Wingdings" pitchFamily="2" charset="2"/>
              <a:buChar char="q"/>
            </a:pPr>
            <a:r>
              <a:rPr lang="vi-VN" sz="3200"/>
              <a:t> Các thanh ghi</a:t>
            </a:r>
            <a:endParaRPr lang="en-US" sz="3200"/>
          </a:p>
          <a:p>
            <a:pPr lvl="1">
              <a:buFont typeface="Wingdings" pitchFamily="2" charset="2"/>
              <a:buChar char="Ø"/>
            </a:pPr>
            <a:r>
              <a:rPr lang="vi-VN" sz="2800"/>
              <a:t>Thanh ghi lệnh</a:t>
            </a:r>
            <a:endParaRPr lang="en-US" sz="2800"/>
          </a:p>
          <a:p>
            <a:pPr lvl="1">
              <a:buFont typeface="Wingdings" pitchFamily="2" charset="2"/>
              <a:buChar char="Ø"/>
            </a:pPr>
            <a:r>
              <a:rPr lang="vi-VN" sz="2800"/>
              <a:t>Các thanh ghi nội tại khác</a:t>
            </a:r>
          </a:p>
          <a:p>
            <a:pPr>
              <a:buFont typeface="Wingdings" pitchFamily="2" charset="2"/>
              <a:buChar char="q"/>
            </a:pPr>
            <a:r>
              <a:rPr lang="vi-VN" sz="3200"/>
              <a:t> Thiết bị lưu trữ thứ cấp</a:t>
            </a:r>
            <a:r>
              <a:rPr lang="en-US" sz="3200"/>
              <a:t> (</a:t>
            </a:r>
            <a:r>
              <a:rPr lang="en-US" sz="3200" err="1"/>
              <a:t>phụ</a:t>
            </a:r>
            <a:r>
              <a:rPr lang="en-US" sz="3200"/>
              <a:t>)</a:t>
            </a:r>
          </a:p>
          <a:p>
            <a:pPr lvl="1"/>
            <a:r>
              <a:rPr lang="vi-VN" sz="2800"/>
              <a:t>V</a:t>
            </a:r>
            <a:r>
              <a:rPr lang="en-US" sz="2800"/>
              <a:t>í </a:t>
            </a:r>
            <a:r>
              <a:rPr lang="en-US" sz="2800" err="1"/>
              <a:t>dụ</a:t>
            </a:r>
            <a:r>
              <a:rPr lang="vi-VN" sz="2800"/>
              <a:t>: đĩa từ</a:t>
            </a:r>
            <a:r>
              <a:rPr lang="en-US" sz="2800"/>
              <a:t>, </a:t>
            </a:r>
            <a:r>
              <a:rPr lang="en-US" sz="2800" err="1"/>
              <a:t>đĩa</a:t>
            </a:r>
            <a:r>
              <a:rPr lang="en-US" sz="2800"/>
              <a:t> </a:t>
            </a:r>
            <a:r>
              <a:rPr lang="en-US" sz="2800" err="1"/>
              <a:t>bán</a:t>
            </a:r>
            <a:r>
              <a:rPr lang="en-US" sz="2800"/>
              <a:t> </a:t>
            </a:r>
            <a:r>
              <a:rPr lang="en-US" sz="2800" err="1"/>
              <a:t>dẫn</a:t>
            </a:r>
            <a:r>
              <a:rPr lang="en-US" sz="280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1762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… Cấu trúc lưu trữ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2" y="1506614"/>
            <a:ext cx="10515600" cy="46109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vi-VN"/>
              <a:t>Cơ chế đọc đĩa</a:t>
            </a:r>
            <a:endParaRPr lang="en-US" sz="28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281" y="2034988"/>
            <a:ext cx="6848475" cy="482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149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3.3 Phân cấp thiết bị lưu trữ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200"/>
              <a:t> Các hệ thống lưu trữ được phân cấp theo</a:t>
            </a:r>
            <a:r>
              <a:rPr lang="en-US" sz="3200"/>
              <a:t> </a:t>
            </a:r>
            <a:r>
              <a:rPr lang="vi-VN" sz="3200"/>
              <a:t>các tiêu chí về.</a:t>
            </a:r>
            <a:endParaRPr lang="en-US" sz="3200"/>
          </a:p>
          <a:p>
            <a:pPr lvl="1" algn="just"/>
            <a:r>
              <a:rPr lang="vi-VN" sz="2800"/>
              <a:t>Tốc độ</a:t>
            </a:r>
            <a:endParaRPr lang="en-US" sz="2800"/>
          </a:p>
          <a:p>
            <a:pPr lvl="1" algn="just"/>
            <a:r>
              <a:rPr lang="vi-VN" sz="2800"/>
              <a:t>Giá thành</a:t>
            </a:r>
            <a:endParaRPr lang="en-US" sz="2800"/>
          </a:p>
          <a:p>
            <a:pPr lvl="1" algn="just"/>
            <a:r>
              <a:rPr lang="vi-VN" sz="2800"/>
              <a:t>Tính không ổn định (Volatility)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Caching – sao chép thông tin vào thiết bị lưu</a:t>
            </a:r>
            <a:r>
              <a:rPr lang="en-US" sz="3200"/>
              <a:t> </a:t>
            </a:r>
            <a:r>
              <a:rPr lang="vi-VN" sz="3200"/>
              <a:t>trữ nhanh hơn; bộ nhớ chính có thể được</a:t>
            </a:r>
            <a:r>
              <a:rPr lang="en-US" sz="3200"/>
              <a:t> </a:t>
            </a:r>
            <a:r>
              <a:rPr lang="vi-VN" sz="3200"/>
              <a:t>xem là cache của bộ nhớ thứ cấp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7764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>
                <a:latin typeface="+mn-lt"/>
              </a:rPr>
              <a:t>Các thành phần </a:t>
            </a:r>
            <a:r>
              <a:rPr lang="en-US">
                <a:latin typeface="Arial" pitchFamily="34" charset="0"/>
                <a:cs typeface="Arial" pitchFamily="34" charset="0"/>
              </a:rPr>
              <a:t>của một</a:t>
            </a:r>
            <a:r>
              <a:rPr lang="en-US">
                <a:latin typeface="+mn-lt"/>
              </a:rPr>
              <a:t> </a:t>
            </a:r>
            <a:r>
              <a:rPr lang="vi-VN">
                <a:latin typeface="+mn-lt"/>
              </a:rPr>
              <a:t>hệ thống</a:t>
            </a:r>
            <a:r>
              <a:rPr lang="en-US">
                <a:latin typeface="+mn-lt"/>
              </a:rPr>
              <a:t> máy tính</a:t>
            </a:r>
            <a:endParaRPr lang="vi-VN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Phần cứng</a:t>
            </a:r>
            <a:endParaRPr lang="en-US"/>
          </a:p>
          <a:p>
            <a:pPr lvl="1"/>
            <a:r>
              <a:rPr lang="vi-VN"/>
              <a:t> Cung cấp các tài nguyên cơ bản (CPU, bộ nhớ, các thiết bị</a:t>
            </a:r>
            <a:r>
              <a:rPr lang="en-US"/>
              <a:t> </a:t>
            </a:r>
            <a:r>
              <a:rPr lang="vi-VN"/>
              <a:t>vào ra)</a:t>
            </a:r>
          </a:p>
          <a:p>
            <a:r>
              <a:rPr lang="vi-VN"/>
              <a:t> Hệ điều hành</a:t>
            </a:r>
            <a:endParaRPr lang="en-US"/>
          </a:p>
          <a:p>
            <a:pPr lvl="1"/>
            <a:r>
              <a:rPr lang="vi-VN"/>
              <a:t>Điều khiển và điều phối việc sử d</a:t>
            </a:r>
            <a:r>
              <a:rPr lang="en-US"/>
              <a:t>ụ</a:t>
            </a:r>
            <a:r>
              <a:rPr lang="vi-VN"/>
              <a:t>ng phần cứng máy tính</a:t>
            </a:r>
            <a:r>
              <a:rPr lang="en-US"/>
              <a:t> </a:t>
            </a:r>
            <a:r>
              <a:rPr lang="vi-VN"/>
              <a:t>phục vụ các chương trình ứng dụng của người dùng.</a:t>
            </a:r>
          </a:p>
          <a:p>
            <a:r>
              <a:rPr lang="vi-VN"/>
              <a:t> Các chương trình ứng dụng</a:t>
            </a:r>
            <a:endParaRPr lang="en-US"/>
          </a:p>
          <a:p>
            <a:pPr lvl="1"/>
            <a:r>
              <a:rPr lang="vi-VN"/>
              <a:t>Sử dụng các tài nguyên máy tính để giải quyết các vấn đề</a:t>
            </a:r>
            <a:r>
              <a:rPr lang="en-US"/>
              <a:t> </a:t>
            </a:r>
            <a:r>
              <a:rPr lang="vi-VN"/>
              <a:t>tính toán của người dùng</a:t>
            </a:r>
          </a:p>
          <a:p>
            <a:r>
              <a:rPr lang="vi-VN"/>
              <a:t> Người dùng</a:t>
            </a:r>
            <a:endParaRPr lang="en-US"/>
          </a:p>
          <a:p>
            <a:pPr lvl="1"/>
            <a:r>
              <a:rPr lang="vi-VN"/>
              <a:t>Con người, máy móc hay các hệ thống máy tính khác</a:t>
            </a:r>
          </a:p>
        </p:txBody>
      </p:sp>
    </p:spTree>
    <p:extLst>
      <p:ext uri="{BB962C8B-B14F-4D97-AF65-F5344CB8AC3E}">
        <p14:creationId xmlns:p14="http://schemas.microsoft.com/office/powerpoint/2010/main" val="314070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… Phân cấp thiết bị lưu trữ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79" y="1446575"/>
            <a:ext cx="6310593" cy="533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137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vi-VN"/>
              <a:t>Từ đĩa từ đến thanh gh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</a:t>
            </a:r>
            <a:br>
              <a:rPr lang="vi-VN"/>
            </a:b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68" y="1814793"/>
            <a:ext cx="100203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021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Caching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vi-VN"/>
              <a:t>Sử dụng bộ nhớ tốc độ cao để lưu trữ dữ liệu</a:t>
            </a:r>
            <a:r>
              <a:rPr lang="en-US"/>
              <a:t> </a:t>
            </a:r>
            <a:r>
              <a:rPr lang="vi-VN"/>
              <a:t>mới được truy cập</a:t>
            </a:r>
            <a:r>
              <a:rPr lang="en-US"/>
              <a:t> -&gt; </a:t>
            </a:r>
            <a:r>
              <a:rPr lang="vi-VN"/>
              <a:t>Cần một chiến lược quản lý cache</a:t>
            </a:r>
            <a:endParaRPr lang="en-US"/>
          </a:p>
          <a:p>
            <a:pPr algn="just">
              <a:buFont typeface="Wingdings" pitchFamily="2" charset="2"/>
              <a:buChar char="q"/>
            </a:pPr>
            <a:r>
              <a:rPr lang="en-US"/>
              <a:t> </a:t>
            </a:r>
            <a:r>
              <a:rPr lang="vi-VN"/>
              <a:t>Caching làm nảy sinh một c</a:t>
            </a:r>
            <a:r>
              <a:rPr lang="en-US"/>
              <a:t>ấ</a:t>
            </a:r>
            <a:r>
              <a:rPr lang="vi-VN"/>
              <a:t>p độ mới trong</a:t>
            </a:r>
            <a:r>
              <a:rPr lang="en-US"/>
              <a:t> </a:t>
            </a:r>
            <a:r>
              <a:rPr lang="vi-VN"/>
              <a:t>phân cấp lưu trữ</a:t>
            </a:r>
            <a:br>
              <a:rPr lang="vi-VN"/>
            </a:br>
            <a:r>
              <a:rPr lang="en-US"/>
              <a:t>-&gt;</a:t>
            </a:r>
            <a:r>
              <a:rPr lang="vi-VN"/>
              <a:t> đảm bảo </a:t>
            </a:r>
            <a:r>
              <a:rPr lang="vi-VN" i="1"/>
              <a:t>tính nhất quán </a:t>
            </a:r>
            <a:r>
              <a:rPr lang="vi-VN"/>
              <a:t>của dữ liệu được lưu trữ</a:t>
            </a:r>
            <a:r>
              <a:rPr lang="en-US"/>
              <a:t> </a:t>
            </a:r>
            <a:r>
              <a:rPr lang="vi-VN"/>
              <a:t>cùng lúc ở nhiều nơi (với các cấp độ truy cập</a:t>
            </a:r>
            <a:r>
              <a:rPr lang="en-US"/>
              <a:t> </a:t>
            </a:r>
            <a:r>
              <a:rPr lang="vi-VN"/>
              <a:t>khác nhau</a:t>
            </a:r>
            <a:br>
              <a:rPr lang="vi-V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51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3.4 Cấu trúc vào/ra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90" y="1336285"/>
            <a:ext cx="10515600" cy="46109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200"/>
              <a:t> Các thiết bị lưu trữ chỉ là một loại thiết bị vào/ra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Các bộ điều khiển thiết bị (device controller)</a:t>
            </a:r>
            <a:endParaRPr lang="en-US" sz="3200"/>
          </a:p>
          <a:p>
            <a:pPr lvl="1" algn="just"/>
            <a:r>
              <a:rPr lang="vi-VN" sz="2800"/>
              <a:t>Có thể có nhiều hơn một thiết bị được gắn với 1 bộ điều</a:t>
            </a:r>
            <a:r>
              <a:rPr lang="en-US" sz="2800"/>
              <a:t> </a:t>
            </a:r>
            <a:r>
              <a:rPr lang="vi-VN" sz="2800"/>
              <a:t>khiển thiết bị (ví dụ: SCSI)</a:t>
            </a:r>
            <a:endParaRPr lang="en-US" sz="2800"/>
          </a:p>
          <a:p>
            <a:pPr lvl="1" algn="just"/>
            <a:r>
              <a:rPr lang="vi-VN" sz="2800"/>
              <a:t>Mỗi bộ điều khiển thiết bị có một bộ đệm</a:t>
            </a:r>
            <a:endParaRPr lang="en-US" sz="2800"/>
          </a:p>
          <a:p>
            <a:pPr lvl="1" algn="just"/>
            <a:r>
              <a:rPr lang="vi-VN" sz="2800"/>
              <a:t>Chịu trách nhiệm giữa các thiết bị ngoại vi và bộ đệm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Trình điều khiển thiết bị (device driver)</a:t>
            </a:r>
            <a:endParaRPr lang="en-US" sz="3200"/>
          </a:p>
          <a:p>
            <a:pPr lvl="1" algn="just"/>
            <a:r>
              <a:rPr lang="vi-VN" sz="2800"/>
              <a:t>Thường được cung cấp bởi Hệ điều hành</a:t>
            </a:r>
            <a:endParaRPr lang="en-US" sz="2800"/>
          </a:p>
          <a:p>
            <a:pPr lvl="1" algn="just"/>
            <a:r>
              <a:rPr lang="vi-VN" sz="2800"/>
              <a:t>Tương ứng với mỗi bộ điều khiển thiết bị là một trình điều</a:t>
            </a:r>
            <a:r>
              <a:rPr lang="en-US" sz="2800"/>
              <a:t> </a:t>
            </a:r>
            <a:r>
              <a:rPr lang="vi-VN" sz="2800"/>
              <a:t>khiển thiết bị</a:t>
            </a:r>
            <a:endParaRPr lang="en-US" sz="2800"/>
          </a:p>
          <a:p>
            <a:pPr lvl="1" algn="just"/>
            <a:r>
              <a:rPr lang="vi-VN" sz="2800"/>
              <a:t>Cung cấp một giao diện truy nhập đến thiết bị cho các</a:t>
            </a:r>
            <a:r>
              <a:rPr lang="en-US" sz="2800"/>
              <a:t> </a:t>
            </a:r>
            <a:r>
              <a:rPr lang="vi-VN" sz="2800"/>
              <a:t>thành phần khác của hệ điều hành.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42570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…Cấu trúc vào/ra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1434353"/>
            <a:ext cx="7172325" cy="499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420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4. Các thao tác trong hệ điều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90" y="1336285"/>
            <a:ext cx="10515600" cy="46109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200"/>
              <a:t> Hệ điều hành quản lý bởi ngắt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Cơ chế dual-mode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Timer</a:t>
            </a:r>
            <a:r>
              <a:rPr lang="vi-VN" sz="2800"/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77150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Các nhiệm vụ của ngắt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90" y="1336285"/>
            <a:ext cx="10515600" cy="46109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/>
              <a:t> Ngắt chuyển điều khiển đến dịch vụ ngắt, thông qua</a:t>
            </a:r>
            <a:r>
              <a:rPr lang="en-US"/>
              <a:t> </a:t>
            </a:r>
            <a:r>
              <a:rPr lang="vi-VN"/>
              <a:t>một vect</a:t>
            </a:r>
            <a:r>
              <a:rPr lang="en-US"/>
              <a:t>ơ</a:t>
            </a:r>
            <a:r>
              <a:rPr lang="vi-VN"/>
              <a:t> ngắt – nơi chứa địa chỉ của tất cả các dịch</a:t>
            </a:r>
            <a:r>
              <a:rPr lang="en-US"/>
              <a:t> </a:t>
            </a:r>
            <a:r>
              <a:rPr lang="vi-VN"/>
              <a:t>vụ ngắt</a:t>
            </a:r>
          </a:p>
          <a:p>
            <a:pPr algn="just">
              <a:buFont typeface="Wingdings" pitchFamily="2" charset="2"/>
              <a:buChar char="q"/>
            </a:pPr>
            <a:r>
              <a:rPr lang="vi-VN"/>
              <a:t> Trong kiến trúc ngắt, </a:t>
            </a:r>
            <a:r>
              <a:rPr lang="en-US"/>
              <a:t>HĐH</a:t>
            </a:r>
            <a:r>
              <a:rPr lang="vi-VN"/>
              <a:t> phải lưu giữ địa chỉ của lệnh</a:t>
            </a:r>
            <a:r>
              <a:rPr lang="en-US"/>
              <a:t> </a:t>
            </a:r>
            <a:r>
              <a:rPr lang="vi-VN"/>
              <a:t>tại đó có tín hiệu ngắt </a:t>
            </a:r>
            <a:r>
              <a:rPr lang="en-US"/>
              <a:t>-&gt;</a:t>
            </a:r>
            <a:r>
              <a:rPr lang="vi-VN"/>
              <a:t> cho việc khôi phục lại</a:t>
            </a:r>
            <a:r>
              <a:rPr lang="en-US"/>
              <a:t> </a:t>
            </a:r>
            <a:r>
              <a:rPr lang="vi-VN"/>
              <a:t>quá trình tính toán sau khi xử lý ngắt</a:t>
            </a:r>
          </a:p>
          <a:p>
            <a:pPr algn="just">
              <a:buFont typeface="Wingdings" pitchFamily="2" charset="2"/>
              <a:buChar char="q"/>
            </a:pPr>
            <a:r>
              <a:rPr lang="vi-VN"/>
              <a:t> Trong khi một ngắt đang được xử lý, các ngắt khác sẽ</a:t>
            </a:r>
            <a:r>
              <a:rPr lang="en-US"/>
              <a:t> </a:t>
            </a:r>
            <a:r>
              <a:rPr lang="vi-VN"/>
              <a:t>bị từ chối để tránh hiện tượng “lost interrupt”</a:t>
            </a:r>
          </a:p>
          <a:p>
            <a:pPr algn="just">
              <a:buFont typeface="Wingdings" pitchFamily="2" charset="2"/>
              <a:buChar char="q"/>
            </a:pPr>
            <a:r>
              <a:rPr lang="vi-VN"/>
              <a:t> Một trap hay exception là một ngắt của chương trình</a:t>
            </a:r>
            <a:r>
              <a:rPr lang="en-US"/>
              <a:t> </a:t>
            </a:r>
            <a:r>
              <a:rPr lang="vi-VN"/>
              <a:t>người dùng, sinh ra do lỗi hoặc một yêu cầu đặc biệt</a:t>
            </a:r>
            <a:r>
              <a:rPr lang="en-US"/>
              <a:t> </a:t>
            </a:r>
            <a:r>
              <a:rPr lang="vi-VN"/>
              <a:t>của người dùng.</a:t>
            </a:r>
          </a:p>
          <a:p>
            <a:pPr algn="just">
              <a:buFont typeface="Wingdings" pitchFamily="2" charset="2"/>
              <a:buChar char="q"/>
            </a:pPr>
            <a:r>
              <a:rPr lang="vi-VN"/>
              <a:t> Hệ điều hành điều khiển bởi ngắt.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76878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Xử lý ngắt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90" y="1336285"/>
            <a:ext cx="10515600" cy="46109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200"/>
              <a:t>  Hệ điều hành bảo quản trạng thái của CPU</a:t>
            </a:r>
            <a:r>
              <a:rPr lang="en-US" sz="3200"/>
              <a:t> </a:t>
            </a:r>
            <a:r>
              <a:rPr lang="vi-VN" sz="3200"/>
              <a:t>bằng cách lưu lại các thanh ghi, bộ đếm</a:t>
            </a:r>
            <a:r>
              <a:rPr lang="en-US" sz="3200"/>
              <a:t> </a:t>
            </a:r>
            <a:r>
              <a:rPr lang="vi-VN" sz="3200"/>
              <a:t>chương trình…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Xác định loại tín hiệu ngắt, gọi dịch vụ ngắt</a:t>
            </a:r>
            <a:endParaRPr lang="en-US" sz="3200"/>
          </a:p>
          <a:p>
            <a:pPr lvl="1" algn="just">
              <a:buFont typeface="Wingdings" pitchFamily="2" charset="2"/>
              <a:buChar char="Ø"/>
            </a:pPr>
            <a:r>
              <a:rPr lang="vi-VN" sz="2800"/>
              <a:t>Tìm kiếm tuần tự theo thông tin ngắt</a:t>
            </a:r>
            <a:endParaRPr lang="en-US" sz="2800"/>
          </a:p>
          <a:p>
            <a:pPr lvl="1" algn="just">
              <a:buFont typeface="Wingdings" pitchFamily="2" charset="2"/>
              <a:buChar char="Ø"/>
            </a:pPr>
            <a:r>
              <a:rPr lang="vi-VN" sz="2800"/>
              <a:t>Sử dụng vector ngắt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Dịch vụ ngắt</a:t>
            </a:r>
            <a:endParaRPr lang="en-US" sz="3200"/>
          </a:p>
          <a:p>
            <a:pPr lvl="1" algn="just">
              <a:buFont typeface="Wingdings" pitchFamily="2" charset="2"/>
              <a:buChar char="Ø"/>
            </a:pPr>
            <a:r>
              <a:rPr lang="vi-VN" sz="2800"/>
              <a:t>Phân tích thông tin ngắt (interrupt information)</a:t>
            </a:r>
            <a:endParaRPr lang="en-US" sz="2800"/>
          </a:p>
          <a:p>
            <a:pPr lvl="1" algn="just">
              <a:buFont typeface="Wingdings" pitchFamily="2" charset="2"/>
              <a:buChar char="Ø"/>
            </a:pPr>
            <a:r>
              <a:rPr lang="vi-VN" sz="2800"/>
              <a:t>Gọi trình xử lý tín hiệu ngắt tương ứng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1742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Cơ chế dual-mode (hai chế độ)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90" y="1336285"/>
            <a:ext cx="10515600" cy="46109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200"/>
              <a:t>  Hỗ trợ phần cứng cho việc tách biệt ít nhất</a:t>
            </a:r>
            <a:r>
              <a:rPr lang="en-US" sz="3200"/>
              <a:t> </a:t>
            </a:r>
            <a:r>
              <a:rPr lang="vi-VN" sz="3200"/>
              <a:t>hai </a:t>
            </a:r>
            <a:r>
              <a:rPr lang="en-US" sz="3200"/>
              <a:t>chế độ </a:t>
            </a:r>
            <a:r>
              <a:rPr lang="vi-VN" sz="3200"/>
              <a:t>thao tác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 User mode – thực thi dưới tư cách người dùng.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</a:t>
            </a:r>
            <a:r>
              <a:rPr lang="en-US" sz="3200"/>
              <a:t> </a:t>
            </a:r>
            <a:r>
              <a:rPr lang="vi-VN" sz="3200"/>
              <a:t>Monitor mode (còn gọi là kernel mode hay</a:t>
            </a:r>
            <a:r>
              <a:rPr lang="en-US" sz="3200"/>
              <a:t> </a:t>
            </a:r>
            <a:r>
              <a:rPr lang="vi-VN" sz="3200"/>
              <a:t>system mode) – thực thi dưới tư cách hệ điều</a:t>
            </a:r>
            <a:r>
              <a:rPr lang="en-US" sz="3200"/>
              <a:t> </a:t>
            </a:r>
            <a:r>
              <a:rPr lang="vi-VN" sz="3200"/>
              <a:t>hành.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Bit mode được thêm vào phần cứng để chỉ</a:t>
            </a:r>
            <a:r>
              <a:rPr lang="en-US" sz="3200"/>
              <a:t> </a:t>
            </a:r>
            <a:r>
              <a:rPr lang="vi-VN" sz="3200"/>
              <a:t>mode hiện thời: monitor (0) or user (1).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Khi có ngắt hoặc là phát sinh lỗi, phần cứng</a:t>
            </a:r>
            <a:r>
              <a:rPr lang="en-US" sz="3200"/>
              <a:t> </a:t>
            </a:r>
            <a:r>
              <a:rPr lang="vi-VN" sz="3200"/>
              <a:t>được chuyển qua monitor mode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42840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…Cơ chế dual-mode 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08" y="1655389"/>
            <a:ext cx="82105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37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>
                <a:latin typeface="+mn-lt"/>
              </a:rPr>
              <a:t>Các thành phần </a:t>
            </a:r>
            <a:r>
              <a:rPr lang="en-US">
                <a:latin typeface="Arial" pitchFamily="34" charset="0"/>
                <a:cs typeface="Arial" pitchFamily="34" charset="0"/>
              </a:rPr>
              <a:t>của một</a:t>
            </a:r>
            <a:r>
              <a:rPr lang="en-US">
                <a:latin typeface="+mn-lt"/>
              </a:rPr>
              <a:t> </a:t>
            </a:r>
            <a:r>
              <a:rPr lang="vi-VN">
                <a:latin typeface="+mn-lt"/>
              </a:rPr>
              <a:t>hệ thống</a:t>
            </a:r>
            <a:r>
              <a:rPr lang="en-US">
                <a:latin typeface="+mn-lt"/>
              </a:rPr>
              <a:t> máy tính</a:t>
            </a:r>
            <a:endParaRPr lang="vi-VN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10" y="1452282"/>
            <a:ext cx="7610475" cy="540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477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Timer  </a:t>
            </a:r>
          </a:p>
        </p:txBody>
      </p:sp>
      <p:sp>
        <p:nvSpPr>
          <p:cNvPr id="3" name="Rectangle 2"/>
          <p:cNvSpPr/>
          <p:nvPr/>
        </p:nvSpPr>
        <p:spPr>
          <a:xfrm>
            <a:off x="842682" y="1453206"/>
            <a:ext cx="109817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vi-VN" sz="3200"/>
              <a:t>Timer được sử dụng để ngăn các tiến trình</a:t>
            </a:r>
            <a:r>
              <a:rPr lang="en-US" sz="3200"/>
              <a:t> </a:t>
            </a:r>
            <a:r>
              <a:rPr lang="vi-VN" sz="3200"/>
              <a:t>chiếm tài</a:t>
            </a:r>
            <a:r>
              <a:rPr lang="en-US" sz="3200"/>
              <a:t> </a:t>
            </a:r>
            <a:r>
              <a:rPr lang="vi-VN" sz="3200"/>
              <a:t>nguyên quá lâu</a:t>
            </a:r>
            <a:endParaRPr lang="en-US" sz="3200"/>
          </a:p>
          <a:p>
            <a:pPr marL="914400" lvl="1" indent="-457200" algn="just">
              <a:buFont typeface="Wingdings" pitchFamily="2" charset="2"/>
              <a:buChar char="q"/>
            </a:pPr>
            <a:r>
              <a:rPr lang="vi-VN" sz="3200"/>
              <a:t>Sinh ra ngắt sau một đơn vị thời gian</a:t>
            </a:r>
            <a:endParaRPr lang="en-US" sz="3200"/>
          </a:p>
          <a:p>
            <a:pPr marL="914400" lvl="1" indent="-457200" algn="just">
              <a:buFont typeface="Wingdings" pitchFamily="2" charset="2"/>
              <a:buChar char="q"/>
            </a:pPr>
            <a:r>
              <a:rPr lang="vi-VN" sz="3200"/>
              <a:t>Hệ điều hành sử dụng một biến đếm</a:t>
            </a:r>
            <a:endParaRPr lang="en-US" sz="3200"/>
          </a:p>
          <a:p>
            <a:pPr marL="1371600" lvl="2" indent="-457200" algn="just">
              <a:buFont typeface="Wingdings" pitchFamily="2" charset="2"/>
              <a:buChar char="q"/>
            </a:pPr>
            <a:r>
              <a:rPr lang="en-US" sz="3200"/>
              <a:t>Trừ dần biến đếm đi 1</a:t>
            </a:r>
          </a:p>
          <a:p>
            <a:pPr marL="1371600" lvl="2" indent="-457200" algn="just">
              <a:buFont typeface="Wingdings" pitchFamily="2" charset="2"/>
              <a:buChar char="q"/>
            </a:pPr>
            <a:r>
              <a:rPr lang="en-US" sz="3200"/>
              <a:t>Biến đếm bằng 0 -&gt;sinh ngắt</a:t>
            </a:r>
          </a:p>
        </p:txBody>
      </p:sp>
    </p:spTree>
    <p:extLst>
      <p:ext uri="{BB962C8B-B14F-4D97-AF65-F5344CB8AC3E}">
        <p14:creationId xmlns:p14="http://schemas.microsoft.com/office/powerpoint/2010/main" val="4029644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vi-VN" sz="4000"/>
          </a:p>
          <a:p>
            <a:pPr marL="0" indent="0" algn="ctr">
              <a:buNone/>
            </a:pPr>
            <a:endParaRPr lang="vi-VN" sz="4000"/>
          </a:p>
          <a:p>
            <a:pPr marL="0" indent="0" algn="ctr">
              <a:buNone/>
            </a:pPr>
            <a:r>
              <a:rPr lang="vi-VN" sz="400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781213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Đã học</a:t>
            </a:r>
          </a:p>
          <a:p>
            <a:pPr lvl="1"/>
            <a:r>
              <a:rPr lang="en-US"/>
              <a:t>Giới thiệu</a:t>
            </a:r>
            <a:endParaRPr lang="vi-VN"/>
          </a:p>
          <a:p>
            <a:pPr lvl="1"/>
            <a:r>
              <a:rPr lang="en-US"/>
              <a:t>Các thành phần hệ thống</a:t>
            </a:r>
            <a:endParaRPr lang="vi-VN"/>
          </a:p>
          <a:p>
            <a:pPr lvl="1"/>
            <a:r>
              <a:rPr lang="en-US"/>
              <a:t>Các dịch vụ hệ điều hành</a:t>
            </a:r>
            <a:endParaRPr lang="vi-VN"/>
          </a:p>
          <a:p>
            <a:pPr lvl="1"/>
            <a:r>
              <a:rPr lang="en-US"/>
              <a:t>Lời gọi hệ thống</a:t>
            </a:r>
            <a:endParaRPr lang="vi-VN"/>
          </a:p>
          <a:p>
            <a:pPr lvl="1"/>
            <a:r>
              <a:rPr lang="en-US"/>
              <a:t>Các chương trình hệ thống</a:t>
            </a:r>
            <a:endParaRPr lang="vi-VN"/>
          </a:p>
          <a:p>
            <a:pPr lvl="1"/>
            <a:r>
              <a:rPr lang="en-US"/>
              <a:t>Cấu trúc hệ thống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1528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Câu hỏi...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vi-VN"/>
              <a:t>Mục đích của các lệnh gọi hệ thống là gì?</a:t>
            </a:r>
          </a:p>
          <a:p>
            <a:pPr>
              <a:lnSpc>
                <a:spcPct val="130000"/>
              </a:lnSpc>
            </a:pPr>
            <a:r>
              <a:rPr lang="vi-VN"/>
              <a:t>Năm hoạt động chính của một hệ điều hành liên quan đến quản lý quy trình là gì?</a:t>
            </a:r>
          </a:p>
          <a:p>
            <a:pPr>
              <a:lnSpc>
                <a:spcPct val="130000"/>
              </a:lnSpc>
            </a:pPr>
            <a:r>
              <a:rPr lang="vi-VN"/>
              <a:t>Ba hoạt động chính của một hệ điều hành liên quan đến quản lý bộ nhớ là gì ?</a:t>
            </a:r>
          </a:p>
          <a:p>
            <a:pPr>
              <a:lnSpc>
                <a:spcPct val="130000"/>
              </a:lnSpc>
            </a:pPr>
            <a:r>
              <a:rPr lang="vi-VN"/>
              <a:t>Ba hoạt động chính của một hệ điều hành liên quan đến quản lý lưu trữ thứ cấp là gì ?</a:t>
            </a:r>
          </a:p>
          <a:p>
            <a:pPr>
              <a:lnSpc>
                <a:spcPct val="130000"/>
              </a:lnSpc>
            </a:pPr>
            <a:r>
              <a:rPr lang="vi-VN"/>
              <a:t>Mục đích của thông dịch lệnh là gì? Tại sao nó thường tách từ hạt nhân?</a:t>
            </a:r>
          </a:p>
          <a:p>
            <a:pPr>
              <a:lnSpc>
                <a:spcPct val="130000"/>
              </a:lnSpc>
            </a:pPr>
            <a:r>
              <a:rPr lang="vi-VN"/>
              <a:t>Lệnh gọi hệ thống nào phải được thực thi bởi một thông dịch lệnh hoặc trình tiện ích để bắt đầu một tiến trình mới?</a:t>
            </a:r>
          </a:p>
          <a:p>
            <a:pPr>
              <a:lnSpc>
                <a:spcPct val="130000"/>
              </a:lnSpc>
            </a:pPr>
            <a:r>
              <a:rPr lang="vi-VN"/>
              <a:t>Mục đích của chương trình hệ thống là gì?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10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vi-VN" sz="2200"/>
              <a:t>Lợi </a:t>
            </a:r>
            <a:r>
              <a:rPr lang="vi-VN" sz="2200" err="1"/>
              <a:t>thế</a:t>
            </a:r>
            <a:r>
              <a:rPr lang="vi-VN" sz="2200"/>
              <a:t> </a:t>
            </a:r>
            <a:r>
              <a:rPr lang="vi-VN" sz="2200" err="1"/>
              <a:t>và</a:t>
            </a:r>
            <a:r>
              <a:rPr lang="vi-VN" sz="2200"/>
              <a:t> </a:t>
            </a:r>
            <a:r>
              <a:rPr lang="vi-VN" sz="2200" err="1"/>
              <a:t>bất</a:t>
            </a:r>
            <a:r>
              <a:rPr lang="vi-VN" sz="2200"/>
              <a:t> </a:t>
            </a:r>
            <a:r>
              <a:rPr lang="vi-VN" sz="2200" err="1"/>
              <a:t>lợi</a:t>
            </a:r>
            <a:r>
              <a:rPr lang="vi-VN" sz="2200"/>
              <a:t> </a:t>
            </a:r>
            <a:r>
              <a:rPr lang="vi-VN" sz="2200" err="1"/>
              <a:t>của</a:t>
            </a:r>
            <a:r>
              <a:rPr lang="vi-VN" sz="2200"/>
              <a:t> </a:t>
            </a:r>
            <a:r>
              <a:rPr lang="vi-VN" sz="2200" err="1"/>
              <a:t>cách</a:t>
            </a:r>
            <a:r>
              <a:rPr lang="vi-VN" sz="2200"/>
              <a:t> </a:t>
            </a:r>
            <a:r>
              <a:rPr lang="vi-VN" sz="2200" err="1"/>
              <a:t>tiếp</a:t>
            </a:r>
            <a:r>
              <a:rPr lang="vi-VN" sz="2200"/>
              <a:t> </a:t>
            </a:r>
            <a:r>
              <a:rPr lang="vi-VN" sz="2200" err="1"/>
              <a:t>cận</a:t>
            </a:r>
            <a:r>
              <a:rPr lang="vi-VN" sz="2200"/>
              <a:t> </a:t>
            </a:r>
            <a:r>
              <a:rPr lang="vi-VN" sz="2200" err="1"/>
              <a:t>lớp</a:t>
            </a:r>
            <a:r>
              <a:rPr lang="vi-VN" sz="2200"/>
              <a:t> </a:t>
            </a:r>
            <a:r>
              <a:rPr lang="vi-VN" sz="2200" err="1"/>
              <a:t>để</a:t>
            </a:r>
            <a:r>
              <a:rPr lang="vi-VN" sz="2200"/>
              <a:t> </a:t>
            </a:r>
            <a:r>
              <a:rPr lang="vi-VN" sz="2200" err="1"/>
              <a:t>thiết</a:t>
            </a:r>
            <a:r>
              <a:rPr lang="vi-VN" sz="2200"/>
              <a:t> </a:t>
            </a:r>
            <a:r>
              <a:rPr lang="vi-VN" sz="2200" err="1"/>
              <a:t>kế</a:t>
            </a:r>
            <a:r>
              <a:rPr lang="vi-VN" sz="2200"/>
              <a:t> </a:t>
            </a:r>
            <a:r>
              <a:rPr lang="vi-VN" sz="2200" err="1"/>
              <a:t>hệ</a:t>
            </a:r>
            <a:r>
              <a:rPr lang="vi-VN" sz="2200"/>
              <a:t> </a:t>
            </a:r>
            <a:r>
              <a:rPr lang="vi-VN" sz="2200" err="1"/>
              <a:t>thống</a:t>
            </a:r>
            <a:r>
              <a:rPr lang="vi-VN" sz="2200"/>
              <a:t> </a:t>
            </a:r>
            <a:r>
              <a:rPr lang="vi-VN" sz="2200" err="1"/>
              <a:t>là</a:t>
            </a:r>
            <a:r>
              <a:rPr lang="vi-VN" sz="2200"/>
              <a:t> </a:t>
            </a:r>
            <a:r>
              <a:rPr lang="vi-VN" sz="2200" err="1"/>
              <a:t>gì</a:t>
            </a:r>
            <a:r>
              <a:rPr lang="vi-VN" sz="2200"/>
              <a:t>? </a:t>
            </a:r>
          </a:p>
          <a:p>
            <a:pPr>
              <a:lnSpc>
                <a:spcPct val="130000"/>
              </a:lnSpc>
            </a:pPr>
            <a:r>
              <a:rPr lang="vi-VN" sz="2200"/>
              <a:t>Danh </a:t>
            </a:r>
            <a:r>
              <a:rPr lang="vi-VN" sz="2200" err="1"/>
              <a:t>sách</a:t>
            </a:r>
            <a:r>
              <a:rPr lang="vi-VN" sz="2200"/>
              <a:t> năm </a:t>
            </a:r>
            <a:r>
              <a:rPr lang="vi-VN" sz="2200" err="1"/>
              <a:t>dịch</a:t>
            </a:r>
            <a:r>
              <a:rPr lang="vi-VN" sz="2200"/>
              <a:t> </a:t>
            </a:r>
            <a:r>
              <a:rPr lang="vi-VN" sz="2200" err="1"/>
              <a:t>vụ</a:t>
            </a:r>
            <a:r>
              <a:rPr lang="vi-VN" sz="2200"/>
              <a:t> </a:t>
            </a:r>
            <a:r>
              <a:rPr lang="vi-VN" sz="2200" err="1"/>
              <a:t>được</a:t>
            </a:r>
            <a:r>
              <a:rPr lang="vi-VN" sz="2200"/>
              <a:t> cung </a:t>
            </a:r>
            <a:r>
              <a:rPr lang="vi-VN" sz="2200" err="1"/>
              <a:t>cấp</a:t>
            </a:r>
            <a:r>
              <a:rPr lang="vi-VN" sz="2200"/>
              <a:t> </a:t>
            </a:r>
            <a:r>
              <a:rPr lang="vi-VN" sz="2200" err="1"/>
              <a:t>bởi</a:t>
            </a:r>
            <a:r>
              <a:rPr lang="vi-VN" sz="2200"/>
              <a:t> </a:t>
            </a:r>
            <a:r>
              <a:rPr lang="vi-VN" sz="2200" err="1"/>
              <a:t>một</a:t>
            </a:r>
            <a:r>
              <a:rPr lang="vi-VN" sz="2200"/>
              <a:t> </a:t>
            </a:r>
            <a:r>
              <a:rPr lang="vi-VN" sz="2200" err="1"/>
              <a:t>hệ</a:t>
            </a:r>
            <a:r>
              <a:rPr lang="vi-VN" sz="2200"/>
              <a:t> </a:t>
            </a:r>
            <a:r>
              <a:rPr lang="vi-VN" sz="2200" err="1"/>
              <a:t>điều</a:t>
            </a:r>
            <a:r>
              <a:rPr lang="vi-VN" sz="2200"/>
              <a:t> </a:t>
            </a:r>
            <a:r>
              <a:rPr lang="vi-VN" sz="2200" err="1"/>
              <a:t>hành</a:t>
            </a:r>
            <a:r>
              <a:rPr lang="vi-VN" sz="2200"/>
              <a:t>. </a:t>
            </a:r>
            <a:r>
              <a:rPr lang="vi-VN" sz="2200" err="1"/>
              <a:t>Các</a:t>
            </a:r>
            <a:r>
              <a:rPr lang="vi-VN" sz="2200"/>
              <a:t> </a:t>
            </a:r>
            <a:r>
              <a:rPr lang="vi-VN" sz="2200" err="1"/>
              <a:t>dịch</a:t>
            </a:r>
            <a:r>
              <a:rPr lang="vi-VN" sz="2200"/>
              <a:t> </a:t>
            </a:r>
            <a:r>
              <a:rPr lang="vi-VN" sz="2200" err="1"/>
              <a:t>vụ</a:t>
            </a:r>
            <a:r>
              <a:rPr lang="vi-VN" sz="2200"/>
              <a:t> </a:t>
            </a:r>
            <a:r>
              <a:rPr lang="vi-VN" sz="2200" err="1"/>
              <a:t>đã</a:t>
            </a:r>
            <a:r>
              <a:rPr lang="vi-VN" sz="2200"/>
              <a:t> cung </a:t>
            </a:r>
            <a:r>
              <a:rPr lang="vi-VN" sz="2200" err="1"/>
              <a:t>cấp</a:t>
            </a:r>
            <a:r>
              <a:rPr lang="vi-VN" sz="2200"/>
              <a:t> </a:t>
            </a:r>
            <a:r>
              <a:rPr lang="vi-VN" sz="2200" err="1"/>
              <a:t>sự</a:t>
            </a:r>
            <a:r>
              <a:rPr lang="vi-VN" sz="2200"/>
              <a:t> </a:t>
            </a:r>
            <a:r>
              <a:rPr lang="vi-VN" sz="2200" err="1"/>
              <a:t>tiện</a:t>
            </a:r>
            <a:r>
              <a:rPr lang="vi-VN" sz="2200"/>
              <a:t> </a:t>
            </a:r>
            <a:r>
              <a:rPr lang="vi-VN" sz="2200" err="1"/>
              <a:t>lợi</a:t>
            </a:r>
            <a:r>
              <a:rPr lang="vi-VN" sz="2200"/>
              <a:t> cho </a:t>
            </a:r>
            <a:r>
              <a:rPr lang="vi-VN" sz="2200" err="1"/>
              <a:t>người</a:t>
            </a:r>
            <a:r>
              <a:rPr lang="vi-VN" sz="2200"/>
              <a:t> </a:t>
            </a:r>
            <a:r>
              <a:rPr lang="vi-VN" sz="2200" err="1"/>
              <a:t>sử</a:t>
            </a:r>
            <a:r>
              <a:rPr lang="vi-VN" sz="2200"/>
              <a:t> </a:t>
            </a:r>
            <a:r>
              <a:rPr lang="vi-VN" sz="2200" err="1"/>
              <a:t>dụng</a:t>
            </a:r>
            <a:r>
              <a:rPr lang="vi-VN" sz="2200"/>
              <a:t> ra sao? </a:t>
            </a:r>
            <a:r>
              <a:rPr lang="vi-VN" sz="2200" err="1"/>
              <a:t>Cũng</a:t>
            </a:r>
            <a:r>
              <a:rPr lang="vi-VN" sz="2200"/>
              <a:t> </a:t>
            </a:r>
            <a:r>
              <a:rPr lang="vi-VN" sz="2200" err="1"/>
              <a:t>giải</a:t>
            </a:r>
            <a:r>
              <a:rPr lang="vi-VN" sz="2200"/>
              <a:t> </a:t>
            </a:r>
            <a:r>
              <a:rPr lang="vi-VN" sz="2200" err="1"/>
              <a:t>thích</a:t>
            </a:r>
            <a:r>
              <a:rPr lang="vi-VN" sz="2200"/>
              <a:t> </a:t>
            </a:r>
            <a:r>
              <a:rPr lang="vi-VN" sz="2200" err="1"/>
              <a:t>tại</a:t>
            </a:r>
            <a:r>
              <a:rPr lang="vi-VN" sz="2200"/>
              <a:t> sao </a:t>
            </a:r>
            <a:r>
              <a:rPr lang="vi-VN" sz="2200" err="1"/>
              <a:t>các</a:t>
            </a:r>
            <a:r>
              <a:rPr lang="vi-VN" sz="2200"/>
              <a:t> chương </a:t>
            </a:r>
            <a:r>
              <a:rPr lang="vi-VN" sz="2200" err="1"/>
              <a:t>trình</a:t>
            </a:r>
            <a:r>
              <a:rPr lang="vi-VN" sz="2200"/>
              <a:t> </a:t>
            </a:r>
            <a:r>
              <a:rPr lang="vi-VN" sz="2200" err="1"/>
              <a:t>ứng</a:t>
            </a:r>
            <a:r>
              <a:rPr lang="vi-VN" sz="2200"/>
              <a:t> </a:t>
            </a:r>
            <a:r>
              <a:rPr lang="vi-VN" sz="2200" err="1"/>
              <a:t>dụng</a:t>
            </a:r>
            <a:r>
              <a:rPr lang="vi-VN" sz="2200"/>
              <a:t> </a:t>
            </a:r>
            <a:r>
              <a:rPr lang="vi-VN" sz="2200" err="1"/>
              <a:t>mức</a:t>
            </a:r>
            <a:r>
              <a:rPr lang="vi-VN" sz="2200"/>
              <a:t> </a:t>
            </a:r>
            <a:r>
              <a:rPr lang="vi-VN" sz="2200" err="1"/>
              <a:t>người</a:t>
            </a:r>
            <a:r>
              <a:rPr lang="vi-VN" sz="2200"/>
              <a:t> </a:t>
            </a:r>
            <a:r>
              <a:rPr lang="vi-VN" sz="2200" err="1"/>
              <a:t>dùng</a:t>
            </a:r>
            <a:r>
              <a:rPr lang="vi-VN" sz="2200"/>
              <a:t> không </a:t>
            </a:r>
            <a:r>
              <a:rPr lang="vi-VN" sz="2200" err="1"/>
              <a:t>thể</a:t>
            </a:r>
            <a:r>
              <a:rPr lang="vi-VN" sz="2200"/>
              <a:t> cung </a:t>
            </a:r>
            <a:r>
              <a:rPr lang="vi-VN" sz="2200" err="1"/>
              <a:t>cấp</a:t>
            </a:r>
            <a:r>
              <a:rPr lang="vi-VN" sz="2200"/>
              <a:t> </a:t>
            </a:r>
            <a:r>
              <a:rPr lang="vi-VN" sz="2200" err="1"/>
              <a:t>dịch</a:t>
            </a:r>
            <a:r>
              <a:rPr lang="vi-VN" sz="2200"/>
              <a:t> </a:t>
            </a:r>
            <a:r>
              <a:rPr lang="vi-VN" sz="2200" err="1"/>
              <a:t>vụ</a:t>
            </a:r>
            <a:r>
              <a:rPr lang="vi-VN" sz="2200"/>
              <a:t> </a:t>
            </a:r>
            <a:r>
              <a:rPr lang="vi-VN" sz="2200" err="1"/>
              <a:t>này</a:t>
            </a:r>
            <a:r>
              <a:rPr lang="vi-VN" sz="2200"/>
              <a:t>? </a:t>
            </a:r>
          </a:p>
          <a:p>
            <a:pPr>
              <a:lnSpc>
                <a:spcPct val="130000"/>
              </a:lnSpc>
            </a:pPr>
            <a:r>
              <a:rPr lang="vi-VN" sz="2200" err="1"/>
              <a:t>Mục</a:t>
            </a:r>
            <a:r>
              <a:rPr lang="vi-VN" sz="2200"/>
              <a:t> </a:t>
            </a:r>
            <a:r>
              <a:rPr lang="vi-VN" sz="2200" err="1"/>
              <a:t>đích</a:t>
            </a:r>
            <a:r>
              <a:rPr lang="vi-VN" sz="2200"/>
              <a:t> </a:t>
            </a:r>
            <a:r>
              <a:rPr lang="vi-VN" sz="2200" err="1"/>
              <a:t>của</a:t>
            </a:r>
            <a:r>
              <a:rPr lang="vi-VN" sz="2200"/>
              <a:t> </a:t>
            </a:r>
            <a:r>
              <a:rPr lang="vi-VN" sz="2200" err="1"/>
              <a:t>các</a:t>
            </a:r>
            <a:r>
              <a:rPr lang="vi-VN" sz="2200"/>
              <a:t> </a:t>
            </a:r>
            <a:r>
              <a:rPr lang="vi-VN" sz="2200" err="1"/>
              <a:t>lệnh</a:t>
            </a:r>
            <a:r>
              <a:rPr lang="vi-VN" sz="2200"/>
              <a:t> </a:t>
            </a:r>
            <a:r>
              <a:rPr lang="vi-VN" sz="2200" err="1"/>
              <a:t>gọi</a:t>
            </a:r>
            <a:r>
              <a:rPr lang="vi-VN" sz="2200"/>
              <a:t> </a:t>
            </a:r>
            <a:r>
              <a:rPr lang="vi-VN" sz="2200" err="1"/>
              <a:t>hệ</a:t>
            </a:r>
            <a:r>
              <a:rPr lang="vi-VN" sz="2200"/>
              <a:t> </a:t>
            </a:r>
            <a:r>
              <a:rPr lang="vi-VN" sz="2200" err="1"/>
              <a:t>thống</a:t>
            </a:r>
            <a:r>
              <a:rPr lang="vi-VN" sz="2200"/>
              <a:t> </a:t>
            </a:r>
            <a:r>
              <a:rPr lang="vi-VN" sz="2200" err="1"/>
              <a:t>là</a:t>
            </a:r>
            <a:r>
              <a:rPr lang="vi-VN" sz="2200"/>
              <a:t> </a:t>
            </a:r>
            <a:r>
              <a:rPr lang="vi-VN" sz="2200" err="1"/>
              <a:t>gì</a:t>
            </a:r>
            <a:r>
              <a:rPr lang="vi-VN" sz="2200"/>
              <a:t>?</a:t>
            </a:r>
          </a:p>
          <a:p>
            <a:pPr>
              <a:lnSpc>
                <a:spcPct val="130000"/>
              </a:lnSpc>
            </a:pPr>
            <a:r>
              <a:rPr lang="vi-VN" sz="2200" err="1"/>
              <a:t>Những</a:t>
            </a:r>
            <a:r>
              <a:rPr lang="vi-VN" sz="2200"/>
              <a:t> ưu </a:t>
            </a:r>
            <a:r>
              <a:rPr lang="vi-VN" sz="2200" err="1"/>
              <a:t>điểm</a:t>
            </a:r>
            <a:r>
              <a:rPr lang="vi-VN" sz="2200"/>
              <a:t> </a:t>
            </a:r>
            <a:r>
              <a:rPr lang="vi-VN" sz="2200" err="1"/>
              <a:t>chính</a:t>
            </a:r>
            <a:r>
              <a:rPr lang="vi-VN" sz="2200"/>
              <a:t> </a:t>
            </a:r>
            <a:r>
              <a:rPr lang="vi-VN" sz="2200" err="1"/>
              <a:t>của</a:t>
            </a:r>
            <a:r>
              <a:rPr lang="vi-VN" sz="2200"/>
              <a:t> phương </a:t>
            </a:r>
            <a:r>
              <a:rPr lang="vi-VN" sz="2200" err="1"/>
              <a:t>pháp</a:t>
            </a:r>
            <a:r>
              <a:rPr lang="vi-VN" sz="2200"/>
              <a:t> </a:t>
            </a:r>
            <a:r>
              <a:rPr lang="vi-VN" sz="2200" err="1"/>
              <a:t>microkernel</a:t>
            </a:r>
            <a:r>
              <a:rPr lang="vi-VN" sz="2200"/>
              <a:t> </a:t>
            </a:r>
            <a:r>
              <a:rPr lang="vi-VN" sz="2200" err="1"/>
              <a:t>để</a:t>
            </a:r>
            <a:r>
              <a:rPr lang="vi-VN" sz="2200"/>
              <a:t> </a:t>
            </a:r>
            <a:r>
              <a:rPr lang="vi-VN" sz="2200" err="1"/>
              <a:t>thiết</a:t>
            </a:r>
            <a:r>
              <a:rPr lang="vi-VN" sz="2200"/>
              <a:t> </a:t>
            </a:r>
            <a:r>
              <a:rPr lang="vi-VN" sz="2200" err="1"/>
              <a:t>kế</a:t>
            </a:r>
            <a:r>
              <a:rPr lang="vi-VN" sz="2200"/>
              <a:t> </a:t>
            </a:r>
            <a:r>
              <a:rPr lang="vi-VN" sz="2200" err="1"/>
              <a:t>hệ</a:t>
            </a:r>
            <a:r>
              <a:rPr lang="vi-VN" sz="2200"/>
              <a:t> </a:t>
            </a:r>
            <a:r>
              <a:rPr lang="vi-VN" sz="2200" err="1"/>
              <a:t>thống</a:t>
            </a:r>
            <a:r>
              <a:rPr lang="vi-VN" sz="2200"/>
              <a:t> </a:t>
            </a:r>
            <a:r>
              <a:rPr lang="vi-VN" sz="2200" err="1"/>
              <a:t>là</a:t>
            </a:r>
            <a:r>
              <a:rPr lang="vi-VN" sz="2200"/>
              <a:t> </a:t>
            </a:r>
            <a:r>
              <a:rPr lang="vi-VN" sz="2200" err="1"/>
              <a:t>gì</a:t>
            </a:r>
            <a:r>
              <a:rPr lang="vi-VN" sz="2200"/>
              <a:t>?</a:t>
            </a:r>
          </a:p>
          <a:p>
            <a:pPr>
              <a:lnSpc>
                <a:spcPct val="130000"/>
              </a:lnSpc>
            </a:pPr>
            <a:r>
              <a:rPr lang="vi-VN" sz="2200" err="1"/>
              <a:t>Tại</a:t>
            </a:r>
            <a:r>
              <a:rPr lang="vi-VN" sz="2200"/>
              <a:t> sao </a:t>
            </a:r>
            <a:r>
              <a:rPr lang="vi-VN" sz="2200" err="1"/>
              <a:t>một</a:t>
            </a:r>
            <a:r>
              <a:rPr lang="vi-VN" sz="2200"/>
              <a:t> </a:t>
            </a:r>
            <a:r>
              <a:rPr lang="vi-VN" sz="2200" err="1"/>
              <a:t>số</a:t>
            </a:r>
            <a:r>
              <a:rPr lang="vi-VN" sz="2200"/>
              <a:t> </a:t>
            </a:r>
            <a:r>
              <a:rPr lang="vi-VN" sz="2200" err="1"/>
              <a:t>các</a:t>
            </a:r>
            <a:r>
              <a:rPr lang="vi-VN" sz="2200"/>
              <a:t> </a:t>
            </a:r>
            <a:r>
              <a:rPr lang="vi-VN" sz="2200" err="1"/>
              <a:t>hệ</a:t>
            </a:r>
            <a:r>
              <a:rPr lang="vi-VN" sz="2200"/>
              <a:t> </a:t>
            </a:r>
            <a:r>
              <a:rPr lang="vi-VN" sz="2200" err="1"/>
              <a:t>thống</a:t>
            </a:r>
            <a:r>
              <a:rPr lang="vi-VN" sz="2200"/>
              <a:t> lưu </a:t>
            </a:r>
            <a:r>
              <a:rPr lang="vi-VN" sz="2200" err="1"/>
              <a:t>trữ</a:t>
            </a:r>
            <a:r>
              <a:rPr lang="vi-VN" sz="2200"/>
              <a:t> </a:t>
            </a:r>
            <a:r>
              <a:rPr lang="vi-VN" sz="2200" err="1"/>
              <a:t>hệ</a:t>
            </a:r>
            <a:r>
              <a:rPr lang="vi-VN" sz="2200"/>
              <a:t> </a:t>
            </a:r>
            <a:r>
              <a:rPr lang="vi-VN" sz="2200" err="1"/>
              <a:t>điều</a:t>
            </a:r>
            <a:r>
              <a:rPr lang="vi-VN" sz="2200"/>
              <a:t> </a:t>
            </a:r>
            <a:r>
              <a:rPr lang="vi-VN" sz="2200" err="1"/>
              <a:t>hành</a:t>
            </a:r>
            <a:r>
              <a:rPr lang="vi-VN" sz="2200"/>
              <a:t> trong </a:t>
            </a:r>
            <a:r>
              <a:rPr lang="vi-VN" sz="2200" err="1"/>
              <a:t>firmware</a:t>
            </a:r>
            <a:r>
              <a:rPr lang="vi-VN" sz="2200"/>
              <a:t>, </a:t>
            </a:r>
            <a:r>
              <a:rPr lang="vi-VN" sz="2200" err="1"/>
              <a:t>và</a:t>
            </a:r>
            <a:r>
              <a:rPr lang="vi-VN" sz="2200"/>
              <a:t> </a:t>
            </a:r>
            <a:r>
              <a:rPr lang="vi-VN" sz="2200" err="1"/>
              <a:t>số</a:t>
            </a:r>
            <a:r>
              <a:rPr lang="vi-VN" sz="2200"/>
              <a:t> </a:t>
            </a:r>
            <a:r>
              <a:rPr lang="vi-VN" sz="2200" err="1"/>
              <a:t>khác</a:t>
            </a:r>
            <a:r>
              <a:rPr lang="vi-VN" sz="2200"/>
              <a:t> </a:t>
            </a:r>
            <a:r>
              <a:rPr lang="vi-VN" sz="2200" err="1"/>
              <a:t>lại</a:t>
            </a:r>
            <a:r>
              <a:rPr lang="vi-VN" sz="2200"/>
              <a:t> lưu </a:t>
            </a:r>
            <a:r>
              <a:rPr lang="vi-VN" sz="2200" err="1"/>
              <a:t>trữ</a:t>
            </a:r>
            <a:r>
              <a:rPr lang="vi-VN" sz="2200"/>
              <a:t> trên </a:t>
            </a:r>
            <a:r>
              <a:rPr lang="vi-VN" sz="2200" err="1"/>
              <a:t>đĩa</a:t>
            </a:r>
            <a:r>
              <a:rPr lang="vi-VN" sz="2200"/>
              <a:t>?</a:t>
            </a:r>
          </a:p>
          <a:p>
            <a:pPr>
              <a:lnSpc>
                <a:spcPct val="130000"/>
              </a:lnSpc>
            </a:pPr>
            <a:r>
              <a:rPr lang="vi-VN" sz="2200" err="1"/>
              <a:t>Một</a:t>
            </a:r>
            <a:r>
              <a:rPr lang="vi-VN" sz="2200"/>
              <a:t> </a:t>
            </a:r>
            <a:r>
              <a:rPr lang="vi-VN" sz="2200" err="1"/>
              <a:t>hệ</a:t>
            </a:r>
            <a:r>
              <a:rPr lang="vi-VN" sz="2200"/>
              <a:t> </a:t>
            </a:r>
            <a:r>
              <a:rPr lang="vi-VN" sz="2200" err="1"/>
              <a:t>thống</a:t>
            </a:r>
            <a:r>
              <a:rPr lang="vi-VN" sz="2200"/>
              <a:t> </a:t>
            </a:r>
            <a:r>
              <a:rPr lang="vi-VN" sz="2200" err="1"/>
              <a:t>thiết</a:t>
            </a:r>
            <a:r>
              <a:rPr lang="vi-VN" sz="2200"/>
              <a:t> </a:t>
            </a:r>
            <a:r>
              <a:rPr lang="vi-VN" sz="2200" err="1"/>
              <a:t>kế</a:t>
            </a:r>
            <a:r>
              <a:rPr lang="vi-VN" sz="2200"/>
              <a:t> cho </a:t>
            </a:r>
            <a:r>
              <a:rPr lang="vi-VN" sz="2200" err="1"/>
              <a:t>phép</a:t>
            </a:r>
            <a:r>
              <a:rPr lang="vi-VN" sz="2200"/>
              <a:t> </a:t>
            </a:r>
            <a:r>
              <a:rPr lang="vi-VN" sz="2200" err="1"/>
              <a:t>lựa</a:t>
            </a:r>
            <a:r>
              <a:rPr lang="vi-VN" sz="2200"/>
              <a:t> </a:t>
            </a:r>
            <a:r>
              <a:rPr lang="vi-VN" sz="2200" err="1"/>
              <a:t>chọn</a:t>
            </a:r>
            <a:r>
              <a:rPr lang="vi-VN" sz="2200"/>
              <a:t> </a:t>
            </a:r>
            <a:r>
              <a:rPr lang="vi-VN" sz="2200" err="1"/>
              <a:t>hệ</a:t>
            </a:r>
            <a:r>
              <a:rPr lang="vi-VN" sz="2200"/>
              <a:t> </a:t>
            </a:r>
            <a:r>
              <a:rPr lang="vi-VN" sz="2200" err="1"/>
              <a:t>điều</a:t>
            </a:r>
            <a:r>
              <a:rPr lang="vi-VN" sz="2200"/>
              <a:t> </a:t>
            </a:r>
            <a:r>
              <a:rPr lang="vi-VN" sz="2200" err="1"/>
              <a:t>hành</a:t>
            </a:r>
            <a:r>
              <a:rPr lang="vi-VN" sz="2200"/>
              <a:t> khi </a:t>
            </a:r>
            <a:r>
              <a:rPr lang="vi-VN" sz="2200" err="1"/>
              <a:t>khởi</a:t>
            </a:r>
            <a:r>
              <a:rPr lang="vi-VN" sz="2200"/>
              <a:t> </a:t>
            </a:r>
            <a:r>
              <a:rPr lang="vi-VN" sz="2200" err="1"/>
              <a:t>động</a:t>
            </a:r>
            <a:r>
              <a:rPr lang="vi-VN" sz="2200"/>
              <a:t> như </a:t>
            </a:r>
            <a:r>
              <a:rPr lang="vi-VN" sz="2200" err="1"/>
              <a:t>thế</a:t>
            </a:r>
            <a:r>
              <a:rPr lang="vi-VN" sz="2200"/>
              <a:t> nao? Chương </a:t>
            </a:r>
            <a:r>
              <a:rPr lang="vi-VN" sz="2200" err="1"/>
              <a:t>trình</a:t>
            </a:r>
            <a:r>
              <a:rPr lang="vi-VN" sz="2200"/>
              <a:t> </a:t>
            </a:r>
            <a:r>
              <a:rPr lang="vi-VN" sz="2200" err="1"/>
              <a:t>bootstrap</a:t>
            </a:r>
            <a:r>
              <a:rPr lang="vi-VN" sz="2200"/>
              <a:t> </a:t>
            </a:r>
            <a:r>
              <a:rPr lang="vi-VN" sz="2200" err="1"/>
              <a:t>cần</a:t>
            </a:r>
            <a:r>
              <a:rPr lang="vi-VN" sz="2200"/>
              <a:t> </a:t>
            </a:r>
            <a:r>
              <a:rPr lang="vi-VN" sz="2200" err="1"/>
              <a:t>làm</a:t>
            </a:r>
            <a:r>
              <a:rPr lang="vi-VN" sz="2200"/>
              <a:t> </a:t>
            </a:r>
            <a:r>
              <a:rPr lang="vi-VN" sz="2200" err="1"/>
              <a:t>gì</a:t>
            </a:r>
            <a:r>
              <a:rPr lang="vi-VN" sz="22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262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Định nghĩa hệ điều 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 Bộ phân phối tài nguyên</a:t>
            </a:r>
            <a:endParaRPr lang="en-US"/>
          </a:p>
          <a:p>
            <a:pPr lvl="1"/>
            <a:r>
              <a:rPr lang="vi-VN"/>
              <a:t>Quản lý và điều phối tài nguyên</a:t>
            </a:r>
          </a:p>
          <a:p>
            <a:r>
              <a:rPr lang="vi-VN"/>
              <a:t> Bộ điều khiển chương trình</a:t>
            </a:r>
            <a:endParaRPr lang="en-US"/>
          </a:p>
          <a:p>
            <a:pPr lvl="1"/>
            <a:r>
              <a:rPr lang="vi-VN"/>
              <a:t>Điều khiển thực thi chương trình của người dùng</a:t>
            </a:r>
            <a:r>
              <a:rPr lang="en-US"/>
              <a:t> </a:t>
            </a:r>
            <a:r>
              <a:rPr lang="vi-VN"/>
              <a:t>và điều khiển thao tác của các thiết bị vào ra</a:t>
            </a:r>
          </a:p>
          <a:p>
            <a:r>
              <a:rPr lang="vi-VN"/>
              <a:t> Chương trình “nhân”</a:t>
            </a:r>
            <a:r>
              <a:rPr lang="en-US"/>
              <a:t> (kernel)</a:t>
            </a:r>
          </a:p>
          <a:p>
            <a:pPr lvl="1"/>
            <a:r>
              <a:rPr lang="vi-VN"/>
              <a:t>Chương trình luôn được thực thi khi hệ thống</a:t>
            </a:r>
            <a:r>
              <a:rPr lang="en-US"/>
              <a:t> </a:t>
            </a:r>
            <a:r>
              <a:rPr lang="en-US">
                <a:latin typeface="Arial" pitchFamily="34" charset="0"/>
                <a:cs typeface="Arial" pitchFamily="34" charset="0"/>
              </a:rPr>
              <a:t>máy tính hoạt động</a:t>
            </a:r>
          </a:p>
        </p:txBody>
      </p:sp>
    </p:spTree>
    <p:extLst>
      <p:ext uri="{BB962C8B-B14F-4D97-AF65-F5344CB8AC3E}">
        <p14:creationId xmlns:p14="http://schemas.microsoft.com/office/powerpoint/2010/main" val="27745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2. </a:t>
            </a:r>
            <a:r>
              <a:rPr lang="vi-VN" sz="4900"/>
              <a:t>Các hệ thống máy tính điển hình</a:t>
            </a:r>
            <a:br>
              <a:rPr lang="vi-VN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 Các hệ Mainframe</a:t>
            </a:r>
            <a:endParaRPr lang="en-US"/>
          </a:p>
          <a:p>
            <a:pPr lvl="1"/>
            <a:r>
              <a:rPr lang="vi-VN"/>
              <a:t>Các hệ xử lý theo lô đơn giản</a:t>
            </a:r>
            <a:endParaRPr lang="en-US"/>
          </a:p>
          <a:p>
            <a:pPr lvl="1"/>
            <a:r>
              <a:rPr lang="vi-VN"/>
              <a:t>Các hệ xử lý theo lô, đa chương trình</a:t>
            </a:r>
            <a:endParaRPr lang="en-US"/>
          </a:p>
          <a:p>
            <a:pPr lvl="1"/>
            <a:r>
              <a:rPr lang="vi-VN"/>
              <a:t>Các hệ phân chia thời gian</a:t>
            </a:r>
          </a:p>
          <a:p>
            <a:r>
              <a:rPr lang="vi-VN"/>
              <a:t> Các hệ máy tính cá nhân</a:t>
            </a:r>
          </a:p>
          <a:p>
            <a:r>
              <a:rPr lang="vi-VN"/>
              <a:t> Các hệ song song, các hệ phân tán, các hệ</a:t>
            </a:r>
            <a:r>
              <a:rPr lang="en-US"/>
              <a:t> thời gian thực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2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vi-VN"/>
              <a:t>2.1. Các hệ xử lý theo lô đơn giản </a:t>
            </a:r>
            <a:br>
              <a:rPr lang="vi-VN"/>
            </a:br>
            <a:br>
              <a:rPr lang="vi-VN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 </a:t>
            </a:r>
            <a:r>
              <a:rPr lang="en-US">
                <a:latin typeface="Arial" pitchFamily="34" charset="0"/>
                <a:cs typeface="Arial" pitchFamily="34" charset="0"/>
              </a:rPr>
              <a:t>Có thể coi là h</a:t>
            </a:r>
            <a:r>
              <a:rPr lang="vi-VN"/>
              <a:t>ệ điều hành đầu tiên, tương đối đơn giản</a:t>
            </a:r>
          </a:p>
          <a:p>
            <a:pPr algn="just"/>
            <a:r>
              <a:rPr lang="vi-VN"/>
              <a:t> Nhiệm vụ của HĐH: truyền quyền điều khiển</a:t>
            </a:r>
            <a:r>
              <a:rPr lang="en-US"/>
              <a:t> </a:t>
            </a:r>
            <a:r>
              <a:rPr lang="vi-VN"/>
              <a:t>tuần tự cho các “công việc” (job) trong lô</a:t>
            </a:r>
            <a:r>
              <a:rPr lang="en-US"/>
              <a:t> </a:t>
            </a:r>
            <a:r>
              <a:rPr lang="vi-VN"/>
              <a:t>(batch)</a:t>
            </a:r>
          </a:p>
          <a:p>
            <a:pPr algn="just"/>
            <a:r>
              <a:rPr lang="vi-VN"/>
              <a:t> “Công việc”: chương trình, dữ liệu, các thông</a:t>
            </a:r>
            <a:r>
              <a:rPr lang="en-US"/>
              <a:t> </a:t>
            </a:r>
            <a:r>
              <a:rPr lang="vi-VN"/>
              <a:t>tin điều khiển…</a:t>
            </a:r>
          </a:p>
          <a:p>
            <a:pPr algn="just"/>
            <a:r>
              <a:rPr lang="vi-VN"/>
              <a:t> Nhược điểm: không tận dụng CPU một cách</a:t>
            </a:r>
            <a:r>
              <a:rPr lang="en-US"/>
              <a:t> hiệu quả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5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/>
              <a:t>hệ xử lý theo lô đơn giản </a:t>
            </a:r>
            <a:br>
              <a:rPr lang="vi-VN"/>
            </a:br>
            <a:br>
              <a:rPr lang="vi-VN"/>
            </a:b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775" y="1335042"/>
            <a:ext cx="3826249" cy="5522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37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Phân phối bộ nhớ trong </a:t>
            </a:r>
            <a:r>
              <a:rPr lang="vi-VN"/>
              <a:t>hệ xử lý theo lô đơn giản </a:t>
            </a:r>
            <a:br>
              <a:rPr lang="vi-VN"/>
            </a:br>
            <a:br>
              <a:rPr lang="vi-V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44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44</vt:i4>
      </vt:variant>
    </vt:vector>
  </HeadingPairs>
  <TitlesOfParts>
    <vt:vector size="45" baseType="lpstr">
      <vt:lpstr>Office Theme</vt:lpstr>
      <vt:lpstr>CHƯƠNG 1 TỔNG QUAN</vt:lpstr>
      <vt:lpstr>1. Hệ điều hành là gì?</vt:lpstr>
      <vt:lpstr>Các thành phần của một hệ thống máy tính</vt:lpstr>
      <vt:lpstr>Các thành phần của một hệ thống máy tính</vt:lpstr>
      <vt:lpstr>Định nghĩa hệ điều hành</vt:lpstr>
      <vt:lpstr>2. Các hệ thống máy tính điển hình </vt:lpstr>
      <vt:lpstr>  2.1. Các hệ xử lý theo lô đơn giản   </vt:lpstr>
      <vt:lpstr>  Phân phối bộ nhớ trong hệ xử lý theo lô đơn giản   </vt:lpstr>
      <vt:lpstr>  Phân phối bộ nhớ trong hệ xử lý theo lô đơn giản   </vt:lpstr>
      <vt:lpstr>2.2.Các hệ thống xử lý theo lô đa chương trình</vt:lpstr>
      <vt:lpstr>Phân phối bộ nhớ trong các hệ thống xử lý theo lô đa chương trình</vt:lpstr>
      <vt:lpstr>Các hệ thống xử lý theo lô đa chương trình</vt:lpstr>
      <vt:lpstr>Các hệ thống xử lý theo lô đa chương trình</vt:lpstr>
      <vt:lpstr>Các hệ phân chia thời gian (Time sharing)</vt:lpstr>
      <vt:lpstr>…Các hệ phân chia thời gian</vt:lpstr>
      <vt:lpstr>…Các hệ phân chia thời gian</vt:lpstr>
      <vt:lpstr>2.4. Các hệ máy tính cá nhân</vt:lpstr>
      <vt:lpstr>2.5. Các hệ song song, các hệ phân tán,  các hệ thời gian thực</vt:lpstr>
      <vt:lpstr>Các hệ song song: ưu điểm</vt:lpstr>
      <vt:lpstr>...Các hệ song song: phân loại</vt:lpstr>
      <vt:lpstr>Các hệ phân tán</vt:lpstr>
      <vt:lpstr>Các hệ thời gian thực</vt:lpstr>
      <vt:lpstr>3. Tổ chức hệ thống máy tính</vt:lpstr>
      <vt:lpstr>3.1 Các thao tác trong hệ thống máy tính</vt:lpstr>
      <vt:lpstr>… Các thao tác trong hệ thống máy tính</vt:lpstr>
      <vt:lpstr>… Các thao tác trong hệ thống máy tính</vt:lpstr>
      <vt:lpstr>3.2 Cấu trúc lưu trữ</vt:lpstr>
      <vt:lpstr>… Cấu trúc lưu trữ</vt:lpstr>
      <vt:lpstr>3.3 Phân cấp thiết bị lưu trữ</vt:lpstr>
      <vt:lpstr>… Phân cấp thiết bị lưu trữ</vt:lpstr>
      <vt:lpstr> Từ đĩa từ đến thanh ghi </vt:lpstr>
      <vt:lpstr>Caching</vt:lpstr>
      <vt:lpstr>3.4 Cấu trúc vào/ra</vt:lpstr>
      <vt:lpstr>…Cấu trúc vào/ra</vt:lpstr>
      <vt:lpstr>4. Các thao tác trong hệ điều hành</vt:lpstr>
      <vt:lpstr>Các nhiệm vụ của ngắt</vt:lpstr>
      <vt:lpstr>Xử lý ngắt</vt:lpstr>
      <vt:lpstr>Cơ chế dual-mode (hai chế độ)</vt:lpstr>
      <vt:lpstr>…Cơ chế dual-mode  </vt:lpstr>
      <vt:lpstr>Timer  </vt:lpstr>
      <vt:lpstr> </vt:lpstr>
      <vt:lpstr>Review</vt:lpstr>
      <vt:lpstr>Câu hỏi...</vt:lpstr>
      <vt:lpstr>Câu hỏi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Kim Sao</dc:creator>
  <cp:revision>8</cp:revision>
  <dcterms:created xsi:type="dcterms:W3CDTF">2016-01-06T01:29:25Z</dcterms:created>
  <dcterms:modified xsi:type="dcterms:W3CDTF">2024-12-02T04:53:22Z</dcterms:modified>
</cp:coreProperties>
</file>