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4" r:id="rId67"/>
    <p:sldId id="325" r:id="rId68"/>
    <p:sldId id="404" r:id="rId69"/>
    <p:sldId id="329" r:id="rId70"/>
    <p:sldId id="330" r:id="rId71"/>
    <p:sldId id="405" r:id="rId72"/>
    <p:sldId id="331" r:id="rId73"/>
    <p:sldId id="332" r:id="rId74"/>
    <p:sldId id="333" r:id="rId75"/>
    <p:sldId id="334" r:id="rId76"/>
    <p:sldId id="335" r:id="rId77"/>
    <p:sldId id="336" r:id="rId78"/>
    <p:sldId id="337" r:id="rId79"/>
    <p:sldId id="338" r:id="rId80"/>
    <p:sldId id="339" r:id="rId81"/>
    <p:sldId id="345" r:id="rId82"/>
    <p:sldId id="343" r:id="rId83"/>
    <p:sldId id="342" r:id="rId84"/>
    <p:sldId id="341" r:id="rId85"/>
  </p:sldIdLst>
  <p:sldSz cx="12192000" cy="6858000"/>
  <p:notesSz cx="7315200" cy="96012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FF"/>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8E7039F-8498-49C0-9417-D9B6AB81D79C}" type="datetimeFigureOut">
              <a:rPr lang="en-US" smtClean="0"/>
              <a:t>12/1/2024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4F34DB6-4503-47DF-AEFE-F40D2200F09E}" type="slidenum">
              <a:rPr lang="en-US" smtClean="0"/>
              <a:t>‹#›</a:t>
            </a:fld>
            <a:endParaRPr lang="en-US"/>
          </a:p>
        </p:txBody>
      </p:sp>
    </p:spTree>
    <p:extLst>
      <p:ext uri="{BB962C8B-B14F-4D97-AF65-F5344CB8AC3E}">
        <p14:creationId xmlns:p14="http://schemas.microsoft.com/office/powerpoint/2010/main" val="196268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8731C593-A17C-4A58-886F-16F0955DDB23}" type="datetime1">
              <a:rPr lang="vi-VN" smtClean="0"/>
              <a:t>01/12/2024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003C6B93-D440-41E9-B811-31CB5CDCE340}" type="datetime1">
              <a:rPr lang="vi-VN" smtClean="0"/>
              <a:t>01/12/2024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F78F0A8B-45BD-45FD-8A56-C63ACF7E2F24}" type="datetime1">
              <a:rPr lang="vi-VN" smtClean="0"/>
              <a:t>01/12/2024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34FFFE-C66E-4EFF-BF34-8A353F22EE5C}" type="datetime1">
              <a:rPr lang="vi-VN" smtClean="0"/>
              <a:t>01/12/2024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76DEA-AC3C-46E3-897F-6F1DC1455B39}" type="datetime1">
              <a:rPr lang="vi-VN" smtClean="0"/>
              <a:t>01/12/2024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171F91D-E680-46DA-AB2A-6D4992E1986C}" type="datetime1">
              <a:rPr lang="vi-VN" smtClean="0"/>
              <a:t>01/12/2024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AB6C795-99AA-490A-B610-0B48D3BD41E6}" type="datetime1">
              <a:rPr lang="vi-VN" smtClean="0"/>
              <a:t>01/12/2024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63EA0152-CA3C-4DFA-95C2-66EDC5368307}" type="datetime1">
              <a:rPr lang="vi-VN" smtClean="0"/>
              <a:t>01/12/2024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19583-DB38-492C-A417-11BEA15B443C}" type="datetime1">
              <a:rPr lang="vi-VN" smtClean="0"/>
              <a:t>01/12/2024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159CFA-9517-41FD-A1C9-9E6EC8C373D2}" type="datetime1">
              <a:rPr lang="vi-VN" smtClean="0"/>
              <a:t>01/12/2024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130D3-93D1-434F-9600-B3E0DE99509F}" type="datetime1">
              <a:rPr lang="vi-VN" smtClean="0"/>
              <a:t>01/12/2024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8D58B-2B7A-4A54-A81A-A1C7A8F1CEB9}" type="datetime1">
              <a:rPr lang="vi-VN" smtClean="0"/>
              <a:t>01/12/2024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a:t>Chương 3</a:t>
            </a:r>
            <a:br>
              <a:rPr lang="en-US" b="1"/>
            </a:br>
            <a:r>
              <a:rPr lang="en-US" sz="7300" b="1"/>
              <a:t>QUẢN LÝ TIẾN TRÌNH</a:t>
            </a:r>
            <a:endParaRPr lang="vi-VN" b="1"/>
          </a:p>
        </p:txBody>
      </p:sp>
      <p:sp>
        <p:nvSpPr>
          <p:cNvPr id="3" name="Subtitle 2"/>
          <p:cNvSpPr>
            <a:spLocks noGrp="1"/>
          </p:cNvSpPr>
          <p:nvPr>
            <p:ph type="subTitle" idx="1"/>
          </p:nvPr>
        </p:nvSpPr>
        <p:spPr/>
        <p:txBody>
          <a:bodyPr/>
          <a:lstStyle/>
          <a:p>
            <a:r>
              <a:rPr lang="en-US"/>
              <a:t> </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1</a:t>
            </a:fld>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tiến trình</a:t>
            </a:r>
          </a:p>
        </p:txBody>
      </p:sp>
      <p:sp>
        <p:nvSpPr>
          <p:cNvPr id="3" name="Content Placeholder 2"/>
          <p:cNvSpPr>
            <a:spLocks noGrp="1"/>
          </p:cNvSpPr>
          <p:nvPr>
            <p:ph idx="1"/>
          </p:nvPr>
        </p:nvSpPr>
        <p:spPr/>
        <p:txBody>
          <a:bodyPr/>
          <a:lstStyle/>
          <a:p>
            <a:r>
              <a:rPr lang="vi-VN"/>
              <a:t>Mục đích của đa chương trình</a:t>
            </a:r>
          </a:p>
          <a:p>
            <a:pPr lvl="1"/>
            <a:r>
              <a:rPr lang="vi-VN"/>
              <a:t>Tăng tính tận dụng CPU</a:t>
            </a:r>
          </a:p>
          <a:p>
            <a:r>
              <a:rPr lang="vi-VN"/>
              <a:t>Mục đích của phân chia thời gian</a:t>
            </a:r>
          </a:p>
          <a:p>
            <a:pPr lvl="1"/>
            <a:r>
              <a:rPr lang="vi-VN"/>
              <a:t>Người dùng có thể tương tác với tiến trình trong lúc nó đang thực thi</a:t>
            </a:r>
          </a:p>
          <a:p>
            <a:pPr>
              <a:buFont typeface="Wingdings" panose="05000000000000000000" pitchFamily="2" charset="2"/>
              <a:buChar char="Ø"/>
            </a:pPr>
            <a:r>
              <a:rPr lang="vi-VN"/>
              <a:t>Xử lý nhiều tiến trình</a:t>
            </a:r>
          </a:p>
          <a:p>
            <a:pPr>
              <a:buFont typeface="Wingdings" panose="05000000000000000000" pitchFamily="2" charset="2"/>
              <a:buChar char="Ø"/>
            </a:pPr>
            <a:r>
              <a:rPr lang="vi-VN"/>
              <a:t>Lập lịch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10</a:t>
            </a:fld>
            <a:endParaRPr lang="vi-VN"/>
          </a:p>
        </p:txBody>
      </p:sp>
    </p:spTree>
    <p:extLst>
      <p:ext uri="{BB962C8B-B14F-4D97-AF65-F5344CB8AC3E}">
        <p14:creationId xmlns:p14="http://schemas.microsoft.com/office/powerpoint/2010/main" val="280040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hàng đợi lập lịch tiến trình</a:t>
            </a:r>
          </a:p>
        </p:txBody>
      </p:sp>
      <p:sp>
        <p:nvSpPr>
          <p:cNvPr id="3" name="Content Placeholder 2"/>
          <p:cNvSpPr>
            <a:spLocks noGrp="1"/>
          </p:cNvSpPr>
          <p:nvPr>
            <p:ph idx="1"/>
          </p:nvPr>
        </p:nvSpPr>
        <p:spPr/>
        <p:txBody>
          <a:bodyPr>
            <a:normAutofit/>
          </a:bodyPr>
          <a:lstStyle/>
          <a:p>
            <a:r>
              <a:rPr lang="vi-VN"/>
              <a:t>Hàng đợi công việc</a:t>
            </a:r>
          </a:p>
          <a:p>
            <a:pPr lvl="1"/>
            <a:r>
              <a:rPr lang="vi-VN"/>
              <a:t>Một tập các tiến trình trong hệ thống</a:t>
            </a:r>
          </a:p>
          <a:p>
            <a:r>
              <a:rPr lang="vi-VN"/>
              <a:t>Hàng đợi sẵn sàng</a:t>
            </a:r>
          </a:p>
          <a:p>
            <a:pPr lvl="1"/>
            <a:r>
              <a:rPr lang="vi-VN"/>
              <a:t>Tập các tiến trình trong bộ nhớ trong, sẵn sàng và chỉ chờ thực hiện</a:t>
            </a:r>
          </a:p>
          <a:p>
            <a:r>
              <a:rPr lang="vi-VN"/>
              <a:t>Hàng đợi thiết bị</a:t>
            </a:r>
          </a:p>
          <a:p>
            <a:pPr lvl="1"/>
            <a:r>
              <a:rPr lang="vi-VN"/>
              <a:t>Tập các tiến trình chờ một thiết bị vào /ra</a:t>
            </a:r>
          </a:p>
          <a:p>
            <a:pPr marL="0" indent="0">
              <a:buNone/>
            </a:pPr>
            <a:r>
              <a:rPr lang="vi-VN"/>
              <a:t>Các tiến trình di trú từ hàng đợi này đến hàng đợi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11</a:t>
            </a:fld>
            <a:endParaRPr lang="vi-VN"/>
          </a:p>
        </p:txBody>
      </p:sp>
    </p:spTree>
    <p:extLst>
      <p:ext uri="{BB962C8B-B14F-4D97-AF65-F5344CB8AC3E}">
        <p14:creationId xmlns:p14="http://schemas.microsoft.com/office/powerpoint/2010/main" val="181282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Hàng đợi sẵn sàng và các hàng đợi thiết bị khác nhau</a:t>
            </a:r>
          </a:p>
        </p:txBody>
      </p:sp>
      <p:pic>
        <p:nvPicPr>
          <p:cNvPr id="4" name="Content Placeholder 3"/>
          <p:cNvPicPr>
            <a:picLocks noGrp="1" noChangeAspect="1"/>
          </p:cNvPicPr>
          <p:nvPr>
            <p:ph idx="1"/>
          </p:nvPr>
        </p:nvPicPr>
        <p:blipFill>
          <a:blip r:embed="rId2"/>
          <a:stretch>
            <a:fillRect/>
          </a:stretch>
        </p:blipFill>
        <p:spPr>
          <a:xfrm>
            <a:off x="3730484" y="1560513"/>
            <a:ext cx="475008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12</a:t>
            </a:fld>
            <a:endParaRPr lang="vi-VN"/>
          </a:p>
        </p:txBody>
      </p:sp>
    </p:spTree>
    <p:extLst>
      <p:ext uri="{BB962C8B-B14F-4D97-AF65-F5344CB8AC3E}">
        <p14:creationId xmlns:p14="http://schemas.microsoft.com/office/powerpoint/2010/main" val="330370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Biểu diễn việc lập lịch tiến trình-Biểu đồ hàng đợi</a:t>
            </a:r>
          </a:p>
        </p:txBody>
      </p:sp>
      <p:pic>
        <p:nvPicPr>
          <p:cNvPr id="4" name="Content Placeholder 3"/>
          <p:cNvPicPr>
            <a:picLocks noGrp="1" noChangeAspect="1"/>
          </p:cNvPicPr>
          <p:nvPr>
            <p:ph idx="1"/>
          </p:nvPr>
        </p:nvPicPr>
        <p:blipFill>
          <a:blip r:embed="rId2"/>
          <a:stretch>
            <a:fillRect/>
          </a:stretch>
        </p:blipFill>
        <p:spPr>
          <a:xfrm>
            <a:off x="2994645" y="1560513"/>
            <a:ext cx="6221760"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13</a:t>
            </a:fld>
            <a:endParaRPr lang="vi-VN"/>
          </a:p>
        </p:txBody>
      </p:sp>
    </p:spTree>
    <p:extLst>
      <p:ext uri="{BB962C8B-B14F-4D97-AF65-F5344CB8AC3E}">
        <p14:creationId xmlns:p14="http://schemas.microsoft.com/office/powerpoint/2010/main" val="3448622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Vòng đời của một tiến trình</a:t>
            </a:r>
          </a:p>
        </p:txBody>
      </p:sp>
      <p:sp>
        <p:nvSpPr>
          <p:cNvPr id="3" name="Content Placeholder 2"/>
          <p:cNvSpPr>
            <a:spLocks noGrp="1"/>
          </p:cNvSpPr>
          <p:nvPr>
            <p:ph idx="1"/>
          </p:nvPr>
        </p:nvSpPr>
        <p:spPr/>
        <p:txBody>
          <a:bodyPr/>
          <a:lstStyle/>
          <a:p>
            <a:r>
              <a:rPr lang="vi-VN"/>
              <a:t>Khởi tạo: hàng đợi sẵn sàng</a:t>
            </a:r>
          </a:p>
          <a:p>
            <a:r>
              <a:rPr lang="vi-VN"/>
              <a:t>Các sự kiện có thể xảy ra khi tiến trình đã được gán CPU</a:t>
            </a:r>
          </a:p>
          <a:p>
            <a:pPr lvl="1"/>
            <a:r>
              <a:rPr lang="vi-VN"/>
              <a:t>Sinh ra một yêu cầu I/O, đi vào hàng đợi I/O</a:t>
            </a:r>
          </a:p>
          <a:p>
            <a:pPr lvl="1"/>
            <a:r>
              <a:rPr lang="vi-VN"/>
              <a:t>Tạo ra một tiến trình con và đợi cho nó kết thúc</a:t>
            </a:r>
          </a:p>
          <a:p>
            <a:pPr lvl="1"/>
            <a:r>
              <a:rPr lang="vi-VN"/>
              <a:t>Bị tước quyền sử dụng CPU</a:t>
            </a:r>
          </a:p>
          <a:p>
            <a:r>
              <a:rPr lang="vi-VN"/>
              <a:t>Tiếp tục vòng lặp đến khi kết thúc</a:t>
            </a:r>
          </a:p>
          <a:p>
            <a:pPr lvl="1"/>
            <a:r>
              <a:rPr lang="vi-VN"/>
              <a:t>Bị xóa khỏi tất cả các hàng đợi</a:t>
            </a:r>
          </a:p>
          <a:p>
            <a:pPr lvl="1"/>
            <a:r>
              <a:rPr lang="vi-VN"/>
              <a:t>PCB và tất cả các tài nguyên bị thu hồi</a:t>
            </a:r>
          </a:p>
        </p:txBody>
      </p:sp>
      <p:sp>
        <p:nvSpPr>
          <p:cNvPr id="5" name="Slide Number Placeholder 4"/>
          <p:cNvSpPr>
            <a:spLocks noGrp="1"/>
          </p:cNvSpPr>
          <p:nvPr>
            <p:ph type="sldNum" sz="quarter" idx="12"/>
          </p:nvPr>
        </p:nvSpPr>
        <p:spPr/>
        <p:txBody>
          <a:bodyPr/>
          <a:lstStyle/>
          <a:p>
            <a:fld id="{CE4F60F1-D81D-4A0F-9A4C-4DEFF98A3653}" type="slidenum">
              <a:rPr lang="vi-VN" smtClean="0"/>
              <a:t>14</a:t>
            </a:fld>
            <a:endParaRPr lang="vi-VN"/>
          </a:p>
        </p:txBody>
      </p:sp>
    </p:spTree>
    <p:extLst>
      <p:ext uri="{BB962C8B-B14F-4D97-AF65-F5344CB8AC3E}">
        <p14:creationId xmlns:p14="http://schemas.microsoft.com/office/powerpoint/2010/main" val="1458903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bộ lập lịch</a:t>
            </a:r>
          </a:p>
        </p:txBody>
      </p:sp>
      <p:sp>
        <p:nvSpPr>
          <p:cNvPr id="3" name="Content Placeholder 2"/>
          <p:cNvSpPr>
            <a:spLocks noGrp="1"/>
          </p:cNvSpPr>
          <p:nvPr>
            <p:ph idx="1"/>
          </p:nvPr>
        </p:nvSpPr>
        <p:spPr/>
        <p:txBody>
          <a:bodyPr/>
          <a:lstStyle/>
          <a:p>
            <a:pPr algn="just"/>
            <a:r>
              <a:rPr lang="vi-VN"/>
              <a:t>Tiến trình lưu trú trong nhiều loại hàng đợi</a:t>
            </a:r>
          </a:p>
          <a:p>
            <a:pPr lvl="1" algn="just"/>
            <a:r>
              <a:rPr lang="vi-VN"/>
              <a:t>Các bộ lập lịch chọn các tiến trình từ các hàng đợi</a:t>
            </a:r>
          </a:p>
          <a:p>
            <a:pPr algn="just"/>
            <a:r>
              <a:rPr lang="vi-VN"/>
              <a:t>Bộ lập lịch dài hạn</a:t>
            </a:r>
          </a:p>
          <a:p>
            <a:pPr lvl="1" algn="just"/>
            <a:r>
              <a:rPr lang="vi-VN"/>
              <a:t>Lập lịch công việc – job scheduler</a:t>
            </a:r>
          </a:p>
          <a:p>
            <a:pPr lvl="1" algn="just"/>
            <a:r>
              <a:rPr lang="vi-VN"/>
              <a:t>Chọn các tiến trình trong tập tiến trình và tải nó vào bộ nhớ để thực hiện.</a:t>
            </a:r>
          </a:p>
          <a:p>
            <a:pPr algn="just"/>
            <a:r>
              <a:rPr lang="vi-VN"/>
              <a:t>Bộ lập lịch ngắn hạn (lập lịch CPU)</a:t>
            </a:r>
          </a:p>
          <a:p>
            <a:pPr lvl="1" algn="just"/>
            <a:r>
              <a:rPr lang="vi-VN"/>
              <a:t>Chọn trong số các tiến trình trong hàng đợi sẵn sàng để thực hiện</a:t>
            </a:r>
          </a:p>
        </p:txBody>
      </p:sp>
      <p:sp>
        <p:nvSpPr>
          <p:cNvPr id="5" name="Slide Number Placeholder 4"/>
          <p:cNvSpPr>
            <a:spLocks noGrp="1"/>
          </p:cNvSpPr>
          <p:nvPr>
            <p:ph type="sldNum" sz="quarter" idx="12"/>
          </p:nvPr>
        </p:nvSpPr>
        <p:spPr/>
        <p:txBody>
          <a:bodyPr/>
          <a:lstStyle/>
          <a:p>
            <a:fld id="{CE4F60F1-D81D-4A0F-9A4C-4DEFF98A3653}" type="slidenum">
              <a:rPr lang="vi-VN" smtClean="0"/>
              <a:t>15</a:t>
            </a:fld>
            <a:endParaRPr lang="vi-VN"/>
          </a:p>
        </p:txBody>
      </p:sp>
    </p:spTree>
    <p:extLst>
      <p:ext uri="{BB962C8B-B14F-4D97-AF65-F5344CB8AC3E}">
        <p14:creationId xmlns:p14="http://schemas.microsoft.com/office/powerpoint/2010/main" val="164587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Bộ lập lịch ngắn hạn vs. </a:t>
            </a:r>
            <a:r>
              <a:rPr lang="en-US">
                <a:latin typeface="Times New Roman" panose="02020603050405020304" pitchFamily="18" charset="0"/>
                <a:cs typeface="Times New Roman" panose="02020603050405020304" pitchFamily="18" charset="0"/>
              </a:rPr>
              <a:t>b</a:t>
            </a:r>
            <a:r>
              <a:rPr lang="vi-VN"/>
              <a:t>ộ lập lịch </a:t>
            </a:r>
            <a:r>
              <a:rPr lang="en-US" err="1">
                <a:latin typeface="Times New Roman" panose="02020603050405020304" pitchFamily="18" charset="0"/>
                <a:cs typeface="Times New Roman" panose="02020603050405020304" pitchFamily="18" charset="0"/>
              </a:rPr>
              <a:t>dài</a:t>
            </a:r>
            <a:r>
              <a:rPr lang="vi-VN"/>
              <a:t> hạn</a:t>
            </a:r>
          </a:p>
        </p:txBody>
      </p:sp>
      <p:sp>
        <p:nvSpPr>
          <p:cNvPr id="3" name="Content Placeholder 2"/>
          <p:cNvSpPr>
            <a:spLocks noGrp="1"/>
          </p:cNvSpPr>
          <p:nvPr>
            <p:ph idx="1"/>
          </p:nvPr>
        </p:nvSpPr>
        <p:spPr/>
        <p:txBody>
          <a:bodyPr>
            <a:normAutofit lnSpcReduction="10000"/>
          </a:bodyPr>
          <a:lstStyle/>
          <a:p>
            <a:r>
              <a:rPr lang="vi-VN" sz="4000"/>
              <a:t>Tần số thực thi</a:t>
            </a:r>
            <a:r>
              <a:rPr lang="en-US" sz="4000"/>
              <a:t>:</a:t>
            </a:r>
            <a:endParaRPr lang="vi-VN" sz="4000"/>
          </a:p>
          <a:p>
            <a:pPr lvl="1"/>
            <a:r>
              <a:rPr lang="vi-VN" sz="3600"/>
              <a:t>Ngắn</a:t>
            </a:r>
            <a:r>
              <a:rPr lang="en-US" sz="3600"/>
              <a:t> </a:t>
            </a:r>
            <a:r>
              <a:rPr lang="vi-VN" sz="3600"/>
              <a:t>hạn: </a:t>
            </a:r>
          </a:p>
          <a:p>
            <a:pPr lvl="2"/>
            <a:r>
              <a:rPr lang="vi-VN" sz="3200"/>
              <a:t>Thường xuyên</a:t>
            </a:r>
          </a:p>
          <a:p>
            <a:pPr lvl="2"/>
            <a:r>
              <a:rPr lang="vi-VN" sz="3200"/>
              <a:t>Đòi hỏi thực thi nhanh</a:t>
            </a:r>
          </a:p>
          <a:p>
            <a:pPr lvl="1"/>
            <a:r>
              <a:rPr lang="vi-VN" sz="3600"/>
              <a:t>Dài hạn: </a:t>
            </a:r>
          </a:p>
          <a:p>
            <a:pPr lvl="2"/>
            <a:r>
              <a:rPr lang="vi-VN" sz="3200"/>
              <a:t>Không thường xuyên bằng</a:t>
            </a:r>
          </a:p>
          <a:p>
            <a:pPr lvl="2"/>
            <a:r>
              <a:rPr lang="vi-VN" sz="3200"/>
              <a:t>Thể hiện mức độ “đa chương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16</a:t>
            </a:fld>
            <a:endParaRPr lang="vi-VN"/>
          </a:p>
        </p:txBody>
      </p:sp>
    </p:spTree>
    <p:extLst>
      <p:ext uri="{BB962C8B-B14F-4D97-AF65-F5344CB8AC3E}">
        <p14:creationId xmlns:p14="http://schemas.microsoft.com/office/powerpoint/2010/main" val="150801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lập lịch dài hạn</a:t>
            </a:r>
          </a:p>
        </p:txBody>
      </p:sp>
      <p:sp>
        <p:nvSpPr>
          <p:cNvPr id="3" name="Content Placeholder 2"/>
          <p:cNvSpPr>
            <a:spLocks noGrp="1"/>
          </p:cNvSpPr>
          <p:nvPr>
            <p:ph idx="1"/>
          </p:nvPr>
        </p:nvSpPr>
        <p:spPr/>
        <p:txBody>
          <a:bodyPr/>
          <a:lstStyle/>
          <a:p>
            <a:pPr algn="just"/>
            <a:r>
              <a:rPr lang="vi-VN"/>
              <a:t>Hai loại tiến trình:</a:t>
            </a:r>
          </a:p>
          <a:p>
            <a:pPr lvl="1" algn="just"/>
            <a:r>
              <a:rPr lang="vi-VN"/>
              <a:t>Giới hạn I/O</a:t>
            </a:r>
            <a:r>
              <a:rPr lang="en-US"/>
              <a:t> </a:t>
            </a:r>
            <a:endParaRPr lang="vi-VN"/>
          </a:p>
          <a:p>
            <a:pPr lvl="1" algn="just"/>
            <a:r>
              <a:rPr lang="vi-VN"/>
              <a:t>Giới hạn CPU</a:t>
            </a:r>
          </a:p>
          <a:p>
            <a:pPr algn="just"/>
            <a:r>
              <a:rPr lang="vi-VN"/>
              <a:t>Chọn một kết hợp tốt các tiến trình giới hạn vào /ra và các tiến trình giới hạn CPU.</a:t>
            </a:r>
          </a:p>
          <a:p>
            <a:pPr algn="just"/>
            <a:r>
              <a:rPr lang="vi-VN"/>
              <a:t>Một số hệ thống phân chia thời gian không có bộ lập lịch dài hạn (Unix) </a:t>
            </a:r>
          </a:p>
        </p:txBody>
      </p:sp>
      <p:sp>
        <p:nvSpPr>
          <p:cNvPr id="5" name="Slide Number Placeholder 4"/>
          <p:cNvSpPr>
            <a:spLocks noGrp="1"/>
          </p:cNvSpPr>
          <p:nvPr>
            <p:ph type="sldNum" sz="quarter" idx="12"/>
          </p:nvPr>
        </p:nvSpPr>
        <p:spPr/>
        <p:txBody>
          <a:bodyPr/>
          <a:lstStyle/>
          <a:p>
            <a:fld id="{CE4F60F1-D81D-4A0F-9A4C-4DEFF98A3653}" type="slidenum">
              <a:rPr lang="vi-VN" smtClean="0"/>
              <a:t>17</a:t>
            </a:fld>
            <a:endParaRPr lang="vi-VN"/>
          </a:p>
        </p:txBody>
      </p:sp>
    </p:spTree>
    <p:extLst>
      <p:ext uri="{BB962C8B-B14F-4D97-AF65-F5344CB8AC3E}">
        <p14:creationId xmlns:p14="http://schemas.microsoft.com/office/powerpoint/2010/main" val="2746657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Bộ lập lịch trung hạn</a:t>
            </a:r>
          </a:p>
        </p:txBody>
      </p:sp>
      <p:sp>
        <p:nvSpPr>
          <p:cNvPr id="3" name="Content Placeholder 2"/>
          <p:cNvSpPr>
            <a:spLocks noGrp="1"/>
          </p:cNvSpPr>
          <p:nvPr>
            <p:ph idx="1"/>
          </p:nvPr>
        </p:nvSpPr>
        <p:spPr/>
        <p:txBody>
          <a:bodyPr/>
          <a:lstStyle/>
          <a:p>
            <a:r>
              <a:rPr lang="vi-VN"/>
              <a:t>Sử dụng trong một số HĐH phân chia thời gian</a:t>
            </a:r>
          </a:p>
        </p:txBody>
      </p:sp>
      <p:pic>
        <p:nvPicPr>
          <p:cNvPr id="4" name="Picture 3"/>
          <p:cNvPicPr>
            <a:picLocks noChangeAspect="1"/>
          </p:cNvPicPr>
          <p:nvPr/>
        </p:nvPicPr>
        <p:blipFill>
          <a:blip r:embed="rId2"/>
          <a:stretch>
            <a:fillRect/>
          </a:stretch>
        </p:blipFill>
        <p:spPr>
          <a:xfrm>
            <a:off x="1486929" y="2247237"/>
            <a:ext cx="8700439" cy="3292951"/>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18</a:t>
            </a:fld>
            <a:endParaRPr lang="vi-VN"/>
          </a:p>
        </p:txBody>
      </p:sp>
    </p:spTree>
    <p:extLst>
      <p:ext uri="{BB962C8B-B14F-4D97-AF65-F5344CB8AC3E}">
        <p14:creationId xmlns:p14="http://schemas.microsoft.com/office/powerpoint/2010/main" val="80797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ngữ cảnh...</a:t>
            </a:r>
          </a:p>
        </p:txBody>
      </p:sp>
      <p:sp>
        <p:nvSpPr>
          <p:cNvPr id="3" name="Content Placeholder 2"/>
          <p:cNvSpPr>
            <a:spLocks noGrp="1"/>
          </p:cNvSpPr>
          <p:nvPr>
            <p:ph idx="1"/>
          </p:nvPr>
        </p:nvSpPr>
        <p:spPr/>
        <p:txBody>
          <a:bodyPr/>
          <a:lstStyle/>
          <a:p>
            <a:pPr algn="just"/>
            <a:r>
              <a:rPr lang="vi-VN"/>
              <a:t>Chuyển đổi CPU cho một tiến trình khác</a:t>
            </a:r>
          </a:p>
          <a:p>
            <a:pPr algn="just"/>
            <a:r>
              <a:rPr lang="vi-VN"/>
              <a:t>Ngữ cảnh tiến trình</a:t>
            </a:r>
          </a:p>
          <a:p>
            <a:pPr algn="just"/>
            <a:r>
              <a:rPr lang="vi-VN"/>
              <a:t>Hoạt động chuyển đổi ngữ cảnh</a:t>
            </a:r>
          </a:p>
          <a:p>
            <a:pPr algn="just"/>
            <a:r>
              <a:rPr lang="vi-VN"/>
              <a:t>Kernel lưu lại ngữ cảnh của tiến trình cũ trong PCB và tải ngữ cảnh được lưu của tiến trình mới được lập lịch</a:t>
            </a:r>
          </a:p>
        </p:txBody>
      </p:sp>
      <p:sp>
        <p:nvSpPr>
          <p:cNvPr id="5" name="Slide Number Placeholder 4"/>
          <p:cNvSpPr>
            <a:spLocks noGrp="1"/>
          </p:cNvSpPr>
          <p:nvPr>
            <p:ph type="sldNum" sz="quarter" idx="12"/>
          </p:nvPr>
        </p:nvSpPr>
        <p:spPr/>
        <p:txBody>
          <a:bodyPr/>
          <a:lstStyle/>
          <a:p>
            <a:fld id="{CE4F60F1-D81D-4A0F-9A4C-4DEFF98A3653}" type="slidenum">
              <a:rPr lang="vi-VN" smtClean="0"/>
              <a:t>19</a:t>
            </a:fld>
            <a:endParaRPr lang="vi-VN"/>
          </a:p>
        </p:txBody>
      </p:sp>
    </p:spTree>
    <p:extLst>
      <p:ext uri="{BB962C8B-B14F-4D97-AF65-F5344CB8AC3E}">
        <p14:creationId xmlns:p14="http://schemas.microsoft.com/office/powerpoint/2010/main" val="226394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Tiến trình</a:t>
            </a:r>
          </a:p>
        </p:txBody>
      </p:sp>
      <p:sp>
        <p:nvSpPr>
          <p:cNvPr id="3" name="Content Placeholder 2"/>
          <p:cNvSpPr>
            <a:spLocks noGrp="1"/>
          </p:cNvSpPr>
          <p:nvPr>
            <p:ph idx="1"/>
          </p:nvPr>
        </p:nvSpPr>
        <p:spPr>
          <a:xfrm>
            <a:off x="838200" y="1989748"/>
            <a:ext cx="10515600" cy="4351338"/>
          </a:xfrm>
        </p:spPr>
        <p:txBody>
          <a:bodyPr/>
          <a:lstStyle/>
          <a:p>
            <a:r>
              <a:rPr lang="vi-VN"/>
              <a:t>Khái niệm về tiến trình</a:t>
            </a:r>
          </a:p>
          <a:p>
            <a:r>
              <a:rPr lang="vi-VN"/>
              <a:t>Lập lịch tiến trình</a:t>
            </a:r>
          </a:p>
          <a:p>
            <a:r>
              <a:rPr lang="vi-VN"/>
              <a:t>Các thao tác trên tiến trình</a:t>
            </a:r>
          </a:p>
          <a:p>
            <a:r>
              <a:rPr lang="vi-VN"/>
              <a:t>Hợp tác giữa các tiến trình</a:t>
            </a:r>
          </a:p>
          <a:p>
            <a:r>
              <a:rPr lang="vi-VN"/>
              <a:t>Luồng</a:t>
            </a:r>
          </a:p>
          <a:p>
            <a:r>
              <a:rPr lang="vi-VN"/>
              <a:t>Truyền thông giữa các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a:t>
            </a:fld>
            <a:endParaRPr lang="vi-VN"/>
          </a:p>
        </p:txBody>
      </p:sp>
    </p:spTree>
    <p:extLst>
      <p:ext uri="{BB962C8B-B14F-4D97-AF65-F5344CB8AC3E}">
        <p14:creationId xmlns:p14="http://schemas.microsoft.com/office/powerpoint/2010/main" val="3543342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ngữ cảnh</a:t>
            </a:r>
          </a:p>
        </p:txBody>
      </p:sp>
      <p:sp>
        <p:nvSpPr>
          <p:cNvPr id="3" name="Content Placeholder 2"/>
          <p:cNvSpPr>
            <a:spLocks noGrp="1"/>
          </p:cNvSpPr>
          <p:nvPr>
            <p:ph idx="1"/>
          </p:nvPr>
        </p:nvSpPr>
        <p:spPr/>
        <p:txBody>
          <a:bodyPr/>
          <a:lstStyle/>
          <a:p>
            <a:pPr algn="just"/>
            <a:r>
              <a:rPr lang="vi-VN"/>
              <a:t>Thời gian chuyển đổi ngữ cảnh: lãng phí</a:t>
            </a:r>
          </a:p>
          <a:p>
            <a:pPr lvl="1" algn="just"/>
            <a:r>
              <a:rPr lang="vi-VN"/>
              <a:t>Phụ thuộc vào máy, thông thường từ 1 đến 1000 micro giây</a:t>
            </a:r>
          </a:p>
          <a:p>
            <a:pPr lvl="1" algn="just"/>
            <a:r>
              <a:rPr lang="vi-VN"/>
              <a:t>Phụ thuộc vào sự hỗ trợ của phần cứng</a:t>
            </a:r>
          </a:p>
          <a:p>
            <a:pPr lvl="1" algn="just"/>
            <a:r>
              <a:rPr lang="vi-VN"/>
              <a:t>Các kĩ thuật quản lý bộ nhớ</a:t>
            </a:r>
          </a:p>
          <a:p>
            <a:pPr lvl="1" algn="just"/>
            <a:r>
              <a:rPr lang="vi-VN"/>
              <a:t>Bottleneck </a:t>
            </a:r>
            <a:r>
              <a:rPr lang="vi-VN">
                <a:sym typeface="Symbol" panose="05050102010706020507" pitchFamily="18" charset="2"/>
              </a:rPr>
              <a:t> </a:t>
            </a:r>
            <a:r>
              <a:rPr lang="vi-VN"/>
              <a:t>sử dụng các cấu trúc mới như </a:t>
            </a:r>
            <a:r>
              <a:rPr lang="en-US">
                <a:latin typeface="Arial" panose="020B0604020202020204" pitchFamily="34" charset="0"/>
                <a:cs typeface="Arial" panose="020B0604020202020204" pitchFamily="34" charset="0"/>
              </a:rPr>
              <a:t>multi </a:t>
            </a:r>
            <a:r>
              <a:rPr lang="vi-VN">
                <a:latin typeface="Arial" panose="020B0604020202020204" pitchFamily="34" charset="0"/>
                <a:cs typeface="Arial" panose="020B0604020202020204" pitchFamily="34" charset="0"/>
              </a:rPr>
              <a:t>thread</a:t>
            </a:r>
            <a:r>
              <a:rPr lang="en-US" err="1">
                <a:latin typeface="Arial" panose="020B0604020202020204" pitchFamily="34" charset="0"/>
                <a:cs typeface="Arial" panose="020B0604020202020204" pitchFamily="34" charset="0"/>
              </a:rPr>
              <a:t>ing</a:t>
            </a:r>
            <a:r>
              <a:rPr lang="vi-VN"/>
              <a:t> để tránh nút cổ chai này</a:t>
            </a:r>
          </a:p>
        </p:txBody>
      </p:sp>
      <p:sp>
        <p:nvSpPr>
          <p:cNvPr id="5" name="Slide Number Placeholder 4"/>
          <p:cNvSpPr>
            <a:spLocks noGrp="1"/>
          </p:cNvSpPr>
          <p:nvPr>
            <p:ph type="sldNum" sz="quarter" idx="12"/>
          </p:nvPr>
        </p:nvSpPr>
        <p:spPr/>
        <p:txBody>
          <a:bodyPr/>
          <a:lstStyle/>
          <a:p>
            <a:fld id="{CE4F60F1-D81D-4A0F-9A4C-4DEFF98A3653}" type="slidenum">
              <a:rPr lang="vi-VN" smtClean="0"/>
              <a:t>20</a:t>
            </a:fld>
            <a:endParaRPr lang="vi-VN"/>
          </a:p>
        </p:txBody>
      </p:sp>
    </p:spTree>
    <p:extLst>
      <p:ext uri="{BB962C8B-B14F-4D97-AF65-F5344CB8AC3E}">
        <p14:creationId xmlns:p14="http://schemas.microsoft.com/office/powerpoint/2010/main" val="387617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thao tác trên tiến trình</a:t>
            </a:r>
          </a:p>
        </p:txBody>
      </p:sp>
      <p:sp>
        <p:nvSpPr>
          <p:cNvPr id="3" name="Content Placeholder 2"/>
          <p:cNvSpPr>
            <a:spLocks noGrp="1"/>
          </p:cNvSpPr>
          <p:nvPr>
            <p:ph idx="1"/>
          </p:nvPr>
        </p:nvSpPr>
        <p:spPr/>
        <p:txBody>
          <a:bodyPr/>
          <a:lstStyle/>
          <a:p>
            <a:r>
              <a:rPr lang="vi-VN"/>
              <a:t>Tạo tiến trình</a:t>
            </a:r>
          </a:p>
          <a:p>
            <a:r>
              <a:rPr lang="vi-VN"/>
              <a:t>Hủy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21</a:t>
            </a:fld>
            <a:endParaRPr lang="vi-VN"/>
          </a:p>
        </p:txBody>
      </p:sp>
    </p:spTree>
    <p:extLst>
      <p:ext uri="{BB962C8B-B14F-4D97-AF65-F5344CB8AC3E}">
        <p14:creationId xmlns:p14="http://schemas.microsoft.com/office/powerpoint/2010/main" val="1739925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Tạo tiến trình</a:t>
            </a:r>
          </a:p>
        </p:txBody>
      </p:sp>
      <p:sp>
        <p:nvSpPr>
          <p:cNvPr id="3" name="Content Placeholder 2"/>
          <p:cNvSpPr>
            <a:spLocks noGrp="1"/>
          </p:cNvSpPr>
          <p:nvPr>
            <p:ph idx="1"/>
          </p:nvPr>
        </p:nvSpPr>
        <p:spPr/>
        <p:txBody>
          <a:bodyPr/>
          <a:lstStyle/>
          <a:p>
            <a:pPr algn="just"/>
            <a:r>
              <a:rPr lang="vi-VN"/>
              <a:t>Một tiến trình có thể tạo ra nhiều tiến trình con, qua lời gọi hệ thống create_process</a:t>
            </a:r>
          </a:p>
          <a:p>
            <a:pPr lvl="1" algn="just"/>
            <a:r>
              <a:rPr lang="vi-VN"/>
              <a:t>Tiến trình cha</a:t>
            </a:r>
          </a:p>
          <a:p>
            <a:pPr lvl="1" algn="just"/>
            <a:r>
              <a:rPr lang="vi-VN"/>
              <a:t>Tiến trình con</a:t>
            </a:r>
          </a:p>
        </p:txBody>
      </p:sp>
      <p:sp>
        <p:nvSpPr>
          <p:cNvPr id="5" name="Slide Number Placeholder 4"/>
          <p:cNvSpPr>
            <a:spLocks noGrp="1"/>
          </p:cNvSpPr>
          <p:nvPr>
            <p:ph type="sldNum" sz="quarter" idx="12"/>
          </p:nvPr>
        </p:nvSpPr>
        <p:spPr/>
        <p:txBody>
          <a:bodyPr/>
          <a:lstStyle/>
          <a:p>
            <a:fld id="{CE4F60F1-D81D-4A0F-9A4C-4DEFF98A3653}" type="slidenum">
              <a:rPr lang="vi-VN" smtClean="0"/>
              <a:t>22</a:t>
            </a:fld>
            <a:endParaRPr lang="vi-VN"/>
          </a:p>
        </p:txBody>
      </p:sp>
    </p:spTree>
    <p:extLst>
      <p:ext uri="{BB962C8B-B14F-4D97-AF65-F5344CB8AC3E}">
        <p14:creationId xmlns:p14="http://schemas.microsoft.com/office/powerpoint/2010/main" val="2506738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Cây tiến trình</a:t>
            </a:r>
          </a:p>
        </p:txBody>
      </p:sp>
      <p:pic>
        <p:nvPicPr>
          <p:cNvPr id="4" name="Content Placeholder 3"/>
          <p:cNvPicPr>
            <a:picLocks noGrp="1" noChangeAspect="1"/>
          </p:cNvPicPr>
          <p:nvPr>
            <p:ph idx="1"/>
          </p:nvPr>
        </p:nvPicPr>
        <p:blipFill>
          <a:blip r:embed="rId2"/>
          <a:stretch>
            <a:fillRect/>
          </a:stretch>
        </p:blipFill>
        <p:spPr>
          <a:xfrm>
            <a:off x="3343620" y="1641753"/>
            <a:ext cx="5523809" cy="444761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23</a:t>
            </a:fld>
            <a:endParaRPr lang="vi-VN"/>
          </a:p>
        </p:txBody>
      </p:sp>
    </p:spTree>
    <p:extLst>
      <p:ext uri="{BB962C8B-B14F-4D97-AF65-F5344CB8AC3E}">
        <p14:creationId xmlns:p14="http://schemas.microsoft.com/office/powerpoint/2010/main" val="376141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Tạo tiến trình</a:t>
            </a:r>
          </a:p>
        </p:txBody>
      </p:sp>
      <p:sp>
        <p:nvSpPr>
          <p:cNvPr id="3" name="Content Placeholder 2"/>
          <p:cNvSpPr>
            <a:spLocks noGrp="1"/>
          </p:cNvSpPr>
          <p:nvPr>
            <p:ph idx="1"/>
          </p:nvPr>
        </p:nvSpPr>
        <p:spPr/>
        <p:txBody>
          <a:bodyPr/>
          <a:lstStyle/>
          <a:p>
            <a:r>
              <a:rPr lang="vi-VN"/>
              <a:t>Chia sẻ tài nguyên</a:t>
            </a:r>
            <a:r>
              <a:rPr lang="en-US"/>
              <a:t> </a:t>
            </a:r>
            <a:r>
              <a:rPr lang="en-US" err="1">
                <a:latin typeface="Arial" panose="020B0604020202020204" pitchFamily="34" charset="0"/>
                <a:cs typeface="Arial" panose="020B0604020202020204" pitchFamily="34" charset="0"/>
              </a:rPr>
              <a:t>hoặc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không</a:t>
            </a:r>
            <a:endParaRPr lang="vi-VN">
              <a:latin typeface="Arial" panose="020B0604020202020204" pitchFamily="34" charset="0"/>
              <a:cs typeface="Arial" panose="020B0604020202020204" pitchFamily="34" charset="0"/>
            </a:endParaRPr>
          </a:p>
          <a:p>
            <a:pPr lvl="1"/>
            <a:r>
              <a:rPr lang="vi-VN"/>
              <a:t>Tất cả các tài nguyên</a:t>
            </a:r>
          </a:p>
          <a:p>
            <a:pPr lvl="1"/>
            <a:r>
              <a:rPr lang="vi-VN"/>
              <a:t>Một phần tài nguyên</a:t>
            </a:r>
          </a:p>
          <a:p>
            <a:pPr lvl="1"/>
            <a:r>
              <a:rPr lang="en-US" err="1">
                <a:latin typeface="Arial" pitchFamily="34" charset="0"/>
                <a:cs typeface="Arial" pitchFamily="34" charset="0"/>
              </a:rPr>
              <a:t>Cũng</a:t>
            </a:r>
            <a:r>
              <a:rPr lang="en-US">
                <a:latin typeface="Arial" pitchFamily="34" charset="0"/>
                <a:cs typeface="Arial" pitchFamily="34" charset="0"/>
              </a:rPr>
              <a:t> </a:t>
            </a:r>
            <a:r>
              <a:rPr lang="en-US" err="1">
                <a:latin typeface="Arial" pitchFamily="34" charset="0"/>
                <a:cs typeface="Arial" pitchFamily="34" charset="0"/>
              </a:rPr>
              <a:t>có</a:t>
            </a:r>
            <a:r>
              <a:rPr lang="en-US">
                <a:latin typeface="Arial" pitchFamily="34" charset="0"/>
                <a:cs typeface="Arial" pitchFamily="34" charset="0"/>
              </a:rPr>
              <a:t> </a:t>
            </a:r>
            <a:r>
              <a:rPr lang="en-US" err="1">
                <a:latin typeface="Arial" pitchFamily="34" charset="0"/>
                <a:cs typeface="Arial" pitchFamily="34" charset="0"/>
              </a:rPr>
              <a:t>thể</a:t>
            </a:r>
            <a:r>
              <a:rPr lang="en-US">
                <a:latin typeface="Arial" pitchFamily="34" charset="0"/>
                <a:cs typeface="Arial" pitchFamily="34" charset="0"/>
              </a:rPr>
              <a:t> k</a:t>
            </a:r>
            <a:r>
              <a:rPr lang="vi-VN"/>
              <a:t>hông chia sẻ tài nguyên</a:t>
            </a:r>
          </a:p>
          <a:p>
            <a:r>
              <a:rPr lang="vi-VN"/>
              <a:t>Thực thi</a:t>
            </a:r>
          </a:p>
          <a:p>
            <a:pPr lvl="1"/>
            <a:r>
              <a:rPr lang="vi-VN"/>
              <a:t>Thực thi đồng thời</a:t>
            </a:r>
          </a:p>
          <a:p>
            <a:pPr lvl="1"/>
            <a:r>
              <a:rPr lang="vi-VN"/>
              <a:t>Thực thi </a:t>
            </a:r>
            <a:r>
              <a:rPr lang="en-US"/>
              <a:t> </a:t>
            </a:r>
            <a:r>
              <a:rPr lang="vi-VN"/>
              <a:t>tuần tự</a:t>
            </a:r>
          </a:p>
        </p:txBody>
      </p:sp>
      <p:sp>
        <p:nvSpPr>
          <p:cNvPr id="5" name="Slide Number Placeholder 4"/>
          <p:cNvSpPr>
            <a:spLocks noGrp="1"/>
          </p:cNvSpPr>
          <p:nvPr>
            <p:ph type="sldNum" sz="quarter" idx="12"/>
          </p:nvPr>
        </p:nvSpPr>
        <p:spPr/>
        <p:txBody>
          <a:bodyPr/>
          <a:lstStyle/>
          <a:p>
            <a:fld id="{CE4F60F1-D81D-4A0F-9A4C-4DEFF98A3653}" type="slidenum">
              <a:rPr lang="vi-VN" smtClean="0"/>
              <a:t>24</a:t>
            </a:fld>
            <a:endParaRPr lang="vi-VN"/>
          </a:p>
        </p:txBody>
      </p:sp>
    </p:spTree>
    <p:extLst>
      <p:ext uri="{BB962C8B-B14F-4D97-AF65-F5344CB8AC3E}">
        <p14:creationId xmlns:p14="http://schemas.microsoft.com/office/powerpoint/2010/main" val="17145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Tạo tiến trình trong Unix</a:t>
            </a:r>
          </a:p>
        </p:txBody>
      </p:sp>
      <p:sp>
        <p:nvSpPr>
          <p:cNvPr id="3" name="Content Placeholder 2"/>
          <p:cNvSpPr>
            <a:spLocks noGrp="1"/>
          </p:cNvSpPr>
          <p:nvPr>
            <p:ph idx="1"/>
          </p:nvPr>
        </p:nvSpPr>
        <p:spPr/>
        <p:txBody>
          <a:bodyPr>
            <a:normAutofit lnSpcReduction="10000"/>
          </a:bodyPr>
          <a:lstStyle/>
          <a:p>
            <a:pPr algn="just"/>
            <a:r>
              <a:rPr lang="vi-VN"/>
              <a:t>Mỗi tiến trình có một ID (PID</a:t>
            </a:r>
            <a:r>
              <a:rPr lang="en-US"/>
              <a:t>-Process Identifier)</a:t>
            </a:r>
            <a:endParaRPr lang="vi-VN"/>
          </a:p>
          <a:p>
            <a:pPr algn="just"/>
            <a:r>
              <a:rPr lang="vi-VN"/>
              <a:t>Gọi lời gọi hệ thống fork() để tạo tiến trình mới</a:t>
            </a:r>
          </a:p>
          <a:p>
            <a:pPr algn="just"/>
            <a:r>
              <a:rPr lang="vi-VN"/>
              <a:t>Tiến trình cha có thể đợi hoặc thực hiện đồng thời với tiến trình con</a:t>
            </a:r>
          </a:p>
          <a:p>
            <a:pPr algn="just"/>
            <a:r>
              <a:rPr lang="vi-VN"/>
              <a:t>Không gian địa chỉ của tiến trình con là một bản sao của không gian địa chỉ tiến trình cha</a:t>
            </a:r>
          </a:p>
          <a:p>
            <a:pPr algn="just"/>
            <a:r>
              <a:rPr lang="vi-VN"/>
              <a:t>Mã trả về từ fork()</a:t>
            </a:r>
          </a:p>
          <a:p>
            <a:pPr algn="just"/>
            <a:r>
              <a:rPr lang="vi-VN"/>
              <a:t>Tiến trình con có thể gọi lời gọi hệ thống execlp() để tải một chương trình mới vào thực hiện</a:t>
            </a:r>
          </a:p>
        </p:txBody>
      </p:sp>
      <p:sp>
        <p:nvSpPr>
          <p:cNvPr id="5" name="Slide Number Placeholder 4"/>
          <p:cNvSpPr>
            <a:spLocks noGrp="1"/>
          </p:cNvSpPr>
          <p:nvPr>
            <p:ph type="sldNum" sz="quarter" idx="12"/>
          </p:nvPr>
        </p:nvSpPr>
        <p:spPr/>
        <p:txBody>
          <a:bodyPr/>
          <a:lstStyle/>
          <a:p>
            <a:fld id="{CE4F60F1-D81D-4A0F-9A4C-4DEFF98A3653}" type="slidenum">
              <a:rPr lang="vi-VN" smtClean="0"/>
              <a:t>25</a:t>
            </a:fld>
            <a:endParaRPr lang="vi-VN"/>
          </a:p>
        </p:txBody>
      </p:sp>
    </p:spTree>
    <p:extLst>
      <p:ext uri="{BB962C8B-B14F-4D97-AF65-F5344CB8AC3E}">
        <p14:creationId xmlns:p14="http://schemas.microsoft.com/office/powerpoint/2010/main" val="2958725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678"/>
            <a:ext cx="10515600" cy="1010295"/>
          </a:xfrm>
        </p:spPr>
        <p:txBody>
          <a:bodyPr/>
          <a:lstStyle/>
          <a:p>
            <a:endParaRPr lang="vi-VN"/>
          </a:p>
        </p:txBody>
      </p:sp>
      <p:pic>
        <p:nvPicPr>
          <p:cNvPr id="4" name="Picture 3"/>
          <p:cNvPicPr>
            <a:picLocks noChangeAspect="1"/>
          </p:cNvPicPr>
          <p:nvPr/>
        </p:nvPicPr>
        <p:blipFill>
          <a:blip r:embed="rId2"/>
          <a:stretch>
            <a:fillRect/>
          </a:stretch>
        </p:blipFill>
        <p:spPr>
          <a:xfrm>
            <a:off x="838201" y="230654"/>
            <a:ext cx="10515600" cy="6468771"/>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26</a:t>
            </a:fld>
            <a:endParaRPr lang="vi-VN"/>
          </a:p>
        </p:txBody>
      </p:sp>
    </p:spTree>
    <p:extLst>
      <p:ext uri="{BB962C8B-B14F-4D97-AF65-F5344CB8AC3E}">
        <p14:creationId xmlns:p14="http://schemas.microsoft.com/office/powerpoint/2010/main" val="100529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Hủy tiến trình</a:t>
            </a:r>
          </a:p>
        </p:txBody>
      </p:sp>
      <p:sp>
        <p:nvSpPr>
          <p:cNvPr id="3" name="Content Placeholder 2"/>
          <p:cNvSpPr>
            <a:spLocks noGrp="1"/>
          </p:cNvSpPr>
          <p:nvPr>
            <p:ph idx="1"/>
          </p:nvPr>
        </p:nvSpPr>
        <p:spPr/>
        <p:txBody>
          <a:bodyPr>
            <a:normAutofit/>
          </a:bodyPr>
          <a:lstStyle/>
          <a:p>
            <a:r>
              <a:rPr lang="vi-VN" sz="3200"/>
              <a:t>Tiến trình thực thi xong</a:t>
            </a:r>
          </a:p>
          <a:p>
            <a:pPr lvl="1"/>
            <a:r>
              <a:rPr lang="vi-VN" sz="2800"/>
              <a:t>H</a:t>
            </a:r>
            <a:r>
              <a:rPr lang="en-US" sz="2800">
                <a:latin typeface="Arial" pitchFamily="34" charset="0"/>
                <a:cs typeface="Arial" pitchFamily="34" charset="0"/>
              </a:rPr>
              <a:t>ệ điều hành</a:t>
            </a:r>
            <a:r>
              <a:rPr lang="vi-VN" sz="2800"/>
              <a:t> thực hiện lệnh exit</a:t>
            </a:r>
          </a:p>
          <a:p>
            <a:pPr lvl="1"/>
            <a:r>
              <a:rPr lang="vi-VN" sz="2800"/>
              <a:t>(có thể) trả về dữ liệu cho tiến trình cha</a:t>
            </a:r>
          </a:p>
          <a:p>
            <a:pPr lvl="1"/>
            <a:r>
              <a:rPr lang="vi-VN" sz="2800"/>
              <a:t>Hủy các tài nguyên đã được phân phối cho tiến trình</a:t>
            </a:r>
          </a:p>
          <a:p>
            <a:r>
              <a:rPr lang="vi-VN" sz="3200"/>
              <a:t>Tiến trình bị hủy bởi một tiến trình khác (tiến trình cha)</a:t>
            </a:r>
          </a:p>
          <a:p>
            <a:pPr lvl="1"/>
            <a:r>
              <a:rPr lang="vi-VN" sz="2800"/>
              <a:t>Tiến trình cha cần biết chỉ số của tiến trình con</a:t>
            </a:r>
          </a:p>
        </p:txBody>
      </p:sp>
      <p:sp>
        <p:nvSpPr>
          <p:cNvPr id="5" name="Slide Number Placeholder 4"/>
          <p:cNvSpPr>
            <a:spLocks noGrp="1"/>
          </p:cNvSpPr>
          <p:nvPr>
            <p:ph type="sldNum" sz="quarter" idx="12"/>
          </p:nvPr>
        </p:nvSpPr>
        <p:spPr/>
        <p:txBody>
          <a:bodyPr/>
          <a:lstStyle/>
          <a:p>
            <a:fld id="{CE4F60F1-D81D-4A0F-9A4C-4DEFF98A3653}" type="slidenum">
              <a:rPr lang="vi-VN" smtClean="0"/>
              <a:t>27</a:t>
            </a:fld>
            <a:endParaRPr lang="vi-VN"/>
          </a:p>
        </p:txBody>
      </p:sp>
    </p:spTree>
    <p:extLst>
      <p:ext uri="{BB962C8B-B14F-4D97-AF65-F5344CB8AC3E}">
        <p14:creationId xmlns:p14="http://schemas.microsoft.com/office/powerpoint/2010/main" val="105454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Hủy tiến trình</a:t>
            </a:r>
          </a:p>
        </p:txBody>
      </p:sp>
      <p:sp>
        <p:nvSpPr>
          <p:cNvPr id="3" name="Content Placeholder 2"/>
          <p:cNvSpPr>
            <a:spLocks noGrp="1"/>
          </p:cNvSpPr>
          <p:nvPr>
            <p:ph idx="1"/>
          </p:nvPr>
        </p:nvSpPr>
        <p:spPr/>
        <p:txBody>
          <a:bodyPr/>
          <a:lstStyle/>
          <a:p>
            <a:pPr algn="just"/>
            <a:r>
              <a:rPr lang="vi-VN"/>
              <a:t>Tiến trình cha dừng sự hoạt động của tiến trình con vì</a:t>
            </a:r>
          </a:p>
          <a:p>
            <a:pPr lvl="1" algn="just"/>
            <a:r>
              <a:rPr lang="vi-VN"/>
              <a:t>Tiến trình con dùng quá tài nguyên cho phép</a:t>
            </a:r>
          </a:p>
          <a:p>
            <a:pPr lvl="1" algn="just"/>
            <a:r>
              <a:rPr lang="vi-VN"/>
              <a:t>Nhiệm vụ của tiến trình con không còn quan trọng</a:t>
            </a:r>
          </a:p>
          <a:p>
            <a:pPr lvl="1" algn="just"/>
            <a:r>
              <a:rPr lang="vi-VN"/>
              <a:t>Tiến trình cha thoát và H</a:t>
            </a:r>
            <a:r>
              <a:rPr lang="en-US">
                <a:latin typeface="Arial" pitchFamily="34" charset="0"/>
                <a:cs typeface="Arial" pitchFamily="34" charset="0"/>
              </a:rPr>
              <a:t>ệ điều hành</a:t>
            </a:r>
            <a:r>
              <a:rPr lang="vi-VN"/>
              <a:t> thực thi cơ chế “hủy theo dây chuyền” (cascading termination)</a:t>
            </a:r>
          </a:p>
          <a:p>
            <a:pPr algn="just"/>
            <a:r>
              <a:rPr lang="vi-VN"/>
              <a:t>Không thực hiện cơ chế hủy theo dây chuyền, tiến trình init </a:t>
            </a:r>
            <a:r>
              <a:rPr lang="en-US">
                <a:latin typeface="Arial" pitchFamily="34" charset="0"/>
                <a:cs typeface="Arial" pitchFamily="34" charset="0"/>
              </a:rPr>
              <a:t>trở</a:t>
            </a:r>
            <a:r>
              <a:rPr lang="en-US"/>
              <a:t> </a:t>
            </a:r>
            <a:r>
              <a:rPr lang="vi-VN"/>
              <a:t>thành tiến trình cha</a:t>
            </a:r>
          </a:p>
        </p:txBody>
      </p:sp>
      <p:sp>
        <p:nvSpPr>
          <p:cNvPr id="5" name="Slide Number Placeholder 4"/>
          <p:cNvSpPr>
            <a:spLocks noGrp="1"/>
          </p:cNvSpPr>
          <p:nvPr>
            <p:ph type="sldNum" sz="quarter" idx="12"/>
          </p:nvPr>
        </p:nvSpPr>
        <p:spPr/>
        <p:txBody>
          <a:bodyPr/>
          <a:lstStyle/>
          <a:p>
            <a:fld id="{CE4F60F1-D81D-4A0F-9A4C-4DEFF98A3653}" type="slidenum">
              <a:rPr lang="vi-VN" smtClean="0"/>
              <a:t>28</a:t>
            </a:fld>
            <a:endParaRPr lang="vi-VN"/>
          </a:p>
        </p:txBody>
      </p:sp>
    </p:spTree>
    <p:extLst>
      <p:ext uri="{BB962C8B-B14F-4D97-AF65-F5344CB8AC3E}">
        <p14:creationId xmlns:p14="http://schemas.microsoft.com/office/powerpoint/2010/main" val="829354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Hợp tác giữa các tiến trình</a:t>
            </a:r>
          </a:p>
        </p:txBody>
      </p:sp>
      <p:sp>
        <p:nvSpPr>
          <p:cNvPr id="3" name="Content Placeholder 2"/>
          <p:cNvSpPr>
            <a:spLocks noGrp="1"/>
          </p:cNvSpPr>
          <p:nvPr>
            <p:ph idx="1"/>
          </p:nvPr>
        </p:nvSpPr>
        <p:spPr/>
        <p:txBody>
          <a:bodyPr>
            <a:normAutofit lnSpcReduction="10000"/>
          </a:bodyPr>
          <a:lstStyle/>
          <a:p>
            <a:r>
              <a:rPr lang="vi-VN" sz="3600"/>
              <a:t>Các tiến trình cộng tác</a:t>
            </a:r>
            <a:r>
              <a:rPr lang="en-US" sz="3600"/>
              <a:t>?</a:t>
            </a:r>
            <a:endParaRPr lang="vi-VN" sz="3600"/>
          </a:p>
          <a:p>
            <a:pPr lvl="1"/>
            <a:r>
              <a:rPr lang="vi-VN" sz="3200"/>
              <a:t>Tiến trình độc lập</a:t>
            </a:r>
          </a:p>
          <a:p>
            <a:pPr lvl="2"/>
            <a:r>
              <a:rPr lang="vi-VN" sz="2800"/>
              <a:t>Không bị ảnh hưởng bởi tiến trình khác</a:t>
            </a:r>
          </a:p>
          <a:p>
            <a:pPr lvl="2"/>
            <a:r>
              <a:rPr lang="vi-VN" sz="2800"/>
              <a:t>Không chia sẻ dữ liệu</a:t>
            </a:r>
          </a:p>
          <a:p>
            <a:pPr lvl="1"/>
            <a:r>
              <a:rPr lang="vi-VN" sz="3200"/>
              <a:t>Tiến trình hợp tác</a:t>
            </a:r>
          </a:p>
          <a:p>
            <a:pPr lvl="2"/>
            <a:r>
              <a:rPr lang="vi-VN" sz="2800"/>
              <a:t>Bị ảnh hưởng bởi tiến trình khác</a:t>
            </a:r>
          </a:p>
          <a:p>
            <a:pPr lvl="2"/>
            <a:r>
              <a:rPr lang="vi-VN" sz="2800"/>
              <a:t>Dùng chung dữ liệu</a:t>
            </a:r>
          </a:p>
          <a:p>
            <a:r>
              <a:rPr lang="vi-VN" sz="3600"/>
              <a:t>Cần các kĩ thuật giao tiếp/ đồng bộ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29</a:t>
            </a:fld>
            <a:endParaRPr lang="vi-VN"/>
          </a:p>
        </p:txBody>
      </p:sp>
    </p:spTree>
    <p:extLst>
      <p:ext uri="{BB962C8B-B14F-4D97-AF65-F5344CB8AC3E}">
        <p14:creationId xmlns:p14="http://schemas.microsoft.com/office/powerpoint/2010/main" val="71110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Khái niệm về tiến trình</a:t>
            </a:r>
          </a:p>
        </p:txBody>
      </p:sp>
      <p:sp>
        <p:nvSpPr>
          <p:cNvPr id="3" name="Content Placeholder 2"/>
          <p:cNvSpPr>
            <a:spLocks noGrp="1"/>
          </p:cNvSpPr>
          <p:nvPr>
            <p:ph idx="1"/>
          </p:nvPr>
        </p:nvSpPr>
        <p:spPr/>
        <p:txBody>
          <a:bodyPr/>
          <a:lstStyle/>
          <a:p>
            <a:r>
              <a:rPr lang="vi-VN"/>
              <a:t>Một H</a:t>
            </a:r>
            <a:r>
              <a:rPr lang="en-US">
                <a:latin typeface="Arial" pitchFamily="34" charset="0"/>
                <a:cs typeface="Arial" pitchFamily="34" charset="0"/>
              </a:rPr>
              <a:t>ệ điều hành </a:t>
            </a:r>
            <a:r>
              <a:rPr lang="vi-VN"/>
              <a:t>thực hiện nhiều chương trình</a:t>
            </a:r>
          </a:p>
          <a:p>
            <a:pPr lvl="1"/>
            <a:r>
              <a:rPr lang="vi-VN"/>
              <a:t>Hệ thống xử lý theo lô: công việc (job)</a:t>
            </a:r>
          </a:p>
          <a:p>
            <a:pPr lvl="1"/>
            <a:r>
              <a:rPr lang="vi-VN"/>
              <a:t>Hệ thống chia sẻ thời gian: tác vụ</a:t>
            </a:r>
            <a:r>
              <a:rPr lang="en-US"/>
              <a:t> </a:t>
            </a:r>
            <a:r>
              <a:rPr lang="vi-VN"/>
              <a:t>(task)</a:t>
            </a:r>
          </a:p>
          <a:p>
            <a:r>
              <a:rPr lang="vi-VN"/>
              <a:t>Ở đây chúng ta dùng tiến trình và công việc với cùng ý nghĩa</a:t>
            </a:r>
          </a:p>
        </p:txBody>
      </p:sp>
      <p:sp>
        <p:nvSpPr>
          <p:cNvPr id="5" name="Slide Number Placeholder 4"/>
          <p:cNvSpPr>
            <a:spLocks noGrp="1"/>
          </p:cNvSpPr>
          <p:nvPr>
            <p:ph type="sldNum" sz="quarter" idx="12"/>
          </p:nvPr>
        </p:nvSpPr>
        <p:spPr/>
        <p:txBody>
          <a:bodyPr/>
          <a:lstStyle/>
          <a:p>
            <a:fld id="{CE4F60F1-D81D-4A0F-9A4C-4DEFF98A3653}" type="slidenum">
              <a:rPr lang="vi-VN" smtClean="0"/>
              <a:t>3</a:t>
            </a:fld>
            <a:endParaRPr lang="vi-VN"/>
          </a:p>
        </p:txBody>
      </p:sp>
    </p:spTree>
    <p:extLst>
      <p:ext uri="{BB962C8B-B14F-4D97-AF65-F5344CB8AC3E}">
        <p14:creationId xmlns:p14="http://schemas.microsoft.com/office/powerpoint/2010/main" val="1015119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Vì sao hợp tác tiến trình?</a:t>
            </a:r>
          </a:p>
        </p:txBody>
      </p:sp>
      <p:sp>
        <p:nvSpPr>
          <p:cNvPr id="3" name="Content Placeholder 2"/>
          <p:cNvSpPr>
            <a:spLocks noGrp="1"/>
          </p:cNvSpPr>
          <p:nvPr>
            <p:ph idx="1"/>
          </p:nvPr>
        </p:nvSpPr>
        <p:spPr/>
        <p:txBody>
          <a:bodyPr>
            <a:normAutofit lnSpcReduction="10000"/>
          </a:bodyPr>
          <a:lstStyle/>
          <a:p>
            <a:pPr algn="just"/>
            <a:r>
              <a:rPr lang="vi-VN"/>
              <a:t>Chia sẻ thông tin</a:t>
            </a:r>
          </a:p>
          <a:p>
            <a:pPr lvl="1" algn="just"/>
            <a:r>
              <a:rPr lang="vi-VN"/>
              <a:t>Đồng thời truy cập đến tài nguyên chia sẻ</a:t>
            </a:r>
          </a:p>
          <a:p>
            <a:pPr algn="just"/>
            <a:r>
              <a:rPr lang="vi-VN"/>
              <a:t>Tăng tốc độ tính toán</a:t>
            </a:r>
          </a:p>
          <a:p>
            <a:pPr lvl="1" algn="just"/>
            <a:r>
              <a:rPr lang="vi-VN"/>
              <a:t>Chia thành các bài toán con, thực thi song song</a:t>
            </a:r>
          </a:p>
          <a:p>
            <a:pPr lvl="1" algn="just"/>
            <a:r>
              <a:rPr lang="vi-VN"/>
              <a:t>Chỉ có được trong các hệ thống có nhiều thành phần xử lý (đa CPU, đa kênh vào /ra)</a:t>
            </a:r>
          </a:p>
          <a:p>
            <a:pPr algn="just"/>
            <a:r>
              <a:rPr lang="vi-VN"/>
              <a:t>Tính module hóa: Chia nhỏ các chức năng</a:t>
            </a:r>
          </a:p>
          <a:p>
            <a:pPr algn="just"/>
            <a:r>
              <a:rPr lang="vi-VN"/>
              <a:t>Tiện dụng</a:t>
            </a:r>
          </a:p>
          <a:p>
            <a:pPr lvl="1" algn="just"/>
            <a:r>
              <a:rPr lang="vi-VN"/>
              <a:t>Có thể thực hiện nhiều nhiệm vụ tại một thời điểm</a:t>
            </a:r>
          </a:p>
        </p:txBody>
      </p:sp>
      <p:sp>
        <p:nvSpPr>
          <p:cNvPr id="5" name="Slide Number Placeholder 4"/>
          <p:cNvSpPr>
            <a:spLocks noGrp="1"/>
          </p:cNvSpPr>
          <p:nvPr>
            <p:ph type="sldNum" sz="quarter" idx="12"/>
          </p:nvPr>
        </p:nvSpPr>
        <p:spPr/>
        <p:txBody>
          <a:bodyPr/>
          <a:lstStyle/>
          <a:p>
            <a:fld id="{CE4F60F1-D81D-4A0F-9A4C-4DEFF98A3653}" type="slidenum">
              <a:rPr lang="vi-VN" smtClean="0"/>
              <a:t>30</a:t>
            </a:fld>
            <a:endParaRPr lang="vi-VN"/>
          </a:p>
        </p:txBody>
      </p:sp>
    </p:spTree>
    <p:extLst>
      <p:ext uri="{BB962C8B-B14F-4D97-AF65-F5344CB8AC3E}">
        <p14:creationId xmlns:p14="http://schemas.microsoft.com/office/powerpoint/2010/main" val="1746968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65" y="311337"/>
            <a:ext cx="10515600" cy="1010295"/>
          </a:xfrm>
        </p:spPr>
        <p:txBody>
          <a:bodyPr/>
          <a:lstStyle/>
          <a:p>
            <a:r>
              <a:rPr lang="vi-VN"/>
              <a:t>Bài toán “Producer -</a:t>
            </a:r>
            <a:r>
              <a:rPr lang="en-US"/>
              <a:t> </a:t>
            </a:r>
            <a:r>
              <a:rPr lang="vi-VN"/>
              <a:t>Consumer”</a:t>
            </a:r>
          </a:p>
        </p:txBody>
      </p:sp>
      <p:sp>
        <p:nvSpPr>
          <p:cNvPr id="3" name="Content Placeholder 2"/>
          <p:cNvSpPr>
            <a:spLocks noGrp="1"/>
          </p:cNvSpPr>
          <p:nvPr>
            <p:ph idx="1"/>
          </p:nvPr>
        </p:nvSpPr>
        <p:spPr/>
        <p:txBody>
          <a:bodyPr>
            <a:normAutofit/>
          </a:bodyPr>
          <a:lstStyle/>
          <a:p>
            <a:r>
              <a:rPr lang="vi-VN"/>
              <a:t>Nhà sản xuất (producer)</a:t>
            </a:r>
          </a:p>
          <a:p>
            <a:pPr lvl="1"/>
            <a:r>
              <a:rPr lang="vi-VN"/>
              <a:t>Sinh sản phẩm (thông tin</a:t>
            </a:r>
            <a:r>
              <a:rPr lang="en-US"/>
              <a:t>/</a:t>
            </a:r>
            <a:r>
              <a:rPr lang="en-US" err="1">
                <a:latin typeface="Arial" pitchFamily="34" charset="0"/>
                <a:cs typeface="Arial" pitchFamily="34" charset="0"/>
              </a:rPr>
              <a:t>hàng</a:t>
            </a:r>
            <a:r>
              <a:rPr lang="en-US">
                <a:latin typeface="Arial" pitchFamily="34" charset="0"/>
                <a:cs typeface="Arial" pitchFamily="34" charset="0"/>
              </a:rPr>
              <a:t> </a:t>
            </a:r>
            <a:r>
              <a:rPr lang="en-US" err="1">
                <a:latin typeface="Arial" pitchFamily="34" charset="0"/>
                <a:cs typeface="Arial" pitchFamily="34" charset="0"/>
              </a:rPr>
              <a:t>hoá</a:t>
            </a:r>
            <a:r>
              <a:rPr lang="vi-VN"/>
              <a:t>)</a:t>
            </a:r>
          </a:p>
          <a:p>
            <a:r>
              <a:rPr lang="vi-VN"/>
              <a:t>Người tiêu dùng (consumer)</a:t>
            </a:r>
          </a:p>
          <a:p>
            <a:pPr lvl="1"/>
            <a:r>
              <a:rPr lang="vi-VN"/>
              <a:t>Dùng thông tin</a:t>
            </a:r>
            <a:r>
              <a:rPr lang="en-US"/>
              <a:t>/</a:t>
            </a:r>
            <a:r>
              <a:rPr lang="en-US" err="1">
                <a:latin typeface="Arial" pitchFamily="34" charset="0"/>
                <a:cs typeface="Arial" pitchFamily="34" charset="0"/>
              </a:rPr>
              <a:t>hàng</a:t>
            </a:r>
            <a:r>
              <a:rPr lang="en-US">
                <a:latin typeface="Arial" pitchFamily="34" charset="0"/>
                <a:cs typeface="Arial" pitchFamily="34" charset="0"/>
              </a:rPr>
              <a:t> </a:t>
            </a:r>
            <a:r>
              <a:rPr lang="en-US" err="1">
                <a:latin typeface="Arial" pitchFamily="34" charset="0"/>
                <a:cs typeface="Arial" pitchFamily="34" charset="0"/>
              </a:rPr>
              <a:t>hoá</a:t>
            </a:r>
            <a:r>
              <a:rPr lang="vi-VN"/>
              <a:t> do Nhà sản xuất </a:t>
            </a:r>
            <a:r>
              <a:rPr lang="en-US" err="1">
                <a:latin typeface="Arial" pitchFamily="34" charset="0"/>
                <a:cs typeface="Arial" pitchFamily="34" charset="0"/>
              </a:rPr>
              <a:t>tạo</a:t>
            </a:r>
            <a:r>
              <a:rPr lang="en-US"/>
              <a:t> </a:t>
            </a:r>
            <a:r>
              <a:rPr lang="vi-VN"/>
              <a:t>ra</a:t>
            </a:r>
          </a:p>
          <a:p>
            <a:r>
              <a:rPr lang="vi-VN"/>
              <a:t>Bộ đệm chung</a:t>
            </a:r>
          </a:p>
          <a:p>
            <a:pPr lvl="1"/>
            <a:r>
              <a:rPr lang="vi-VN"/>
              <a:t>Không giới hạn</a:t>
            </a:r>
            <a:r>
              <a:rPr lang="en-US"/>
              <a:t>/</a:t>
            </a:r>
            <a:r>
              <a:rPr lang="vi-VN"/>
              <a:t>Giới hạn</a:t>
            </a:r>
          </a:p>
          <a:p>
            <a:pPr lvl="1"/>
            <a:r>
              <a:rPr lang="vi-VN"/>
              <a:t>Hỗ trợ bởi hệ điều hành (thông qua IPC</a:t>
            </a:r>
            <a:r>
              <a:rPr lang="en-US"/>
              <a:t>- </a:t>
            </a:r>
            <a:r>
              <a:rPr lang="en-US">
                <a:latin typeface="Arial" pitchFamily="34" charset="0"/>
                <a:cs typeface="Arial" pitchFamily="34" charset="0"/>
              </a:rPr>
              <a:t>Inter Process Communication</a:t>
            </a:r>
            <a:r>
              <a:rPr lang="vi-VN"/>
              <a:t>)</a:t>
            </a:r>
          </a:p>
          <a:p>
            <a:pPr lvl="1"/>
            <a:r>
              <a:rPr lang="vi-VN"/>
              <a:t>Do lập trình viên tạo ra bằng cách sử dụng bộ nhớ chia sẻ</a:t>
            </a:r>
          </a:p>
        </p:txBody>
      </p:sp>
      <p:sp>
        <p:nvSpPr>
          <p:cNvPr id="5" name="Slide Number Placeholder 4"/>
          <p:cNvSpPr>
            <a:spLocks noGrp="1"/>
          </p:cNvSpPr>
          <p:nvPr>
            <p:ph type="sldNum" sz="quarter" idx="12"/>
          </p:nvPr>
        </p:nvSpPr>
        <p:spPr/>
        <p:txBody>
          <a:bodyPr/>
          <a:lstStyle/>
          <a:p>
            <a:fld id="{CE4F60F1-D81D-4A0F-9A4C-4DEFF98A3653}" type="slidenum">
              <a:rPr lang="vi-VN" smtClean="0"/>
              <a:t>31</a:t>
            </a:fld>
            <a:endParaRPr lang="vi-VN"/>
          </a:p>
        </p:txBody>
      </p:sp>
    </p:spTree>
    <p:extLst>
      <p:ext uri="{BB962C8B-B14F-4D97-AF65-F5344CB8AC3E}">
        <p14:creationId xmlns:p14="http://schemas.microsoft.com/office/powerpoint/2010/main" val="255605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224" y="427879"/>
            <a:ext cx="10515600" cy="710640"/>
          </a:xfrm>
        </p:spPr>
        <p:txBody>
          <a:bodyPr/>
          <a:lstStyle/>
          <a:p>
            <a:r>
              <a:rPr lang="vi-VN"/>
              <a:t>...Bài toán Producer – Consumer...</a:t>
            </a:r>
          </a:p>
        </p:txBody>
      </p:sp>
      <p:sp>
        <p:nvSpPr>
          <p:cNvPr id="3" name="Content Placeholder 2"/>
          <p:cNvSpPr>
            <a:spLocks noGrp="1"/>
          </p:cNvSpPr>
          <p:nvPr>
            <p:ph idx="1"/>
          </p:nvPr>
        </p:nvSpPr>
        <p:spPr>
          <a:xfrm>
            <a:off x="838200" y="1290919"/>
            <a:ext cx="10515600" cy="4838268"/>
          </a:xfrm>
        </p:spPr>
        <p:txBody>
          <a:bodyPr/>
          <a:lstStyle/>
          <a:p>
            <a:r>
              <a:rPr lang="vi-VN" sz="2000"/>
              <a:t>Các biến </a:t>
            </a:r>
            <a:r>
              <a:rPr lang="en-US" sz="2000">
                <a:latin typeface="Arial" pitchFamily="34" charset="0"/>
                <a:cs typeface="Arial" pitchFamily="34" charset="0"/>
              </a:rPr>
              <a:t>dùng chung</a:t>
            </a:r>
            <a:endParaRPr lang="vi-VN">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3913843" y="1326777"/>
            <a:ext cx="4521946" cy="1792941"/>
          </a:xfrm>
          <a:prstGeom prst="rect">
            <a:avLst/>
          </a:prstGeom>
        </p:spPr>
      </p:pic>
      <p:pic>
        <p:nvPicPr>
          <p:cNvPr id="6" name="Picture 5"/>
          <p:cNvPicPr>
            <a:picLocks noChangeAspect="1"/>
          </p:cNvPicPr>
          <p:nvPr/>
        </p:nvPicPr>
        <p:blipFill>
          <a:blip r:embed="rId3"/>
          <a:stretch>
            <a:fillRect/>
          </a:stretch>
        </p:blipFill>
        <p:spPr>
          <a:xfrm>
            <a:off x="959224" y="3415161"/>
            <a:ext cx="5056094" cy="3263350"/>
          </a:xfrm>
          <a:prstGeom prst="rect">
            <a:avLst/>
          </a:prstGeom>
        </p:spPr>
      </p:pic>
      <p:pic>
        <p:nvPicPr>
          <p:cNvPr id="7" name="Picture 6"/>
          <p:cNvPicPr>
            <a:picLocks noChangeAspect="1"/>
          </p:cNvPicPr>
          <p:nvPr/>
        </p:nvPicPr>
        <p:blipFill>
          <a:blip r:embed="rId4"/>
          <a:stretch>
            <a:fillRect/>
          </a:stretch>
        </p:blipFill>
        <p:spPr>
          <a:xfrm>
            <a:off x="6338048" y="3528305"/>
            <a:ext cx="5768788" cy="3168332"/>
          </a:xfrm>
          <a:prstGeom prst="rect">
            <a:avLst/>
          </a:prstGeom>
        </p:spPr>
      </p:pic>
      <p:sp>
        <p:nvSpPr>
          <p:cNvPr id="8" name="TextBox 7"/>
          <p:cNvSpPr txBox="1"/>
          <p:nvPr/>
        </p:nvSpPr>
        <p:spPr>
          <a:xfrm>
            <a:off x="1532965" y="3158973"/>
            <a:ext cx="2441694" cy="369332"/>
          </a:xfrm>
          <a:prstGeom prst="rect">
            <a:avLst/>
          </a:prstGeom>
          <a:noFill/>
        </p:spPr>
        <p:txBody>
          <a:bodyPr wrap="none" rtlCol="0">
            <a:spAutoFit/>
          </a:bodyPr>
          <a:lstStyle/>
          <a:p>
            <a:r>
              <a:rPr lang="en-US">
                <a:latin typeface="Arial" pitchFamily="34" charset="0"/>
                <a:cs typeface="Arial" pitchFamily="34" charset="0"/>
              </a:rPr>
              <a:t>Mã lệnh cho Producer</a:t>
            </a:r>
          </a:p>
        </p:txBody>
      </p:sp>
      <p:sp>
        <p:nvSpPr>
          <p:cNvPr id="9" name="TextBox 8"/>
          <p:cNvSpPr txBox="1"/>
          <p:nvPr/>
        </p:nvSpPr>
        <p:spPr>
          <a:xfrm>
            <a:off x="7413812" y="3158973"/>
            <a:ext cx="2634054" cy="369332"/>
          </a:xfrm>
          <a:prstGeom prst="rect">
            <a:avLst/>
          </a:prstGeom>
          <a:noFill/>
        </p:spPr>
        <p:txBody>
          <a:bodyPr wrap="none" rtlCol="0">
            <a:spAutoFit/>
          </a:bodyPr>
          <a:lstStyle/>
          <a:p>
            <a:r>
              <a:rPr lang="en-US">
                <a:latin typeface="Arial" pitchFamily="34" charset="0"/>
                <a:cs typeface="Arial" pitchFamily="34" charset="0"/>
              </a:rPr>
              <a:t>Mã lệnh cho Consumer </a:t>
            </a:r>
          </a:p>
        </p:txBody>
      </p:sp>
      <p:sp>
        <p:nvSpPr>
          <p:cNvPr id="11" name="Slide Number Placeholder 10"/>
          <p:cNvSpPr>
            <a:spLocks noGrp="1"/>
          </p:cNvSpPr>
          <p:nvPr>
            <p:ph type="sldNum" sz="quarter" idx="12"/>
          </p:nvPr>
        </p:nvSpPr>
        <p:spPr/>
        <p:txBody>
          <a:bodyPr/>
          <a:lstStyle/>
          <a:p>
            <a:fld id="{CE4F60F1-D81D-4A0F-9A4C-4DEFF98A3653}" type="slidenum">
              <a:rPr lang="vi-VN" smtClean="0"/>
              <a:t>32</a:t>
            </a:fld>
            <a:endParaRPr lang="vi-VN"/>
          </a:p>
        </p:txBody>
      </p:sp>
    </p:spTree>
    <p:extLst>
      <p:ext uri="{BB962C8B-B14F-4D97-AF65-F5344CB8AC3E}">
        <p14:creationId xmlns:p14="http://schemas.microsoft.com/office/powerpoint/2010/main" val="1013245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giữa các tiến trình</a:t>
            </a:r>
          </a:p>
        </p:txBody>
      </p:sp>
      <p:sp>
        <p:nvSpPr>
          <p:cNvPr id="3" name="Content Placeholder 2"/>
          <p:cNvSpPr>
            <a:spLocks noGrp="1"/>
          </p:cNvSpPr>
          <p:nvPr>
            <p:ph idx="1"/>
          </p:nvPr>
        </p:nvSpPr>
        <p:spPr/>
        <p:txBody>
          <a:bodyPr/>
          <a:lstStyle/>
          <a:p>
            <a:pPr algn="just"/>
            <a:r>
              <a:rPr lang="vi-VN"/>
              <a:t>Các tiến trình có thể giao tiếp thông qua tính năng truyền thông giữa các tiến trình (IPC) của HĐH</a:t>
            </a:r>
          </a:p>
          <a:p>
            <a:pPr algn="just"/>
            <a:r>
              <a:rPr lang="vi-VN"/>
              <a:t>IPC cho phép các tiến trình </a:t>
            </a:r>
            <a:r>
              <a:rPr lang="en-US">
                <a:latin typeface="Arial" pitchFamily="34" charset="0"/>
                <a:cs typeface="Arial" pitchFamily="34" charset="0"/>
              </a:rPr>
              <a:t>sử dụng</a:t>
            </a:r>
            <a:r>
              <a:rPr lang="en-US"/>
              <a:t> </a:t>
            </a:r>
            <a:r>
              <a:rPr lang="vi-VN"/>
              <a:t>không gian địa chỉ </a:t>
            </a:r>
            <a:r>
              <a:rPr lang="en-US">
                <a:latin typeface="Arial" pitchFamily="34" charset="0"/>
                <a:cs typeface="Arial" pitchFamily="34" charset="0"/>
              </a:rPr>
              <a:t>để </a:t>
            </a:r>
            <a:r>
              <a:rPr lang="vi-VN"/>
              <a:t>giao tiếp và đồng bộ</a:t>
            </a:r>
          </a:p>
          <a:p>
            <a:pPr algn="just"/>
            <a:r>
              <a:rPr lang="vi-VN"/>
              <a:t>Hệ thống truyền thông báo</a:t>
            </a:r>
          </a:p>
        </p:txBody>
      </p:sp>
      <p:sp>
        <p:nvSpPr>
          <p:cNvPr id="5" name="Slide Number Placeholder 4"/>
          <p:cNvSpPr>
            <a:spLocks noGrp="1"/>
          </p:cNvSpPr>
          <p:nvPr>
            <p:ph type="sldNum" sz="quarter" idx="12"/>
          </p:nvPr>
        </p:nvSpPr>
        <p:spPr/>
        <p:txBody>
          <a:bodyPr/>
          <a:lstStyle/>
          <a:p>
            <a:fld id="{CE4F60F1-D81D-4A0F-9A4C-4DEFF98A3653}" type="slidenum">
              <a:rPr lang="vi-VN" smtClean="0"/>
              <a:t>33</a:t>
            </a:fld>
            <a:r>
              <a:rPr lang="en-US"/>
              <a:t>/90</a:t>
            </a:r>
            <a:endParaRPr lang="vi-VN"/>
          </a:p>
        </p:txBody>
      </p:sp>
    </p:spTree>
    <p:extLst>
      <p:ext uri="{BB962C8B-B14F-4D97-AF65-F5344CB8AC3E}">
        <p14:creationId xmlns:p14="http://schemas.microsoft.com/office/powerpoint/2010/main" val="4150444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pPr algn="just"/>
            <a:r>
              <a:rPr lang="vi-VN"/>
              <a:t>Giao tiếp giữa các tiến trình người dùng không cần chia sẻ dữ liệu mà thông qua việc truyền thông báo</a:t>
            </a:r>
          </a:p>
          <a:p>
            <a:pPr algn="just"/>
            <a:r>
              <a:rPr lang="vi-VN"/>
              <a:t>Hai thao tác chính</a:t>
            </a:r>
          </a:p>
          <a:p>
            <a:pPr lvl="1" algn="just"/>
            <a:r>
              <a:rPr lang="vi-VN"/>
              <a:t>Gửi</a:t>
            </a:r>
          </a:p>
          <a:p>
            <a:pPr lvl="1" algn="just"/>
            <a:r>
              <a:rPr lang="vi-VN"/>
              <a:t>Nhận</a:t>
            </a:r>
          </a:p>
        </p:txBody>
      </p:sp>
      <p:sp>
        <p:nvSpPr>
          <p:cNvPr id="5" name="Slide Number Placeholder 4"/>
          <p:cNvSpPr>
            <a:spLocks noGrp="1"/>
          </p:cNvSpPr>
          <p:nvPr>
            <p:ph type="sldNum" sz="quarter" idx="12"/>
          </p:nvPr>
        </p:nvSpPr>
        <p:spPr/>
        <p:txBody>
          <a:bodyPr/>
          <a:lstStyle/>
          <a:p>
            <a:fld id="{CE4F60F1-D81D-4A0F-9A4C-4DEFF98A3653}" type="slidenum">
              <a:rPr lang="vi-VN" smtClean="0"/>
              <a:t>34</a:t>
            </a:fld>
            <a:endParaRPr lang="vi-VN"/>
          </a:p>
        </p:txBody>
      </p:sp>
    </p:spTree>
    <p:extLst>
      <p:ext uri="{BB962C8B-B14F-4D97-AF65-F5344CB8AC3E}">
        <p14:creationId xmlns:p14="http://schemas.microsoft.com/office/powerpoint/2010/main" val="2719684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pPr algn="just"/>
            <a:r>
              <a:rPr lang="vi-VN"/>
              <a:t>Thông báo</a:t>
            </a:r>
          </a:p>
          <a:p>
            <a:pPr lvl="1" algn="just"/>
            <a:r>
              <a:rPr lang="vi-VN"/>
              <a:t>Kích thước cố định</a:t>
            </a:r>
          </a:p>
          <a:p>
            <a:pPr lvl="1" algn="just"/>
            <a:r>
              <a:rPr lang="vi-VN"/>
              <a:t>Kích thước thay</a:t>
            </a:r>
            <a:r>
              <a:rPr lang="en-US"/>
              <a:t> </a:t>
            </a:r>
            <a:r>
              <a:rPr lang="vi-VN"/>
              <a:t>đổi</a:t>
            </a:r>
          </a:p>
          <a:p>
            <a:pPr algn="just"/>
            <a:r>
              <a:rPr lang="vi-VN"/>
              <a:t>Hai tiến trình P &amp; Q truyền thông bằng cách gửi và nhận thông báo</a:t>
            </a:r>
          </a:p>
          <a:p>
            <a:pPr lvl="1" algn="just"/>
            <a:r>
              <a:rPr lang="vi-VN"/>
              <a:t>Tạo thành một kết nối truyền thông</a:t>
            </a:r>
          </a:p>
        </p:txBody>
      </p:sp>
      <p:sp>
        <p:nvSpPr>
          <p:cNvPr id="5" name="Slide Number Placeholder 4"/>
          <p:cNvSpPr>
            <a:spLocks noGrp="1"/>
          </p:cNvSpPr>
          <p:nvPr>
            <p:ph type="sldNum" sz="quarter" idx="12"/>
          </p:nvPr>
        </p:nvSpPr>
        <p:spPr/>
        <p:txBody>
          <a:bodyPr/>
          <a:lstStyle/>
          <a:p>
            <a:fld id="{CE4F60F1-D81D-4A0F-9A4C-4DEFF98A3653}" type="slidenum">
              <a:rPr lang="vi-VN" smtClean="0"/>
              <a:t>35</a:t>
            </a:fld>
            <a:endParaRPr lang="vi-VN"/>
          </a:p>
        </p:txBody>
      </p:sp>
    </p:spTree>
    <p:extLst>
      <p:ext uri="{BB962C8B-B14F-4D97-AF65-F5344CB8AC3E}">
        <p14:creationId xmlns:p14="http://schemas.microsoft.com/office/powerpoint/2010/main" val="2453243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...Hệ thống truyền thông báo</a:t>
            </a:r>
          </a:p>
        </p:txBody>
      </p:sp>
      <p:sp>
        <p:nvSpPr>
          <p:cNvPr id="3" name="Content Placeholder 2"/>
          <p:cNvSpPr>
            <a:spLocks noGrp="1"/>
          </p:cNvSpPr>
          <p:nvPr>
            <p:ph idx="1"/>
          </p:nvPr>
        </p:nvSpPr>
        <p:spPr/>
        <p:txBody>
          <a:bodyPr/>
          <a:lstStyle/>
          <a:p>
            <a:r>
              <a:rPr lang="vi-VN"/>
              <a:t>Các phương pháp để thiết lập liên kết và các thao tác gửi /nhận</a:t>
            </a:r>
          </a:p>
          <a:p>
            <a:pPr lvl="1"/>
            <a:r>
              <a:rPr lang="vi-VN"/>
              <a:t>Truyền thông trực tiếp/ gián tiếp</a:t>
            </a:r>
          </a:p>
          <a:p>
            <a:pPr lvl="1"/>
            <a:r>
              <a:rPr lang="vi-VN"/>
              <a:t>Truyền thông đối xứng/ bất đối xứng</a:t>
            </a:r>
          </a:p>
          <a:p>
            <a:pPr lvl="1"/>
            <a:r>
              <a:rPr lang="vi-VN"/>
              <a:t>Gửi bản sao hay gửi tham chiếu</a:t>
            </a:r>
          </a:p>
          <a:p>
            <a:pPr lvl="1"/>
            <a:r>
              <a:rPr lang="vi-VN"/>
              <a:t>Các thông điệp kích</a:t>
            </a:r>
            <a:r>
              <a:rPr lang="en-US"/>
              <a:t> </a:t>
            </a:r>
            <a:r>
              <a:rPr lang="vi-VN"/>
              <a:t>thước cố định hoặc thay đổi</a:t>
            </a:r>
          </a:p>
        </p:txBody>
      </p:sp>
      <p:sp>
        <p:nvSpPr>
          <p:cNvPr id="5" name="Slide Number Placeholder 4"/>
          <p:cNvSpPr>
            <a:spLocks noGrp="1"/>
          </p:cNvSpPr>
          <p:nvPr>
            <p:ph type="sldNum" sz="quarter" idx="12"/>
          </p:nvPr>
        </p:nvSpPr>
        <p:spPr/>
        <p:txBody>
          <a:bodyPr/>
          <a:lstStyle/>
          <a:p>
            <a:fld id="{CE4F60F1-D81D-4A0F-9A4C-4DEFF98A3653}" type="slidenum">
              <a:rPr lang="vi-VN" smtClean="0"/>
              <a:t>36</a:t>
            </a:fld>
            <a:endParaRPr lang="vi-VN"/>
          </a:p>
        </p:txBody>
      </p:sp>
    </p:spTree>
    <p:extLst>
      <p:ext uri="{BB962C8B-B14F-4D97-AF65-F5344CB8AC3E}">
        <p14:creationId xmlns:p14="http://schemas.microsoft.com/office/powerpoint/2010/main" val="735258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Định danh</a:t>
            </a:r>
          </a:p>
        </p:txBody>
      </p:sp>
      <p:sp>
        <p:nvSpPr>
          <p:cNvPr id="3" name="Content Placeholder 2"/>
          <p:cNvSpPr>
            <a:spLocks noGrp="1"/>
          </p:cNvSpPr>
          <p:nvPr>
            <p:ph idx="1"/>
          </p:nvPr>
        </p:nvSpPr>
        <p:spPr/>
        <p:txBody>
          <a:bodyPr/>
          <a:lstStyle/>
          <a:p>
            <a:pPr algn="just"/>
            <a:r>
              <a:rPr lang="vi-VN"/>
              <a:t>Các tiến trình muốn giao tiếp với nhau cần có một cách thức để tham chiếu đến nhau!</a:t>
            </a:r>
          </a:p>
        </p:txBody>
      </p:sp>
      <p:sp>
        <p:nvSpPr>
          <p:cNvPr id="5" name="Slide Number Placeholder 4"/>
          <p:cNvSpPr>
            <a:spLocks noGrp="1"/>
          </p:cNvSpPr>
          <p:nvPr>
            <p:ph type="sldNum" sz="quarter" idx="12"/>
          </p:nvPr>
        </p:nvSpPr>
        <p:spPr/>
        <p:txBody>
          <a:bodyPr/>
          <a:lstStyle/>
          <a:p>
            <a:fld id="{CE4F60F1-D81D-4A0F-9A4C-4DEFF98A3653}" type="slidenum">
              <a:rPr lang="vi-VN" smtClean="0"/>
              <a:t>37</a:t>
            </a:fld>
            <a:endParaRPr lang="vi-VN"/>
          </a:p>
        </p:txBody>
      </p:sp>
    </p:spTree>
    <p:extLst>
      <p:ext uri="{BB962C8B-B14F-4D97-AF65-F5344CB8AC3E}">
        <p14:creationId xmlns:p14="http://schemas.microsoft.com/office/powerpoint/2010/main" val="1843355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Truyền thông trực tiếp...</a:t>
            </a:r>
          </a:p>
        </p:txBody>
      </p:sp>
      <p:sp>
        <p:nvSpPr>
          <p:cNvPr id="3" name="Content Placeholder 2"/>
          <p:cNvSpPr>
            <a:spLocks noGrp="1"/>
          </p:cNvSpPr>
          <p:nvPr>
            <p:ph idx="1"/>
          </p:nvPr>
        </p:nvSpPr>
        <p:spPr/>
        <p:txBody>
          <a:bodyPr/>
          <a:lstStyle/>
          <a:p>
            <a:r>
              <a:rPr lang="vi-VN"/>
              <a:t>Phải khai báo tên của người nhận/ gửi trong khi giao tiếp</a:t>
            </a:r>
          </a:p>
          <a:p>
            <a:pPr lvl="1"/>
            <a:r>
              <a:rPr lang="vi-VN"/>
              <a:t>send (P, message)</a:t>
            </a:r>
          </a:p>
          <a:p>
            <a:pPr lvl="1"/>
            <a:r>
              <a:rPr lang="vi-VN"/>
              <a:t>receive (Q, message)</a:t>
            </a:r>
          </a:p>
          <a:p>
            <a:r>
              <a:rPr lang="vi-VN"/>
              <a:t>Tính chất</a:t>
            </a:r>
          </a:p>
          <a:p>
            <a:pPr lvl="1"/>
            <a:r>
              <a:rPr lang="vi-VN"/>
              <a:t>Tự động thiết lập liên kết khi cần giao tiếp</a:t>
            </a:r>
          </a:p>
          <a:p>
            <a:pPr lvl="1"/>
            <a:r>
              <a:rPr lang="vi-VN"/>
              <a:t>Mỗi liên kết có đúng hai tiến trình</a:t>
            </a:r>
          </a:p>
          <a:p>
            <a:pPr lvl="1"/>
            <a:r>
              <a:rPr lang="vi-VN"/>
              <a:t>Có đúng một liên kết giữa bất kì 2 cặp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38</a:t>
            </a:fld>
            <a:endParaRPr lang="vi-VN"/>
          </a:p>
        </p:txBody>
      </p:sp>
    </p:spTree>
    <p:extLst>
      <p:ext uri="{BB962C8B-B14F-4D97-AF65-F5344CB8AC3E}">
        <p14:creationId xmlns:p14="http://schemas.microsoft.com/office/powerpoint/2010/main" val="1337167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trực tiếp</a:t>
            </a:r>
          </a:p>
        </p:txBody>
      </p:sp>
      <p:sp>
        <p:nvSpPr>
          <p:cNvPr id="3" name="Content Placeholder 2"/>
          <p:cNvSpPr>
            <a:spLocks noGrp="1"/>
          </p:cNvSpPr>
          <p:nvPr>
            <p:ph idx="1"/>
          </p:nvPr>
        </p:nvSpPr>
        <p:spPr/>
        <p:txBody>
          <a:bodyPr/>
          <a:lstStyle/>
          <a:p>
            <a:r>
              <a:rPr lang="vi-VN"/>
              <a:t>Hệ thống vừa xét: đối xứng địa chỉ</a:t>
            </a:r>
          </a:p>
          <a:p>
            <a:r>
              <a:rPr lang="vi-VN"/>
              <a:t>Hệ thống bất đối xứng địa chỉ</a:t>
            </a:r>
          </a:p>
          <a:p>
            <a:pPr lvl="1"/>
            <a:r>
              <a:rPr lang="vi-VN"/>
              <a:t>Chỉ có người gửi định danh người nhận</a:t>
            </a:r>
          </a:p>
          <a:p>
            <a:pPr lvl="1"/>
            <a:r>
              <a:rPr lang="vi-VN"/>
              <a:t>Người nhận không cần định danh người</a:t>
            </a:r>
            <a:r>
              <a:rPr lang="en-US"/>
              <a:t> </a:t>
            </a:r>
            <a:r>
              <a:rPr lang="vi-VN"/>
              <a:t>gửi</a:t>
            </a:r>
          </a:p>
          <a:p>
            <a:pPr lvl="2"/>
            <a:r>
              <a:rPr lang="vi-VN"/>
              <a:t>Send(P, message)</a:t>
            </a:r>
          </a:p>
          <a:p>
            <a:pPr lvl="2"/>
            <a:r>
              <a:rPr lang="vi-VN"/>
              <a:t>Receive(id, message)</a:t>
            </a:r>
          </a:p>
          <a:p>
            <a:pPr lvl="1"/>
            <a:r>
              <a:rPr lang="vi-VN"/>
              <a:t>Thay đổi tên một tiến trình </a:t>
            </a:r>
            <a:r>
              <a:rPr lang="vi-VN">
                <a:sym typeface="Symbol" panose="05050102010706020507" pitchFamily="18" charset="2"/>
              </a:rPr>
              <a:t> </a:t>
            </a:r>
            <a:r>
              <a:rPr lang="vi-VN"/>
              <a:t>duyệt lại toàn bộ các tiến trình</a:t>
            </a:r>
          </a:p>
        </p:txBody>
      </p:sp>
      <p:sp>
        <p:nvSpPr>
          <p:cNvPr id="5" name="Slide Number Placeholder 4"/>
          <p:cNvSpPr>
            <a:spLocks noGrp="1"/>
          </p:cNvSpPr>
          <p:nvPr>
            <p:ph type="sldNum" sz="quarter" idx="12"/>
          </p:nvPr>
        </p:nvSpPr>
        <p:spPr/>
        <p:txBody>
          <a:bodyPr/>
          <a:lstStyle/>
          <a:p>
            <a:fld id="{CE4F60F1-D81D-4A0F-9A4C-4DEFF98A3653}" type="slidenum">
              <a:rPr lang="vi-VN" smtClean="0"/>
              <a:t>39</a:t>
            </a:fld>
            <a:endParaRPr lang="vi-VN"/>
          </a:p>
        </p:txBody>
      </p:sp>
    </p:spTree>
    <p:extLst>
      <p:ext uri="{BB962C8B-B14F-4D97-AF65-F5344CB8AC3E}">
        <p14:creationId xmlns:p14="http://schemas.microsoft.com/office/powerpoint/2010/main" val="93425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Tiến trình</a:t>
            </a:r>
            <a:r>
              <a:rPr lang="en-US"/>
              <a:t> </a:t>
            </a:r>
            <a:r>
              <a:rPr lang="en-US">
                <a:latin typeface="Times New Roman" pitchFamily="18" charset="0"/>
                <a:cs typeface="Times New Roman" pitchFamily="18" charset="0"/>
              </a:rPr>
              <a:t>(Process)</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vi-VN"/>
              <a:t>Chương trình đang được thực hiện</a:t>
            </a:r>
            <a:r>
              <a:rPr lang="en-US"/>
              <a:t>, </a:t>
            </a:r>
            <a:r>
              <a:rPr lang="en-US">
                <a:latin typeface="Arial" pitchFamily="34" charset="0"/>
                <a:cs typeface="Arial" pitchFamily="34" charset="0"/>
              </a:rPr>
              <a:t>bao </a:t>
            </a:r>
            <a:r>
              <a:rPr lang="en-US" err="1">
                <a:latin typeface="Arial" pitchFamily="34" charset="0"/>
                <a:cs typeface="Arial" pitchFamily="34" charset="0"/>
              </a:rPr>
              <a:t>gồm</a:t>
            </a:r>
            <a:endParaRPr lang="vi-VN">
              <a:latin typeface="Arial" pitchFamily="34" charset="0"/>
              <a:cs typeface="Arial" pitchFamily="34" charset="0"/>
            </a:endParaRPr>
          </a:p>
          <a:p>
            <a:pPr lvl="1"/>
            <a:r>
              <a:rPr lang="vi-VN"/>
              <a:t>Phần văn bản</a:t>
            </a:r>
          </a:p>
          <a:p>
            <a:pPr lvl="1"/>
            <a:r>
              <a:rPr lang="vi-VN"/>
              <a:t>Ngăn xếp</a:t>
            </a:r>
          </a:p>
          <a:p>
            <a:pPr lvl="1"/>
            <a:r>
              <a:rPr lang="vi-VN"/>
              <a:t>Phần dữ liệu</a:t>
            </a:r>
          </a:p>
          <a:p>
            <a:pPr lvl="1"/>
            <a:r>
              <a:rPr lang="vi-VN"/>
              <a:t>Giá trị bộ đếm chương trình, thanh ghi</a:t>
            </a:r>
          </a:p>
          <a:p>
            <a:r>
              <a:rPr lang="vi-VN"/>
              <a:t>CPU xử lý tiến trình tuần tự</a:t>
            </a:r>
          </a:p>
          <a:p>
            <a:r>
              <a:rPr lang="en-US" err="1">
                <a:latin typeface="Arial" pitchFamily="34" charset="0"/>
                <a:cs typeface="Arial" pitchFamily="34" charset="0"/>
              </a:rPr>
              <a:t>Là</a:t>
            </a:r>
            <a:r>
              <a:rPr lang="en-US">
                <a:latin typeface="Arial" pitchFamily="34" charset="0"/>
                <a:cs typeface="Arial" pitchFamily="34" charset="0"/>
              </a:rPr>
              <a:t> t</a:t>
            </a:r>
            <a:r>
              <a:rPr lang="vi-VN"/>
              <a:t>hực thể hoạt động</a:t>
            </a:r>
          </a:p>
          <a:p>
            <a:pPr lvl="1"/>
            <a:r>
              <a:rPr lang="en-US" err="1">
                <a:latin typeface="Arial" pitchFamily="34" charset="0"/>
                <a:cs typeface="Arial" pitchFamily="34" charset="0"/>
              </a:rPr>
              <a:t>đối</a:t>
            </a:r>
            <a:r>
              <a:rPr lang="en-US">
                <a:latin typeface="Arial" pitchFamily="34" charset="0"/>
                <a:cs typeface="Arial" pitchFamily="34" charset="0"/>
              </a:rPr>
              <a:t> </a:t>
            </a:r>
            <a:r>
              <a:rPr lang="en-US" err="1">
                <a:latin typeface="Arial" pitchFamily="34" charset="0"/>
                <a:cs typeface="Arial" pitchFamily="34" charset="0"/>
              </a:rPr>
              <a:t>lập</a:t>
            </a:r>
            <a:r>
              <a:rPr lang="en-US">
                <a:latin typeface="Arial" pitchFamily="34" charset="0"/>
                <a:cs typeface="Arial" pitchFamily="34" charset="0"/>
              </a:rPr>
              <a:t> </a:t>
            </a:r>
            <a:r>
              <a:rPr lang="en-US" err="1">
                <a:latin typeface="Arial" pitchFamily="34" charset="0"/>
                <a:cs typeface="Arial" pitchFamily="34" charset="0"/>
              </a:rPr>
              <a:t>với</a:t>
            </a:r>
            <a:r>
              <a:rPr lang="vi-VN"/>
              <a:t> chương trình</a:t>
            </a:r>
            <a:r>
              <a:rPr lang="en-US"/>
              <a:t> </a:t>
            </a:r>
            <a:r>
              <a:rPr lang="en-US" err="1"/>
              <a:t>là</a:t>
            </a:r>
            <a:r>
              <a:rPr lang="en-US"/>
              <a:t> </a:t>
            </a:r>
            <a:r>
              <a:rPr lang="en-US" err="1"/>
              <a:t>thực</a:t>
            </a:r>
            <a:r>
              <a:rPr lang="en-US"/>
              <a:t> </a:t>
            </a:r>
            <a:r>
              <a:rPr lang="en-US" err="1"/>
              <a:t>thể</a:t>
            </a:r>
            <a:r>
              <a:rPr lang="en-US"/>
              <a:t> </a:t>
            </a:r>
            <a:r>
              <a:rPr lang="en-US" err="1"/>
              <a:t>không</a:t>
            </a:r>
            <a:r>
              <a:rPr lang="en-US"/>
              <a:t> </a:t>
            </a:r>
            <a:r>
              <a:rPr lang="en-US" err="1"/>
              <a:t>hoạt</a:t>
            </a:r>
            <a:r>
              <a:rPr lang="en-US"/>
              <a:t> động</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4</a:t>
            </a:fld>
            <a:endParaRPr lang="vi-VN"/>
          </a:p>
        </p:txBody>
      </p:sp>
    </p:spTree>
    <p:extLst>
      <p:ext uri="{BB962C8B-B14F-4D97-AF65-F5344CB8AC3E}">
        <p14:creationId xmlns:p14="http://schemas.microsoft.com/office/powerpoint/2010/main" val="3275816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gián tiếp...</a:t>
            </a:r>
          </a:p>
        </p:txBody>
      </p:sp>
      <p:sp>
        <p:nvSpPr>
          <p:cNvPr id="3" name="Content Placeholder 2"/>
          <p:cNvSpPr>
            <a:spLocks noGrp="1"/>
          </p:cNvSpPr>
          <p:nvPr>
            <p:ph idx="1"/>
          </p:nvPr>
        </p:nvSpPr>
        <p:spPr/>
        <p:txBody>
          <a:bodyPr/>
          <a:lstStyle/>
          <a:p>
            <a:r>
              <a:rPr lang="vi-VN"/>
              <a:t>Gửi và nhận thông qua hòm thư hoặc cổng</a:t>
            </a:r>
          </a:p>
          <a:p>
            <a:r>
              <a:rPr lang="vi-VN"/>
              <a:t>Mỗi hòm thư có một số định danh</a:t>
            </a:r>
          </a:p>
          <a:p>
            <a:r>
              <a:rPr lang="vi-VN"/>
              <a:t>Các thao tác gửi/ nhận</a:t>
            </a:r>
          </a:p>
          <a:p>
            <a:pPr lvl="1"/>
            <a:r>
              <a:rPr lang="vi-VN"/>
              <a:t>Send(A, message) – A là hòm thư</a:t>
            </a:r>
          </a:p>
          <a:p>
            <a:pPr lvl="1"/>
            <a:r>
              <a:rPr lang="vi-VN"/>
              <a:t>Receive(A, message) – nhận một thông báo từ hòm thư A</a:t>
            </a:r>
          </a:p>
        </p:txBody>
      </p:sp>
      <p:sp>
        <p:nvSpPr>
          <p:cNvPr id="5" name="Slide Number Placeholder 4"/>
          <p:cNvSpPr>
            <a:spLocks noGrp="1"/>
          </p:cNvSpPr>
          <p:nvPr>
            <p:ph type="sldNum" sz="quarter" idx="12"/>
          </p:nvPr>
        </p:nvSpPr>
        <p:spPr/>
        <p:txBody>
          <a:bodyPr/>
          <a:lstStyle/>
          <a:p>
            <a:fld id="{CE4F60F1-D81D-4A0F-9A4C-4DEFF98A3653}" type="slidenum">
              <a:rPr lang="vi-VN" smtClean="0"/>
              <a:t>40</a:t>
            </a:fld>
            <a:endParaRPr lang="vi-VN"/>
          </a:p>
        </p:txBody>
      </p:sp>
    </p:spTree>
    <p:extLst>
      <p:ext uri="{BB962C8B-B14F-4D97-AF65-F5344CB8AC3E}">
        <p14:creationId xmlns:p14="http://schemas.microsoft.com/office/powerpoint/2010/main" val="3219000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...Truyền thông gián tiếp</a:t>
            </a:r>
          </a:p>
        </p:txBody>
      </p:sp>
      <p:sp>
        <p:nvSpPr>
          <p:cNvPr id="3" name="Content Placeholder 2"/>
          <p:cNvSpPr>
            <a:spLocks noGrp="1"/>
          </p:cNvSpPr>
          <p:nvPr>
            <p:ph idx="1"/>
          </p:nvPr>
        </p:nvSpPr>
        <p:spPr/>
        <p:txBody>
          <a:bodyPr>
            <a:normAutofit/>
          </a:bodyPr>
          <a:lstStyle/>
          <a:p>
            <a:pPr algn="just"/>
            <a:r>
              <a:rPr lang="vi-VN" sz="3600"/>
              <a:t>Tính chất</a:t>
            </a:r>
          </a:p>
          <a:p>
            <a:pPr lvl="1" algn="just"/>
            <a:r>
              <a:rPr lang="vi-VN" sz="3200"/>
              <a:t>Một liên kết được thiết lập giữa hai tiến trình chỉ khi cả hai là thành viên của một hòm thư</a:t>
            </a:r>
          </a:p>
          <a:p>
            <a:pPr lvl="1" algn="just"/>
            <a:r>
              <a:rPr lang="vi-VN" sz="3200"/>
              <a:t>Một liên kết có thể có nhiều hơn hai tiến trình</a:t>
            </a:r>
          </a:p>
          <a:p>
            <a:pPr lvl="1" algn="just"/>
            <a:r>
              <a:rPr lang="vi-VN" sz="3200"/>
              <a:t>Giữa hai tiến trình có thể có nhiều liên kết</a:t>
            </a:r>
          </a:p>
        </p:txBody>
      </p:sp>
      <p:sp>
        <p:nvSpPr>
          <p:cNvPr id="5" name="Slide Number Placeholder 4"/>
          <p:cNvSpPr>
            <a:spLocks noGrp="1"/>
          </p:cNvSpPr>
          <p:nvPr>
            <p:ph type="sldNum" sz="quarter" idx="12"/>
          </p:nvPr>
        </p:nvSpPr>
        <p:spPr/>
        <p:txBody>
          <a:bodyPr/>
          <a:lstStyle/>
          <a:p>
            <a:fld id="{CE4F60F1-D81D-4A0F-9A4C-4DEFF98A3653}" type="slidenum">
              <a:rPr lang="vi-VN" smtClean="0"/>
              <a:t>41</a:t>
            </a:fld>
            <a:endParaRPr lang="vi-VN"/>
          </a:p>
        </p:txBody>
      </p:sp>
    </p:spTree>
    <p:extLst>
      <p:ext uri="{BB962C8B-B14F-4D97-AF65-F5344CB8AC3E}">
        <p14:creationId xmlns:p14="http://schemas.microsoft.com/office/powerpoint/2010/main" val="2969579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Đồng bộ hóa</a:t>
            </a:r>
          </a:p>
        </p:txBody>
      </p:sp>
      <p:sp>
        <p:nvSpPr>
          <p:cNvPr id="3" name="Content Placeholder 2"/>
          <p:cNvSpPr>
            <a:spLocks noGrp="1"/>
          </p:cNvSpPr>
          <p:nvPr>
            <p:ph idx="1"/>
          </p:nvPr>
        </p:nvSpPr>
        <p:spPr/>
        <p:txBody>
          <a:bodyPr>
            <a:normAutofit/>
          </a:bodyPr>
          <a:lstStyle/>
          <a:p>
            <a:pPr algn="just"/>
            <a:r>
              <a:rPr lang="vi-VN" sz="3200"/>
              <a:t>Truyền thông báo có thể là phong tỏa hay không phong tỏa (đồng bộ hoặc không đồng bộ)</a:t>
            </a:r>
          </a:p>
          <a:p>
            <a:pPr lvl="1" algn="just"/>
            <a:r>
              <a:rPr lang="vi-VN" sz="2800"/>
              <a:t>Phong tỏa gửi</a:t>
            </a:r>
          </a:p>
          <a:p>
            <a:pPr lvl="1" algn="just"/>
            <a:r>
              <a:rPr lang="vi-VN" sz="2800"/>
              <a:t>Không phong tỏa gửi</a:t>
            </a:r>
          </a:p>
          <a:p>
            <a:pPr lvl="1" algn="just"/>
            <a:r>
              <a:rPr lang="vi-VN" sz="2800"/>
              <a:t>Phong tỏa nhận</a:t>
            </a:r>
          </a:p>
          <a:p>
            <a:pPr lvl="1" algn="just"/>
            <a:r>
              <a:rPr lang="vi-VN" sz="2800"/>
              <a:t>Không phong tỏa nhận</a:t>
            </a:r>
          </a:p>
        </p:txBody>
      </p:sp>
      <p:sp>
        <p:nvSpPr>
          <p:cNvPr id="5" name="Slide Number Placeholder 4"/>
          <p:cNvSpPr>
            <a:spLocks noGrp="1"/>
          </p:cNvSpPr>
          <p:nvPr>
            <p:ph type="sldNum" sz="quarter" idx="12"/>
          </p:nvPr>
        </p:nvSpPr>
        <p:spPr/>
        <p:txBody>
          <a:bodyPr/>
          <a:lstStyle/>
          <a:p>
            <a:fld id="{CE4F60F1-D81D-4A0F-9A4C-4DEFF98A3653}" type="slidenum">
              <a:rPr lang="vi-VN" smtClean="0"/>
              <a:t>42</a:t>
            </a:fld>
            <a:endParaRPr lang="vi-VN"/>
          </a:p>
        </p:txBody>
      </p:sp>
    </p:spTree>
    <p:extLst>
      <p:ext uri="{BB962C8B-B14F-4D97-AF65-F5344CB8AC3E}">
        <p14:creationId xmlns:p14="http://schemas.microsoft.com/office/powerpoint/2010/main" val="2504811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Lưu trữ bộ đệm</a:t>
            </a:r>
          </a:p>
        </p:txBody>
      </p:sp>
      <p:sp>
        <p:nvSpPr>
          <p:cNvPr id="3" name="Content Placeholder 2"/>
          <p:cNvSpPr>
            <a:spLocks noGrp="1"/>
          </p:cNvSpPr>
          <p:nvPr>
            <p:ph idx="1"/>
          </p:nvPr>
        </p:nvSpPr>
        <p:spPr/>
        <p:txBody>
          <a:bodyPr>
            <a:normAutofit/>
          </a:bodyPr>
          <a:lstStyle/>
          <a:p>
            <a:r>
              <a:rPr lang="vi-VN" sz="3200"/>
              <a:t>Hàng đợi tạm: các cách thiết kế</a:t>
            </a:r>
          </a:p>
          <a:p>
            <a:pPr lvl="1"/>
            <a:r>
              <a:rPr lang="vi-VN" sz="2800"/>
              <a:t>Zero capacity</a:t>
            </a:r>
          </a:p>
          <a:p>
            <a:pPr lvl="1"/>
            <a:r>
              <a:rPr lang="vi-VN" sz="2800"/>
              <a:t>Bounded capacity</a:t>
            </a:r>
          </a:p>
          <a:p>
            <a:pPr lvl="1"/>
            <a:r>
              <a:rPr lang="vi-VN" sz="2800"/>
              <a:t>Unbounded capacity</a:t>
            </a:r>
          </a:p>
        </p:txBody>
      </p:sp>
      <p:sp>
        <p:nvSpPr>
          <p:cNvPr id="5" name="Slide Number Placeholder 4"/>
          <p:cNvSpPr>
            <a:spLocks noGrp="1"/>
          </p:cNvSpPr>
          <p:nvPr>
            <p:ph type="sldNum" sz="quarter" idx="12"/>
          </p:nvPr>
        </p:nvSpPr>
        <p:spPr/>
        <p:txBody>
          <a:bodyPr/>
          <a:lstStyle/>
          <a:p>
            <a:fld id="{CE4F60F1-D81D-4A0F-9A4C-4DEFF98A3653}" type="slidenum">
              <a:rPr lang="vi-VN" smtClean="0"/>
              <a:t>43</a:t>
            </a:fld>
            <a:endParaRPr lang="vi-VN"/>
          </a:p>
        </p:txBody>
      </p:sp>
    </p:spTree>
    <p:extLst>
      <p:ext uri="{BB962C8B-B14F-4D97-AF65-F5344CB8AC3E}">
        <p14:creationId xmlns:p14="http://schemas.microsoft.com/office/powerpoint/2010/main" val="2766807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a:t>
            </a:r>
            <a:r>
              <a:rPr lang="en-US"/>
              <a:t> </a:t>
            </a:r>
            <a:r>
              <a:rPr lang="en-US">
                <a:latin typeface="Times New Roman" pitchFamily="18" charset="0"/>
                <a:cs typeface="Times New Roman" pitchFamily="18" charset="0"/>
              </a:rPr>
              <a:t>(Thread)</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vi-VN" sz="3600"/>
              <a:t>Tại sao đa luồng?</a:t>
            </a:r>
          </a:p>
          <a:p>
            <a:pPr lvl="1"/>
            <a:r>
              <a:rPr lang="vi-VN" sz="3200"/>
              <a:t>Trình duyệt Web</a:t>
            </a:r>
          </a:p>
          <a:p>
            <a:pPr lvl="2"/>
            <a:r>
              <a:rPr lang="en-US" sz="2800">
                <a:latin typeface="Arial" pitchFamily="34" charset="0"/>
                <a:cs typeface="Arial" pitchFamily="34" charset="0"/>
              </a:rPr>
              <a:t>Luồng h</a:t>
            </a:r>
            <a:r>
              <a:rPr lang="vi-VN" sz="2800"/>
              <a:t>iển thị ảnh hoặc văn</a:t>
            </a:r>
            <a:r>
              <a:rPr lang="en-US" sz="2800"/>
              <a:t> </a:t>
            </a:r>
            <a:r>
              <a:rPr lang="vi-VN" sz="2800"/>
              <a:t>bản</a:t>
            </a:r>
          </a:p>
          <a:p>
            <a:pPr lvl="2"/>
            <a:r>
              <a:rPr lang="en-US" sz="2800">
                <a:latin typeface="Arial" pitchFamily="34" charset="0"/>
                <a:cs typeface="Arial" pitchFamily="34" charset="0"/>
              </a:rPr>
              <a:t>Luồng n</a:t>
            </a:r>
            <a:r>
              <a:rPr lang="vi-VN" sz="2800"/>
              <a:t>hận dữ liệu từ mạng</a:t>
            </a:r>
          </a:p>
          <a:p>
            <a:pPr lvl="1"/>
            <a:r>
              <a:rPr lang="vi-VN" sz="3200"/>
              <a:t>Trình word</a:t>
            </a:r>
          </a:p>
          <a:p>
            <a:pPr lvl="2"/>
            <a:r>
              <a:rPr lang="en-US" sz="2800">
                <a:latin typeface="Arial" pitchFamily="34" charset="0"/>
                <a:cs typeface="Arial" pitchFamily="34" charset="0"/>
              </a:rPr>
              <a:t>Luồng </a:t>
            </a:r>
            <a:r>
              <a:rPr lang="vi-VN" sz="2800"/>
              <a:t>hiển thị văn bản</a:t>
            </a:r>
          </a:p>
          <a:p>
            <a:pPr lvl="2"/>
            <a:r>
              <a:rPr lang="en-US" sz="2800">
                <a:latin typeface="Arial" pitchFamily="34" charset="0"/>
                <a:cs typeface="Arial" pitchFamily="34" charset="0"/>
              </a:rPr>
              <a:t>Luồng </a:t>
            </a:r>
            <a:r>
              <a:rPr lang="en-US" sz="2800"/>
              <a:t>đ</a:t>
            </a:r>
            <a:r>
              <a:rPr lang="vi-VN" sz="2800"/>
              <a:t>ọc kí tự từ người dùng</a:t>
            </a:r>
          </a:p>
          <a:p>
            <a:pPr lvl="2"/>
            <a:r>
              <a:rPr lang="en-US" sz="2800">
                <a:latin typeface="Arial" pitchFamily="34" charset="0"/>
                <a:cs typeface="Arial" pitchFamily="34" charset="0"/>
              </a:rPr>
              <a:t>Luồng t</a:t>
            </a:r>
            <a:r>
              <a:rPr lang="vi-VN" sz="2800"/>
              <a:t>hực hiện kiểm tra ngữ pháp và chính tả ngầm</a:t>
            </a:r>
          </a:p>
        </p:txBody>
      </p:sp>
      <p:sp>
        <p:nvSpPr>
          <p:cNvPr id="5" name="Slide Number Placeholder 4"/>
          <p:cNvSpPr>
            <a:spLocks noGrp="1"/>
          </p:cNvSpPr>
          <p:nvPr>
            <p:ph type="sldNum" sz="quarter" idx="12"/>
          </p:nvPr>
        </p:nvSpPr>
        <p:spPr/>
        <p:txBody>
          <a:bodyPr/>
          <a:lstStyle/>
          <a:p>
            <a:fld id="{CE4F60F1-D81D-4A0F-9A4C-4DEFF98A3653}" type="slidenum">
              <a:rPr lang="vi-VN" smtClean="0"/>
              <a:t>44</a:t>
            </a:fld>
            <a:endParaRPr lang="vi-VN"/>
          </a:p>
        </p:txBody>
      </p:sp>
    </p:spTree>
    <p:extLst>
      <p:ext uri="{BB962C8B-B14F-4D97-AF65-F5344CB8AC3E}">
        <p14:creationId xmlns:p14="http://schemas.microsoft.com/office/powerpoint/2010/main" val="1502976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Tiến trình đơn luồng và tiến trình đa luồng</a:t>
            </a:r>
          </a:p>
        </p:txBody>
      </p:sp>
      <p:pic>
        <p:nvPicPr>
          <p:cNvPr id="4" name="Content Placeholder 3"/>
          <p:cNvPicPr>
            <a:picLocks noGrp="1" noChangeAspect="1"/>
          </p:cNvPicPr>
          <p:nvPr>
            <p:ph idx="1"/>
          </p:nvPr>
        </p:nvPicPr>
        <p:blipFill>
          <a:blip r:embed="rId2"/>
          <a:stretch>
            <a:fillRect/>
          </a:stretch>
        </p:blipFill>
        <p:spPr>
          <a:xfrm>
            <a:off x="3558079" y="1560513"/>
            <a:ext cx="509489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45</a:t>
            </a:fld>
            <a:endParaRPr lang="vi-VN"/>
          </a:p>
        </p:txBody>
      </p:sp>
    </p:spTree>
    <p:extLst>
      <p:ext uri="{BB962C8B-B14F-4D97-AF65-F5344CB8AC3E}">
        <p14:creationId xmlns:p14="http://schemas.microsoft.com/office/powerpoint/2010/main" val="1764806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Tại sao đa luồng?</a:t>
            </a:r>
          </a:p>
        </p:txBody>
      </p:sp>
      <p:sp>
        <p:nvSpPr>
          <p:cNvPr id="3" name="Content Placeholder 2"/>
          <p:cNvSpPr>
            <a:spLocks noGrp="1"/>
          </p:cNvSpPr>
          <p:nvPr>
            <p:ph idx="1"/>
          </p:nvPr>
        </p:nvSpPr>
        <p:spPr/>
        <p:txBody>
          <a:bodyPr>
            <a:normAutofit/>
          </a:bodyPr>
          <a:lstStyle/>
          <a:p>
            <a:pPr algn="just"/>
            <a:r>
              <a:rPr lang="vi-VN" sz="3200"/>
              <a:t>Một ứng dụng đơn cần thực hiện một số nhiệm vụ tương tự đồng thời</a:t>
            </a:r>
          </a:p>
          <a:p>
            <a:pPr lvl="1" algn="just"/>
            <a:r>
              <a:rPr lang="vi-VN" sz="2800"/>
              <a:t>Ví dụ: Máy chủ web</a:t>
            </a:r>
          </a:p>
          <a:p>
            <a:pPr algn="just"/>
            <a:r>
              <a:rPr lang="vi-VN" sz="3200"/>
              <a:t>Giải pháp đa tiến trình trước đây</a:t>
            </a:r>
          </a:p>
          <a:p>
            <a:pPr lvl="1" algn="just"/>
            <a:r>
              <a:rPr lang="vi-VN" sz="2800"/>
              <a:t>Nặng nề hơn</a:t>
            </a:r>
          </a:p>
          <a:p>
            <a:pPr lvl="1" algn="just"/>
            <a:r>
              <a:rPr lang="vi-VN" sz="2800"/>
              <a:t>Lãng phí do các tiến trình</a:t>
            </a:r>
            <a:r>
              <a:rPr lang="en-US" sz="2800"/>
              <a:t> </a:t>
            </a:r>
            <a:r>
              <a:rPr lang="vi-VN" sz="2800"/>
              <a:t>cùng thực hiện một số nhiệm vụ tương tự</a:t>
            </a:r>
          </a:p>
        </p:txBody>
      </p:sp>
      <p:sp>
        <p:nvSpPr>
          <p:cNvPr id="5" name="Slide Number Placeholder 4"/>
          <p:cNvSpPr>
            <a:spLocks noGrp="1"/>
          </p:cNvSpPr>
          <p:nvPr>
            <p:ph type="sldNum" sz="quarter" idx="12"/>
          </p:nvPr>
        </p:nvSpPr>
        <p:spPr/>
        <p:txBody>
          <a:bodyPr/>
          <a:lstStyle/>
          <a:p>
            <a:fld id="{CE4F60F1-D81D-4A0F-9A4C-4DEFF98A3653}" type="slidenum">
              <a:rPr lang="vi-VN" smtClean="0"/>
              <a:t>46</a:t>
            </a:fld>
            <a:endParaRPr lang="vi-VN"/>
          </a:p>
        </p:txBody>
      </p:sp>
    </p:spTree>
    <p:extLst>
      <p:ext uri="{BB962C8B-B14F-4D97-AF65-F5344CB8AC3E}">
        <p14:creationId xmlns:p14="http://schemas.microsoft.com/office/powerpoint/2010/main" val="654407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Lợi ích</a:t>
            </a:r>
          </a:p>
        </p:txBody>
      </p:sp>
      <p:sp>
        <p:nvSpPr>
          <p:cNvPr id="3" name="Content Placeholder 2"/>
          <p:cNvSpPr>
            <a:spLocks noGrp="1"/>
          </p:cNvSpPr>
          <p:nvPr>
            <p:ph idx="1"/>
          </p:nvPr>
        </p:nvSpPr>
        <p:spPr/>
        <p:txBody>
          <a:bodyPr/>
          <a:lstStyle/>
          <a:p>
            <a:r>
              <a:rPr lang="vi-VN"/>
              <a:t>Tính đáp ứng</a:t>
            </a:r>
          </a:p>
          <a:p>
            <a:r>
              <a:rPr lang="vi-VN"/>
              <a:t>Chia sẻ tài nguyên</a:t>
            </a:r>
          </a:p>
          <a:p>
            <a:r>
              <a:rPr lang="vi-VN"/>
              <a:t>Kinh tế</a:t>
            </a:r>
          </a:p>
          <a:p>
            <a:pPr lvl="1"/>
            <a:r>
              <a:rPr lang="vi-VN"/>
              <a:t>Phân phối tài nguyên và bộ nhớ cho tiến trình tốn kém</a:t>
            </a:r>
          </a:p>
          <a:p>
            <a:r>
              <a:rPr lang="vi-VN"/>
              <a:t>Tận dụng các kiến trúc đa xử lý</a:t>
            </a:r>
          </a:p>
        </p:txBody>
      </p:sp>
      <p:sp>
        <p:nvSpPr>
          <p:cNvPr id="5" name="Slide Number Placeholder 4"/>
          <p:cNvSpPr>
            <a:spLocks noGrp="1"/>
          </p:cNvSpPr>
          <p:nvPr>
            <p:ph type="sldNum" sz="quarter" idx="12"/>
          </p:nvPr>
        </p:nvSpPr>
        <p:spPr/>
        <p:txBody>
          <a:bodyPr/>
          <a:lstStyle/>
          <a:p>
            <a:fld id="{CE4F60F1-D81D-4A0F-9A4C-4DEFF98A3653}" type="slidenum">
              <a:rPr lang="vi-VN" smtClean="0"/>
              <a:t>47</a:t>
            </a:fld>
            <a:endParaRPr lang="vi-VN"/>
          </a:p>
        </p:txBody>
      </p:sp>
    </p:spTree>
    <p:extLst>
      <p:ext uri="{BB962C8B-B14F-4D97-AF65-F5344CB8AC3E}">
        <p14:creationId xmlns:p14="http://schemas.microsoft.com/office/powerpoint/2010/main" val="23074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 mức người dùng (User - Thread)</a:t>
            </a:r>
          </a:p>
        </p:txBody>
      </p:sp>
      <p:sp>
        <p:nvSpPr>
          <p:cNvPr id="3" name="Content Placeholder 2"/>
          <p:cNvSpPr>
            <a:spLocks noGrp="1"/>
          </p:cNvSpPr>
          <p:nvPr>
            <p:ph idx="1"/>
          </p:nvPr>
        </p:nvSpPr>
        <p:spPr/>
        <p:txBody>
          <a:bodyPr/>
          <a:lstStyle/>
          <a:p>
            <a:r>
              <a:rPr lang="vi-VN"/>
              <a:t>Quản lý luồng được thực hiện bởi thư viện luồng ở mức người dùng</a:t>
            </a:r>
          </a:p>
          <a:p>
            <a:r>
              <a:rPr lang="vi-VN"/>
              <a:t>Examples</a:t>
            </a:r>
          </a:p>
          <a:p>
            <a:pPr lvl="1"/>
            <a:r>
              <a:rPr lang="vi-VN"/>
              <a:t>POSIX </a:t>
            </a:r>
            <a:r>
              <a:rPr lang="vi-VN" i="1"/>
              <a:t>Pthreads</a:t>
            </a:r>
          </a:p>
          <a:p>
            <a:pPr lvl="1"/>
            <a:r>
              <a:rPr lang="vi-VN"/>
              <a:t>Mach </a:t>
            </a:r>
            <a:r>
              <a:rPr lang="vi-VN" i="1"/>
              <a:t>C-threads</a:t>
            </a:r>
          </a:p>
          <a:p>
            <a:pPr lvl="1"/>
            <a:r>
              <a:rPr lang="vi-VN"/>
              <a:t>Solaris </a:t>
            </a:r>
            <a:r>
              <a:rPr lang="vi-VN" i="1"/>
              <a:t>threads</a:t>
            </a:r>
          </a:p>
        </p:txBody>
      </p:sp>
      <p:sp>
        <p:nvSpPr>
          <p:cNvPr id="5" name="Slide Number Placeholder 4"/>
          <p:cNvSpPr>
            <a:spLocks noGrp="1"/>
          </p:cNvSpPr>
          <p:nvPr>
            <p:ph type="sldNum" sz="quarter" idx="12"/>
          </p:nvPr>
        </p:nvSpPr>
        <p:spPr/>
        <p:txBody>
          <a:bodyPr/>
          <a:lstStyle/>
          <a:p>
            <a:fld id="{CE4F60F1-D81D-4A0F-9A4C-4DEFF98A3653}" type="slidenum">
              <a:rPr lang="vi-VN" smtClean="0"/>
              <a:t>48</a:t>
            </a:fld>
            <a:endParaRPr lang="vi-VN"/>
          </a:p>
        </p:txBody>
      </p:sp>
    </p:spTree>
    <p:extLst>
      <p:ext uri="{BB962C8B-B14F-4D97-AF65-F5344CB8AC3E}">
        <p14:creationId xmlns:p14="http://schemas.microsoft.com/office/powerpoint/2010/main" val="3411810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Luồng mức nhân</a:t>
            </a:r>
          </a:p>
        </p:txBody>
      </p:sp>
      <p:sp>
        <p:nvSpPr>
          <p:cNvPr id="3" name="Content Placeholder 2"/>
          <p:cNvSpPr>
            <a:spLocks noGrp="1"/>
          </p:cNvSpPr>
          <p:nvPr>
            <p:ph idx="1"/>
          </p:nvPr>
        </p:nvSpPr>
        <p:spPr/>
        <p:txBody>
          <a:bodyPr/>
          <a:lstStyle/>
          <a:p>
            <a:r>
              <a:rPr lang="vi-VN"/>
              <a:t>Hỗ trợ trực tiếp bởi hệ điều hành</a:t>
            </a:r>
          </a:p>
          <a:p>
            <a:r>
              <a:rPr lang="en-US">
                <a:latin typeface="Arial" pitchFamily="34" charset="0"/>
                <a:cs typeface="Arial" pitchFamily="34" charset="0"/>
              </a:rPr>
              <a:t>Ví dụ:</a:t>
            </a:r>
            <a:endParaRPr lang="vi-VN">
              <a:latin typeface="Arial" pitchFamily="34" charset="0"/>
              <a:cs typeface="Arial" pitchFamily="34" charset="0"/>
            </a:endParaRPr>
          </a:p>
          <a:p>
            <a:pPr lvl="1"/>
            <a:r>
              <a:rPr lang="vi-VN"/>
              <a:t>Windows 95/98/NT/2000</a:t>
            </a:r>
            <a:r>
              <a:rPr lang="en-US">
                <a:latin typeface="Arial" pitchFamily="34" charset="0"/>
                <a:cs typeface="Arial" pitchFamily="34" charset="0"/>
              </a:rPr>
              <a:t>/7/8/10/2003/2012/2019</a:t>
            </a:r>
            <a:endParaRPr lang="vi-VN">
              <a:latin typeface="Arial" pitchFamily="34" charset="0"/>
              <a:cs typeface="Arial" pitchFamily="34" charset="0"/>
            </a:endParaRPr>
          </a:p>
          <a:p>
            <a:pPr lvl="1"/>
            <a:r>
              <a:rPr lang="vi-VN"/>
              <a:t>Solaris</a:t>
            </a:r>
          </a:p>
          <a:p>
            <a:pPr lvl="1"/>
            <a:r>
              <a:rPr lang="vi-VN"/>
              <a:t>Tru64 UNIX</a:t>
            </a:r>
          </a:p>
          <a:p>
            <a:pPr lvl="1"/>
            <a:r>
              <a:rPr lang="vi-VN"/>
              <a:t>BeOS</a:t>
            </a:r>
          </a:p>
          <a:p>
            <a:pPr lvl="1"/>
            <a:r>
              <a:rPr lang="vi-VN"/>
              <a:t>Linux</a:t>
            </a:r>
          </a:p>
        </p:txBody>
      </p:sp>
      <p:sp>
        <p:nvSpPr>
          <p:cNvPr id="5" name="Slide Number Placeholder 4"/>
          <p:cNvSpPr>
            <a:spLocks noGrp="1"/>
          </p:cNvSpPr>
          <p:nvPr>
            <p:ph type="sldNum" sz="quarter" idx="12"/>
          </p:nvPr>
        </p:nvSpPr>
        <p:spPr/>
        <p:txBody>
          <a:bodyPr/>
          <a:lstStyle/>
          <a:p>
            <a:fld id="{CE4F60F1-D81D-4A0F-9A4C-4DEFF98A3653}" type="slidenum">
              <a:rPr lang="vi-VN" smtClean="0"/>
              <a:t>49</a:t>
            </a:fld>
            <a:endParaRPr lang="vi-VN"/>
          </a:p>
        </p:txBody>
      </p:sp>
    </p:spTree>
    <p:extLst>
      <p:ext uri="{BB962C8B-B14F-4D97-AF65-F5344CB8AC3E}">
        <p14:creationId xmlns:p14="http://schemas.microsoft.com/office/powerpoint/2010/main" val="36233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Cấu trúc bộ nhớ tiến trình</a:t>
            </a:r>
          </a:p>
        </p:txBody>
      </p:sp>
      <p:pic>
        <p:nvPicPr>
          <p:cNvPr id="4" name="Picture 3"/>
          <p:cNvPicPr>
            <a:picLocks noChangeAspect="1"/>
          </p:cNvPicPr>
          <p:nvPr/>
        </p:nvPicPr>
        <p:blipFill>
          <a:blip r:embed="rId2"/>
          <a:stretch>
            <a:fillRect/>
          </a:stretch>
        </p:blipFill>
        <p:spPr>
          <a:xfrm>
            <a:off x="4423136" y="1524324"/>
            <a:ext cx="2780952" cy="5180952"/>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a:t>
            </a:fld>
            <a:endParaRPr lang="vi-VN"/>
          </a:p>
        </p:txBody>
      </p:sp>
    </p:spTree>
    <p:extLst>
      <p:ext uri="{BB962C8B-B14F-4D97-AF65-F5344CB8AC3E}">
        <p14:creationId xmlns:p14="http://schemas.microsoft.com/office/powerpoint/2010/main" val="3416071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mô hình đa luồng</a:t>
            </a:r>
          </a:p>
        </p:txBody>
      </p:sp>
      <p:sp>
        <p:nvSpPr>
          <p:cNvPr id="3" name="Content Placeholder 2"/>
          <p:cNvSpPr>
            <a:spLocks noGrp="1"/>
          </p:cNvSpPr>
          <p:nvPr>
            <p:ph idx="1"/>
          </p:nvPr>
        </p:nvSpPr>
        <p:spPr/>
        <p:txBody>
          <a:bodyPr/>
          <a:lstStyle/>
          <a:p>
            <a:r>
              <a:rPr lang="en-US"/>
              <a:t>Mô hình Many-to-One </a:t>
            </a:r>
          </a:p>
          <a:p>
            <a:r>
              <a:rPr lang="en-US"/>
              <a:t>Mô hình One-to-One</a:t>
            </a:r>
          </a:p>
          <a:p>
            <a:r>
              <a:rPr lang="en-US"/>
              <a:t>Mô hình Many-to-Many</a:t>
            </a:r>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50</a:t>
            </a:fld>
            <a:endParaRPr lang="vi-VN"/>
          </a:p>
        </p:txBody>
      </p:sp>
    </p:spTree>
    <p:extLst>
      <p:ext uri="{BB962C8B-B14F-4D97-AF65-F5344CB8AC3E}">
        <p14:creationId xmlns:p14="http://schemas.microsoft.com/office/powerpoint/2010/main" val="735032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Many-to-One</a:t>
            </a:r>
          </a:p>
        </p:txBody>
      </p:sp>
      <p:pic>
        <p:nvPicPr>
          <p:cNvPr id="4" name="Content Placeholder 3"/>
          <p:cNvPicPr>
            <a:picLocks noGrp="1" noChangeAspect="1"/>
          </p:cNvPicPr>
          <p:nvPr>
            <p:ph idx="1"/>
          </p:nvPr>
        </p:nvPicPr>
        <p:blipFill>
          <a:blip r:embed="rId2"/>
          <a:stretch>
            <a:fillRect/>
          </a:stretch>
        </p:blipFill>
        <p:spPr>
          <a:xfrm>
            <a:off x="3571800" y="1560513"/>
            <a:ext cx="5067450"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51</a:t>
            </a:fld>
            <a:endParaRPr lang="vi-VN"/>
          </a:p>
        </p:txBody>
      </p:sp>
    </p:spTree>
    <p:extLst>
      <p:ext uri="{BB962C8B-B14F-4D97-AF65-F5344CB8AC3E}">
        <p14:creationId xmlns:p14="http://schemas.microsoft.com/office/powerpoint/2010/main" val="2342564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One-to-One</a:t>
            </a:r>
          </a:p>
        </p:txBody>
      </p:sp>
      <p:pic>
        <p:nvPicPr>
          <p:cNvPr id="4" name="Content Placeholder 3"/>
          <p:cNvPicPr>
            <a:picLocks noGrp="1" noChangeAspect="1"/>
          </p:cNvPicPr>
          <p:nvPr>
            <p:ph idx="1"/>
          </p:nvPr>
        </p:nvPicPr>
        <p:blipFill>
          <a:blip r:embed="rId2"/>
          <a:stretch>
            <a:fillRect/>
          </a:stretch>
        </p:blipFill>
        <p:spPr>
          <a:xfrm>
            <a:off x="3281715" y="2070325"/>
            <a:ext cx="5647619" cy="359047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52</a:t>
            </a:fld>
            <a:endParaRPr lang="vi-VN"/>
          </a:p>
        </p:txBody>
      </p:sp>
    </p:spTree>
    <p:extLst>
      <p:ext uri="{BB962C8B-B14F-4D97-AF65-F5344CB8AC3E}">
        <p14:creationId xmlns:p14="http://schemas.microsoft.com/office/powerpoint/2010/main" val="3016107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Mô hình Many-to-Many</a:t>
            </a:r>
          </a:p>
        </p:txBody>
      </p:sp>
      <p:pic>
        <p:nvPicPr>
          <p:cNvPr id="4" name="Content Placeholder 3"/>
          <p:cNvPicPr>
            <a:picLocks noGrp="1" noChangeAspect="1"/>
          </p:cNvPicPr>
          <p:nvPr>
            <p:ph idx="1"/>
          </p:nvPr>
        </p:nvPicPr>
        <p:blipFill>
          <a:blip r:embed="rId2"/>
          <a:stretch>
            <a:fillRect/>
          </a:stretch>
        </p:blipFill>
        <p:spPr>
          <a:xfrm>
            <a:off x="3558559" y="1560513"/>
            <a:ext cx="5093932"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53</a:t>
            </a:fld>
            <a:endParaRPr lang="vi-VN"/>
          </a:p>
        </p:txBody>
      </p:sp>
    </p:spTree>
    <p:extLst>
      <p:ext uri="{BB962C8B-B14F-4D97-AF65-F5344CB8AC3E}">
        <p14:creationId xmlns:p14="http://schemas.microsoft.com/office/powerpoint/2010/main" val="4240712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Pthreads</a:t>
            </a:r>
          </a:p>
        </p:txBody>
      </p:sp>
      <p:sp>
        <p:nvSpPr>
          <p:cNvPr id="3" name="Content Placeholder 2"/>
          <p:cNvSpPr>
            <a:spLocks noGrp="1"/>
          </p:cNvSpPr>
          <p:nvPr>
            <p:ph idx="1"/>
          </p:nvPr>
        </p:nvSpPr>
        <p:spPr/>
        <p:txBody>
          <a:bodyPr/>
          <a:lstStyle/>
          <a:p>
            <a:pPr algn="just"/>
            <a:r>
              <a:rPr lang="vi-VN"/>
              <a:t>Chuẩn Posix (IEEE 1003.1c), API cho việc tạo và đồng bộ tiến trình</a:t>
            </a:r>
          </a:p>
          <a:p>
            <a:pPr algn="just"/>
            <a:r>
              <a:rPr lang="vi-VN"/>
              <a:t>API xác định giao diện của thư viện,thực thi tùy thuộc vào cài đặt thư viện.</a:t>
            </a:r>
          </a:p>
          <a:p>
            <a:pPr algn="just"/>
            <a:r>
              <a:rPr lang="vi-VN"/>
              <a:t>Phổ biến trong dòng hệ điều hành Unix.</a:t>
            </a:r>
          </a:p>
        </p:txBody>
      </p:sp>
      <p:sp>
        <p:nvSpPr>
          <p:cNvPr id="5" name="Slide Number Placeholder 4"/>
          <p:cNvSpPr>
            <a:spLocks noGrp="1"/>
          </p:cNvSpPr>
          <p:nvPr>
            <p:ph type="sldNum" sz="quarter" idx="12"/>
          </p:nvPr>
        </p:nvSpPr>
        <p:spPr/>
        <p:txBody>
          <a:bodyPr/>
          <a:lstStyle/>
          <a:p>
            <a:fld id="{CE4F60F1-D81D-4A0F-9A4C-4DEFF98A3653}" type="slidenum">
              <a:rPr lang="vi-VN" smtClean="0"/>
              <a:t>54</a:t>
            </a:fld>
            <a:endParaRPr lang="vi-VN"/>
          </a:p>
        </p:txBody>
      </p:sp>
    </p:spTree>
    <p:extLst>
      <p:ext uri="{BB962C8B-B14F-4D97-AF65-F5344CB8AC3E}">
        <p14:creationId xmlns:p14="http://schemas.microsoft.com/office/powerpoint/2010/main" val="3218169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p>
        </p:txBody>
      </p:sp>
      <p:sp>
        <p:nvSpPr>
          <p:cNvPr id="3" name="Content Placeholder 2"/>
          <p:cNvSpPr>
            <a:spLocks noGrp="1"/>
          </p:cNvSpPr>
          <p:nvPr>
            <p:ph idx="1"/>
          </p:nvPr>
        </p:nvSpPr>
        <p:spPr/>
        <p:txBody>
          <a:bodyPr/>
          <a:lstStyle/>
          <a:p>
            <a:pPr marL="0" indent="0">
              <a:buNone/>
            </a:pPr>
            <a:r>
              <a:rPr lang="vi-VN"/>
              <a:t> </a:t>
            </a:r>
          </a:p>
        </p:txBody>
      </p:sp>
      <p:pic>
        <p:nvPicPr>
          <p:cNvPr id="5" name="Picture 4"/>
          <p:cNvPicPr>
            <a:picLocks noChangeAspect="1"/>
          </p:cNvPicPr>
          <p:nvPr/>
        </p:nvPicPr>
        <p:blipFill>
          <a:blip r:embed="rId2"/>
          <a:stretch>
            <a:fillRect/>
          </a:stretch>
        </p:blipFill>
        <p:spPr>
          <a:xfrm>
            <a:off x="2151529" y="365125"/>
            <a:ext cx="7194177" cy="6288379"/>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55</a:t>
            </a:fld>
            <a:endParaRPr lang="vi-VN"/>
          </a:p>
        </p:txBody>
      </p:sp>
    </p:spTree>
    <p:extLst>
      <p:ext uri="{BB962C8B-B14F-4D97-AF65-F5344CB8AC3E}">
        <p14:creationId xmlns:p14="http://schemas.microsoft.com/office/powerpoint/2010/main" val="3128171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CPU</a:t>
            </a:r>
          </a:p>
        </p:txBody>
      </p:sp>
      <p:sp>
        <p:nvSpPr>
          <p:cNvPr id="3" name="Content Placeholder 2"/>
          <p:cNvSpPr>
            <a:spLocks noGrp="1"/>
          </p:cNvSpPr>
          <p:nvPr>
            <p:ph idx="1"/>
          </p:nvPr>
        </p:nvSpPr>
        <p:spPr/>
        <p:txBody>
          <a:bodyPr/>
          <a:lstStyle/>
          <a:p>
            <a:r>
              <a:rPr lang="vi-VN"/>
              <a:t>Các khái niệm cơ bản</a:t>
            </a:r>
          </a:p>
          <a:p>
            <a:r>
              <a:rPr lang="vi-VN"/>
              <a:t>Điều kiện lập lịch</a:t>
            </a:r>
          </a:p>
          <a:p>
            <a:r>
              <a:rPr lang="vi-VN"/>
              <a:t>Các thuật toán lập lịch</a:t>
            </a:r>
          </a:p>
        </p:txBody>
      </p:sp>
      <p:sp>
        <p:nvSpPr>
          <p:cNvPr id="5" name="Slide Number Placeholder 4"/>
          <p:cNvSpPr>
            <a:spLocks noGrp="1"/>
          </p:cNvSpPr>
          <p:nvPr>
            <p:ph type="sldNum" sz="quarter" idx="12"/>
          </p:nvPr>
        </p:nvSpPr>
        <p:spPr/>
        <p:txBody>
          <a:bodyPr/>
          <a:lstStyle/>
          <a:p>
            <a:fld id="{CE4F60F1-D81D-4A0F-9A4C-4DEFF98A3653}" type="slidenum">
              <a:rPr lang="vi-VN" smtClean="0"/>
              <a:t>56</a:t>
            </a:fld>
            <a:endParaRPr lang="vi-VN"/>
          </a:p>
        </p:txBody>
      </p:sp>
    </p:spTree>
    <p:extLst>
      <p:ext uri="{BB962C8B-B14F-4D97-AF65-F5344CB8AC3E}">
        <p14:creationId xmlns:p14="http://schemas.microsoft.com/office/powerpoint/2010/main" val="216480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Các khái niệm cơ bản</a:t>
            </a:r>
          </a:p>
        </p:txBody>
      </p:sp>
      <p:sp>
        <p:nvSpPr>
          <p:cNvPr id="3" name="Content Placeholder 2"/>
          <p:cNvSpPr>
            <a:spLocks noGrp="1"/>
          </p:cNvSpPr>
          <p:nvPr>
            <p:ph idx="1"/>
          </p:nvPr>
        </p:nvSpPr>
        <p:spPr/>
        <p:txBody>
          <a:bodyPr/>
          <a:lstStyle/>
          <a:p>
            <a:pPr algn="just"/>
            <a:r>
              <a:rPr lang="vi-VN"/>
              <a:t>Tận dụng tối đa CPU trong đa chương trình</a:t>
            </a:r>
          </a:p>
          <a:p>
            <a:pPr algn="just"/>
            <a:r>
              <a:rPr lang="vi-VN"/>
              <a:t>Chu kỳ của các CPU-I/O burst – Việc thực thi tiến trình là một chu kì của các thực thi bởi CPU và chờ đợi vào ra</a:t>
            </a:r>
          </a:p>
          <a:p>
            <a:pPr algn="just"/>
            <a:r>
              <a:rPr lang="vi-VN"/>
              <a:t>Phân phối CPU burst</a:t>
            </a:r>
          </a:p>
        </p:txBody>
      </p:sp>
      <p:sp>
        <p:nvSpPr>
          <p:cNvPr id="5" name="Slide Number Placeholder 4"/>
          <p:cNvSpPr>
            <a:spLocks noGrp="1"/>
          </p:cNvSpPr>
          <p:nvPr>
            <p:ph type="sldNum" sz="quarter" idx="12"/>
          </p:nvPr>
        </p:nvSpPr>
        <p:spPr/>
        <p:txBody>
          <a:bodyPr/>
          <a:lstStyle/>
          <a:p>
            <a:fld id="{CE4F60F1-D81D-4A0F-9A4C-4DEFF98A3653}" type="slidenum">
              <a:rPr lang="vi-VN" smtClean="0"/>
              <a:t>57</a:t>
            </a:fld>
            <a:endParaRPr lang="vi-VN"/>
          </a:p>
        </p:txBody>
      </p:sp>
    </p:spTree>
    <p:extLst>
      <p:ext uri="{BB962C8B-B14F-4D97-AF65-F5344CB8AC3E}">
        <p14:creationId xmlns:p14="http://schemas.microsoft.com/office/powerpoint/2010/main" val="3859076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Luân phiên giữa các CPU và I/O burst</a:t>
            </a:r>
          </a:p>
        </p:txBody>
      </p:sp>
      <p:pic>
        <p:nvPicPr>
          <p:cNvPr id="6" name="Content Placeholder 5"/>
          <p:cNvPicPr>
            <a:picLocks noGrp="1" noChangeAspect="1"/>
          </p:cNvPicPr>
          <p:nvPr>
            <p:ph idx="1"/>
          </p:nvPr>
        </p:nvPicPr>
        <p:blipFill>
          <a:blip r:embed="rId2"/>
          <a:stretch>
            <a:fillRect/>
          </a:stretch>
        </p:blipFill>
        <p:spPr>
          <a:xfrm>
            <a:off x="4087907" y="1557310"/>
            <a:ext cx="3307256" cy="4590669"/>
          </a:xfrm>
          <a:prstGeom prst="rect">
            <a:avLst/>
          </a:prstGeom>
        </p:spPr>
      </p:pic>
      <p:sp>
        <p:nvSpPr>
          <p:cNvPr id="4" name="Slide Number Placeholder 3"/>
          <p:cNvSpPr>
            <a:spLocks noGrp="1"/>
          </p:cNvSpPr>
          <p:nvPr>
            <p:ph type="sldNum" sz="quarter" idx="12"/>
          </p:nvPr>
        </p:nvSpPr>
        <p:spPr/>
        <p:txBody>
          <a:bodyPr/>
          <a:lstStyle/>
          <a:p>
            <a:fld id="{CE4F60F1-D81D-4A0F-9A4C-4DEFF98A3653}" type="slidenum">
              <a:rPr lang="vi-VN" smtClean="0"/>
              <a:t>58</a:t>
            </a:fld>
            <a:endParaRPr lang="vi-VN"/>
          </a:p>
        </p:txBody>
      </p:sp>
    </p:spTree>
    <p:extLst>
      <p:ext uri="{BB962C8B-B14F-4D97-AF65-F5344CB8AC3E}">
        <p14:creationId xmlns:p14="http://schemas.microsoft.com/office/powerpoint/2010/main" val="3723015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Biểu đồ tần suất của các CPU burst theo thời gian</a:t>
            </a:r>
          </a:p>
        </p:txBody>
      </p:sp>
      <p:pic>
        <p:nvPicPr>
          <p:cNvPr id="4" name="Content Placeholder 3"/>
          <p:cNvPicPr>
            <a:picLocks noGrp="1" noChangeAspect="1"/>
          </p:cNvPicPr>
          <p:nvPr>
            <p:ph idx="1"/>
          </p:nvPr>
        </p:nvPicPr>
        <p:blipFill>
          <a:blip r:embed="rId2"/>
          <a:stretch>
            <a:fillRect/>
          </a:stretch>
        </p:blipFill>
        <p:spPr>
          <a:xfrm>
            <a:off x="3039035" y="1814421"/>
            <a:ext cx="5795683" cy="387666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59</a:t>
            </a:fld>
            <a:endParaRPr lang="vi-VN"/>
          </a:p>
        </p:txBody>
      </p:sp>
    </p:spTree>
    <p:extLst>
      <p:ext uri="{BB962C8B-B14F-4D97-AF65-F5344CB8AC3E}">
        <p14:creationId xmlns:p14="http://schemas.microsoft.com/office/powerpoint/2010/main" val="298952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Trạng thái tiến trình</a:t>
            </a:r>
          </a:p>
        </p:txBody>
      </p:sp>
      <p:sp>
        <p:nvSpPr>
          <p:cNvPr id="3" name="Content Placeholder 2"/>
          <p:cNvSpPr>
            <a:spLocks noGrp="1"/>
          </p:cNvSpPr>
          <p:nvPr>
            <p:ph idx="1"/>
          </p:nvPr>
        </p:nvSpPr>
        <p:spPr/>
        <p:txBody>
          <a:bodyPr/>
          <a:lstStyle/>
          <a:p>
            <a:r>
              <a:rPr lang="vi-VN"/>
              <a:t>Tiến trình thay đổi trạng thái trong khi thực</a:t>
            </a:r>
            <a:r>
              <a:rPr lang="en-US"/>
              <a:t> </a:t>
            </a:r>
            <a:r>
              <a:rPr lang="vi-VN"/>
              <a:t>hiện</a:t>
            </a:r>
          </a:p>
          <a:p>
            <a:pPr lvl="1"/>
            <a:r>
              <a:rPr lang="vi-VN"/>
              <a:t>New</a:t>
            </a:r>
            <a:endParaRPr lang="en-US"/>
          </a:p>
          <a:p>
            <a:pPr lvl="1"/>
            <a:r>
              <a:rPr lang="vi-VN"/>
              <a:t>Ready</a:t>
            </a:r>
          </a:p>
          <a:p>
            <a:pPr lvl="1"/>
            <a:r>
              <a:rPr lang="vi-VN"/>
              <a:t>Running</a:t>
            </a:r>
          </a:p>
          <a:p>
            <a:pPr lvl="1"/>
            <a:r>
              <a:rPr lang="vi-VN"/>
              <a:t>Waiting</a:t>
            </a:r>
          </a:p>
          <a:p>
            <a:pPr lvl="1"/>
            <a:r>
              <a:rPr lang="vi-VN"/>
              <a:t>Terminated</a:t>
            </a:r>
          </a:p>
          <a:p>
            <a:r>
              <a:rPr lang="vi-VN"/>
              <a:t>Tại một thời điểm chỉ có một tiến trình ở trạng thái running</a:t>
            </a:r>
          </a:p>
        </p:txBody>
      </p:sp>
      <p:sp>
        <p:nvSpPr>
          <p:cNvPr id="5" name="Slide Number Placeholder 4"/>
          <p:cNvSpPr>
            <a:spLocks noGrp="1"/>
          </p:cNvSpPr>
          <p:nvPr>
            <p:ph type="sldNum" sz="quarter" idx="12"/>
          </p:nvPr>
        </p:nvSpPr>
        <p:spPr/>
        <p:txBody>
          <a:bodyPr/>
          <a:lstStyle/>
          <a:p>
            <a:fld id="{CE4F60F1-D81D-4A0F-9A4C-4DEFF98A3653}" type="slidenum">
              <a:rPr lang="vi-VN" smtClean="0"/>
              <a:t>6</a:t>
            </a:fld>
            <a:endParaRPr lang="vi-VN"/>
          </a:p>
        </p:txBody>
      </p:sp>
    </p:spTree>
    <p:extLst>
      <p:ext uri="{BB962C8B-B14F-4D97-AF65-F5344CB8AC3E}">
        <p14:creationId xmlns:p14="http://schemas.microsoft.com/office/powerpoint/2010/main" val="3199293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lập lịch CPU</a:t>
            </a:r>
          </a:p>
        </p:txBody>
      </p:sp>
      <p:sp>
        <p:nvSpPr>
          <p:cNvPr id="3" name="Content Placeholder 2"/>
          <p:cNvSpPr>
            <a:spLocks noGrp="1"/>
          </p:cNvSpPr>
          <p:nvPr>
            <p:ph idx="1"/>
          </p:nvPr>
        </p:nvSpPr>
        <p:spPr/>
        <p:txBody>
          <a:bodyPr>
            <a:normAutofit fontScale="92500" lnSpcReduction="10000"/>
          </a:bodyPr>
          <a:lstStyle/>
          <a:p>
            <a:pPr algn="just"/>
            <a:r>
              <a:rPr lang="vi-VN"/>
              <a:t>Chọn trong số các tiến trình trong bộ nhớ trong và ở trạng thái ready để thực hiện (trao quyền sử dụng CPU cho tiến trình đó)</a:t>
            </a:r>
          </a:p>
          <a:p>
            <a:pPr algn="just"/>
            <a:r>
              <a:rPr lang="vi-VN"/>
              <a:t>Việc lập lịch có thể được thực hiện trong một số trường hợp</a:t>
            </a:r>
          </a:p>
          <a:p>
            <a:pPr marL="457200" lvl="1" indent="0" algn="just">
              <a:buNone/>
            </a:pPr>
            <a:r>
              <a:rPr lang="vi-VN"/>
              <a:t>1. Tiến trình trạng thái running chuyển sang waiting</a:t>
            </a:r>
          </a:p>
          <a:p>
            <a:pPr marL="457200" lvl="1" indent="0" algn="just">
              <a:buNone/>
            </a:pPr>
            <a:r>
              <a:rPr lang="vi-VN"/>
              <a:t>2. Tiến trình trạng thái running chuyển sang trạng thái ready</a:t>
            </a:r>
          </a:p>
          <a:p>
            <a:pPr marL="457200" lvl="1" indent="0" algn="just">
              <a:buNone/>
            </a:pPr>
            <a:r>
              <a:rPr lang="vi-VN"/>
              <a:t>3. Có một tiến trình ở trạng thái waiting chuyển sang trạng thái ready</a:t>
            </a:r>
          </a:p>
          <a:p>
            <a:pPr marL="457200" lvl="1" indent="0" algn="just">
              <a:buNone/>
            </a:pPr>
            <a:r>
              <a:rPr lang="vi-VN"/>
              <a:t>4. Tiến trình hiện tại kết thúc thực thi</a:t>
            </a:r>
          </a:p>
          <a:p>
            <a:pPr algn="just"/>
            <a:r>
              <a:rPr lang="vi-VN"/>
              <a:t>Lập lịch trong chỉ trong các trường hợp 1 và 4 gọi là lập lịch không chiếm đoạt (hay còn gọi là </a:t>
            </a:r>
            <a:r>
              <a:rPr lang="en-US" err="1"/>
              <a:t>không</a:t>
            </a:r>
            <a:r>
              <a:rPr lang="en-US"/>
              <a:t> </a:t>
            </a:r>
            <a:r>
              <a:rPr lang="vi-VN"/>
              <a:t>cộng tác)</a:t>
            </a:r>
          </a:p>
          <a:p>
            <a:pPr algn="just"/>
            <a:r>
              <a:rPr lang="vi-VN"/>
              <a:t>Các trường hợp còn lại gọi là lập lịch chiếm đoạt</a:t>
            </a:r>
          </a:p>
        </p:txBody>
      </p:sp>
      <p:sp>
        <p:nvSpPr>
          <p:cNvPr id="5" name="Slide Number Placeholder 4"/>
          <p:cNvSpPr>
            <a:spLocks noGrp="1"/>
          </p:cNvSpPr>
          <p:nvPr>
            <p:ph type="sldNum" sz="quarter" idx="12"/>
          </p:nvPr>
        </p:nvSpPr>
        <p:spPr/>
        <p:txBody>
          <a:bodyPr/>
          <a:lstStyle/>
          <a:p>
            <a:fld id="{CE4F60F1-D81D-4A0F-9A4C-4DEFF98A3653}" type="slidenum">
              <a:rPr lang="vi-VN" smtClean="0"/>
              <a:t>60</a:t>
            </a:fld>
            <a:endParaRPr lang="vi-VN"/>
          </a:p>
        </p:txBody>
      </p:sp>
    </p:spTree>
    <p:extLst>
      <p:ext uri="{BB962C8B-B14F-4D97-AF65-F5344CB8AC3E}">
        <p14:creationId xmlns:p14="http://schemas.microsoft.com/office/powerpoint/2010/main" val="1541230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Bộ điều vận</a:t>
            </a:r>
          </a:p>
        </p:txBody>
      </p:sp>
      <p:sp>
        <p:nvSpPr>
          <p:cNvPr id="3" name="Content Placeholder 2"/>
          <p:cNvSpPr>
            <a:spLocks noGrp="1"/>
          </p:cNvSpPr>
          <p:nvPr>
            <p:ph idx="1"/>
          </p:nvPr>
        </p:nvSpPr>
        <p:spPr/>
        <p:txBody>
          <a:bodyPr>
            <a:normAutofit/>
          </a:bodyPr>
          <a:lstStyle/>
          <a:p>
            <a:r>
              <a:rPr lang="vi-VN"/>
              <a:t>Bộ điều vận có nhiệm vụ chuyển điều khiển CPU cho tiến trình được lựa chọn bởi bộ lập lịch ngắn hạn</a:t>
            </a:r>
          </a:p>
          <a:p>
            <a:r>
              <a:rPr lang="vi-VN"/>
              <a:t>Chức năng của bộ điều vận bao gồm</a:t>
            </a:r>
          </a:p>
          <a:p>
            <a:pPr lvl="1"/>
            <a:r>
              <a:rPr lang="vi-VN"/>
              <a:t>Chuyển đổi ngữ cảnh</a:t>
            </a:r>
          </a:p>
          <a:p>
            <a:pPr lvl="1"/>
            <a:r>
              <a:rPr lang="vi-VN"/>
              <a:t>Chuyển sang user mode</a:t>
            </a:r>
          </a:p>
          <a:p>
            <a:pPr lvl="1"/>
            <a:r>
              <a:rPr lang="vi-VN"/>
              <a:t>Chuyển điều khiển đến một vị trí xác định trong chương trình người dùng để khởi động lại chương trình</a:t>
            </a:r>
          </a:p>
          <a:p>
            <a:r>
              <a:rPr lang="vi-VN"/>
              <a:t>Độ trễ điều vận</a:t>
            </a:r>
          </a:p>
          <a:p>
            <a:pPr lvl="1"/>
            <a:r>
              <a:rPr lang="vi-VN"/>
              <a:t>Thời gian dừng một tiến trình để bắt đầu thực thi tiến trình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61</a:t>
            </a:fld>
            <a:endParaRPr lang="vi-VN"/>
          </a:p>
        </p:txBody>
      </p:sp>
    </p:spTree>
    <p:extLst>
      <p:ext uri="{BB962C8B-B14F-4D97-AF65-F5344CB8AC3E}">
        <p14:creationId xmlns:p14="http://schemas.microsoft.com/office/powerpoint/2010/main" val="1500789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Điều kiện lập lịch</a:t>
            </a:r>
          </a:p>
        </p:txBody>
      </p:sp>
      <p:sp>
        <p:nvSpPr>
          <p:cNvPr id="3" name="Content Placeholder 2"/>
          <p:cNvSpPr>
            <a:spLocks noGrp="1"/>
          </p:cNvSpPr>
          <p:nvPr>
            <p:ph idx="1"/>
          </p:nvPr>
        </p:nvSpPr>
        <p:spPr/>
        <p:txBody>
          <a:bodyPr/>
          <a:lstStyle/>
          <a:p>
            <a:r>
              <a:rPr lang="vi-VN"/>
              <a:t>Tính tận dụng CPU</a:t>
            </a:r>
          </a:p>
          <a:p>
            <a:pPr lvl="1"/>
            <a:r>
              <a:rPr lang="vi-VN"/>
              <a:t>Thông thường từ 40-90%</a:t>
            </a:r>
          </a:p>
          <a:p>
            <a:r>
              <a:rPr lang="vi-VN"/>
              <a:t>Thông lượng</a:t>
            </a:r>
          </a:p>
          <a:p>
            <a:r>
              <a:rPr lang="vi-VN"/>
              <a:t>Thời gian quay vòng (turnaround time) </a:t>
            </a:r>
          </a:p>
          <a:p>
            <a:r>
              <a:rPr lang="vi-VN"/>
              <a:t>Thời gian chờ</a:t>
            </a:r>
          </a:p>
          <a:p>
            <a:r>
              <a:rPr lang="vi-VN"/>
              <a:t>Thời gian phản ứng</a:t>
            </a:r>
          </a:p>
        </p:txBody>
      </p:sp>
      <p:sp>
        <p:nvSpPr>
          <p:cNvPr id="5" name="Slide Number Placeholder 4"/>
          <p:cNvSpPr>
            <a:spLocks noGrp="1"/>
          </p:cNvSpPr>
          <p:nvPr>
            <p:ph type="sldNum" sz="quarter" idx="12"/>
          </p:nvPr>
        </p:nvSpPr>
        <p:spPr/>
        <p:txBody>
          <a:bodyPr/>
          <a:lstStyle/>
          <a:p>
            <a:fld id="{CE4F60F1-D81D-4A0F-9A4C-4DEFF98A3653}" type="slidenum">
              <a:rPr lang="vi-VN" smtClean="0"/>
              <a:t>62</a:t>
            </a:fld>
            <a:endParaRPr lang="vi-VN"/>
          </a:p>
        </p:txBody>
      </p:sp>
    </p:spTree>
    <p:extLst>
      <p:ext uri="{BB962C8B-B14F-4D97-AF65-F5344CB8AC3E}">
        <p14:creationId xmlns:p14="http://schemas.microsoft.com/office/powerpoint/2010/main" val="627845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Vấn đề tối ưu các điều kiện</a:t>
            </a:r>
          </a:p>
        </p:txBody>
      </p:sp>
      <p:sp>
        <p:nvSpPr>
          <p:cNvPr id="3" name="Content Placeholder 2"/>
          <p:cNvSpPr>
            <a:spLocks noGrp="1"/>
          </p:cNvSpPr>
          <p:nvPr>
            <p:ph idx="1"/>
          </p:nvPr>
        </p:nvSpPr>
        <p:spPr/>
        <p:txBody>
          <a:bodyPr/>
          <a:lstStyle/>
          <a:p>
            <a:r>
              <a:rPr lang="vi-VN"/>
              <a:t>Cực đại hóa tính tận dụng CPU</a:t>
            </a:r>
          </a:p>
          <a:p>
            <a:r>
              <a:rPr lang="vi-VN"/>
              <a:t>Cực đại hóa thông lượng</a:t>
            </a:r>
          </a:p>
          <a:p>
            <a:r>
              <a:rPr lang="vi-VN"/>
              <a:t>Cực tiểu hóa thời gian quay vòng</a:t>
            </a:r>
          </a:p>
          <a:p>
            <a:r>
              <a:rPr lang="vi-VN"/>
              <a:t>Cực tiểu hóa thời gian đợi</a:t>
            </a:r>
          </a:p>
          <a:p>
            <a:r>
              <a:rPr lang="vi-VN"/>
              <a:t>Cực tiểu hóa thời gian phản ứng</a:t>
            </a:r>
          </a:p>
        </p:txBody>
      </p:sp>
      <p:sp>
        <p:nvSpPr>
          <p:cNvPr id="5" name="Slide Number Placeholder 4"/>
          <p:cNvSpPr>
            <a:spLocks noGrp="1"/>
          </p:cNvSpPr>
          <p:nvPr>
            <p:ph type="sldNum" sz="quarter" idx="12"/>
          </p:nvPr>
        </p:nvSpPr>
        <p:spPr/>
        <p:txBody>
          <a:bodyPr/>
          <a:lstStyle/>
          <a:p>
            <a:fld id="{CE4F60F1-D81D-4A0F-9A4C-4DEFF98A3653}" type="slidenum">
              <a:rPr lang="vi-VN" smtClean="0"/>
              <a:t>63</a:t>
            </a:fld>
            <a:endParaRPr lang="vi-VN"/>
          </a:p>
        </p:txBody>
      </p:sp>
    </p:spTree>
    <p:extLst>
      <p:ext uri="{BB962C8B-B14F-4D97-AF65-F5344CB8AC3E}">
        <p14:creationId xmlns:p14="http://schemas.microsoft.com/office/powerpoint/2010/main" val="3801243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thuật toán lập lịch</a:t>
            </a:r>
          </a:p>
        </p:txBody>
      </p:sp>
      <p:sp>
        <p:nvSpPr>
          <p:cNvPr id="3" name="Content Placeholder 2"/>
          <p:cNvSpPr>
            <a:spLocks noGrp="1"/>
          </p:cNvSpPr>
          <p:nvPr>
            <p:ph idx="1"/>
          </p:nvPr>
        </p:nvSpPr>
        <p:spPr/>
        <p:txBody>
          <a:bodyPr/>
          <a:lstStyle/>
          <a:p>
            <a:r>
              <a:rPr lang="vi-VN"/>
              <a:t>Đến trước–Phục vụ trước (FCFS)</a:t>
            </a:r>
          </a:p>
          <a:p>
            <a:r>
              <a:rPr lang="vi-VN"/>
              <a:t>Công việc ngắn nhất trước (SJF)</a:t>
            </a:r>
          </a:p>
          <a:p>
            <a:r>
              <a:rPr lang="vi-VN"/>
              <a:t>Lập lịch Round-Robin (RR)</a:t>
            </a:r>
          </a:p>
          <a:p>
            <a:r>
              <a:rPr lang="vi-VN"/>
              <a:t>Lập lịch đa hàng đợi</a:t>
            </a:r>
          </a:p>
          <a:p>
            <a:r>
              <a:rPr lang="vi-VN"/>
              <a:t>Lập lịch với hàng đợi phản hồi</a:t>
            </a:r>
          </a:p>
        </p:txBody>
      </p:sp>
      <p:sp>
        <p:nvSpPr>
          <p:cNvPr id="5" name="Slide Number Placeholder 4"/>
          <p:cNvSpPr>
            <a:spLocks noGrp="1"/>
          </p:cNvSpPr>
          <p:nvPr>
            <p:ph type="sldNum" sz="quarter" idx="12"/>
          </p:nvPr>
        </p:nvSpPr>
        <p:spPr/>
        <p:txBody>
          <a:bodyPr/>
          <a:lstStyle/>
          <a:p>
            <a:fld id="{CE4F60F1-D81D-4A0F-9A4C-4DEFF98A3653}" type="slidenum">
              <a:rPr lang="vi-VN" smtClean="0"/>
              <a:t>64</a:t>
            </a:fld>
            <a:endParaRPr lang="vi-VN"/>
          </a:p>
        </p:txBody>
      </p:sp>
    </p:spTree>
    <p:extLst>
      <p:ext uri="{BB962C8B-B14F-4D97-AF65-F5344CB8AC3E}">
        <p14:creationId xmlns:p14="http://schemas.microsoft.com/office/powerpoint/2010/main" val="38613533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“Đến trước - Phục vụ trước” (FCFS)</a:t>
            </a:r>
          </a:p>
        </p:txBody>
      </p:sp>
      <p:sp>
        <p:nvSpPr>
          <p:cNvPr id="3" name="Content Placeholder 2"/>
          <p:cNvSpPr>
            <a:spLocks noGrp="1"/>
          </p:cNvSpPr>
          <p:nvPr>
            <p:ph idx="1"/>
          </p:nvPr>
        </p:nvSpPr>
        <p:spPr>
          <a:xfrm>
            <a:off x="296882" y="1367993"/>
            <a:ext cx="11661569" cy="4610965"/>
          </a:xfrm>
        </p:spPr>
        <p:txBody>
          <a:bodyPr>
            <a:noAutofit/>
          </a:bodyPr>
          <a:lstStyle/>
          <a:p>
            <a:r>
              <a:rPr lang="vi-VN" sz="1800">
                <a:latin typeface="Arial" panose="020B0604020202020204" pitchFamily="34" charset="0"/>
                <a:cs typeface="Arial" panose="020B0604020202020204" pitchFamily="34" charset="0"/>
              </a:rPr>
              <a:t>B</a:t>
            </a:r>
            <a:r>
              <a:rPr lang="en-US" sz="1800" err="1">
                <a:latin typeface="Arial" panose="020B0604020202020204" pitchFamily="34" charset="0"/>
                <a:cs typeface="Arial" panose="020B0604020202020204" pitchFamily="34" charset="0"/>
              </a:rPr>
              <a:t>ốn</a:t>
            </a:r>
            <a:r>
              <a:rPr lang="vi-VN" sz="1800">
                <a:latin typeface="Arial" panose="020B0604020202020204" pitchFamily="34" charset="0"/>
                <a:cs typeface="Arial" panose="020B0604020202020204" pitchFamily="34" charset="0"/>
              </a:rPr>
              <a:t> tiến trình đến theo thứ tự </a:t>
            </a:r>
            <a:r>
              <a:rPr lang="en-US" sz="1800" err="1">
                <a:latin typeface="Arial" panose="020B0604020202020204" pitchFamily="34" charset="0"/>
                <a:cs typeface="Arial" panose="020B0604020202020204" pitchFamily="34" charset="0"/>
              </a:rPr>
              <a:t>và</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thời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gian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thực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hiện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a:t>
            </a:r>
            <a:r>
              <a:rPr lang="vi-VN" sz="1800">
                <a:latin typeface="Arial" panose="020B0604020202020204" pitchFamily="34" charset="0"/>
                <a:cs typeface="Arial" panose="020B0604020202020204" pitchFamily="34" charset="0"/>
              </a:rPr>
              <a:t>ư</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trong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bảng</a:t>
            </a:r>
            <a:endParaRPr lang="vi-VN" sz="1800">
              <a:latin typeface="Arial" panose="020B0604020202020204" pitchFamily="34" charset="0"/>
              <a:cs typeface="Arial" panose="020B0604020202020204" pitchFamily="34" charset="0"/>
            </a:endParaRPr>
          </a:p>
          <a:p>
            <a:pPr>
              <a:buFont typeface="Wingdings" pitchFamily="2" charset="2"/>
              <a:buChar char="§"/>
            </a:pPr>
            <a:endParaRPr lang="en-US" sz="1800" b="1">
              <a:solidFill>
                <a:srgbClr val="C00000"/>
              </a:solidFill>
            </a:endParaRPr>
          </a:p>
          <a:p>
            <a:pPr>
              <a:buFont typeface="Wingdings" pitchFamily="2" charset="2"/>
              <a:buChar char="§"/>
            </a:pPr>
            <a:endParaRPr lang="en-US" sz="1800" b="1">
              <a:solidFill>
                <a:srgbClr val="C00000"/>
              </a:solidFill>
            </a:endParaRPr>
          </a:p>
          <a:p>
            <a:pPr>
              <a:buFont typeface="Wingdings" pitchFamily="2" charset="2"/>
              <a:buChar char="§"/>
            </a:pPr>
            <a:endParaRPr lang="en-US" sz="1800" b="1">
              <a:solidFill>
                <a:srgbClr val="C00000"/>
              </a:solidFill>
            </a:endParaRPr>
          </a:p>
          <a:p>
            <a:pPr>
              <a:buFont typeface="Wingdings" pitchFamily="2" charset="2"/>
              <a:buChar char="§"/>
            </a:pPr>
            <a:r>
              <a:rPr lang="vi-VN" sz="1800" b="1">
                <a:solidFill>
                  <a:srgbClr val="C00000"/>
                </a:solidFill>
              </a:rPr>
              <a:t>Biểu đồ Gantt </a:t>
            </a:r>
          </a:p>
          <a:p>
            <a:endParaRPr lang="vi-VN" sz="1800"/>
          </a:p>
          <a:p>
            <a:endParaRPr lang="vi-VN" sz="1800"/>
          </a:p>
          <a:p>
            <a:pPr>
              <a:buFont typeface="Wingdings" pitchFamily="2" charset="2"/>
              <a:buChar char="§"/>
            </a:pPr>
            <a:r>
              <a:rPr lang="en-US" sz="1800" b="1" err="1">
                <a:solidFill>
                  <a:srgbClr val="C00000"/>
                </a:solidFill>
              </a:rPr>
              <a:t>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chờ</a:t>
            </a:r>
            <a:r>
              <a:rPr lang="en-US" sz="1800" b="1">
                <a:solidFill>
                  <a:srgbClr val="C00000"/>
                </a:solidFill>
              </a:rPr>
              <a:t>=</a:t>
            </a:r>
            <a:r>
              <a:rPr lang="en-US" sz="1800" b="1" err="1">
                <a:solidFill>
                  <a:srgbClr val="C00000"/>
                </a:solidFill>
              </a:rPr>
              <a:t>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kết</a:t>
            </a:r>
            <a:r>
              <a:rPr lang="en-US" sz="1800" b="1">
                <a:solidFill>
                  <a:srgbClr val="C00000"/>
                </a:solidFill>
              </a:rPr>
              <a:t> </a:t>
            </a:r>
            <a:r>
              <a:rPr lang="en-US" sz="1800" b="1" err="1">
                <a:solidFill>
                  <a:srgbClr val="C00000"/>
                </a:solidFill>
              </a:rPr>
              <a:t>thúc-Thời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đến-Thời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chạy</a:t>
            </a:r>
            <a:endParaRPr lang="vi-VN" sz="1800" b="1">
              <a:solidFill>
                <a:srgbClr val="C00000"/>
              </a:solidFill>
            </a:endParaRPr>
          </a:p>
          <a:p>
            <a:pPr marL="457200" lvl="1" indent="0">
              <a:buNone/>
            </a:pPr>
            <a:r>
              <a:rPr lang="en-US" sz="1800" b="1" err="1"/>
              <a:t>Vậy</a:t>
            </a:r>
            <a:r>
              <a:rPr lang="en-US" sz="1800" b="1"/>
              <a:t>   P</a:t>
            </a:r>
            <a:r>
              <a:rPr lang="en-US" sz="1800" b="1" baseline="-25000"/>
              <a:t>1</a:t>
            </a:r>
            <a:r>
              <a:rPr lang="en-US" sz="1800" b="1"/>
              <a:t>=7-0-7  =  0</a:t>
            </a:r>
          </a:p>
          <a:p>
            <a:pPr marL="457200" lvl="1" indent="0">
              <a:buNone/>
            </a:pPr>
            <a:r>
              <a:rPr lang="en-US" sz="1800" b="1"/>
              <a:t>         P</a:t>
            </a:r>
            <a:r>
              <a:rPr lang="en-US" sz="1800" b="1" baseline="-25000"/>
              <a:t>2</a:t>
            </a:r>
            <a:r>
              <a:rPr lang="en-US" sz="1800" b="1"/>
              <a:t>=11-2-4=  5</a:t>
            </a:r>
          </a:p>
          <a:p>
            <a:pPr marL="457200" lvl="1" indent="0">
              <a:buNone/>
            </a:pPr>
            <a:r>
              <a:rPr lang="en-US" sz="1800" b="1"/>
              <a:t>         P</a:t>
            </a:r>
            <a:r>
              <a:rPr lang="en-US" sz="1800" b="1" baseline="-25000"/>
              <a:t>3</a:t>
            </a:r>
            <a:r>
              <a:rPr lang="en-US" sz="1800" b="1"/>
              <a:t>=12-4-1=  7</a:t>
            </a:r>
          </a:p>
          <a:p>
            <a:pPr marL="457200" lvl="1" indent="0">
              <a:buNone/>
            </a:pPr>
            <a:r>
              <a:rPr lang="en-US" sz="1800" b="1"/>
              <a:t>         P</a:t>
            </a:r>
            <a:r>
              <a:rPr lang="en-US" sz="1800" b="1" baseline="-25000"/>
              <a:t>4</a:t>
            </a:r>
            <a:r>
              <a:rPr lang="en-US" sz="1800" b="1"/>
              <a:t>=16-5-4=  7</a:t>
            </a:r>
          </a:p>
          <a:p>
            <a:pPr marL="457200" lvl="1" indent="0">
              <a:buNone/>
            </a:pPr>
            <a:r>
              <a:rPr lang="en-US" sz="1800" b="1" err="1"/>
              <a:t>Thời</a:t>
            </a:r>
            <a:r>
              <a:rPr lang="en-US" sz="1800" b="1"/>
              <a:t> </a:t>
            </a:r>
            <a:r>
              <a:rPr lang="en-US" sz="1800" b="1" err="1"/>
              <a:t>gian</a:t>
            </a:r>
            <a:r>
              <a:rPr lang="en-US" sz="1800" b="1"/>
              <a:t> </a:t>
            </a:r>
            <a:r>
              <a:rPr lang="en-US" sz="1800" b="1" err="1"/>
              <a:t>chờ</a:t>
            </a:r>
            <a:r>
              <a:rPr lang="en-US" sz="1800" b="1"/>
              <a:t> </a:t>
            </a:r>
            <a:r>
              <a:rPr lang="en-US" sz="1800" b="1" err="1"/>
              <a:t>trung</a:t>
            </a:r>
            <a:r>
              <a:rPr lang="en-US" sz="1800" b="1"/>
              <a:t> </a:t>
            </a:r>
            <a:r>
              <a:rPr lang="en-US" sz="1800" b="1" err="1"/>
              <a:t>bình</a:t>
            </a:r>
            <a:r>
              <a:rPr lang="en-US" sz="1800" b="1"/>
              <a:t> = 19/4=4,75</a:t>
            </a:r>
          </a:p>
          <a:p>
            <a:pPr>
              <a:buFont typeface="Wingdings" pitchFamily="2" charset="2"/>
              <a:buChar char="§"/>
            </a:pPr>
            <a:endParaRPr lang="vi-VN" sz="1800"/>
          </a:p>
        </p:txBody>
      </p:sp>
      <p:sp>
        <p:nvSpPr>
          <p:cNvPr id="6" name="Slide Number Placeholder 5"/>
          <p:cNvSpPr>
            <a:spLocks noGrp="1"/>
          </p:cNvSpPr>
          <p:nvPr>
            <p:ph type="sldNum" sz="quarter" idx="12"/>
          </p:nvPr>
        </p:nvSpPr>
        <p:spPr/>
        <p:txBody>
          <a:bodyPr/>
          <a:lstStyle/>
          <a:p>
            <a:fld id="{CE4F60F1-D81D-4A0F-9A4C-4DEFF98A3653}" type="slidenum">
              <a:rPr lang="vi-VN" smtClean="0"/>
              <a:t>65</a:t>
            </a:fld>
            <a:endParaRPr lang="vi-VN"/>
          </a:p>
        </p:txBody>
      </p:sp>
      <p:pic>
        <p:nvPicPr>
          <p:cNvPr id="7" name="Picture 6">
            <a:extLst>
              <a:ext uri="{FF2B5EF4-FFF2-40B4-BE49-F238E27FC236}">
                <a16:creationId xmlns:a16="http://schemas.microsoft.com/office/drawing/2014/main" id="{77A207A4-9CD0-459D-B50D-402C5F4DD3E3}"/>
              </a:ext>
            </a:extLst>
          </p:cNvPr>
          <p:cNvPicPr>
            <a:picLocks noChangeAspect="1"/>
          </p:cNvPicPr>
          <p:nvPr/>
        </p:nvPicPr>
        <p:blipFill>
          <a:blip r:embed="rId2"/>
          <a:stretch>
            <a:fillRect/>
          </a:stretch>
        </p:blipFill>
        <p:spPr>
          <a:xfrm>
            <a:off x="2921330" y="1717903"/>
            <a:ext cx="3656158" cy="1246366"/>
          </a:xfrm>
          <a:prstGeom prst="rect">
            <a:avLst/>
          </a:prstGeom>
        </p:spPr>
      </p:pic>
      <p:cxnSp>
        <p:nvCxnSpPr>
          <p:cNvPr id="8" name="Straight Connector 7">
            <a:extLst>
              <a:ext uri="{FF2B5EF4-FFF2-40B4-BE49-F238E27FC236}">
                <a16:creationId xmlns:a16="http://schemas.microsoft.com/office/drawing/2014/main" id="{0826CDF8-271F-4DCE-ADD1-EE692B7AF252}"/>
              </a:ext>
            </a:extLst>
          </p:cNvPr>
          <p:cNvCxnSpPr>
            <a:cxnSpLocks/>
          </p:cNvCxnSpPr>
          <p:nvPr/>
        </p:nvCxnSpPr>
        <p:spPr>
          <a:xfrm>
            <a:off x="2921330" y="3429000"/>
            <a:ext cx="46912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C4B1F7-83BE-4803-8629-69EB4124D9D3}"/>
              </a:ext>
            </a:extLst>
          </p:cNvPr>
          <p:cNvCxnSpPr/>
          <p:nvPr/>
        </p:nvCxnSpPr>
        <p:spPr>
          <a:xfrm>
            <a:off x="2921330" y="3260035"/>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1034FE-FB63-438B-84C5-4288249D7648}"/>
              </a:ext>
            </a:extLst>
          </p:cNvPr>
          <p:cNvCxnSpPr/>
          <p:nvPr/>
        </p:nvCxnSpPr>
        <p:spPr>
          <a:xfrm>
            <a:off x="505493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33A7A2-800C-45F2-BDC0-B1897AF56821}"/>
              </a:ext>
            </a:extLst>
          </p:cNvPr>
          <p:cNvCxnSpPr/>
          <p:nvPr/>
        </p:nvCxnSpPr>
        <p:spPr>
          <a:xfrm>
            <a:off x="610185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5C61D-2A4B-4A3D-8A07-546BC41CEC5D}"/>
              </a:ext>
            </a:extLst>
          </p:cNvPr>
          <p:cNvCxnSpPr/>
          <p:nvPr/>
        </p:nvCxnSpPr>
        <p:spPr>
          <a:xfrm>
            <a:off x="652592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E0F83F-DD50-4180-8B37-CB8C45637C7D}"/>
              </a:ext>
            </a:extLst>
          </p:cNvPr>
          <p:cNvCxnSpPr/>
          <p:nvPr/>
        </p:nvCxnSpPr>
        <p:spPr>
          <a:xfrm>
            <a:off x="7612599"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593802-A0E9-49C0-BE3B-DEDC47C5BAC8}"/>
              </a:ext>
            </a:extLst>
          </p:cNvPr>
          <p:cNvSpPr txBox="1"/>
          <p:nvPr/>
        </p:nvSpPr>
        <p:spPr>
          <a:xfrm>
            <a:off x="3798020" y="3070183"/>
            <a:ext cx="3724096" cy="369332"/>
          </a:xfrm>
          <a:prstGeom prst="rect">
            <a:avLst/>
          </a:prstGeom>
          <a:noFill/>
        </p:spPr>
        <p:txBody>
          <a:bodyPr wrap="none" rtlCol="0">
            <a:spAutoFit/>
          </a:bodyPr>
          <a:lstStyle/>
          <a:p>
            <a:r>
              <a:rPr lang="en-US"/>
              <a:t>P</a:t>
            </a:r>
            <a:r>
              <a:rPr lang="en-US" b="1" baseline="-25000"/>
              <a:t>1</a:t>
            </a:r>
            <a:r>
              <a:rPr lang="en-US"/>
              <a:t>                           P</a:t>
            </a:r>
            <a:r>
              <a:rPr lang="en-US" baseline="-25000"/>
              <a:t>2</a:t>
            </a:r>
            <a:r>
              <a:rPr lang="en-US"/>
              <a:t>          P</a:t>
            </a:r>
            <a:r>
              <a:rPr lang="en-US" baseline="-25000"/>
              <a:t>3</a:t>
            </a:r>
            <a:r>
              <a:rPr lang="en-US"/>
              <a:t>           P</a:t>
            </a:r>
            <a:r>
              <a:rPr lang="en-US" baseline="-25000"/>
              <a:t>4</a:t>
            </a:r>
            <a:r>
              <a:rPr lang="en-US"/>
              <a:t>   </a:t>
            </a:r>
          </a:p>
        </p:txBody>
      </p:sp>
      <p:sp>
        <p:nvSpPr>
          <p:cNvPr id="17" name="TextBox 16">
            <a:extLst>
              <a:ext uri="{FF2B5EF4-FFF2-40B4-BE49-F238E27FC236}">
                <a16:creationId xmlns:a16="http://schemas.microsoft.com/office/drawing/2014/main" id="{62EAF1F3-7C99-47F5-BF85-EFCF69B3B3E2}"/>
              </a:ext>
            </a:extLst>
          </p:cNvPr>
          <p:cNvSpPr txBox="1"/>
          <p:nvPr/>
        </p:nvSpPr>
        <p:spPr>
          <a:xfrm>
            <a:off x="2775320" y="3561518"/>
            <a:ext cx="5246949" cy="369332"/>
          </a:xfrm>
          <a:prstGeom prst="rect">
            <a:avLst/>
          </a:prstGeom>
          <a:noFill/>
        </p:spPr>
        <p:txBody>
          <a:bodyPr wrap="none" rtlCol="0">
            <a:spAutoFit/>
          </a:bodyPr>
          <a:lstStyle/>
          <a:p>
            <a:r>
              <a:rPr lang="en-US"/>
              <a:t>0                                      7                11    12                16 </a:t>
            </a:r>
          </a:p>
        </p:txBody>
      </p:sp>
      <p:sp>
        <p:nvSpPr>
          <p:cNvPr id="18" name="TextBox 17">
            <a:extLst>
              <a:ext uri="{FF2B5EF4-FFF2-40B4-BE49-F238E27FC236}">
                <a16:creationId xmlns:a16="http://schemas.microsoft.com/office/drawing/2014/main" id="{C1EF5BD2-25E8-4EF9-92DC-5B64C5E2C0C5}"/>
              </a:ext>
            </a:extLst>
          </p:cNvPr>
          <p:cNvSpPr txBox="1"/>
          <p:nvPr/>
        </p:nvSpPr>
        <p:spPr>
          <a:xfrm>
            <a:off x="7311744" y="4136152"/>
            <a:ext cx="4495783" cy="2585323"/>
          </a:xfrm>
          <a:prstGeom prst="rect">
            <a:avLst/>
          </a:prstGeom>
          <a:noFill/>
        </p:spPr>
        <p:txBody>
          <a:bodyPr wrap="none" rtlCol="0">
            <a:spAutoFit/>
          </a:bodyPr>
          <a:lstStyle/>
          <a:p>
            <a:pPr>
              <a:buFont typeface="Wingdings" pitchFamily="2" charset="2"/>
              <a:buChar char="§"/>
            </a:pPr>
            <a:r>
              <a:rPr lang="en-US" b="1" err="1">
                <a:solidFill>
                  <a:srgbClr val="C00000"/>
                </a:solidFill>
              </a:rPr>
              <a:t>Thời</a:t>
            </a:r>
            <a:r>
              <a:rPr lang="en-US" b="1">
                <a:solidFill>
                  <a:srgbClr val="C00000"/>
                </a:solidFill>
              </a:rPr>
              <a:t> </a:t>
            </a:r>
            <a:r>
              <a:rPr lang="en-US" b="1" err="1">
                <a:solidFill>
                  <a:srgbClr val="C00000"/>
                </a:solidFill>
              </a:rPr>
              <a:t>gian</a:t>
            </a:r>
            <a:r>
              <a:rPr lang="en-US" b="1">
                <a:solidFill>
                  <a:srgbClr val="C00000"/>
                </a:solidFill>
              </a:rPr>
              <a:t> </a:t>
            </a:r>
            <a:r>
              <a:rPr lang="en-US" b="1" err="1">
                <a:solidFill>
                  <a:srgbClr val="C00000"/>
                </a:solidFill>
              </a:rPr>
              <a:t>lưu</a:t>
            </a:r>
            <a:r>
              <a:rPr lang="en-US" b="1">
                <a:solidFill>
                  <a:srgbClr val="C00000"/>
                </a:solidFill>
              </a:rPr>
              <a:t>=</a:t>
            </a:r>
            <a:r>
              <a:rPr lang="en-US" b="1" err="1">
                <a:solidFill>
                  <a:srgbClr val="C00000"/>
                </a:solidFill>
              </a:rPr>
              <a:t>Thời</a:t>
            </a:r>
            <a:r>
              <a:rPr lang="en-US" b="1">
                <a:solidFill>
                  <a:srgbClr val="C00000"/>
                </a:solidFill>
              </a:rPr>
              <a:t> </a:t>
            </a:r>
            <a:r>
              <a:rPr lang="en-US" b="1" err="1">
                <a:solidFill>
                  <a:srgbClr val="C00000"/>
                </a:solidFill>
              </a:rPr>
              <a:t>gian</a:t>
            </a:r>
            <a:r>
              <a:rPr lang="en-US" b="1">
                <a:solidFill>
                  <a:srgbClr val="C00000"/>
                </a:solidFill>
              </a:rPr>
              <a:t> </a:t>
            </a:r>
            <a:r>
              <a:rPr lang="en-US" b="1" err="1">
                <a:solidFill>
                  <a:srgbClr val="C00000"/>
                </a:solidFill>
              </a:rPr>
              <a:t>chờ+Thời</a:t>
            </a:r>
            <a:r>
              <a:rPr lang="en-US" b="1">
                <a:solidFill>
                  <a:srgbClr val="C00000"/>
                </a:solidFill>
              </a:rPr>
              <a:t> </a:t>
            </a:r>
            <a:r>
              <a:rPr lang="en-US" b="1" err="1">
                <a:solidFill>
                  <a:srgbClr val="C00000"/>
                </a:solidFill>
              </a:rPr>
              <a:t>gian</a:t>
            </a:r>
            <a:r>
              <a:rPr lang="en-US" b="1">
                <a:solidFill>
                  <a:srgbClr val="C00000"/>
                </a:solidFill>
              </a:rPr>
              <a:t> </a:t>
            </a:r>
            <a:r>
              <a:rPr lang="en-US" b="1" err="1">
                <a:solidFill>
                  <a:srgbClr val="C00000"/>
                </a:solidFill>
              </a:rPr>
              <a:t>chạy</a:t>
            </a:r>
            <a:endParaRPr lang="en-US" b="1">
              <a:solidFill>
                <a:srgbClr val="C00000"/>
              </a:solidFill>
            </a:endParaRPr>
          </a:p>
          <a:p>
            <a:pPr lvl="1"/>
            <a:endParaRPr lang="en-US"/>
          </a:p>
          <a:p>
            <a:pPr lvl="1"/>
            <a:r>
              <a:rPr lang="en-US" b="1" err="1"/>
              <a:t>Vậy</a:t>
            </a:r>
            <a:r>
              <a:rPr lang="en-US" b="1"/>
              <a:t>   P</a:t>
            </a:r>
            <a:r>
              <a:rPr lang="en-US" b="1" baseline="-25000"/>
              <a:t>1</a:t>
            </a:r>
            <a:r>
              <a:rPr lang="en-US" b="1"/>
              <a:t> = 0 + 7 =  7</a:t>
            </a:r>
          </a:p>
          <a:p>
            <a:pPr lvl="1"/>
            <a:r>
              <a:rPr lang="en-US" b="1"/>
              <a:t>         P</a:t>
            </a:r>
            <a:r>
              <a:rPr lang="en-US" b="1" baseline="-25000"/>
              <a:t>2</a:t>
            </a:r>
            <a:r>
              <a:rPr lang="en-US" b="1"/>
              <a:t> = 5 + 4 =  9</a:t>
            </a:r>
          </a:p>
          <a:p>
            <a:pPr lvl="1"/>
            <a:r>
              <a:rPr lang="en-US" b="1"/>
              <a:t>         P</a:t>
            </a:r>
            <a:r>
              <a:rPr lang="en-US" b="1" baseline="-25000"/>
              <a:t>3</a:t>
            </a:r>
            <a:r>
              <a:rPr lang="en-US" b="1"/>
              <a:t> = 7 + 1 =  8</a:t>
            </a:r>
          </a:p>
          <a:p>
            <a:pPr lvl="1"/>
            <a:r>
              <a:rPr lang="en-US" b="1"/>
              <a:t>         P</a:t>
            </a:r>
            <a:r>
              <a:rPr lang="en-US" b="1" baseline="-25000"/>
              <a:t>4</a:t>
            </a:r>
            <a:r>
              <a:rPr lang="en-US" b="1"/>
              <a:t> = 7 + 4 =11</a:t>
            </a:r>
          </a:p>
          <a:p>
            <a:pPr lvl="1"/>
            <a:endParaRPr lang="en-US" b="1"/>
          </a:p>
          <a:p>
            <a:pPr lvl="1"/>
            <a:r>
              <a:rPr lang="en-US" b="1" err="1"/>
              <a:t>Thời</a:t>
            </a:r>
            <a:r>
              <a:rPr lang="en-US" b="1"/>
              <a:t> </a:t>
            </a:r>
            <a:r>
              <a:rPr lang="en-US" b="1" err="1"/>
              <a:t>gian</a:t>
            </a:r>
            <a:r>
              <a:rPr lang="en-US" b="1"/>
              <a:t> </a:t>
            </a:r>
            <a:r>
              <a:rPr lang="en-US" b="1" err="1"/>
              <a:t>lưu</a:t>
            </a:r>
            <a:r>
              <a:rPr lang="en-US" b="1"/>
              <a:t> </a:t>
            </a:r>
            <a:r>
              <a:rPr lang="en-US" b="1" err="1"/>
              <a:t>trung</a:t>
            </a:r>
            <a:r>
              <a:rPr lang="en-US" b="1"/>
              <a:t> </a:t>
            </a:r>
            <a:r>
              <a:rPr lang="en-US" b="1" err="1"/>
              <a:t>bình</a:t>
            </a:r>
            <a:r>
              <a:rPr lang="en-US" b="1"/>
              <a:t>=35/4=8,75 </a:t>
            </a:r>
          </a:p>
          <a:p>
            <a:pPr lvl="1"/>
            <a:r>
              <a:rPr lang="en-US"/>
              <a:t> </a:t>
            </a:r>
          </a:p>
        </p:txBody>
      </p:sp>
    </p:spTree>
    <p:extLst>
      <p:ext uri="{BB962C8B-B14F-4D97-AF65-F5344CB8AC3E}">
        <p14:creationId xmlns:p14="http://schemas.microsoft.com/office/powerpoint/2010/main" val="3093862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15918" cy="1010295"/>
          </a:xfrm>
        </p:spPr>
        <p:txBody>
          <a:bodyPr>
            <a:normAutofit fontScale="90000"/>
          </a:bodyPr>
          <a:lstStyle/>
          <a:p>
            <a:r>
              <a:rPr lang="vi-VN"/>
              <a:t>Công việc ngắn nhất trước (SJF</a:t>
            </a:r>
            <a:r>
              <a:rPr lang="en-US"/>
              <a:t>-</a:t>
            </a:r>
            <a:r>
              <a:rPr lang="en-US">
                <a:latin typeface="Times New Roman" pitchFamily="18" charset="0"/>
                <a:cs typeface="Times New Roman" pitchFamily="18" charset="0"/>
              </a:rPr>
              <a:t>Shortest Job First</a:t>
            </a:r>
            <a:r>
              <a:rPr lang="en-US"/>
              <a:t>)</a:t>
            </a:r>
            <a:r>
              <a:rPr lang="vi-VN"/>
              <a:t>)</a:t>
            </a:r>
          </a:p>
        </p:txBody>
      </p:sp>
      <p:sp>
        <p:nvSpPr>
          <p:cNvPr id="3" name="Content Placeholder 2"/>
          <p:cNvSpPr>
            <a:spLocks noGrp="1"/>
          </p:cNvSpPr>
          <p:nvPr>
            <p:ph idx="1"/>
          </p:nvPr>
        </p:nvSpPr>
        <p:spPr/>
        <p:txBody>
          <a:bodyPr>
            <a:normAutofit fontScale="92500"/>
          </a:bodyPr>
          <a:lstStyle/>
          <a:p>
            <a:pPr algn="just"/>
            <a:r>
              <a:rPr lang="vi-VN"/>
              <a:t>Liên kết mỗi tiến trình </a:t>
            </a:r>
            <a:r>
              <a:rPr lang="en-US" err="1">
                <a:latin typeface="Arial" pitchFamily="34" charset="0"/>
                <a:cs typeface="Arial" pitchFamily="34" charset="0"/>
              </a:rPr>
              <a:t>với</a:t>
            </a:r>
            <a:r>
              <a:rPr lang="en-US"/>
              <a:t> </a:t>
            </a:r>
            <a:r>
              <a:rPr lang="vi-VN"/>
              <a:t>độ dài của “CPU burst” tiếp theo. Sử dụng độ dài này để lập lịch tiến trình với thời gian ngắn nhất.</a:t>
            </a:r>
          </a:p>
          <a:p>
            <a:pPr algn="just"/>
            <a:r>
              <a:rPr lang="vi-VN"/>
              <a:t>Hai dạng</a:t>
            </a:r>
          </a:p>
          <a:p>
            <a:pPr lvl="1" algn="just"/>
            <a:r>
              <a:rPr lang="vi-VN"/>
              <a:t>Không chiếm đoạt–Một khi CPU đã được gán cho tiến trình, CPU không thể bị chiếm đoạt bởi một tiến trình nào khác</a:t>
            </a:r>
            <a:r>
              <a:rPr lang="en-US"/>
              <a:t> (</a:t>
            </a:r>
            <a:r>
              <a:rPr lang="en-US">
                <a:latin typeface="Arial" pitchFamily="34" charset="0"/>
                <a:cs typeface="Arial" pitchFamily="34" charset="0"/>
              </a:rPr>
              <a:t>Non-preemptive)(SJN)</a:t>
            </a:r>
            <a:r>
              <a:rPr lang="vi-VN"/>
              <a:t>.</a:t>
            </a:r>
          </a:p>
          <a:p>
            <a:pPr lvl="1" algn="just"/>
            <a:r>
              <a:rPr lang="vi-VN"/>
              <a:t>Chiếm đoạt–Nếu một tiến trình mới đến với độ dài CPU burst nhỏ hơn thời gian thực thi còn lại của tiến trình sở hữu CPU, tiến trình mới được chiếm hữu CPU –</a:t>
            </a:r>
            <a:r>
              <a:rPr lang="en-US"/>
              <a:t> </a:t>
            </a:r>
            <a:r>
              <a:rPr lang="vi-VN"/>
              <a:t>Dạng “Thời gian còn lại ngắn nhất trước” (SR</a:t>
            </a:r>
            <a:r>
              <a:rPr lang="en-US">
                <a:latin typeface="Arial" pitchFamily="34" charset="0"/>
                <a:cs typeface="Arial" pitchFamily="34" charset="0"/>
              </a:rPr>
              <a:t>N</a:t>
            </a:r>
            <a:r>
              <a:rPr lang="vi-VN"/>
              <a:t>)</a:t>
            </a:r>
            <a:r>
              <a:rPr lang="en-US"/>
              <a:t> (P</a:t>
            </a:r>
            <a:r>
              <a:rPr lang="en-US">
                <a:latin typeface="Arial" pitchFamily="34" charset="0"/>
                <a:cs typeface="Arial" pitchFamily="34" charset="0"/>
              </a:rPr>
              <a:t>reemptive)</a:t>
            </a:r>
            <a:endParaRPr lang="vi-VN"/>
          </a:p>
          <a:p>
            <a:pPr algn="just"/>
            <a:r>
              <a:rPr lang="vi-VN"/>
              <a:t>SJF tối ưu thời gian chờ</a:t>
            </a:r>
          </a:p>
        </p:txBody>
      </p:sp>
      <p:sp>
        <p:nvSpPr>
          <p:cNvPr id="5" name="Slide Number Placeholder 4"/>
          <p:cNvSpPr>
            <a:spLocks noGrp="1"/>
          </p:cNvSpPr>
          <p:nvPr>
            <p:ph type="sldNum" sz="quarter" idx="12"/>
          </p:nvPr>
        </p:nvSpPr>
        <p:spPr/>
        <p:txBody>
          <a:bodyPr/>
          <a:lstStyle/>
          <a:p>
            <a:fld id="{CE4F60F1-D81D-4A0F-9A4C-4DEFF98A3653}" type="slidenum">
              <a:rPr lang="vi-VN" smtClean="0"/>
              <a:t>66</a:t>
            </a:fld>
            <a:endParaRPr lang="vi-VN"/>
          </a:p>
        </p:txBody>
      </p:sp>
    </p:spTree>
    <p:extLst>
      <p:ext uri="{BB962C8B-B14F-4D97-AF65-F5344CB8AC3E}">
        <p14:creationId xmlns:p14="http://schemas.microsoft.com/office/powerpoint/2010/main" val="31626178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SJF không chiếm đoạt</a:t>
            </a:r>
            <a:r>
              <a:rPr lang="en-US"/>
              <a:t> (</a:t>
            </a:r>
            <a:r>
              <a:rPr lang="en-US">
                <a:latin typeface="Times New Roman" pitchFamily="18" charset="0"/>
                <a:cs typeface="Times New Roman" pitchFamily="18" charset="0"/>
              </a:rPr>
              <a:t>SJN</a:t>
            </a:r>
            <a:r>
              <a:rPr lang="en-US"/>
              <a:t>-</a:t>
            </a:r>
            <a:r>
              <a:rPr lang="en-US">
                <a:latin typeface="Times New Roman" pitchFamily="18" charset="0"/>
                <a:cs typeface="Times New Roman" pitchFamily="18" charset="0"/>
              </a:rPr>
              <a:t>Shortest Job Next</a:t>
            </a:r>
            <a:r>
              <a:rPr lang="en-US"/>
              <a:t>)</a:t>
            </a:r>
            <a:r>
              <a:rPr lang="vi-VN"/>
              <a:t>: </a:t>
            </a:r>
            <a:r>
              <a:rPr lang="en-US"/>
              <a:t> </a:t>
            </a:r>
            <a:endParaRPr lang="vi-VN"/>
          </a:p>
        </p:txBody>
      </p:sp>
      <p:sp>
        <p:nvSpPr>
          <p:cNvPr id="3" name="Content Placeholder 2"/>
          <p:cNvSpPr>
            <a:spLocks noGrp="1"/>
          </p:cNvSpPr>
          <p:nvPr>
            <p:ph idx="1"/>
          </p:nvPr>
        </p:nvSpPr>
        <p:spPr>
          <a:xfrm>
            <a:off x="838200" y="1335741"/>
            <a:ext cx="10515600" cy="5441577"/>
          </a:xfrm>
        </p:spPr>
        <p:txBody>
          <a:bodyPr>
            <a:normAutofit fontScale="55000" lnSpcReduction="20000"/>
          </a:bodyPr>
          <a:lstStyle/>
          <a:p>
            <a:r>
              <a:rPr lang="en-US" sz="4200" b="1" err="1"/>
              <a:t>Ví</a:t>
            </a:r>
            <a:r>
              <a:rPr lang="en-US" sz="4200" b="1"/>
              <a:t> </a:t>
            </a:r>
            <a:r>
              <a:rPr lang="en-US" sz="4200" b="1" err="1"/>
              <a:t>dụ</a:t>
            </a:r>
            <a:r>
              <a:rPr lang="en-US" sz="4200" b="1"/>
              <a:t>:</a:t>
            </a:r>
            <a:endParaRPr lang="vi-VN" b="1"/>
          </a:p>
          <a:p>
            <a:endParaRPr lang="vi-VN"/>
          </a:p>
          <a:p>
            <a:endParaRPr lang="vi-VN"/>
          </a:p>
          <a:p>
            <a:endParaRPr lang="en-US"/>
          </a:p>
          <a:p>
            <a:pPr>
              <a:buFont typeface="Wingdings" pitchFamily="2" charset="2"/>
              <a:buChar char="§"/>
            </a:pPr>
            <a:r>
              <a:rPr lang="en-US" sz="3300" b="1" err="1">
                <a:solidFill>
                  <a:srgbClr val="C00000"/>
                </a:solidFill>
              </a:rPr>
              <a:t>Biểu</a:t>
            </a:r>
            <a:r>
              <a:rPr lang="en-US" sz="3300" b="1">
                <a:solidFill>
                  <a:srgbClr val="C00000"/>
                </a:solidFill>
              </a:rPr>
              <a:t> </a:t>
            </a:r>
            <a:r>
              <a:rPr lang="en-US" sz="3300" b="1" err="1">
                <a:solidFill>
                  <a:srgbClr val="C00000"/>
                </a:solidFill>
              </a:rPr>
              <a:t>đồ</a:t>
            </a:r>
            <a:r>
              <a:rPr lang="en-US" sz="3300" b="1">
                <a:solidFill>
                  <a:srgbClr val="C00000"/>
                </a:solidFill>
              </a:rPr>
              <a:t> Gantt</a:t>
            </a:r>
            <a:endParaRPr lang="vi-VN" sz="3300" b="1">
              <a:solidFill>
                <a:srgbClr val="C00000"/>
              </a:solidFill>
            </a:endParaRPr>
          </a:p>
          <a:p>
            <a:pPr>
              <a:buFont typeface="Wingdings" pitchFamily="2" charset="2"/>
              <a:buChar char="§"/>
            </a:pPr>
            <a:endParaRPr lang="en-US" sz="2200" b="1">
              <a:solidFill>
                <a:srgbClr val="C00000"/>
              </a:solidFill>
            </a:endParaRPr>
          </a:p>
          <a:p>
            <a:pPr>
              <a:buFont typeface="Wingdings" pitchFamily="2" charset="2"/>
              <a:buChar char="§"/>
            </a:pP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chờ</a:t>
            </a:r>
            <a:r>
              <a:rPr lang="en-US" sz="2900" b="1">
                <a:solidFill>
                  <a:srgbClr val="C00000"/>
                </a:solidFill>
              </a:rPr>
              <a:t>=</a:t>
            </a: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kết</a:t>
            </a:r>
            <a:r>
              <a:rPr lang="en-US" sz="2900" b="1">
                <a:solidFill>
                  <a:srgbClr val="C00000"/>
                </a:solidFill>
              </a:rPr>
              <a:t> </a:t>
            </a:r>
            <a:r>
              <a:rPr lang="en-US" sz="2900" b="1" err="1">
                <a:solidFill>
                  <a:srgbClr val="C00000"/>
                </a:solidFill>
              </a:rPr>
              <a:t>thúc-Thời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đến-Thời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chạy</a:t>
            </a:r>
            <a:endParaRPr lang="vi-VN" sz="2900" b="1">
              <a:solidFill>
                <a:srgbClr val="C00000"/>
              </a:solidFill>
            </a:endParaRPr>
          </a:p>
          <a:p>
            <a:pPr marL="457200" lvl="1" indent="0">
              <a:buNone/>
            </a:pPr>
            <a:r>
              <a:rPr lang="en-US" sz="2500" b="1" err="1"/>
              <a:t>Vậy</a:t>
            </a:r>
            <a:r>
              <a:rPr lang="en-US" sz="2500" b="1"/>
              <a:t>   P1 = 7 – 0 - 7    =  0</a:t>
            </a:r>
          </a:p>
          <a:p>
            <a:pPr marL="457200" lvl="1" indent="0">
              <a:buNone/>
            </a:pPr>
            <a:r>
              <a:rPr lang="en-US" sz="2500" b="1"/>
              <a:t>         P2 = 12 - 2 - 4   =   6</a:t>
            </a:r>
          </a:p>
          <a:p>
            <a:pPr marL="457200" lvl="1" indent="0">
              <a:buNone/>
            </a:pPr>
            <a:r>
              <a:rPr lang="en-US" sz="2500" b="1"/>
              <a:t>         P3 =  8 – 4 - 1    =  3</a:t>
            </a:r>
          </a:p>
          <a:p>
            <a:pPr marL="457200" lvl="1" indent="0">
              <a:buNone/>
            </a:pPr>
            <a:r>
              <a:rPr lang="en-US" sz="2500" b="1"/>
              <a:t>         P4 = 16 – 5 – 4  =  7</a:t>
            </a:r>
          </a:p>
          <a:p>
            <a:pPr marL="457200" lvl="1" indent="0">
              <a:buNone/>
            </a:pPr>
            <a:r>
              <a:rPr lang="en-US" sz="2500" b="1" err="1"/>
              <a:t>Thời</a:t>
            </a:r>
            <a:r>
              <a:rPr lang="en-US" sz="2500" b="1"/>
              <a:t> </a:t>
            </a:r>
            <a:r>
              <a:rPr lang="en-US" sz="2500" b="1" err="1"/>
              <a:t>gian</a:t>
            </a:r>
            <a:r>
              <a:rPr lang="en-US" sz="2500" b="1"/>
              <a:t> </a:t>
            </a:r>
            <a:r>
              <a:rPr lang="en-US" sz="2500" b="1" err="1"/>
              <a:t>chờ</a:t>
            </a:r>
            <a:r>
              <a:rPr lang="en-US" sz="2500" b="1"/>
              <a:t> </a:t>
            </a:r>
            <a:r>
              <a:rPr lang="en-US" sz="2500" b="1" err="1"/>
              <a:t>trung</a:t>
            </a:r>
            <a:r>
              <a:rPr lang="en-US" sz="2500" b="1"/>
              <a:t> </a:t>
            </a:r>
            <a:r>
              <a:rPr lang="en-US" sz="2500" b="1" err="1"/>
              <a:t>bình</a:t>
            </a:r>
            <a:r>
              <a:rPr lang="en-US" sz="2500" b="1"/>
              <a:t> = 16/4 = 4</a:t>
            </a:r>
          </a:p>
          <a:p>
            <a:pPr>
              <a:buFont typeface="Wingdings" pitchFamily="2" charset="2"/>
              <a:buChar char="§"/>
            </a:pP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lưu</a:t>
            </a:r>
            <a:r>
              <a:rPr lang="en-US" sz="2900" b="1">
                <a:solidFill>
                  <a:srgbClr val="C00000"/>
                </a:solidFill>
              </a:rPr>
              <a:t>=</a:t>
            </a: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chờ+Thời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chạy</a:t>
            </a:r>
            <a:endParaRPr lang="en-US" sz="2900" b="1">
              <a:solidFill>
                <a:srgbClr val="C00000"/>
              </a:solidFill>
            </a:endParaRPr>
          </a:p>
          <a:p>
            <a:pPr marL="457200" lvl="1" indent="0">
              <a:buNone/>
            </a:pPr>
            <a:r>
              <a:rPr lang="en-US" sz="2500" b="1" err="1"/>
              <a:t>Vậy</a:t>
            </a:r>
            <a:r>
              <a:rPr lang="en-US" sz="2500" b="1"/>
              <a:t>   P1 = 0 + 7 =    7</a:t>
            </a:r>
          </a:p>
          <a:p>
            <a:pPr marL="457200" lvl="1" indent="0">
              <a:buNone/>
            </a:pPr>
            <a:r>
              <a:rPr lang="en-US" sz="2500" b="1"/>
              <a:t>         P2 = 6 + 4 =  10</a:t>
            </a:r>
          </a:p>
          <a:p>
            <a:pPr marL="457200" lvl="1" indent="0">
              <a:buNone/>
            </a:pPr>
            <a:r>
              <a:rPr lang="en-US" sz="2500" b="1"/>
              <a:t>         P3 = 3 + 1 =    4</a:t>
            </a:r>
          </a:p>
          <a:p>
            <a:pPr marL="457200" lvl="1" indent="0">
              <a:buNone/>
            </a:pPr>
            <a:r>
              <a:rPr lang="en-US" sz="2500" b="1"/>
              <a:t>         P4 = 7 + 4 =  11 </a:t>
            </a:r>
          </a:p>
          <a:p>
            <a:pPr marL="457200" lvl="1" indent="0">
              <a:buNone/>
            </a:pPr>
            <a:r>
              <a:rPr lang="en-US" sz="2500" b="1" err="1"/>
              <a:t>Thời</a:t>
            </a:r>
            <a:r>
              <a:rPr lang="en-US" sz="2500" b="1"/>
              <a:t> </a:t>
            </a:r>
            <a:r>
              <a:rPr lang="en-US" sz="2500" b="1" err="1"/>
              <a:t>gian</a:t>
            </a:r>
            <a:r>
              <a:rPr lang="en-US" sz="2500" b="1"/>
              <a:t> </a:t>
            </a:r>
            <a:r>
              <a:rPr lang="en-US" sz="2500" b="1" err="1"/>
              <a:t>lưu</a:t>
            </a:r>
            <a:r>
              <a:rPr lang="en-US" sz="2500" b="1"/>
              <a:t> </a:t>
            </a:r>
            <a:r>
              <a:rPr lang="en-US" sz="2500" b="1" err="1"/>
              <a:t>trung</a:t>
            </a:r>
            <a:r>
              <a:rPr lang="en-US" sz="2500" b="1"/>
              <a:t> </a:t>
            </a:r>
            <a:r>
              <a:rPr lang="en-US" sz="2500" b="1" err="1"/>
              <a:t>bình</a:t>
            </a:r>
            <a:r>
              <a:rPr lang="en-US" sz="2500" b="1"/>
              <a:t>=32/4=8</a:t>
            </a:r>
            <a:endParaRPr lang="vi-VN" b="1"/>
          </a:p>
          <a:p>
            <a:endParaRPr lang="vi-VN"/>
          </a:p>
        </p:txBody>
      </p:sp>
      <p:pic>
        <p:nvPicPr>
          <p:cNvPr id="4" name="Picture 3"/>
          <p:cNvPicPr>
            <a:picLocks noChangeAspect="1"/>
          </p:cNvPicPr>
          <p:nvPr/>
        </p:nvPicPr>
        <p:blipFill>
          <a:blip r:embed="rId2"/>
          <a:stretch>
            <a:fillRect/>
          </a:stretch>
        </p:blipFill>
        <p:spPr>
          <a:xfrm>
            <a:off x="3267902" y="1370332"/>
            <a:ext cx="4763850" cy="1077034"/>
          </a:xfrm>
          <a:prstGeom prst="rect">
            <a:avLst/>
          </a:prstGeom>
        </p:spPr>
      </p:pic>
      <p:pic>
        <p:nvPicPr>
          <p:cNvPr id="5" name="Picture 4"/>
          <p:cNvPicPr>
            <a:picLocks noChangeAspect="1"/>
          </p:cNvPicPr>
          <p:nvPr/>
        </p:nvPicPr>
        <p:blipFill>
          <a:blip r:embed="rId3"/>
          <a:stretch>
            <a:fillRect/>
          </a:stretch>
        </p:blipFill>
        <p:spPr>
          <a:xfrm>
            <a:off x="5639179" y="3668746"/>
            <a:ext cx="5726971" cy="1542656"/>
          </a:xfrm>
          <a:prstGeom prst="rect">
            <a:avLst/>
          </a:prstGeom>
        </p:spPr>
      </p:pic>
      <p:sp>
        <p:nvSpPr>
          <p:cNvPr id="7" name="Slide Number Placeholder 6"/>
          <p:cNvSpPr>
            <a:spLocks noGrp="1"/>
          </p:cNvSpPr>
          <p:nvPr>
            <p:ph type="sldNum" sz="quarter" idx="12"/>
          </p:nvPr>
        </p:nvSpPr>
        <p:spPr/>
        <p:txBody>
          <a:bodyPr/>
          <a:lstStyle/>
          <a:p>
            <a:fld id="{CE4F60F1-D81D-4A0F-9A4C-4DEFF98A3653}" type="slidenum">
              <a:rPr lang="vi-VN" smtClean="0"/>
              <a:t>67</a:t>
            </a:fld>
            <a:endParaRPr lang="vi-VN"/>
          </a:p>
        </p:txBody>
      </p:sp>
    </p:spTree>
    <p:extLst>
      <p:ext uri="{BB962C8B-B14F-4D97-AF65-F5344CB8AC3E}">
        <p14:creationId xmlns:p14="http://schemas.microsoft.com/office/powerpoint/2010/main" val="2830652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SJF chiếm đoạt</a:t>
            </a:r>
            <a:r>
              <a:rPr lang="en-US"/>
              <a:t> (</a:t>
            </a:r>
            <a:r>
              <a:rPr lang="en-US">
                <a:latin typeface="Times New Roman" pitchFamily="18" charset="0"/>
                <a:cs typeface="Times New Roman" pitchFamily="18" charset="0"/>
              </a:rPr>
              <a:t>SRN</a:t>
            </a:r>
            <a:r>
              <a:rPr lang="en-US"/>
              <a:t>-</a:t>
            </a:r>
            <a:r>
              <a:rPr lang="en-US">
                <a:latin typeface="Times New Roman" pitchFamily="18" charset="0"/>
                <a:cs typeface="Times New Roman" pitchFamily="18" charset="0"/>
              </a:rPr>
              <a:t>Shortest Remaining Next</a:t>
            </a:r>
            <a:r>
              <a:rPr lang="en-US"/>
              <a:t>)</a:t>
            </a:r>
            <a:r>
              <a:rPr lang="vi-VN"/>
              <a:t>: </a:t>
            </a:r>
            <a:r>
              <a:rPr lang="en-US"/>
              <a:t> </a:t>
            </a:r>
            <a:endParaRPr lang="vi-VN"/>
          </a:p>
        </p:txBody>
      </p:sp>
      <p:sp>
        <p:nvSpPr>
          <p:cNvPr id="3" name="Content Placeholder 2"/>
          <p:cNvSpPr>
            <a:spLocks noGrp="1"/>
          </p:cNvSpPr>
          <p:nvPr>
            <p:ph idx="1"/>
          </p:nvPr>
        </p:nvSpPr>
        <p:spPr>
          <a:xfrm>
            <a:off x="838200" y="1335741"/>
            <a:ext cx="10515600" cy="5441577"/>
          </a:xfrm>
        </p:spPr>
        <p:txBody>
          <a:bodyPr>
            <a:normAutofit fontScale="55000" lnSpcReduction="20000"/>
          </a:bodyPr>
          <a:lstStyle/>
          <a:p>
            <a:r>
              <a:rPr lang="en-US" sz="4200" b="1" err="1"/>
              <a:t>Ví</a:t>
            </a:r>
            <a:r>
              <a:rPr lang="en-US" sz="4200" b="1"/>
              <a:t> </a:t>
            </a:r>
            <a:r>
              <a:rPr lang="en-US" sz="4200" b="1" err="1"/>
              <a:t>dụ</a:t>
            </a:r>
            <a:r>
              <a:rPr lang="en-US" sz="4200" b="1"/>
              <a:t>:</a:t>
            </a:r>
            <a:endParaRPr lang="vi-VN" b="1"/>
          </a:p>
          <a:p>
            <a:endParaRPr lang="vi-VN"/>
          </a:p>
          <a:p>
            <a:endParaRPr lang="vi-VN"/>
          </a:p>
          <a:p>
            <a:endParaRPr lang="en-US"/>
          </a:p>
          <a:p>
            <a:pPr>
              <a:buFont typeface="Wingdings" pitchFamily="2" charset="2"/>
              <a:buChar char="§"/>
            </a:pPr>
            <a:r>
              <a:rPr lang="en-US" sz="3300" b="1" err="1">
                <a:solidFill>
                  <a:srgbClr val="C00000"/>
                </a:solidFill>
              </a:rPr>
              <a:t>Biểu</a:t>
            </a:r>
            <a:r>
              <a:rPr lang="en-US" sz="3300" b="1">
                <a:solidFill>
                  <a:srgbClr val="C00000"/>
                </a:solidFill>
              </a:rPr>
              <a:t> </a:t>
            </a:r>
            <a:r>
              <a:rPr lang="en-US" sz="3300" b="1" err="1">
                <a:solidFill>
                  <a:srgbClr val="C00000"/>
                </a:solidFill>
              </a:rPr>
              <a:t>đồ</a:t>
            </a:r>
            <a:r>
              <a:rPr lang="en-US" sz="3300" b="1">
                <a:solidFill>
                  <a:srgbClr val="C00000"/>
                </a:solidFill>
              </a:rPr>
              <a:t> Gantt</a:t>
            </a:r>
            <a:endParaRPr lang="vi-VN" sz="3300" b="1">
              <a:solidFill>
                <a:srgbClr val="C00000"/>
              </a:solidFill>
            </a:endParaRPr>
          </a:p>
          <a:p>
            <a:pPr>
              <a:buFont typeface="Wingdings" pitchFamily="2" charset="2"/>
              <a:buChar char="§"/>
            </a:pPr>
            <a:endParaRPr lang="en-US" sz="2200" b="1">
              <a:solidFill>
                <a:srgbClr val="C00000"/>
              </a:solidFill>
            </a:endParaRPr>
          </a:p>
          <a:p>
            <a:pPr>
              <a:buFont typeface="Wingdings" pitchFamily="2" charset="2"/>
              <a:buChar char="§"/>
            </a:pP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chờ</a:t>
            </a:r>
            <a:r>
              <a:rPr lang="en-US" sz="2900" b="1">
                <a:solidFill>
                  <a:srgbClr val="C00000"/>
                </a:solidFill>
              </a:rPr>
              <a:t>=</a:t>
            </a: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kết</a:t>
            </a:r>
            <a:r>
              <a:rPr lang="en-US" sz="2900" b="1">
                <a:solidFill>
                  <a:srgbClr val="C00000"/>
                </a:solidFill>
              </a:rPr>
              <a:t> </a:t>
            </a:r>
            <a:r>
              <a:rPr lang="en-US" sz="2900" b="1" err="1">
                <a:solidFill>
                  <a:srgbClr val="C00000"/>
                </a:solidFill>
              </a:rPr>
              <a:t>thúc-Thời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đến-Thời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chạy</a:t>
            </a:r>
            <a:endParaRPr lang="vi-VN" sz="2900" b="1">
              <a:solidFill>
                <a:srgbClr val="C00000"/>
              </a:solidFill>
            </a:endParaRPr>
          </a:p>
          <a:p>
            <a:pPr marL="457200" lvl="1" indent="0">
              <a:buNone/>
            </a:pPr>
            <a:r>
              <a:rPr lang="en-US" sz="2500" b="1" err="1"/>
              <a:t>Vậy</a:t>
            </a:r>
            <a:r>
              <a:rPr lang="en-US" sz="2500" b="1"/>
              <a:t>   P1 = 16 – 0 - 7  =   9</a:t>
            </a:r>
          </a:p>
          <a:p>
            <a:pPr marL="457200" lvl="1" indent="0">
              <a:buNone/>
            </a:pPr>
            <a:r>
              <a:rPr lang="en-US" sz="2500" b="1"/>
              <a:t>         P2 =  7 - 2 - 4     =   1</a:t>
            </a:r>
          </a:p>
          <a:p>
            <a:pPr marL="457200" lvl="1" indent="0">
              <a:buNone/>
            </a:pPr>
            <a:r>
              <a:rPr lang="en-US" sz="2500" b="1"/>
              <a:t>         P3 =  5 – 4 - 1    =   0</a:t>
            </a:r>
          </a:p>
          <a:p>
            <a:pPr marL="457200" lvl="1" indent="0">
              <a:buNone/>
            </a:pPr>
            <a:r>
              <a:rPr lang="en-US" sz="2500" b="1"/>
              <a:t>         P4 = 11 – 5 – 4  =  2</a:t>
            </a:r>
          </a:p>
          <a:p>
            <a:pPr marL="457200" lvl="1" indent="0">
              <a:buNone/>
            </a:pPr>
            <a:r>
              <a:rPr lang="en-US" sz="2500" b="1" err="1"/>
              <a:t>Thời</a:t>
            </a:r>
            <a:r>
              <a:rPr lang="en-US" sz="2500" b="1"/>
              <a:t> </a:t>
            </a:r>
            <a:r>
              <a:rPr lang="en-US" sz="2500" b="1" err="1"/>
              <a:t>gian</a:t>
            </a:r>
            <a:r>
              <a:rPr lang="en-US" sz="2500" b="1"/>
              <a:t> </a:t>
            </a:r>
            <a:r>
              <a:rPr lang="en-US" sz="2500" b="1" err="1"/>
              <a:t>chờ</a:t>
            </a:r>
            <a:r>
              <a:rPr lang="en-US" sz="2500" b="1"/>
              <a:t> </a:t>
            </a:r>
            <a:r>
              <a:rPr lang="en-US" sz="2500" b="1" err="1"/>
              <a:t>trung</a:t>
            </a:r>
            <a:r>
              <a:rPr lang="en-US" sz="2500" b="1"/>
              <a:t> </a:t>
            </a:r>
            <a:r>
              <a:rPr lang="en-US" sz="2500" b="1" err="1"/>
              <a:t>bình</a:t>
            </a:r>
            <a:r>
              <a:rPr lang="en-US" sz="2500" b="1"/>
              <a:t> = 12/4 = 3</a:t>
            </a:r>
          </a:p>
          <a:p>
            <a:pPr>
              <a:buFont typeface="Wingdings" pitchFamily="2" charset="2"/>
              <a:buChar char="§"/>
            </a:pP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lưu</a:t>
            </a:r>
            <a:r>
              <a:rPr lang="en-US" sz="2900" b="1">
                <a:solidFill>
                  <a:srgbClr val="C00000"/>
                </a:solidFill>
              </a:rPr>
              <a:t>=</a:t>
            </a:r>
            <a:r>
              <a:rPr lang="en-US" sz="2900" b="1" err="1">
                <a:solidFill>
                  <a:srgbClr val="C00000"/>
                </a:solidFill>
              </a:rPr>
              <a:t>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chờ+Thời</a:t>
            </a:r>
            <a:r>
              <a:rPr lang="en-US" sz="2900" b="1">
                <a:solidFill>
                  <a:srgbClr val="C00000"/>
                </a:solidFill>
              </a:rPr>
              <a:t> </a:t>
            </a:r>
            <a:r>
              <a:rPr lang="en-US" sz="2900" b="1" err="1">
                <a:solidFill>
                  <a:srgbClr val="C00000"/>
                </a:solidFill>
              </a:rPr>
              <a:t>gian</a:t>
            </a:r>
            <a:r>
              <a:rPr lang="en-US" sz="2900" b="1">
                <a:solidFill>
                  <a:srgbClr val="C00000"/>
                </a:solidFill>
              </a:rPr>
              <a:t> </a:t>
            </a:r>
            <a:r>
              <a:rPr lang="en-US" sz="2900" b="1" err="1">
                <a:solidFill>
                  <a:srgbClr val="C00000"/>
                </a:solidFill>
              </a:rPr>
              <a:t>chạy</a:t>
            </a:r>
            <a:endParaRPr lang="en-US" sz="2900" b="1">
              <a:solidFill>
                <a:srgbClr val="C00000"/>
              </a:solidFill>
            </a:endParaRPr>
          </a:p>
          <a:p>
            <a:pPr marL="457200" lvl="1" indent="0">
              <a:buNone/>
            </a:pPr>
            <a:r>
              <a:rPr lang="en-US" sz="2500" b="1" err="1"/>
              <a:t>Vậy</a:t>
            </a:r>
            <a:r>
              <a:rPr lang="en-US" sz="2500" b="1"/>
              <a:t>   P1 = 9 + 7 =  16</a:t>
            </a:r>
          </a:p>
          <a:p>
            <a:pPr marL="457200" lvl="1" indent="0">
              <a:buNone/>
            </a:pPr>
            <a:r>
              <a:rPr lang="en-US" sz="2500" b="1"/>
              <a:t>         P2 = 1 + 4 =     5</a:t>
            </a:r>
          </a:p>
          <a:p>
            <a:pPr marL="457200" lvl="1" indent="0">
              <a:buNone/>
            </a:pPr>
            <a:r>
              <a:rPr lang="en-US" sz="2500" b="1"/>
              <a:t>         P3 = 0 + 1 =     1</a:t>
            </a:r>
          </a:p>
          <a:p>
            <a:pPr marL="457200" lvl="1" indent="0">
              <a:buNone/>
            </a:pPr>
            <a:r>
              <a:rPr lang="en-US" sz="2500" b="1"/>
              <a:t>         P4 = 2 + 4 =     6  </a:t>
            </a:r>
          </a:p>
          <a:p>
            <a:pPr marL="457200" lvl="1" indent="0">
              <a:buNone/>
            </a:pPr>
            <a:r>
              <a:rPr lang="en-US" sz="2500" b="1" err="1"/>
              <a:t>Thời</a:t>
            </a:r>
            <a:r>
              <a:rPr lang="en-US" sz="2500" b="1"/>
              <a:t> </a:t>
            </a:r>
            <a:r>
              <a:rPr lang="en-US" sz="2500" b="1" err="1"/>
              <a:t>gian</a:t>
            </a:r>
            <a:r>
              <a:rPr lang="en-US" sz="2500" b="1"/>
              <a:t> </a:t>
            </a:r>
            <a:r>
              <a:rPr lang="en-US" sz="2500" b="1" err="1"/>
              <a:t>lưu</a:t>
            </a:r>
            <a:r>
              <a:rPr lang="en-US" sz="2500" b="1"/>
              <a:t> </a:t>
            </a:r>
            <a:r>
              <a:rPr lang="en-US" sz="2500" b="1" err="1"/>
              <a:t>trung</a:t>
            </a:r>
            <a:r>
              <a:rPr lang="en-US" sz="2500" b="1"/>
              <a:t> </a:t>
            </a:r>
            <a:r>
              <a:rPr lang="en-US" sz="2500" b="1" err="1"/>
              <a:t>bình</a:t>
            </a:r>
            <a:r>
              <a:rPr lang="en-US" sz="2500" b="1"/>
              <a:t>=28/4=7</a:t>
            </a:r>
            <a:endParaRPr lang="vi-VN" b="1"/>
          </a:p>
          <a:p>
            <a:endParaRPr lang="vi-VN"/>
          </a:p>
        </p:txBody>
      </p:sp>
      <p:pic>
        <p:nvPicPr>
          <p:cNvPr id="4" name="Picture 3"/>
          <p:cNvPicPr>
            <a:picLocks noChangeAspect="1"/>
          </p:cNvPicPr>
          <p:nvPr/>
        </p:nvPicPr>
        <p:blipFill>
          <a:blip r:embed="rId2"/>
          <a:stretch>
            <a:fillRect/>
          </a:stretch>
        </p:blipFill>
        <p:spPr>
          <a:xfrm>
            <a:off x="3267902" y="1335741"/>
            <a:ext cx="4763850" cy="1129101"/>
          </a:xfrm>
          <a:prstGeom prst="rect">
            <a:avLst/>
          </a:prstGeom>
        </p:spPr>
      </p:pic>
      <p:sp>
        <p:nvSpPr>
          <p:cNvPr id="7" name="Slide Number Placeholder 6"/>
          <p:cNvSpPr>
            <a:spLocks noGrp="1"/>
          </p:cNvSpPr>
          <p:nvPr>
            <p:ph type="sldNum" sz="quarter" idx="12"/>
          </p:nvPr>
        </p:nvSpPr>
        <p:spPr/>
        <p:txBody>
          <a:bodyPr/>
          <a:lstStyle/>
          <a:p>
            <a:fld id="{CE4F60F1-D81D-4A0F-9A4C-4DEFF98A3653}" type="slidenum">
              <a:rPr lang="vi-VN" smtClean="0">
                <a:solidFill>
                  <a:prstClr val="black">
                    <a:tint val="75000"/>
                  </a:prstClr>
                </a:solidFill>
              </a:rPr>
              <a:pPr/>
              <a:t>68</a:t>
            </a:fld>
            <a:endParaRPr lang="vi-VN">
              <a:solidFill>
                <a:prstClr val="black">
                  <a:tint val="75000"/>
                </a:prstClr>
              </a:solidFill>
            </a:endParaRPr>
          </a:p>
        </p:txBody>
      </p:sp>
      <p:pic>
        <p:nvPicPr>
          <p:cNvPr id="10" name="Picture 9"/>
          <p:cNvPicPr>
            <a:picLocks noChangeAspect="1"/>
          </p:cNvPicPr>
          <p:nvPr/>
        </p:nvPicPr>
        <p:blipFill>
          <a:blip r:embed="rId3"/>
          <a:stretch>
            <a:fillRect/>
          </a:stretch>
        </p:blipFill>
        <p:spPr>
          <a:xfrm>
            <a:off x="2638052" y="2464842"/>
            <a:ext cx="7344148" cy="717036"/>
          </a:xfrm>
          <a:prstGeom prst="rect">
            <a:avLst/>
          </a:prstGeom>
        </p:spPr>
      </p:pic>
    </p:spTree>
    <p:extLst>
      <p:ext uri="{BB962C8B-B14F-4D97-AF65-F5344CB8AC3E}">
        <p14:creationId xmlns:p14="http://schemas.microsoft.com/office/powerpoint/2010/main" val="959355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với độ ưu tiên</a:t>
            </a:r>
          </a:p>
        </p:txBody>
      </p:sp>
      <p:sp>
        <p:nvSpPr>
          <p:cNvPr id="3" name="Content Placeholder 2"/>
          <p:cNvSpPr>
            <a:spLocks noGrp="1"/>
          </p:cNvSpPr>
          <p:nvPr>
            <p:ph idx="1"/>
          </p:nvPr>
        </p:nvSpPr>
        <p:spPr/>
        <p:txBody>
          <a:bodyPr>
            <a:normAutofit fontScale="92500" lnSpcReduction="10000"/>
          </a:bodyPr>
          <a:lstStyle/>
          <a:p>
            <a:pPr algn="just"/>
            <a:r>
              <a:rPr lang="vi-VN"/>
              <a:t>Mỗi tiến trình liên kết với một độ ưu tiên (số nguyên) xác định</a:t>
            </a:r>
          </a:p>
          <a:p>
            <a:pPr algn="just"/>
            <a:r>
              <a:rPr lang="vi-VN"/>
              <a:t>CPU được phân phối cho tiến trình với độ ưu tiên cao nhất (giá trị độ ưu tiên nhỏ nhất)</a:t>
            </a:r>
          </a:p>
          <a:p>
            <a:pPr lvl="1" algn="just"/>
            <a:r>
              <a:rPr lang="vi-VN"/>
              <a:t>Chiếm đoạt</a:t>
            </a:r>
            <a:r>
              <a:rPr lang="en-US"/>
              <a:t> (preemptive)</a:t>
            </a:r>
            <a:endParaRPr lang="vi-VN"/>
          </a:p>
          <a:p>
            <a:pPr lvl="1" algn="just"/>
            <a:r>
              <a:rPr lang="vi-VN"/>
              <a:t>Không chiếm đoạt</a:t>
            </a:r>
            <a:r>
              <a:rPr lang="en-US"/>
              <a:t> (non preemptive)</a:t>
            </a:r>
            <a:endParaRPr lang="vi-VN"/>
          </a:p>
          <a:p>
            <a:pPr algn="just"/>
            <a:r>
              <a:rPr lang="vi-VN"/>
              <a:t>SJF là lập lịch với độ ưu tiên trong đó độ ưu tiên chính là khoảng CPU burst tiếp theo</a:t>
            </a:r>
          </a:p>
          <a:p>
            <a:pPr algn="just"/>
            <a:r>
              <a:rPr lang="vi-VN"/>
              <a:t>Vấn đề: “Chết đói” – Những tiến trình với độ ưu tiên thấp có thể sẽ không bao giờ được gán CPU</a:t>
            </a:r>
          </a:p>
          <a:p>
            <a:pPr lvl="1" algn="just"/>
            <a:r>
              <a:rPr lang="vi-VN"/>
              <a:t>Giải pháp: các tiến trình tăng độ ưu tiên theo thời gian</a:t>
            </a:r>
          </a:p>
        </p:txBody>
      </p:sp>
      <p:sp>
        <p:nvSpPr>
          <p:cNvPr id="5" name="Slide Number Placeholder 4"/>
          <p:cNvSpPr>
            <a:spLocks noGrp="1"/>
          </p:cNvSpPr>
          <p:nvPr>
            <p:ph type="sldNum" sz="quarter" idx="12"/>
          </p:nvPr>
        </p:nvSpPr>
        <p:spPr/>
        <p:txBody>
          <a:bodyPr/>
          <a:lstStyle/>
          <a:p>
            <a:fld id="{CE4F60F1-D81D-4A0F-9A4C-4DEFF98A3653}" type="slidenum">
              <a:rPr lang="vi-VN" smtClean="0"/>
              <a:t>69</a:t>
            </a:fld>
            <a:endParaRPr lang="vi-VN"/>
          </a:p>
        </p:txBody>
      </p:sp>
    </p:spTree>
    <p:extLst>
      <p:ext uri="{BB962C8B-B14F-4D97-AF65-F5344CB8AC3E}">
        <p14:creationId xmlns:p14="http://schemas.microsoft.com/office/powerpoint/2010/main" val="392045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Trạng thái tiến trình</a:t>
            </a:r>
          </a:p>
        </p:txBody>
      </p:sp>
      <p:pic>
        <p:nvPicPr>
          <p:cNvPr id="4" name="Content Placeholder 3"/>
          <p:cNvPicPr>
            <a:picLocks noGrp="1" noChangeAspect="1"/>
          </p:cNvPicPr>
          <p:nvPr>
            <p:ph idx="1"/>
          </p:nvPr>
        </p:nvPicPr>
        <p:blipFill>
          <a:blip r:embed="rId2"/>
          <a:stretch>
            <a:fillRect/>
          </a:stretch>
        </p:blipFill>
        <p:spPr>
          <a:xfrm>
            <a:off x="291568" y="1723274"/>
            <a:ext cx="11608864" cy="463307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a:t>
            </a:fld>
            <a:endParaRPr lang="vi-VN"/>
          </a:p>
        </p:txBody>
      </p:sp>
    </p:spTree>
    <p:extLst>
      <p:ext uri="{BB962C8B-B14F-4D97-AF65-F5344CB8AC3E}">
        <p14:creationId xmlns:p14="http://schemas.microsoft.com/office/powerpoint/2010/main" val="4109585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Round Robin (RR)</a:t>
            </a:r>
          </a:p>
        </p:txBody>
      </p:sp>
      <p:sp>
        <p:nvSpPr>
          <p:cNvPr id="3" name="Content Placeholder 2"/>
          <p:cNvSpPr>
            <a:spLocks noGrp="1"/>
          </p:cNvSpPr>
          <p:nvPr>
            <p:ph idx="1"/>
          </p:nvPr>
        </p:nvSpPr>
        <p:spPr/>
        <p:txBody>
          <a:bodyPr/>
          <a:lstStyle/>
          <a:p>
            <a:pPr algn="just"/>
            <a:r>
              <a:rPr lang="vi-VN"/>
              <a:t>Mỗi tiến trình được gán một lượng tử thời gian </a:t>
            </a:r>
            <a:r>
              <a:rPr lang="en-US">
                <a:latin typeface="Arial" pitchFamily="34" charset="0"/>
                <a:cs typeface="Arial" pitchFamily="34" charset="0"/>
              </a:rPr>
              <a:t>Q (Quantum)</a:t>
            </a:r>
            <a:r>
              <a:rPr lang="en-US"/>
              <a:t> </a:t>
            </a:r>
            <a:r>
              <a:rPr lang="vi-VN"/>
              <a:t>(thường từ 10 – 100 mili giây)</a:t>
            </a:r>
            <a:r>
              <a:rPr lang="en-US"/>
              <a:t> </a:t>
            </a:r>
            <a:r>
              <a:rPr lang="en-US" err="1">
                <a:latin typeface="Arial" panose="020B0604020202020204" pitchFamily="34" charset="0"/>
                <a:cs typeface="Arial" panose="020B0604020202020204" pitchFamily="34" charset="0"/>
              </a:rPr>
              <a:t>để</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sử</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CPU</a:t>
            </a:r>
            <a:endParaRPr lang="vi-VN">
              <a:latin typeface="Arial" panose="020B0604020202020204" pitchFamily="34" charset="0"/>
              <a:cs typeface="Arial" panose="020B0604020202020204" pitchFamily="34" charset="0"/>
            </a:endParaRPr>
          </a:p>
          <a:p>
            <a:pPr algn="just"/>
            <a:r>
              <a:rPr lang="vi-VN"/>
              <a:t>Hết lượng tử thời gian, tiến trình hiện tại bị tước</a:t>
            </a:r>
            <a:r>
              <a:rPr lang="en-US"/>
              <a:t> </a:t>
            </a:r>
            <a:r>
              <a:rPr lang="vi-VN"/>
              <a:t>CPU và</a:t>
            </a:r>
            <a:r>
              <a:rPr lang="en-US"/>
              <a:t> </a:t>
            </a:r>
            <a:r>
              <a:rPr lang="vi-VN"/>
              <a:t>đặt vào hàng đợi sẵn sàng</a:t>
            </a:r>
            <a:r>
              <a:rPr lang="en-US"/>
              <a:t> </a:t>
            </a:r>
            <a:r>
              <a:rPr lang="en-US" err="1">
                <a:latin typeface="Arial" panose="020B0604020202020204" pitchFamily="34" charset="0"/>
                <a:cs typeface="Arial" panose="020B0604020202020204" pitchFamily="34" charset="0"/>
              </a:rPr>
              <a:t>nếu</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ch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a </a:t>
            </a:r>
            <a:r>
              <a:rPr lang="en-US" err="1">
                <a:latin typeface="Arial" panose="020B0604020202020204" pitchFamily="34" charset="0"/>
                <a:cs typeface="Arial" panose="020B0604020202020204" pitchFamily="34" charset="0"/>
              </a:rPr>
              <a:t>kết</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thúc</a:t>
            </a:r>
            <a:endParaRPr lang="vi-VN">
              <a:latin typeface="Arial" panose="020B0604020202020204" pitchFamily="34" charset="0"/>
              <a:cs typeface="Arial" panose="020B0604020202020204" pitchFamily="34" charset="0"/>
            </a:endParaRPr>
          </a:p>
          <a:p>
            <a:pPr algn="just"/>
            <a:r>
              <a:rPr lang="vi-VN"/>
              <a:t>Hiệu</a:t>
            </a:r>
            <a:r>
              <a:rPr lang="en-US"/>
              <a:t> </a:t>
            </a:r>
            <a:r>
              <a:rPr lang="vi-VN"/>
              <a:t>năng</a:t>
            </a:r>
          </a:p>
          <a:p>
            <a:pPr lvl="1" algn="just"/>
            <a:r>
              <a:rPr lang="vi-VN"/>
              <a:t>FIFO</a:t>
            </a:r>
          </a:p>
          <a:p>
            <a:pPr lvl="1" algn="just"/>
            <a:r>
              <a:rPr lang="vi-VN"/>
              <a:t>Q phải đủ lớn so với thời gian chuyển giao ngữ cảnh</a:t>
            </a:r>
          </a:p>
        </p:txBody>
      </p:sp>
      <p:sp>
        <p:nvSpPr>
          <p:cNvPr id="5" name="Slide Number Placeholder 4"/>
          <p:cNvSpPr>
            <a:spLocks noGrp="1"/>
          </p:cNvSpPr>
          <p:nvPr>
            <p:ph type="sldNum" sz="quarter" idx="12"/>
          </p:nvPr>
        </p:nvSpPr>
        <p:spPr/>
        <p:txBody>
          <a:bodyPr/>
          <a:lstStyle/>
          <a:p>
            <a:fld id="{CE4F60F1-D81D-4A0F-9A4C-4DEFF98A3653}" type="slidenum">
              <a:rPr lang="vi-VN" smtClean="0"/>
              <a:t>70</a:t>
            </a:fld>
            <a:endParaRPr lang="vi-VN"/>
          </a:p>
        </p:txBody>
      </p:sp>
    </p:spTree>
    <p:extLst>
      <p:ext uri="{BB962C8B-B14F-4D97-AF65-F5344CB8AC3E}">
        <p14:creationId xmlns:p14="http://schemas.microsoft.com/office/powerpoint/2010/main" val="20343404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Round Robin </a:t>
            </a:r>
            <a:r>
              <a:rPr lang="en-US" err="1"/>
              <a:t>với</a:t>
            </a:r>
            <a:r>
              <a:rPr lang="en-US"/>
              <a:t> </a:t>
            </a:r>
            <a:r>
              <a:rPr lang="en-US" err="1"/>
              <a:t>lượng</a:t>
            </a:r>
            <a:r>
              <a:rPr lang="en-US"/>
              <a:t> </a:t>
            </a:r>
            <a:r>
              <a:rPr lang="en-US" err="1"/>
              <a:t>tử</a:t>
            </a:r>
            <a:r>
              <a:rPr lang="en-US"/>
              <a:t> q=2</a:t>
            </a:r>
            <a:endParaRPr lang="vi-VN"/>
          </a:p>
        </p:txBody>
      </p:sp>
      <p:sp>
        <p:nvSpPr>
          <p:cNvPr id="3" name="Content Placeholder 2"/>
          <p:cNvSpPr>
            <a:spLocks noGrp="1"/>
          </p:cNvSpPr>
          <p:nvPr>
            <p:ph idx="1"/>
          </p:nvPr>
        </p:nvSpPr>
        <p:spPr>
          <a:xfrm>
            <a:off x="296882" y="1367993"/>
            <a:ext cx="11661569" cy="4610965"/>
          </a:xfrm>
        </p:spPr>
        <p:txBody>
          <a:bodyPr>
            <a:noAutofit/>
          </a:bodyPr>
          <a:lstStyle/>
          <a:p>
            <a:r>
              <a:rPr lang="vi-VN" sz="1800">
                <a:latin typeface="Arial" panose="020B0604020202020204" pitchFamily="34" charset="0"/>
                <a:cs typeface="Arial" panose="020B0604020202020204" pitchFamily="34" charset="0"/>
              </a:rPr>
              <a:t>B</a:t>
            </a:r>
            <a:r>
              <a:rPr lang="en-US" sz="1800" err="1">
                <a:latin typeface="Arial" panose="020B0604020202020204" pitchFamily="34" charset="0"/>
                <a:cs typeface="Arial" panose="020B0604020202020204" pitchFamily="34" charset="0"/>
              </a:rPr>
              <a:t>ốn</a:t>
            </a:r>
            <a:r>
              <a:rPr lang="vi-VN" sz="1800">
                <a:latin typeface="Arial" panose="020B0604020202020204" pitchFamily="34" charset="0"/>
                <a:cs typeface="Arial" panose="020B0604020202020204" pitchFamily="34" charset="0"/>
              </a:rPr>
              <a:t> tiến trình đến theo thứ tự </a:t>
            </a:r>
            <a:r>
              <a:rPr lang="en-US" sz="1800" err="1">
                <a:latin typeface="Arial" panose="020B0604020202020204" pitchFamily="34" charset="0"/>
                <a:cs typeface="Arial" panose="020B0604020202020204" pitchFamily="34" charset="0"/>
              </a:rPr>
              <a:t>và</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thời</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gian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thực</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hiện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nh</a:t>
            </a:r>
            <a:r>
              <a:rPr lang="vi-VN" sz="1800">
                <a:latin typeface="Arial" panose="020B0604020202020204" pitchFamily="34" charset="0"/>
                <a:cs typeface="Arial" panose="020B0604020202020204" pitchFamily="34" charset="0"/>
              </a:rPr>
              <a:t>ư</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trong</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bảng</a:t>
            </a:r>
            <a:endParaRPr lang="vi-VN" sz="1800">
              <a:latin typeface="Arial" panose="020B0604020202020204" pitchFamily="34" charset="0"/>
              <a:cs typeface="Arial" panose="020B0604020202020204" pitchFamily="34" charset="0"/>
            </a:endParaRPr>
          </a:p>
          <a:p>
            <a:pPr>
              <a:buFont typeface="Wingdings" pitchFamily="2" charset="2"/>
              <a:buChar char="§"/>
            </a:pPr>
            <a:endParaRPr lang="en-US" sz="1800" b="1">
              <a:solidFill>
                <a:srgbClr val="C00000"/>
              </a:solidFill>
            </a:endParaRPr>
          </a:p>
          <a:p>
            <a:pPr>
              <a:buFont typeface="Wingdings" pitchFamily="2" charset="2"/>
              <a:buChar char="§"/>
            </a:pPr>
            <a:endParaRPr lang="en-US" sz="1800" b="1">
              <a:solidFill>
                <a:srgbClr val="C00000"/>
              </a:solidFill>
            </a:endParaRPr>
          </a:p>
          <a:p>
            <a:pPr>
              <a:buFont typeface="Wingdings" pitchFamily="2" charset="2"/>
              <a:buChar char="§"/>
            </a:pPr>
            <a:endParaRPr lang="en-US" sz="1800" b="1">
              <a:solidFill>
                <a:srgbClr val="C00000"/>
              </a:solidFill>
            </a:endParaRPr>
          </a:p>
          <a:p>
            <a:pPr>
              <a:buFont typeface="Wingdings" pitchFamily="2" charset="2"/>
              <a:buChar char="§"/>
            </a:pPr>
            <a:r>
              <a:rPr lang="vi-VN" sz="1800" b="1">
                <a:solidFill>
                  <a:srgbClr val="C00000"/>
                </a:solidFill>
              </a:rPr>
              <a:t>Biểu đồ Gantt </a:t>
            </a:r>
          </a:p>
          <a:p>
            <a:endParaRPr lang="vi-VN" sz="1800"/>
          </a:p>
          <a:p>
            <a:endParaRPr lang="vi-VN" sz="1800"/>
          </a:p>
          <a:p>
            <a:pPr>
              <a:buFont typeface="Wingdings" pitchFamily="2" charset="2"/>
              <a:buChar char="§"/>
            </a:pPr>
            <a:r>
              <a:rPr lang="en-US" sz="1800" b="1" err="1">
                <a:solidFill>
                  <a:srgbClr val="C00000"/>
                </a:solidFill>
              </a:rPr>
              <a:t>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chờ</a:t>
            </a:r>
            <a:r>
              <a:rPr lang="en-US" sz="1800" b="1">
                <a:solidFill>
                  <a:srgbClr val="C00000"/>
                </a:solidFill>
              </a:rPr>
              <a:t>=</a:t>
            </a:r>
            <a:r>
              <a:rPr lang="en-US" sz="1800" b="1" err="1">
                <a:solidFill>
                  <a:srgbClr val="C00000"/>
                </a:solidFill>
              </a:rPr>
              <a:t>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kết</a:t>
            </a:r>
            <a:r>
              <a:rPr lang="en-US" sz="1800" b="1">
                <a:solidFill>
                  <a:srgbClr val="C00000"/>
                </a:solidFill>
              </a:rPr>
              <a:t> </a:t>
            </a:r>
            <a:r>
              <a:rPr lang="en-US" sz="1800" b="1" err="1">
                <a:solidFill>
                  <a:srgbClr val="C00000"/>
                </a:solidFill>
              </a:rPr>
              <a:t>thúc-Thời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đến-Thời</a:t>
            </a:r>
            <a:r>
              <a:rPr lang="en-US" sz="1800" b="1">
                <a:solidFill>
                  <a:srgbClr val="C00000"/>
                </a:solidFill>
              </a:rPr>
              <a:t> </a:t>
            </a:r>
            <a:r>
              <a:rPr lang="en-US" sz="1800" b="1" err="1">
                <a:solidFill>
                  <a:srgbClr val="C00000"/>
                </a:solidFill>
              </a:rPr>
              <a:t>gian</a:t>
            </a:r>
            <a:r>
              <a:rPr lang="en-US" sz="1800" b="1">
                <a:solidFill>
                  <a:srgbClr val="C00000"/>
                </a:solidFill>
              </a:rPr>
              <a:t> </a:t>
            </a:r>
            <a:r>
              <a:rPr lang="en-US" sz="1800" b="1" err="1">
                <a:solidFill>
                  <a:srgbClr val="C00000"/>
                </a:solidFill>
              </a:rPr>
              <a:t>chạy</a:t>
            </a:r>
            <a:endParaRPr lang="vi-VN" sz="1800" b="1">
              <a:solidFill>
                <a:srgbClr val="C00000"/>
              </a:solidFill>
            </a:endParaRPr>
          </a:p>
          <a:p>
            <a:pPr marL="457200" lvl="1" indent="0">
              <a:buNone/>
            </a:pPr>
            <a:r>
              <a:rPr lang="en-US" sz="1800" b="1" err="1"/>
              <a:t>Vậy</a:t>
            </a:r>
            <a:r>
              <a:rPr lang="en-US" sz="1800" b="1"/>
              <a:t>   P</a:t>
            </a:r>
            <a:r>
              <a:rPr lang="en-US" sz="1800" b="1" baseline="-25000"/>
              <a:t>1</a:t>
            </a:r>
            <a:r>
              <a:rPr lang="en-US" sz="1800" b="1"/>
              <a:t>=16-0-7 = 9</a:t>
            </a:r>
          </a:p>
          <a:p>
            <a:pPr marL="457200" lvl="1" indent="0">
              <a:buNone/>
            </a:pPr>
            <a:r>
              <a:rPr lang="en-US" sz="1800" b="1"/>
              <a:t>         P</a:t>
            </a:r>
            <a:r>
              <a:rPr lang="en-US" sz="1800" b="1" baseline="-25000"/>
              <a:t>2</a:t>
            </a:r>
            <a:r>
              <a:rPr lang="en-US" sz="1800" b="1"/>
              <a:t>=11-2-4 =  5</a:t>
            </a:r>
          </a:p>
          <a:p>
            <a:pPr marL="457200" lvl="1" indent="0">
              <a:buNone/>
            </a:pPr>
            <a:r>
              <a:rPr lang="en-US" sz="1800" b="1"/>
              <a:t>         P</a:t>
            </a:r>
            <a:r>
              <a:rPr lang="en-US" sz="1800" b="1" baseline="-25000"/>
              <a:t>3</a:t>
            </a:r>
            <a:r>
              <a:rPr lang="en-US" sz="1800" b="1"/>
              <a:t>=5 -4-1  =  0</a:t>
            </a:r>
          </a:p>
          <a:p>
            <a:pPr marL="457200" lvl="1" indent="0">
              <a:buNone/>
            </a:pPr>
            <a:r>
              <a:rPr lang="en-US" sz="1800" b="1"/>
              <a:t>         P</a:t>
            </a:r>
            <a:r>
              <a:rPr lang="en-US" sz="1800" b="1" baseline="-25000"/>
              <a:t>4</a:t>
            </a:r>
            <a:r>
              <a:rPr lang="en-US" sz="1800" b="1"/>
              <a:t>=13-5-4 =  4</a:t>
            </a:r>
          </a:p>
          <a:p>
            <a:pPr marL="457200" lvl="1" indent="0">
              <a:buNone/>
            </a:pPr>
            <a:r>
              <a:rPr lang="en-US" sz="1800" b="1" err="1"/>
              <a:t>Thời</a:t>
            </a:r>
            <a:r>
              <a:rPr lang="en-US" sz="1800" b="1"/>
              <a:t> </a:t>
            </a:r>
            <a:r>
              <a:rPr lang="en-US" sz="1800" b="1" err="1"/>
              <a:t>gian</a:t>
            </a:r>
            <a:r>
              <a:rPr lang="en-US" sz="1800" b="1"/>
              <a:t> </a:t>
            </a:r>
            <a:r>
              <a:rPr lang="en-US" sz="1800" b="1" err="1"/>
              <a:t>chờ</a:t>
            </a:r>
            <a:r>
              <a:rPr lang="en-US" sz="1800" b="1"/>
              <a:t> </a:t>
            </a:r>
            <a:r>
              <a:rPr lang="en-US" sz="1800" b="1" err="1"/>
              <a:t>trung</a:t>
            </a:r>
            <a:r>
              <a:rPr lang="en-US" sz="1800" b="1"/>
              <a:t> </a:t>
            </a:r>
            <a:r>
              <a:rPr lang="en-US" sz="1800" b="1" err="1"/>
              <a:t>bình</a:t>
            </a:r>
            <a:r>
              <a:rPr lang="en-US" sz="1800" b="1"/>
              <a:t> = 18/4=4,5</a:t>
            </a:r>
          </a:p>
          <a:p>
            <a:pPr>
              <a:buFont typeface="Wingdings" pitchFamily="2" charset="2"/>
              <a:buChar char="§"/>
            </a:pPr>
            <a:endParaRPr lang="vi-VN" sz="180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E4F60F1-D81D-4A0F-9A4C-4DEFF98A3653}" type="slidenum">
              <a:rPr kumimoji="0" lang="vi-VN"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pic>
        <p:nvPicPr>
          <p:cNvPr id="7" name="Picture 6">
            <a:extLst>
              <a:ext uri="{FF2B5EF4-FFF2-40B4-BE49-F238E27FC236}">
                <a16:creationId xmlns:a16="http://schemas.microsoft.com/office/drawing/2014/main" id="{77A207A4-9CD0-459D-B50D-402C5F4DD3E3}"/>
              </a:ext>
            </a:extLst>
          </p:cNvPr>
          <p:cNvPicPr>
            <a:picLocks noChangeAspect="1"/>
          </p:cNvPicPr>
          <p:nvPr/>
        </p:nvPicPr>
        <p:blipFill>
          <a:blip r:embed="rId2"/>
          <a:stretch>
            <a:fillRect/>
          </a:stretch>
        </p:blipFill>
        <p:spPr>
          <a:xfrm>
            <a:off x="2921330" y="1727310"/>
            <a:ext cx="6638306" cy="1077034"/>
          </a:xfrm>
          <a:prstGeom prst="rect">
            <a:avLst/>
          </a:prstGeom>
        </p:spPr>
      </p:pic>
      <p:cxnSp>
        <p:nvCxnSpPr>
          <p:cNvPr id="8" name="Straight Connector 7">
            <a:extLst>
              <a:ext uri="{FF2B5EF4-FFF2-40B4-BE49-F238E27FC236}">
                <a16:creationId xmlns:a16="http://schemas.microsoft.com/office/drawing/2014/main" id="{0826CDF8-271F-4DCE-ADD1-EE692B7AF252}"/>
              </a:ext>
            </a:extLst>
          </p:cNvPr>
          <p:cNvCxnSpPr>
            <a:cxnSpLocks/>
          </p:cNvCxnSpPr>
          <p:nvPr/>
        </p:nvCxnSpPr>
        <p:spPr>
          <a:xfrm>
            <a:off x="2921330" y="3429000"/>
            <a:ext cx="3657597" cy="183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C4B1F7-83BE-4803-8629-69EB4124D9D3}"/>
              </a:ext>
            </a:extLst>
          </p:cNvPr>
          <p:cNvCxnSpPr/>
          <p:nvPr/>
        </p:nvCxnSpPr>
        <p:spPr>
          <a:xfrm>
            <a:off x="2921330" y="3260035"/>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1034FE-FB63-438B-84C5-4288249D7648}"/>
              </a:ext>
            </a:extLst>
          </p:cNvPr>
          <p:cNvCxnSpPr/>
          <p:nvPr/>
        </p:nvCxnSpPr>
        <p:spPr>
          <a:xfrm>
            <a:off x="3822482"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33A7A2-800C-45F2-BDC0-B1897AF56821}"/>
              </a:ext>
            </a:extLst>
          </p:cNvPr>
          <p:cNvCxnSpPr/>
          <p:nvPr/>
        </p:nvCxnSpPr>
        <p:spPr>
          <a:xfrm>
            <a:off x="5836810"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5C61D-2A4B-4A3D-8A07-546BC41CEC5D}"/>
              </a:ext>
            </a:extLst>
          </p:cNvPr>
          <p:cNvCxnSpPr/>
          <p:nvPr/>
        </p:nvCxnSpPr>
        <p:spPr>
          <a:xfrm>
            <a:off x="6313888"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E0F83F-DD50-4180-8B37-CB8C45637C7D}"/>
              </a:ext>
            </a:extLst>
          </p:cNvPr>
          <p:cNvCxnSpPr/>
          <p:nvPr/>
        </p:nvCxnSpPr>
        <p:spPr>
          <a:xfrm>
            <a:off x="6578927" y="3256722"/>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E593802-A0E9-49C0-BE3B-DEDC47C5BAC8}"/>
              </a:ext>
            </a:extLst>
          </p:cNvPr>
          <p:cNvSpPr txBox="1"/>
          <p:nvPr/>
        </p:nvSpPr>
        <p:spPr>
          <a:xfrm>
            <a:off x="2948073" y="3017175"/>
            <a:ext cx="4454775" cy="369332"/>
          </a:xfrm>
          <a:prstGeom prst="rect">
            <a:avLst/>
          </a:prstGeom>
          <a:noFill/>
        </p:spPr>
        <p:txBody>
          <a:bodyPr wrap="square" rtlCol="0">
            <a:spAutoFit/>
          </a:bodyPr>
          <a:lstStyle/>
          <a:p>
            <a:pPr lvl="0"/>
            <a:r>
              <a:rPr kumimoji="0" lang="en-US" sz="1800" b="0" i="0" u="none" strike="noStrike" kern="1200" cap="none" spc="0" normalizeH="0" baseline="0" noProof="0">
                <a:ln>
                  <a:noFill/>
                </a:ln>
                <a:solidFill>
                  <a:prstClr val="black"/>
                </a:solidFill>
                <a:effectLst/>
                <a:uLnTx/>
                <a:uFillTx/>
                <a:latin typeface="Calibri"/>
                <a:ea typeface="+mn-ea"/>
                <a:cs typeface="+mn-cs"/>
              </a:rPr>
              <a:t>P</a:t>
            </a:r>
            <a:r>
              <a:rPr kumimoji="0" lang="en-US" sz="1800" b="1" i="0" u="none" strike="noStrike" kern="1200" cap="none" spc="0" normalizeH="0" baseline="-25000" noProof="0">
                <a:ln>
                  <a:noFill/>
                </a:ln>
                <a:solidFill>
                  <a:prstClr val="black"/>
                </a:solidFill>
                <a:effectLst/>
                <a:uLnTx/>
                <a:uFillTx/>
                <a:latin typeface="Calibri"/>
                <a:ea typeface="+mn-ea"/>
                <a:cs typeface="+mn-cs"/>
              </a:rPr>
              <a:t>1</a:t>
            </a:r>
            <a:r>
              <a:rPr kumimoji="0" lang="en-US" sz="1800" b="0" i="0" u="none" strike="noStrike" kern="1200" cap="none" spc="0" normalizeH="0" baseline="0" noProof="0">
                <a:ln>
                  <a:noFill/>
                </a:ln>
                <a:solidFill>
                  <a:prstClr val="black"/>
                </a:solidFill>
                <a:effectLst/>
                <a:uLnTx/>
                <a:uFillTx/>
                <a:latin typeface="Calibri"/>
                <a:ea typeface="+mn-ea"/>
                <a:cs typeface="+mn-cs"/>
              </a:rPr>
              <a:t>     P</a:t>
            </a:r>
            <a:r>
              <a:rPr kumimoji="0" lang="en-US" sz="1800" b="0" i="0" u="none" strike="noStrike" kern="1200" cap="none" spc="0" normalizeH="0" baseline="-25000" noProof="0">
                <a:ln>
                  <a:noFill/>
                </a:ln>
                <a:solidFill>
                  <a:prstClr val="black"/>
                </a:solidFill>
                <a:effectLst/>
                <a:uLnTx/>
                <a:uFillTx/>
                <a:latin typeface="Calibri"/>
                <a:ea typeface="+mn-ea"/>
                <a:cs typeface="+mn-cs"/>
              </a:rPr>
              <a:t>2</a:t>
            </a:r>
            <a:r>
              <a:rPr kumimoji="0" lang="en-US" sz="1800" b="0" i="0" u="none" strike="noStrike" kern="1200" cap="none" spc="0" normalizeH="0" baseline="0" noProof="0">
                <a:ln>
                  <a:noFill/>
                </a:ln>
                <a:solidFill>
                  <a:prstClr val="black"/>
                </a:solidFill>
                <a:effectLst/>
                <a:uLnTx/>
                <a:uFillTx/>
                <a:latin typeface="Calibri"/>
                <a:ea typeface="+mn-ea"/>
                <a:cs typeface="+mn-cs"/>
              </a:rPr>
              <a:t>    P</a:t>
            </a:r>
            <a:r>
              <a:rPr kumimoji="0" lang="en-US" sz="1800" b="0" i="0" u="none" strike="noStrike" kern="1200" cap="none" spc="0" normalizeH="0" baseline="-25000" noProof="0">
                <a:ln>
                  <a:noFill/>
                </a:ln>
                <a:solidFill>
                  <a:prstClr val="black"/>
                </a:solidFill>
                <a:effectLst/>
                <a:uLnTx/>
                <a:uFillTx/>
                <a:latin typeface="Calibri"/>
                <a:ea typeface="+mn-ea"/>
                <a:cs typeface="+mn-cs"/>
              </a:rPr>
              <a:t>3</a:t>
            </a:r>
            <a:r>
              <a:rPr kumimoji="0" lang="en-US" sz="1800" b="0" i="0" u="none" strike="noStrike" kern="1200" cap="none" spc="0" normalizeH="0" baseline="0" noProof="0">
                <a:ln>
                  <a:noFill/>
                </a:ln>
                <a:solidFill>
                  <a:prstClr val="black"/>
                </a:solidFill>
                <a:effectLst/>
                <a:uLnTx/>
                <a:uFillTx/>
                <a:latin typeface="Calibri"/>
                <a:ea typeface="+mn-ea"/>
                <a:cs typeface="+mn-cs"/>
              </a:rPr>
              <a:t>  P</a:t>
            </a:r>
            <a:r>
              <a:rPr kumimoji="0" lang="en-US" sz="1800" b="0" i="0" u="none" strike="noStrike" kern="1200" cap="none" spc="0" normalizeH="0" baseline="-25000" noProof="0">
                <a:ln>
                  <a:noFill/>
                </a:ln>
                <a:solidFill>
                  <a:prstClr val="black"/>
                </a:solidFill>
                <a:effectLst/>
                <a:uLnTx/>
                <a:uFillTx/>
                <a:latin typeface="Calibri"/>
                <a:ea typeface="+mn-ea"/>
                <a:cs typeface="+mn-cs"/>
              </a:rPr>
              <a:t>4       </a:t>
            </a:r>
            <a:r>
              <a:rPr lang="en-US">
                <a:solidFill>
                  <a:prstClr val="black"/>
                </a:solidFill>
              </a:rPr>
              <a:t>P</a:t>
            </a:r>
            <a:r>
              <a:rPr lang="en-US" b="1" baseline="-25000">
                <a:solidFill>
                  <a:prstClr val="black"/>
                </a:solidFill>
              </a:rPr>
              <a:t>1</a:t>
            </a:r>
            <a:r>
              <a:rPr lang="en-US">
                <a:solidFill>
                  <a:prstClr val="black"/>
                </a:solidFill>
              </a:rPr>
              <a:t>     P</a:t>
            </a:r>
            <a:r>
              <a:rPr lang="en-US" baseline="-25000">
                <a:solidFill>
                  <a:prstClr val="black"/>
                </a:solidFill>
              </a:rPr>
              <a:t>2    </a:t>
            </a:r>
            <a:r>
              <a:rPr lang="en-US">
                <a:solidFill>
                  <a:prstClr val="black"/>
                </a:solidFill>
              </a:rPr>
              <a:t>  P</a:t>
            </a:r>
            <a:r>
              <a:rPr lang="en-US" baseline="-25000">
                <a:solidFill>
                  <a:prstClr val="black"/>
                </a:solidFill>
              </a:rPr>
              <a:t>4        </a:t>
            </a:r>
            <a:r>
              <a:rPr lang="en-US">
                <a:solidFill>
                  <a:prstClr val="black"/>
                </a:solidFill>
              </a:rPr>
              <a:t>P</a:t>
            </a:r>
            <a:r>
              <a:rPr lang="en-US" b="1" baseline="-25000">
                <a:solidFill>
                  <a:prstClr val="black"/>
                </a:solidFill>
              </a:rPr>
              <a:t>1</a:t>
            </a:r>
            <a:r>
              <a:rPr kumimoji="0" lang="en-US" sz="1800" b="0" i="0" u="none" strike="noStrike" kern="1200" cap="none" spc="0" normalizeH="0" baseline="0" noProof="0">
                <a:ln>
                  <a:noFill/>
                </a:ln>
                <a:solidFill>
                  <a:prstClr val="black"/>
                </a:solidFill>
                <a:effectLst/>
                <a:uLnTx/>
                <a:uFillTx/>
                <a:latin typeface="Calibri"/>
                <a:ea typeface="+mn-ea"/>
                <a:cs typeface="+mn-cs"/>
              </a:rPr>
              <a:t>   </a:t>
            </a:r>
            <a:r>
              <a:rPr lang="en-US">
                <a:solidFill>
                  <a:prstClr val="black"/>
                </a:solidFill>
              </a:rPr>
              <a:t>P</a:t>
            </a:r>
            <a:r>
              <a:rPr lang="en-US" b="1" baseline="-25000">
                <a:solidFill>
                  <a:prstClr val="black"/>
                </a:solidFill>
              </a:rPr>
              <a:t>1</a:t>
            </a: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62EAF1F3-7C99-47F5-BF85-EFCF69B3B3E2}"/>
              </a:ext>
            </a:extLst>
          </p:cNvPr>
          <p:cNvSpPr txBox="1"/>
          <p:nvPr/>
        </p:nvSpPr>
        <p:spPr>
          <a:xfrm>
            <a:off x="2776010" y="3574094"/>
            <a:ext cx="40975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0     2       4    5     7       9     11    13    15  16</a:t>
            </a:r>
          </a:p>
        </p:txBody>
      </p:sp>
      <p:sp>
        <p:nvSpPr>
          <p:cNvPr id="18" name="TextBox 17">
            <a:extLst>
              <a:ext uri="{FF2B5EF4-FFF2-40B4-BE49-F238E27FC236}">
                <a16:creationId xmlns:a16="http://schemas.microsoft.com/office/drawing/2014/main" id="{C1EF5BD2-25E8-4EF9-92DC-5B64C5E2C0C5}"/>
              </a:ext>
            </a:extLst>
          </p:cNvPr>
          <p:cNvSpPr txBox="1"/>
          <p:nvPr/>
        </p:nvSpPr>
        <p:spPr>
          <a:xfrm>
            <a:off x="7311744" y="4136152"/>
            <a:ext cx="4495783" cy="258532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1800" b="1" i="0" u="none" strike="noStrike" kern="1200" cap="none" spc="0" normalizeH="0" baseline="0" noProof="0" err="1">
                <a:ln>
                  <a:noFill/>
                </a:ln>
                <a:solidFill>
                  <a:srgbClr val="C00000"/>
                </a:solidFill>
                <a:effectLst/>
                <a:uLnTx/>
                <a:uFillTx/>
                <a:latin typeface="Calibri"/>
                <a:ea typeface="+mn-ea"/>
                <a:cs typeface="+mn-cs"/>
              </a:rPr>
              <a:t>Thời</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gian</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lưu</a:t>
            </a:r>
            <a:r>
              <a:rPr kumimoji="0" lang="en-US" sz="1800" b="1" i="0" u="none" strike="noStrike" kern="1200" cap="none" spc="0" normalizeH="0" baseline="0" noProof="0">
                <a:ln>
                  <a:noFill/>
                </a:ln>
                <a:solidFill>
                  <a:srgbClr val="C00000"/>
                </a:solidFill>
                <a:effectLst/>
                <a:uLnTx/>
                <a:uFillTx/>
                <a:latin typeface="Calibri"/>
                <a:ea typeface="+mn-ea"/>
                <a:cs typeface="+mn-cs"/>
              </a:rPr>
              <a:t>=</a:t>
            </a:r>
            <a:r>
              <a:rPr kumimoji="0" lang="en-US" sz="1800" b="1" i="0" u="none" strike="noStrike" kern="1200" cap="none" spc="0" normalizeH="0" baseline="0" noProof="0" err="1">
                <a:ln>
                  <a:noFill/>
                </a:ln>
                <a:solidFill>
                  <a:srgbClr val="C00000"/>
                </a:solidFill>
                <a:effectLst/>
                <a:uLnTx/>
                <a:uFillTx/>
                <a:latin typeface="Calibri"/>
                <a:ea typeface="+mn-ea"/>
                <a:cs typeface="+mn-cs"/>
              </a:rPr>
              <a:t>Thời</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gian</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chờ+Thời</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gian</a:t>
            </a:r>
            <a:r>
              <a:rPr kumimoji="0" lang="en-US" sz="1800" b="1" i="0" u="none" strike="noStrike" kern="1200" cap="none" spc="0" normalizeH="0" baseline="0" noProof="0">
                <a:ln>
                  <a:noFill/>
                </a:ln>
                <a:solidFill>
                  <a:srgbClr val="C00000"/>
                </a:solidFill>
                <a:effectLst/>
                <a:uLnTx/>
                <a:uFillTx/>
                <a:latin typeface="Calibri"/>
                <a:ea typeface="+mn-ea"/>
                <a:cs typeface="+mn-cs"/>
              </a:rPr>
              <a:t> </a:t>
            </a:r>
            <a:r>
              <a:rPr kumimoji="0" lang="en-US" sz="1800" b="1" i="0" u="none" strike="noStrike" kern="1200" cap="none" spc="0" normalizeH="0" baseline="0" noProof="0" err="1">
                <a:ln>
                  <a:noFill/>
                </a:ln>
                <a:solidFill>
                  <a:srgbClr val="C00000"/>
                </a:solidFill>
                <a:effectLst/>
                <a:uLnTx/>
                <a:uFillTx/>
                <a:latin typeface="Calibri"/>
                <a:ea typeface="+mn-ea"/>
                <a:cs typeface="+mn-cs"/>
              </a:rPr>
              <a:t>chạy</a:t>
            </a:r>
            <a:endParaRPr kumimoji="0" lang="en-US" sz="1800" b="1" i="0" u="none" strike="noStrike" kern="1200" cap="none" spc="0" normalizeH="0" baseline="0" noProof="0">
              <a:ln>
                <a:noFill/>
              </a:ln>
              <a:solidFill>
                <a:srgbClr val="C00000"/>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err="1">
                <a:ln>
                  <a:noFill/>
                </a:ln>
                <a:solidFill>
                  <a:prstClr val="black"/>
                </a:solidFill>
                <a:effectLst/>
                <a:uLnTx/>
                <a:uFillTx/>
                <a:latin typeface="Calibri"/>
                <a:ea typeface="+mn-ea"/>
                <a:cs typeface="+mn-cs"/>
              </a:rPr>
              <a:t>Vậy</a:t>
            </a:r>
            <a:r>
              <a:rPr kumimoji="0" lang="en-US" sz="1800" b="1" i="0" u="none" strike="noStrike" kern="1200" cap="none" spc="0" normalizeH="0" baseline="0" noProof="0">
                <a:ln>
                  <a:noFill/>
                </a:ln>
                <a:solidFill>
                  <a:prstClr val="black"/>
                </a:solidFill>
                <a:effectLst/>
                <a:uLnTx/>
                <a:uFillTx/>
                <a:latin typeface="Calibri"/>
                <a:ea typeface="+mn-ea"/>
                <a:cs typeface="+mn-cs"/>
              </a:rPr>
              <a:t>   P</a:t>
            </a:r>
            <a:r>
              <a:rPr kumimoji="0" lang="en-US" sz="1800" b="1" i="0" u="none" strike="noStrike" kern="1200" cap="none" spc="0" normalizeH="0" baseline="-25000" noProof="0">
                <a:ln>
                  <a:noFill/>
                </a:ln>
                <a:solidFill>
                  <a:prstClr val="black"/>
                </a:solidFill>
                <a:effectLst/>
                <a:uLnTx/>
                <a:uFillTx/>
                <a:latin typeface="Calibri"/>
                <a:ea typeface="+mn-ea"/>
                <a:cs typeface="+mn-cs"/>
              </a:rPr>
              <a:t>1</a:t>
            </a:r>
            <a:r>
              <a:rPr kumimoji="0" lang="en-US" sz="1800" b="1" i="0" u="none" strike="noStrike" kern="1200" cap="none" spc="0" normalizeH="0" baseline="0" noProof="0">
                <a:ln>
                  <a:noFill/>
                </a:ln>
                <a:solidFill>
                  <a:prstClr val="black"/>
                </a:solidFill>
                <a:effectLst/>
                <a:uLnTx/>
                <a:uFillTx/>
                <a:latin typeface="Calibri"/>
                <a:ea typeface="+mn-ea"/>
                <a:cs typeface="+mn-cs"/>
              </a:rPr>
              <a:t> = </a:t>
            </a:r>
            <a:r>
              <a:rPr lang="en-US" b="1">
                <a:solidFill>
                  <a:prstClr val="black"/>
                </a:solidFill>
                <a:latin typeface="Calibri"/>
              </a:rPr>
              <a:t>9</a:t>
            </a:r>
            <a:r>
              <a:rPr kumimoji="0" lang="en-US" sz="1800" b="1" i="0" u="none" strike="noStrike" kern="1200" cap="none" spc="0" normalizeH="0" baseline="0" noProof="0">
                <a:ln>
                  <a:noFill/>
                </a:ln>
                <a:solidFill>
                  <a:prstClr val="black"/>
                </a:solidFill>
                <a:effectLst/>
                <a:uLnTx/>
                <a:uFillTx/>
                <a:latin typeface="Calibri"/>
                <a:ea typeface="+mn-ea"/>
                <a:cs typeface="+mn-cs"/>
              </a:rPr>
              <a:t> + 7 =16</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a:ea typeface="+mn-ea"/>
                <a:cs typeface="+mn-cs"/>
              </a:rPr>
              <a:t>         P</a:t>
            </a:r>
            <a:r>
              <a:rPr kumimoji="0" lang="en-US" sz="1800" b="1" i="0" u="none" strike="noStrike" kern="1200" cap="none" spc="0" normalizeH="0" baseline="-25000" noProof="0">
                <a:ln>
                  <a:noFill/>
                </a:ln>
                <a:solidFill>
                  <a:prstClr val="black"/>
                </a:solidFill>
                <a:effectLst/>
                <a:uLnTx/>
                <a:uFillTx/>
                <a:latin typeface="Calibri"/>
                <a:ea typeface="+mn-ea"/>
                <a:cs typeface="+mn-cs"/>
              </a:rPr>
              <a:t>2</a:t>
            </a:r>
            <a:r>
              <a:rPr kumimoji="0" lang="en-US" sz="1800" b="1" i="0" u="none" strike="noStrike" kern="1200" cap="none" spc="0" normalizeH="0" baseline="0" noProof="0">
                <a:ln>
                  <a:noFill/>
                </a:ln>
                <a:solidFill>
                  <a:prstClr val="black"/>
                </a:solidFill>
                <a:effectLst/>
                <a:uLnTx/>
                <a:uFillTx/>
                <a:latin typeface="Calibri"/>
                <a:ea typeface="+mn-ea"/>
                <a:cs typeface="+mn-cs"/>
              </a:rPr>
              <a:t> = 5 + 4 =   9</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a:ea typeface="+mn-ea"/>
                <a:cs typeface="+mn-cs"/>
              </a:rPr>
              <a:t>         P</a:t>
            </a:r>
            <a:r>
              <a:rPr kumimoji="0" lang="en-US" sz="1800" b="1" i="0" u="none" strike="noStrike" kern="1200" cap="none" spc="0" normalizeH="0" baseline="-25000" noProof="0">
                <a:ln>
                  <a:noFill/>
                </a:ln>
                <a:solidFill>
                  <a:prstClr val="black"/>
                </a:solidFill>
                <a:effectLst/>
                <a:uLnTx/>
                <a:uFillTx/>
                <a:latin typeface="Calibri"/>
                <a:ea typeface="+mn-ea"/>
                <a:cs typeface="+mn-cs"/>
              </a:rPr>
              <a:t>3</a:t>
            </a:r>
            <a:r>
              <a:rPr kumimoji="0" lang="en-US" sz="1800" b="1" i="0" u="none" strike="noStrike" kern="1200" cap="none" spc="0" normalizeH="0" baseline="0" noProof="0">
                <a:ln>
                  <a:noFill/>
                </a:ln>
                <a:solidFill>
                  <a:prstClr val="black"/>
                </a:solidFill>
                <a:effectLst/>
                <a:uLnTx/>
                <a:uFillTx/>
                <a:latin typeface="Calibri"/>
                <a:ea typeface="+mn-ea"/>
                <a:cs typeface="+mn-cs"/>
              </a:rPr>
              <a:t> = 0 + 1 =   1</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a:ea typeface="+mn-ea"/>
                <a:cs typeface="+mn-cs"/>
              </a:rPr>
              <a:t>         P</a:t>
            </a:r>
            <a:r>
              <a:rPr kumimoji="0" lang="en-US" sz="1800" b="1" i="0" u="none" strike="noStrike" kern="1200" cap="none" spc="0" normalizeH="0" baseline="-25000" noProof="0">
                <a:ln>
                  <a:noFill/>
                </a:ln>
                <a:solidFill>
                  <a:prstClr val="black"/>
                </a:solidFill>
                <a:effectLst/>
                <a:uLnTx/>
                <a:uFillTx/>
                <a:latin typeface="Calibri"/>
                <a:ea typeface="+mn-ea"/>
                <a:cs typeface="+mn-cs"/>
              </a:rPr>
              <a:t>4</a:t>
            </a:r>
            <a:r>
              <a:rPr kumimoji="0" lang="en-US" sz="1800" b="1" i="0" u="none" strike="noStrike" kern="1200" cap="none" spc="0" normalizeH="0" baseline="0" noProof="0">
                <a:ln>
                  <a:noFill/>
                </a:ln>
                <a:solidFill>
                  <a:prstClr val="black"/>
                </a:solidFill>
                <a:effectLst/>
                <a:uLnTx/>
                <a:uFillTx/>
                <a:latin typeface="Calibri"/>
                <a:ea typeface="+mn-ea"/>
                <a:cs typeface="+mn-cs"/>
              </a:rPr>
              <a:t> = </a:t>
            </a:r>
            <a:r>
              <a:rPr lang="en-US" b="1">
                <a:solidFill>
                  <a:prstClr val="black"/>
                </a:solidFill>
                <a:latin typeface="Calibri"/>
              </a:rPr>
              <a:t>4</a:t>
            </a:r>
            <a:r>
              <a:rPr kumimoji="0" lang="en-US" sz="1800" b="1" i="0" u="none" strike="noStrike" kern="1200" cap="none" spc="0" normalizeH="0" baseline="0" noProof="0">
                <a:ln>
                  <a:noFill/>
                </a:ln>
                <a:solidFill>
                  <a:prstClr val="black"/>
                </a:solidFill>
                <a:effectLst/>
                <a:uLnTx/>
                <a:uFillTx/>
                <a:latin typeface="Calibri"/>
                <a:ea typeface="+mn-ea"/>
                <a:cs typeface="+mn-cs"/>
              </a:rPr>
              <a:t> + 4 =   8</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err="1">
                <a:ln>
                  <a:noFill/>
                </a:ln>
                <a:solidFill>
                  <a:prstClr val="black"/>
                </a:solidFill>
                <a:effectLst/>
                <a:uLnTx/>
                <a:uFillTx/>
                <a:latin typeface="Calibri"/>
                <a:ea typeface="+mn-ea"/>
                <a:cs typeface="+mn-cs"/>
              </a:rPr>
              <a:t>Thời</a:t>
            </a:r>
            <a:r>
              <a:rPr kumimoji="0" lang="en-US" sz="1800" b="1" i="0" u="none" strike="noStrike" kern="1200" cap="none" spc="0" normalizeH="0" baseline="0" noProof="0">
                <a:ln>
                  <a:noFill/>
                </a:ln>
                <a:solidFill>
                  <a:prstClr val="black"/>
                </a:solidFill>
                <a:effectLst/>
                <a:uLnTx/>
                <a:uFillTx/>
                <a:latin typeface="Calibri"/>
                <a:ea typeface="+mn-ea"/>
                <a:cs typeface="+mn-cs"/>
              </a:rPr>
              <a:t> </a:t>
            </a:r>
            <a:r>
              <a:rPr kumimoji="0" lang="en-US" sz="1800" b="1" i="0" u="none" strike="noStrike" kern="1200" cap="none" spc="0" normalizeH="0" baseline="0" noProof="0" err="1">
                <a:ln>
                  <a:noFill/>
                </a:ln>
                <a:solidFill>
                  <a:prstClr val="black"/>
                </a:solidFill>
                <a:effectLst/>
                <a:uLnTx/>
                <a:uFillTx/>
                <a:latin typeface="Calibri"/>
                <a:ea typeface="+mn-ea"/>
                <a:cs typeface="+mn-cs"/>
              </a:rPr>
              <a:t>gian</a:t>
            </a:r>
            <a:r>
              <a:rPr kumimoji="0" lang="en-US" sz="1800" b="1" i="0" u="none" strike="noStrike" kern="1200" cap="none" spc="0" normalizeH="0" baseline="0" noProof="0">
                <a:ln>
                  <a:noFill/>
                </a:ln>
                <a:solidFill>
                  <a:prstClr val="black"/>
                </a:solidFill>
                <a:effectLst/>
                <a:uLnTx/>
                <a:uFillTx/>
                <a:latin typeface="Calibri"/>
                <a:ea typeface="+mn-ea"/>
                <a:cs typeface="+mn-cs"/>
              </a:rPr>
              <a:t> </a:t>
            </a:r>
            <a:r>
              <a:rPr kumimoji="0" lang="en-US" sz="1800" b="1" i="0" u="none" strike="noStrike" kern="1200" cap="none" spc="0" normalizeH="0" baseline="0" noProof="0" err="1">
                <a:ln>
                  <a:noFill/>
                </a:ln>
                <a:solidFill>
                  <a:prstClr val="black"/>
                </a:solidFill>
                <a:effectLst/>
                <a:uLnTx/>
                <a:uFillTx/>
                <a:latin typeface="Calibri"/>
                <a:ea typeface="+mn-ea"/>
                <a:cs typeface="+mn-cs"/>
              </a:rPr>
              <a:t>lưu</a:t>
            </a:r>
            <a:r>
              <a:rPr kumimoji="0" lang="en-US" sz="1800" b="1" i="0" u="none" strike="noStrike" kern="1200" cap="none" spc="0" normalizeH="0" baseline="0" noProof="0">
                <a:ln>
                  <a:noFill/>
                </a:ln>
                <a:solidFill>
                  <a:prstClr val="black"/>
                </a:solidFill>
                <a:effectLst/>
                <a:uLnTx/>
                <a:uFillTx/>
                <a:latin typeface="Calibri"/>
                <a:ea typeface="+mn-ea"/>
                <a:cs typeface="+mn-cs"/>
              </a:rPr>
              <a:t> </a:t>
            </a:r>
            <a:r>
              <a:rPr kumimoji="0" lang="en-US" sz="1800" b="1" i="0" u="none" strike="noStrike" kern="1200" cap="none" spc="0" normalizeH="0" baseline="0" noProof="0" err="1">
                <a:ln>
                  <a:noFill/>
                </a:ln>
                <a:solidFill>
                  <a:prstClr val="black"/>
                </a:solidFill>
                <a:effectLst/>
                <a:uLnTx/>
                <a:uFillTx/>
                <a:latin typeface="Calibri"/>
                <a:ea typeface="+mn-ea"/>
                <a:cs typeface="+mn-cs"/>
              </a:rPr>
              <a:t>trung</a:t>
            </a:r>
            <a:r>
              <a:rPr kumimoji="0" lang="en-US" sz="1800" b="1" i="0" u="none" strike="noStrike" kern="1200" cap="none" spc="0" normalizeH="0" baseline="0" noProof="0">
                <a:ln>
                  <a:noFill/>
                </a:ln>
                <a:solidFill>
                  <a:prstClr val="black"/>
                </a:solidFill>
                <a:effectLst/>
                <a:uLnTx/>
                <a:uFillTx/>
                <a:latin typeface="Calibri"/>
                <a:ea typeface="+mn-ea"/>
                <a:cs typeface="+mn-cs"/>
              </a:rPr>
              <a:t> </a:t>
            </a:r>
            <a:r>
              <a:rPr kumimoji="0" lang="en-US" sz="1800" b="1" i="0" u="none" strike="noStrike" kern="1200" cap="none" spc="0" normalizeH="0" baseline="0" noProof="0" err="1">
                <a:ln>
                  <a:noFill/>
                </a:ln>
                <a:solidFill>
                  <a:prstClr val="black"/>
                </a:solidFill>
                <a:effectLst/>
                <a:uLnTx/>
                <a:uFillTx/>
                <a:latin typeface="Calibri"/>
                <a:ea typeface="+mn-ea"/>
                <a:cs typeface="+mn-cs"/>
              </a:rPr>
              <a:t>bình</a:t>
            </a:r>
            <a:r>
              <a:rPr kumimoji="0" lang="en-US" sz="1800" b="1" i="0" u="none" strike="noStrike" kern="1200" cap="none" spc="0" normalizeH="0" baseline="0" noProof="0">
                <a:ln>
                  <a:noFill/>
                </a:ln>
                <a:solidFill>
                  <a:prstClr val="black"/>
                </a:solidFill>
                <a:effectLst/>
                <a:uLnTx/>
                <a:uFillTx/>
                <a:latin typeface="Calibri"/>
                <a:ea typeface="+mn-ea"/>
                <a:cs typeface="+mn-cs"/>
              </a:rPr>
              <a:t>=34/4=8,5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a:t>
            </a:r>
          </a:p>
        </p:txBody>
      </p:sp>
      <p:cxnSp>
        <p:nvCxnSpPr>
          <p:cNvPr id="15" name="Straight Connector 14">
            <a:extLst>
              <a:ext uri="{FF2B5EF4-FFF2-40B4-BE49-F238E27FC236}">
                <a16:creationId xmlns:a16="http://schemas.microsoft.com/office/drawing/2014/main" id="{D4AB9B8D-D74E-4FE5-A949-36C82C42FC27}"/>
              </a:ext>
            </a:extLst>
          </p:cNvPr>
          <p:cNvCxnSpPr/>
          <p:nvPr/>
        </p:nvCxnSpPr>
        <p:spPr>
          <a:xfrm>
            <a:off x="3371905"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43AA67-0FDF-4944-9D4D-9E0C63E962A4}"/>
              </a:ext>
            </a:extLst>
          </p:cNvPr>
          <p:cNvCxnSpPr/>
          <p:nvPr/>
        </p:nvCxnSpPr>
        <p:spPr>
          <a:xfrm>
            <a:off x="4114026"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71DB78-95DF-4F31-84F6-39A87A057D35}"/>
              </a:ext>
            </a:extLst>
          </p:cNvPr>
          <p:cNvCxnSpPr/>
          <p:nvPr/>
        </p:nvCxnSpPr>
        <p:spPr>
          <a:xfrm>
            <a:off x="8039176" y="-460385"/>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F09353F-5FD2-45DE-A6E7-D823737EC8F4}"/>
              </a:ext>
            </a:extLst>
          </p:cNvPr>
          <p:cNvCxnSpPr/>
          <p:nvPr/>
        </p:nvCxnSpPr>
        <p:spPr>
          <a:xfrm>
            <a:off x="4988668"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274F10-6857-4FA0-A18A-2142738B39CE}"/>
              </a:ext>
            </a:extLst>
          </p:cNvPr>
          <p:cNvCxnSpPr/>
          <p:nvPr/>
        </p:nvCxnSpPr>
        <p:spPr>
          <a:xfrm>
            <a:off x="5399485" y="3267237"/>
            <a:ext cx="0" cy="344556"/>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551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Vídụ: RR với lượng tử thời gian = 20</a:t>
            </a:r>
          </a:p>
        </p:txBody>
      </p:sp>
      <p:sp>
        <p:nvSpPr>
          <p:cNvPr id="3" name="Content Placeholder 2"/>
          <p:cNvSpPr>
            <a:spLocks noGrp="1"/>
          </p:cNvSpPr>
          <p:nvPr>
            <p:ph idx="1"/>
          </p:nvPr>
        </p:nvSpPr>
        <p:spPr>
          <a:xfrm>
            <a:off x="838200" y="1361636"/>
            <a:ext cx="10515600" cy="4805582"/>
          </a:xfrm>
        </p:spPr>
        <p:txBody>
          <a:bodyPr>
            <a:normAutofit fontScale="25000" lnSpcReduction="20000"/>
          </a:bodyPr>
          <a:lstStyle/>
          <a:p>
            <a:pPr algn="just"/>
            <a:endParaRPr lang="vi-VN"/>
          </a:p>
          <a:p>
            <a:pPr algn="just"/>
            <a:endParaRPr lang="vi-VN"/>
          </a:p>
          <a:p>
            <a:pPr algn="just"/>
            <a:endParaRPr lang="en-US"/>
          </a:p>
          <a:p>
            <a:pPr algn="just"/>
            <a:endParaRPr lang="en-US"/>
          </a:p>
          <a:p>
            <a:pPr algn="just"/>
            <a:endParaRPr lang="en-US"/>
          </a:p>
          <a:p>
            <a:pPr algn="just"/>
            <a:r>
              <a:rPr lang="vi-VN"/>
              <a:t> </a:t>
            </a:r>
          </a:p>
          <a:p>
            <a:pPr>
              <a:buFont typeface="Wingdings" pitchFamily="2" charset="2"/>
              <a:buChar char="§"/>
            </a:pPr>
            <a:r>
              <a:rPr lang="en-US" sz="7200" b="1">
                <a:solidFill>
                  <a:srgbClr val="C00000"/>
                </a:solidFill>
              </a:rPr>
              <a:t>Biểu đồ Gantt</a:t>
            </a:r>
            <a:endParaRPr lang="vi-VN" sz="7200" b="1">
              <a:solidFill>
                <a:srgbClr val="C00000"/>
              </a:solidFill>
            </a:endParaRPr>
          </a:p>
          <a:p>
            <a:pPr>
              <a:buFont typeface="Wingdings" pitchFamily="2" charset="2"/>
              <a:buChar char="§"/>
            </a:pPr>
            <a:endParaRPr lang="en-US" sz="4800" b="1">
              <a:solidFill>
                <a:srgbClr val="C00000"/>
              </a:solidFill>
            </a:endParaRPr>
          </a:p>
          <a:p>
            <a:pPr>
              <a:buFont typeface="Wingdings" pitchFamily="2" charset="2"/>
              <a:buChar char="§"/>
            </a:pPr>
            <a:r>
              <a:rPr lang="en-US" sz="6400" b="1">
                <a:solidFill>
                  <a:srgbClr val="C00000"/>
                </a:solidFill>
              </a:rPr>
              <a:t>Thời gian chờ=Thời gian kết thúc-Thời gian đến-Thời gian chạy</a:t>
            </a:r>
            <a:endParaRPr lang="vi-VN" sz="6400" b="1">
              <a:solidFill>
                <a:srgbClr val="C00000"/>
              </a:solidFill>
            </a:endParaRPr>
          </a:p>
          <a:p>
            <a:pPr marL="457200" lvl="1" indent="0">
              <a:buNone/>
            </a:pPr>
            <a:r>
              <a:rPr lang="en-US" sz="5600"/>
              <a:t>Vậy   P1 = 134 – 0 - 53  =      81</a:t>
            </a:r>
          </a:p>
          <a:p>
            <a:pPr marL="457200" lvl="1" indent="0">
              <a:buNone/>
            </a:pPr>
            <a:r>
              <a:rPr lang="en-US" sz="5600"/>
              <a:t>         P2 =  37 -   0 - 17     =   20</a:t>
            </a:r>
          </a:p>
          <a:p>
            <a:pPr marL="457200" lvl="1" indent="0">
              <a:buNone/>
            </a:pPr>
            <a:r>
              <a:rPr lang="en-US" sz="5600"/>
              <a:t>         P3 =  162 – 0 - 68    =   94</a:t>
            </a:r>
          </a:p>
          <a:p>
            <a:pPr marL="457200" lvl="1" indent="0">
              <a:buNone/>
            </a:pPr>
            <a:r>
              <a:rPr lang="en-US" sz="5600"/>
              <a:t>         P4 = 121 –  0 – 24  =    97</a:t>
            </a:r>
          </a:p>
          <a:p>
            <a:pPr marL="457200" lvl="1" indent="0">
              <a:buNone/>
            </a:pPr>
            <a:r>
              <a:rPr lang="en-US" sz="5600"/>
              <a:t>Thời gian chờ trung bình = 292/4 = 73</a:t>
            </a:r>
          </a:p>
          <a:p>
            <a:pPr>
              <a:buFont typeface="Wingdings" pitchFamily="2" charset="2"/>
              <a:buChar char="§"/>
            </a:pPr>
            <a:r>
              <a:rPr lang="en-US" sz="6400" b="1">
                <a:solidFill>
                  <a:srgbClr val="C00000"/>
                </a:solidFill>
              </a:rPr>
              <a:t>Thời gian lưu=Thời gian chờ+Thời gian chạy</a:t>
            </a:r>
          </a:p>
          <a:p>
            <a:pPr marL="457200" lvl="1" indent="0">
              <a:buNone/>
            </a:pPr>
            <a:r>
              <a:rPr lang="en-US" sz="5600"/>
              <a:t>Vậy   P1 =  81 + 53 =   134</a:t>
            </a:r>
          </a:p>
          <a:p>
            <a:pPr marL="457200" lvl="1" indent="0">
              <a:buNone/>
            </a:pPr>
            <a:r>
              <a:rPr lang="en-US" sz="5600"/>
              <a:t>         P2 =   20 + 17 =     37</a:t>
            </a:r>
          </a:p>
          <a:p>
            <a:pPr marL="457200" lvl="1" indent="0">
              <a:buNone/>
            </a:pPr>
            <a:r>
              <a:rPr lang="en-US" sz="5600"/>
              <a:t>         P3 =  97 + 68 =    145</a:t>
            </a:r>
          </a:p>
          <a:p>
            <a:pPr marL="457200" lvl="1" indent="0">
              <a:buNone/>
            </a:pPr>
            <a:r>
              <a:rPr lang="en-US" sz="5600"/>
              <a:t>         P4 =  97  + 24 =   101  </a:t>
            </a:r>
          </a:p>
          <a:p>
            <a:pPr marL="457200" lvl="1" indent="0">
              <a:buNone/>
            </a:pPr>
            <a:r>
              <a:rPr lang="en-US" sz="5600"/>
              <a:t>Thời gian lưu trung bình=417/4=104,25</a:t>
            </a:r>
            <a:endParaRPr lang="vi-VN" sz="2800"/>
          </a:p>
          <a:p>
            <a:pPr marL="0" indent="0" algn="just">
              <a:buNone/>
            </a:pPr>
            <a:r>
              <a:rPr lang="vi-VN" sz="6400" b="1">
                <a:solidFill>
                  <a:srgbClr val="0033CC"/>
                </a:solidFill>
              </a:rPr>
              <a:t>RR tuy có thời gian quay vòng trung bình cao hơn </a:t>
            </a:r>
            <a:r>
              <a:rPr lang="en-US" sz="6400" b="1">
                <a:solidFill>
                  <a:srgbClr val="0033CC"/>
                </a:solidFill>
              </a:rPr>
              <a:t>FCFS và </a:t>
            </a:r>
            <a:r>
              <a:rPr lang="vi-VN" sz="6400" b="1">
                <a:solidFill>
                  <a:srgbClr val="0033CC"/>
                </a:solidFill>
              </a:rPr>
              <a:t>SJF nhưng có tính phản ứng tốt hơn</a:t>
            </a:r>
            <a:endParaRPr lang="vi-VN" b="1">
              <a:solidFill>
                <a:srgbClr val="0033CC"/>
              </a:solidFill>
            </a:endParaRPr>
          </a:p>
        </p:txBody>
      </p:sp>
      <p:pic>
        <p:nvPicPr>
          <p:cNvPr id="4" name="Picture 3"/>
          <p:cNvPicPr>
            <a:picLocks noChangeAspect="1"/>
          </p:cNvPicPr>
          <p:nvPr/>
        </p:nvPicPr>
        <p:blipFill>
          <a:blip r:embed="rId2"/>
          <a:stretch>
            <a:fillRect/>
          </a:stretch>
        </p:blipFill>
        <p:spPr>
          <a:xfrm>
            <a:off x="4045545" y="1280953"/>
            <a:ext cx="3950972" cy="1157448"/>
          </a:xfrm>
          <a:prstGeom prst="rect">
            <a:avLst/>
          </a:prstGeom>
        </p:spPr>
      </p:pic>
      <p:sp>
        <p:nvSpPr>
          <p:cNvPr id="9" name="Slide Number Placeholder 8"/>
          <p:cNvSpPr>
            <a:spLocks noGrp="1"/>
          </p:cNvSpPr>
          <p:nvPr>
            <p:ph type="sldNum" sz="quarter" idx="12"/>
          </p:nvPr>
        </p:nvSpPr>
        <p:spPr/>
        <p:txBody>
          <a:bodyPr/>
          <a:lstStyle/>
          <a:p>
            <a:fld id="{CE4F60F1-D81D-4A0F-9A4C-4DEFF98A3653}" type="slidenum">
              <a:rPr lang="vi-VN" smtClean="0"/>
              <a:t>72</a:t>
            </a:fld>
            <a:endParaRPr lang="vi-V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754" y="2438401"/>
            <a:ext cx="8542337" cy="57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4194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Thời gian lượng tử và thời gian chuyển đổi ngữ cảnh</a:t>
            </a:r>
          </a:p>
        </p:txBody>
      </p:sp>
      <p:pic>
        <p:nvPicPr>
          <p:cNvPr id="4" name="Content Placeholder 3"/>
          <p:cNvPicPr>
            <a:picLocks noGrp="1" noChangeAspect="1"/>
          </p:cNvPicPr>
          <p:nvPr>
            <p:ph idx="1"/>
          </p:nvPr>
        </p:nvPicPr>
        <p:blipFill>
          <a:blip r:embed="rId2"/>
          <a:stretch>
            <a:fillRect/>
          </a:stretch>
        </p:blipFill>
        <p:spPr>
          <a:xfrm>
            <a:off x="1953491" y="1785318"/>
            <a:ext cx="7897091" cy="3956588"/>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73</a:t>
            </a:fld>
            <a:endParaRPr lang="vi-VN"/>
          </a:p>
        </p:txBody>
      </p:sp>
    </p:spTree>
    <p:extLst>
      <p:ext uri="{BB962C8B-B14F-4D97-AF65-F5344CB8AC3E}">
        <p14:creationId xmlns:p14="http://schemas.microsoft.com/office/powerpoint/2010/main" val="1047104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600"/>
              <a:t>Biến đổi thời gian quay vòng theo thời gian lượng tử</a:t>
            </a:r>
          </a:p>
        </p:txBody>
      </p:sp>
      <p:pic>
        <p:nvPicPr>
          <p:cNvPr id="4" name="Content Placeholder 3"/>
          <p:cNvPicPr>
            <a:picLocks noGrp="1" noChangeAspect="1"/>
          </p:cNvPicPr>
          <p:nvPr>
            <p:ph idx="1"/>
          </p:nvPr>
        </p:nvPicPr>
        <p:blipFill>
          <a:blip r:embed="rId2"/>
          <a:stretch>
            <a:fillRect/>
          </a:stretch>
        </p:blipFill>
        <p:spPr>
          <a:xfrm>
            <a:off x="3013365" y="1428212"/>
            <a:ext cx="5964380" cy="4701335"/>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74</a:t>
            </a:fld>
            <a:endParaRPr lang="vi-VN"/>
          </a:p>
        </p:txBody>
      </p:sp>
    </p:spTree>
    <p:extLst>
      <p:ext uri="{BB962C8B-B14F-4D97-AF65-F5344CB8AC3E}">
        <p14:creationId xmlns:p14="http://schemas.microsoft.com/office/powerpoint/2010/main" val="13061306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với Hàng đợi nhiều mức</a:t>
            </a:r>
          </a:p>
        </p:txBody>
      </p:sp>
      <p:sp>
        <p:nvSpPr>
          <p:cNvPr id="3" name="Content Placeholder 2"/>
          <p:cNvSpPr>
            <a:spLocks noGrp="1"/>
          </p:cNvSpPr>
          <p:nvPr>
            <p:ph idx="1"/>
          </p:nvPr>
        </p:nvSpPr>
        <p:spPr/>
        <p:txBody>
          <a:bodyPr>
            <a:normAutofit/>
          </a:bodyPr>
          <a:lstStyle/>
          <a:p>
            <a:pPr algn="just"/>
            <a:r>
              <a:rPr lang="vi-VN"/>
              <a:t>Sử dụng nhiều hơn một hàng đợi sẵn sàng</a:t>
            </a:r>
          </a:p>
          <a:p>
            <a:pPr lvl="1" algn="just"/>
            <a:r>
              <a:rPr lang="vi-VN"/>
              <a:t>Ví dụ: hàng đợi nền trước (foreground queue) cho các chương trình tương tác, hàng đợi nền sau (background</a:t>
            </a:r>
            <a:r>
              <a:rPr lang="en-US"/>
              <a:t> </a:t>
            </a:r>
            <a:r>
              <a:rPr lang="vi-VN"/>
              <a:t>queue) cho các chương trình duy trì hệ thống, các chương trình theo lô</a:t>
            </a:r>
          </a:p>
          <a:p>
            <a:pPr algn="just"/>
            <a:r>
              <a:rPr lang="vi-VN"/>
              <a:t>Sử dụng các thuật toán lập lịch khác nhau cho các hàng đợi</a:t>
            </a:r>
          </a:p>
          <a:p>
            <a:pPr lvl="1" algn="just"/>
            <a:r>
              <a:rPr lang="vi-VN"/>
              <a:t>Ví dụ: RR cho hàng đợi nền trước, FCFS</a:t>
            </a:r>
            <a:r>
              <a:rPr lang="en-US"/>
              <a:t> </a:t>
            </a:r>
            <a:r>
              <a:rPr lang="vi-VN"/>
              <a:t>cho hàng đợi nền</a:t>
            </a:r>
            <a:r>
              <a:rPr lang="en-US"/>
              <a:t> </a:t>
            </a:r>
            <a:r>
              <a:rPr lang="en-US" err="1"/>
              <a:t>sau</a:t>
            </a:r>
            <a:endParaRPr lang="vi-VN"/>
          </a:p>
          <a:p>
            <a:pPr algn="just"/>
            <a:r>
              <a:rPr lang="vi-VN"/>
              <a:t>Chia thời gian cho các hàng đợi</a:t>
            </a:r>
          </a:p>
          <a:p>
            <a:pPr lvl="1" algn="just"/>
            <a:r>
              <a:rPr lang="vi-VN"/>
              <a:t>Ví dụ: 80% thời gian cho hàng đợi nền trước, 20% cho nền sau</a:t>
            </a:r>
          </a:p>
        </p:txBody>
      </p:sp>
      <p:sp>
        <p:nvSpPr>
          <p:cNvPr id="5" name="Slide Number Placeholder 4"/>
          <p:cNvSpPr>
            <a:spLocks noGrp="1"/>
          </p:cNvSpPr>
          <p:nvPr>
            <p:ph type="sldNum" sz="quarter" idx="12"/>
          </p:nvPr>
        </p:nvSpPr>
        <p:spPr/>
        <p:txBody>
          <a:bodyPr/>
          <a:lstStyle/>
          <a:p>
            <a:fld id="{CE4F60F1-D81D-4A0F-9A4C-4DEFF98A3653}" type="slidenum">
              <a:rPr lang="vi-VN" smtClean="0"/>
              <a:t>75</a:t>
            </a:fld>
            <a:endParaRPr lang="vi-VN"/>
          </a:p>
        </p:txBody>
      </p:sp>
    </p:spTree>
    <p:extLst>
      <p:ext uri="{BB962C8B-B14F-4D97-AF65-F5344CB8AC3E}">
        <p14:creationId xmlns:p14="http://schemas.microsoft.com/office/powerpoint/2010/main" val="21138869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Hàng đợi nhiều mức</a:t>
            </a:r>
            <a:r>
              <a:rPr lang="en-US"/>
              <a:t> </a:t>
            </a:r>
            <a:r>
              <a:rPr lang="en-US">
                <a:latin typeface="Times New Roman" pitchFamily="18" charset="0"/>
                <a:cs typeface="Times New Roman" pitchFamily="18" charset="0"/>
              </a:rPr>
              <a:t>(Multi Level Queue)</a:t>
            </a:r>
            <a:endParaRPr lang="vi-VN">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2743200" y="1629154"/>
            <a:ext cx="6361569" cy="4231319"/>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76</a:t>
            </a:fld>
            <a:endParaRPr lang="vi-VN"/>
          </a:p>
        </p:txBody>
      </p:sp>
    </p:spTree>
    <p:extLst>
      <p:ext uri="{BB962C8B-B14F-4D97-AF65-F5344CB8AC3E}">
        <p14:creationId xmlns:p14="http://schemas.microsoft.com/office/powerpoint/2010/main" val="3264214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Hàng đợi phản hồi</a:t>
            </a:r>
            <a:r>
              <a:rPr lang="en-US"/>
              <a:t> </a:t>
            </a:r>
            <a:r>
              <a:rPr lang="vi-VN"/>
              <a:t>nhiều mức </a:t>
            </a:r>
            <a:r>
              <a:rPr lang="en-US">
                <a:latin typeface="Times New Roman" pitchFamily="18" charset="0"/>
                <a:cs typeface="Times New Roman" pitchFamily="18" charset="0"/>
              </a:rPr>
              <a:t>(MLFQ)</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vi-VN" sz="3600"/>
              <a:t>Không cố định tiến trình trên một hàng đợi </a:t>
            </a:r>
          </a:p>
          <a:p>
            <a:pPr algn="just"/>
            <a:r>
              <a:rPr lang="vi-VN" sz="3600"/>
              <a:t>Ví dụ: các hàng đợi với các độ ưu tiên khác nhau</a:t>
            </a:r>
          </a:p>
          <a:p>
            <a:pPr lvl="1" algn="just"/>
            <a:r>
              <a:rPr lang="vi-VN" sz="3200"/>
              <a:t>Các tiến trình</a:t>
            </a:r>
            <a:r>
              <a:rPr lang="en-US" sz="3200"/>
              <a:t> </a:t>
            </a:r>
            <a:r>
              <a:rPr lang="vi-VN" sz="3200"/>
              <a:t>gắn với Vào/ Ra ở hàng đợi có độ ưu tiên cao</a:t>
            </a:r>
          </a:p>
          <a:p>
            <a:pPr lvl="1" algn="just"/>
            <a:r>
              <a:rPr lang="vi-VN" sz="3200"/>
              <a:t>Chuyển các tiến trình sử dụng CPU đến các hàng đợi có độ ưu tiên thấp</a:t>
            </a:r>
          </a:p>
          <a:p>
            <a:pPr lvl="1" algn="just"/>
            <a:r>
              <a:rPr lang="vi-VN" sz="3200"/>
              <a:t>Chuyển các tiến trình phải đợi lâu đều đặn lên phía trên</a:t>
            </a:r>
          </a:p>
        </p:txBody>
      </p:sp>
      <p:sp>
        <p:nvSpPr>
          <p:cNvPr id="5" name="Slide Number Placeholder 4"/>
          <p:cNvSpPr>
            <a:spLocks noGrp="1"/>
          </p:cNvSpPr>
          <p:nvPr>
            <p:ph type="sldNum" sz="quarter" idx="12"/>
          </p:nvPr>
        </p:nvSpPr>
        <p:spPr/>
        <p:txBody>
          <a:bodyPr/>
          <a:lstStyle/>
          <a:p>
            <a:fld id="{CE4F60F1-D81D-4A0F-9A4C-4DEFF98A3653}" type="slidenum">
              <a:rPr lang="vi-VN" smtClean="0"/>
              <a:t>77</a:t>
            </a:fld>
            <a:endParaRPr lang="vi-VN"/>
          </a:p>
        </p:txBody>
      </p:sp>
    </p:spTree>
    <p:extLst>
      <p:ext uri="{BB962C8B-B14F-4D97-AF65-F5344CB8AC3E}">
        <p14:creationId xmlns:p14="http://schemas.microsoft.com/office/powerpoint/2010/main" val="2232445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5400"/>
              <a:t>Lập lịch các luồng trong Java</a:t>
            </a:r>
          </a:p>
        </p:txBody>
      </p:sp>
      <p:sp>
        <p:nvSpPr>
          <p:cNvPr id="3" name="Content Placeholder 2"/>
          <p:cNvSpPr>
            <a:spLocks noGrp="1"/>
          </p:cNvSpPr>
          <p:nvPr>
            <p:ph idx="1"/>
          </p:nvPr>
        </p:nvSpPr>
        <p:spPr/>
        <p:txBody>
          <a:bodyPr>
            <a:normAutofit/>
          </a:bodyPr>
          <a:lstStyle/>
          <a:p>
            <a:pPr algn="just"/>
            <a:r>
              <a:rPr lang="vi-VN" sz="4000"/>
              <a:t>JVM sử dụng thuật toán Preemptive, và dựa trên độ ưu tiên trong lập lịch</a:t>
            </a:r>
          </a:p>
          <a:p>
            <a:pPr algn="just"/>
            <a:r>
              <a:rPr lang="vi-VN" sz="4000"/>
              <a:t>Hàng đợi FIFO được sử dụng nếu có nhiều luồng cùng mức ưu tiên</a:t>
            </a:r>
          </a:p>
        </p:txBody>
      </p:sp>
      <p:sp>
        <p:nvSpPr>
          <p:cNvPr id="5" name="Slide Number Placeholder 4"/>
          <p:cNvSpPr>
            <a:spLocks noGrp="1"/>
          </p:cNvSpPr>
          <p:nvPr>
            <p:ph type="sldNum" sz="quarter" idx="12"/>
          </p:nvPr>
        </p:nvSpPr>
        <p:spPr/>
        <p:txBody>
          <a:bodyPr/>
          <a:lstStyle/>
          <a:p>
            <a:fld id="{CE4F60F1-D81D-4A0F-9A4C-4DEFF98A3653}" type="slidenum">
              <a:rPr lang="vi-VN" smtClean="0"/>
              <a:t>78</a:t>
            </a:fld>
            <a:endParaRPr lang="vi-VN"/>
          </a:p>
        </p:txBody>
      </p:sp>
    </p:spTree>
    <p:extLst>
      <p:ext uri="{BB962C8B-B14F-4D97-AF65-F5344CB8AC3E}">
        <p14:creationId xmlns:p14="http://schemas.microsoft.com/office/powerpoint/2010/main" val="31894583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Lập lịch các luồng trong Java</a:t>
            </a:r>
          </a:p>
        </p:txBody>
      </p:sp>
      <p:sp>
        <p:nvSpPr>
          <p:cNvPr id="3" name="Content Placeholder 2"/>
          <p:cNvSpPr>
            <a:spLocks noGrp="1"/>
          </p:cNvSpPr>
          <p:nvPr>
            <p:ph idx="1"/>
          </p:nvPr>
        </p:nvSpPr>
        <p:spPr/>
        <p:txBody>
          <a:bodyPr>
            <a:normAutofit/>
          </a:bodyPr>
          <a:lstStyle/>
          <a:p>
            <a:pPr algn="just"/>
            <a:r>
              <a:rPr lang="vi-VN" sz="3600"/>
              <a:t>JVM lập lịch khi:</a:t>
            </a:r>
          </a:p>
          <a:p>
            <a:pPr marL="457200" lvl="1" indent="0" algn="just">
              <a:buNone/>
            </a:pPr>
            <a:r>
              <a:rPr lang="vi-VN" sz="3200"/>
              <a:t>1. Tiến trình đang chạy ra khỏi trạng thái runnable</a:t>
            </a:r>
          </a:p>
          <a:p>
            <a:pPr marL="457200" lvl="1" indent="0" algn="just">
              <a:buNone/>
            </a:pPr>
            <a:r>
              <a:rPr lang="vi-VN" sz="3200"/>
              <a:t>2. Một tiến trình có độ ưu tiên cao hơn vào trạng thái runnable</a:t>
            </a:r>
          </a:p>
        </p:txBody>
      </p:sp>
      <p:pic>
        <p:nvPicPr>
          <p:cNvPr id="4" name="Picture 3"/>
          <p:cNvPicPr>
            <a:picLocks noChangeAspect="1"/>
          </p:cNvPicPr>
          <p:nvPr/>
        </p:nvPicPr>
        <p:blipFill>
          <a:blip r:embed="rId2"/>
          <a:stretch>
            <a:fillRect/>
          </a:stretch>
        </p:blipFill>
        <p:spPr>
          <a:xfrm>
            <a:off x="2915816" y="4012533"/>
            <a:ext cx="7454312" cy="2672862"/>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79</a:t>
            </a:fld>
            <a:endParaRPr lang="vi-VN"/>
          </a:p>
        </p:txBody>
      </p:sp>
    </p:spTree>
    <p:extLst>
      <p:ext uri="{BB962C8B-B14F-4D97-AF65-F5344CB8AC3E}">
        <p14:creationId xmlns:p14="http://schemas.microsoft.com/office/powerpoint/2010/main" val="50658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Khối điều khiển tiến trình (PCB)</a:t>
            </a:r>
          </a:p>
        </p:txBody>
      </p:sp>
      <p:pic>
        <p:nvPicPr>
          <p:cNvPr id="4" name="Content Placeholder 3"/>
          <p:cNvPicPr>
            <a:picLocks noGrp="1" noChangeAspect="1"/>
          </p:cNvPicPr>
          <p:nvPr>
            <p:ph idx="1"/>
          </p:nvPr>
        </p:nvPicPr>
        <p:blipFill>
          <a:blip r:embed="rId2"/>
          <a:stretch>
            <a:fillRect/>
          </a:stretch>
        </p:blipFill>
        <p:spPr>
          <a:xfrm>
            <a:off x="4444108" y="1732635"/>
            <a:ext cx="2634343" cy="4610100"/>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8</a:t>
            </a:fld>
            <a:endParaRPr lang="vi-VN"/>
          </a:p>
        </p:txBody>
      </p:sp>
    </p:spTree>
    <p:extLst>
      <p:ext uri="{BB962C8B-B14F-4D97-AF65-F5344CB8AC3E}">
        <p14:creationId xmlns:p14="http://schemas.microsoft.com/office/powerpoint/2010/main" val="32804527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Time-Slicing</a:t>
            </a:r>
          </a:p>
        </p:txBody>
      </p:sp>
      <p:sp>
        <p:nvSpPr>
          <p:cNvPr id="3" name="Content Placeholder 2"/>
          <p:cNvSpPr>
            <a:spLocks noGrp="1"/>
          </p:cNvSpPr>
          <p:nvPr>
            <p:ph idx="1"/>
          </p:nvPr>
        </p:nvSpPr>
        <p:spPr/>
        <p:txBody>
          <a:bodyPr>
            <a:noAutofit/>
          </a:bodyPr>
          <a:lstStyle/>
          <a:p>
            <a:pPr algn="just"/>
            <a:r>
              <a:rPr lang="vi-VN" sz="3200"/>
              <a:t>Do JVM không hỗ trợ </a:t>
            </a:r>
            <a:r>
              <a:rPr lang="en-US" sz="3200">
                <a:latin typeface="Arial" pitchFamily="34" charset="0"/>
                <a:cs typeface="Arial" pitchFamily="34" charset="0"/>
              </a:rPr>
              <a:t>lát</a:t>
            </a:r>
            <a:r>
              <a:rPr lang="en-US" sz="3200"/>
              <a:t> </a:t>
            </a:r>
            <a:r>
              <a:rPr lang="vi-VN" sz="3200">
                <a:solidFill>
                  <a:srgbClr val="000066"/>
                </a:solidFill>
              </a:rPr>
              <a:t>cắt thời gian </a:t>
            </a:r>
            <a:r>
              <a:rPr lang="vi-VN" sz="3200"/>
              <a:t>(Time-Slicing), hàm </a:t>
            </a:r>
            <a:r>
              <a:rPr lang="vi-VN" sz="3200">
                <a:solidFill>
                  <a:srgbClr val="000066"/>
                </a:solidFill>
              </a:rPr>
              <a:t>yield() </a:t>
            </a:r>
            <a:r>
              <a:rPr lang="vi-VN" sz="3200"/>
              <a:t>có thể được sử dụng:</a:t>
            </a:r>
          </a:p>
          <a:p>
            <a:pPr marL="0" indent="0" algn="just">
              <a:buNone/>
            </a:pPr>
            <a:r>
              <a:rPr lang="vi-VN" sz="3200"/>
              <a:t>	while (true) {</a:t>
            </a:r>
          </a:p>
          <a:p>
            <a:pPr marL="0" indent="0" algn="just">
              <a:buNone/>
            </a:pPr>
            <a:r>
              <a:rPr lang="vi-VN" sz="3200"/>
              <a:t>		// perform CPU-intensive task</a:t>
            </a:r>
          </a:p>
          <a:p>
            <a:pPr marL="0" indent="0" algn="just">
              <a:buNone/>
            </a:pPr>
            <a:r>
              <a:rPr lang="vi-VN" sz="3200"/>
              <a:t>		. . .</a:t>
            </a:r>
          </a:p>
          <a:p>
            <a:pPr marL="0" indent="0" algn="just">
              <a:buNone/>
            </a:pPr>
            <a:r>
              <a:rPr lang="vi-VN" sz="3200"/>
              <a:t>		</a:t>
            </a:r>
            <a:r>
              <a:rPr lang="vi-VN" sz="3200">
                <a:solidFill>
                  <a:srgbClr val="000066"/>
                </a:solidFill>
              </a:rPr>
              <a:t>Thread.yield();</a:t>
            </a:r>
          </a:p>
          <a:p>
            <a:pPr marL="0" indent="0" algn="just">
              <a:buNone/>
            </a:pPr>
            <a:r>
              <a:rPr lang="vi-VN" sz="3200"/>
              <a:t>	}</a:t>
            </a:r>
          </a:p>
          <a:p>
            <a:pPr marL="0" indent="0" algn="just">
              <a:buNone/>
            </a:pPr>
            <a:r>
              <a:rPr lang="vi-VN" sz="3200"/>
              <a:t> </a:t>
            </a:r>
            <a:r>
              <a:rPr lang="vi-VN" sz="3200">
                <a:solidFill>
                  <a:srgbClr val="000066"/>
                </a:solidFill>
              </a:rPr>
              <a:t>Thread.yield() </a:t>
            </a:r>
            <a:r>
              <a:rPr lang="vi-VN" sz="3200"/>
              <a:t>chuyển điều khiển cho luồng khác</a:t>
            </a:r>
          </a:p>
        </p:txBody>
      </p:sp>
      <p:sp>
        <p:nvSpPr>
          <p:cNvPr id="5" name="Slide Number Placeholder 4"/>
          <p:cNvSpPr>
            <a:spLocks noGrp="1"/>
          </p:cNvSpPr>
          <p:nvPr>
            <p:ph type="sldNum" sz="quarter" idx="12"/>
          </p:nvPr>
        </p:nvSpPr>
        <p:spPr/>
        <p:txBody>
          <a:bodyPr/>
          <a:lstStyle/>
          <a:p>
            <a:fld id="{CE4F60F1-D81D-4A0F-9A4C-4DEFF98A3653}" type="slidenum">
              <a:rPr lang="vi-VN" smtClean="0"/>
              <a:t>80</a:t>
            </a:fld>
            <a:endParaRPr lang="vi-VN"/>
          </a:p>
        </p:txBody>
      </p:sp>
    </p:spTree>
    <p:extLst>
      <p:ext uri="{BB962C8B-B14F-4D97-AF65-F5344CB8AC3E}">
        <p14:creationId xmlns:p14="http://schemas.microsoft.com/office/powerpoint/2010/main" val="3743629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Nội dung đã học</a:t>
            </a:r>
          </a:p>
        </p:txBody>
      </p:sp>
      <p:sp>
        <p:nvSpPr>
          <p:cNvPr id="3" name="Content Placeholder 2"/>
          <p:cNvSpPr>
            <a:spLocks noGrp="1"/>
          </p:cNvSpPr>
          <p:nvPr>
            <p:ph idx="1"/>
          </p:nvPr>
        </p:nvSpPr>
        <p:spPr/>
        <p:txBody>
          <a:bodyPr/>
          <a:lstStyle/>
          <a:p>
            <a:r>
              <a:rPr lang="vi-VN"/>
              <a:t>Lý do lập lịch</a:t>
            </a:r>
          </a:p>
          <a:p>
            <a:r>
              <a:rPr lang="vi-VN"/>
              <a:t>Các dạng lập lịch</a:t>
            </a:r>
          </a:p>
          <a:p>
            <a:pPr lvl="1"/>
            <a:r>
              <a:rPr lang="vi-VN"/>
              <a:t>FCFS</a:t>
            </a:r>
          </a:p>
          <a:p>
            <a:pPr lvl="1"/>
            <a:r>
              <a:rPr lang="vi-VN"/>
              <a:t>SJF</a:t>
            </a:r>
          </a:p>
          <a:p>
            <a:pPr lvl="1"/>
            <a:r>
              <a:rPr lang="vi-VN"/>
              <a:t>RR</a:t>
            </a:r>
          </a:p>
          <a:p>
            <a:pPr lvl="1"/>
            <a:r>
              <a:rPr lang="vi-VN"/>
              <a:t>MFQ</a:t>
            </a:r>
          </a:p>
          <a:p>
            <a:r>
              <a:rPr lang="vi-VN"/>
              <a:t>Lập lịch trong Java</a:t>
            </a:r>
          </a:p>
        </p:txBody>
      </p:sp>
      <p:sp>
        <p:nvSpPr>
          <p:cNvPr id="5" name="Slide Number Placeholder 4"/>
          <p:cNvSpPr>
            <a:spLocks noGrp="1"/>
          </p:cNvSpPr>
          <p:nvPr>
            <p:ph type="sldNum" sz="quarter" idx="12"/>
          </p:nvPr>
        </p:nvSpPr>
        <p:spPr/>
        <p:txBody>
          <a:bodyPr/>
          <a:lstStyle/>
          <a:p>
            <a:fld id="{CE4F60F1-D81D-4A0F-9A4C-4DEFF98A3653}" type="slidenum">
              <a:rPr lang="vi-VN" smtClean="0"/>
              <a:t>81</a:t>
            </a:fld>
            <a:endParaRPr lang="vi-VN"/>
          </a:p>
        </p:txBody>
      </p:sp>
    </p:spTree>
    <p:extLst>
      <p:ext uri="{BB962C8B-B14F-4D97-AF65-F5344CB8AC3E}">
        <p14:creationId xmlns:p14="http://schemas.microsoft.com/office/powerpoint/2010/main" val="35695600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539" y="2346526"/>
            <a:ext cx="5391150" cy="2095500"/>
          </a:xfrm>
          <a:prstGeom prst="rect">
            <a:avLst/>
          </a:prstGeom>
        </p:spPr>
      </p:pic>
      <p:sp>
        <p:nvSpPr>
          <p:cNvPr id="4" name="Slide Number Placeholder 3"/>
          <p:cNvSpPr>
            <a:spLocks noGrp="1"/>
          </p:cNvSpPr>
          <p:nvPr>
            <p:ph type="sldNum" sz="quarter" idx="12"/>
          </p:nvPr>
        </p:nvSpPr>
        <p:spPr/>
        <p:txBody>
          <a:bodyPr/>
          <a:lstStyle/>
          <a:p>
            <a:fld id="{CE4F60F1-D81D-4A0F-9A4C-4DEFF98A3653}" type="slidenum">
              <a:rPr lang="vi-VN" smtClean="0"/>
              <a:t>82</a:t>
            </a:fld>
            <a:endParaRPr lang="vi-VN"/>
          </a:p>
        </p:txBody>
      </p:sp>
    </p:spTree>
    <p:extLst>
      <p:ext uri="{BB962C8B-B14F-4D97-AF65-F5344CB8AC3E}">
        <p14:creationId xmlns:p14="http://schemas.microsoft.com/office/powerpoint/2010/main" val="1673168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 ôn tập...</a:t>
            </a:r>
          </a:p>
        </p:txBody>
      </p:sp>
      <p:sp>
        <p:nvSpPr>
          <p:cNvPr id="3" name="Content Placeholder 2"/>
          <p:cNvSpPr>
            <a:spLocks noGrp="1"/>
          </p:cNvSpPr>
          <p:nvPr>
            <p:ph idx="1"/>
          </p:nvPr>
        </p:nvSpPr>
        <p:spPr/>
        <p:txBody>
          <a:bodyPr>
            <a:normAutofit fontScale="85000" lnSpcReduction="20000"/>
          </a:bodyPr>
          <a:lstStyle/>
          <a:p>
            <a:pPr algn="just"/>
            <a:r>
              <a:rPr lang="vi-VN"/>
              <a:t>3.1 Palm OS không cung cấp phương tiện để xử lý đồng thời. Thảo luận về ba vấn đề cơ bản mà tiến trình đồng thời thêm vào hệ điều hành</a:t>
            </a:r>
          </a:p>
          <a:p>
            <a:pPr algn="just"/>
            <a:r>
              <a:rPr lang="vi-VN"/>
              <a:t>3.2 Bộ xử lý Sun UltraSPARC có nhiều bộ thanh ghi. Mô tả hành động của một chuyển đổi ngữ cảnh khi ngữ cảnh mới được tải vào một trong các bộ thanh ghi rồi. Điều gì khác sẽ xảy ra  nếu ngữ cảnh ở trong bộ nhớ và mội thanh ghi đều bận</a:t>
            </a:r>
          </a:p>
          <a:p>
            <a:pPr algn="just"/>
            <a:r>
              <a:rPr lang="vi-VN"/>
              <a:t>3.3 Khi một tiến trình tạo ra một tiến trình mới bằng cách sử dụng hoạt động </a:t>
            </a:r>
            <a:r>
              <a:rPr lang="vi-VN">
                <a:solidFill>
                  <a:srgbClr val="000066"/>
                </a:solidFill>
              </a:rPr>
              <a:t>fork ()</a:t>
            </a:r>
            <a:r>
              <a:rPr lang="vi-VN"/>
              <a:t>, trạng thái nào sau đây được chia sẻ giữa tiến trình cha và tiến trình con?</a:t>
            </a:r>
          </a:p>
          <a:p>
            <a:pPr lvl="1" algn="just"/>
            <a:r>
              <a:rPr lang="vi-VN"/>
              <a:t>a. Stack</a:t>
            </a:r>
          </a:p>
          <a:p>
            <a:pPr lvl="1" algn="just"/>
            <a:r>
              <a:rPr lang="vi-VN"/>
              <a:t>b. Heap</a:t>
            </a:r>
          </a:p>
          <a:p>
            <a:pPr lvl="1" algn="just"/>
            <a:r>
              <a:rPr lang="vi-VN"/>
              <a:t>c. Shared memory segments</a:t>
            </a:r>
          </a:p>
        </p:txBody>
      </p:sp>
      <p:pic>
        <p:nvPicPr>
          <p:cNvPr id="6" name="Picture 5"/>
          <p:cNvPicPr>
            <a:picLocks noChangeAspect="1"/>
          </p:cNvPicPr>
          <p:nvPr/>
        </p:nvPicPr>
        <p:blipFill>
          <a:blip r:embed="rId2"/>
          <a:stretch>
            <a:fillRect/>
          </a:stretch>
        </p:blipFill>
        <p:spPr>
          <a:xfrm>
            <a:off x="10479314" y="1"/>
            <a:ext cx="1712686" cy="1412966"/>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83</a:t>
            </a:fld>
            <a:endParaRPr lang="vi-VN"/>
          </a:p>
        </p:txBody>
      </p:sp>
    </p:spTree>
    <p:extLst>
      <p:ext uri="{BB962C8B-B14F-4D97-AF65-F5344CB8AC3E}">
        <p14:creationId xmlns:p14="http://schemas.microsoft.com/office/powerpoint/2010/main" val="40820268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 ôn tập</a:t>
            </a:r>
          </a:p>
        </p:txBody>
      </p:sp>
      <p:sp>
        <p:nvSpPr>
          <p:cNvPr id="3" name="Content Placeholder 2"/>
          <p:cNvSpPr>
            <a:spLocks noGrp="1"/>
          </p:cNvSpPr>
          <p:nvPr>
            <p:ph idx="1"/>
          </p:nvPr>
        </p:nvSpPr>
        <p:spPr/>
        <p:txBody>
          <a:bodyPr>
            <a:normAutofit/>
          </a:bodyPr>
          <a:lstStyle/>
          <a:p>
            <a:r>
              <a:rPr lang="vi-VN"/>
              <a:t>3.4. Trong cơ chế RPC, hãy xem xét ngữ nghĩa "đúng một lần". Liệu các thuật toán để thực hiện ngữ nghĩa này thực hiện đúng ngay cả khi tin "ACK" nhắn lại cho khách hàng bị mất do lỗi mạng? Mô tả trình tự của thông điệp và khi nào "đúng một lần» được duy trì</a:t>
            </a:r>
          </a:p>
          <a:p>
            <a:r>
              <a:rPr lang="vi-VN"/>
              <a:t>3.5 Giả sử một hệ thống phân tán thường hay bị lỗi của máy chủ. Cơ chế nào sẽ được yêu cầu để đảm bảo ngữ nghĩa "đúng một lần" cho việc thực hiện RPCs?</a:t>
            </a:r>
          </a:p>
        </p:txBody>
      </p:sp>
      <p:pic>
        <p:nvPicPr>
          <p:cNvPr id="5" name="Picture 4"/>
          <p:cNvPicPr>
            <a:picLocks noChangeAspect="1"/>
          </p:cNvPicPr>
          <p:nvPr/>
        </p:nvPicPr>
        <p:blipFill>
          <a:blip r:embed="rId2"/>
          <a:stretch>
            <a:fillRect/>
          </a:stretch>
        </p:blipFill>
        <p:spPr>
          <a:xfrm>
            <a:off x="10127976" y="0"/>
            <a:ext cx="2064024" cy="1560402"/>
          </a:xfrm>
          <a:prstGeom prst="rect">
            <a:avLst/>
          </a:prstGeom>
        </p:spPr>
      </p:pic>
      <p:sp>
        <p:nvSpPr>
          <p:cNvPr id="6" name="Slide Number Placeholder 5"/>
          <p:cNvSpPr>
            <a:spLocks noGrp="1"/>
          </p:cNvSpPr>
          <p:nvPr>
            <p:ph type="sldNum" sz="quarter" idx="12"/>
          </p:nvPr>
        </p:nvSpPr>
        <p:spPr/>
        <p:txBody>
          <a:bodyPr/>
          <a:lstStyle/>
          <a:p>
            <a:fld id="{CE4F60F1-D81D-4A0F-9A4C-4DEFF98A3653}" type="slidenum">
              <a:rPr lang="vi-VN" smtClean="0"/>
              <a:t>84</a:t>
            </a:fld>
            <a:endParaRPr lang="vi-VN"/>
          </a:p>
        </p:txBody>
      </p:sp>
    </p:spTree>
    <p:extLst>
      <p:ext uri="{BB962C8B-B14F-4D97-AF65-F5344CB8AC3E}">
        <p14:creationId xmlns:p14="http://schemas.microsoft.com/office/powerpoint/2010/main" val="403751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Chuyển đổi CPU giữa các tiến trình</a:t>
            </a:r>
          </a:p>
        </p:txBody>
      </p:sp>
      <p:pic>
        <p:nvPicPr>
          <p:cNvPr id="4" name="Content Placeholder 3"/>
          <p:cNvPicPr>
            <a:picLocks noGrp="1" noChangeAspect="1"/>
          </p:cNvPicPr>
          <p:nvPr>
            <p:ph idx="1"/>
          </p:nvPr>
        </p:nvPicPr>
        <p:blipFill>
          <a:blip r:embed="rId2"/>
          <a:stretch>
            <a:fillRect/>
          </a:stretch>
        </p:blipFill>
        <p:spPr>
          <a:xfrm>
            <a:off x="2831267" y="1479829"/>
            <a:ext cx="6030345" cy="4887653"/>
          </a:xfrm>
          <a:prstGeom prst="rect">
            <a:avLst/>
          </a:prstGeom>
        </p:spPr>
      </p:pic>
      <p:sp>
        <p:nvSpPr>
          <p:cNvPr id="5" name="Slide Number Placeholder 4"/>
          <p:cNvSpPr>
            <a:spLocks noGrp="1"/>
          </p:cNvSpPr>
          <p:nvPr>
            <p:ph type="sldNum" sz="quarter" idx="12"/>
          </p:nvPr>
        </p:nvSpPr>
        <p:spPr/>
        <p:txBody>
          <a:bodyPr/>
          <a:lstStyle/>
          <a:p>
            <a:fld id="{CE4F60F1-D81D-4A0F-9A4C-4DEFF98A3653}" type="slidenum">
              <a:rPr lang="vi-VN" smtClean="0"/>
              <a:t>9</a:t>
            </a:fld>
            <a:endParaRPr lang="vi-VN"/>
          </a:p>
        </p:txBody>
      </p:sp>
    </p:spTree>
    <p:extLst>
      <p:ext uri="{BB962C8B-B14F-4D97-AF65-F5344CB8AC3E}">
        <p14:creationId xmlns:p14="http://schemas.microsoft.com/office/powerpoint/2010/main" val="35319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84</Slides>
  <Notes>0</Notes>
  <HiddenSlides>0</HiddenSlide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Chương 3 QUẢN LÝ TIẾN TRÌNH</vt:lpstr>
      <vt:lpstr>Tiến trình</vt:lpstr>
      <vt:lpstr>Khái niệm về tiến trình</vt:lpstr>
      <vt:lpstr>Tiến trình (Process)</vt:lpstr>
      <vt:lpstr>Cấu trúc bộ nhớ tiến trình</vt:lpstr>
      <vt:lpstr>Trạng thái tiến trình</vt:lpstr>
      <vt:lpstr>Trạng thái tiến trình</vt:lpstr>
      <vt:lpstr>Khối điều khiển tiến trình (PCB)</vt:lpstr>
      <vt:lpstr>Chuyển đổi CPU giữa các tiến trình</vt:lpstr>
      <vt:lpstr>Lập lịch tiến trình</vt:lpstr>
      <vt:lpstr>Các hàng đợi lập lịch tiến trình</vt:lpstr>
      <vt:lpstr>Hàng đợi sẵn sàng và các hàng đợi thiết bị khác nhau</vt:lpstr>
      <vt:lpstr>Biểu diễn việc lập lịch tiến trình-Biểu đồ hàng đợi</vt:lpstr>
      <vt:lpstr>Vòng đời của một tiến trình</vt:lpstr>
      <vt:lpstr>Các bộ lập lịch</vt:lpstr>
      <vt:lpstr>Bộ lập lịch ngắn hạn vs. bộ lập lịch dài hạn</vt:lpstr>
      <vt:lpstr>Bộ lập lịch dài hạn</vt:lpstr>
      <vt:lpstr>Bộ lập lịch trung hạn</vt:lpstr>
      <vt:lpstr>Chuyển đổi ngữ cảnh...</vt:lpstr>
      <vt:lpstr>...Chuyển đổi ngữ cảnh</vt:lpstr>
      <vt:lpstr>Các thao tác trên tiến trình</vt:lpstr>
      <vt:lpstr>Tạo tiến trình</vt:lpstr>
      <vt:lpstr>Cây tiến trình</vt:lpstr>
      <vt:lpstr>Tạo tiến trình</vt:lpstr>
      <vt:lpstr>Tạo tiến trình trong Unix</vt:lpstr>
      <vt:lpstr>PowerPoint Presentation</vt:lpstr>
      <vt:lpstr>Hủy tiến trình</vt:lpstr>
      <vt:lpstr>Hủy tiến trình</vt:lpstr>
      <vt:lpstr>Hợp tác giữa các tiến trình</vt:lpstr>
      <vt:lpstr>Vì sao hợp tác tiến trình?</vt:lpstr>
      <vt:lpstr>Bài toán “Producer - Consumer”</vt:lpstr>
      <vt:lpstr>...Bài toán Producer – Consumer...</vt:lpstr>
      <vt:lpstr>Truyền thông giữa các tiến trình</vt:lpstr>
      <vt:lpstr>Hệ thống truyền thông báo...</vt:lpstr>
      <vt:lpstr>...Hệ thống truyền thông báo...</vt:lpstr>
      <vt:lpstr>...Hệ thống truyền thông báo</vt:lpstr>
      <vt:lpstr>Định danh</vt:lpstr>
      <vt:lpstr>Truyền thông trực tiếp...</vt:lpstr>
      <vt:lpstr>...Truyền thông trực tiếp</vt:lpstr>
      <vt:lpstr>Truyền thông gián tiếp...</vt:lpstr>
      <vt:lpstr>...Truyền thông gián tiếp</vt:lpstr>
      <vt:lpstr>Đồng bộ hóa</vt:lpstr>
      <vt:lpstr>Lưu trữ bộ đệm</vt:lpstr>
      <vt:lpstr>Luồng (Thread)</vt:lpstr>
      <vt:lpstr>Tiến trình đơn luồng và tiến trình đa luồng</vt:lpstr>
      <vt:lpstr>Tại sao đa luồng?</vt:lpstr>
      <vt:lpstr>Lợi ích</vt:lpstr>
      <vt:lpstr>Luồng mức người dùng (User - Thread)</vt:lpstr>
      <vt:lpstr>Luồng mức nhân</vt:lpstr>
      <vt:lpstr>Các mô hình đa luồng</vt:lpstr>
      <vt:lpstr>Mô hình Many-to-One</vt:lpstr>
      <vt:lpstr>Mô hình One-to-One</vt:lpstr>
      <vt:lpstr>Mô hình Many-to-Many</vt:lpstr>
      <vt:lpstr>Pthreads</vt:lpstr>
      <vt:lpstr> </vt:lpstr>
      <vt:lpstr>Lập lịch CPU</vt:lpstr>
      <vt:lpstr>Các khái niệm cơ bản</vt:lpstr>
      <vt:lpstr>Luân phiên giữa các CPU và I/O burst</vt:lpstr>
      <vt:lpstr>Biểu đồ tần suất của các CPU burst theo thời gian</vt:lpstr>
      <vt:lpstr>Bộ lập lịch CPU</vt:lpstr>
      <vt:lpstr>Bộ điều vận</vt:lpstr>
      <vt:lpstr>Điều kiện lập lịch</vt:lpstr>
      <vt:lpstr>Vấn đề tối ưu các điều kiện</vt:lpstr>
      <vt:lpstr>Các thuật toán lập lịch</vt:lpstr>
      <vt:lpstr>“Đến trước - Phục vụ trước” (FCFS)</vt:lpstr>
      <vt:lpstr>Công việc ngắn nhất trước (SJF-Shortest Job First))</vt:lpstr>
      <vt:lpstr>SJF không chiếm đoạt (SJN-Shortest Job Next):  </vt:lpstr>
      <vt:lpstr>SJF chiếm đoạt (SRN-Shortest Remaining Next):  </vt:lpstr>
      <vt:lpstr>Lập lịch với độ ưu tiên</vt:lpstr>
      <vt:lpstr>Round Robin (RR)</vt:lpstr>
      <vt:lpstr>Round Robin với lượng tử q=2</vt:lpstr>
      <vt:lpstr>Vídụ: RR với lượng tử thời gian = 20</vt:lpstr>
      <vt:lpstr>Thời gian lượng tử và thời gian chuyển đổi ngữ cảnh</vt:lpstr>
      <vt:lpstr>Biến đổi thời gian quay vòng theo thời gian lượng tử</vt:lpstr>
      <vt:lpstr>Lập lịch với Hàng đợi nhiều mức</vt:lpstr>
      <vt:lpstr>Hàng đợi nhiều mức (Multi Level Queue)</vt:lpstr>
      <vt:lpstr>Hàng đợi phản hồi nhiều mức (MLFQ)</vt:lpstr>
      <vt:lpstr>Lập lịch các luồng trong Java</vt:lpstr>
      <vt:lpstr>Lập lịch các luồng trong Java</vt:lpstr>
      <vt:lpstr>Time-Slicing</vt:lpstr>
      <vt:lpstr>Nội dung đã học</vt:lpstr>
      <vt:lpstr>PowerPoint Presentation</vt:lpstr>
      <vt:lpstr>Câu hỏi ôn tập...</vt:lpstr>
      <vt:lpstr>...Câu hỏi ôn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revision>3</cp:revision>
  <cp:lastPrinted>2021-02-06T00:42:01Z</cp:lastPrinted>
  <dcterms:created xsi:type="dcterms:W3CDTF">2016-01-06T01:29:25Z</dcterms:created>
  <dcterms:modified xsi:type="dcterms:W3CDTF">2024-12-01T15:30:41Z</dcterms:modified>
</cp:coreProperties>
</file>