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47" r:id="rId4"/>
    <p:sldId id="348" r:id="rId5"/>
    <p:sldId id="349" r:id="rId6"/>
    <p:sldId id="350" r:id="rId7"/>
    <p:sldId id="351" r:id="rId8"/>
    <p:sldId id="352" r:id="rId9"/>
    <p:sldId id="353" r:id="rId10"/>
    <p:sldId id="354" r:id="rId11"/>
    <p:sldId id="355" r:id="rId12"/>
    <p:sldId id="356" r:id="rId13"/>
    <p:sldId id="358" r:id="rId14"/>
    <p:sldId id="360" r:id="rId15"/>
    <p:sldId id="361" r:id="rId16"/>
    <p:sldId id="362"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 id="378" r:id="rId3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0066"/>
    <a:srgbClr val="003399"/>
    <a:srgbClr val="00FFFF"/>
    <a:srgbClr val="009900"/>
    <a:srgbClr val="00FF00"/>
    <a:srgbClr val="0099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ĂNG ANH THẾ" userId="S::the243332137@lms.utc.edu.vn::83ac5a6b-86d1-48be-970f-e5c882e8e7ba" providerId="AD" clId="Web-{B83923FD-CE03-02B8-4206-56D745A7710A}"/>
    <pc:docChg chg="modSld">
      <pc:chgData name="TĂNG ANH THẾ" userId="S::the243332137@lms.utc.edu.vn::83ac5a6b-86d1-48be-970f-e5c882e8e7ba" providerId="AD" clId="Web-{B83923FD-CE03-02B8-4206-56D745A7710A}" dt="2024-11-03T12:28:55.385" v="2"/>
      <pc:docMkLst>
        <pc:docMk/>
      </pc:docMkLst>
      <pc:sldChg chg="addSp delSp modSp">
        <pc:chgData name="TĂNG ANH THẾ" userId="S::the243332137@lms.utc.edu.vn::83ac5a6b-86d1-48be-970f-e5c882e8e7ba" providerId="AD" clId="Web-{B83923FD-CE03-02B8-4206-56D745A7710A}" dt="2024-11-03T12:28:55.385" v="2"/>
        <pc:sldMkLst>
          <pc:docMk/>
          <pc:sldMk cId="3069459036" sldId="354"/>
        </pc:sldMkLst>
        <pc:picChg chg="add del mod">
          <ac:chgData name="TĂNG ANH THẾ" userId="S::the243332137@lms.utc.edu.vn::83ac5a6b-86d1-48be-970f-e5c882e8e7ba" providerId="AD" clId="Web-{B83923FD-CE03-02B8-4206-56D745A7710A}" dt="2024-11-03T12:28:55.385" v="2"/>
          <ac:picMkLst>
            <pc:docMk/>
            <pc:sldMk cId="3069459036" sldId="354"/>
            <ac:picMk id="4" creationId="{00000000-0000-0000-0000-000000000000}"/>
          </ac:picMkLst>
        </pc:picChg>
      </pc:sldChg>
    </pc:docChg>
  </pc:docChgLst>
  <pc:docChgLst>
    <pc:chgData name="NGUYỄN MẠNH KHANG" userId="S::khang223030635@lms.utc.edu.vn::67b86fff-1dbe-406d-8605-4cb1239c754d" providerId="AD" clId="Web-{BE1F93ED-0F05-983F-02C3-851BA15FECA2}"/>
    <pc:docChg chg="modSld">
      <pc:chgData name="NGUYỄN MẠNH KHANG" userId="S::khang223030635@lms.utc.edu.vn::67b86fff-1dbe-406d-8605-4cb1239c754d" providerId="AD" clId="Web-{BE1F93ED-0F05-983F-02C3-851BA15FECA2}" dt="2024-09-14T06:44:19.776" v="1" actId="1076"/>
      <pc:docMkLst>
        <pc:docMk/>
      </pc:docMkLst>
      <pc:sldChg chg="modSp">
        <pc:chgData name="NGUYỄN MẠNH KHANG" userId="S::khang223030635@lms.utc.edu.vn::67b86fff-1dbe-406d-8605-4cb1239c754d" providerId="AD" clId="Web-{BE1F93ED-0F05-983F-02C3-851BA15FECA2}" dt="2024-09-14T06:44:19.776" v="1" actId="1076"/>
        <pc:sldMkLst>
          <pc:docMk/>
          <pc:sldMk cId="3639219457" sldId="352"/>
        </pc:sldMkLst>
        <pc:spChg chg="mod">
          <ac:chgData name="NGUYỄN MẠNH KHANG" userId="S::khang223030635@lms.utc.edu.vn::67b86fff-1dbe-406d-8605-4cb1239c754d" providerId="AD" clId="Web-{BE1F93ED-0F05-983F-02C3-851BA15FECA2}" dt="2024-09-14T06:44:19.776" v="1" actId="1076"/>
          <ac:spMkLst>
            <pc:docMk/>
            <pc:sldMk cId="3639219457" sldId="352"/>
            <ac:spMk id="3" creationId="{00000000-0000-0000-0000-000000000000}"/>
          </ac:spMkLst>
        </pc:spChg>
      </pc:sldChg>
    </pc:docChg>
  </pc:docChgLst>
  <pc:docChgLst>
    <pc:chgData name="NGUYỄN HÀ ANH ĐỨC" userId="S::duc223030617@lms.utc.edu.vn::cccb0f26-875e-4403-b98a-88c08bee1c9a" providerId="AD" clId="Web-{ADBC68AC-7D80-8515-2D29-46006928C23E}"/>
    <pc:docChg chg="modSld">
      <pc:chgData name="NGUYỄN HÀ ANH ĐỨC" userId="S::duc223030617@lms.utc.edu.vn::cccb0f26-875e-4403-b98a-88c08bee1c9a" providerId="AD" clId="Web-{ADBC68AC-7D80-8515-2D29-46006928C23E}" dt="2024-09-14T07:13:12.914" v="10" actId="1076"/>
      <pc:docMkLst>
        <pc:docMk/>
      </pc:docMkLst>
      <pc:sldChg chg="modSp">
        <pc:chgData name="NGUYỄN HÀ ANH ĐỨC" userId="S::duc223030617@lms.utc.edu.vn::cccb0f26-875e-4403-b98a-88c08bee1c9a" providerId="AD" clId="Web-{ADBC68AC-7D80-8515-2D29-46006928C23E}" dt="2024-09-14T06:11:24.752" v="6" actId="20577"/>
        <pc:sldMkLst>
          <pc:docMk/>
          <pc:sldMk cId="3804658686" sldId="347"/>
        </pc:sldMkLst>
        <pc:spChg chg="mod">
          <ac:chgData name="NGUYỄN HÀ ANH ĐỨC" userId="S::duc223030617@lms.utc.edu.vn::cccb0f26-875e-4403-b98a-88c08bee1c9a" providerId="AD" clId="Web-{ADBC68AC-7D80-8515-2D29-46006928C23E}" dt="2024-09-14T06:11:24.752" v="6" actId="20577"/>
          <ac:spMkLst>
            <pc:docMk/>
            <pc:sldMk cId="3804658686" sldId="347"/>
            <ac:spMk id="3" creationId="{00000000-0000-0000-0000-000000000000}"/>
          </ac:spMkLst>
        </pc:spChg>
      </pc:sldChg>
      <pc:sldChg chg="modSp">
        <pc:chgData name="NGUYỄN HÀ ANH ĐỨC" userId="S::duc223030617@lms.utc.edu.vn::cccb0f26-875e-4403-b98a-88c08bee1c9a" providerId="AD" clId="Web-{ADBC68AC-7D80-8515-2D29-46006928C23E}" dt="2024-09-14T07:13:12.914" v="10" actId="1076"/>
        <pc:sldMkLst>
          <pc:docMk/>
          <pc:sldMk cId="3639219457" sldId="352"/>
        </pc:sldMkLst>
        <pc:spChg chg="mod">
          <ac:chgData name="NGUYỄN HÀ ANH ĐỨC" userId="S::duc223030617@lms.utc.edu.vn::cccb0f26-875e-4403-b98a-88c08bee1c9a" providerId="AD" clId="Web-{ADBC68AC-7D80-8515-2D29-46006928C23E}" dt="2024-09-14T07:13:12.914" v="10" actId="1076"/>
          <ac:spMkLst>
            <pc:docMk/>
            <pc:sldMk cId="3639219457" sldId="35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www.alpha-scan.co.uk/images/operating-systems-pi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769" y="3223186"/>
            <a:ext cx="11436509" cy="27876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470647" y="3223186"/>
            <a:ext cx="11497235" cy="277420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ctrTitle"/>
          </p:nvPr>
        </p:nvSpPr>
        <p:spPr>
          <a:xfrm>
            <a:off x="1524000" y="1137048"/>
            <a:ext cx="9144000" cy="1740623"/>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14389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477908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988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365124"/>
            <a:ext cx="11030138" cy="6356351"/>
          </a:xfrm>
          <a:prstGeom prst="rect">
            <a:avLst/>
          </a:prstGeom>
        </p:spPr>
      </p:pic>
      <p:sp>
        <p:nvSpPr>
          <p:cNvPr id="8" name="Rectangle 7"/>
          <p:cNvSpPr/>
          <p:nvPr userDrawn="1"/>
        </p:nvSpPr>
        <p:spPr>
          <a:xfrm>
            <a:off x="828769" y="509168"/>
            <a:ext cx="11049000" cy="63488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itle 1"/>
          <p:cNvSpPr>
            <a:spLocks noGrp="1"/>
          </p:cNvSpPr>
          <p:nvPr>
            <p:ph type="title"/>
          </p:nvPr>
        </p:nvSpPr>
        <p:spPr>
          <a:xfrm>
            <a:off x="838200" y="365125"/>
            <a:ext cx="10515600" cy="1010295"/>
          </a:xfrm>
        </p:spPr>
        <p:txBody>
          <a:bodyPr/>
          <a:lstStyle/>
          <a:p>
            <a:r>
              <a:rPr lang="en-US"/>
              <a:t>Click to edit Master title style</a:t>
            </a:r>
            <a:endParaRPr lang="vi-VN"/>
          </a:p>
        </p:txBody>
      </p:sp>
      <p:sp>
        <p:nvSpPr>
          <p:cNvPr id="3" name="Content Placeholder 2"/>
          <p:cNvSpPr>
            <a:spLocks noGrp="1"/>
          </p:cNvSpPr>
          <p:nvPr>
            <p:ph idx="1"/>
          </p:nvPr>
        </p:nvSpPr>
        <p:spPr>
          <a:xfrm>
            <a:off x="838200" y="1556252"/>
            <a:ext cx="10515600" cy="4610965"/>
          </a:xfrm>
          <a:ln>
            <a:noFill/>
          </a:ln>
        </p:spPr>
        <p:txBody>
          <a:bodyPr/>
          <a:lstStyle>
            <a:lvl1pPr>
              <a:lnSpc>
                <a:spcPct val="114000"/>
              </a:lnSpc>
              <a:spcBef>
                <a:spcPts val="300"/>
              </a:spcBef>
              <a:spcAft>
                <a:spcPts val="300"/>
              </a:spcAft>
              <a:defRPr/>
            </a:lvl1pPr>
            <a:lvl2pPr>
              <a:lnSpc>
                <a:spcPct val="114000"/>
              </a:lnSpc>
              <a:spcBef>
                <a:spcPts val="300"/>
              </a:spcBef>
              <a:spcAft>
                <a:spcPts val="300"/>
              </a:spcAft>
              <a:defRPr/>
            </a:lvl2pPr>
            <a:lvl3pPr>
              <a:lnSpc>
                <a:spcPct val="114000"/>
              </a:lnSpc>
              <a:spcBef>
                <a:spcPts val="300"/>
              </a:spcBef>
              <a:spcAft>
                <a:spcPts val="300"/>
              </a:spcAft>
              <a:defRPr/>
            </a:lvl3pPr>
            <a:lvl4pPr>
              <a:lnSpc>
                <a:spcPct val="114000"/>
              </a:lnSpc>
              <a:spcBef>
                <a:spcPts val="300"/>
              </a:spcBef>
              <a:spcAft>
                <a:spcPts val="300"/>
              </a:spcAft>
              <a:defRPr/>
            </a:lvl4pPr>
            <a:lvl5pPr>
              <a:lnSpc>
                <a:spcPct val="114000"/>
              </a:lnSpc>
              <a:spcBef>
                <a:spcPts val="30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1615676-1EDD-4580-9E2C-06A1F01485BF}" type="datetimeFigureOut">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pic>
        <p:nvPicPr>
          <p:cNvPr id="2050" name="Picture 2" descr="http://www.blackboxtoolkit.com/images/os_issues.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12961" y="132139"/>
            <a:ext cx="1360395" cy="136039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852830" y="1260493"/>
            <a:ext cx="9394404" cy="45719"/>
            <a:chOff x="-1707554" y="1208223"/>
            <a:chExt cx="9394404" cy="117808"/>
          </a:xfrm>
        </p:grpSpPr>
        <p:sp>
          <p:nvSpPr>
            <p:cNvPr id="11" name="Flowchart: Manual Input 10"/>
            <p:cNvSpPr/>
            <p:nvPr userDrawn="1"/>
          </p:nvSpPr>
          <p:spPr>
            <a:xfrm rot="5400000">
              <a:off x="6446743" y="78680"/>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Flowchart: Manual Input 13"/>
            <p:cNvSpPr/>
            <p:nvPr userDrawn="1"/>
          </p:nvSpPr>
          <p:spPr>
            <a:xfrm rot="5400000">
              <a:off x="5746771" y="78681"/>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Flowchart: Manual Input 14"/>
            <p:cNvSpPr/>
            <p:nvPr userDrawn="1"/>
          </p:nvSpPr>
          <p:spPr>
            <a:xfrm rot="5400000">
              <a:off x="5000064" y="80787"/>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Flowchart: Manual Input 15"/>
            <p:cNvSpPr/>
            <p:nvPr userDrawn="1"/>
          </p:nvSpPr>
          <p:spPr>
            <a:xfrm rot="5400000">
              <a:off x="4028545" y="78681"/>
              <a:ext cx="110564" cy="2369650"/>
            </a:xfrm>
            <a:prstGeom prst="flowChartManualInpu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Flowchart: Manual Input 16"/>
            <p:cNvSpPr/>
            <p:nvPr userDrawn="1"/>
          </p:nvSpPr>
          <p:spPr>
            <a:xfrm rot="5400000">
              <a:off x="3319141" y="78680"/>
              <a:ext cx="110564" cy="2369650"/>
            </a:xfrm>
            <a:prstGeom prst="flowChartManualInpu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Flowchart: Manual Input 17"/>
            <p:cNvSpPr/>
            <p:nvPr userDrawn="1"/>
          </p:nvSpPr>
          <p:spPr>
            <a:xfrm rot="5400000">
              <a:off x="2501144" y="78680"/>
              <a:ext cx="110564" cy="2369650"/>
            </a:xfrm>
            <a:prstGeom prst="flowChartManualInpu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Flowchart: Manual Input 18"/>
            <p:cNvSpPr/>
            <p:nvPr userDrawn="1"/>
          </p:nvSpPr>
          <p:spPr>
            <a:xfrm rot="5400000">
              <a:off x="1772762" y="273662"/>
              <a:ext cx="110564" cy="1979687"/>
            </a:xfrm>
            <a:prstGeom prst="flowChartManualInpu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Flowchart: Manual Input 20"/>
            <p:cNvSpPr/>
            <p:nvPr userDrawn="1"/>
          </p:nvSpPr>
          <p:spPr>
            <a:xfrm rot="5400000">
              <a:off x="870774" y="85923"/>
              <a:ext cx="110564" cy="2369650"/>
            </a:xfrm>
            <a:prstGeom prst="flowChartManualInp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Flowchart: Manual Input 21"/>
            <p:cNvSpPr/>
            <p:nvPr userDrawn="1"/>
          </p:nvSpPr>
          <p:spPr>
            <a:xfrm rot="5400000">
              <a:off x="170802" y="85924"/>
              <a:ext cx="110564" cy="2369650"/>
            </a:xfrm>
            <a:prstGeom prst="flowChartManualInpu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Flowchart: Manual Input 22"/>
            <p:cNvSpPr/>
            <p:nvPr userDrawn="1"/>
          </p:nvSpPr>
          <p:spPr>
            <a:xfrm rot="5400000">
              <a:off x="-575905" y="88030"/>
              <a:ext cx="106352" cy="2369650"/>
            </a:xfrm>
            <a:prstGeom prst="flowChartManualInpu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9" name="Rectangle 8"/>
          <p:cNvSpPr/>
          <p:nvPr userDrawn="1"/>
        </p:nvSpPr>
        <p:spPr>
          <a:xfrm>
            <a:off x="10750847" y="82726"/>
            <a:ext cx="1371600" cy="1361184"/>
          </a:xfrm>
          <a:prstGeom prst="rect">
            <a:avLst/>
          </a:prstGeom>
          <a:solidFill>
            <a:srgbClr val="FFFFFF">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6259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615676-1EDD-4580-9E2C-06A1F01485BF}" type="datetimeFigureOut">
              <a:rPr lang="vi-VN" smtClean="0"/>
              <a:t>02/12/2024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67155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1615676-1EDD-4580-9E2C-06A1F01485BF}" type="datetimeFigureOut">
              <a:rPr lang="vi-VN" smtClean="0"/>
              <a:t>02/12/2024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24919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1615676-1EDD-4580-9E2C-06A1F01485BF}" type="datetimeFigureOut">
              <a:rPr lang="vi-VN" smtClean="0"/>
              <a:t>02/12/2024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6515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71615676-1EDD-4580-9E2C-06A1F01485BF}" type="datetimeFigureOut">
              <a:rPr lang="vi-VN" smtClean="0"/>
              <a:t>02/12/2024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143522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15676-1EDD-4580-9E2C-06A1F01485BF}" type="datetimeFigureOut">
              <a:rPr lang="vi-VN" smtClean="0"/>
              <a:t>02/12/2024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2336376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02/12/2024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37583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15676-1EDD-4580-9E2C-06A1F01485BF}" type="datetimeFigureOut">
              <a:rPr lang="vi-VN" smtClean="0"/>
              <a:t>02/12/2024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CE4F60F1-D81D-4A0F-9A4C-4DEFF98A3653}" type="slidenum">
              <a:rPr lang="vi-VN" smtClean="0"/>
              <a:t>‹#›</a:t>
            </a:fld>
            <a:endParaRPr lang="vi-VN"/>
          </a:p>
        </p:txBody>
      </p:sp>
    </p:spTree>
    <p:extLst>
      <p:ext uri="{BB962C8B-B14F-4D97-AF65-F5344CB8AC3E}">
        <p14:creationId xmlns:p14="http://schemas.microsoft.com/office/powerpoint/2010/main" val="381365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15676-1EDD-4580-9E2C-06A1F01485BF}" type="datetimeFigureOut">
              <a:rPr lang="vi-VN" smtClean="0"/>
              <a:t>02/12/2024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F60F1-D81D-4A0F-9A4C-4DEFF98A3653}" type="slidenum">
              <a:rPr lang="vi-VN" smtClean="0"/>
              <a:t>‹#›</a:t>
            </a:fld>
            <a:endParaRPr lang="vi-VN"/>
          </a:p>
        </p:txBody>
      </p:sp>
    </p:spTree>
    <p:extLst>
      <p:ext uri="{BB962C8B-B14F-4D97-AF65-F5344CB8AC3E}">
        <p14:creationId xmlns:p14="http://schemas.microsoft.com/office/powerpoint/2010/main" val="305518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Chương 4</a:t>
            </a:r>
            <a:br>
              <a:rPr lang="en-US" b="1"/>
            </a:br>
            <a:r>
              <a:rPr lang="en-US" b="1"/>
              <a:t>ĐỒNG BỘ TIẾN TRÌNH</a:t>
            </a:r>
            <a:endParaRPr lang="vi-VN" b="1"/>
          </a:p>
        </p:txBody>
      </p:sp>
      <p:sp>
        <p:nvSpPr>
          <p:cNvPr id="3" name="Subtitle 2"/>
          <p:cNvSpPr>
            <a:spLocks noGrp="1"/>
          </p:cNvSpPr>
          <p:nvPr>
            <p:ph type="subTitle" idx="1"/>
          </p:nvPr>
        </p:nvSpPr>
        <p:spPr/>
        <p:txBody>
          <a:bodyPr/>
          <a:lstStyle/>
          <a:p>
            <a:r>
              <a:rPr lang="en-US"/>
              <a:t> </a:t>
            </a:r>
            <a:endParaRPr lang="vi-VN"/>
          </a:p>
        </p:txBody>
      </p:sp>
    </p:spTree>
    <p:extLst>
      <p:ext uri="{BB962C8B-B14F-4D97-AF65-F5344CB8AC3E}">
        <p14:creationId xmlns:p14="http://schemas.microsoft.com/office/powerpoint/2010/main" val="205046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vi-VN"/>
                  <a:t>Thuật toán cho tiến trình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endParaRPr lang="vi-VN"/>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t="-3012" b="-13855"/>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stretch>
            <a:fillRect/>
          </a:stretch>
        </p:blipFill>
        <p:spPr>
          <a:xfrm>
            <a:off x="3337662" y="1719769"/>
            <a:ext cx="5008418" cy="4664493"/>
          </a:xfrm>
          <a:prstGeom prst="rect">
            <a:avLst/>
          </a:prstGeom>
        </p:spPr>
      </p:pic>
    </p:spTree>
    <p:extLst>
      <p:ext uri="{BB962C8B-B14F-4D97-AF65-F5344CB8AC3E}">
        <p14:creationId xmlns:p14="http://schemas.microsoft.com/office/powerpoint/2010/main" val="306945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Đồng bộ hóa nhờ phần cứng</a:t>
            </a:r>
          </a:p>
        </p:txBody>
      </p:sp>
      <p:sp>
        <p:nvSpPr>
          <p:cNvPr id="3" name="Content Placeholder 2"/>
          <p:cNvSpPr>
            <a:spLocks noGrp="1"/>
          </p:cNvSpPr>
          <p:nvPr>
            <p:ph idx="1"/>
          </p:nvPr>
        </p:nvSpPr>
        <p:spPr/>
        <p:txBody>
          <a:bodyPr>
            <a:normAutofit fontScale="92500" lnSpcReduction="10000"/>
          </a:bodyPr>
          <a:lstStyle/>
          <a:p>
            <a:pPr algn="just"/>
            <a:r>
              <a:rPr lang="vi-VN"/>
              <a:t>Nhiều hệ thống cung cấp sự hỗ trợ của phần cứng cho vấn đề đoạn tới hạn</a:t>
            </a:r>
          </a:p>
          <a:p>
            <a:pPr algn="just"/>
            <a:r>
              <a:rPr lang="vi-VN"/>
              <a:t>Các hệ đơn xử lý – có thể bỏ chức năng ngắt</a:t>
            </a:r>
          </a:p>
          <a:p>
            <a:pPr lvl="1" algn="just"/>
            <a:r>
              <a:rPr lang="vi-VN"/>
              <a:t>Mã được thực thi mà không có sự chiếm đoạt</a:t>
            </a:r>
          </a:p>
          <a:p>
            <a:pPr lvl="1" algn="just"/>
            <a:r>
              <a:rPr lang="vi-VN"/>
              <a:t>Thông thường không hiệu quả trên các hệ thống đa xử lý</a:t>
            </a:r>
          </a:p>
          <a:p>
            <a:pPr lvl="2" algn="just"/>
            <a:r>
              <a:rPr lang="vi-VN"/>
              <a:t>Các hệ điều hành với chiến lược này thường không</a:t>
            </a:r>
            <a:r>
              <a:rPr lang="vi-VN">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phù</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hợp</a:t>
            </a:r>
            <a:endParaRPr lang="vi-VN">
              <a:latin typeface="Arial" panose="020B0604020202020204" pitchFamily="34" charset="0"/>
              <a:cs typeface="Arial" panose="020B0604020202020204" pitchFamily="34" charset="0"/>
            </a:endParaRPr>
          </a:p>
          <a:p>
            <a:pPr algn="just"/>
            <a:r>
              <a:rPr lang="vi-VN"/>
              <a:t>Các máy tính hiện đại cung cấp các lệnh phần cứng nguyên tử</a:t>
            </a:r>
          </a:p>
          <a:p>
            <a:pPr lvl="2" algn="just"/>
            <a:r>
              <a:rPr lang="vi-VN">
                <a:solidFill>
                  <a:schemeClr val="accent6">
                    <a:lumMod val="50000"/>
                  </a:schemeClr>
                </a:solidFill>
              </a:rPr>
              <a:t>Nguyên tử = không phân chia</a:t>
            </a:r>
          </a:p>
          <a:p>
            <a:pPr lvl="1" algn="just"/>
            <a:r>
              <a:rPr lang="vi-VN"/>
              <a:t>Kiểm tra từ nhớ và thiết lập giá trị</a:t>
            </a:r>
          </a:p>
          <a:p>
            <a:pPr lvl="1" algn="just"/>
            <a:r>
              <a:rPr lang="vi-VN"/>
              <a:t>Tráo đổi nội dung của hai từ nhớ</a:t>
            </a:r>
          </a:p>
        </p:txBody>
      </p:sp>
    </p:spTree>
    <p:extLst>
      <p:ext uri="{BB962C8B-B14F-4D97-AF65-F5344CB8AC3E}">
        <p14:creationId xmlns:p14="http://schemas.microsoft.com/office/powerpoint/2010/main" val="189083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Lệnh TestAndSet</a:t>
            </a:r>
            <a:r>
              <a:rPr lang="en-US"/>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8758" y="1556252"/>
            <a:ext cx="5593278" cy="4610965"/>
          </a:xfrm>
        </p:spPr>
        <p:txBody>
          <a:bodyPr>
            <a:normAutofit/>
          </a:bodyPr>
          <a:lstStyle/>
          <a:p>
            <a:r>
              <a:rPr lang="vi-VN" sz="2000"/>
              <a:t>Định nghĩa:</a:t>
            </a:r>
          </a:p>
          <a:p>
            <a:pPr marL="914400" lvl="2" indent="0">
              <a:buNone/>
            </a:pPr>
            <a:r>
              <a:rPr lang="vi-VN">
                <a:solidFill>
                  <a:srgbClr val="0033CC"/>
                </a:solidFill>
              </a:rPr>
              <a:t>Boolean TestAndSet (</a:t>
            </a:r>
            <a:r>
              <a:rPr lang="en-US">
                <a:solidFill>
                  <a:srgbClr val="0033CC"/>
                </a:solidFill>
              </a:rPr>
              <a:t>B</a:t>
            </a:r>
            <a:r>
              <a:rPr lang="vi-VN">
                <a:solidFill>
                  <a:srgbClr val="0033CC"/>
                </a:solidFill>
              </a:rPr>
              <a:t>oolean *target)</a:t>
            </a:r>
          </a:p>
          <a:p>
            <a:pPr marL="914400" lvl="2" indent="0">
              <a:buNone/>
            </a:pPr>
            <a:r>
              <a:rPr lang="vi-VN">
                <a:solidFill>
                  <a:srgbClr val="0033CC"/>
                </a:solidFill>
              </a:rPr>
              <a:t>{</a:t>
            </a:r>
          </a:p>
          <a:p>
            <a:pPr marL="914400" lvl="2" indent="0">
              <a:buNone/>
            </a:pPr>
            <a:r>
              <a:rPr lang="vi-VN">
                <a:solidFill>
                  <a:srgbClr val="0033CC"/>
                </a:solidFill>
              </a:rPr>
              <a:t>Boolean rv = *target;</a:t>
            </a:r>
          </a:p>
          <a:p>
            <a:pPr marL="914400" lvl="2" indent="0">
              <a:buNone/>
            </a:pPr>
            <a:r>
              <a:rPr lang="vi-VN">
                <a:solidFill>
                  <a:srgbClr val="0033CC"/>
                </a:solidFill>
              </a:rPr>
              <a:t>*target = TRUE;</a:t>
            </a:r>
          </a:p>
          <a:p>
            <a:pPr marL="914400" lvl="2" indent="0">
              <a:buNone/>
            </a:pPr>
            <a:r>
              <a:rPr lang="vi-VN">
                <a:solidFill>
                  <a:srgbClr val="0033CC"/>
                </a:solidFill>
              </a:rPr>
              <a:t>return rv</a:t>
            </a:r>
            <a:r>
              <a:rPr lang="en-US">
                <a:solidFill>
                  <a:srgbClr val="0033CC"/>
                </a:solidFill>
              </a:rPr>
              <a:t>;</a:t>
            </a:r>
            <a:endParaRPr lang="vi-VN">
              <a:solidFill>
                <a:srgbClr val="0033CC"/>
              </a:solidFill>
            </a:endParaRPr>
          </a:p>
          <a:p>
            <a:pPr marL="914400" lvl="2" indent="0">
              <a:buNone/>
            </a:pPr>
            <a:r>
              <a:rPr lang="vi-VN">
                <a:solidFill>
                  <a:srgbClr val="0033CC"/>
                </a:solidFill>
              </a:rPr>
              <a:t>}</a:t>
            </a:r>
          </a:p>
        </p:txBody>
      </p:sp>
      <p:sp>
        <p:nvSpPr>
          <p:cNvPr id="4" name="Content Placeholder 2">
            <a:extLst>
              <a:ext uri="{FF2B5EF4-FFF2-40B4-BE49-F238E27FC236}">
                <a16:creationId xmlns:a16="http://schemas.microsoft.com/office/drawing/2014/main" id="{EC4EFB24-200A-44F7-BA2A-22336E8C9A38}"/>
              </a:ext>
            </a:extLst>
          </p:cNvPr>
          <p:cNvSpPr txBox="1">
            <a:spLocks/>
          </p:cNvSpPr>
          <p:nvPr/>
        </p:nvSpPr>
        <p:spPr>
          <a:xfrm>
            <a:off x="5902035" y="1556252"/>
            <a:ext cx="6187045" cy="461096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2000"/>
              <a:t>Biến chia sẻ </a:t>
            </a:r>
            <a:r>
              <a:rPr lang="vi-VN" sz="2000">
                <a:solidFill>
                  <a:srgbClr val="C00000"/>
                </a:solidFill>
              </a:rPr>
              <a:t>lock</a:t>
            </a:r>
            <a:r>
              <a:rPr lang="vi-VN" sz="2000"/>
              <a:t>, được khởi tạo bằng </a:t>
            </a:r>
            <a:r>
              <a:rPr lang="vi-VN" sz="2000">
                <a:solidFill>
                  <a:srgbClr val="0033CC"/>
                </a:solidFill>
              </a:rPr>
              <a:t>FALSE</a:t>
            </a:r>
            <a:endParaRPr lang="vi-VN" sz="2000">
              <a:solidFill>
                <a:srgbClr val="C00000"/>
              </a:solidFill>
            </a:endParaRPr>
          </a:p>
          <a:p>
            <a:r>
              <a:rPr lang="vi-VN" sz="2000"/>
              <a:t>Giải pháp:</a:t>
            </a:r>
          </a:p>
          <a:p>
            <a:pPr marL="457200" lvl="1" indent="0">
              <a:buFont typeface="Arial" panose="020B0604020202020204" pitchFamily="34" charset="0"/>
              <a:buNone/>
            </a:pPr>
            <a:r>
              <a:rPr lang="vi-VN" sz="1800">
                <a:solidFill>
                  <a:srgbClr val="0033CC"/>
                </a:solidFill>
              </a:rPr>
              <a:t>do {</a:t>
            </a:r>
          </a:p>
          <a:p>
            <a:pPr marL="457200" lvl="1" indent="0">
              <a:buFont typeface="Arial" panose="020B0604020202020204" pitchFamily="34" charset="0"/>
              <a:buNone/>
            </a:pPr>
            <a:r>
              <a:rPr lang="vi-VN" sz="1800">
                <a:solidFill>
                  <a:srgbClr val="0033CC"/>
                </a:solidFill>
              </a:rPr>
              <a:t>while ( TestAndSet (&amp;lock )) ; /* do nothing</a:t>
            </a:r>
          </a:p>
          <a:p>
            <a:pPr marL="457200" lvl="1" indent="0">
              <a:buFont typeface="Arial" panose="020B0604020202020204" pitchFamily="34" charset="0"/>
              <a:buNone/>
            </a:pPr>
            <a:r>
              <a:rPr lang="vi-VN" sz="1800">
                <a:solidFill>
                  <a:srgbClr val="0033CC"/>
                </a:solidFill>
              </a:rPr>
              <a:t>	// critical section</a:t>
            </a:r>
          </a:p>
          <a:p>
            <a:pPr marL="457200" lvl="1" indent="0">
              <a:buFont typeface="Arial" panose="020B0604020202020204" pitchFamily="34" charset="0"/>
              <a:buNone/>
            </a:pPr>
            <a:r>
              <a:rPr lang="vi-VN" sz="1800">
                <a:solidFill>
                  <a:srgbClr val="0033CC"/>
                </a:solidFill>
              </a:rPr>
              <a:t>lock = FALSE;</a:t>
            </a:r>
          </a:p>
          <a:p>
            <a:pPr marL="457200" lvl="1" indent="0">
              <a:buFont typeface="Arial" panose="020B0604020202020204" pitchFamily="34" charset="0"/>
              <a:buNone/>
            </a:pPr>
            <a:r>
              <a:rPr lang="vi-VN" sz="1800">
                <a:solidFill>
                  <a:srgbClr val="0033CC"/>
                </a:solidFill>
              </a:rPr>
              <a:t>	// remainder section </a:t>
            </a:r>
          </a:p>
          <a:p>
            <a:pPr marL="457200" lvl="1" indent="0">
              <a:buFont typeface="Arial" panose="020B0604020202020204" pitchFamily="34" charset="0"/>
              <a:buNone/>
            </a:pPr>
            <a:r>
              <a:rPr lang="vi-VN" sz="1800">
                <a:solidFill>
                  <a:srgbClr val="0033CC"/>
                </a:solidFill>
              </a:rPr>
              <a:t>} while ( TRUE);</a:t>
            </a:r>
          </a:p>
        </p:txBody>
      </p:sp>
    </p:spTree>
    <p:extLst>
      <p:ext uri="{BB962C8B-B14F-4D97-AF65-F5344CB8AC3E}">
        <p14:creationId xmlns:p14="http://schemas.microsoft.com/office/powerpoint/2010/main" val="286239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Lệnh Swap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639" y="1375420"/>
            <a:ext cx="5712031" cy="4610965"/>
          </a:xfrm>
        </p:spPr>
        <p:txBody>
          <a:bodyPr/>
          <a:lstStyle/>
          <a:p>
            <a:r>
              <a:rPr lang="vi-VN"/>
              <a:t>Định nghĩa:</a:t>
            </a:r>
          </a:p>
          <a:p>
            <a:pPr marL="457200" lvl="1" indent="0">
              <a:buNone/>
            </a:pPr>
            <a:r>
              <a:rPr lang="vi-VN">
                <a:solidFill>
                  <a:srgbClr val="0033CC"/>
                </a:solidFill>
              </a:rPr>
              <a:t>void Swap (</a:t>
            </a:r>
            <a:r>
              <a:rPr lang="en-US">
                <a:solidFill>
                  <a:srgbClr val="0033CC"/>
                </a:solidFill>
              </a:rPr>
              <a:t>B</a:t>
            </a:r>
            <a:r>
              <a:rPr lang="vi-VN">
                <a:solidFill>
                  <a:srgbClr val="0033CC"/>
                </a:solidFill>
              </a:rPr>
              <a:t>oolean *a, </a:t>
            </a:r>
            <a:r>
              <a:rPr lang="en-US">
                <a:solidFill>
                  <a:srgbClr val="0033CC"/>
                </a:solidFill>
              </a:rPr>
              <a:t>B</a:t>
            </a:r>
            <a:r>
              <a:rPr lang="vi-VN">
                <a:solidFill>
                  <a:srgbClr val="0033CC"/>
                </a:solidFill>
              </a:rPr>
              <a:t>oolean *b)</a:t>
            </a:r>
          </a:p>
          <a:p>
            <a:pPr marL="457200" lvl="1" indent="0">
              <a:buNone/>
            </a:pPr>
            <a:r>
              <a:rPr lang="vi-VN">
                <a:solidFill>
                  <a:srgbClr val="0033CC"/>
                </a:solidFill>
              </a:rPr>
              <a:t>{</a:t>
            </a:r>
          </a:p>
          <a:p>
            <a:pPr marL="457200" lvl="1" indent="0">
              <a:buNone/>
            </a:pPr>
            <a:r>
              <a:rPr lang="en-US">
                <a:solidFill>
                  <a:srgbClr val="0033CC"/>
                </a:solidFill>
              </a:rPr>
              <a:t>B</a:t>
            </a:r>
            <a:r>
              <a:rPr lang="vi-VN">
                <a:solidFill>
                  <a:srgbClr val="0033CC"/>
                </a:solidFill>
              </a:rPr>
              <a:t>oolean</a:t>
            </a:r>
            <a:r>
              <a:rPr lang="en-US">
                <a:solidFill>
                  <a:srgbClr val="0033CC"/>
                </a:solidFill>
              </a:rPr>
              <a:t> </a:t>
            </a:r>
            <a:r>
              <a:rPr lang="vi-VN">
                <a:solidFill>
                  <a:srgbClr val="0033CC"/>
                </a:solidFill>
              </a:rPr>
              <a:t>temp = *a;</a:t>
            </a:r>
          </a:p>
          <a:p>
            <a:pPr marL="457200" lvl="1" indent="0">
              <a:buNone/>
            </a:pPr>
            <a:r>
              <a:rPr lang="vi-VN">
                <a:solidFill>
                  <a:srgbClr val="0033CC"/>
                </a:solidFill>
              </a:rPr>
              <a:t>*a = *b;</a:t>
            </a:r>
          </a:p>
          <a:p>
            <a:pPr marL="457200" lvl="1" indent="0">
              <a:buNone/>
            </a:pPr>
            <a:r>
              <a:rPr lang="vi-VN">
                <a:solidFill>
                  <a:srgbClr val="0033CC"/>
                </a:solidFill>
              </a:rPr>
              <a:t>*b = temp</a:t>
            </a:r>
            <a:r>
              <a:rPr lang="en-US">
                <a:solidFill>
                  <a:srgbClr val="0033CC"/>
                </a:solidFill>
              </a:rPr>
              <a:t>;</a:t>
            </a:r>
            <a:endParaRPr lang="vi-VN">
              <a:solidFill>
                <a:srgbClr val="0033CC"/>
              </a:solidFill>
            </a:endParaRPr>
          </a:p>
          <a:p>
            <a:pPr marL="457200" lvl="1" indent="0">
              <a:buNone/>
            </a:pPr>
            <a:r>
              <a:rPr lang="vi-VN">
                <a:solidFill>
                  <a:srgbClr val="0033CC"/>
                </a:solidFill>
              </a:rPr>
              <a:t>}</a:t>
            </a:r>
          </a:p>
        </p:txBody>
      </p:sp>
      <p:sp>
        <p:nvSpPr>
          <p:cNvPr id="4" name="Content Placeholder 2">
            <a:extLst>
              <a:ext uri="{FF2B5EF4-FFF2-40B4-BE49-F238E27FC236}">
                <a16:creationId xmlns:a16="http://schemas.microsoft.com/office/drawing/2014/main" id="{922438C1-51A3-493B-8C95-68AB06EC8665}"/>
              </a:ext>
            </a:extLst>
          </p:cNvPr>
          <p:cNvSpPr txBox="1">
            <a:spLocks/>
          </p:cNvSpPr>
          <p:nvPr/>
        </p:nvSpPr>
        <p:spPr>
          <a:xfrm>
            <a:off x="6317672" y="1520626"/>
            <a:ext cx="5593278" cy="4610965"/>
          </a:xfrm>
          <a:prstGeom prst="rect">
            <a:avLst/>
          </a:prstGeom>
          <a:ln>
            <a:noFill/>
          </a:ln>
        </p:spPr>
        <p:txBody>
          <a:bodyPr vert="horz" lIns="91440" tIns="45720" rIns="91440" bIns="45720" rtlCol="0">
            <a:normAutofit fontScale="85000" lnSpcReduction="2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a:t>Biến chia sẻ </a:t>
            </a:r>
            <a:r>
              <a:rPr lang="vi-VN">
                <a:solidFill>
                  <a:srgbClr val="C00000"/>
                </a:solidFill>
              </a:rPr>
              <a:t>lock</a:t>
            </a:r>
            <a:r>
              <a:rPr lang="vi-VN"/>
              <a:t>, được khởi tạo bằng </a:t>
            </a:r>
            <a:r>
              <a:rPr lang="vi-VN">
                <a:solidFill>
                  <a:srgbClr val="0033CC"/>
                </a:solidFill>
              </a:rPr>
              <a:t>FALSE</a:t>
            </a:r>
            <a:r>
              <a:rPr lang="vi-VN"/>
              <a:t>; mỗi tiến trình có một biến Boolean cục bộ</a:t>
            </a:r>
            <a:r>
              <a:rPr lang="en-US"/>
              <a:t>   </a:t>
            </a:r>
            <a:r>
              <a:rPr lang="en-US">
                <a:solidFill>
                  <a:srgbClr val="0000FF"/>
                </a:solidFill>
              </a:rPr>
              <a:t>key (Boolean)</a:t>
            </a:r>
            <a:endParaRPr lang="vi-VN">
              <a:solidFill>
                <a:srgbClr val="0000FF"/>
              </a:solidFill>
            </a:endParaRPr>
          </a:p>
          <a:p>
            <a:pPr algn="just"/>
            <a:r>
              <a:rPr lang="vi-VN"/>
              <a:t>Giải pháp:</a:t>
            </a:r>
          </a:p>
          <a:p>
            <a:pPr marL="457200" lvl="1" indent="0" algn="just">
              <a:buFont typeface="Arial" panose="020B0604020202020204" pitchFamily="34" charset="0"/>
              <a:buNone/>
            </a:pPr>
            <a:r>
              <a:rPr lang="vi-VN">
                <a:solidFill>
                  <a:srgbClr val="0033CC"/>
                </a:solidFill>
              </a:rPr>
              <a:t>do {</a:t>
            </a:r>
          </a:p>
          <a:p>
            <a:pPr marL="457200" lvl="1" indent="0" algn="just">
              <a:buFont typeface="Arial" panose="020B0604020202020204" pitchFamily="34" charset="0"/>
              <a:buNone/>
            </a:pPr>
            <a:r>
              <a:rPr lang="vi-VN">
                <a:solidFill>
                  <a:srgbClr val="0033CC"/>
                </a:solidFill>
              </a:rPr>
              <a:t>	key = TRUE;</a:t>
            </a:r>
          </a:p>
          <a:p>
            <a:pPr marL="457200" lvl="1" indent="0" algn="just">
              <a:buFont typeface="Arial" panose="020B0604020202020204" pitchFamily="34" charset="0"/>
              <a:buNone/>
            </a:pPr>
            <a:r>
              <a:rPr lang="vi-VN">
                <a:solidFill>
                  <a:srgbClr val="0033CC"/>
                </a:solidFill>
              </a:rPr>
              <a:t>		while ( key == TRUE)</a:t>
            </a:r>
          </a:p>
          <a:p>
            <a:pPr marL="457200" lvl="1" indent="0" algn="just">
              <a:buFont typeface="Arial" panose="020B0604020202020204" pitchFamily="34" charset="0"/>
              <a:buNone/>
            </a:pPr>
            <a:r>
              <a:rPr lang="vi-VN">
                <a:solidFill>
                  <a:srgbClr val="0033CC"/>
                </a:solidFill>
              </a:rPr>
              <a:t>			Swap (&amp;lock, &amp;key );</a:t>
            </a:r>
          </a:p>
          <a:p>
            <a:pPr marL="457200" lvl="1" indent="0" algn="just">
              <a:buFont typeface="Arial" panose="020B0604020202020204" pitchFamily="34" charset="0"/>
              <a:buNone/>
            </a:pPr>
            <a:r>
              <a:rPr lang="vi-VN">
                <a:solidFill>
                  <a:srgbClr val="0033CC"/>
                </a:solidFill>
              </a:rPr>
              <a:t>			// critical section</a:t>
            </a:r>
          </a:p>
          <a:p>
            <a:pPr marL="457200" lvl="1" indent="0" algn="just">
              <a:buFont typeface="Arial" panose="020B0604020202020204" pitchFamily="34" charset="0"/>
              <a:buNone/>
            </a:pPr>
            <a:r>
              <a:rPr lang="vi-VN">
                <a:solidFill>
                  <a:srgbClr val="0033CC"/>
                </a:solidFill>
              </a:rPr>
              <a:t>			lock = FALSE;</a:t>
            </a:r>
          </a:p>
          <a:p>
            <a:pPr marL="457200" lvl="1" indent="0" algn="just">
              <a:buFont typeface="Arial" panose="020B0604020202020204" pitchFamily="34" charset="0"/>
              <a:buNone/>
            </a:pPr>
            <a:r>
              <a:rPr lang="vi-VN">
                <a:solidFill>
                  <a:srgbClr val="0033CC"/>
                </a:solidFill>
              </a:rPr>
              <a:t>			// remainder section </a:t>
            </a:r>
          </a:p>
          <a:p>
            <a:pPr marL="457200" lvl="1" indent="0" algn="just">
              <a:buFont typeface="Arial" panose="020B0604020202020204" pitchFamily="34" charset="0"/>
              <a:buNone/>
            </a:pPr>
            <a:r>
              <a:rPr lang="vi-VN">
                <a:solidFill>
                  <a:srgbClr val="0033CC"/>
                </a:solidFill>
              </a:rPr>
              <a:t>	} while ( TRUE);</a:t>
            </a:r>
          </a:p>
        </p:txBody>
      </p:sp>
    </p:spTree>
    <p:extLst>
      <p:ext uri="{BB962C8B-B14F-4D97-AF65-F5344CB8AC3E}">
        <p14:creationId xmlns:p14="http://schemas.microsoft.com/office/powerpoint/2010/main" val="429398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Semaphore</a:t>
            </a:r>
            <a:r>
              <a:rPr lang="en-US"/>
              <a:t>  </a:t>
            </a:r>
            <a:r>
              <a:rPr lang="en-US">
                <a:latin typeface="Times New Roman" panose="02020603050405020304" pitchFamily="18" charset="0"/>
                <a:cs typeface="Times New Roman" panose="02020603050405020304" pitchFamily="18" charset="0"/>
              </a:rPr>
              <a:t>(</a:t>
            </a:r>
            <a:r>
              <a:rPr lang="en-US" err="1">
                <a:latin typeface="Times New Roman" panose="02020603050405020304" pitchFamily="18" charset="0"/>
                <a:cs typeface="Times New Roman" panose="02020603050405020304" pitchFamily="18" charset="0"/>
              </a:rPr>
              <a:t>Đèn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6252"/>
            <a:ext cx="10515600" cy="1810403"/>
          </a:xfrm>
        </p:spPr>
        <p:txBody>
          <a:bodyPr>
            <a:normAutofit/>
          </a:bodyPr>
          <a:lstStyle/>
          <a:p>
            <a:r>
              <a:rPr lang="vi-VN"/>
              <a:t>Công cụ đồng bộ không đòi hỏi “chờ - bận”</a:t>
            </a:r>
          </a:p>
          <a:p>
            <a:r>
              <a:rPr lang="vi-VN"/>
              <a:t>Semaphore S – biến nguyên</a:t>
            </a:r>
          </a:p>
          <a:p>
            <a:r>
              <a:rPr lang="vi-VN"/>
              <a:t>Hai thao tác “nguyên tử” để sửa đổi S:</a:t>
            </a:r>
          </a:p>
        </p:txBody>
      </p:sp>
      <p:sp>
        <p:nvSpPr>
          <p:cNvPr id="5" name="TextBox 4"/>
          <p:cNvSpPr txBox="1"/>
          <p:nvPr/>
        </p:nvSpPr>
        <p:spPr>
          <a:xfrm>
            <a:off x="1724890" y="3366655"/>
            <a:ext cx="4197927" cy="2862322"/>
          </a:xfrm>
          <a:prstGeom prst="rect">
            <a:avLst/>
          </a:prstGeom>
          <a:noFill/>
          <a:ln>
            <a:solidFill>
              <a:srgbClr val="000066"/>
            </a:solidFill>
          </a:ln>
        </p:spPr>
        <p:txBody>
          <a:bodyPr wrap="square" rtlCol="0">
            <a:spAutoFit/>
          </a:bodyPr>
          <a:lstStyle/>
          <a:p>
            <a:pPr lvl="1">
              <a:spcBef>
                <a:spcPts val="600"/>
              </a:spcBef>
            </a:pPr>
            <a:r>
              <a:rPr lang="vi-VN" sz="3200">
                <a:solidFill>
                  <a:srgbClr val="0033CC"/>
                </a:solidFill>
              </a:rPr>
              <a:t>wait (S) { </a:t>
            </a:r>
          </a:p>
          <a:p>
            <a:pPr lvl="1">
              <a:spcBef>
                <a:spcPts val="600"/>
              </a:spcBef>
            </a:pPr>
            <a:r>
              <a:rPr lang="vi-VN" sz="3200">
                <a:solidFill>
                  <a:srgbClr val="0033CC"/>
                </a:solidFill>
              </a:rPr>
              <a:t>	while S &lt;= 0; </a:t>
            </a:r>
          </a:p>
          <a:p>
            <a:pPr lvl="1">
              <a:spcBef>
                <a:spcPts val="600"/>
              </a:spcBef>
            </a:pPr>
            <a:r>
              <a:rPr lang="vi-VN" sz="3200">
                <a:solidFill>
                  <a:srgbClr val="0033CC"/>
                </a:solidFill>
              </a:rPr>
              <a:t>		// no-op</a:t>
            </a:r>
          </a:p>
          <a:p>
            <a:pPr lvl="1">
              <a:spcBef>
                <a:spcPts val="600"/>
              </a:spcBef>
            </a:pPr>
            <a:r>
              <a:rPr lang="vi-VN" sz="3200">
                <a:solidFill>
                  <a:srgbClr val="0033CC"/>
                </a:solidFill>
              </a:rPr>
              <a:t>	S--;</a:t>
            </a:r>
          </a:p>
          <a:p>
            <a:pPr lvl="1">
              <a:spcBef>
                <a:spcPts val="600"/>
              </a:spcBef>
            </a:pPr>
            <a:r>
              <a:rPr lang="vi-VN" sz="3200">
                <a:solidFill>
                  <a:srgbClr val="0033CC"/>
                </a:solidFill>
              </a:rPr>
              <a:t>}</a:t>
            </a:r>
          </a:p>
        </p:txBody>
      </p:sp>
      <p:sp>
        <p:nvSpPr>
          <p:cNvPr id="6" name="TextBox 5"/>
          <p:cNvSpPr txBox="1"/>
          <p:nvPr/>
        </p:nvSpPr>
        <p:spPr>
          <a:xfrm>
            <a:off x="6567054" y="3339669"/>
            <a:ext cx="3927763" cy="2862322"/>
          </a:xfrm>
          <a:prstGeom prst="rect">
            <a:avLst/>
          </a:prstGeom>
          <a:noFill/>
          <a:ln>
            <a:solidFill>
              <a:srgbClr val="000066"/>
            </a:solidFill>
          </a:ln>
        </p:spPr>
        <p:txBody>
          <a:bodyPr wrap="square" rtlCol="0">
            <a:spAutoFit/>
          </a:bodyPr>
          <a:lstStyle/>
          <a:p>
            <a:pPr lvl="1">
              <a:spcBef>
                <a:spcPts val="600"/>
              </a:spcBef>
            </a:pPr>
            <a:r>
              <a:rPr lang="vi-VN" sz="3200">
                <a:solidFill>
                  <a:srgbClr val="0033CC"/>
                </a:solidFill>
              </a:rPr>
              <a:t>signal (S) { </a:t>
            </a:r>
          </a:p>
          <a:p>
            <a:pPr lvl="1">
              <a:spcBef>
                <a:spcPts val="600"/>
              </a:spcBef>
            </a:pPr>
            <a:r>
              <a:rPr lang="vi-VN" sz="3200">
                <a:solidFill>
                  <a:srgbClr val="0033CC"/>
                </a:solidFill>
              </a:rPr>
              <a:t>S++;</a:t>
            </a:r>
          </a:p>
          <a:p>
            <a:pPr lvl="1">
              <a:spcBef>
                <a:spcPts val="600"/>
              </a:spcBef>
            </a:pPr>
            <a:r>
              <a:rPr lang="vi-VN" sz="3200">
                <a:solidFill>
                  <a:srgbClr val="0033CC"/>
                </a:solidFill>
              </a:rPr>
              <a:t>}</a:t>
            </a:r>
          </a:p>
          <a:p>
            <a:pPr lvl="1">
              <a:spcBef>
                <a:spcPts val="600"/>
              </a:spcBef>
            </a:pPr>
            <a:endParaRPr lang="vi-VN" sz="3200">
              <a:solidFill>
                <a:srgbClr val="0033CC"/>
              </a:solidFill>
            </a:endParaRPr>
          </a:p>
          <a:p>
            <a:pPr>
              <a:spcBef>
                <a:spcPts val="600"/>
              </a:spcBef>
            </a:pPr>
            <a:endParaRPr lang="vi-VN" sz="3200">
              <a:solidFill>
                <a:srgbClr val="0033CC"/>
              </a:solidFill>
            </a:endParaRPr>
          </a:p>
        </p:txBody>
      </p:sp>
    </p:spTree>
    <p:extLst>
      <p:ext uri="{BB962C8B-B14F-4D97-AF65-F5344CB8AC3E}">
        <p14:creationId xmlns:p14="http://schemas.microsoft.com/office/powerpoint/2010/main" val="399229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Semaphore –Công cụ đồng bộ tổng quát</a:t>
            </a:r>
          </a:p>
        </p:txBody>
      </p:sp>
      <p:sp>
        <p:nvSpPr>
          <p:cNvPr id="3" name="Content Placeholder 2"/>
          <p:cNvSpPr>
            <a:spLocks noGrp="1"/>
          </p:cNvSpPr>
          <p:nvPr>
            <p:ph idx="1"/>
          </p:nvPr>
        </p:nvSpPr>
        <p:spPr>
          <a:xfrm>
            <a:off x="838200" y="1556252"/>
            <a:ext cx="10515600" cy="4761421"/>
          </a:xfrm>
        </p:spPr>
        <p:txBody>
          <a:bodyPr>
            <a:noAutofit/>
          </a:bodyPr>
          <a:lstStyle/>
          <a:p>
            <a:r>
              <a:rPr lang="vi-VN" sz="2400"/>
              <a:t>Hai loại semaphore</a:t>
            </a:r>
          </a:p>
          <a:p>
            <a:pPr lvl="1"/>
            <a:r>
              <a:rPr lang="vi-VN" sz="2000"/>
              <a:t>Semaphore </a:t>
            </a:r>
            <a:r>
              <a:rPr lang="vi-VN" sz="2000">
                <a:solidFill>
                  <a:srgbClr val="C00000"/>
                </a:solidFill>
              </a:rPr>
              <a:t>đếm</a:t>
            </a:r>
          </a:p>
          <a:p>
            <a:pPr lvl="2"/>
            <a:r>
              <a:rPr lang="vi-VN" sz="1800"/>
              <a:t>Giá trị của semaphore là số các tài nguyên </a:t>
            </a:r>
            <a:r>
              <a:rPr lang="en-US" sz="1800" err="1">
                <a:latin typeface="Arial" panose="020B0604020202020204" pitchFamily="34" charset="0"/>
                <a:cs typeface="Arial" panose="020B0604020202020204" pitchFamily="34" charset="0"/>
              </a:rPr>
              <a:t>sẵn</a:t>
            </a:r>
            <a:r>
              <a:rPr lang="en-US" sz="1800">
                <a:latin typeface="Arial" panose="020B0604020202020204" pitchFamily="34" charset="0"/>
                <a:cs typeface="Arial" panose="020B0604020202020204" pitchFamily="34" charset="0"/>
              </a:rPr>
              <a:t> </a:t>
            </a:r>
            <a:r>
              <a:rPr lang="en-US" sz="1800" err="1">
                <a:latin typeface="Arial" panose="020B0604020202020204" pitchFamily="34" charset="0"/>
                <a:cs typeface="Arial" panose="020B0604020202020204" pitchFamily="34" charset="0"/>
              </a:rPr>
              <a:t>dùng</a:t>
            </a:r>
            <a:endParaRPr lang="vi-VN" sz="1800">
              <a:latin typeface="Arial" panose="020B0604020202020204" pitchFamily="34" charset="0"/>
              <a:cs typeface="Arial" panose="020B0604020202020204" pitchFamily="34" charset="0"/>
            </a:endParaRPr>
          </a:p>
          <a:p>
            <a:pPr lvl="1"/>
            <a:r>
              <a:rPr lang="vi-VN" sz="2000"/>
              <a:t>Semaphore </a:t>
            </a:r>
            <a:r>
              <a:rPr lang="vi-VN" sz="2000">
                <a:solidFill>
                  <a:srgbClr val="C00000"/>
                </a:solidFill>
              </a:rPr>
              <a:t>nhị phân</a:t>
            </a:r>
          </a:p>
          <a:p>
            <a:pPr lvl="2"/>
            <a:r>
              <a:rPr lang="vi-VN" sz="1800"/>
              <a:t>Semaphore chỉ nhận hai giá trị 0 và 1</a:t>
            </a:r>
          </a:p>
          <a:p>
            <a:pPr lvl="2"/>
            <a:r>
              <a:rPr lang="vi-VN" sz="1800"/>
              <a:t>Còn được gọi là </a:t>
            </a:r>
            <a:r>
              <a:rPr lang="vi-VN" sz="1800">
                <a:solidFill>
                  <a:srgbClr val="C00000"/>
                </a:solidFill>
              </a:rPr>
              <a:t>mutex lock</a:t>
            </a:r>
          </a:p>
          <a:p>
            <a:r>
              <a:rPr lang="vi-VN" sz="2400"/>
              <a:t>Loại trừ lẫn nhau dùng semaphore</a:t>
            </a:r>
          </a:p>
          <a:p>
            <a:pPr marL="457200" lvl="1" indent="0">
              <a:spcBef>
                <a:spcPts val="0"/>
              </a:spcBef>
              <a:spcAft>
                <a:spcPts val="0"/>
              </a:spcAft>
              <a:buNone/>
            </a:pPr>
            <a:r>
              <a:rPr lang="vi-VN" sz="2000">
                <a:solidFill>
                  <a:srgbClr val="0033CC"/>
                </a:solidFill>
              </a:rPr>
              <a:t>Semaphore S; // initialized to 1</a:t>
            </a:r>
          </a:p>
          <a:p>
            <a:pPr marL="457200" lvl="1" indent="0">
              <a:spcBef>
                <a:spcPts val="0"/>
              </a:spcBef>
              <a:spcAft>
                <a:spcPts val="0"/>
              </a:spcAft>
              <a:buNone/>
            </a:pPr>
            <a:r>
              <a:rPr lang="vi-VN" sz="2000">
                <a:solidFill>
                  <a:srgbClr val="0033CC"/>
                </a:solidFill>
              </a:rPr>
              <a:t>	wait (S);</a:t>
            </a:r>
          </a:p>
          <a:p>
            <a:pPr marL="0" indent="0">
              <a:spcBef>
                <a:spcPts val="0"/>
              </a:spcBef>
              <a:spcAft>
                <a:spcPts val="0"/>
              </a:spcAft>
              <a:buNone/>
            </a:pPr>
            <a:r>
              <a:rPr lang="vi-VN" sz="2400">
                <a:solidFill>
                  <a:srgbClr val="0033CC"/>
                </a:solidFill>
              </a:rPr>
              <a:t>		</a:t>
            </a:r>
            <a:r>
              <a:rPr lang="vi-VN" sz="2000">
                <a:solidFill>
                  <a:srgbClr val="0033CC"/>
                </a:solidFill>
              </a:rPr>
              <a:t>Critical Section</a:t>
            </a:r>
          </a:p>
          <a:p>
            <a:pPr marL="0" indent="0">
              <a:spcBef>
                <a:spcPts val="0"/>
              </a:spcBef>
              <a:spcAft>
                <a:spcPts val="0"/>
              </a:spcAft>
              <a:buNone/>
            </a:pPr>
            <a:r>
              <a:rPr lang="vi-VN" sz="2000">
                <a:solidFill>
                  <a:srgbClr val="0033CC"/>
                </a:solidFill>
              </a:rPr>
              <a:t>	signal (S);</a:t>
            </a:r>
          </a:p>
          <a:p>
            <a:pPr marL="0" indent="0">
              <a:spcBef>
                <a:spcPts val="0"/>
              </a:spcBef>
              <a:spcAft>
                <a:spcPts val="0"/>
              </a:spcAft>
              <a:buNone/>
            </a:pPr>
            <a:r>
              <a:rPr lang="vi-VN" sz="2000">
                <a:solidFill>
                  <a:srgbClr val="0033CC"/>
                </a:solidFill>
              </a:rPr>
              <a:t>		remainder section</a:t>
            </a:r>
          </a:p>
        </p:txBody>
      </p:sp>
    </p:spTree>
    <p:extLst>
      <p:ext uri="{BB962C8B-B14F-4D97-AF65-F5344CB8AC3E}">
        <p14:creationId xmlns:p14="http://schemas.microsoft.com/office/powerpoint/2010/main" val="147212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Semaphore</a:t>
            </a:r>
          </a:p>
        </p:txBody>
      </p:sp>
      <p:sp>
        <p:nvSpPr>
          <p:cNvPr id="3" name="Content Placeholder 2"/>
          <p:cNvSpPr>
            <a:spLocks noGrp="1"/>
          </p:cNvSpPr>
          <p:nvPr>
            <p:ph idx="1"/>
          </p:nvPr>
        </p:nvSpPr>
        <p:spPr/>
        <p:txBody>
          <a:bodyPr>
            <a:normAutofit/>
          </a:bodyPr>
          <a:lstStyle/>
          <a:p>
            <a:pPr algn="just"/>
            <a:r>
              <a:rPr lang="vi-VN"/>
              <a:t>Cần đảm bảo rằng không có hai tiến trình nào có thể cùng thực thi </a:t>
            </a:r>
            <a:r>
              <a:rPr lang="vi-VN">
                <a:solidFill>
                  <a:srgbClr val="C00000"/>
                </a:solidFill>
              </a:rPr>
              <a:t>wait()</a:t>
            </a:r>
            <a:r>
              <a:rPr lang="vi-VN"/>
              <a:t> và </a:t>
            </a:r>
            <a:r>
              <a:rPr lang="vi-VN">
                <a:solidFill>
                  <a:srgbClr val="C00000"/>
                </a:solidFill>
              </a:rPr>
              <a:t>signal() </a:t>
            </a:r>
            <a:r>
              <a:rPr lang="vi-VN"/>
              <a:t>trên cùng 1 semaphore tại cùng 1 thời điểm</a:t>
            </a:r>
          </a:p>
          <a:p>
            <a:pPr algn="just"/>
            <a:r>
              <a:rPr lang="vi-VN"/>
              <a:t>Thực thi semaphore bản thân nó cũng là bài toán đoạn tới hạn</a:t>
            </a:r>
          </a:p>
          <a:p>
            <a:pPr lvl="1" algn="just"/>
            <a:r>
              <a:rPr lang="vi-VN"/>
              <a:t>Mã cho </a:t>
            </a:r>
            <a:r>
              <a:rPr lang="vi-VN">
                <a:solidFill>
                  <a:srgbClr val="C00000"/>
                </a:solidFill>
              </a:rPr>
              <a:t>wait() </a:t>
            </a:r>
            <a:r>
              <a:rPr lang="vi-VN"/>
              <a:t>và </a:t>
            </a:r>
            <a:r>
              <a:rPr lang="vi-VN">
                <a:solidFill>
                  <a:srgbClr val="C00000"/>
                </a:solidFill>
              </a:rPr>
              <a:t>signal() </a:t>
            </a:r>
            <a:r>
              <a:rPr lang="vi-VN"/>
              <a:t>được đặt trong đoạn tới hạn</a:t>
            </a:r>
          </a:p>
          <a:p>
            <a:pPr lvl="1" algn="just"/>
            <a:r>
              <a:rPr lang="vi-VN"/>
              <a:t>Có thể cài đặt cơ chế “</a:t>
            </a:r>
            <a:r>
              <a:rPr lang="vi-VN">
                <a:solidFill>
                  <a:srgbClr val="C00000"/>
                </a:solidFill>
              </a:rPr>
              <a:t>chờ - bận</a:t>
            </a:r>
            <a:r>
              <a:rPr lang="vi-VN"/>
              <a:t>” hoặc không</a:t>
            </a:r>
          </a:p>
          <a:p>
            <a:pPr algn="just"/>
            <a:r>
              <a:rPr lang="vi-VN">
                <a:solidFill>
                  <a:srgbClr val="C00000"/>
                </a:solidFill>
              </a:rPr>
              <a:t>Chờ - bận</a:t>
            </a:r>
          </a:p>
          <a:p>
            <a:pPr lvl="1" algn="just"/>
            <a:r>
              <a:rPr lang="vi-VN"/>
              <a:t>Mã nguồn đơn giản</a:t>
            </a:r>
          </a:p>
          <a:p>
            <a:pPr lvl="1" algn="just"/>
            <a:r>
              <a:rPr lang="vi-VN"/>
              <a:t>Chấp nhận được trong </a:t>
            </a:r>
            <a:r>
              <a:rPr lang="en-US" err="1"/>
              <a:t>trường</a:t>
            </a:r>
            <a:r>
              <a:rPr lang="en-US"/>
              <a:t> </a:t>
            </a:r>
            <a:r>
              <a:rPr lang="en-US" err="1"/>
              <a:t>hợp</a:t>
            </a:r>
            <a:r>
              <a:rPr lang="vi-VN"/>
              <a:t> đoạn tới hạn ít khi được truy nhập tới</a:t>
            </a:r>
          </a:p>
        </p:txBody>
      </p:sp>
    </p:spTree>
    <p:extLst>
      <p:ext uri="{BB962C8B-B14F-4D97-AF65-F5344CB8AC3E}">
        <p14:creationId xmlns:p14="http://schemas.microsoft.com/office/powerpoint/2010/main" val="290295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Semaphore không chờ-bận</a:t>
            </a:r>
          </a:p>
        </p:txBody>
      </p:sp>
      <p:sp>
        <p:nvSpPr>
          <p:cNvPr id="3" name="Content Placeholder 2"/>
          <p:cNvSpPr>
            <a:spLocks noGrp="1"/>
          </p:cNvSpPr>
          <p:nvPr>
            <p:ph idx="1"/>
          </p:nvPr>
        </p:nvSpPr>
        <p:spPr/>
        <p:txBody>
          <a:bodyPr>
            <a:normAutofit/>
          </a:bodyPr>
          <a:lstStyle/>
          <a:p>
            <a:pPr algn="just"/>
            <a:r>
              <a:rPr lang="vi-VN"/>
              <a:t>Mỗi semaphore liên kết với một hàng đợi. </a:t>
            </a:r>
          </a:p>
          <a:p>
            <a:pPr algn="just"/>
            <a:r>
              <a:rPr lang="vi-VN"/>
              <a:t>Mỗi phần tử của hàng đợi có hai phần</a:t>
            </a:r>
          </a:p>
          <a:p>
            <a:pPr lvl="1" algn="just"/>
            <a:r>
              <a:rPr lang="vi-VN"/>
              <a:t>Giá trị (kiểu nguyên)</a:t>
            </a:r>
          </a:p>
          <a:p>
            <a:pPr lvl="1" algn="just"/>
            <a:r>
              <a:rPr lang="vi-VN"/>
              <a:t>Con trỏ đến bản ghi tiếp theo trong danh sách</a:t>
            </a:r>
          </a:p>
          <a:p>
            <a:pPr algn="just"/>
            <a:r>
              <a:rPr lang="vi-VN"/>
              <a:t>Hai thao tác:</a:t>
            </a:r>
          </a:p>
          <a:p>
            <a:pPr lvl="1" algn="just"/>
            <a:r>
              <a:rPr lang="vi-VN"/>
              <a:t>Block –</a:t>
            </a:r>
            <a:r>
              <a:rPr lang="en-US"/>
              <a:t> </a:t>
            </a:r>
            <a:r>
              <a:rPr lang="vi-VN"/>
              <a:t>đặt tiến trình gọi thao tác vào hàng đợi semaphore.</a:t>
            </a:r>
          </a:p>
          <a:p>
            <a:pPr lvl="1" algn="just"/>
            <a:r>
              <a:rPr lang="vi-VN"/>
              <a:t>Wakeup – gỡ bỏ một trong số các tiến trình trong hàng đợi và đặt nó vào hàng đợi sẵn sàng</a:t>
            </a:r>
          </a:p>
        </p:txBody>
      </p:sp>
    </p:spTree>
    <p:extLst>
      <p:ext uri="{BB962C8B-B14F-4D97-AF65-F5344CB8AC3E}">
        <p14:creationId xmlns:p14="http://schemas.microsoft.com/office/powerpoint/2010/main" val="353220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Cài đặt Semaphore không chờ - bận</a:t>
            </a:r>
          </a:p>
        </p:txBody>
      </p:sp>
      <p:sp>
        <p:nvSpPr>
          <p:cNvPr id="3" name="Content Placeholder 2"/>
          <p:cNvSpPr>
            <a:spLocks noGrp="1"/>
          </p:cNvSpPr>
          <p:nvPr>
            <p:ph idx="1"/>
          </p:nvPr>
        </p:nvSpPr>
        <p:spPr>
          <a:xfrm>
            <a:off x="838200" y="1556252"/>
            <a:ext cx="5230091" cy="4610965"/>
          </a:xfrm>
        </p:spPr>
        <p:txBody>
          <a:bodyPr>
            <a:normAutofit fontScale="92500" lnSpcReduction="10000"/>
          </a:bodyPr>
          <a:lstStyle/>
          <a:p>
            <a:r>
              <a:rPr lang="en-US"/>
              <a:t>Implementation of wait:</a:t>
            </a:r>
          </a:p>
          <a:p>
            <a:pPr marL="0" indent="0">
              <a:buNone/>
            </a:pPr>
            <a:r>
              <a:rPr lang="en-US">
                <a:solidFill>
                  <a:srgbClr val="0033CC"/>
                </a:solidFill>
              </a:rPr>
              <a:t>Wait (S)</a:t>
            </a:r>
          </a:p>
          <a:p>
            <a:pPr marL="0" indent="0">
              <a:buNone/>
            </a:pPr>
            <a:r>
              <a:rPr lang="en-US">
                <a:solidFill>
                  <a:srgbClr val="0033CC"/>
                </a:solidFill>
              </a:rPr>
              <a:t>{ </a:t>
            </a:r>
          </a:p>
          <a:p>
            <a:pPr marL="0" indent="0">
              <a:buNone/>
            </a:pPr>
            <a:r>
              <a:rPr lang="en-US">
                <a:solidFill>
                  <a:srgbClr val="0033CC"/>
                </a:solidFill>
              </a:rPr>
              <a:t>	value--;</a:t>
            </a:r>
          </a:p>
          <a:p>
            <a:pPr marL="0" indent="0">
              <a:buNone/>
            </a:pPr>
            <a:r>
              <a:rPr lang="en-US">
                <a:solidFill>
                  <a:srgbClr val="0033CC"/>
                </a:solidFill>
              </a:rPr>
              <a:t>	if (value &lt; 0) { </a:t>
            </a:r>
          </a:p>
          <a:p>
            <a:pPr marL="0" indent="0">
              <a:buNone/>
            </a:pPr>
            <a:r>
              <a:rPr lang="en-US">
                <a:solidFill>
                  <a:srgbClr val="0033CC"/>
                </a:solidFill>
              </a:rPr>
              <a:t>	//add this process to waiting </a:t>
            </a:r>
          </a:p>
          <a:p>
            <a:pPr marL="0" indent="0">
              <a:buNone/>
            </a:pPr>
            <a:r>
              <a:rPr lang="en-US">
                <a:solidFill>
                  <a:srgbClr val="0033CC"/>
                </a:solidFill>
              </a:rPr>
              <a:t>	//queue</a:t>
            </a:r>
          </a:p>
          <a:p>
            <a:pPr marL="0" indent="0">
              <a:buNone/>
            </a:pPr>
            <a:r>
              <a:rPr lang="en-US">
                <a:solidFill>
                  <a:srgbClr val="0033CC"/>
                </a:solidFill>
              </a:rPr>
              <a:t>	block(); </a:t>
            </a:r>
          </a:p>
          <a:p>
            <a:pPr marL="0" indent="0">
              <a:buNone/>
            </a:pPr>
            <a:r>
              <a:rPr lang="en-US">
                <a:solidFill>
                  <a:srgbClr val="0033CC"/>
                </a:solidFill>
              </a:rPr>
              <a:t>}</a:t>
            </a:r>
            <a:endParaRPr lang="vi-VN">
              <a:solidFill>
                <a:srgbClr val="0033CC"/>
              </a:solidFill>
            </a:endParaRPr>
          </a:p>
        </p:txBody>
      </p:sp>
      <p:sp>
        <p:nvSpPr>
          <p:cNvPr id="4" name="Content Placeholder 2"/>
          <p:cNvSpPr txBox="1">
            <a:spLocks/>
          </p:cNvSpPr>
          <p:nvPr/>
        </p:nvSpPr>
        <p:spPr>
          <a:xfrm>
            <a:off x="6096000" y="1556252"/>
            <a:ext cx="5618018" cy="4610965"/>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Implementation of signal:</a:t>
            </a:r>
          </a:p>
          <a:p>
            <a:pPr marL="0" indent="0">
              <a:buNone/>
            </a:pPr>
            <a:r>
              <a:rPr lang="en-US">
                <a:solidFill>
                  <a:srgbClr val="0033CC"/>
                </a:solidFill>
              </a:rPr>
              <a:t>Signal (S)</a:t>
            </a:r>
          </a:p>
          <a:p>
            <a:pPr marL="0" indent="0">
              <a:buNone/>
            </a:pPr>
            <a:r>
              <a:rPr lang="en-US">
                <a:solidFill>
                  <a:srgbClr val="0033CC"/>
                </a:solidFill>
              </a:rPr>
              <a:t>{ </a:t>
            </a:r>
          </a:p>
          <a:p>
            <a:pPr marL="0" indent="0">
              <a:buNone/>
            </a:pPr>
            <a:r>
              <a:rPr lang="en-US">
                <a:solidFill>
                  <a:srgbClr val="0033CC"/>
                </a:solidFill>
              </a:rPr>
              <a:t>	value++;</a:t>
            </a:r>
          </a:p>
          <a:p>
            <a:pPr marL="0" indent="0">
              <a:buNone/>
            </a:pPr>
            <a:r>
              <a:rPr lang="en-US">
                <a:solidFill>
                  <a:srgbClr val="0033CC"/>
                </a:solidFill>
              </a:rPr>
              <a:t>	if (value &lt;= 0) { </a:t>
            </a:r>
          </a:p>
          <a:p>
            <a:pPr marL="0" indent="0">
              <a:buNone/>
            </a:pPr>
            <a:r>
              <a:rPr lang="en-US">
                <a:solidFill>
                  <a:srgbClr val="0033CC"/>
                </a:solidFill>
              </a:rPr>
              <a:t>		//remove a process P from </a:t>
            </a:r>
          </a:p>
          <a:p>
            <a:pPr marL="0" indent="0">
              <a:buNone/>
            </a:pPr>
            <a:r>
              <a:rPr lang="en-US">
                <a:solidFill>
                  <a:srgbClr val="0033CC"/>
                </a:solidFill>
              </a:rPr>
              <a:t>		//the waiting queue</a:t>
            </a:r>
          </a:p>
          <a:p>
            <a:pPr marL="0" indent="0">
              <a:buNone/>
            </a:pPr>
            <a:r>
              <a:rPr lang="en-US">
                <a:solidFill>
                  <a:srgbClr val="0033CC"/>
                </a:solidFill>
              </a:rPr>
              <a:t>	wakeup(P); </a:t>
            </a:r>
          </a:p>
          <a:p>
            <a:pPr marL="0" indent="0">
              <a:buNone/>
            </a:pPr>
            <a:r>
              <a:rPr lang="en-US">
                <a:solidFill>
                  <a:srgbClr val="0033CC"/>
                </a:solidFill>
              </a:rPr>
              <a:t>}</a:t>
            </a:r>
            <a:endParaRPr lang="vi-VN">
              <a:solidFill>
                <a:srgbClr val="0033CC"/>
              </a:solidFill>
            </a:endParaRPr>
          </a:p>
        </p:txBody>
      </p:sp>
    </p:spTree>
    <p:extLst>
      <p:ext uri="{BB962C8B-B14F-4D97-AF65-F5344CB8AC3E}">
        <p14:creationId xmlns:p14="http://schemas.microsoft.com/office/powerpoint/2010/main" val="2926672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Bế tắc và Chết đói</a:t>
            </a:r>
          </a:p>
        </p:txBody>
      </p:sp>
      <p:sp>
        <p:nvSpPr>
          <p:cNvPr id="3" name="Content Placeholder 2"/>
          <p:cNvSpPr>
            <a:spLocks noGrp="1"/>
          </p:cNvSpPr>
          <p:nvPr>
            <p:ph idx="1"/>
          </p:nvPr>
        </p:nvSpPr>
        <p:spPr>
          <a:xfrm>
            <a:off x="838200" y="1556252"/>
            <a:ext cx="10515600" cy="4990021"/>
          </a:xfrm>
        </p:spPr>
        <p:txBody>
          <a:bodyPr>
            <a:normAutofit/>
          </a:bodyPr>
          <a:lstStyle/>
          <a:p>
            <a:pPr algn="just"/>
            <a:r>
              <a:rPr lang="vi-VN" sz="2400"/>
              <a:t>Bế tắc</a:t>
            </a:r>
            <a:r>
              <a:rPr lang="en-US" sz="2400"/>
              <a:t> </a:t>
            </a:r>
            <a:r>
              <a:rPr lang="vi-VN" sz="2400"/>
              <a:t>– hai hay nhiều tiến trình chờ vô hạn trên một sự kiện gây ra bởi một trong các tiến trình đang chờ</a:t>
            </a:r>
          </a:p>
          <a:p>
            <a:pPr algn="just"/>
            <a:r>
              <a:rPr lang="vi-VN" sz="2400"/>
              <a:t>S và Q là hai semaphores được khởi tạo bằng 1</a:t>
            </a:r>
          </a:p>
          <a:p>
            <a:pPr algn="just"/>
            <a:endParaRPr lang="vi-VN" sz="2400"/>
          </a:p>
          <a:p>
            <a:pPr algn="just"/>
            <a:endParaRPr lang="vi-VN" sz="2400"/>
          </a:p>
          <a:p>
            <a:pPr algn="just"/>
            <a:endParaRPr lang="vi-VN" sz="2400"/>
          </a:p>
          <a:p>
            <a:pPr algn="just"/>
            <a:endParaRPr lang="vi-VN" sz="2400"/>
          </a:p>
          <a:p>
            <a:pPr algn="just"/>
            <a:endParaRPr lang="vi-VN" sz="2400"/>
          </a:p>
          <a:p>
            <a:pPr algn="just"/>
            <a:r>
              <a:rPr lang="en-US" sz="2400"/>
              <a:t>“</a:t>
            </a:r>
            <a:r>
              <a:rPr lang="vi-VN" sz="2400"/>
              <a:t>Chết đói</a:t>
            </a:r>
            <a:r>
              <a:rPr lang="en-US" sz="2400"/>
              <a:t>”</a:t>
            </a:r>
            <a:r>
              <a:rPr lang="vi-VN" sz="2400"/>
              <a:t> –bị block vô hạn. Một tiến trình có thể bị gỡ khỏi hàng đợi của semaphore.</a:t>
            </a:r>
          </a:p>
        </p:txBody>
      </p:sp>
      <mc:AlternateContent xmlns:mc="http://schemas.openxmlformats.org/markup-compatibility/2006" xmlns:a14="http://schemas.microsoft.com/office/drawing/2010/main">
        <mc:Choice Requires="a14">
          <p:sp>
            <p:nvSpPr>
              <p:cNvPr id="4" name="TextBox 3"/>
              <p:cNvSpPr txBox="1"/>
              <p:nvPr/>
            </p:nvSpPr>
            <p:spPr>
              <a:xfrm>
                <a:off x="3207329" y="3013361"/>
                <a:ext cx="1468582" cy="2554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000" i="1" smtClean="0">
                              <a:solidFill>
                                <a:srgbClr val="0033CC"/>
                              </a:solidFill>
                              <a:latin typeface="Cambria Math" panose="02040503050406030204" pitchFamily="18" charset="0"/>
                            </a:rPr>
                          </m:ctrlPr>
                        </m:sSubPr>
                        <m:e>
                          <m:r>
                            <a:rPr lang="vi-VN" sz="2000" b="0" i="1" smtClean="0">
                              <a:solidFill>
                                <a:srgbClr val="0033CC"/>
                              </a:solidFill>
                              <a:latin typeface="Cambria Math" panose="02040503050406030204" pitchFamily="18" charset="0"/>
                            </a:rPr>
                            <m:t>𝑃</m:t>
                          </m:r>
                        </m:e>
                        <m:sub>
                          <m:r>
                            <a:rPr lang="vi-VN" sz="2000" b="0" i="1" smtClean="0">
                              <a:solidFill>
                                <a:srgbClr val="0033CC"/>
                              </a:solidFill>
                              <a:latin typeface="Cambria Math" panose="02040503050406030204" pitchFamily="18" charset="0"/>
                            </a:rPr>
                            <m:t>0</m:t>
                          </m:r>
                        </m:sub>
                      </m:sSub>
                    </m:oMath>
                  </m:oMathPara>
                </a14:m>
                <a:endParaRPr lang="vi-VN" sz="2000">
                  <a:solidFill>
                    <a:srgbClr val="0033CC"/>
                  </a:solidFill>
                </a:endParaRPr>
              </a:p>
              <a:p>
                <a:r>
                  <a:rPr lang="vi-VN" sz="2000">
                    <a:solidFill>
                      <a:srgbClr val="0033CC"/>
                    </a:solidFill>
                  </a:rPr>
                  <a:t>wait (S);</a:t>
                </a:r>
              </a:p>
              <a:p>
                <a:r>
                  <a:rPr lang="vi-VN" sz="2000">
                    <a:solidFill>
                      <a:srgbClr val="0033CC"/>
                    </a:solidFill>
                  </a:rPr>
                  <a:t>wait (Q);</a:t>
                </a:r>
              </a:p>
              <a:p>
                <a:r>
                  <a:rPr lang="vi-VN" sz="2000">
                    <a:solidFill>
                      <a:srgbClr val="0033CC"/>
                    </a:solidFill>
                  </a:rPr>
                  <a:t>.</a:t>
                </a:r>
              </a:p>
              <a:p>
                <a:r>
                  <a:rPr lang="vi-VN" sz="2000">
                    <a:solidFill>
                      <a:srgbClr val="0033CC"/>
                    </a:solidFill>
                  </a:rPr>
                  <a:t>.</a:t>
                </a:r>
              </a:p>
              <a:p>
                <a:r>
                  <a:rPr lang="vi-VN" sz="2000">
                    <a:solidFill>
                      <a:srgbClr val="0033CC"/>
                    </a:solidFill>
                  </a:rPr>
                  <a:t>.</a:t>
                </a:r>
              </a:p>
              <a:p>
                <a:r>
                  <a:rPr lang="vi-VN" sz="2000">
                    <a:solidFill>
                      <a:srgbClr val="0033CC"/>
                    </a:solidFill>
                  </a:rPr>
                  <a:t>signal (S);</a:t>
                </a:r>
              </a:p>
              <a:p>
                <a:r>
                  <a:rPr lang="vi-VN" sz="2000">
                    <a:solidFill>
                      <a:srgbClr val="0033CC"/>
                    </a:solidFill>
                  </a:rPr>
                  <a:t>signal (Q);</a:t>
                </a:r>
              </a:p>
            </p:txBody>
          </p:sp>
        </mc:Choice>
        <mc:Fallback xmlns="">
          <p:sp>
            <p:nvSpPr>
              <p:cNvPr id="4" name="TextBox 3"/>
              <p:cNvSpPr txBox="1">
                <a:spLocks noRot="1" noChangeAspect="1" noMove="1" noResize="1" noEditPoints="1" noAdjustHandles="1" noChangeArrowheads="1" noChangeShapeType="1" noTextEdit="1"/>
              </p:cNvSpPr>
              <p:nvPr/>
            </p:nvSpPr>
            <p:spPr>
              <a:xfrm>
                <a:off x="3207329" y="3013361"/>
                <a:ext cx="1468582" cy="2554545"/>
              </a:xfrm>
              <a:prstGeom prst="rect">
                <a:avLst/>
              </a:prstGeom>
              <a:blipFill>
                <a:blip r:embed="rId2"/>
                <a:stretch>
                  <a:fillRect l="-4149" b="-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061367" y="3013362"/>
                <a:ext cx="1468582" cy="25545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sz="2000" i="1" smtClean="0">
                              <a:solidFill>
                                <a:srgbClr val="0033CC"/>
                              </a:solidFill>
                              <a:latin typeface="Cambria Math" panose="02040503050406030204" pitchFamily="18" charset="0"/>
                            </a:rPr>
                          </m:ctrlPr>
                        </m:sSubPr>
                        <m:e>
                          <m:r>
                            <a:rPr lang="vi-VN" sz="2000" b="0" i="1" smtClean="0">
                              <a:solidFill>
                                <a:srgbClr val="0033CC"/>
                              </a:solidFill>
                              <a:latin typeface="Cambria Math" panose="02040503050406030204" pitchFamily="18" charset="0"/>
                            </a:rPr>
                            <m:t>𝑃</m:t>
                          </m:r>
                        </m:e>
                        <m:sub>
                          <m:r>
                            <a:rPr lang="vi-VN" sz="2000" b="0" i="1" smtClean="0">
                              <a:solidFill>
                                <a:srgbClr val="0033CC"/>
                              </a:solidFill>
                              <a:latin typeface="Cambria Math" panose="02040503050406030204" pitchFamily="18" charset="0"/>
                            </a:rPr>
                            <m:t>1</m:t>
                          </m:r>
                        </m:sub>
                      </m:sSub>
                    </m:oMath>
                  </m:oMathPara>
                </a14:m>
                <a:endParaRPr lang="vi-VN" sz="2000">
                  <a:solidFill>
                    <a:srgbClr val="0033CC"/>
                  </a:solidFill>
                </a:endParaRPr>
              </a:p>
              <a:p>
                <a:r>
                  <a:rPr lang="vi-VN" sz="2000">
                    <a:solidFill>
                      <a:srgbClr val="0033CC"/>
                    </a:solidFill>
                  </a:rPr>
                  <a:t>wait (Q);</a:t>
                </a:r>
              </a:p>
              <a:p>
                <a:r>
                  <a:rPr lang="vi-VN" sz="2000">
                    <a:solidFill>
                      <a:srgbClr val="0033CC"/>
                    </a:solidFill>
                  </a:rPr>
                  <a:t>wait (S);</a:t>
                </a:r>
              </a:p>
              <a:p>
                <a:r>
                  <a:rPr lang="vi-VN" sz="2000">
                    <a:solidFill>
                      <a:srgbClr val="0033CC"/>
                    </a:solidFill>
                  </a:rPr>
                  <a:t>.</a:t>
                </a:r>
              </a:p>
              <a:p>
                <a:r>
                  <a:rPr lang="vi-VN" sz="2000">
                    <a:solidFill>
                      <a:srgbClr val="0033CC"/>
                    </a:solidFill>
                  </a:rPr>
                  <a:t>.</a:t>
                </a:r>
              </a:p>
              <a:p>
                <a:r>
                  <a:rPr lang="vi-VN" sz="2000">
                    <a:solidFill>
                      <a:srgbClr val="0033CC"/>
                    </a:solidFill>
                  </a:rPr>
                  <a:t>.</a:t>
                </a:r>
              </a:p>
              <a:p>
                <a:r>
                  <a:rPr lang="vi-VN" sz="2000">
                    <a:solidFill>
                      <a:srgbClr val="0033CC"/>
                    </a:solidFill>
                  </a:rPr>
                  <a:t>signal (Q);</a:t>
                </a:r>
              </a:p>
              <a:p>
                <a:r>
                  <a:rPr lang="vi-VN" sz="2000">
                    <a:solidFill>
                      <a:srgbClr val="0033CC"/>
                    </a:solidFill>
                  </a:rPr>
                  <a:t>signal (S);</a:t>
                </a:r>
              </a:p>
            </p:txBody>
          </p:sp>
        </mc:Choice>
        <mc:Fallback xmlns="">
          <p:sp>
            <p:nvSpPr>
              <p:cNvPr id="5" name="TextBox 4"/>
              <p:cNvSpPr txBox="1">
                <a:spLocks noRot="1" noChangeAspect="1" noMove="1" noResize="1" noEditPoints="1" noAdjustHandles="1" noChangeArrowheads="1" noChangeShapeType="1" noTextEdit="1"/>
              </p:cNvSpPr>
              <p:nvPr/>
            </p:nvSpPr>
            <p:spPr>
              <a:xfrm>
                <a:off x="6061367" y="3013362"/>
                <a:ext cx="1468582" cy="2554545"/>
              </a:xfrm>
              <a:prstGeom prst="rect">
                <a:avLst/>
              </a:prstGeom>
              <a:blipFill>
                <a:blip r:embed="rId3"/>
                <a:stretch>
                  <a:fillRect l="-4149" b="-3580"/>
                </a:stretch>
              </a:blipFill>
            </p:spPr>
            <p:txBody>
              <a:bodyPr/>
              <a:lstStyle/>
              <a:p>
                <a:r>
                  <a:rPr lang="en-US">
                    <a:noFill/>
                  </a:rPr>
                  <a:t> </a:t>
                </a:r>
              </a:p>
            </p:txBody>
          </p:sp>
        </mc:Fallback>
      </mc:AlternateContent>
    </p:spTree>
    <p:extLst>
      <p:ext uri="{BB962C8B-B14F-4D97-AF65-F5344CB8AC3E}">
        <p14:creationId xmlns:p14="http://schemas.microsoft.com/office/powerpoint/2010/main" val="429465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Đồng bộ hóa tiến trình</a:t>
            </a:r>
          </a:p>
        </p:txBody>
      </p:sp>
      <p:sp>
        <p:nvSpPr>
          <p:cNvPr id="3" name="Content Placeholder 2"/>
          <p:cNvSpPr>
            <a:spLocks noGrp="1"/>
          </p:cNvSpPr>
          <p:nvPr>
            <p:ph idx="1"/>
          </p:nvPr>
        </p:nvSpPr>
        <p:spPr/>
        <p:txBody>
          <a:bodyPr/>
          <a:lstStyle/>
          <a:p>
            <a:r>
              <a:rPr lang="vi-VN"/>
              <a:t>Nền tảng</a:t>
            </a:r>
          </a:p>
          <a:p>
            <a:r>
              <a:rPr lang="vi-VN"/>
              <a:t>Vấn đề “Đoạn tới hạn”</a:t>
            </a:r>
          </a:p>
          <a:p>
            <a:r>
              <a:rPr lang="vi-VN"/>
              <a:t>Giải pháp của Peterson</a:t>
            </a:r>
          </a:p>
          <a:p>
            <a:r>
              <a:rPr lang="vi-VN"/>
              <a:t>Đồng bộ nhờ phần cứng</a:t>
            </a:r>
          </a:p>
          <a:p>
            <a:r>
              <a:rPr lang="vi-VN"/>
              <a:t>Semaphores</a:t>
            </a:r>
          </a:p>
          <a:p>
            <a:r>
              <a:rPr lang="vi-VN"/>
              <a:t>3 bài toán đồng bộ điển hình</a:t>
            </a:r>
          </a:p>
          <a:p>
            <a:r>
              <a:rPr lang="vi-VN"/>
              <a:t>Monitors</a:t>
            </a:r>
          </a:p>
        </p:txBody>
      </p:sp>
    </p:spTree>
    <p:extLst>
      <p:ext uri="{BB962C8B-B14F-4D97-AF65-F5344CB8AC3E}">
        <p14:creationId xmlns:p14="http://schemas.microsoft.com/office/powerpoint/2010/main" val="186667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Các bài toán đồng bộ kinh điển</a:t>
            </a:r>
          </a:p>
        </p:txBody>
      </p:sp>
      <p:sp>
        <p:nvSpPr>
          <p:cNvPr id="3" name="Content Placeholder 2"/>
          <p:cNvSpPr>
            <a:spLocks noGrp="1"/>
          </p:cNvSpPr>
          <p:nvPr>
            <p:ph idx="1"/>
          </p:nvPr>
        </p:nvSpPr>
        <p:spPr/>
        <p:txBody>
          <a:bodyPr/>
          <a:lstStyle/>
          <a:p>
            <a:r>
              <a:rPr lang="vi-VN"/>
              <a:t>Bộ đệm giới hạn</a:t>
            </a:r>
          </a:p>
          <a:p>
            <a:r>
              <a:rPr lang="vi-VN"/>
              <a:t>Bài toán đọc và ghi</a:t>
            </a:r>
          </a:p>
          <a:p>
            <a:r>
              <a:rPr lang="vi-VN"/>
              <a:t>Bài toán “bữa ăn của các triết gia’’</a:t>
            </a:r>
          </a:p>
        </p:txBody>
      </p:sp>
    </p:spTree>
    <p:extLst>
      <p:ext uri="{BB962C8B-B14F-4D97-AF65-F5344CB8AC3E}">
        <p14:creationId xmlns:p14="http://schemas.microsoft.com/office/powerpoint/2010/main" val="246221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“Bộ đệm giới hạn”</a:t>
            </a:r>
          </a:p>
        </p:txBody>
      </p:sp>
      <p:sp>
        <p:nvSpPr>
          <p:cNvPr id="3" name="Content Placeholder 2"/>
          <p:cNvSpPr>
            <a:spLocks noGrp="1"/>
          </p:cNvSpPr>
          <p:nvPr>
            <p:ph idx="1"/>
          </p:nvPr>
        </p:nvSpPr>
        <p:spPr/>
        <p:txBody>
          <a:bodyPr/>
          <a:lstStyle/>
          <a:p>
            <a:r>
              <a:rPr lang="vi-VN"/>
              <a:t>N bộ đệm, mỗi bộ đệm có item</a:t>
            </a:r>
          </a:p>
          <a:p>
            <a:r>
              <a:rPr lang="vi-VN"/>
              <a:t>Semaphore </a:t>
            </a:r>
            <a:r>
              <a:rPr lang="vi-VN">
                <a:solidFill>
                  <a:srgbClr val="C00000"/>
                </a:solidFill>
              </a:rPr>
              <a:t>mutex</a:t>
            </a:r>
            <a:r>
              <a:rPr lang="vi-VN"/>
              <a:t> được khởi tạo bằng 1</a:t>
            </a:r>
          </a:p>
          <a:p>
            <a:r>
              <a:rPr lang="vi-VN"/>
              <a:t>Semaphore </a:t>
            </a:r>
            <a:r>
              <a:rPr lang="vi-VN">
                <a:solidFill>
                  <a:srgbClr val="C00000"/>
                </a:solidFill>
              </a:rPr>
              <a:t>full </a:t>
            </a:r>
            <a:r>
              <a:rPr lang="vi-VN"/>
              <a:t>được khởi tạo bằng 0</a:t>
            </a:r>
          </a:p>
          <a:p>
            <a:r>
              <a:rPr lang="vi-VN"/>
              <a:t>Semaphore </a:t>
            </a:r>
            <a:r>
              <a:rPr lang="vi-VN">
                <a:solidFill>
                  <a:srgbClr val="C00000"/>
                </a:solidFill>
              </a:rPr>
              <a:t>empty</a:t>
            </a:r>
            <a:r>
              <a:rPr lang="vi-VN"/>
              <a:t> được khởi tạo bằng N.</a:t>
            </a:r>
          </a:p>
        </p:txBody>
      </p:sp>
    </p:spTree>
    <p:extLst>
      <p:ext uri="{BB962C8B-B14F-4D97-AF65-F5344CB8AC3E}">
        <p14:creationId xmlns:p14="http://schemas.microsoft.com/office/powerpoint/2010/main" val="3068974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“Bộ đệm giới hạn”</a:t>
            </a:r>
          </a:p>
        </p:txBody>
      </p:sp>
      <p:sp>
        <p:nvSpPr>
          <p:cNvPr id="3" name="Content Placeholder 2"/>
          <p:cNvSpPr>
            <a:spLocks noGrp="1"/>
          </p:cNvSpPr>
          <p:nvPr>
            <p:ph idx="1"/>
          </p:nvPr>
        </p:nvSpPr>
        <p:spPr>
          <a:xfrm>
            <a:off x="491836" y="1556251"/>
            <a:ext cx="5604164" cy="4610965"/>
          </a:xfrm>
        </p:spPr>
        <p:txBody>
          <a:bodyPr>
            <a:normAutofit/>
          </a:bodyPr>
          <a:lstStyle/>
          <a:p>
            <a:r>
              <a:rPr lang="en-US"/>
              <a:t>Tiến trình “producer”</a:t>
            </a:r>
          </a:p>
          <a:p>
            <a:pPr marL="457200" lvl="1" indent="0">
              <a:buNone/>
            </a:pPr>
            <a:r>
              <a:rPr lang="en-US">
                <a:solidFill>
                  <a:srgbClr val="0033CC"/>
                </a:solidFill>
              </a:rPr>
              <a:t>do {</a:t>
            </a:r>
          </a:p>
          <a:p>
            <a:pPr marL="457200" lvl="1" indent="0">
              <a:buNone/>
            </a:pPr>
            <a:r>
              <a:rPr lang="en-US">
                <a:solidFill>
                  <a:srgbClr val="0033CC"/>
                </a:solidFill>
              </a:rPr>
              <a:t>	      // produce an item</a:t>
            </a:r>
          </a:p>
          <a:p>
            <a:pPr marL="457200" lvl="1" indent="0">
              <a:buNone/>
            </a:pPr>
            <a:r>
              <a:rPr lang="en-US">
                <a:solidFill>
                  <a:srgbClr val="0033CC"/>
                </a:solidFill>
              </a:rPr>
              <a:t>	wait (empty);</a:t>
            </a:r>
          </a:p>
          <a:p>
            <a:pPr marL="457200" lvl="1" indent="0">
              <a:buNone/>
            </a:pPr>
            <a:r>
              <a:rPr lang="en-US">
                <a:solidFill>
                  <a:srgbClr val="0033CC"/>
                </a:solidFill>
              </a:rPr>
              <a:t>	wait (mutex);</a:t>
            </a:r>
          </a:p>
          <a:p>
            <a:pPr marL="457200" lvl="1" indent="0">
              <a:buNone/>
            </a:pPr>
            <a:r>
              <a:rPr lang="en-US">
                <a:solidFill>
                  <a:srgbClr val="0033CC"/>
                </a:solidFill>
              </a:rPr>
              <a:t>	       // add the item to the buffer</a:t>
            </a:r>
          </a:p>
          <a:p>
            <a:pPr marL="457200" lvl="1" indent="0">
              <a:buNone/>
            </a:pPr>
            <a:r>
              <a:rPr lang="en-US">
                <a:solidFill>
                  <a:srgbClr val="0033CC"/>
                </a:solidFill>
              </a:rPr>
              <a:t>	signal (mutex);</a:t>
            </a:r>
          </a:p>
          <a:p>
            <a:pPr marL="457200" lvl="1" indent="0">
              <a:buNone/>
            </a:pPr>
            <a:r>
              <a:rPr lang="en-US">
                <a:solidFill>
                  <a:srgbClr val="0033CC"/>
                </a:solidFill>
              </a:rPr>
              <a:t>	signal (full);</a:t>
            </a:r>
          </a:p>
          <a:p>
            <a:pPr marL="457200" lvl="1" indent="0">
              <a:buNone/>
            </a:pPr>
            <a:r>
              <a:rPr lang="en-US">
                <a:solidFill>
                  <a:srgbClr val="0033CC"/>
                </a:solidFill>
              </a:rPr>
              <a:t>} while (true);</a:t>
            </a:r>
            <a:endParaRPr lang="vi-VN">
              <a:solidFill>
                <a:srgbClr val="0033CC"/>
              </a:solidFill>
            </a:endParaRPr>
          </a:p>
        </p:txBody>
      </p:sp>
      <p:sp>
        <p:nvSpPr>
          <p:cNvPr id="4" name="Content Placeholder 2"/>
          <p:cNvSpPr txBox="1">
            <a:spLocks/>
          </p:cNvSpPr>
          <p:nvPr/>
        </p:nvSpPr>
        <p:spPr>
          <a:xfrm>
            <a:off x="5908964" y="1556251"/>
            <a:ext cx="6082145" cy="461096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Tiến trình “consumer”</a:t>
            </a:r>
          </a:p>
          <a:p>
            <a:pPr marL="457200" lvl="1" indent="0">
              <a:buNone/>
            </a:pPr>
            <a:r>
              <a:rPr lang="en-US">
                <a:solidFill>
                  <a:srgbClr val="0033CC"/>
                </a:solidFill>
              </a:rPr>
              <a:t>do {</a:t>
            </a:r>
          </a:p>
          <a:p>
            <a:pPr marL="457200" lvl="1" indent="0">
              <a:buNone/>
            </a:pPr>
            <a:r>
              <a:rPr lang="en-US">
                <a:solidFill>
                  <a:srgbClr val="0033CC"/>
                </a:solidFill>
              </a:rPr>
              <a:t>	wait (full);</a:t>
            </a:r>
          </a:p>
          <a:p>
            <a:pPr marL="457200" lvl="1" indent="0">
              <a:buNone/>
            </a:pPr>
            <a:r>
              <a:rPr lang="en-US">
                <a:solidFill>
                  <a:srgbClr val="0033CC"/>
                </a:solidFill>
              </a:rPr>
              <a:t>	wait (mutex);</a:t>
            </a:r>
          </a:p>
          <a:p>
            <a:pPr marL="457200" lvl="1" indent="0">
              <a:buNone/>
            </a:pPr>
            <a:r>
              <a:rPr lang="en-US">
                <a:solidFill>
                  <a:srgbClr val="0033CC"/>
                </a:solidFill>
              </a:rPr>
              <a:t>	         // remove an item from buffer</a:t>
            </a:r>
          </a:p>
          <a:p>
            <a:pPr marL="457200" lvl="1" indent="0">
              <a:buNone/>
            </a:pPr>
            <a:r>
              <a:rPr lang="en-US">
                <a:solidFill>
                  <a:srgbClr val="0033CC"/>
                </a:solidFill>
              </a:rPr>
              <a:t>	signal (mutex);</a:t>
            </a:r>
          </a:p>
          <a:p>
            <a:pPr marL="914400" lvl="2" indent="0">
              <a:buNone/>
            </a:pPr>
            <a:r>
              <a:rPr lang="en-US" sz="2400">
                <a:solidFill>
                  <a:srgbClr val="0033CC"/>
                </a:solidFill>
              </a:rPr>
              <a:t>signal (empty);</a:t>
            </a:r>
          </a:p>
          <a:p>
            <a:pPr marL="457200" lvl="1" indent="0">
              <a:buNone/>
            </a:pPr>
            <a:r>
              <a:rPr lang="en-US">
                <a:solidFill>
                  <a:srgbClr val="0033CC"/>
                </a:solidFill>
              </a:rPr>
              <a:t>	        // consume the removed item</a:t>
            </a:r>
          </a:p>
          <a:p>
            <a:pPr marL="457200" lvl="1" indent="0">
              <a:buNone/>
            </a:pPr>
            <a:r>
              <a:rPr lang="en-US">
                <a:solidFill>
                  <a:srgbClr val="0033CC"/>
                </a:solidFill>
              </a:rPr>
              <a:t>} while (true);</a:t>
            </a:r>
            <a:endParaRPr lang="vi-VN">
              <a:solidFill>
                <a:srgbClr val="0033CC"/>
              </a:solidFill>
            </a:endParaRPr>
          </a:p>
        </p:txBody>
      </p:sp>
    </p:spTree>
    <p:extLst>
      <p:ext uri="{BB962C8B-B14F-4D97-AF65-F5344CB8AC3E}">
        <p14:creationId xmlns:p14="http://schemas.microsoft.com/office/powerpoint/2010/main" val="3636664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“Đọc - ghi”</a:t>
            </a:r>
          </a:p>
        </p:txBody>
      </p:sp>
      <p:sp>
        <p:nvSpPr>
          <p:cNvPr id="3" name="Content Placeholder 2"/>
          <p:cNvSpPr>
            <a:spLocks noGrp="1"/>
          </p:cNvSpPr>
          <p:nvPr>
            <p:ph idx="1"/>
          </p:nvPr>
        </p:nvSpPr>
        <p:spPr/>
        <p:txBody>
          <a:bodyPr>
            <a:normAutofit fontScale="92500" lnSpcReduction="20000"/>
          </a:bodyPr>
          <a:lstStyle/>
          <a:p>
            <a:pPr algn="just"/>
            <a:r>
              <a:rPr lang="vi-VN"/>
              <a:t>Một tập dữ liệu được chia sẻ giữa một số tiến trình đồng thời</a:t>
            </a:r>
          </a:p>
          <a:p>
            <a:pPr lvl="1" algn="just"/>
            <a:r>
              <a:rPr lang="vi-VN"/>
              <a:t>Reader – chỉ đọc dữ liệu; không thực hiện bất kì một thao tác cập nhật.</a:t>
            </a:r>
          </a:p>
          <a:p>
            <a:pPr lvl="1" algn="just"/>
            <a:r>
              <a:rPr lang="vi-VN"/>
              <a:t>Writer – có thể vừa đọc vừa ghi.</a:t>
            </a:r>
          </a:p>
          <a:p>
            <a:pPr algn="just"/>
            <a:r>
              <a:rPr lang="vi-VN"/>
              <a:t>Vấn đề</a:t>
            </a:r>
          </a:p>
          <a:p>
            <a:pPr lvl="1" algn="just"/>
            <a:r>
              <a:rPr lang="vi-VN"/>
              <a:t>Cho phép nhiều reader đọc cùng một thời điểm. Chỉ có một writer có thể truy nhập đến dữ liệu chia sẻ tại cùng một thời điểm.</a:t>
            </a:r>
          </a:p>
          <a:p>
            <a:pPr algn="just"/>
            <a:r>
              <a:rPr lang="vi-VN"/>
              <a:t>Dữ liệu chia sẻ</a:t>
            </a:r>
          </a:p>
          <a:p>
            <a:pPr lvl="1" algn="just"/>
            <a:r>
              <a:rPr lang="vi-VN"/>
              <a:t>Tập dữ liệu</a:t>
            </a:r>
          </a:p>
          <a:p>
            <a:pPr lvl="1" algn="just"/>
            <a:r>
              <a:rPr lang="vi-VN"/>
              <a:t>Semaphore mutex được khởi tạo bằng 1.</a:t>
            </a:r>
          </a:p>
          <a:p>
            <a:pPr lvl="1" algn="just"/>
            <a:r>
              <a:rPr lang="vi-VN"/>
              <a:t>Semaphore wrt được khởi tạo bằng 1.</a:t>
            </a:r>
          </a:p>
          <a:p>
            <a:pPr lvl="1" algn="just"/>
            <a:r>
              <a:rPr lang="vi-VN"/>
              <a:t>Số nguyên read</a:t>
            </a:r>
            <a:r>
              <a:rPr lang="en-US" err="1">
                <a:latin typeface="Arial" panose="020B0604020202020204" pitchFamily="34" charset="0"/>
                <a:cs typeface="Arial" panose="020B0604020202020204" pitchFamily="34" charset="0"/>
              </a:rPr>
              <a:t>er</a:t>
            </a:r>
            <a:r>
              <a:rPr lang="vi-VN"/>
              <a:t>count được khởi tạo bằng 0.</a:t>
            </a:r>
          </a:p>
        </p:txBody>
      </p:sp>
    </p:spTree>
    <p:extLst>
      <p:ext uri="{BB962C8B-B14F-4D97-AF65-F5344CB8AC3E}">
        <p14:creationId xmlns:p14="http://schemas.microsoft.com/office/powerpoint/2010/main" val="20751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“Đọc - ghi”</a:t>
            </a:r>
          </a:p>
        </p:txBody>
      </p:sp>
      <p:sp>
        <p:nvSpPr>
          <p:cNvPr id="3" name="Content Placeholder 2"/>
          <p:cNvSpPr>
            <a:spLocks noGrp="1"/>
          </p:cNvSpPr>
          <p:nvPr>
            <p:ph idx="1"/>
          </p:nvPr>
        </p:nvSpPr>
        <p:spPr>
          <a:xfrm>
            <a:off x="838200" y="1556252"/>
            <a:ext cx="5396345" cy="4610965"/>
          </a:xfrm>
        </p:spPr>
        <p:txBody>
          <a:bodyPr/>
          <a:lstStyle/>
          <a:p>
            <a:r>
              <a:rPr lang="vi-VN"/>
              <a:t>Tiến trình ghi (writer)</a:t>
            </a:r>
          </a:p>
          <a:p>
            <a:pPr marL="0" indent="0">
              <a:buNone/>
            </a:pPr>
            <a:r>
              <a:rPr lang="vi-VN">
                <a:solidFill>
                  <a:srgbClr val="0033CC"/>
                </a:solidFill>
              </a:rPr>
              <a:t>do {</a:t>
            </a:r>
          </a:p>
          <a:p>
            <a:pPr marL="0" indent="0">
              <a:buNone/>
            </a:pPr>
            <a:r>
              <a:rPr lang="vi-VN">
                <a:solidFill>
                  <a:srgbClr val="0033CC"/>
                </a:solidFill>
              </a:rPr>
              <a:t>	wait (wrt) ;</a:t>
            </a:r>
          </a:p>
          <a:p>
            <a:pPr marL="0" indent="0">
              <a:buNone/>
            </a:pPr>
            <a:r>
              <a:rPr lang="vi-VN">
                <a:solidFill>
                  <a:srgbClr val="0033CC"/>
                </a:solidFill>
              </a:rPr>
              <a:t>	     // writing is performed</a:t>
            </a:r>
          </a:p>
          <a:p>
            <a:pPr marL="0" indent="0">
              <a:buNone/>
            </a:pPr>
            <a:r>
              <a:rPr lang="vi-VN">
                <a:solidFill>
                  <a:srgbClr val="0033CC"/>
                </a:solidFill>
              </a:rPr>
              <a:t>	signal (wrt) ;</a:t>
            </a:r>
          </a:p>
          <a:p>
            <a:pPr marL="0" indent="0">
              <a:buNone/>
            </a:pPr>
            <a:r>
              <a:rPr lang="vi-VN">
                <a:solidFill>
                  <a:srgbClr val="0033CC"/>
                </a:solidFill>
              </a:rPr>
              <a:t>     } while (true)</a:t>
            </a:r>
          </a:p>
        </p:txBody>
      </p:sp>
      <p:sp>
        <p:nvSpPr>
          <p:cNvPr id="4" name="Content Placeholder 2"/>
          <p:cNvSpPr txBox="1">
            <a:spLocks/>
          </p:cNvSpPr>
          <p:nvPr/>
        </p:nvSpPr>
        <p:spPr>
          <a:xfrm>
            <a:off x="6795655" y="1556252"/>
            <a:ext cx="5396345" cy="4610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14000"/>
              </a:lnSpc>
              <a:spcBef>
                <a:spcPts val="30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30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30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30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3400"/>
              <a:t>Tiến trình đọc (reader)</a:t>
            </a:r>
          </a:p>
          <a:p>
            <a:pPr marL="0" indent="0">
              <a:buNone/>
            </a:pPr>
            <a:r>
              <a:rPr lang="vi-VN">
                <a:solidFill>
                  <a:srgbClr val="0033CC"/>
                </a:solidFill>
              </a:rPr>
              <a:t>do {</a:t>
            </a:r>
          </a:p>
          <a:p>
            <a:pPr marL="0" indent="0">
              <a:buNone/>
            </a:pPr>
            <a:r>
              <a:rPr lang="vi-VN">
                <a:solidFill>
                  <a:srgbClr val="0033CC"/>
                </a:solidFill>
              </a:rPr>
              <a:t>	wait (mutex) ;</a:t>
            </a:r>
          </a:p>
          <a:p>
            <a:pPr marL="0" indent="0">
              <a:buNone/>
            </a:pPr>
            <a:r>
              <a:rPr lang="vi-VN">
                <a:solidFill>
                  <a:srgbClr val="0033CC"/>
                </a:solidFill>
              </a:rPr>
              <a:t>	read</a:t>
            </a:r>
            <a:r>
              <a:rPr lang="en-US">
                <a:solidFill>
                  <a:srgbClr val="0033CC"/>
                </a:solidFill>
              </a:rPr>
              <a:t>er</a:t>
            </a:r>
            <a:r>
              <a:rPr lang="vi-VN">
                <a:solidFill>
                  <a:srgbClr val="0033CC"/>
                </a:solidFill>
              </a:rPr>
              <a:t>count++ ;</a:t>
            </a:r>
          </a:p>
          <a:p>
            <a:pPr marL="0" indent="0">
              <a:buNone/>
            </a:pPr>
            <a:r>
              <a:rPr lang="vi-VN">
                <a:solidFill>
                  <a:srgbClr val="0033CC"/>
                </a:solidFill>
              </a:rPr>
              <a:t>	if (readercount == 1) wait (wrt) ;</a:t>
            </a:r>
          </a:p>
          <a:p>
            <a:pPr marL="0" indent="0">
              <a:buNone/>
            </a:pPr>
            <a:r>
              <a:rPr lang="vi-VN">
                <a:solidFill>
                  <a:srgbClr val="0033CC"/>
                </a:solidFill>
              </a:rPr>
              <a:t>	signal (mutex)</a:t>
            </a:r>
          </a:p>
          <a:p>
            <a:pPr marL="0" indent="0">
              <a:buNone/>
            </a:pPr>
            <a:r>
              <a:rPr lang="vi-VN">
                <a:solidFill>
                  <a:srgbClr val="0033CC"/>
                </a:solidFill>
              </a:rPr>
              <a:t>	      // reading is performed</a:t>
            </a:r>
          </a:p>
          <a:p>
            <a:pPr marL="0" indent="0">
              <a:buNone/>
            </a:pPr>
            <a:r>
              <a:rPr lang="vi-VN">
                <a:solidFill>
                  <a:srgbClr val="0033CC"/>
                </a:solidFill>
              </a:rPr>
              <a:t>	wait (mutex) ;</a:t>
            </a:r>
          </a:p>
          <a:p>
            <a:pPr marL="0" indent="0">
              <a:buNone/>
            </a:pPr>
            <a:r>
              <a:rPr lang="vi-VN">
                <a:solidFill>
                  <a:srgbClr val="0033CC"/>
                </a:solidFill>
              </a:rPr>
              <a:t>	readercount --;</a:t>
            </a:r>
          </a:p>
          <a:p>
            <a:pPr marL="0" indent="0">
              <a:buNone/>
            </a:pPr>
            <a:r>
              <a:rPr lang="vi-VN">
                <a:solidFill>
                  <a:srgbClr val="0033CC"/>
                </a:solidFill>
              </a:rPr>
              <a:t>	if </a:t>
            </a:r>
            <a:r>
              <a:rPr lang="en-US">
                <a:solidFill>
                  <a:srgbClr val="0033CC"/>
                </a:solidFill>
              </a:rPr>
              <a:t>(</a:t>
            </a:r>
            <a:r>
              <a:rPr lang="vi-VN">
                <a:solidFill>
                  <a:srgbClr val="0033CC"/>
                </a:solidFill>
              </a:rPr>
              <a:t>readercount == 0) signal (wrt) ;</a:t>
            </a:r>
          </a:p>
          <a:p>
            <a:pPr marL="0" indent="0">
              <a:buNone/>
            </a:pPr>
            <a:r>
              <a:rPr lang="vi-VN">
                <a:solidFill>
                  <a:srgbClr val="0033CC"/>
                </a:solidFill>
              </a:rPr>
              <a:t>	signal (mutex) ;</a:t>
            </a:r>
          </a:p>
          <a:p>
            <a:pPr marL="0" indent="0">
              <a:buNone/>
            </a:pPr>
            <a:r>
              <a:rPr lang="vi-VN">
                <a:solidFill>
                  <a:srgbClr val="0033CC"/>
                </a:solidFill>
              </a:rPr>
              <a:t>      } while (true)</a:t>
            </a:r>
          </a:p>
        </p:txBody>
      </p:sp>
    </p:spTree>
    <p:extLst>
      <p:ext uri="{BB962C8B-B14F-4D97-AF65-F5344CB8AC3E}">
        <p14:creationId xmlns:p14="http://schemas.microsoft.com/office/powerpoint/2010/main" val="2836261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Bài toán “Bữa ăn của các triết gia”...</a:t>
            </a:r>
          </a:p>
        </p:txBody>
      </p:sp>
      <p:sp>
        <p:nvSpPr>
          <p:cNvPr id="3" name="Content Placeholder 2"/>
          <p:cNvSpPr>
            <a:spLocks noGrp="1"/>
          </p:cNvSpPr>
          <p:nvPr>
            <p:ph idx="1"/>
          </p:nvPr>
        </p:nvSpPr>
        <p:spPr>
          <a:xfrm>
            <a:off x="838200" y="4322618"/>
            <a:ext cx="10515600" cy="1844599"/>
          </a:xfrm>
        </p:spPr>
        <p:txBody>
          <a:bodyPr/>
          <a:lstStyle/>
          <a:p>
            <a:r>
              <a:rPr lang="vi-VN"/>
              <a:t>Dữ liệu chia sẻ</a:t>
            </a:r>
          </a:p>
          <a:p>
            <a:r>
              <a:rPr lang="vi-VN"/>
              <a:t>Cơm (tập dữ liệu)</a:t>
            </a:r>
          </a:p>
          <a:p>
            <a:r>
              <a:rPr lang="vi-VN"/>
              <a:t> Semaphore chopstick [5] được khởi tạo bằng 1</a:t>
            </a:r>
          </a:p>
        </p:txBody>
      </p:sp>
      <p:pic>
        <p:nvPicPr>
          <p:cNvPr id="4" name="Picture 3"/>
          <p:cNvPicPr>
            <a:picLocks noChangeAspect="1"/>
          </p:cNvPicPr>
          <p:nvPr/>
        </p:nvPicPr>
        <p:blipFill>
          <a:blip r:embed="rId2"/>
          <a:stretch>
            <a:fillRect/>
          </a:stretch>
        </p:blipFill>
        <p:spPr>
          <a:xfrm>
            <a:off x="4496000" y="1522887"/>
            <a:ext cx="3005462" cy="2799731"/>
          </a:xfrm>
          <a:prstGeom prst="rect">
            <a:avLst/>
          </a:prstGeom>
        </p:spPr>
      </p:pic>
    </p:spTree>
    <p:extLst>
      <p:ext uri="{BB962C8B-B14F-4D97-AF65-F5344CB8AC3E}">
        <p14:creationId xmlns:p14="http://schemas.microsoft.com/office/powerpoint/2010/main" val="2279638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Bài toán “Bữa ăn của các triết gia”</a:t>
            </a:r>
          </a:p>
        </p:txBody>
      </p:sp>
      <p:sp>
        <p:nvSpPr>
          <p:cNvPr id="3" name="Content Placeholder 2"/>
          <p:cNvSpPr>
            <a:spLocks noGrp="1"/>
          </p:cNvSpPr>
          <p:nvPr>
            <p:ph idx="1"/>
          </p:nvPr>
        </p:nvSpPr>
        <p:spPr/>
        <p:txBody>
          <a:bodyPr>
            <a:normAutofit/>
          </a:bodyPr>
          <a:lstStyle/>
          <a:p>
            <a:r>
              <a:rPr lang="vi-VN"/>
              <a:t>Mã lệnh cho Triết gia thứ I</a:t>
            </a:r>
          </a:p>
          <a:p>
            <a:pPr marL="457200" lvl="1" indent="0">
              <a:buNone/>
            </a:pPr>
            <a:r>
              <a:rPr lang="en-US">
                <a:solidFill>
                  <a:srgbClr val="0033CC"/>
                </a:solidFill>
              </a:rPr>
              <a:t>d</a:t>
            </a:r>
            <a:r>
              <a:rPr lang="vi-VN">
                <a:solidFill>
                  <a:srgbClr val="0033CC"/>
                </a:solidFill>
              </a:rPr>
              <a:t>o { </a:t>
            </a:r>
          </a:p>
          <a:p>
            <a:pPr marL="914400" lvl="2" indent="0">
              <a:buNone/>
            </a:pPr>
            <a:r>
              <a:rPr lang="vi-VN" sz="2400">
                <a:solidFill>
                  <a:srgbClr val="0033CC"/>
                </a:solidFill>
              </a:rPr>
              <a:t>wait ( chopstick[i] );</a:t>
            </a:r>
          </a:p>
          <a:p>
            <a:pPr marL="914400" lvl="2" indent="0">
              <a:buNone/>
            </a:pPr>
            <a:r>
              <a:rPr lang="vi-VN" sz="2400">
                <a:solidFill>
                  <a:srgbClr val="0033CC"/>
                </a:solidFill>
              </a:rPr>
              <a:t>wait ( chop</a:t>
            </a:r>
            <a:r>
              <a:rPr lang="en-US" sz="2400">
                <a:solidFill>
                  <a:srgbClr val="0033CC"/>
                </a:solidFill>
                <a:latin typeface="Arial" panose="020B0604020202020204" pitchFamily="34" charset="0"/>
                <a:cs typeface="Arial" panose="020B0604020202020204" pitchFamily="34" charset="0"/>
              </a:rPr>
              <a:t>s</a:t>
            </a:r>
            <a:r>
              <a:rPr lang="vi-VN" sz="2400">
                <a:solidFill>
                  <a:srgbClr val="0033CC"/>
                </a:solidFill>
              </a:rPr>
              <a:t>tick[ (i + 1) % 5] );</a:t>
            </a:r>
          </a:p>
          <a:p>
            <a:pPr marL="914400" lvl="2" indent="0">
              <a:buNone/>
            </a:pPr>
            <a:r>
              <a:rPr lang="vi-VN" sz="2400">
                <a:solidFill>
                  <a:srgbClr val="0033CC"/>
                </a:solidFill>
              </a:rPr>
              <a:t>// eat</a:t>
            </a:r>
          </a:p>
          <a:p>
            <a:pPr marL="914400" lvl="2" indent="0">
              <a:buNone/>
            </a:pPr>
            <a:r>
              <a:rPr lang="vi-VN" sz="2400">
                <a:solidFill>
                  <a:srgbClr val="0033CC"/>
                </a:solidFill>
              </a:rPr>
              <a:t>signal ( chopstick[i] );</a:t>
            </a:r>
          </a:p>
          <a:p>
            <a:pPr marL="914400" lvl="2" indent="0">
              <a:buNone/>
            </a:pPr>
            <a:r>
              <a:rPr lang="vi-VN" sz="2400">
                <a:solidFill>
                  <a:srgbClr val="0033CC"/>
                </a:solidFill>
              </a:rPr>
              <a:t>signal (chopstick[ (i + 1) % 5] );</a:t>
            </a:r>
          </a:p>
          <a:p>
            <a:pPr marL="914400" lvl="2" indent="0">
              <a:buNone/>
            </a:pPr>
            <a:r>
              <a:rPr lang="vi-VN" sz="2400">
                <a:solidFill>
                  <a:srgbClr val="0033CC"/>
                </a:solidFill>
              </a:rPr>
              <a:t>// think</a:t>
            </a:r>
          </a:p>
          <a:p>
            <a:pPr marL="457200" lvl="1" indent="0">
              <a:buNone/>
            </a:pPr>
            <a:r>
              <a:rPr lang="vi-VN">
                <a:solidFill>
                  <a:srgbClr val="0033CC"/>
                </a:solidFill>
              </a:rPr>
              <a:t>} while (true) ;</a:t>
            </a:r>
          </a:p>
        </p:txBody>
      </p:sp>
    </p:spTree>
    <p:extLst>
      <p:ext uri="{BB962C8B-B14F-4D97-AF65-F5344CB8AC3E}">
        <p14:creationId xmlns:p14="http://schemas.microsoft.com/office/powerpoint/2010/main" val="3289280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Vấn đề của Semaphores</a:t>
            </a:r>
          </a:p>
        </p:txBody>
      </p:sp>
      <p:sp>
        <p:nvSpPr>
          <p:cNvPr id="3" name="Content Placeholder 2"/>
          <p:cNvSpPr>
            <a:spLocks noGrp="1"/>
          </p:cNvSpPr>
          <p:nvPr>
            <p:ph idx="1"/>
          </p:nvPr>
        </p:nvSpPr>
        <p:spPr/>
        <p:txBody>
          <a:bodyPr>
            <a:normAutofit/>
          </a:bodyPr>
          <a:lstStyle/>
          <a:p>
            <a:r>
              <a:rPr lang="vi-VN" sz="3200"/>
              <a:t>Không sử dụng đúng các thao tác trên semaphore</a:t>
            </a:r>
          </a:p>
          <a:p>
            <a:pPr lvl="1"/>
            <a:r>
              <a:rPr lang="vi-VN" sz="2800"/>
              <a:t>signal (mutex) …. wait (mutex)</a:t>
            </a:r>
          </a:p>
          <a:p>
            <a:pPr lvl="1"/>
            <a:r>
              <a:rPr lang="vi-VN" sz="2800"/>
              <a:t>wait (mutex) … wait (mutex)</a:t>
            </a:r>
          </a:p>
          <a:p>
            <a:pPr lvl="1"/>
            <a:r>
              <a:rPr lang="vi-VN" sz="2800"/>
              <a:t>Bỏ qua wait (mutex) hay signal (mutex) (hoặc cả hai)</a:t>
            </a:r>
          </a:p>
        </p:txBody>
      </p:sp>
    </p:spTree>
    <p:extLst>
      <p:ext uri="{BB962C8B-B14F-4D97-AF65-F5344CB8AC3E}">
        <p14:creationId xmlns:p14="http://schemas.microsoft.com/office/powerpoint/2010/main" val="1682143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Monitors...</a:t>
            </a:r>
          </a:p>
        </p:txBody>
      </p:sp>
      <p:sp>
        <p:nvSpPr>
          <p:cNvPr id="3" name="Content Placeholder 2"/>
          <p:cNvSpPr>
            <a:spLocks noGrp="1"/>
          </p:cNvSpPr>
          <p:nvPr>
            <p:ph idx="1"/>
          </p:nvPr>
        </p:nvSpPr>
        <p:spPr>
          <a:xfrm>
            <a:off x="838200" y="1556252"/>
            <a:ext cx="10841182" cy="4844548"/>
          </a:xfrm>
        </p:spPr>
        <p:txBody>
          <a:bodyPr>
            <a:noAutofit/>
          </a:bodyPr>
          <a:lstStyle/>
          <a:p>
            <a:r>
              <a:rPr lang="vi-VN" sz="2400"/>
              <a:t>Trừu tượng mức cao cung cấp phương thức hữu hiệu cho đồng bộ tiến trình</a:t>
            </a:r>
          </a:p>
          <a:p>
            <a:r>
              <a:rPr lang="vi-VN" sz="2400"/>
              <a:t>Chỉ có một tiến trình có thể active trong monitor tại một thời gian</a:t>
            </a:r>
          </a:p>
          <a:p>
            <a:pPr marL="457200" lvl="1" indent="0">
              <a:lnSpc>
                <a:spcPct val="110000"/>
              </a:lnSpc>
              <a:spcBef>
                <a:spcPts val="0"/>
              </a:spcBef>
              <a:buNone/>
            </a:pPr>
            <a:r>
              <a:rPr lang="vi-VN">
                <a:solidFill>
                  <a:srgbClr val="0033CC"/>
                </a:solidFill>
              </a:rPr>
              <a:t>monitor monitor-name</a:t>
            </a:r>
          </a:p>
          <a:p>
            <a:pPr marL="457200" lvl="1" indent="0">
              <a:lnSpc>
                <a:spcPct val="110000"/>
              </a:lnSpc>
              <a:spcBef>
                <a:spcPts val="0"/>
              </a:spcBef>
              <a:buNone/>
            </a:pPr>
            <a:r>
              <a:rPr lang="vi-VN" sz="2000">
                <a:solidFill>
                  <a:srgbClr val="0033CC"/>
                </a:solidFill>
              </a:rPr>
              <a:t>{</a:t>
            </a:r>
          </a:p>
          <a:p>
            <a:pPr marL="914400" lvl="2" indent="0">
              <a:lnSpc>
                <a:spcPct val="110000"/>
              </a:lnSpc>
              <a:spcBef>
                <a:spcPts val="0"/>
              </a:spcBef>
              <a:buNone/>
            </a:pPr>
            <a:r>
              <a:rPr lang="vi-VN" sz="2400">
                <a:solidFill>
                  <a:srgbClr val="0033CC"/>
                </a:solidFill>
              </a:rPr>
              <a:t>// shared variable declarations</a:t>
            </a:r>
          </a:p>
          <a:p>
            <a:pPr marL="914400" lvl="2" indent="0">
              <a:lnSpc>
                <a:spcPct val="110000"/>
              </a:lnSpc>
              <a:spcBef>
                <a:spcPts val="0"/>
              </a:spcBef>
              <a:buNone/>
            </a:pPr>
            <a:r>
              <a:rPr lang="vi-VN" sz="2400">
                <a:solidFill>
                  <a:srgbClr val="0033CC"/>
                </a:solidFill>
              </a:rPr>
              <a:t>procedure P1 (…) { …. }</a:t>
            </a:r>
          </a:p>
          <a:p>
            <a:pPr marL="914400" lvl="2" indent="0">
              <a:lnSpc>
                <a:spcPct val="110000"/>
              </a:lnSpc>
              <a:spcBef>
                <a:spcPts val="0"/>
              </a:spcBef>
              <a:buNone/>
            </a:pPr>
            <a:r>
              <a:rPr lang="vi-VN" sz="2400">
                <a:solidFill>
                  <a:srgbClr val="0033CC"/>
                </a:solidFill>
              </a:rPr>
              <a:t>…</a:t>
            </a:r>
          </a:p>
          <a:p>
            <a:pPr marL="914400" lvl="2" indent="0">
              <a:lnSpc>
                <a:spcPct val="110000"/>
              </a:lnSpc>
              <a:spcBef>
                <a:spcPts val="0"/>
              </a:spcBef>
              <a:buNone/>
            </a:pPr>
            <a:r>
              <a:rPr lang="vi-VN" sz="2400">
                <a:solidFill>
                  <a:srgbClr val="0033CC"/>
                </a:solidFill>
              </a:rPr>
              <a:t>procedure Pn(…) {……}</a:t>
            </a:r>
          </a:p>
          <a:p>
            <a:pPr marL="914400" lvl="2" indent="0">
              <a:lnSpc>
                <a:spcPct val="110000"/>
              </a:lnSpc>
              <a:spcBef>
                <a:spcPts val="0"/>
              </a:spcBef>
              <a:buNone/>
            </a:pPr>
            <a:r>
              <a:rPr lang="vi-VN" sz="2400">
                <a:solidFill>
                  <a:srgbClr val="0033CC"/>
                </a:solidFill>
              </a:rPr>
              <a:t>Initialization code ( ….) { …}</a:t>
            </a:r>
          </a:p>
          <a:p>
            <a:pPr marL="914400" lvl="2" indent="0">
              <a:lnSpc>
                <a:spcPct val="110000"/>
              </a:lnSpc>
              <a:spcBef>
                <a:spcPts val="0"/>
              </a:spcBef>
              <a:buNone/>
            </a:pPr>
            <a:r>
              <a:rPr lang="vi-VN" sz="2400">
                <a:solidFill>
                  <a:srgbClr val="0033CC"/>
                </a:solidFill>
              </a:rPr>
              <a:t>…</a:t>
            </a:r>
          </a:p>
          <a:p>
            <a:pPr marL="457200" lvl="1" indent="0">
              <a:lnSpc>
                <a:spcPct val="110000"/>
              </a:lnSpc>
              <a:spcBef>
                <a:spcPts val="0"/>
              </a:spcBef>
              <a:buNone/>
            </a:pPr>
            <a:r>
              <a:rPr lang="vi-VN" sz="2000">
                <a:solidFill>
                  <a:srgbClr val="0033CC"/>
                </a:solidFill>
              </a:rPr>
              <a:t>}</a:t>
            </a:r>
          </a:p>
        </p:txBody>
      </p:sp>
    </p:spTree>
    <p:extLst>
      <p:ext uri="{BB962C8B-B14F-4D97-AF65-F5344CB8AC3E}">
        <p14:creationId xmlns:p14="http://schemas.microsoft.com/office/powerpoint/2010/main" val="3134780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 Monitor</a:t>
            </a:r>
          </a:p>
        </p:txBody>
      </p:sp>
      <p:pic>
        <p:nvPicPr>
          <p:cNvPr id="4" name="Content Placeholder 3"/>
          <p:cNvPicPr>
            <a:picLocks noGrp="1" noChangeAspect="1"/>
          </p:cNvPicPr>
          <p:nvPr>
            <p:ph idx="1"/>
          </p:nvPr>
        </p:nvPicPr>
        <p:blipFill>
          <a:blip r:embed="rId2"/>
          <a:stretch>
            <a:fillRect/>
          </a:stretch>
        </p:blipFill>
        <p:spPr>
          <a:xfrm>
            <a:off x="3685725" y="1555750"/>
            <a:ext cx="4521406" cy="4325505"/>
          </a:xfrm>
          <a:prstGeom prst="rect">
            <a:avLst/>
          </a:prstGeom>
        </p:spPr>
      </p:pic>
    </p:spTree>
    <p:extLst>
      <p:ext uri="{BB962C8B-B14F-4D97-AF65-F5344CB8AC3E}">
        <p14:creationId xmlns:p14="http://schemas.microsoft.com/office/powerpoint/2010/main" val="248413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Nền tảng</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vi-VN" sz="3200"/>
              <a:t>Truy nhập đồng thời đến dữ liệu chia sẻ có thể gây ra sự không nhất quán về dữ liệu</a:t>
            </a:r>
          </a:p>
          <a:p>
            <a:pPr marL="0" indent="0" algn="just">
              <a:buNone/>
            </a:pPr>
            <a:r>
              <a:rPr lang="vi-VN" sz="3200">
                <a:latin typeface="Arial"/>
                <a:cs typeface="Arial"/>
                <a:sym typeface="Symbol" panose="05050102010706020507" pitchFamily="18" charset="2"/>
              </a:rPr>
              <a:t>	</a:t>
            </a:r>
            <a:r>
              <a:rPr lang="vi-VN">
                <a:latin typeface="Arial"/>
                <a:cs typeface="Arial"/>
                <a:sym typeface="Symbol" panose="05050102010706020507" pitchFamily="18" charset="2"/>
              </a:rPr>
              <a:t> </a:t>
            </a:r>
            <a:r>
              <a:rPr lang="vi-VN">
                <a:latin typeface="Arial"/>
                <a:cs typeface="Arial"/>
              </a:rPr>
              <a:t>Cần các kĩ thuật để việc thực thi tuần tự của các tiến trình cộng tác</a:t>
            </a:r>
            <a:r>
              <a:rPr lang="en-US"/>
              <a:t> </a:t>
            </a:r>
            <a:r>
              <a:rPr lang="en-US">
                <a:latin typeface="Arial"/>
                <a:cs typeface="Arial"/>
              </a:rPr>
              <a:t>đ</a:t>
            </a:r>
            <a:r>
              <a:rPr lang="vi-VN">
                <a:latin typeface="Arial"/>
                <a:cs typeface="Arial"/>
              </a:rPr>
              <a:t>ư</a:t>
            </a:r>
            <a:r>
              <a:rPr lang="en-US" err="1">
                <a:latin typeface="Arial"/>
                <a:cs typeface="Arial"/>
              </a:rPr>
              <a:t>ợc</a:t>
            </a:r>
            <a:r>
              <a:rPr lang="en-US">
                <a:latin typeface="Arial"/>
                <a:cs typeface="Arial"/>
              </a:rPr>
              <a:t> </a:t>
            </a:r>
            <a:r>
              <a:rPr lang="en-US" err="1">
                <a:latin typeface="Arial"/>
                <a:cs typeface="Arial"/>
              </a:rPr>
              <a:t>suôn</a:t>
            </a:r>
            <a:r>
              <a:rPr lang="en-US">
                <a:latin typeface="Arial"/>
                <a:cs typeface="Arial"/>
              </a:rPr>
              <a:t> </a:t>
            </a:r>
            <a:r>
              <a:rPr lang="en-US" err="1">
                <a:latin typeface="Arial"/>
                <a:cs typeface="Arial"/>
              </a:rPr>
              <a:t>sẻ</a:t>
            </a:r>
            <a:endParaRPr lang="vi-VN" sz="3200">
              <a:latin typeface="Arial"/>
              <a:cs typeface="Arial"/>
            </a:endParaRPr>
          </a:p>
          <a:p>
            <a:pPr algn="just"/>
            <a:r>
              <a:rPr lang="vi-VN" sz="3200"/>
              <a:t>Vấn đề cộng tác tiến trình (phần1)</a:t>
            </a:r>
          </a:p>
          <a:p>
            <a:pPr lvl="1" algn="just"/>
            <a:r>
              <a:rPr lang="vi-VN" sz="2800"/>
              <a:t>Bài toán “Sản xuất – Tiêu dùng”</a:t>
            </a:r>
          </a:p>
          <a:p>
            <a:pPr lvl="2" algn="just"/>
            <a:r>
              <a:rPr lang="vi-VN" sz="2400"/>
              <a:t>Bộ nhớ chia sẻ (có giới hạn)</a:t>
            </a:r>
          </a:p>
          <a:p>
            <a:pPr lvl="2" algn="just"/>
            <a:r>
              <a:rPr lang="vi-VN" sz="2400"/>
              <a:t>Biến count lưu số các items trong buffer</a:t>
            </a:r>
          </a:p>
        </p:txBody>
      </p:sp>
    </p:spTree>
    <p:extLst>
      <p:ext uri="{BB962C8B-B14F-4D97-AF65-F5344CB8AC3E}">
        <p14:creationId xmlns:p14="http://schemas.microsoft.com/office/powerpoint/2010/main" val="3804658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Các biến điều kiện</a:t>
            </a:r>
          </a:p>
        </p:txBody>
      </p:sp>
      <p:sp>
        <p:nvSpPr>
          <p:cNvPr id="3" name="Content Placeholder 2"/>
          <p:cNvSpPr>
            <a:spLocks noGrp="1"/>
          </p:cNvSpPr>
          <p:nvPr>
            <p:ph idx="1"/>
          </p:nvPr>
        </p:nvSpPr>
        <p:spPr/>
        <p:txBody>
          <a:bodyPr>
            <a:normAutofit/>
          </a:bodyPr>
          <a:lstStyle/>
          <a:p>
            <a:pPr algn="just"/>
            <a:r>
              <a:rPr lang="vi-VN" sz="3600">
                <a:solidFill>
                  <a:srgbClr val="0033CC"/>
                </a:solidFill>
              </a:rPr>
              <a:t>condition x, y;</a:t>
            </a:r>
          </a:p>
          <a:p>
            <a:pPr algn="just"/>
            <a:r>
              <a:rPr lang="vi-VN" sz="3600"/>
              <a:t>Hai thao tác trên biến điều kiện:</a:t>
            </a:r>
          </a:p>
          <a:p>
            <a:pPr lvl="1" algn="just"/>
            <a:r>
              <a:rPr lang="vi-VN" sz="3200">
                <a:solidFill>
                  <a:srgbClr val="0033CC"/>
                </a:solidFill>
              </a:rPr>
              <a:t>x.wait () </a:t>
            </a:r>
            <a:r>
              <a:rPr lang="vi-VN" sz="3200"/>
              <a:t>–</a:t>
            </a:r>
            <a:r>
              <a:rPr lang="en-US" sz="3200"/>
              <a:t> </a:t>
            </a:r>
            <a:r>
              <a:rPr lang="vi-VN" sz="3200"/>
              <a:t>tiến trình gọi thao tác này sẽ bị block.</a:t>
            </a:r>
          </a:p>
          <a:p>
            <a:pPr lvl="1" algn="just"/>
            <a:r>
              <a:rPr lang="vi-VN" sz="3200">
                <a:solidFill>
                  <a:srgbClr val="0033CC"/>
                </a:solidFill>
              </a:rPr>
              <a:t>x.signal () </a:t>
            </a:r>
            <a:r>
              <a:rPr lang="vi-VN" sz="3200"/>
              <a:t>–</a:t>
            </a:r>
            <a:r>
              <a:rPr lang="en-US" sz="3200"/>
              <a:t> </a:t>
            </a:r>
            <a:r>
              <a:rPr lang="vi-VN" sz="3200"/>
              <a:t>khôi phục thực thi của một trong số các tiến trình (nếu</a:t>
            </a:r>
            <a:r>
              <a:rPr lang="en-US" sz="3200"/>
              <a:t> </a:t>
            </a:r>
            <a:r>
              <a:rPr lang="vi-VN" sz="3200"/>
              <a:t>có) đã gọi thao tác </a:t>
            </a:r>
            <a:r>
              <a:rPr lang="vi-VN" sz="3200">
                <a:solidFill>
                  <a:srgbClr val="0033CC"/>
                </a:solidFill>
              </a:rPr>
              <a:t>x.wait ()</a:t>
            </a:r>
          </a:p>
        </p:txBody>
      </p:sp>
    </p:spTree>
    <p:extLst>
      <p:ext uri="{BB962C8B-B14F-4D97-AF65-F5344CB8AC3E}">
        <p14:creationId xmlns:p14="http://schemas.microsoft.com/office/powerpoint/2010/main" val="3591174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Monitor với các biến điều kiện</a:t>
            </a:r>
          </a:p>
        </p:txBody>
      </p:sp>
      <p:pic>
        <p:nvPicPr>
          <p:cNvPr id="4" name="Content Placeholder 3"/>
          <p:cNvPicPr>
            <a:picLocks noGrp="1" noChangeAspect="1"/>
          </p:cNvPicPr>
          <p:nvPr>
            <p:ph idx="1"/>
          </p:nvPr>
        </p:nvPicPr>
        <p:blipFill>
          <a:blip r:embed="rId2"/>
          <a:stretch>
            <a:fillRect/>
          </a:stretch>
        </p:blipFill>
        <p:spPr>
          <a:xfrm>
            <a:off x="2830000" y="1687147"/>
            <a:ext cx="6531999" cy="4514437"/>
          </a:xfrm>
          <a:prstGeom prst="rect">
            <a:avLst/>
          </a:prstGeom>
        </p:spPr>
      </p:pic>
    </p:spTree>
    <p:extLst>
      <p:ext uri="{BB962C8B-B14F-4D97-AF65-F5344CB8AC3E}">
        <p14:creationId xmlns:p14="http://schemas.microsoft.com/office/powerpoint/2010/main" val="1397420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a:t>Giải pháp cho bài toán “Bữa ăn của các triết gia”</a:t>
            </a:r>
          </a:p>
        </p:txBody>
      </p:sp>
      <p:sp>
        <p:nvSpPr>
          <p:cNvPr id="3" name="Content Placeholder 2"/>
          <p:cNvSpPr>
            <a:spLocks noGrp="1"/>
          </p:cNvSpPr>
          <p:nvPr>
            <p:ph sz="half" idx="1"/>
          </p:nvPr>
        </p:nvSpPr>
        <p:spPr>
          <a:xfrm>
            <a:off x="1922928" y="1825625"/>
            <a:ext cx="4096871" cy="4351338"/>
          </a:xfrm>
        </p:spPr>
        <p:txBody>
          <a:bodyPr>
            <a:normAutofit fontScale="55000" lnSpcReduction="20000"/>
          </a:bodyPr>
          <a:lstStyle/>
          <a:p>
            <a:pPr marL="0" indent="0">
              <a:lnSpc>
                <a:spcPct val="120000"/>
              </a:lnSpc>
              <a:spcBef>
                <a:spcPts val="100"/>
              </a:spcBef>
              <a:spcAft>
                <a:spcPts val="200"/>
              </a:spcAft>
              <a:buNone/>
            </a:pPr>
            <a:r>
              <a:rPr lang="vi-VN">
                <a:solidFill>
                  <a:srgbClr val="0033CC"/>
                </a:solidFill>
              </a:rPr>
              <a:t>monitor DP</a:t>
            </a:r>
          </a:p>
          <a:p>
            <a:pPr marL="0" indent="0">
              <a:lnSpc>
                <a:spcPct val="120000"/>
              </a:lnSpc>
              <a:spcBef>
                <a:spcPts val="100"/>
              </a:spcBef>
              <a:spcAft>
                <a:spcPts val="200"/>
              </a:spcAft>
              <a:buNone/>
            </a:pPr>
            <a:r>
              <a:rPr lang="vi-VN">
                <a:solidFill>
                  <a:srgbClr val="0033CC"/>
                </a:solidFill>
              </a:rPr>
              <a:t>{ </a:t>
            </a:r>
          </a:p>
          <a:p>
            <a:pPr marL="0" indent="0">
              <a:lnSpc>
                <a:spcPct val="120000"/>
              </a:lnSpc>
              <a:spcBef>
                <a:spcPts val="100"/>
              </a:spcBef>
              <a:spcAft>
                <a:spcPts val="200"/>
              </a:spcAft>
              <a:buNone/>
            </a:pPr>
            <a:r>
              <a:rPr lang="vi-VN">
                <a:solidFill>
                  <a:srgbClr val="0033CC"/>
                </a:solidFill>
              </a:rPr>
              <a:t>enum{ THINKING; HUNGRY, </a:t>
            </a:r>
          </a:p>
          <a:p>
            <a:pPr marL="0" indent="0">
              <a:lnSpc>
                <a:spcPct val="120000"/>
              </a:lnSpc>
              <a:spcBef>
                <a:spcPts val="100"/>
              </a:spcBef>
              <a:spcAft>
                <a:spcPts val="200"/>
              </a:spcAft>
              <a:buNone/>
            </a:pPr>
            <a:r>
              <a:rPr lang="vi-VN">
                <a:solidFill>
                  <a:srgbClr val="0033CC"/>
                </a:solidFill>
              </a:rPr>
              <a:t>EATING) state [5] ;</a:t>
            </a:r>
          </a:p>
          <a:p>
            <a:pPr marL="0" indent="0">
              <a:lnSpc>
                <a:spcPct val="120000"/>
              </a:lnSpc>
              <a:spcBef>
                <a:spcPts val="100"/>
              </a:spcBef>
              <a:spcAft>
                <a:spcPts val="200"/>
              </a:spcAft>
              <a:buNone/>
            </a:pPr>
            <a:r>
              <a:rPr lang="vi-VN">
                <a:solidFill>
                  <a:srgbClr val="0033CC"/>
                </a:solidFill>
              </a:rPr>
              <a:t>condition self [5];</a:t>
            </a:r>
          </a:p>
          <a:p>
            <a:pPr marL="0" indent="0">
              <a:lnSpc>
                <a:spcPct val="120000"/>
              </a:lnSpc>
              <a:spcBef>
                <a:spcPts val="100"/>
              </a:spcBef>
              <a:spcAft>
                <a:spcPts val="200"/>
              </a:spcAft>
              <a:buNone/>
            </a:pPr>
            <a:r>
              <a:rPr lang="vi-VN">
                <a:solidFill>
                  <a:srgbClr val="000066"/>
                </a:solidFill>
              </a:rPr>
              <a:t>void pickup (int</a:t>
            </a:r>
            <a:r>
              <a:rPr lang="en-US">
                <a:solidFill>
                  <a:srgbClr val="000066"/>
                </a:solidFill>
              </a:rPr>
              <a:t> </a:t>
            </a:r>
            <a:r>
              <a:rPr lang="vi-VN">
                <a:solidFill>
                  <a:srgbClr val="000066"/>
                </a:solidFill>
              </a:rPr>
              <a:t>i) { </a:t>
            </a:r>
          </a:p>
          <a:p>
            <a:pPr marL="0" indent="0">
              <a:lnSpc>
                <a:spcPct val="120000"/>
              </a:lnSpc>
              <a:spcBef>
                <a:spcPts val="100"/>
              </a:spcBef>
              <a:spcAft>
                <a:spcPts val="200"/>
              </a:spcAft>
              <a:buNone/>
            </a:pPr>
            <a:r>
              <a:rPr lang="vi-VN">
                <a:solidFill>
                  <a:srgbClr val="0033CC"/>
                </a:solidFill>
              </a:rPr>
              <a:t>state[i] = HUNGRY;</a:t>
            </a:r>
          </a:p>
          <a:p>
            <a:pPr marL="0" indent="0">
              <a:lnSpc>
                <a:spcPct val="120000"/>
              </a:lnSpc>
              <a:spcBef>
                <a:spcPts val="100"/>
              </a:spcBef>
              <a:spcAft>
                <a:spcPts val="200"/>
              </a:spcAft>
              <a:buNone/>
            </a:pPr>
            <a:r>
              <a:rPr lang="vi-VN">
                <a:solidFill>
                  <a:srgbClr val="0033CC"/>
                </a:solidFill>
              </a:rPr>
              <a:t>test(i);</a:t>
            </a:r>
          </a:p>
          <a:p>
            <a:pPr marL="0" indent="0">
              <a:lnSpc>
                <a:spcPct val="120000"/>
              </a:lnSpc>
              <a:spcBef>
                <a:spcPts val="100"/>
              </a:spcBef>
              <a:spcAft>
                <a:spcPts val="200"/>
              </a:spcAft>
              <a:buNone/>
            </a:pPr>
            <a:r>
              <a:rPr lang="vi-VN">
                <a:solidFill>
                  <a:srgbClr val="0033CC"/>
                </a:solidFill>
              </a:rPr>
              <a:t>if (state[i] != EATING) self [i].wait;</a:t>
            </a:r>
          </a:p>
          <a:p>
            <a:pPr marL="0" indent="0">
              <a:lnSpc>
                <a:spcPct val="120000"/>
              </a:lnSpc>
              <a:spcBef>
                <a:spcPts val="100"/>
              </a:spcBef>
              <a:spcAft>
                <a:spcPts val="200"/>
              </a:spcAft>
              <a:buNone/>
            </a:pPr>
            <a:r>
              <a:rPr lang="vi-VN">
                <a:solidFill>
                  <a:srgbClr val="0033CC"/>
                </a:solidFill>
              </a:rPr>
              <a:t>}</a:t>
            </a:r>
          </a:p>
          <a:p>
            <a:pPr marL="0" indent="0">
              <a:lnSpc>
                <a:spcPct val="120000"/>
              </a:lnSpc>
              <a:spcBef>
                <a:spcPts val="100"/>
              </a:spcBef>
              <a:spcAft>
                <a:spcPts val="200"/>
              </a:spcAft>
              <a:buNone/>
            </a:pPr>
            <a:r>
              <a:rPr lang="vi-VN">
                <a:solidFill>
                  <a:srgbClr val="000066"/>
                </a:solidFill>
              </a:rPr>
              <a:t>void putdown (int</a:t>
            </a:r>
            <a:r>
              <a:rPr lang="en-US">
                <a:solidFill>
                  <a:srgbClr val="000066"/>
                </a:solidFill>
              </a:rPr>
              <a:t> </a:t>
            </a:r>
            <a:r>
              <a:rPr lang="vi-VN">
                <a:solidFill>
                  <a:srgbClr val="000066"/>
                </a:solidFill>
              </a:rPr>
              <a:t>i) { </a:t>
            </a:r>
          </a:p>
          <a:p>
            <a:pPr marL="0" indent="0">
              <a:lnSpc>
                <a:spcPct val="120000"/>
              </a:lnSpc>
              <a:spcBef>
                <a:spcPts val="100"/>
              </a:spcBef>
              <a:spcAft>
                <a:spcPts val="200"/>
              </a:spcAft>
              <a:buNone/>
            </a:pPr>
            <a:r>
              <a:rPr lang="vi-VN">
                <a:solidFill>
                  <a:srgbClr val="0033CC"/>
                </a:solidFill>
              </a:rPr>
              <a:t>state[i] = THINKING;</a:t>
            </a:r>
          </a:p>
          <a:p>
            <a:pPr marL="0" indent="0">
              <a:lnSpc>
                <a:spcPct val="120000"/>
              </a:lnSpc>
              <a:spcBef>
                <a:spcPts val="100"/>
              </a:spcBef>
              <a:spcAft>
                <a:spcPts val="200"/>
              </a:spcAft>
              <a:buNone/>
            </a:pPr>
            <a:r>
              <a:rPr lang="vi-VN">
                <a:solidFill>
                  <a:srgbClr val="0033CC"/>
                </a:solidFill>
              </a:rPr>
              <a:t>// test left and right neighbors</a:t>
            </a:r>
          </a:p>
          <a:p>
            <a:pPr marL="0" indent="0">
              <a:lnSpc>
                <a:spcPct val="120000"/>
              </a:lnSpc>
              <a:spcBef>
                <a:spcPts val="100"/>
              </a:spcBef>
              <a:spcAft>
                <a:spcPts val="200"/>
              </a:spcAft>
              <a:buNone/>
            </a:pPr>
            <a:r>
              <a:rPr lang="vi-VN">
                <a:solidFill>
                  <a:srgbClr val="0033CC"/>
                </a:solidFill>
              </a:rPr>
              <a:t>test((i+ 4) % 5);</a:t>
            </a:r>
          </a:p>
          <a:p>
            <a:pPr marL="0" indent="0">
              <a:lnSpc>
                <a:spcPct val="120000"/>
              </a:lnSpc>
              <a:spcBef>
                <a:spcPts val="100"/>
              </a:spcBef>
              <a:spcAft>
                <a:spcPts val="200"/>
              </a:spcAft>
              <a:buNone/>
            </a:pPr>
            <a:r>
              <a:rPr lang="vi-VN">
                <a:solidFill>
                  <a:srgbClr val="0033CC"/>
                </a:solidFill>
              </a:rPr>
              <a:t>test((i+ 1) % 5);</a:t>
            </a:r>
          </a:p>
          <a:p>
            <a:pPr marL="0" indent="0">
              <a:lnSpc>
                <a:spcPct val="120000"/>
              </a:lnSpc>
              <a:spcBef>
                <a:spcPts val="100"/>
              </a:spcBef>
              <a:spcAft>
                <a:spcPts val="200"/>
              </a:spcAft>
              <a:buNone/>
            </a:pPr>
            <a:r>
              <a:rPr lang="vi-VN">
                <a:solidFill>
                  <a:srgbClr val="0033CC"/>
                </a:solidFill>
              </a:rPr>
              <a:t>}</a:t>
            </a:r>
          </a:p>
        </p:txBody>
      </p:sp>
      <p:sp>
        <p:nvSpPr>
          <p:cNvPr id="7" name="Content Placeholder 6"/>
          <p:cNvSpPr>
            <a:spLocks noGrp="1"/>
          </p:cNvSpPr>
          <p:nvPr>
            <p:ph sz="half" idx="2"/>
          </p:nvPr>
        </p:nvSpPr>
        <p:spPr/>
        <p:txBody>
          <a:bodyPr>
            <a:noAutofit/>
          </a:bodyPr>
          <a:lstStyle/>
          <a:p>
            <a:pPr marL="0" indent="0">
              <a:lnSpc>
                <a:spcPct val="110000"/>
              </a:lnSpc>
              <a:spcBef>
                <a:spcPts val="200"/>
              </a:spcBef>
              <a:spcAft>
                <a:spcPts val="200"/>
              </a:spcAft>
              <a:buNone/>
            </a:pPr>
            <a:r>
              <a:rPr lang="vi-VN" sz="1600">
                <a:solidFill>
                  <a:srgbClr val="000066"/>
                </a:solidFill>
              </a:rPr>
              <a:t>void test (int</a:t>
            </a:r>
            <a:r>
              <a:rPr lang="en-US" sz="1600">
                <a:solidFill>
                  <a:srgbClr val="000066"/>
                </a:solidFill>
              </a:rPr>
              <a:t> </a:t>
            </a:r>
            <a:r>
              <a:rPr lang="vi-VN" sz="1600">
                <a:solidFill>
                  <a:srgbClr val="000066"/>
                </a:solidFill>
              </a:rPr>
              <a:t>i) { </a:t>
            </a:r>
          </a:p>
          <a:p>
            <a:pPr marL="0" indent="0">
              <a:lnSpc>
                <a:spcPct val="110000"/>
              </a:lnSpc>
              <a:spcBef>
                <a:spcPts val="200"/>
              </a:spcBef>
              <a:spcAft>
                <a:spcPts val="200"/>
              </a:spcAft>
              <a:buNone/>
            </a:pPr>
            <a:r>
              <a:rPr lang="vi-VN" sz="1600">
                <a:solidFill>
                  <a:srgbClr val="0033CC"/>
                </a:solidFill>
              </a:rPr>
              <a:t>if ( (state[(i + 4) % 5] != EATING) </a:t>
            </a:r>
          </a:p>
          <a:p>
            <a:pPr marL="0" indent="0">
              <a:lnSpc>
                <a:spcPct val="110000"/>
              </a:lnSpc>
              <a:spcBef>
                <a:spcPts val="200"/>
              </a:spcBef>
              <a:spcAft>
                <a:spcPts val="200"/>
              </a:spcAft>
              <a:buNone/>
            </a:pPr>
            <a:r>
              <a:rPr lang="vi-VN" sz="1600">
                <a:solidFill>
                  <a:srgbClr val="0033CC"/>
                </a:solidFill>
              </a:rPr>
              <a:t>&amp;&amp; (state[i] == HUNGRY) &amp;&amp;</a:t>
            </a:r>
          </a:p>
          <a:p>
            <a:pPr marL="0" indent="0">
              <a:lnSpc>
                <a:spcPct val="110000"/>
              </a:lnSpc>
              <a:spcBef>
                <a:spcPts val="200"/>
              </a:spcBef>
              <a:spcAft>
                <a:spcPts val="200"/>
              </a:spcAft>
              <a:buNone/>
            </a:pPr>
            <a:r>
              <a:rPr lang="vi-VN" sz="1600">
                <a:solidFill>
                  <a:srgbClr val="0033CC"/>
                </a:solidFill>
              </a:rPr>
              <a:t>(state[(i+ 1) % 5] != EATING) ) </a:t>
            </a:r>
          </a:p>
          <a:p>
            <a:pPr marL="0" indent="0">
              <a:lnSpc>
                <a:spcPct val="110000"/>
              </a:lnSpc>
              <a:spcBef>
                <a:spcPts val="200"/>
              </a:spcBef>
              <a:spcAft>
                <a:spcPts val="200"/>
              </a:spcAft>
              <a:buNone/>
            </a:pPr>
            <a:r>
              <a:rPr lang="vi-VN" sz="1600">
                <a:solidFill>
                  <a:srgbClr val="0033CC"/>
                </a:solidFill>
              </a:rPr>
              <a:t>{ </a:t>
            </a:r>
          </a:p>
          <a:p>
            <a:pPr marL="0" indent="0">
              <a:lnSpc>
                <a:spcPct val="110000"/>
              </a:lnSpc>
              <a:spcBef>
                <a:spcPts val="200"/>
              </a:spcBef>
              <a:spcAft>
                <a:spcPts val="200"/>
              </a:spcAft>
              <a:buNone/>
            </a:pPr>
            <a:r>
              <a:rPr lang="vi-VN" sz="1600">
                <a:solidFill>
                  <a:srgbClr val="0033CC"/>
                </a:solidFill>
              </a:rPr>
              <a:t>state[i] = EATING ;</a:t>
            </a:r>
          </a:p>
          <a:p>
            <a:pPr marL="0" indent="0">
              <a:lnSpc>
                <a:spcPct val="110000"/>
              </a:lnSpc>
              <a:spcBef>
                <a:spcPts val="200"/>
              </a:spcBef>
              <a:spcAft>
                <a:spcPts val="200"/>
              </a:spcAft>
              <a:buNone/>
            </a:pPr>
            <a:r>
              <a:rPr lang="vi-VN" sz="1600">
                <a:solidFill>
                  <a:srgbClr val="0033CC"/>
                </a:solidFill>
              </a:rPr>
              <a:t>self[i].signal() ;</a:t>
            </a:r>
          </a:p>
          <a:p>
            <a:pPr marL="0" indent="0">
              <a:lnSpc>
                <a:spcPct val="110000"/>
              </a:lnSpc>
              <a:spcBef>
                <a:spcPts val="200"/>
              </a:spcBef>
              <a:spcAft>
                <a:spcPts val="200"/>
              </a:spcAft>
              <a:buNone/>
            </a:pPr>
            <a:r>
              <a:rPr lang="vi-VN" sz="1600">
                <a:solidFill>
                  <a:srgbClr val="0033CC"/>
                </a:solidFill>
              </a:rPr>
              <a:t>}</a:t>
            </a:r>
          </a:p>
          <a:p>
            <a:pPr marL="0" indent="0">
              <a:lnSpc>
                <a:spcPct val="110000"/>
              </a:lnSpc>
              <a:spcBef>
                <a:spcPts val="200"/>
              </a:spcBef>
              <a:spcAft>
                <a:spcPts val="200"/>
              </a:spcAft>
              <a:buNone/>
            </a:pPr>
            <a:r>
              <a:rPr lang="vi-VN" sz="1600">
                <a:solidFill>
                  <a:srgbClr val="0033CC"/>
                </a:solidFill>
              </a:rPr>
              <a:t>}</a:t>
            </a:r>
          </a:p>
          <a:p>
            <a:pPr marL="0" indent="0">
              <a:lnSpc>
                <a:spcPct val="110000"/>
              </a:lnSpc>
              <a:spcBef>
                <a:spcPts val="200"/>
              </a:spcBef>
              <a:spcAft>
                <a:spcPts val="200"/>
              </a:spcAft>
              <a:buNone/>
            </a:pPr>
            <a:r>
              <a:rPr lang="vi-VN" sz="1600">
                <a:solidFill>
                  <a:srgbClr val="000066"/>
                </a:solidFill>
              </a:rPr>
              <a:t>initialization_code() { </a:t>
            </a:r>
          </a:p>
          <a:p>
            <a:pPr marL="0" indent="0">
              <a:lnSpc>
                <a:spcPct val="110000"/>
              </a:lnSpc>
              <a:spcBef>
                <a:spcPts val="200"/>
              </a:spcBef>
              <a:spcAft>
                <a:spcPts val="200"/>
              </a:spcAft>
              <a:buNone/>
            </a:pPr>
            <a:r>
              <a:rPr lang="vi-VN" sz="1600">
                <a:solidFill>
                  <a:srgbClr val="0033CC"/>
                </a:solidFill>
              </a:rPr>
              <a:t>for (int</a:t>
            </a:r>
            <a:r>
              <a:rPr lang="en-US" sz="1600">
                <a:solidFill>
                  <a:srgbClr val="0033CC"/>
                </a:solidFill>
              </a:rPr>
              <a:t> </a:t>
            </a:r>
            <a:r>
              <a:rPr lang="vi-VN" sz="1600">
                <a:solidFill>
                  <a:srgbClr val="0033CC"/>
                </a:solidFill>
              </a:rPr>
              <a:t>i = 0; i &lt; 5; i++)</a:t>
            </a:r>
          </a:p>
          <a:p>
            <a:pPr marL="0" indent="0">
              <a:lnSpc>
                <a:spcPct val="110000"/>
              </a:lnSpc>
              <a:spcBef>
                <a:spcPts val="200"/>
              </a:spcBef>
              <a:spcAft>
                <a:spcPts val="200"/>
              </a:spcAft>
              <a:buNone/>
            </a:pPr>
            <a:r>
              <a:rPr lang="vi-VN" sz="1600">
                <a:solidFill>
                  <a:srgbClr val="0033CC"/>
                </a:solidFill>
              </a:rPr>
              <a:t>state[i] = THINKING;</a:t>
            </a:r>
          </a:p>
          <a:p>
            <a:pPr marL="0" indent="0">
              <a:lnSpc>
                <a:spcPct val="110000"/>
              </a:lnSpc>
              <a:spcBef>
                <a:spcPts val="200"/>
              </a:spcBef>
              <a:spcAft>
                <a:spcPts val="200"/>
              </a:spcAft>
              <a:buNone/>
            </a:pPr>
            <a:r>
              <a:rPr lang="vi-VN" sz="1600">
                <a:solidFill>
                  <a:srgbClr val="0033CC"/>
                </a:solidFill>
              </a:rPr>
              <a:t>}</a:t>
            </a:r>
          </a:p>
          <a:p>
            <a:pPr marL="0" indent="0">
              <a:lnSpc>
                <a:spcPct val="110000"/>
              </a:lnSpc>
              <a:spcBef>
                <a:spcPts val="200"/>
              </a:spcBef>
              <a:spcAft>
                <a:spcPts val="200"/>
              </a:spcAft>
              <a:buNone/>
            </a:pPr>
            <a:r>
              <a:rPr lang="vi-VN" sz="1600">
                <a:solidFill>
                  <a:srgbClr val="0033CC"/>
                </a:solidFill>
              </a:rPr>
              <a:t>}</a:t>
            </a:r>
          </a:p>
        </p:txBody>
      </p:sp>
    </p:spTree>
    <p:extLst>
      <p:ext uri="{BB962C8B-B14F-4D97-AF65-F5344CB8AC3E}">
        <p14:creationId xmlns:p14="http://schemas.microsoft.com/office/powerpoint/2010/main" val="85920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Mã nguồn cho Producer và Consumer</a:t>
            </a:r>
          </a:p>
        </p:txBody>
      </p:sp>
      <p:sp>
        <p:nvSpPr>
          <p:cNvPr id="3" name="Content Placeholder 2"/>
          <p:cNvSpPr>
            <a:spLocks noGrp="1"/>
          </p:cNvSpPr>
          <p:nvPr>
            <p:ph idx="1"/>
          </p:nvPr>
        </p:nvSpPr>
        <p:spPr>
          <a:xfrm>
            <a:off x="838200" y="1601966"/>
            <a:ext cx="4918364" cy="4610965"/>
          </a:xfrm>
        </p:spPr>
        <p:txBody>
          <a:bodyPr>
            <a:normAutofit fontScale="92500" lnSpcReduction="20000"/>
          </a:bodyPr>
          <a:lstStyle/>
          <a:p>
            <a:r>
              <a:rPr lang="en-US"/>
              <a:t>Producer</a:t>
            </a:r>
          </a:p>
          <a:p>
            <a:pPr marL="0" indent="0">
              <a:buNone/>
            </a:pPr>
            <a:r>
              <a:rPr lang="en-US">
                <a:solidFill>
                  <a:srgbClr val="003399"/>
                </a:solidFill>
              </a:rPr>
              <a:t>while (true) </a:t>
            </a:r>
          </a:p>
          <a:p>
            <a:pPr marL="0" indent="0">
              <a:buNone/>
            </a:pPr>
            <a:r>
              <a:rPr lang="en-US">
                <a:solidFill>
                  <a:srgbClr val="003399"/>
                </a:solidFill>
              </a:rPr>
              <a:t>{ </a:t>
            </a:r>
          </a:p>
          <a:p>
            <a:pPr marL="0" indent="0">
              <a:buNone/>
            </a:pPr>
            <a:r>
              <a:rPr lang="en-US">
                <a:solidFill>
                  <a:srgbClr val="003399"/>
                </a:solidFill>
              </a:rPr>
              <a:t>//produce an item </a:t>
            </a:r>
          </a:p>
          <a:p>
            <a:pPr marL="0" indent="0">
              <a:buNone/>
            </a:pPr>
            <a:r>
              <a:rPr lang="en-US">
                <a:solidFill>
                  <a:srgbClr val="003399"/>
                </a:solidFill>
              </a:rPr>
              <a:t>while (count == BUFFER_SIZE);</a:t>
            </a:r>
          </a:p>
          <a:p>
            <a:pPr marL="0" indent="0">
              <a:buNone/>
            </a:pPr>
            <a:r>
              <a:rPr lang="en-US">
                <a:solidFill>
                  <a:srgbClr val="003399"/>
                </a:solidFill>
              </a:rPr>
              <a:t>// do nothing</a:t>
            </a:r>
          </a:p>
          <a:p>
            <a:pPr marL="0" indent="0">
              <a:buNone/>
            </a:pPr>
            <a:r>
              <a:rPr lang="en-US">
                <a:solidFill>
                  <a:srgbClr val="003399"/>
                </a:solidFill>
              </a:rPr>
              <a:t>buffer [in] = </a:t>
            </a:r>
            <a:r>
              <a:rPr lang="en-US" err="1">
                <a:solidFill>
                  <a:srgbClr val="003399"/>
                </a:solidFill>
              </a:rPr>
              <a:t>nextProduced</a:t>
            </a:r>
            <a:r>
              <a:rPr lang="en-US">
                <a:solidFill>
                  <a:srgbClr val="003399"/>
                </a:solidFill>
              </a:rPr>
              <a:t>;</a:t>
            </a:r>
          </a:p>
          <a:p>
            <a:pPr marL="0" indent="0">
              <a:buNone/>
            </a:pPr>
            <a:r>
              <a:rPr lang="en-US">
                <a:solidFill>
                  <a:srgbClr val="003399"/>
                </a:solidFill>
              </a:rPr>
              <a:t>in = (in + 1) % BUFFER_SIZE;</a:t>
            </a:r>
          </a:p>
          <a:p>
            <a:pPr marL="0" indent="0">
              <a:buNone/>
            </a:pPr>
            <a:r>
              <a:rPr lang="en-US">
                <a:solidFill>
                  <a:srgbClr val="003399"/>
                </a:solidFill>
              </a:rPr>
              <a:t>count++;</a:t>
            </a:r>
            <a:endParaRPr lang="vi-VN">
              <a:solidFill>
                <a:srgbClr val="003399"/>
              </a:solidFill>
            </a:endParaRPr>
          </a:p>
          <a:p>
            <a:pPr marL="0" indent="0">
              <a:buNone/>
            </a:pPr>
            <a:r>
              <a:rPr lang="vi-VN">
                <a:solidFill>
                  <a:srgbClr val="003399"/>
                </a:solidFill>
              </a:rPr>
              <a:t>}</a:t>
            </a:r>
          </a:p>
        </p:txBody>
      </p:sp>
      <p:sp>
        <p:nvSpPr>
          <p:cNvPr id="4" name="Content Placeholder 2"/>
          <p:cNvSpPr txBox="1">
            <a:spLocks/>
          </p:cNvSpPr>
          <p:nvPr/>
        </p:nvSpPr>
        <p:spPr>
          <a:xfrm>
            <a:off x="6282047" y="1601965"/>
            <a:ext cx="5909953" cy="4610965"/>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200"/>
              </a:spcBef>
              <a:spcAft>
                <a:spcPts val="1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200"/>
              </a:spcBef>
              <a:spcAft>
                <a:spcPts val="1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200"/>
              </a:spcBef>
              <a:spcAft>
                <a:spcPts val="1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200"/>
              </a:spcBef>
              <a:spcAft>
                <a:spcPts val="1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200"/>
              </a:spcBef>
              <a:spcAft>
                <a:spcPts val="1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Consumer</a:t>
            </a:r>
          </a:p>
          <a:p>
            <a:pPr marL="0" indent="0">
              <a:buNone/>
            </a:pPr>
            <a:r>
              <a:rPr lang="en-US">
                <a:solidFill>
                  <a:srgbClr val="003399"/>
                </a:solidFill>
              </a:rPr>
              <a:t>while (1) </a:t>
            </a:r>
          </a:p>
          <a:p>
            <a:pPr marL="0" indent="0">
              <a:buNone/>
            </a:pPr>
            <a:r>
              <a:rPr lang="en-US">
                <a:solidFill>
                  <a:srgbClr val="003399"/>
                </a:solidFill>
              </a:rPr>
              <a:t>{</a:t>
            </a:r>
          </a:p>
          <a:p>
            <a:pPr marL="0" indent="0">
              <a:buNone/>
            </a:pPr>
            <a:r>
              <a:rPr lang="en-US">
                <a:solidFill>
                  <a:srgbClr val="003399"/>
                </a:solidFill>
              </a:rPr>
              <a:t>while (count == 0)</a:t>
            </a:r>
          </a:p>
          <a:p>
            <a:pPr marL="0" indent="0">
              <a:buNone/>
            </a:pPr>
            <a:r>
              <a:rPr lang="en-US">
                <a:solidFill>
                  <a:srgbClr val="003399"/>
                </a:solidFill>
              </a:rPr>
              <a:t>; // do nothing</a:t>
            </a:r>
          </a:p>
          <a:p>
            <a:pPr marL="0" indent="0">
              <a:buNone/>
            </a:pPr>
            <a:r>
              <a:rPr lang="en-US" err="1">
                <a:solidFill>
                  <a:srgbClr val="003399"/>
                </a:solidFill>
              </a:rPr>
              <a:t>nextConsumed</a:t>
            </a:r>
            <a:r>
              <a:rPr lang="en-US">
                <a:solidFill>
                  <a:srgbClr val="003399"/>
                </a:solidFill>
              </a:rPr>
              <a:t>= buffer[out];</a:t>
            </a:r>
          </a:p>
          <a:p>
            <a:pPr marL="0" indent="0">
              <a:buNone/>
            </a:pPr>
            <a:r>
              <a:rPr lang="en-US">
                <a:solidFill>
                  <a:srgbClr val="003399"/>
                </a:solidFill>
              </a:rPr>
              <a:t>out = (out + 1) % BUFFER_SIZE;</a:t>
            </a:r>
          </a:p>
          <a:p>
            <a:pPr marL="0" indent="0">
              <a:buNone/>
            </a:pPr>
            <a:r>
              <a:rPr lang="en-US">
                <a:solidFill>
                  <a:srgbClr val="003399"/>
                </a:solidFill>
              </a:rPr>
              <a:t>count--;</a:t>
            </a:r>
          </a:p>
          <a:p>
            <a:pPr marL="0" indent="0">
              <a:buNone/>
            </a:pPr>
            <a:r>
              <a:rPr lang="en-US">
                <a:solidFill>
                  <a:srgbClr val="003399"/>
                </a:solidFill>
              </a:rPr>
              <a:t>/*consume the item in box</a:t>
            </a:r>
          </a:p>
          <a:p>
            <a:pPr marL="0" indent="0">
              <a:buNone/>
            </a:pPr>
            <a:r>
              <a:rPr lang="en-US">
                <a:solidFill>
                  <a:srgbClr val="003399"/>
                </a:solidFill>
              </a:rPr>
              <a:t>}</a:t>
            </a:r>
            <a:endParaRPr lang="vi-VN">
              <a:solidFill>
                <a:srgbClr val="003399"/>
              </a:solidFill>
            </a:endParaRPr>
          </a:p>
        </p:txBody>
      </p:sp>
    </p:spTree>
    <p:extLst>
      <p:ext uri="{BB962C8B-B14F-4D97-AF65-F5344CB8AC3E}">
        <p14:creationId xmlns:p14="http://schemas.microsoft.com/office/powerpoint/2010/main" val="190053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Chạy đua...</a:t>
            </a:r>
          </a:p>
        </p:txBody>
      </p:sp>
      <p:sp>
        <p:nvSpPr>
          <p:cNvPr id="3" name="Content Placeholder 2"/>
          <p:cNvSpPr>
            <a:spLocks noGrp="1"/>
          </p:cNvSpPr>
          <p:nvPr>
            <p:ph idx="1"/>
          </p:nvPr>
        </p:nvSpPr>
        <p:spPr>
          <a:xfrm>
            <a:off x="389965" y="1406698"/>
            <a:ext cx="5179562" cy="4904510"/>
          </a:xfrm>
        </p:spPr>
        <p:txBody>
          <a:bodyPr>
            <a:noAutofit/>
          </a:bodyPr>
          <a:lstStyle/>
          <a:p>
            <a:r>
              <a:rPr lang="vi-VN"/>
              <a:t>count++ có thể được thực hiện như sau</a:t>
            </a:r>
          </a:p>
          <a:p>
            <a:pPr lvl="1"/>
            <a:r>
              <a:rPr lang="vi-VN" sz="2000">
                <a:solidFill>
                  <a:srgbClr val="003399"/>
                </a:solidFill>
              </a:rPr>
              <a:t>register1 = count</a:t>
            </a:r>
          </a:p>
          <a:p>
            <a:pPr lvl="1"/>
            <a:r>
              <a:rPr lang="vi-VN" sz="2000">
                <a:solidFill>
                  <a:srgbClr val="003399"/>
                </a:solidFill>
              </a:rPr>
              <a:t>register1 = register1 + 1</a:t>
            </a:r>
          </a:p>
          <a:p>
            <a:pPr lvl="1"/>
            <a:r>
              <a:rPr lang="vi-VN" sz="2000">
                <a:solidFill>
                  <a:srgbClr val="003399"/>
                </a:solidFill>
              </a:rPr>
              <a:t>count = register1</a:t>
            </a:r>
          </a:p>
          <a:p>
            <a:r>
              <a:rPr lang="vi-VN"/>
              <a:t>count - - có thể được thực hiện như sau</a:t>
            </a:r>
          </a:p>
          <a:p>
            <a:pPr lvl="1"/>
            <a:r>
              <a:rPr lang="vi-VN" sz="2000">
                <a:solidFill>
                  <a:schemeClr val="accent2">
                    <a:lumMod val="75000"/>
                  </a:schemeClr>
                </a:solidFill>
              </a:rPr>
              <a:t>register2 = count</a:t>
            </a:r>
          </a:p>
          <a:p>
            <a:pPr lvl="1"/>
            <a:r>
              <a:rPr lang="vi-VN" sz="2000">
                <a:solidFill>
                  <a:schemeClr val="accent2">
                    <a:lumMod val="75000"/>
                  </a:schemeClr>
                </a:solidFill>
              </a:rPr>
              <a:t>register2 = register2 - 1</a:t>
            </a:r>
          </a:p>
          <a:p>
            <a:pPr lvl="1"/>
            <a:r>
              <a:rPr lang="vi-VN" sz="2000">
                <a:solidFill>
                  <a:schemeClr val="accent2">
                    <a:lumMod val="75000"/>
                  </a:schemeClr>
                </a:solidFill>
              </a:rPr>
              <a:t>count = register2</a:t>
            </a:r>
          </a:p>
        </p:txBody>
      </p:sp>
      <p:sp>
        <p:nvSpPr>
          <p:cNvPr id="4" name="TextBox 3"/>
          <p:cNvSpPr txBox="1"/>
          <p:nvPr/>
        </p:nvSpPr>
        <p:spPr>
          <a:xfrm>
            <a:off x="5569527" y="1375420"/>
            <a:ext cx="6338455" cy="5006499"/>
          </a:xfrm>
          <a:prstGeom prst="rect">
            <a:avLst/>
          </a:prstGeom>
          <a:noFill/>
          <a:ln>
            <a:solidFill>
              <a:schemeClr val="tx1"/>
            </a:solidFill>
          </a:ln>
        </p:spPr>
        <p:txBody>
          <a:bodyPr wrap="square" rtlCol="0">
            <a:spAutoFit/>
          </a:bodyPr>
          <a:lstStyle/>
          <a:p>
            <a:pPr>
              <a:spcBef>
                <a:spcPts val="200"/>
              </a:spcBef>
              <a:spcAft>
                <a:spcPts val="200"/>
              </a:spcAft>
            </a:pPr>
            <a:r>
              <a:rPr lang="vi-VN" sz="2800"/>
              <a:t>Giả sử ban đầu “count = </a:t>
            </a:r>
            <a:r>
              <a:rPr lang="en-US" sz="2800"/>
              <a:t>9</a:t>
            </a:r>
            <a:r>
              <a:rPr lang="vi-VN" sz="2800"/>
              <a:t>”:</a:t>
            </a:r>
          </a:p>
          <a:p>
            <a:pPr>
              <a:spcBef>
                <a:spcPts val="200"/>
              </a:spcBef>
              <a:spcAft>
                <a:spcPts val="200"/>
              </a:spcAft>
            </a:pPr>
            <a:endParaRPr lang="vi-VN" sz="800"/>
          </a:p>
          <a:p>
            <a:pPr lvl="1">
              <a:spcBef>
                <a:spcPts val="200"/>
              </a:spcBef>
              <a:spcAft>
                <a:spcPts val="200"/>
              </a:spcAft>
            </a:pPr>
            <a:r>
              <a:rPr lang="vi-VN" sz="2000"/>
              <a:t>S0: producer thực thi </a:t>
            </a:r>
          </a:p>
          <a:p>
            <a:pPr lvl="1">
              <a:spcBef>
                <a:spcPts val="200"/>
              </a:spcBef>
              <a:spcAft>
                <a:spcPts val="200"/>
              </a:spcAft>
            </a:pPr>
            <a:r>
              <a:rPr lang="vi-VN" sz="2000"/>
              <a:t>	</a:t>
            </a:r>
            <a:r>
              <a:rPr lang="vi-VN" sz="2000">
                <a:solidFill>
                  <a:srgbClr val="003399"/>
                </a:solidFill>
              </a:rPr>
              <a:t>register1 = count	 </a:t>
            </a:r>
            <a:r>
              <a:rPr lang="vi-VN" sz="2000"/>
              <a:t>{register1 = </a:t>
            </a:r>
            <a:r>
              <a:rPr lang="en-US" sz="2000"/>
              <a:t>9</a:t>
            </a:r>
            <a:r>
              <a:rPr lang="vi-VN" sz="2000"/>
              <a:t>}</a:t>
            </a:r>
          </a:p>
          <a:p>
            <a:pPr lvl="1">
              <a:spcBef>
                <a:spcPts val="200"/>
              </a:spcBef>
              <a:spcAft>
                <a:spcPts val="200"/>
              </a:spcAft>
            </a:pPr>
            <a:r>
              <a:rPr lang="vi-VN" sz="2000"/>
              <a:t>S1: producer thực thi </a:t>
            </a:r>
          </a:p>
          <a:p>
            <a:pPr lvl="1">
              <a:spcBef>
                <a:spcPts val="200"/>
              </a:spcBef>
              <a:spcAft>
                <a:spcPts val="200"/>
              </a:spcAft>
            </a:pPr>
            <a:r>
              <a:rPr lang="vi-VN" sz="2000">
                <a:solidFill>
                  <a:srgbClr val="003399"/>
                </a:solidFill>
              </a:rPr>
              <a:t>	register1 = register1+ 1</a:t>
            </a:r>
            <a:r>
              <a:rPr lang="vi-VN" sz="2000"/>
              <a:t> 	{register1 = </a:t>
            </a:r>
            <a:r>
              <a:rPr lang="en-US" sz="2000"/>
              <a:t>10</a:t>
            </a:r>
            <a:r>
              <a:rPr lang="vi-VN" sz="2000"/>
              <a:t>} </a:t>
            </a:r>
          </a:p>
          <a:p>
            <a:pPr lvl="1">
              <a:spcBef>
                <a:spcPts val="200"/>
              </a:spcBef>
              <a:spcAft>
                <a:spcPts val="200"/>
              </a:spcAft>
            </a:pPr>
            <a:r>
              <a:rPr lang="vi-VN" sz="2000"/>
              <a:t>S2: consumer thực thi </a:t>
            </a:r>
          </a:p>
          <a:p>
            <a:pPr lvl="1">
              <a:spcBef>
                <a:spcPts val="200"/>
              </a:spcBef>
              <a:spcAft>
                <a:spcPts val="200"/>
              </a:spcAft>
            </a:pPr>
            <a:r>
              <a:rPr lang="vi-VN" sz="2000">
                <a:solidFill>
                  <a:srgbClr val="003399"/>
                </a:solidFill>
              </a:rPr>
              <a:t>	</a:t>
            </a:r>
            <a:r>
              <a:rPr lang="vi-VN" sz="2000">
                <a:solidFill>
                  <a:schemeClr val="accent2">
                    <a:lumMod val="75000"/>
                  </a:schemeClr>
                </a:solidFill>
              </a:rPr>
              <a:t>register2 = count</a:t>
            </a:r>
            <a:r>
              <a:rPr lang="vi-VN" sz="2000">
                <a:solidFill>
                  <a:schemeClr val="accent6">
                    <a:lumMod val="50000"/>
                  </a:schemeClr>
                </a:solidFill>
              </a:rPr>
              <a:t>	 </a:t>
            </a:r>
            <a:r>
              <a:rPr lang="vi-VN" sz="2000"/>
              <a:t>{register2 = </a:t>
            </a:r>
            <a:r>
              <a:rPr lang="en-US" sz="2000"/>
              <a:t>9</a:t>
            </a:r>
            <a:r>
              <a:rPr lang="vi-VN" sz="2000"/>
              <a:t>} </a:t>
            </a:r>
          </a:p>
          <a:p>
            <a:pPr lvl="1">
              <a:spcBef>
                <a:spcPts val="200"/>
              </a:spcBef>
              <a:spcAft>
                <a:spcPts val="200"/>
              </a:spcAft>
            </a:pPr>
            <a:r>
              <a:rPr lang="vi-VN" sz="2000"/>
              <a:t>S3: consumer thực thi </a:t>
            </a:r>
          </a:p>
          <a:p>
            <a:pPr lvl="1">
              <a:spcBef>
                <a:spcPts val="200"/>
              </a:spcBef>
              <a:spcAft>
                <a:spcPts val="200"/>
              </a:spcAft>
            </a:pPr>
            <a:r>
              <a:rPr lang="vi-VN" sz="2000">
                <a:solidFill>
                  <a:srgbClr val="003399"/>
                </a:solidFill>
              </a:rPr>
              <a:t>	</a:t>
            </a:r>
            <a:r>
              <a:rPr lang="vi-VN" sz="2000">
                <a:solidFill>
                  <a:schemeClr val="accent2">
                    <a:lumMod val="75000"/>
                  </a:schemeClr>
                </a:solidFill>
              </a:rPr>
              <a:t>register2 = register2-1</a:t>
            </a:r>
            <a:r>
              <a:rPr lang="vi-VN" sz="2000">
                <a:solidFill>
                  <a:schemeClr val="accent6">
                    <a:lumMod val="50000"/>
                  </a:schemeClr>
                </a:solidFill>
              </a:rPr>
              <a:t>	 </a:t>
            </a:r>
            <a:r>
              <a:rPr lang="vi-VN" sz="2000"/>
              <a:t>{register2 = </a:t>
            </a:r>
            <a:r>
              <a:rPr lang="en-US" sz="2000"/>
              <a:t>8</a:t>
            </a:r>
            <a:r>
              <a:rPr lang="vi-VN" sz="2000"/>
              <a:t>} </a:t>
            </a:r>
          </a:p>
          <a:p>
            <a:pPr lvl="1">
              <a:spcBef>
                <a:spcPts val="200"/>
              </a:spcBef>
              <a:spcAft>
                <a:spcPts val="200"/>
              </a:spcAft>
            </a:pPr>
            <a:r>
              <a:rPr lang="vi-VN" sz="2000"/>
              <a:t>S4: producer thực thi </a:t>
            </a:r>
          </a:p>
          <a:p>
            <a:pPr lvl="1">
              <a:spcBef>
                <a:spcPts val="200"/>
              </a:spcBef>
              <a:spcAft>
                <a:spcPts val="200"/>
              </a:spcAft>
            </a:pPr>
            <a:r>
              <a:rPr lang="vi-VN" sz="2000">
                <a:solidFill>
                  <a:srgbClr val="003399"/>
                </a:solidFill>
              </a:rPr>
              <a:t>	count = register1	 </a:t>
            </a:r>
            <a:r>
              <a:rPr lang="vi-VN" sz="2000"/>
              <a:t>{count = </a:t>
            </a:r>
            <a:r>
              <a:rPr lang="en-US" sz="2000"/>
              <a:t>10</a:t>
            </a:r>
            <a:r>
              <a:rPr lang="vi-VN" sz="2000"/>
              <a:t> } </a:t>
            </a:r>
          </a:p>
          <a:p>
            <a:pPr lvl="1">
              <a:spcBef>
                <a:spcPts val="200"/>
              </a:spcBef>
              <a:spcAft>
                <a:spcPts val="200"/>
              </a:spcAft>
            </a:pPr>
            <a:r>
              <a:rPr lang="vi-VN" sz="2000"/>
              <a:t>S5: consumer thực thi </a:t>
            </a:r>
          </a:p>
          <a:p>
            <a:pPr lvl="1">
              <a:spcBef>
                <a:spcPts val="200"/>
              </a:spcBef>
              <a:spcAft>
                <a:spcPts val="200"/>
              </a:spcAft>
            </a:pPr>
            <a:r>
              <a:rPr lang="vi-VN" sz="2000">
                <a:solidFill>
                  <a:srgbClr val="003399"/>
                </a:solidFill>
              </a:rPr>
              <a:t>	</a:t>
            </a:r>
            <a:r>
              <a:rPr lang="vi-VN" sz="2000">
                <a:solidFill>
                  <a:schemeClr val="accent2">
                    <a:lumMod val="75000"/>
                  </a:schemeClr>
                </a:solidFill>
              </a:rPr>
              <a:t>count = register2</a:t>
            </a:r>
            <a:r>
              <a:rPr lang="vi-VN" sz="2000">
                <a:solidFill>
                  <a:schemeClr val="accent6">
                    <a:lumMod val="50000"/>
                  </a:schemeClr>
                </a:solidFill>
              </a:rPr>
              <a:t>	</a:t>
            </a:r>
            <a:r>
              <a:rPr lang="vi-VN" sz="2000">
                <a:solidFill>
                  <a:srgbClr val="003399"/>
                </a:solidFill>
              </a:rPr>
              <a:t> </a:t>
            </a:r>
            <a:r>
              <a:rPr lang="vi-VN" sz="2000"/>
              <a:t>{count = </a:t>
            </a:r>
            <a:r>
              <a:rPr lang="en-US" sz="2000"/>
              <a:t>8</a:t>
            </a:r>
            <a:r>
              <a:rPr lang="vi-VN" sz="2000"/>
              <a:t>}</a:t>
            </a:r>
            <a:endParaRPr lang="vi-VN" sz="1600"/>
          </a:p>
        </p:txBody>
      </p:sp>
    </p:spTree>
    <p:extLst>
      <p:ext uri="{BB962C8B-B14F-4D97-AF65-F5344CB8AC3E}">
        <p14:creationId xmlns:p14="http://schemas.microsoft.com/office/powerpoint/2010/main" val="412041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vi-VN"/>
              <a:t>Chạy đua</a:t>
            </a:r>
          </a:p>
        </p:txBody>
      </p:sp>
      <p:sp>
        <p:nvSpPr>
          <p:cNvPr id="3" name="Content Placeholder 2"/>
          <p:cNvSpPr>
            <a:spLocks noGrp="1"/>
          </p:cNvSpPr>
          <p:nvPr>
            <p:ph idx="1"/>
          </p:nvPr>
        </p:nvSpPr>
        <p:spPr/>
        <p:txBody>
          <a:bodyPr/>
          <a:lstStyle/>
          <a:p>
            <a:pPr algn="just"/>
            <a:r>
              <a:rPr lang="vi-VN"/>
              <a:t>Chạy đua: Tình huống nhiều tiến trình cùng truy cập và xử lý dữ liệu dùng chung đồng thời. Giá trị cuối cùng của dữ liệu phụ thuộc vào tiến trình sẽ kết thúc cuối.</a:t>
            </a:r>
          </a:p>
          <a:p>
            <a:pPr algn="just"/>
            <a:r>
              <a:rPr lang="vi-VN"/>
              <a:t>Để tránh việc chạy đua, các tiến trình đồng thời cần phải được </a:t>
            </a:r>
            <a:r>
              <a:rPr lang="vi-VN">
                <a:solidFill>
                  <a:srgbClr val="0000FF"/>
                </a:solidFill>
              </a:rPr>
              <a:t>đồng bộ hóa</a:t>
            </a:r>
          </a:p>
        </p:txBody>
      </p:sp>
    </p:spTree>
    <p:extLst>
      <p:ext uri="{BB962C8B-B14F-4D97-AF65-F5344CB8AC3E}">
        <p14:creationId xmlns:p14="http://schemas.microsoft.com/office/powerpoint/2010/main" val="104311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Vấn đề đoạn tới hạn</a:t>
            </a:r>
            <a:r>
              <a:rPr lang="en-US"/>
              <a:t> </a:t>
            </a:r>
            <a:r>
              <a:rPr lang="en-US" sz="4000">
                <a:latin typeface="Times New Roman" pitchFamily="18" charset="0"/>
                <a:cs typeface="Times New Roman" pitchFamily="18" charset="0"/>
              </a:rPr>
              <a:t>(Critical section problem)</a:t>
            </a:r>
            <a:endParaRPr lang="vi-VN">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vi-VN" sz="3200" i="1"/>
              <a:t>n </a:t>
            </a:r>
            <a:r>
              <a:rPr lang="vi-VN" sz="3200"/>
              <a:t>tiến trình cùng muốn truy cập đến dữ liệu chia sẻ</a:t>
            </a:r>
          </a:p>
          <a:p>
            <a:pPr algn="just"/>
            <a:r>
              <a:rPr lang="vi-VN" sz="3200"/>
              <a:t>Mỗi tiến trình có một đoạn mã gọi là “đoạn tới hạn” (miền găng), trong “đoạn tới hạn”</a:t>
            </a:r>
            <a:r>
              <a:rPr lang="en-US" sz="3200"/>
              <a:t> </a:t>
            </a:r>
            <a:r>
              <a:rPr lang="en-US" sz="3200" err="1">
                <a:latin typeface="Arial" panose="020B0604020202020204" pitchFamily="34" charset="0"/>
                <a:cs typeface="Arial" panose="020B0604020202020204" pitchFamily="34" charset="0"/>
              </a:rPr>
              <a:t>tiến</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trình</a:t>
            </a:r>
            <a:r>
              <a:rPr lang="vi-VN" sz="3200"/>
              <a:t> mới được truy cập tới</a:t>
            </a:r>
            <a:r>
              <a:rPr lang="en-US" sz="3200"/>
              <a:t> </a:t>
            </a:r>
            <a:r>
              <a:rPr lang="vi-VN" sz="3200"/>
              <a:t>dữ liệu </a:t>
            </a:r>
            <a:r>
              <a:rPr lang="en-US" sz="3200" err="1">
                <a:latin typeface="Arial" panose="020B0604020202020204" pitchFamily="34" charset="0"/>
                <a:cs typeface="Arial" panose="020B0604020202020204" pitchFamily="34" charset="0"/>
              </a:rPr>
              <a:t>dùng</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chung</a:t>
            </a:r>
            <a:r>
              <a:rPr lang="vi-VN" sz="3200"/>
              <a:t>.</a:t>
            </a:r>
          </a:p>
          <a:p>
            <a:pPr algn="just"/>
            <a:r>
              <a:rPr lang="vi-VN" sz="3200"/>
              <a:t>Vấn đề - đảm bảo rằng khi một tiến trình đang trong đoạn tới hạn của nó, các tiến trình khác không được phép thực thi đoạn tới hạn của chúng.</a:t>
            </a:r>
          </a:p>
        </p:txBody>
      </p:sp>
    </p:spTree>
    <p:extLst>
      <p:ext uri="{BB962C8B-B14F-4D97-AF65-F5344CB8AC3E}">
        <p14:creationId xmlns:p14="http://schemas.microsoft.com/office/powerpoint/2010/main" val="87062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t>Giải pháp cho vấn đề “đoạn tới hạn”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2155"/>
                <a:ext cx="10515600" cy="4610965"/>
              </a:xfrm>
            </p:spPr>
            <p:txBody>
              <a:bodyPr>
                <a:normAutofit fontScale="92500" lnSpcReduction="20000"/>
              </a:bodyPr>
              <a:lstStyle/>
              <a:p>
                <a:pPr marL="0" indent="0" algn="just">
                  <a:buNone/>
                </a:pPr>
                <a:r>
                  <a:rPr lang="vi-VN" b="1"/>
                  <a:t>1. Loại trừ lẫn nhau (độc quyền truy xuất).</a:t>
                </a:r>
                <a:r>
                  <a:rPr lang="vi-VN"/>
                  <a:t> Nếu tiến trình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a:t> đang trong đoạn tới hạn, không tiến trình nào khác được phép ở trong đoạn tới hạn.</a:t>
                </a:r>
              </a:p>
              <a:p>
                <a:pPr marL="0" indent="0" algn="just">
                  <a:buNone/>
                </a:pPr>
                <a:r>
                  <a:rPr lang="vi-VN" b="1"/>
                  <a:t>2. Phát triển.</a:t>
                </a:r>
                <a:r>
                  <a:rPr lang="vi-VN"/>
                  <a:t> Nếu không tiến trình nào ở trong đoạn tới hạn và có một số tiến trình muốn vào đoạn tới hạn, việc lựa chọn một tiến trình vào đoạn tới hạn sẽ không bị trì hoãn mãi.</a:t>
                </a:r>
              </a:p>
              <a:p>
                <a:pPr marL="0" indent="0" algn="just">
                  <a:buNone/>
                </a:pPr>
                <a:r>
                  <a:rPr lang="vi-VN" b="1"/>
                  <a:t>3. Chờ đợi có cận.</a:t>
                </a:r>
                <a:r>
                  <a:rPr lang="vi-VN"/>
                  <a:t> Phải có một cận về số lần mà các tiến trình khác được phép vào đoạn tới hạn sau khi một tiến trình đã yêu cầu vào đoạn tới hạn và trước khi yêu cầu đó được đáp ứng.</a:t>
                </a:r>
              </a:p>
              <a:p>
                <a:pPr marL="457200" lvl="1" indent="0" algn="just">
                  <a:buNone/>
                </a:pPr>
                <a:r>
                  <a:rPr lang="vi-VN"/>
                  <a:t>Giả thiết rằng mỗi tiến trình thực thi với tốc độ khác không</a:t>
                </a:r>
              </a:p>
              <a:p>
                <a:pPr marL="457200" lvl="1" indent="0" algn="just">
                  <a:buNone/>
                </a:pPr>
                <a:r>
                  <a:rPr lang="vi-VN"/>
                  <a:t>Không có giả thiết về mối tương quan tốc độ của n tiến trình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2155"/>
                <a:ext cx="10515600" cy="4610965"/>
              </a:xfrm>
              <a:blipFill>
                <a:blip r:embed="rId2"/>
                <a:stretch>
                  <a:fillRect l="-1043" t="-1720" r="-986"/>
                </a:stretch>
              </a:blipFill>
            </p:spPr>
            <p:txBody>
              <a:bodyPr/>
              <a:lstStyle/>
              <a:p>
                <a:r>
                  <a:rPr lang="en-US">
                    <a:noFill/>
                  </a:rPr>
                  <a:t> </a:t>
                </a:r>
              </a:p>
            </p:txBody>
          </p:sp>
        </mc:Fallback>
      </mc:AlternateContent>
    </p:spTree>
    <p:extLst>
      <p:ext uri="{BB962C8B-B14F-4D97-AF65-F5344CB8AC3E}">
        <p14:creationId xmlns:p14="http://schemas.microsoft.com/office/powerpoint/2010/main" val="363921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Giải pháp của Peterson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vi-VN"/>
                  <a:t>Giải pháp đồng bộ cho hai tiến trình</a:t>
                </a:r>
              </a:p>
              <a:p>
                <a:pPr algn="just"/>
                <a:r>
                  <a:rPr lang="vi-VN"/>
                  <a:t>Các tiến trình chia sẻ các biến sau:</a:t>
                </a:r>
              </a:p>
              <a:p>
                <a:pPr lvl="1" algn="just"/>
                <a:r>
                  <a:rPr lang="vi-VN"/>
                  <a:t>int turn; </a:t>
                </a:r>
              </a:p>
              <a:p>
                <a:pPr lvl="1" algn="just"/>
                <a:r>
                  <a:rPr lang="vi-VN"/>
                  <a:t>Boolean flag[2]</a:t>
                </a:r>
                <a:r>
                  <a:rPr lang="en-US"/>
                  <a:t>;</a:t>
                </a:r>
                <a:endParaRPr lang="vi-VN"/>
              </a:p>
              <a:p>
                <a:pPr algn="just"/>
                <a:r>
                  <a:rPr lang="vi-VN"/>
                  <a:t>Biến turn cho biết tiến trình nào được vào đoạn tới hạn. </a:t>
                </a:r>
              </a:p>
              <a:p>
                <a:pPr algn="just"/>
                <a:r>
                  <a:rPr lang="vi-VN"/>
                  <a:t>Mảng flag chỉ xem liệu một tiến trình có sẵn sàng vào đoạn tới hạn hay không.</a:t>
                </a:r>
              </a:p>
              <a:p>
                <a:pPr lvl="1" algn="just"/>
                <a:r>
                  <a:rPr lang="vi-VN"/>
                  <a:t>flag[i] = true là tiến trình </a:t>
                </a:r>
                <a14:m>
                  <m:oMath xmlns:m="http://schemas.openxmlformats.org/officeDocument/2006/math">
                    <m:sSub>
                      <m:sSubPr>
                        <m:ctrlPr>
                          <a:rPr lang="vi-VN" i="1" smtClean="0">
                            <a:latin typeface="Cambria Math" panose="02040503050406030204" pitchFamily="18" charset="0"/>
                          </a:rPr>
                        </m:ctrlPr>
                      </m:sSubPr>
                      <m:e>
                        <m:r>
                          <a:rPr lang="vi-VN" b="0" i="1" smtClean="0">
                            <a:latin typeface="Cambria Math" panose="02040503050406030204" pitchFamily="18" charset="0"/>
                          </a:rPr>
                          <m:t>𝑃</m:t>
                        </m:r>
                      </m:e>
                      <m:sub>
                        <m:r>
                          <a:rPr lang="vi-VN" b="0" i="1" smtClean="0">
                            <a:latin typeface="Cambria Math" panose="02040503050406030204" pitchFamily="18" charset="0"/>
                          </a:rPr>
                          <m:t>𝑖</m:t>
                        </m:r>
                      </m:sub>
                    </m:sSub>
                  </m:oMath>
                </a14:m>
                <a:r>
                  <a:rPr lang="vi-VN"/>
                  <a:t> sẵn sàng vào đoạn tới hạn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925" r="-1159"/>
                </a:stretch>
              </a:blipFill>
            </p:spPr>
            <p:txBody>
              <a:bodyPr/>
              <a:lstStyle/>
              <a:p>
                <a:r>
                  <a:rPr lang="en-US">
                    <a:noFill/>
                  </a:rPr>
                  <a:t> </a:t>
                </a:r>
              </a:p>
            </p:txBody>
          </p:sp>
        </mc:Fallback>
      </mc:AlternateContent>
    </p:spTree>
    <p:extLst>
      <p:ext uri="{BB962C8B-B14F-4D97-AF65-F5344CB8AC3E}">
        <p14:creationId xmlns:p14="http://schemas.microsoft.com/office/powerpoint/2010/main" val="399811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Chương 4 ĐỒNG BỘ TIẾN TRÌNH</vt:lpstr>
      <vt:lpstr>Đồng bộ hóa tiến trình</vt:lpstr>
      <vt:lpstr>Nền tảng</vt:lpstr>
      <vt:lpstr>Mã nguồn cho Producer và Consumer</vt:lpstr>
      <vt:lpstr>Chạy đua...</vt:lpstr>
      <vt:lpstr>…Chạy đua</vt:lpstr>
      <vt:lpstr>Vấn đề đoạn tới hạn (Critical section problem)</vt:lpstr>
      <vt:lpstr>Giải pháp cho vấn đề “đoạn tới hạn”</vt:lpstr>
      <vt:lpstr>Giải pháp của Peterson</vt:lpstr>
      <vt:lpstr>Thuật toán cho tiến trình P_i</vt:lpstr>
      <vt:lpstr>Đồng bộ hóa nhờ phần cứng</vt:lpstr>
      <vt:lpstr>Lệnh TestAndSet và ứng dụng</vt:lpstr>
      <vt:lpstr>Lệnh Swap và Ứng dụng</vt:lpstr>
      <vt:lpstr>Semaphore  (Đèn báo)</vt:lpstr>
      <vt:lpstr>Semaphore –Công cụ đồng bộ tổng quát</vt:lpstr>
      <vt:lpstr>Cài đặt Semaphore</vt:lpstr>
      <vt:lpstr>Cài đặt Semaphore không chờ-bận</vt:lpstr>
      <vt:lpstr>Cài đặt Semaphore không chờ - bận</vt:lpstr>
      <vt:lpstr>Bế tắc và Chết đói</vt:lpstr>
      <vt:lpstr> Các bài toán đồng bộ kinh điển</vt:lpstr>
      <vt:lpstr>Bài toán “Bộ đệm giới hạn”</vt:lpstr>
      <vt:lpstr>Bài toán “Bộ đệm giới hạn”</vt:lpstr>
      <vt:lpstr>Bài toán “Đọc - ghi”</vt:lpstr>
      <vt:lpstr>Bài toán “Đọc - ghi”</vt:lpstr>
      <vt:lpstr>Bài toán “Bữa ăn của các triết gia”...</vt:lpstr>
      <vt:lpstr>... Bài toán “Bữa ăn của các triết gia”</vt:lpstr>
      <vt:lpstr>Vấn đề của Semaphores</vt:lpstr>
      <vt:lpstr> Monitors...</vt:lpstr>
      <vt:lpstr>... Monitor</vt:lpstr>
      <vt:lpstr>Các biến điều kiện</vt:lpstr>
      <vt:lpstr>Monitor với các biến điều kiện</vt:lpstr>
      <vt:lpstr>Giải pháp cho bài toán “Bữa ăn của các triết gia”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Kim Sao</dc:creator>
  <cp:revision>5</cp:revision>
  <dcterms:created xsi:type="dcterms:W3CDTF">2016-01-06T01:29:25Z</dcterms:created>
  <dcterms:modified xsi:type="dcterms:W3CDTF">2024-12-02T19:27:27Z</dcterms:modified>
</cp:coreProperties>
</file>