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79" r:id="rId3"/>
    <p:sldId id="380" r:id="rId4"/>
    <p:sldId id="381" r:id="rId5"/>
    <p:sldId id="382" r:id="rId6"/>
    <p:sldId id="383" r:id="rId7"/>
    <p:sldId id="384" r:id="rId8"/>
    <p:sldId id="385" r:id="rId9"/>
    <p:sldId id="386" r:id="rId10"/>
    <p:sldId id="387" r:id="rId11"/>
    <p:sldId id="417" r:id="rId12"/>
    <p:sldId id="418" r:id="rId13"/>
    <p:sldId id="388" r:id="rId14"/>
    <p:sldId id="389" r:id="rId15"/>
    <p:sldId id="390" r:id="rId16"/>
    <p:sldId id="391" r:id="rId17"/>
    <p:sldId id="392" r:id="rId18"/>
    <p:sldId id="393" r:id="rId19"/>
    <p:sldId id="394" r:id="rId20"/>
    <p:sldId id="420" r:id="rId21"/>
    <p:sldId id="421" r:id="rId22"/>
    <p:sldId id="419" r:id="rId23"/>
    <p:sldId id="395" r:id="rId24"/>
    <p:sldId id="396" r:id="rId25"/>
    <p:sldId id="397" r:id="rId26"/>
    <p:sldId id="398" r:id="rId27"/>
    <p:sldId id="399" r:id="rId28"/>
    <p:sldId id="400" r:id="rId29"/>
    <p:sldId id="401" r:id="rId30"/>
    <p:sldId id="402" r:id="rId31"/>
    <p:sldId id="403" r:id="rId32"/>
    <p:sldId id="404" r:id="rId33"/>
    <p:sldId id="405" r:id="rId34"/>
    <p:sldId id="406" r:id="rId35"/>
    <p:sldId id="407" r:id="rId36"/>
    <p:sldId id="408" r:id="rId37"/>
    <p:sldId id="409" r:id="rId38"/>
    <p:sldId id="410" r:id="rId39"/>
    <p:sldId id="412" r:id="rId40"/>
    <p:sldId id="413" r:id="rId41"/>
    <p:sldId id="414" r:id="rId42"/>
    <p:sldId id="415" r:id="rId43"/>
    <p:sldId id="416" r:id="rId44"/>
    <p:sldId id="343" r:id="rId4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000066"/>
    <a:srgbClr val="003399"/>
    <a:srgbClr val="00FFFF"/>
    <a:srgbClr val="009900"/>
    <a:srgbClr val="00FF00"/>
    <a:srgbClr val="00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68" autoAdjust="0"/>
    <p:restoredTop sz="94660"/>
  </p:normalViewPr>
  <p:slideViewPr>
    <p:cSldViewPr snapToGrid="0">
      <p:cViewPr varScale="1">
        <p:scale>
          <a:sx n="70" d="100"/>
          <a:sy n="70" d="100"/>
        </p:scale>
        <p:origin x="930" y="72"/>
      </p:cViewPr>
      <p:guideLst>
        <p:guide orient="horz" pos="2160"/>
        <p:guide pos="3840"/>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ƯƠNG TRUNG KIÊN" userId="S::kien233732651@lms.utc.edu.vn::325c3d9a-330e-48a5-96d8-9196b1194767" providerId="AD" clId="Web-{C2FAC911-9176-7E24-58A8-9DA44DD9F730}"/>
    <pc:docChg chg="modSld">
      <pc:chgData name="LƯƠNG TRUNG KIÊN" userId="S::kien233732651@lms.utc.edu.vn::325c3d9a-330e-48a5-96d8-9196b1194767" providerId="AD" clId="Web-{C2FAC911-9176-7E24-58A8-9DA44DD9F730}" dt="2024-11-07T12:27:18.758" v="0" actId="1076"/>
      <pc:docMkLst>
        <pc:docMk/>
      </pc:docMkLst>
      <pc:sldChg chg="modSp">
        <pc:chgData name="LƯƠNG TRUNG KIÊN" userId="S::kien233732651@lms.utc.edu.vn::325c3d9a-330e-48a5-96d8-9196b1194767" providerId="AD" clId="Web-{C2FAC911-9176-7E24-58A8-9DA44DD9F730}" dt="2024-11-07T12:27:18.758" v="0" actId="1076"/>
        <pc:sldMkLst>
          <pc:docMk/>
          <pc:sldMk cId="1527549854" sldId="382"/>
        </pc:sldMkLst>
        <pc:spChg chg="mod">
          <ac:chgData name="LƯƠNG TRUNG KIÊN" userId="S::kien233732651@lms.utc.edu.vn::325c3d9a-330e-48a5-96d8-9196b1194767" providerId="AD" clId="Web-{C2FAC911-9176-7E24-58A8-9DA44DD9F730}" dt="2024-11-07T12:27:18.758" v="0" actId="1076"/>
          <ac:spMkLst>
            <pc:docMk/>
            <pc:sldMk cId="1527549854" sldId="382"/>
            <ac:spMk id="3" creationId="{00000000-0000-0000-0000-000000000000}"/>
          </ac:spMkLst>
        </pc:spChg>
      </pc:sldChg>
    </pc:docChg>
  </pc:docChgLst>
  <pc:docChgLst>
    <pc:chgData name="NGUYỄN HÀ ANH ĐỨC" userId="S::duc223030617@lms.utc.edu.vn::cccb0f26-875e-4403-b98a-88c08bee1c9a" providerId="AD" clId="Web-{AA32F1BF-C396-44E2-21BB-3928744B0C42}"/>
    <pc:docChg chg="modSld">
      <pc:chgData name="NGUYỄN HÀ ANH ĐỨC" userId="S::duc223030617@lms.utc.edu.vn::cccb0f26-875e-4403-b98a-88c08bee1c9a" providerId="AD" clId="Web-{AA32F1BF-C396-44E2-21BB-3928744B0C42}" dt="2024-11-14T03:21:08.707" v="1" actId="1076"/>
      <pc:docMkLst>
        <pc:docMk/>
      </pc:docMkLst>
      <pc:sldChg chg="modSp">
        <pc:chgData name="NGUYỄN HÀ ANH ĐỨC" userId="S::duc223030617@lms.utc.edu.vn::cccb0f26-875e-4403-b98a-88c08bee1c9a" providerId="AD" clId="Web-{AA32F1BF-C396-44E2-21BB-3928744B0C42}" dt="2024-11-14T03:21:08.707" v="1" actId="1076"/>
        <pc:sldMkLst>
          <pc:docMk/>
          <pc:sldMk cId="2841023663" sldId="418"/>
        </pc:sldMkLst>
        <pc:picChg chg="mod">
          <ac:chgData name="NGUYỄN HÀ ANH ĐỨC" userId="S::duc223030617@lms.utc.edu.vn::cccb0f26-875e-4403-b98a-88c08bee1c9a" providerId="AD" clId="Web-{AA32F1BF-C396-44E2-21BB-3928744B0C42}" dt="2024-11-14T03:21:08.707" v="1" actId="1076"/>
          <ac:picMkLst>
            <pc:docMk/>
            <pc:sldMk cId="2841023663" sldId="418"/>
            <ac:picMk id="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F9F8C-7EF5-4CDD-A008-7A0AA0633991}" type="datetimeFigureOut">
              <a:rPr lang="vi-VN" smtClean="0"/>
              <a:t>02/12/2024</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A87B0-078F-4069-83BB-6668EC4E2891}" type="slidenum">
              <a:rPr lang="vi-VN" smtClean="0"/>
              <a:t>‹#›</a:t>
            </a:fld>
            <a:endParaRPr lang="vi-VN"/>
          </a:p>
        </p:txBody>
      </p:sp>
    </p:spTree>
    <p:extLst>
      <p:ext uri="{BB962C8B-B14F-4D97-AF65-F5344CB8AC3E}">
        <p14:creationId xmlns:p14="http://schemas.microsoft.com/office/powerpoint/2010/main" val="337330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Độ</a:t>
            </a:r>
            <a:r>
              <a:rPr lang="vi-VN" baseline="0"/>
              <a:t> phức tạp là O(m x n^2)</a:t>
            </a:r>
            <a:endParaRPr lang="vi-VN"/>
          </a:p>
        </p:txBody>
      </p:sp>
      <p:sp>
        <p:nvSpPr>
          <p:cNvPr id="4" name="Slide Number Placeholder 3"/>
          <p:cNvSpPr>
            <a:spLocks noGrp="1"/>
          </p:cNvSpPr>
          <p:nvPr>
            <p:ph type="sldNum" sz="quarter" idx="10"/>
          </p:nvPr>
        </p:nvSpPr>
        <p:spPr/>
        <p:txBody>
          <a:bodyPr/>
          <a:lstStyle/>
          <a:p>
            <a:fld id="{EF0A87B0-078F-4069-83BB-6668EC4E2891}" type="slidenum">
              <a:rPr lang="vi-VN" smtClean="0"/>
              <a:t>29</a:t>
            </a:fld>
            <a:endParaRPr lang="vi-VN"/>
          </a:p>
        </p:txBody>
      </p:sp>
    </p:spTree>
    <p:extLst>
      <p:ext uri="{BB962C8B-B14F-4D97-AF65-F5344CB8AC3E}">
        <p14:creationId xmlns:p14="http://schemas.microsoft.com/office/powerpoint/2010/main" val="1092310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0A87B0-078F-4069-83BB-6668EC4E2891}" type="slidenum">
              <a:rPr lang="vi-VN" smtClean="0"/>
              <a:t>41</a:t>
            </a:fld>
            <a:endParaRPr lang="vi-VN"/>
          </a:p>
        </p:txBody>
      </p:sp>
    </p:spTree>
    <p:extLst>
      <p:ext uri="{BB962C8B-B14F-4D97-AF65-F5344CB8AC3E}">
        <p14:creationId xmlns:p14="http://schemas.microsoft.com/office/powerpoint/2010/main" val="4119430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0A87B0-078F-4069-83BB-6668EC4E2891}" type="slidenum">
              <a:rPr lang="vi-VN" smtClean="0"/>
              <a:t>42</a:t>
            </a:fld>
            <a:endParaRPr lang="vi-VN"/>
          </a:p>
        </p:txBody>
      </p:sp>
    </p:spTree>
    <p:extLst>
      <p:ext uri="{BB962C8B-B14F-4D97-AF65-F5344CB8AC3E}">
        <p14:creationId xmlns:p14="http://schemas.microsoft.com/office/powerpoint/2010/main" val="2864942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http://www.alpha-scan.co.uk/images/operating-systems-pi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769" y="3223186"/>
            <a:ext cx="11436509" cy="27876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70647" y="3223186"/>
            <a:ext cx="11497235" cy="277420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ctrTitle"/>
          </p:nvPr>
        </p:nvSpPr>
        <p:spPr>
          <a:xfrm>
            <a:off x="1524000" y="1137048"/>
            <a:ext cx="9144000" cy="1740623"/>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24E52D3A-B691-40B2-B669-42567042048B}" type="datetime1">
              <a:rPr lang="vi-VN" smtClean="0"/>
              <a:t>02/12/2024</a:t>
            </a:fld>
            <a:endParaRPr lang="vi-VN"/>
          </a:p>
        </p:txBody>
      </p:sp>
      <p:sp>
        <p:nvSpPr>
          <p:cNvPr id="5" name="Footer Placeholder 4"/>
          <p:cNvSpPr>
            <a:spLocks noGrp="1"/>
          </p:cNvSpPr>
          <p:nvPr>
            <p:ph type="ftr" sz="quarter" idx="11"/>
          </p:nvPr>
        </p:nvSpPr>
        <p:spPr/>
        <p:txBody>
          <a:bodyPr/>
          <a:lstStyle/>
          <a:p>
            <a:r>
              <a:rPr lang="vi-VN"/>
              <a:t>38</a:t>
            </a:r>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14389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3CE1EB7C-53FC-4A01-A16C-55F49B7884C7}" type="datetime1">
              <a:rPr lang="vi-VN" smtClean="0"/>
              <a:t>02/12/2024</a:t>
            </a:fld>
            <a:endParaRPr lang="vi-VN"/>
          </a:p>
        </p:txBody>
      </p:sp>
      <p:sp>
        <p:nvSpPr>
          <p:cNvPr id="5" name="Footer Placeholder 4"/>
          <p:cNvSpPr>
            <a:spLocks noGrp="1"/>
          </p:cNvSpPr>
          <p:nvPr>
            <p:ph type="ftr" sz="quarter" idx="11"/>
          </p:nvPr>
        </p:nvSpPr>
        <p:spPr/>
        <p:txBody>
          <a:bodyPr/>
          <a:lstStyle/>
          <a:p>
            <a:r>
              <a:rPr lang="vi-VN"/>
              <a:t>38</a:t>
            </a:r>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47790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C256BC8-E21C-4361-A366-F9AF0D096A75}" type="datetime1">
              <a:rPr lang="vi-VN" smtClean="0"/>
              <a:t>02/12/2024</a:t>
            </a:fld>
            <a:endParaRPr lang="vi-VN"/>
          </a:p>
        </p:txBody>
      </p:sp>
      <p:sp>
        <p:nvSpPr>
          <p:cNvPr id="5" name="Footer Placeholder 4"/>
          <p:cNvSpPr>
            <a:spLocks noGrp="1"/>
          </p:cNvSpPr>
          <p:nvPr>
            <p:ph type="ftr" sz="quarter" idx="11"/>
          </p:nvPr>
        </p:nvSpPr>
        <p:spPr/>
        <p:txBody>
          <a:bodyPr/>
          <a:lstStyle/>
          <a:p>
            <a:r>
              <a:rPr lang="vi-VN"/>
              <a:t>38</a:t>
            </a:r>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9887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365124"/>
            <a:ext cx="11030138" cy="6356351"/>
          </a:xfrm>
          <a:prstGeom prst="rect">
            <a:avLst/>
          </a:prstGeom>
        </p:spPr>
      </p:pic>
      <p:sp>
        <p:nvSpPr>
          <p:cNvPr id="8" name="Rectangle 7"/>
          <p:cNvSpPr/>
          <p:nvPr userDrawn="1"/>
        </p:nvSpPr>
        <p:spPr>
          <a:xfrm>
            <a:off x="828769" y="509168"/>
            <a:ext cx="11049000" cy="63488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title"/>
          </p:nvPr>
        </p:nvSpPr>
        <p:spPr>
          <a:xfrm>
            <a:off x="838200" y="365125"/>
            <a:ext cx="10515600" cy="1010295"/>
          </a:xfrm>
        </p:spPr>
        <p:txBody>
          <a:bodyPr/>
          <a:lstStyle/>
          <a:p>
            <a:r>
              <a:rPr lang="en-US"/>
              <a:t>Click to edit Master title style</a:t>
            </a:r>
            <a:endParaRPr lang="vi-VN"/>
          </a:p>
        </p:txBody>
      </p:sp>
      <p:sp>
        <p:nvSpPr>
          <p:cNvPr id="3" name="Content Placeholder 2"/>
          <p:cNvSpPr>
            <a:spLocks noGrp="1"/>
          </p:cNvSpPr>
          <p:nvPr>
            <p:ph idx="1"/>
          </p:nvPr>
        </p:nvSpPr>
        <p:spPr>
          <a:xfrm>
            <a:off x="838200" y="1556252"/>
            <a:ext cx="10515600" cy="4610965"/>
          </a:xfrm>
          <a:ln>
            <a:noFill/>
          </a:ln>
        </p:spPr>
        <p:txBody>
          <a:bodyPr/>
          <a:lstStyle>
            <a:lvl1pPr>
              <a:lnSpc>
                <a:spcPct val="114000"/>
              </a:lnSpc>
              <a:spcBef>
                <a:spcPts val="300"/>
              </a:spcBef>
              <a:spcAft>
                <a:spcPts val="300"/>
              </a:spcAft>
              <a:defRPr/>
            </a:lvl1pPr>
            <a:lvl2pPr>
              <a:lnSpc>
                <a:spcPct val="114000"/>
              </a:lnSpc>
              <a:spcBef>
                <a:spcPts val="300"/>
              </a:spcBef>
              <a:spcAft>
                <a:spcPts val="300"/>
              </a:spcAft>
              <a:defRPr/>
            </a:lvl2pPr>
            <a:lvl3pPr>
              <a:lnSpc>
                <a:spcPct val="114000"/>
              </a:lnSpc>
              <a:spcBef>
                <a:spcPts val="300"/>
              </a:spcBef>
              <a:spcAft>
                <a:spcPts val="300"/>
              </a:spcAft>
              <a:defRPr/>
            </a:lvl3pPr>
            <a:lvl4pPr>
              <a:lnSpc>
                <a:spcPct val="114000"/>
              </a:lnSpc>
              <a:spcBef>
                <a:spcPts val="300"/>
              </a:spcBef>
              <a:spcAft>
                <a:spcPts val="300"/>
              </a:spcAft>
              <a:defRPr/>
            </a:lvl4pPr>
            <a:lvl5pPr>
              <a:lnSpc>
                <a:spcPct val="114000"/>
              </a:lnSpc>
              <a:spcBef>
                <a:spcPts val="300"/>
              </a:spcBef>
              <a:spcAft>
                <a:spcPts val="3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B154ACF-A62B-4CFD-8A4A-55187AB61EF0}" type="datetime1">
              <a:rPr lang="vi-VN" smtClean="0"/>
              <a:t>02/12/2024</a:t>
            </a:fld>
            <a:endParaRPr lang="vi-VN"/>
          </a:p>
        </p:txBody>
      </p:sp>
      <p:sp>
        <p:nvSpPr>
          <p:cNvPr id="5" name="Footer Placeholder 4"/>
          <p:cNvSpPr>
            <a:spLocks noGrp="1"/>
          </p:cNvSpPr>
          <p:nvPr>
            <p:ph type="ftr" sz="quarter" idx="11"/>
          </p:nvPr>
        </p:nvSpPr>
        <p:spPr/>
        <p:txBody>
          <a:bodyPr/>
          <a:lstStyle/>
          <a:p>
            <a:r>
              <a:rPr lang="vi-VN"/>
              <a:t>38</a:t>
            </a:r>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pic>
        <p:nvPicPr>
          <p:cNvPr id="2050" name="Picture 2" descr="http://www.blackboxtoolkit.com/images/os_issues.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12961" y="132139"/>
            <a:ext cx="1360395" cy="136039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userDrawn="1"/>
        </p:nvGrpSpPr>
        <p:grpSpPr>
          <a:xfrm>
            <a:off x="852830" y="1260493"/>
            <a:ext cx="9394404" cy="45719"/>
            <a:chOff x="-1707554" y="1208223"/>
            <a:chExt cx="9394404" cy="117808"/>
          </a:xfrm>
        </p:grpSpPr>
        <p:sp>
          <p:nvSpPr>
            <p:cNvPr id="11" name="Flowchart: Manual Input 10"/>
            <p:cNvSpPr/>
            <p:nvPr userDrawn="1"/>
          </p:nvSpPr>
          <p:spPr>
            <a:xfrm rot="5400000">
              <a:off x="6446743" y="78680"/>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Flowchart: Manual Input 13"/>
            <p:cNvSpPr/>
            <p:nvPr userDrawn="1"/>
          </p:nvSpPr>
          <p:spPr>
            <a:xfrm rot="5400000">
              <a:off x="5746771" y="78681"/>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lowchart: Manual Input 14"/>
            <p:cNvSpPr/>
            <p:nvPr userDrawn="1"/>
          </p:nvSpPr>
          <p:spPr>
            <a:xfrm rot="5400000">
              <a:off x="5000064" y="80787"/>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Flowchart: Manual Input 15"/>
            <p:cNvSpPr/>
            <p:nvPr userDrawn="1"/>
          </p:nvSpPr>
          <p:spPr>
            <a:xfrm rot="5400000">
              <a:off x="4028545" y="78681"/>
              <a:ext cx="110564" cy="2369650"/>
            </a:xfrm>
            <a:prstGeom prst="flowChartManualInpu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Flowchart: Manual Input 16"/>
            <p:cNvSpPr/>
            <p:nvPr userDrawn="1"/>
          </p:nvSpPr>
          <p:spPr>
            <a:xfrm rot="5400000">
              <a:off x="3319141" y="78680"/>
              <a:ext cx="110564" cy="2369650"/>
            </a:xfrm>
            <a:prstGeom prst="flowChartManualInpu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Flowchart: Manual Input 17"/>
            <p:cNvSpPr/>
            <p:nvPr userDrawn="1"/>
          </p:nvSpPr>
          <p:spPr>
            <a:xfrm rot="5400000">
              <a:off x="2501144" y="78680"/>
              <a:ext cx="110564" cy="2369650"/>
            </a:xfrm>
            <a:prstGeom prst="flowChartManualInpu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Flowchart: Manual Input 18"/>
            <p:cNvSpPr/>
            <p:nvPr userDrawn="1"/>
          </p:nvSpPr>
          <p:spPr>
            <a:xfrm rot="5400000">
              <a:off x="1772762" y="273662"/>
              <a:ext cx="110564" cy="1979687"/>
            </a:xfrm>
            <a:prstGeom prst="flowChartManualInpu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Flowchart: Manual Input 20"/>
            <p:cNvSpPr/>
            <p:nvPr userDrawn="1"/>
          </p:nvSpPr>
          <p:spPr>
            <a:xfrm rot="5400000">
              <a:off x="870774" y="85923"/>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Flowchart: Manual Input 21"/>
            <p:cNvSpPr/>
            <p:nvPr userDrawn="1"/>
          </p:nvSpPr>
          <p:spPr>
            <a:xfrm rot="5400000">
              <a:off x="170802" y="85924"/>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Flowchart: Manual Input 22"/>
            <p:cNvSpPr/>
            <p:nvPr userDrawn="1"/>
          </p:nvSpPr>
          <p:spPr>
            <a:xfrm rot="5400000">
              <a:off x="-575905" y="88030"/>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9" name="Rectangle 8"/>
          <p:cNvSpPr/>
          <p:nvPr userDrawn="1"/>
        </p:nvSpPr>
        <p:spPr>
          <a:xfrm>
            <a:off x="10750847" y="82726"/>
            <a:ext cx="1371600" cy="1361184"/>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6259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81A129-1ADC-4CE7-8739-04A52677C2E1}" type="datetime1">
              <a:rPr lang="vi-VN" smtClean="0"/>
              <a:t>02/12/2024</a:t>
            </a:fld>
            <a:endParaRPr lang="vi-VN"/>
          </a:p>
        </p:txBody>
      </p:sp>
      <p:sp>
        <p:nvSpPr>
          <p:cNvPr id="5" name="Footer Placeholder 4"/>
          <p:cNvSpPr>
            <a:spLocks noGrp="1"/>
          </p:cNvSpPr>
          <p:nvPr>
            <p:ph type="ftr" sz="quarter" idx="11"/>
          </p:nvPr>
        </p:nvSpPr>
        <p:spPr/>
        <p:txBody>
          <a:bodyPr/>
          <a:lstStyle/>
          <a:p>
            <a:r>
              <a:rPr lang="vi-VN"/>
              <a:t>38</a:t>
            </a:r>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67155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0C51D045-E02D-464C-88BE-00AE214F5101}" type="datetime1">
              <a:rPr lang="vi-VN" smtClean="0"/>
              <a:t>02/12/2024</a:t>
            </a:fld>
            <a:endParaRPr lang="vi-VN"/>
          </a:p>
        </p:txBody>
      </p:sp>
      <p:sp>
        <p:nvSpPr>
          <p:cNvPr id="6" name="Footer Placeholder 5"/>
          <p:cNvSpPr>
            <a:spLocks noGrp="1"/>
          </p:cNvSpPr>
          <p:nvPr>
            <p:ph type="ftr" sz="quarter" idx="11"/>
          </p:nvPr>
        </p:nvSpPr>
        <p:spPr/>
        <p:txBody>
          <a:bodyPr/>
          <a:lstStyle/>
          <a:p>
            <a:r>
              <a:rPr lang="vi-VN"/>
              <a:t>38</a:t>
            </a:r>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4919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A78E2FEB-9958-4E4C-A630-81957013F896}" type="datetime1">
              <a:rPr lang="vi-VN" smtClean="0"/>
              <a:t>02/12/2024</a:t>
            </a:fld>
            <a:endParaRPr lang="vi-VN"/>
          </a:p>
        </p:txBody>
      </p:sp>
      <p:sp>
        <p:nvSpPr>
          <p:cNvPr id="8" name="Footer Placeholder 7"/>
          <p:cNvSpPr>
            <a:spLocks noGrp="1"/>
          </p:cNvSpPr>
          <p:nvPr>
            <p:ph type="ftr" sz="quarter" idx="11"/>
          </p:nvPr>
        </p:nvSpPr>
        <p:spPr/>
        <p:txBody>
          <a:bodyPr/>
          <a:lstStyle/>
          <a:p>
            <a:r>
              <a:rPr lang="vi-VN"/>
              <a:t>38</a:t>
            </a:r>
          </a:p>
        </p:txBody>
      </p:sp>
      <p:sp>
        <p:nvSpPr>
          <p:cNvPr id="9" name="Slide Number Placeholder 8"/>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6515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3D46B098-18A7-4497-BA03-4E2EA9E47C0D}" type="datetime1">
              <a:rPr lang="vi-VN" smtClean="0"/>
              <a:t>02/12/2024</a:t>
            </a:fld>
            <a:endParaRPr lang="vi-VN"/>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43522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22C37B-0CAF-4A6B-AAAC-90255512528B}" type="datetime1">
              <a:rPr lang="vi-VN" smtClean="0"/>
              <a:t>02/12/2024</a:t>
            </a:fld>
            <a:endParaRPr lang="vi-VN"/>
          </a:p>
        </p:txBody>
      </p:sp>
      <p:sp>
        <p:nvSpPr>
          <p:cNvPr id="3" name="Footer Placeholder 2"/>
          <p:cNvSpPr>
            <a:spLocks noGrp="1"/>
          </p:cNvSpPr>
          <p:nvPr>
            <p:ph type="ftr" sz="quarter" idx="11"/>
          </p:nvPr>
        </p:nvSpPr>
        <p:spPr/>
        <p:txBody>
          <a:bodyPr/>
          <a:lstStyle/>
          <a:p>
            <a:r>
              <a:rPr lang="vi-VN"/>
              <a:t>38</a:t>
            </a:r>
          </a:p>
        </p:txBody>
      </p:sp>
      <p:sp>
        <p:nvSpPr>
          <p:cNvPr id="4" name="Slide Number Placeholder 3"/>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33637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646654-6315-4383-9BDD-3780B37476BD}" type="datetime1">
              <a:rPr lang="vi-VN" smtClean="0"/>
              <a:t>02/12/2024</a:t>
            </a:fld>
            <a:endParaRPr lang="vi-VN"/>
          </a:p>
        </p:txBody>
      </p:sp>
      <p:sp>
        <p:nvSpPr>
          <p:cNvPr id="6" name="Footer Placeholder 5"/>
          <p:cNvSpPr>
            <a:spLocks noGrp="1"/>
          </p:cNvSpPr>
          <p:nvPr>
            <p:ph type="ftr" sz="quarter" idx="11"/>
          </p:nvPr>
        </p:nvSpPr>
        <p:spPr/>
        <p:txBody>
          <a:bodyPr/>
          <a:lstStyle/>
          <a:p>
            <a:r>
              <a:rPr lang="vi-VN"/>
              <a:t>38</a:t>
            </a:r>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37583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C4C483-AEB4-4B57-818C-84246ECA0C6C}" type="datetime1">
              <a:rPr lang="vi-VN" smtClean="0"/>
              <a:t>02/12/2024</a:t>
            </a:fld>
            <a:endParaRPr lang="vi-VN"/>
          </a:p>
        </p:txBody>
      </p:sp>
      <p:sp>
        <p:nvSpPr>
          <p:cNvPr id="6" name="Footer Placeholder 5"/>
          <p:cNvSpPr>
            <a:spLocks noGrp="1"/>
          </p:cNvSpPr>
          <p:nvPr>
            <p:ph type="ftr" sz="quarter" idx="11"/>
          </p:nvPr>
        </p:nvSpPr>
        <p:spPr/>
        <p:txBody>
          <a:bodyPr/>
          <a:lstStyle/>
          <a:p>
            <a:r>
              <a:rPr lang="vi-VN"/>
              <a:t>38</a:t>
            </a:r>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81365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9A5F0C-76E8-4553-9FE4-0B3F7BC5EAA5}" type="datetime1">
              <a:rPr lang="vi-VN" smtClean="0"/>
              <a:t>02/12/2024</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38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F60F1-D81D-4A0F-9A4C-4DEFF98A3653}" type="slidenum">
              <a:rPr lang="vi-VN" smtClean="0"/>
              <a:t>‹#›</a:t>
            </a:fld>
            <a:endParaRPr lang="vi-VN"/>
          </a:p>
        </p:txBody>
      </p:sp>
    </p:spTree>
    <p:extLst>
      <p:ext uri="{BB962C8B-B14F-4D97-AF65-F5344CB8AC3E}">
        <p14:creationId xmlns:p14="http://schemas.microsoft.com/office/powerpoint/2010/main" val="3055189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7048"/>
            <a:ext cx="9144000" cy="2672952"/>
          </a:xfrm>
        </p:spPr>
        <p:txBody>
          <a:bodyPr>
            <a:normAutofit/>
          </a:bodyPr>
          <a:lstStyle/>
          <a:p>
            <a:r>
              <a:rPr lang="en-US" b="1"/>
              <a:t>Chương 5</a:t>
            </a:r>
            <a:br>
              <a:rPr lang="en-US" b="1"/>
            </a:br>
            <a:r>
              <a:rPr lang="en-US" sz="10700" b="1"/>
              <a:t>BẾ TẮC</a:t>
            </a:r>
            <a:endParaRPr lang="vi-VN" b="1"/>
          </a:p>
        </p:txBody>
      </p:sp>
      <p:sp>
        <p:nvSpPr>
          <p:cNvPr id="3" name="Subtitle 2"/>
          <p:cNvSpPr>
            <a:spLocks noGrp="1"/>
          </p:cNvSpPr>
          <p:nvPr>
            <p:ph type="subTitle" idx="1"/>
          </p:nvPr>
        </p:nvSpPr>
        <p:spPr/>
        <p:txBody>
          <a:bodyPr/>
          <a:lstStyle/>
          <a:p>
            <a:r>
              <a:rPr lang="en-US"/>
              <a:t> </a:t>
            </a:r>
            <a:endParaRPr lang="vi-VN"/>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a:t>
            </a:fld>
            <a:endParaRPr lang="vi-VN"/>
          </a:p>
        </p:txBody>
      </p:sp>
    </p:spTree>
    <p:extLst>
      <p:ext uri="{BB962C8B-B14F-4D97-AF65-F5344CB8AC3E}">
        <p14:creationId xmlns:p14="http://schemas.microsoft.com/office/powerpoint/2010/main" val="205046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Đồ thị với một chu trình nhưng không có bế tắc</a:t>
            </a:r>
          </a:p>
        </p:txBody>
      </p:sp>
      <p:pic>
        <p:nvPicPr>
          <p:cNvPr id="4" name="Content Placeholder 3"/>
          <p:cNvPicPr>
            <a:picLocks noGrp="1" noChangeAspect="1"/>
          </p:cNvPicPr>
          <p:nvPr>
            <p:ph idx="1"/>
          </p:nvPr>
        </p:nvPicPr>
        <p:blipFill>
          <a:blip r:embed="rId2"/>
          <a:stretch>
            <a:fillRect/>
          </a:stretch>
        </p:blipFill>
        <p:spPr>
          <a:xfrm>
            <a:off x="4310285" y="1590165"/>
            <a:ext cx="3571429" cy="4542857"/>
          </a:xfrm>
          <a:prstGeom prst="rect">
            <a:avLst/>
          </a:prstGeom>
        </p:spPr>
      </p:pic>
      <p:sp>
        <p:nvSpPr>
          <p:cNvPr id="3" name="Footer Placeholder 2"/>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10</a:t>
            </a:fld>
            <a:endParaRPr lang="vi-VN"/>
          </a:p>
        </p:txBody>
      </p:sp>
    </p:spTree>
    <p:extLst>
      <p:ext uri="{BB962C8B-B14F-4D97-AF65-F5344CB8AC3E}">
        <p14:creationId xmlns:p14="http://schemas.microsoft.com/office/powerpoint/2010/main" val="591966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11</a:t>
            </a:fld>
            <a:endParaRPr lang="vi-VN"/>
          </a:p>
        </p:txBody>
      </p:sp>
      <p:pic>
        <p:nvPicPr>
          <p:cNvPr id="6" name="Picture 5"/>
          <p:cNvPicPr>
            <a:picLocks noChangeAspect="1"/>
          </p:cNvPicPr>
          <p:nvPr/>
        </p:nvPicPr>
        <p:blipFill>
          <a:blip r:embed="rId2"/>
          <a:stretch>
            <a:fillRect/>
          </a:stretch>
        </p:blipFill>
        <p:spPr>
          <a:xfrm>
            <a:off x="988680" y="350481"/>
            <a:ext cx="9825368" cy="6188431"/>
          </a:xfrm>
          <a:prstGeom prst="rect">
            <a:avLst/>
          </a:prstGeom>
        </p:spPr>
      </p:pic>
    </p:spTree>
    <p:extLst>
      <p:ext uri="{BB962C8B-B14F-4D97-AF65-F5344CB8AC3E}">
        <p14:creationId xmlns:p14="http://schemas.microsoft.com/office/powerpoint/2010/main" val="990762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12</a:t>
            </a:fld>
            <a:endParaRPr lang="vi-VN"/>
          </a:p>
        </p:txBody>
      </p:sp>
      <p:pic>
        <p:nvPicPr>
          <p:cNvPr id="6" name="Picture 5"/>
          <p:cNvPicPr>
            <a:picLocks noChangeAspect="1"/>
          </p:cNvPicPr>
          <p:nvPr/>
        </p:nvPicPr>
        <p:blipFill>
          <a:blip r:embed="rId2"/>
          <a:stretch>
            <a:fillRect/>
          </a:stretch>
        </p:blipFill>
        <p:spPr>
          <a:xfrm>
            <a:off x="1049455" y="365125"/>
            <a:ext cx="8932745" cy="5439873"/>
          </a:xfrm>
          <a:prstGeom prst="rect">
            <a:avLst/>
          </a:prstGeom>
        </p:spPr>
      </p:pic>
    </p:spTree>
    <p:extLst>
      <p:ext uri="{BB962C8B-B14F-4D97-AF65-F5344CB8AC3E}">
        <p14:creationId xmlns:p14="http://schemas.microsoft.com/office/powerpoint/2010/main" val="2841023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Tiên đề</a:t>
            </a:r>
          </a:p>
        </p:txBody>
      </p:sp>
      <p:sp>
        <p:nvSpPr>
          <p:cNvPr id="3" name="Content Placeholder 2"/>
          <p:cNvSpPr>
            <a:spLocks noGrp="1"/>
          </p:cNvSpPr>
          <p:nvPr>
            <p:ph idx="1"/>
          </p:nvPr>
        </p:nvSpPr>
        <p:spPr/>
        <p:txBody>
          <a:bodyPr>
            <a:normAutofit/>
          </a:bodyPr>
          <a:lstStyle/>
          <a:p>
            <a:r>
              <a:rPr lang="vi-VN" sz="3200"/>
              <a:t>Nếu một đồ thị không có chu trình ⇒ không có bế tắc.</a:t>
            </a:r>
          </a:p>
          <a:p>
            <a:r>
              <a:rPr lang="vi-VN" sz="3200"/>
              <a:t>Nếu đồ thị có một chu trình</a:t>
            </a:r>
            <a:r>
              <a:rPr lang="en-US" sz="3200"/>
              <a:t> </a:t>
            </a:r>
            <a:r>
              <a:rPr lang="vi-VN" sz="3200"/>
              <a:t>⇒</a:t>
            </a:r>
          </a:p>
          <a:p>
            <a:pPr lvl="1"/>
            <a:r>
              <a:rPr lang="vi-VN" sz="2800"/>
              <a:t>Nếu mỗi tài nguyên chỉ có một thể hiện thì xuất hiện bế tắc.</a:t>
            </a:r>
          </a:p>
          <a:p>
            <a:pPr lvl="1"/>
            <a:r>
              <a:rPr lang="vi-VN" sz="2800"/>
              <a:t>Nếu mỗi loại tài nguyên có một vài thể hiện thì có thể có bế tắc</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13</a:t>
            </a:fld>
            <a:endParaRPr lang="vi-VN"/>
          </a:p>
        </p:txBody>
      </p:sp>
    </p:spTree>
    <p:extLst>
      <p:ext uri="{BB962C8B-B14F-4D97-AF65-F5344CB8AC3E}">
        <p14:creationId xmlns:p14="http://schemas.microsoft.com/office/powerpoint/2010/main" val="3702487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phương pháp xử lý bế tắc</a:t>
            </a:r>
          </a:p>
        </p:txBody>
      </p:sp>
      <p:sp>
        <p:nvSpPr>
          <p:cNvPr id="3" name="Content Placeholder 2"/>
          <p:cNvSpPr>
            <a:spLocks noGrp="1"/>
          </p:cNvSpPr>
          <p:nvPr>
            <p:ph idx="1"/>
          </p:nvPr>
        </p:nvSpPr>
        <p:spPr/>
        <p:txBody>
          <a:bodyPr/>
          <a:lstStyle/>
          <a:p>
            <a:pPr algn="just"/>
            <a:r>
              <a:rPr lang="vi-VN"/>
              <a:t>Đảm bảo hệ thống sẽ không bao giờ đi vào trạng thái bế tắc</a:t>
            </a:r>
          </a:p>
          <a:p>
            <a:pPr algn="just"/>
            <a:r>
              <a:rPr lang="vi-VN"/>
              <a:t>Cho phép hệ thống vào trạng thái bế tắc sau đó khôi phục</a:t>
            </a:r>
          </a:p>
          <a:p>
            <a:pPr algn="just"/>
            <a:r>
              <a:rPr lang="vi-VN"/>
              <a:t>Bỏ qua vấn đề này và xem rằng bế tắc không bao giờ xảy ra trong hệ thống; được sử dụng bởi hầu hết các hệ điều hành, bao gồm cả UNIX.</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14</a:t>
            </a:fld>
            <a:endParaRPr lang="vi-VN"/>
          </a:p>
        </p:txBody>
      </p:sp>
    </p:spTree>
    <p:extLst>
      <p:ext uri="{BB962C8B-B14F-4D97-AF65-F5344CB8AC3E}">
        <p14:creationId xmlns:p14="http://schemas.microsoft.com/office/powerpoint/2010/main" val="2495300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Ngăn chặn bế tắc...</a:t>
            </a:r>
          </a:p>
        </p:txBody>
      </p:sp>
      <p:sp>
        <p:nvSpPr>
          <p:cNvPr id="3" name="Content Placeholder 2"/>
          <p:cNvSpPr>
            <a:spLocks noGrp="1"/>
          </p:cNvSpPr>
          <p:nvPr>
            <p:ph idx="1"/>
          </p:nvPr>
        </p:nvSpPr>
        <p:spPr/>
        <p:txBody>
          <a:bodyPr>
            <a:normAutofit lnSpcReduction="10000"/>
          </a:bodyPr>
          <a:lstStyle/>
          <a:p>
            <a:pPr algn="just"/>
            <a:r>
              <a:rPr lang="vi-VN"/>
              <a:t>Ràng buộc cách thức yêu cầu tài nguyên của các tiến trình</a:t>
            </a:r>
          </a:p>
          <a:p>
            <a:pPr lvl="1" algn="just"/>
            <a:r>
              <a:rPr lang="vi-VN" b="1"/>
              <a:t>Độc quyền truy xuất (Loại trừ lẫn nhau) </a:t>
            </a:r>
            <a:r>
              <a:rPr lang="vi-VN"/>
              <a:t>– không cần thỏa mãn với các tài nguyên có thể chia sẻ; cần thỏa mãn với các tài nguyên không thể chia sẻ</a:t>
            </a:r>
            <a:r>
              <a:rPr lang="en-US"/>
              <a:t> </a:t>
            </a:r>
            <a:r>
              <a:rPr lang="vi-VN"/>
              <a:t>(ví dụ máy in).</a:t>
            </a:r>
          </a:p>
          <a:p>
            <a:pPr lvl="1" algn="just"/>
            <a:r>
              <a:rPr lang="vi-VN" b="1"/>
              <a:t>Giữ và chờ</a:t>
            </a:r>
            <a:r>
              <a:rPr lang="vi-VN"/>
              <a:t> – phải đảm bảo rằng khi một tiến trình yêu cầu một tài nguyên, nó không được giữ bất kì tài nguyên nào khác.</a:t>
            </a:r>
          </a:p>
          <a:p>
            <a:pPr lvl="2" algn="just"/>
            <a:r>
              <a:rPr lang="vi-VN"/>
              <a:t>Tiến trình phải yêu cầu và được phân phối tất cả các tài nguyên trước khi nó bắt đầu thực thi</a:t>
            </a:r>
          </a:p>
          <a:p>
            <a:pPr lvl="2" algn="just"/>
            <a:r>
              <a:rPr lang="vi-VN"/>
              <a:t>Cho phép tiến trình yêu cầu tài nguyên chỉ khi nó không chiếm hữu tài nguyên nào.</a:t>
            </a:r>
          </a:p>
          <a:p>
            <a:pPr lvl="2" algn="just"/>
            <a:r>
              <a:rPr lang="vi-VN"/>
              <a:t>Tính tận dụng tài nguyên thấp; có thể xảy ra “chết đói”.</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15</a:t>
            </a:fld>
            <a:endParaRPr lang="vi-VN"/>
          </a:p>
        </p:txBody>
      </p:sp>
    </p:spTree>
    <p:extLst>
      <p:ext uri="{BB962C8B-B14F-4D97-AF65-F5344CB8AC3E}">
        <p14:creationId xmlns:p14="http://schemas.microsoft.com/office/powerpoint/2010/main" val="3547988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...Ngăn chặn bế tắc</a:t>
            </a:r>
          </a:p>
        </p:txBody>
      </p:sp>
      <p:sp>
        <p:nvSpPr>
          <p:cNvPr id="3" name="Content Placeholder 2"/>
          <p:cNvSpPr>
            <a:spLocks noGrp="1"/>
          </p:cNvSpPr>
          <p:nvPr>
            <p:ph idx="1"/>
          </p:nvPr>
        </p:nvSpPr>
        <p:spPr/>
        <p:txBody>
          <a:bodyPr>
            <a:normAutofit fontScale="92500" lnSpcReduction="10000"/>
          </a:bodyPr>
          <a:lstStyle/>
          <a:p>
            <a:pPr algn="just"/>
            <a:r>
              <a:rPr lang="vi-VN" b="1"/>
              <a:t>Không chiếm đoạt </a:t>
            </a:r>
          </a:p>
          <a:p>
            <a:pPr lvl="1" algn="just"/>
            <a:r>
              <a:rPr lang="vi-VN"/>
              <a:t>Nếu một tiến trình hiện đang giữ một số tài nguyên nào đó và yêu cầu tài nguyên khác (chưa thể phân phối cho nó ngay lập tức), tất cả các tài nguyên đang bị giữ sẽ được giải phóng.</a:t>
            </a:r>
          </a:p>
          <a:p>
            <a:pPr lvl="1" algn="just"/>
            <a:r>
              <a:rPr lang="vi-VN"/>
              <a:t>Các tài nguyên bị chiếm đoạt được thêm vào danh sách các tài nguyên mà tiến trình đó đang chờ.</a:t>
            </a:r>
          </a:p>
          <a:p>
            <a:pPr lvl="1" algn="just"/>
            <a:r>
              <a:rPr lang="vi-VN"/>
              <a:t>Tiến trình sẽ bắt đầu thực thi lại chỉ khi nó có thể lấy lại các tài nguyên cũ cũng như chiếm cả tài nguyên mới mà nó đang yêu cầu.</a:t>
            </a:r>
          </a:p>
          <a:p>
            <a:pPr algn="just"/>
            <a:r>
              <a:rPr lang="vi-VN" b="1"/>
              <a:t>Chờ đợi vòng tròn </a:t>
            </a:r>
            <a:r>
              <a:rPr lang="vi-VN"/>
              <a:t>– áp đặt một trình tự tổng thể của tất cả các loại tài nguyên, và ràng buộc các tiến trình yêu cầu tài nguyên theo thứ tự tăng dần.</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16</a:t>
            </a:fld>
            <a:endParaRPr lang="vi-VN"/>
          </a:p>
        </p:txBody>
      </p:sp>
    </p:spTree>
    <p:extLst>
      <p:ext uri="{BB962C8B-B14F-4D97-AF65-F5344CB8AC3E}">
        <p14:creationId xmlns:p14="http://schemas.microsoft.com/office/powerpoint/2010/main" val="1387060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Tránh bế tắc</a:t>
            </a:r>
          </a:p>
        </p:txBody>
      </p:sp>
      <p:sp>
        <p:nvSpPr>
          <p:cNvPr id="3" name="Content Placeholder 2"/>
          <p:cNvSpPr>
            <a:spLocks noGrp="1"/>
          </p:cNvSpPr>
          <p:nvPr>
            <p:ph idx="1"/>
          </p:nvPr>
        </p:nvSpPr>
        <p:spPr>
          <a:xfrm>
            <a:off x="838200" y="1556252"/>
            <a:ext cx="11049000" cy="4610965"/>
          </a:xfrm>
        </p:spPr>
        <p:txBody>
          <a:bodyPr>
            <a:noAutofit/>
          </a:bodyPr>
          <a:lstStyle/>
          <a:p>
            <a:pPr algn="just"/>
            <a:r>
              <a:rPr lang="vi-VN" sz="3200"/>
              <a:t>Yêu cầu hệ thống phải có trước một số thông tin (prior information available).</a:t>
            </a:r>
          </a:p>
          <a:p>
            <a:pPr lvl="1" algn="just"/>
            <a:r>
              <a:rPr lang="vi-VN" sz="2600"/>
              <a:t>Mô hình đơn giản: mỗi tiến trình khai báo số tài nguyên lớn nhất thuộc mỗi loại mà nó cần.</a:t>
            </a:r>
          </a:p>
          <a:p>
            <a:pPr lvl="1" algn="just"/>
            <a:r>
              <a:rPr lang="vi-VN" sz="2600"/>
              <a:t>Thuật toán tránh bế tắc kiểm tra trạng thái phân phối tài nguyên để đảm bảo rằng không bao giờ có điều kiện “chờ đợi vòng tròn” xảy ra.</a:t>
            </a:r>
          </a:p>
          <a:p>
            <a:pPr lvl="1" algn="just"/>
            <a:r>
              <a:rPr lang="vi-VN" sz="2600"/>
              <a:t>Trạng thái phân phối tài nguyên được xác định bằng số các tài nguyên rỗi, số tài nguyên đã được phân phối và số cực đại yêu cầu của các tiến trình</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17</a:t>
            </a:fld>
            <a:endParaRPr lang="vi-VN"/>
          </a:p>
        </p:txBody>
      </p:sp>
    </p:spTree>
    <p:extLst>
      <p:ext uri="{BB962C8B-B14F-4D97-AF65-F5344CB8AC3E}">
        <p14:creationId xmlns:p14="http://schemas.microsoft.com/office/powerpoint/2010/main" val="3640345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365125"/>
            <a:ext cx="10515600" cy="1010295"/>
          </a:xfrm>
        </p:spPr>
        <p:txBody>
          <a:bodyPr/>
          <a:lstStyle/>
          <a:p>
            <a:r>
              <a:rPr lang="vi-VN"/>
              <a:t>Trạng thái an toàn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0050" y="1315529"/>
                <a:ext cx="11382375" cy="4610965"/>
              </a:xfrm>
            </p:spPr>
            <p:txBody>
              <a:bodyPr>
                <a:noAutofit/>
              </a:bodyPr>
              <a:lstStyle/>
              <a:p>
                <a:pPr algn="just"/>
                <a:r>
                  <a:rPr lang="en-US" sz="2300" dirty="0" err="1"/>
                  <a:t>Mỗi</a:t>
                </a:r>
                <a:r>
                  <a:rPr lang="en-US" sz="2300" dirty="0"/>
                  <a:t> </a:t>
                </a:r>
                <a:r>
                  <a:rPr lang="en-US" sz="2300" dirty="0" err="1"/>
                  <a:t>khi</a:t>
                </a:r>
                <a:r>
                  <a:rPr lang="vi-VN" sz="2300"/>
                  <a:t> một </a:t>
                </a:r>
                <a:r>
                  <a:rPr lang="vi-VN" sz="2300" dirty="0"/>
                  <a:t>tiến trình yêu cầu một tài nguyên rỗi, cần xác định xem việc phân phối đó có đặt hệ thống vào trạng thái không an toàn </a:t>
                </a:r>
                <a:r>
                  <a:rPr lang="en-US" sz="2300" dirty="0">
                    <a:latin typeface="Arial" pitchFamily="34" charset="0"/>
                    <a:cs typeface="Arial" pitchFamily="34" charset="0"/>
                  </a:rPr>
                  <a:t>hay</a:t>
                </a:r>
                <a:r>
                  <a:rPr lang="en-US" sz="2300" dirty="0"/>
                  <a:t> </a:t>
                </a:r>
                <a:r>
                  <a:rPr lang="vi-VN" sz="2300" dirty="0"/>
                  <a:t>không.</a:t>
                </a:r>
              </a:p>
              <a:p>
                <a:pPr algn="just"/>
                <a:r>
                  <a:rPr lang="vi-VN" sz="2300" dirty="0"/>
                  <a:t>Hệ thống trong trạng thái an toàn nếu tồn tại một “chuỗi an toàn” của tất cả các tiến trình. </a:t>
                </a:r>
              </a:p>
              <a:p>
                <a:pPr algn="just"/>
                <a:r>
                  <a:rPr lang="vi-VN" sz="2300" dirty="0"/>
                  <a:t>Chuỗi </a:t>
                </a:r>
                <a14:m>
                  <m:oMath xmlns:m="http://schemas.openxmlformats.org/officeDocument/2006/math">
                    <m:r>
                      <a:rPr lang="vi-VN" sz="2300" b="0" i="1" smtClean="0">
                        <a:latin typeface="Cambria Math" panose="02040503050406030204" pitchFamily="18" charset="0"/>
                      </a:rPr>
                      <m:t>&lt;</m:t>
                    </m:r>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1</m:t>
                        </m:r>
                      </m:sub>
                    </m:sSub>
                    <m:r>
                      <a:rPr lang="vi-VN" sz="2300" b="0" i="1" smtClean="0">
                        <a:latin typeface="Cambria Math" panose="02040503050406030204" pitchFamily="18" charset="0"/>
                      </a:rPr>
                      <m:t>, </m:t>
                    </m:r>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2</m:t>
                        </m:r>
                      </m:sub>
                    </m:sSub>
                    <m:r>
                      <a:rPr lang="vi-VN" sz="2300" b="0" i="1" smtClean="0">
                        <a:latin typeface="Cambria Math" panose="02040503050406030204" pitchFamily="18" charset="0"/>
                      </a:rPr>
                      <m:t>, …, </m:t>
                    </m:r>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𝑛</m:t>
                        </m:r>
                      </m:sub>
                    </m:sSub>
                    <m:r>
                      <a:rPr lang="vi-VN" sz="2300" b="0" i="1" smtClean="0">
                        <a:latin typeface="Cambria Math" panose="02040503050406030204" pitchFamily="18" charset="0"/>
                      </a:rPr>
                      <m:t>&gt;</m:t>
                    </m:r>
                  </m:oMath>
                </a14:m>
                <a:r>
                  <a:rPr lang="vi-VN" sz="2300" dirty="0"/>
                  <a:t> là an toàn đối với mỗi </a:t>
                </a:r>
                <a14:m>
                  <m:oMath xmlns:m="http://schemas.openxmlformats.org/officeDocument/2006/math">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𝑖</m:t>
                        </m:r>
                      </m:sub>
                    </m:sSub>
                  </m:oMath>
                </a14:m>
                <a:r>
                  <a:rPr lang="vi-VN" sz="2300" dirty="0"/>
                  <a:t>, </a:t>
                </a:r>
                <a:r>
                  <a:rPr lang="en-US" sz="2300" dirty="0" err="1"/>
                  <a:t>nếu</a:t>
                </a:r>
                <a:r>
                  <a:rPr lang="en-US" sz="2300" dirty="0"/>
                  <a:t> </a:t>
                </a:r>
                <a:r>
                  <a:rPr lang="vi-VN" sz="2300" dirty="0"/>
                  <a:t>các tài nguyên mà </a:t>
                </a:r>
                <a14:m>
                  <m:oMath xmlns:m="http://schemas.openxmlformats.org/officeDocument/2006/math">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𝑖</m:t>
                        </m:r>
                      </m:sub>
                    </m:sSub>
                  </m:oMath>
                </a14:m>
                <a:r>
                  <a:rPr lang="vi-VN" sz="2300" dirty="0"/>
                  <a:t> cần đều có thể phân phối bởi các tài nguyên đang rỗi hoặc các tài nguyên đang bị chiếm hữu bởi tất cả các tiến trình </a:t>
                </a:r>
                <a14:m>
                  <m:oMath xmlns:m="http://schemas.openxmlformats.org/officeDocument/2006/math">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𝑗</m:t>
                        </m:r>
                      </m:sub>
                    </m:sSub>
                  </m:oMath>
                </a14:m>
                <a:r>
                  <a:rPr lang="vi-VN" sz="2300" dirty="0"/>
                  <a:t> (với j&lt;i).</a:t>
                </a:r>
              </a:p>
              <a:p>
                <a:pPr lvl="1" algn="just"/>
                <a:r>
                  <a:rPr lang="vi-VN" sz="2300" dirty="0"/>
                  <a:t>Nếu </a:t>
                </a:r>
                <a14:m>
                  <m:oMath xmlns:m="http://schemas.openxmlformats.org/officeDocument/2006/math">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en-US" sz="2300" b="0" i="1" smtClean="0">
                            <a:latin typeface="Cambria Math"/>
                          </a:rPr>
                          <m:t>𝑖</m:t>
                        </m:r>
                      </m:sub>
                    </m:sSub>
                  </m:oMath>
                </a14:m>
                <a:r>
                  <a:rPr lang="vi-VN" sz="2300" dirty="0"/>
                  <a:t> cần tài nguyên không rỗi ngay lập tức, thì </a:t>
                </a:r>
                <a14:m>
                  <m:oMath xmlns:m="http://schemas.openxmlformats.org/officeDocument/2006/math">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𝑖</m:t>
                        </m:r>
                      </m:sub>
                    </m:sSub>
                  </m:oMath>
                </a14:m>
                <a:r>
                  <a:rPr lang="vi-VN" sz="2300" dirty="0"/>
                  <a:t> có thể đợi cho đến khi tất cả các </a:t>
                </a:r>
                <a14:m>
                  <m:oMath xmlns:m="http://schemas.openxmlformats.org/officeDocument/2006/math">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𝑗</m:t>
                        </m:r>
                      </m:sub>
                    </m:sSub>
                  </m:oMath>
                </a14:m>
                <a:r>
                  <a:rPr lang="vi-VN" sz="2300" dirty="0"/>
                  <a:t> hoàn thành.</a:t>
                </a:r>
              </a:p>
              <a:p>
                <a:pPr lvl="1" algn="just"/>
                <a:r>
                  <a:rPr lang="vi-VN" sz="2300" dirty="0"/>
                  <a:t>Khi </a:t>
                </a:r>
                <a14:m>
                  <m:oMath xmlns:m="http://schemas.openxmlformats.org/officeDocument/2006/math">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𝑗</m:t>
                        </m:r>
                      </m:sub>
                    </m:sSub>
                  </m:oMath>
                </a14:m>
                <a:r>
                  <a:rPr lang="vi-VN" sz="2300" dirty="0"/>
                  <a:t> đã hoàn thành, </a:t>
                </a:r>
                <a14:m>
                  <m:oMath xmlns:m="http://schemas.openxmlformats.org/officeDocument/2006/math">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𝑖</m:t>
                        </m:r>
                      </m:sub>
                    </m:sSub>
                  </m:oMath>
                </a14:m>
                <a:r>
                  <a:rPr lang="vi-VN" sz="2300" dirty="0"/>
                  <a:t> có thể chiếm hữu tài nguyên mà nó cần, thực thi và trả lại tài nguyên đã được phân phối và kết thúc. </a:t>
                </a:r>
              </a:p>
              <a:p>
                <a:pPr lvl="1" algn="just"/>
                <a:r>
                  <a:rPr lang="vi-VN" sz="2300" dirty="0"/>
                  <a:t>Khi </a:t>
                </a:r>
                <a14:m>
                  <m:oMath xmlns:m="http://schemas.openxmlformats.org/officeDocument/2006/math">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𝑖</m:t>
                        </m:r>
                      </m:sub>
                    </m:sSub>
                  </m:oMath>
                </a14:m>
                <a:r>
                  <a:rPr lang="vi-VN" sz="2300" dirty="0"/>
                  <a:t> kết th</a:t>
                </a:r>
                <a:r>
                  <a:rPr lang="en-US" sz="2300" dirty="0"/>
                  <a:t>ú</a:t>
                </a:r>
                <a:r>
                  <a:rPr lang="vi-VN" sz="2300" dirty="0"/>
                  <a:t>c, </a:t>
                </a:r>
                <a14:m>
                  <m:oMath xmlns:m="http://schemas.openxmlformats.org/officeDocument/2006/math">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𝑖</m:t>
                        </m:r>
                        <m:r>
                          <a:rPr lang="vi-VN" sz="2300" b="0" i="1" smtClean="0">
                            <a:latin typeface="Cambria Math" panose="02040503050406030204" pitchFamily="18" charset="0"/>
                          </a:rPr>
                          <m:t>+1</m:t>
                        </m:r>
                      </m:sub>
                    </m:sSub>
                  </m:oMath>
                </a14:m>
                <a:r>
                  <a:rPr lang="vi-VN" sz="2300" dirty="0"/>
                  <a:t> có thể chiếm hữu tài nguyên mà nó cần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0050" y="1315529"/>
                <a:ext cx="11382375" cy="4610965"/>
              </a:xfrm>
              <a:blipFill>
                <a:blip r:embed="rId2"/>
                <a:stretch>
                  <a:fillRect l="-643" t="-794" r="-750" b="-18915"/>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18</a:t>
            </a:fld>
            <a:endParaRPr lang="vi-VN"/>
          </a:p>
        </p:txBody>
      </p:sp>
    </p:spTree>
    <p:extLst>
      <p:ext uri="{BB962C8B-B14F-4D97-AF65-F5344CB8AC3E}">
        <p14:creationId xmlns:p14="http://schemas.microsoft.com/office/powerpoint/2010/main" val="1533339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Tiên đề</a:t>
            </a:r>
          </a:p>
        </p:txBody>
      </p:sp>
      <p:sp>
        <p:nvSpPr>
          <p:cNvPr id="3" name="Content Placeholder 2"/>
          <p:cNvSpPr>
            <a:spLocks noGrp="1"/>
          </p:cNvSpPr>
          <p:nvPr>
            <p:ph idx="1"/>
          </p:nvPr>
        </p:nvSpPr>
        <p:spPr/>
        <p:txBody>
          <a:bodyPr>
            <a:normAutofit/>
          </a:bodyPr>
          <a:lstStyle/>
          <a:p>
            <a:pPr algn="just"/>
            <a:r>
              <a:rPr lang="vi-VN" sz="3200"/>
              <a:t>Nếu một hệ</a:t>
            </a:r>
            <a:r>
              <a:rPr lang="en-US" sz="3200"/>
              <a:t> </a:t>
            </a:r>
            <a:r>
              <a:rPr lang="vi-VN" sz="3200"/>
              <a:t>thống trong trạng thái an toàn ⇒ không có bế tắc</a:t>
            </a:r>
          </a:p>
          <a:p>
            <a:pPr algn="just"/>
            <a:r>
              <a:rPr lang="vi-VN" sz="3200"/>
              <a:t>Nếu một hệ thống ở trong trạng thái không an toàn ⇒ có thể có bế tắc.</a:t>
            </a:r>
          </a:p>
          <a:p>
            <a:pPr algn="just"/>
            <a:r>
              <a:rPr lang="vi-VN" sz="3200"/>
              <a:t>Tránh bế tắc ⇒ đảm bảo rằng hệ thống không bao giờ rơi vào trạng thái không an toàn. </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19</a:t>
            </a:fld>
            <a:endParaRPr lang="vi-VN"/>
          </a:p>
        </p:txBody>
      </p:sp>
    </p:spTree>
    <p:extLst>
      <p:ext uri="{BB962C8B-B14F-4D97-AF65-F5344CB8AC3E}">
        <p14:creationId xmlns:p14="http://schemas.microsoft.com/office/powerpoint/2010/main" val="391649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a:t>Bế tắc</a:t>
            </a:r>
            <a:r>
              <a:rPr lang="en-US">
                <a:latin typeface="Times New Roman" pitchFamily="18" charset="0"/>
                <a:ea typeface="Tahoma" pitchFamily="34" charset="0"/>
                <a:cs typeface="Times New Roman" pitchFamily="18" charset="0"/>
              </a:rPr>
              <a:t> (Deadlock)</a:t>
            </a:r>
            <a:endParaRPr lang="vi-VN">
              <a:latin typeface="Times New Roman" pitchFamily="18" charset="0"/>
              <a:ea typeface="Tahoma" pitchFamily="34" charset="0"/>
              <a:cs typeface="Times New Roman" pitchFamily="18" charset="0"/>
            </a:endParaRPr>
          </a:p>
        </p:txBody>
      </p:sp>
      <p:sp>
        <p:nvSpPr>
          <p:cNvPr id="6" name="Content Placeholder 5"/>
          <p:cNvSpPr>
            <a:spLocks noGrp="1"/>
          </p:cNvSpPr>
          <p:nvPr>
            <p:ph idx="1"/>
          </p:nvPr>
        </p:nvSpPr>
        <p:spPr/>
        <p:txBody>
          <a:bodyPr/>
          <a:lstStyle/>
          <a:p>
            <a:r>
              <a:rPr lang="vi-VN"/>
              <a:t>Vấn đề “Bế tắc”</a:t>
            </a:r>
          </a:p>
          <a:p>
            <a:r>
              <a:rPr lang="vi-VN"/>
              <a:t>Mô hình hệ thống</a:t>
            </a:r>
          </a:p>
          <a:p>
            <a:r>
              <a:rPr lang="vi-VN"/>
              <a:t>Các đặc điểm của bế tắc</a:t>
            </a:r>
          </a:p>
          <a:p>
            <a:r>
              <a:rPr lang="vi-VN"/>
              <a:t>Các phương pháp xử lý bế tắc</a:t>
            </a:r>
          </a:p>
          <a:p>
            <a:r>
              <a:rPr lang="vi-VN"/>
              <a:t>Ngăn chặn bế tắc</a:t>
            </a:r>
          </a:p>
          <a:p>
            <a:r>
              <a:rPr lang="vi-VN"/>
              <a:t>Tránh bế tắc</a:t>
            </a:r>
          </a:p>
          <a:p>
            <a:r>
              <a:rPr lang="vi-VN"/>
              <a:t>Khôi phục sau bế tắc</a:t>
            </a:r>
          </a:p>
        </p:txBody>
      </p:sp>
      <p:sp>
        <p:nvSpPr>
          <p:cNvPr id="2" name="Footer Placeholder 1"/>
          <p:cNvSpPr>
            <a:spLocks noGrp="1"/>
          </p:cNvSpPr>
          <p:nvPr>
            <p:ph type="ftr" sz="quarter" idx="11"/>
          </p:nvPr>
        </p:nvSpPr>
        <p:spPr/>
        <p:txBody>
          <a:bodyPr/>
          <a:lstStyle/>
          <a:p>
            <a:r>
              <a:rPr lang="vi-VN"/>
              <a:t>38</a:t>
            </a:r>
          </a:p>
        </p:txBody>
      </p:sp>
      <p:sp>
        <p:nvSpPr>
          <p:cNvPr id="3" name="Slide Number Placeholder 2"/>
          <p:cNvSpPr>
            <a:spLocks noGrp="1"/>
          </p:cNvSpPr>
          <p:nvPr>
            <p:ph type="sldNum" sz="quarter" idx="12"/>
          </p:nvPr>
        </p:nvSpPr>
        <p:spPr/>
        <p:txBody>
          <a:bodyPr/>
          <a:lstStyle/>
          <a:p>
            <a:fld id="{CE4F60F1-D81D-4A0F-9A4C-4DEFF98A3653}" type="slidenum">
              <a:rPr lang="vi-VN" smtClean="0"/>
              <a:t>2</a:t>
            </a:fld>
            <a:endParaRPr lang="vi-VN"/>
          </a:p>
        </p:txBody>
      </p:sp>
    </p:spTree>
    <p:extLst>
      <p:ext uri="{BB962C8B-B14F-4D97-AF65-F5344CB8AC3E}">
        <p14:creationId xmlns:p14="http://schemas.microsoft.com/office/powerpoint/2010/main" val="72376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20</a:t>
            </a:fld>
            <a:endParaRPr lang="vi-VN"/>
          </a:p>
        </p:txBody>
      </p:sp>
      <p:pic>
        <p:nvPicPr>
          <p:cNvPr id="6" name="Picture 5"/>
          <p:cNvPicPr>
            <a:picLocks noChangeAspect="1"/>
          </p:cNvPicPr>
          <p:nvPr/>
        </p:nvPicPr>
        <p:blipFill>
          <a:blip r:embed="rId2"/>
          <a:stretch>
            <a:fillRect/>
          </a:stretch>
        </p:blipFill>
        <p:spPr>
          <a:xfrm>
            <a:off x="1387846" y="716460"/>
            <a:ext cx="9416308" cy="5639890"/>
          </a:xfrm>
          <a:prstGeom prst="rect">
            <a:avLst/>
          </a:prstGeom>
        </p:spPr>
      </p:pic>
    </p:spTree>
    <p:extLst>
      <p:ext uri="{BB962C8B-B14F-4D97-AF65-F5344CB8AC3E}">
        <p14:creationId xmlns:p14="http://schemas.microsoft.com/office/powerpoint/2010/main" val="2025333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21</a:t>
            </a:fld>
            <a:endParaRPr lang="vi-VN"/>
          </a:p>
        </p:txBody>
      </p:sp>
      <p:pic>
        <p:nvPicPr>
          <p:cNvPr id="6" name="Picture 5"/>
          <p:cNvPicPr>
            <a:picLocks noChangeAspect="1"/>
          </p:cNvPicPr>
          <p:nvPr/>
        </p:nvPicPr>
        <p:blipFill>
          <a:blip r:embed="rId2"/>
          <a:stretch>
            <a:fillRect/>
          </a:stretch>
        </p:blipFill>
        <p:spPr>
          <a:xfrm>
            <a:off x="1629770" y="365125"/>
            <a:ext cx="9499131" cy="5991225"/>
          </a:xfrm>
          <a:prstGeom prst="rect">
            <a:avLst/>
          </a:prstGeom>
        </p:spPr>
      </p:pic>
    </p:spTree>
    <p:extLst>
      <p:ext uri="{BB962C8B-B14F-4D97-AF65-F5344CB8AC3E}">
        <p14:creationId xmlns:p14="http://schemas.microsoft.com/office/powerpoint/2010/main" val="3669776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22</a:t>
            </a:fld>
            <a:endParaRPr lang="vi-VN"/>
          </a:p>
        </p:txBody>
      </p:sp>
      <p:pic>
        <p:nvPicPr>
          <p:cNvPr id="6" name="Picture 5"/>
          <p:cNvPicPr>
            <a:picLocks noChangeAspect="1"/>
          </p:cNvPicPr>
          <p:nvPr/>
        </p:nvPicPr>
        <p:blipFill>
          <a:blip r:embed="rId2"/>
          <a:stretch>
            <a:fillRect/>
          </a:stretch>
        </p:blipFill>
        <p:spPr>
          <a:xfrm>
            <a:off x="1973808" y="993342"/>
            <a:ext cx="8955054" cy="5363008"/>
          </a:xfrm>
          <a:prstGeom prst="rect">
            <a:avLst/>
          </a:prstGeom>
        </p:spPr>
      </p:pic>
    </p:spTree>
    <p:extLst>
      <p:ext uri="{BB962C8B-B14F-4D97-AF65-F5344CB8AC3E}">
        <p14:creationId xmlns:p14="http://schemas.microsoft.com/office/powerpoint/2010/main" val="3655093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Trạng thái an toàn, không an toàn và bế tắc</a:t>
            </a:r>
          </a:p>
        </p:txBody>
      </p:sp>
      <p:pic>
        <p:nvPicPr>
          <p:cNvPr id="4" name="Content Placeholder 3"/>
          <p:cNvPicPr>
            <a:picLocks noGrp="1" noChangeAspect="1"/>
          </p:cNvPicPr>
          <p:nvPr>
            <p:ph idx="1"/>
          </p:nvPr>
        </p:nvPicPr>
        <p:blipFill>
          <a:blip r:embed="rId2"/>
          <a:stretch>
            <a:fillRect/>
          </a:stretch>
        </p:blipFill>
        <p:spPr>
          <a:xfrm>
            <a:off x="3815047" y="1613975"/>
            <a:ext cx="4561905" cy="4495238"/>
          </a:xfrm>
          <a:prstGeom prst="rect">
            <a:avLst/>
          </a:prstGeom>
        </p:spPr>
      </p:pic>
      <p:sp>
        <p:nvSpPr>
          <p:cNvPr id="3" name="Footer Placeholder 2"/>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23</a:t>
            </a:fld>
            <a:endParaRPr lang="vi-VN"/>
          </a:p>
        </p:txBody>
      </p:sp>
    </p:spTree>
    <p:extLst>
      <p:ext uri="{BB962C8B-B14F-4D97-AF65-F5344CB8AC3E}">
        <p14:creationId xmlns:p14="http://schemas.microsoft.com/office/powerpoint/2010/main" val="2969784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Thuật toán đồ thị phân phối tài nguyên</a:t>
            </a:r>
          </a:p>
        </p:txBody>
      </p:sp>
      <p:sp>
        <p:nvSpPr>
          <p:cNvPr id="3" name="Content Placeholder 2"/>
          <p:cNvSpPr>
            <a:spLocks noGrp="1"/>
          </p:cNvSpPr>
          <p:nvPr>
            <p:ph idx="1"/>
          </p:nvPr>
        </p:nvSpPr>
        <p:spPr/>
        <p:txBody>
          <a:bodyPr>
            <a:normAutofit/>
          </a:bodyPr>
          <a:lstStyle/>
          <a:p>
            <a:pPr algn="just"/>
            <a:r>
              <a:rPr lang="vi-VN" sz="3200"/>
              <a:t>Claim P</a:t>
            </a:r>
            <a:r>
              <a:rPr lang="vi-VN" sz="3200" baseline="-25000"/>
              <a:t>i</a:t>
            </a:r>
            <a:r>
              <a:rPr lang="vi-VN" sz="3200"/>
              <a:t> → R</a:t>
            </a:r>
            <a:r>
              <a:rPr lang="vi-VN" sz="3200" baseline="-25000"/>
              <a:t>j</a:t>
            </a:r>
            <a:r>
              <a:rPr lang="vi-VN" sz="3200"/>
              <a:t> chỉ rằng một tiến trình P</a:t>
            </a:r>
            <a:r>
              <a:rPr lang="en-US" sz="3200" baseline="-25000"/>
              <a:t>i</a:t>
            </a:r>
            <a:r>
              <a:rPr lang="vi-VN" sz="3200"/>
              <a:t> </a:t>
            </a:r>
            <a:r>
              <a:rPr lang="vi-VN" sz="3200">
                <a:solidFill>
                  <a:srgbClr val="0000FF"/>
                </a:solidFill>
              </a:rPr>
              <a:t>có thể</a:t>
            </a:r>
            <a:r>
              <a:rPr lang="vi-VN" sz="3200"/>
              <a:t> yêu cầu tài nguyên R</a:t>
            </a:r>
            <a:r>
              <a:rPr lang="vi-VN" sz="3200" baseline="-25000"/>
              <a:t>j</a:t>
            </a:r>
            <a:r>
              <a:rPr lang="vi-VN" sz="3200"/>
              <a:t>; được biểu diễn bởi đường </a:t>
            </a:r>
            <a:r>
              <a:rPr lang="en-US" sz="3200">
                <a:latin typeface="Arial" pitchFamily="34" charset="0"/>
                <a:cs typeface="Arial" pitchFamily="34" charset="0"/>
              </a:rPr>
              <a:t>nét</a:t>
            </a:r>
            <a:r>
              <a:rPr lang="en-US" sz="3200"/>
              <a:t> </a:t>
            </a:r>
            <a:r>
              <a:rPr lang="vi-VN" sz="3200"/>
              <a:t>đứt.</a:t>
            </a:r>
          </a:p>
          <a:p>
            <a:pPr algn="just"/>
            <a:r>
              <a:rPr lang="vi-VN" sz="3200"/>
              <a:t>Cạnh Claim được biến đổi thành cạnh request nếu một tiến trình </a:t>
            </a:r>
            <a:r>
              <a:rPr lang="vi-VN" sz="3200">
                <a:solidFill>
                  <a:srgbClr val="C00000"/>
                </a:solidFill>
              </a:rPr>
              <a:t>yêu cầu</a:t>
            </a:r>
            <a:r>
              <a:rPr lang="vi-VN" sz="3200"/>
              <a:t> một tài nguyên.</a:t>
            </a:r>
          </a:p>
          <a:p>
            <a:pPr algn="just"/>
            <a:r>
              <a:rPr lang="vi-VN" sz="3200"/>
              <a:t>Khi một tiến trình giải phóng tài nguyên, cạnh assignment được chuyển lại thành cạnh </a:t>
            </a:r>
            <a:r>
              <a:rPr lang="en-US" sz="3200">
                <a:latin typeface="Arial" pitchFamily="34" charset="0"/>
                <a:cs typeface="Arial" pitchFamily="34" charset="0"/>
              </a:rPr>
              <a:t>C</a:t>
            </a:r>
            <a:r>
              <a:rPr lang="vi-VN" sz="3200"/>
              <a:t>laim.</a:t>
            </a:r>
          </a:p>
          <a:p>
            <a:pPr algn="just"/>
            <a:r>
              <a:rPr lang="vi-VN" sz="3200"/>
              <a:t>Các tài nguyên phải có một độ ưu tiên trong hệ thống.</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24</a:t>
            </a:fld>
            <a:endParaRPr lang="vi-VN"/>
          </a:p>
        </p:txBody>
      </p:sp>
    </p:spTree>
    <p:extLst>
      <p:ext uri="{BB962C8B-B14F-4D97-AF65-F5344CB8AC3E}">
        <p14:creationId xmlns:p14="http://schemas.microsoft.com/office/powerpoint/2010/main" val="3005601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Đồ thị phân phối tài nguyên để tránh bế tắc</a:t>
            </a:r>
          </a:p>
        </p:txBody>
      </p:sp>
      <p:pic>
        <p:nvPicPr>
          <p:cNvPr id="4" name="Content Placeholder 3"/>
          <p:cNvPicPr>
            <a:picLocks noGrp="1" noChangeAspect="1"/>
          </p:cNvPicPr>
          <p:nvPr>
            <p:ph idx="1"/>
          </p:nvPr>
        </p:nvPicPr>
        <p:blipFill>
          <a:blip r:embed="rId2"/>
          <a:stretch>
            <a:fillRect/>
          </a:stretch>
        </p:blipFill>
        <p:spPr>
          <a:xfrm>
            <a:off x="3910285" y="1647308"/>
            <a:ext cx="4371429" cy="4428571"/>
          </a:xfrm>
          <a:prstGeom prst="rect">
            <a:avLst/>
          </a:prstGeom>
        </p:spPr>
      </p:pic>
      <p:sp>
        <p:nvSpPr>
          <p:cNvPr id="3" name="Footer Placeholder 2"/>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25</a:t>
            </a:fld>
            <a:endParaRPr lang="vi-VN"/>
          </a:p>
        </p:txBody>
      </p:sp>
    </p:spTree>
    <p:extLst>
      <p:ext uri="{BB962C8B-B14F-4D97-AF65-F5344CB8AC3E}">
        <p14:creationId xmlns:p14="http://schemas.microsoft.com/office/powerpoint/2010/main" val="2206172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65125"/>
            <a:ext cx="11068050" cy="1010295"/>
          </a:xfrm>
        </p:spPr>
        <p:txBody>
          <a:bodyPr>
            <a:noAutofit/>
          </a:bodyPr>
          <a:lstStyle/>
          <a:p>
            <a:r>
              <a:rPr lang="vi-VN" sz="3600"/>
              <a:t>Trạng thái không an toàn trong đồ thị phân phối tài nguyên</a:t>
            </a:r>
          </a:p>
        </p:txBody>
      </p:sp>
      <p:pic>
        <p:nvPicPr>
          <p:cNvPr id="6" name="Picture 5"/>
          <p:cNvPicPr>
            <a:picLocks noChangeAspect="1"/>
          </p:cNvPicPr>
          <p:nvPr/>
        </p:nvPicPr>
        <p:blipFill>
          <a:blip r:embed="rId2"/>
          <a:stretch>
            <a:fillRect/>
          </a:stretch>
        </p:blipFill>
        <p:spPr>
          <a:xfrm>
            <a:off x="3891238" y="1542461"/>
            <a:ext cx="4409524" cy="4438095"/>
          </a:xfrm>
          <a:prstGeom prst="rect">
            <a:avLst/>
          </a:prstGeom>
        </p:spPr>
      </p:pic>
      <p:sp>
        <p:nvSpPr>
          <p:cNvPr id="3" name="Footer Placeholder 2"/>
          <p:cNvSpPr>
            <a:spLocks noGrp="1"/>
          </p:cNvSpPr>
          <p:nvPr>
            <p:ph type="ftr" sz="quarter" idx="11"/>
          </p:nvPr>
        </p:nvSpPr>
        <p:spPr/>
        <p:txBody>
          <a:bodyPr/>
          <a:lstStyle/>
          <a:p>
            <a:r>
              <a:rPr lang="vi-VN"/>
              <a:t>38</a:t>
            </a:r>
          </a:p>
        </p:txBody>
      </p:sp>
      <p:sp>
        <p:nvSpPr>
          <p:cNvPr id="4" name="Slide Number Placeholder 3"/>
          <p:cNvSpPr>
            <a:spLocks noGrp="1"/>
          </p:cNvSpPr>
          <p:nvPr>
            <p:ph type="sldNum" sz="quarter" idx="12"/>
          </p:nvPr>
        </p:nvSpPr>
        <p:spPr/>
        <p:txBody>
          <a:bodyPr/>
          <a:lstStyle/>
          <a:p>
            <a:fld id="{CE4F60F1-D81D-4A0F-9A4C-4DEFF98A3653}" type="slidenum">
              <a:rPr lang="vi-VN" smtClean="0"/>
              <a:t>26</a:t>
            </a:fld>
            <a:endParaRPr lang="vi-VN"/>
          </a:p>
        </p:txBody>
      </p:sp>
    </p:spTree>
    <p:extLst>
      <p:ext uri="{BB962C8B-B14F-4D97-AF65-F5344CB8AC3E}">
        <p14:creationId xmlns:p14="http://schemas.microsoft.com/office/powerpoint/2010/main" val="357658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Thuật toán ngân hàng (Banker)</a:t>
            </a:r>
          </a:p>
        </p:txBody>
      </p:sp>
      <p:sp>
        <p:nvSpPr>
          <p:cNvPr id="5" name="Content Placeholder 4"/>
          <p:cNvSpPr>
            <a:spLocks noGrp="1"/>
          </p:cNvSpPr>
          <p:nvPr>
            <p:ph idx="1"/>
          </p:nvPr>
        </p:nvSpPr>
        <p:spPr/>
        <p:txBody>
          <a:bodyPr>
            <a:normAutofit lnSpcReduction="10000"/>
          </a:bodyPr>
          <a:lstStyle/>
          <a:p>
            <a:pPr algn="just"/>
            <a:r>
              <a:rPr lang="vi-VN"/>
              <a:t>Các tài nguyên có nhiều thể hiện.</a:t>
            </a:r>
          </a:p>
          <a:p>
            <a:pPr algn="just"/>
            <a:r>
              <a:rPr lang="vi-VN"/>
              <a:t>Mỗi tiến trình khi mới vào hệ thống cần phải khai báo số cực đại tài nguyên mà nó cần.</a:t>
            </a:r>
          </a:p>
          <a:p>
            <a:pPr algn="just"/>
            <a:r>
              <a:rPr lang="vi-VN"/>
              <a:t>Khi một tiến trình yêu cầu tài nguyên, hệ thống kiểm tra xem liệu việc phân phối tài nguyên đó có đảm bảo hệ thống trong trạng thái an toàn hay không</a:t>
            </a:r>
          </a:p>
          <a:p>
            <a:pPr lvl="1" algn="just"/>
            <a:r>
              <a:rPr lang="vi-VN"/>
              <a:t>Nếu không, tiến trình có thể phải chờ</a:t>
            </a:r>
          </a:p>
          <a:p>
            <a:pPr algn="just"/>
            <a:r>
              <a:rPr lang="vi-VN"/>
              <a:t>Khi một tiến trình đã được phân phối tài nguyên, nó phải trả lại các tài nguyên này trong một thời gian xác định</a:t>
            </a:r>
          </a:p>
        </p:txBody>
      </p:sp>
      <p:sp>
        <p:nvSpPr>
          <p:cNvPr id="3" name="Footer Placeholder 2"/>
          <p:cNvSpPr>
            <a:spLocks noGrp="1"/>
          </p:cNvSpPr>
          <p:nvPr>
            <p:ph type="ftr" sz="quarter" idx="11"/>
          </p:nvPr>
        </p:nvSpPr>
        <p:spPr/>
        <p:txBody>
          <a:bodyPr/>
          <a:lstStyle/>
          <a:p>
            <a:r>
              <a:rPr lang="vi-VN"/>
              <a:t>38</a:t>
            </a:r>
          </a:p>
        </p:txBody>
      </p:sp>
      <p:sp>
        <p:nvSpPr>
          <p:cNvPr id="4" name="Slide Number Placeholder 3"/>
          <p:cNvSpPr>
            <a:spLocks noGrp="1"/>
          </p:cNvSpPr>
          <p:nvPr>
            <p:ph type="sldNum" sz="quarter" idx="12"/>
          </p:nvPr>
        </p:nvSpPr>
        <p:spPr/>
        <p:txBody>
          <a:bodyPr/>
          <a:lstStyle/>
          <a:p>
            <a:fld id="{CE4F60F1-D81D-4A0F-9A4C-4DEFF98A3653}" type="slidenum">
              <a:rPr lang="vi-VN" smtClean="0"/>
              <a:t>27</a:t>
            </a:fld>
            <a:endParaRPr lang="vi-VN"/>
          </a:p>
        </p:txBody>
      </p:sp>
    </p:spTree>
    <p:extLst>
      <p:ext uri="{BB962C8B-B14F-4D97-AF65-F5344CB8AC3E}">
        <p14:creationId xmlns:p14="http://schemas.microsoft.com/office/powerpoint/2010/main" val="1614011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dữ liệu cho thuật toán Banker</a:t>
            </a:r>
          </a:p>
        </p:txBody>
      </p:sp>
      <p:sp>
        <p:nvSpPr>
          <p:cNvPr id="3" name="Content Placeholder 2"/>
          <p:cNvSpPr>
            <a:spLocks noGrp="1"/>
          </p:cNvSpPr>
          <p:nvPr>
            <p:ph idx="1"/>
          </p:nvPr>
        </p:nvSpPr>
        <p:spPr>
          <a:xfrm>
            <a:off x="828675" y="1441952"/>
            <a:ext cx="10515600" cy="4610965"/>
          </a:xfrm>
        </p:spPr>
        <p:txBody>
          <a:bodyPr>
            <a:noAutofit/>
          </a:bodyPr>
          <a:lstStyle/>
          <a:p>
            <a:pPr algn="just"/>
            <a:r>
              <a:rPr lang="vi-VN" sz="2400"/>
              <a:t>Gọi n = số tiến trình, và m = số loại tài nguyên.</a:t>
            </a:r>
          </a:p>
          <a:p>
            <a:pPr algn="just"/>
            <a:r>
              <a:rPr lang="vi-VN" sz="2400"/>
              <a:t>Available: vector độ dài m. Nếu </a:t>
            </a:r>
            <a:r>
              <a:rPr lang="en-US" sz="2400"/>
              <a:t>A</a:t>
            </a:r>
            <a:r>
              <a:rPr lang="vi-VN" sz="2400"/>
              <a:t>vailable[j] = k, có k thể hiện của tài nguyên R</a:t>
            </a:r>
            <a:r>
              <a:rPr lang="vi-VN" sz="2400" baseline="-25000"/>
              <a:t>j</a:t>
            </a:r>
            <a:r>
              <a:rPr lang="vi-VN" sz="2400"/>
              <a:t> rỗi.</a:t>
            </a:r>
          </a:p>
          <a:p>
            <a:pPr algn="just"/>
            <a:r>
              <a:rPr lang="vi-VN" sz="2400"/>
              <a:t>Max: </a:t>
            </a:r>
            <a:r>
              <a:rPr lang="en-US" sz="2400">
                <a:latin typeface="Arial" pitchFamily="34" charset="0"/>
                <a:cs typeface="Arial" pitchFamily="34" charset="0"/>
              </a:rPr>
              <a:t>ma trận cỡ</a:t>
            </a:r>
            <a:r>
              <a:rPr lang="en-US" sz="2400"/>
              <a:t> </a:t>
            </a:r>
            <a:r>
              <a:rPr lang="vi-VN" sz="2400"/>
              <a:t>n </a:t>
            </a:r>
            <a:r>
              <a:rPr lang="vi-VN" sz="1600"/>
              <a:t>x</a:t>
            </a:r>
            <a:r>
              <a:rPr lang="vi-VN" sz="2400"/>
              <a:t> m. Nếu Max[i,j] = k, tiến trình P</a:t>
            </a:r>
            <a:r>
              <a:rPr lang="vi-VN" sz="2400" baseline="-25000"/>
              <a:t>i</a:t>
            </a:r>
            <a:r>
              <a:rPr lang="vi-VN" sz="2400"/>
              <a:t> có thể đòi hỏi nhiều nhất là k thể hiện của loại tài nguyên R</a:t>
            </a:r>
            <a:r>
              <a:rPr lang="vi-VN" sz="2400" baseline="-25000"/>
              <a:t>j</a:t>
            </a:r>
          </a:p>
          <a:p>
            <a:pPr algn="just"/>
            <a:r>
              <a:rPr lang="vi-VN" sz="2400"/>
              <a:t>Allocation: </a:t>
            </a:r>
            <a:r>
              <a:rPr lang="en-US" sz="2400">
                <a:latin typeface="Arial" pitchFamily="34" charset="0"/>
                <a:cs typeface="Arial" pitchFamily="34" charset="0"/>
              </a:rPr>
              <a:t>ma trận cỡ</a:t>
            </a:r>
            <a:r>
              <a:rPr lang="en-US" sz="2400"/>
              <a:t> </a:t>
            </a:r>
            <a:r>
              <a:rPr lang="vi-VN" sz="2400"/>
              <a:t>n </a:t>
            </a:r>
            <a:r>
              <a:rPr lang="vi-VN" sz="1800"/>
              <a:t>x</a:t>
            </a:r>
            <a:r>
              <a:rPr lang="vi-VN" sz="2400"/>
              <a:t> m. Nếu Allocation[i,j] = k, tiến trình P</a:t>
            </a:r>
            <a:r>
              <a:rPr lang="vi-VN" sz="2400" baseline="-25000"/>
              <a:t>i</a:t>
            </a:r>
            <a:r>
              <a:rPr lang="vi-VN" sz="2400"/>
              <a:t> hiện được phân phối k thể hiện của R</a:t>
            </a:r>
            <a:r>
              <a:rPr lang="vi-VN" sz="2400" baseline="-25000"/>
              <a:t>j</a:t>
            </a:r>
            <a:r>
              <a:rPr lang="vi-VN" sz="2400"/>
              <a:t>.</a:t>
            </a:r>
          </a:p>
          <a:p>
            <a:pPr algn="just"/>
            <a:r>
              <a:rPr lang="vi-VN" sz="2400"/>
              <a:t>Need: </a:t>
            </a:r>
            <a:r>
              <a:rPr lang="en-US" sz="2400">
                <a:latin typeface="Arial" pitchFamily="34" charset="0"/>
                <a:cs typeface="Arial" pitchFamily="34" charset="0"/>
              </a:rPr>
              <a:t>ma trận cỡ</a:t>
            </a:r>
            <a:r>
              <a:rPr lang="en-US" sz="2400"/>
              <a:t> </a:t>
            </a:r>
            <a:r>
              <a:rPr lang="vi-VN" sz="2400"/>
              <a:t>n </a:t>
            </a:r>
            <a:r>
              <a:rPr lang="vi-VN" sz="1600"/>
              <a:t>x</a:t>
            </a:r>
            <a:r>
              <a:rPr lang="vi-VN" sz="2400"/>
              <a:t> m. Nếu Need[i,j] =</a:t>
            </a:r>
            <a:r>
              <a:rPr lang="en-US" sz="2400"/>
              <a:t> </a:t>
            </a:r>
            <a:r>
              <a:rPr lang="vi-VN" sz="2400"/>
              <a:t>k, tiến trình P</a:t>
            </a:r>
            <a:r>
              <a:rPr lang="en-US" sz="2400" baseline="-25000"/>
              <a:t>i</a:t>
            </a:r>
            <a:r>
              <a:rPr lang="vi-VN" sz="2400"/>
              <a:t> có thể cần thêm k thể hiện của R</a:t>
            </a:r>
            <a:r>
              <a:rPr lang="vi-VN" sz="2400" baseline="-25000"/>
              <a:t>j</a:t>
            </a:r>
            <a:r>
              <a:rPr lang="vi-VN" sz="2400"/>
              <a:t> để hoàn thành nhiệm vụ của nó.</a:t>
            </a:r>
          </a:p>
          <a:p>
            <a:pPr algn="just"/>
            <a:r>
              <a:rPr lang="vi-VN" sz="2400"/>
              <a:t>Need[i,j] = Max[i,j] – Allocation[i,j].</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28</a:t>
            </a:fld>
            <a:endParaRPr lang="vi-VN"/>
          </a:p>
        </p:txBody>
      </p:sp>
    </p:spTree>
    <p:extLst>
      <p:ext uri="{BB962C8B-B14F-4D97-AF65-F5344CB8AC3E}">
        <p14:creationId xmlns:p14="http://schemas.microsoft.com/office/powerpoint/2010/main" val="3718782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Thuật toán Safety</a:t>
            </a:r>
          </a:p>
        </p:txBody>
      </p:sp>
      <p:sp>
        <p:nvSpPr>
          <p:cNvPr id="3" name="Content Placeholder 2"/>
          <p:cNvSpPr>
            <a:spLocks noGrp="1"/>
          </p:cNvSpPr>
          <p:nvPr>
            <p:ph idx="1"/>
          </p:nvPr>
        </p:nvSpPr>
        <p:spPr/>
        <p:txBody>
          <a:bodyPr>
            <a:normAutofit fontScale="85000" lnSpcReduction="20000"/>
          </a:bodyPr>
          <a:lstStyle/>
          <a:p>
            <a:pPr marL="0" indent="0">
              <a:buNone/>
            </a:pPr>
            <a:r>
              <a:rPr lang="en-US"/>
              <a:t>1. </a:t>
            </a:r>
            <a:r>
              <a:rPr lang="vi-VN"/>
              <a:t>Gọi Work and Finish là các vector có độ dài lần lượt là m và n. Khởi tạo:</a:t>
            </a:r>
          </a:p>
          <a:p>
            <a:pPr marL="457200" lvl="1" indent="0">
              <a:buNone/>
            </a:pPr>
            <a:r>
              <a:rPr lang="vi-VN">
                <a:solidFill>
                  <a:srgbClr val="0033CC"/>
                </a:solidFill>
              </a:rPr>
              <a:t>Work = Available</a:t>
            </a:r>
          </a:p>
          <a:p>
            <a:pPr marL="457200" lvl="1" indent="0">
              <a:buNone/>
            </a:pPr>
            <a:r>
              <a:rPr lang="vi-VN">
                <a:solidFill>
                  <a:srgbClr val="0033CC"/>
                </a:solidFill>
              </a:rPr>
              <a:t>Finish [i] =false for </a:t>
            </a:r>
            <a:r>
              <a:rPr lang="vi-VN" sz="2800">
                <a:solidFill>
                  <a:srgbClr val="0033CC"/>
                </a:solidFill>
              </a:rPr>
              <a:t>i </a:t>
            </a:r>
            <a:r>
              <a:rPr lang="en-US" sz="2800">
                <a:solidFill>
                  <a:srgbClr val="0033CC"/>
                </a:solidFill>
              </a:rPr>
              <a:t>=0,1,</a:t>
            </a:r>
            <a:r>
              <a:rPr lang="vi-VN" sz="2800">
                <a:solidFill>
                  <a:srgbClr val="0033CC"/>
                </a:solidFill>
              </a:rPr>
              <a:t> …, n</a:t>
            </a:r>
            <a:r>
              <a:rPr lang="en-US" sz="2800">
                <a:solidFill>
                  <a:srgbClr val="0033CC"/>
                </a:solidFill>
              </a:rPr>
              <a:t>-1</a:t>
            </a:r>
            <a:r>
              <a:rPr lang="vi-VN" sz="2800">
                <a:solidFill>
                  <a:srgbClr val="0033CC"/>
                </a:solidFill>
              </a:rPr>
              <a:t>.</a:t>
            </a:r>
            <a:endParaRPr lang="vi-VN">
              <a:solidFill>
                <a:srgbClr val="0033CC"/>
              </a:solidFill>
            </a:endParaRPr>
          </a:p>
          <a:p>
            <a:pPr marL="0" indent="0">
              <a:buNone/>
            </a:pPr>
            <a:r>
              <a:rPr lang="vi-VN"/>
              <a:t>2. Tìm i thỏa mãn hai điều kiện sau: </a:t>
            </a:r>
          </a:p>
          <a:p>
            <a:pPr marL="457200" lvl="1" indent="0">
              <a:buNone/>
            </a:pPr>
            <a:r>
              <a:rPr lang="vi-VN">
                <a:solidFill>
                  <a:srgbClr val="0033CC"/>
                </a:solidFill>
              </a:rPr>
              <a:t>(a) Finish [i] = false</a:t>
            </a:r>
          </a:p>
          <a:p>
            <a:pPr marL="457200" lvl="1" indent="0">
              <a:buNone/>
            </a:pPr>
            <a:r>
              <a:rPr lang="vi-VN">
                <a:solidFill>
                  <a:srgbClr val="0033CC"/>
                </a:solidFill>
              </a:rPr>
              <a:t>(b) Need</a:t>
            </a:r>
            <a:r>
              <a:rPr lang="vi-VN" baseline="-25000">
                <a:solidFill>
                  <a:srgbClr val="0033CC"/>
                </a:solidFill>
              </a:rPr>
              <a:t>i</a:t>
            </a:r>
            <a:r>
              <a:rPr lang="vi-VN">
                <a:solidFill>
                  <a:srgbClr val="0033CC"/>
                </a:solidFill>
              </a:rPr>
              <a:t> ≤Work</a:t>
            </a:r>
          </a:p>
          <a:p>
            <a:pPr marL="457200" lvl="1" indent="0">
              <a:buNone/>
            </a:pPr>
            <a:r>
              <a:rPr lang="vi-VN">
                <a:solidFill>
                  <a:srgbClr val="0033CC"/>
                </a:solidFill>
              </a:rPr>
              <a:t>Nếu không tìm được i, nhảy đến bước 4.</a:t>
            </a:r>
          </a:p>
          <a:p>
            <a:pPr marL="0" indent="0">
              <a:buNone/>
            </a:pPr>
            <a:r>
              <a:rPr lang="vi-VN"/>
              <a:t>3. Work = Work+ Allocation</a:t>
            </a:r>
            <a:r>
              <a:rPr lang="vi-VN" baseline="-25000"/>
              <a:t>i</a:t>
            </a:r>
          </a:p>
          <a:p>
            <a:pPr marL="457200" lvl="1" indent="0">
              <a:buNone/>
            </a:pPr>
            <a:r>
              <a:rPr lang="vi-VN">
                <a:solidFill>
                  <a:srgbClr val="0033CC"/>
                </a:solidFill>
              </a:rPr>
              <a:t>Finish [i] = true</a:t>
            </a:r>
          </a:p>
          <a:p>
            <a:pPr marL="457200" lvl="1" indent="0">
              <a:buNone/>
            </a:pPr>
            <a:r>
              <a:rPr lang="vi-VN">
                <a:solidFill>
                  <a:srgbClr val="0033CC"/>
                </a:solidFill>
              </a:rPr>
              <a:t>Nhảy đến bước 2.</a:t>
            </a:r>
          </a:p>
          <a:p>
            <a:pPr marL="0" indent="0">
              <a:buNone/>
            </a:pPr>
            <a:r>
              <a:rPr lang="vi-VN"/>
              <a:t>4. Nếu Finish[i] == true với tất cả i, hệ thống trong trạng thái an toàn</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29</a:t>
            </a:fld>
            <a:endParaRPr lang="vi-VN"/>
          </a:p>
        </p:txBody>
      </p:sp>
    </p:spTree>
    <p:extLst>
      <p:ext uri="{BB962C8B-B14F-4D97-AF65-F5344CB8AC3E}">
        <p14:creationId xmlns:p14="http://schemas.microsoft.com/office/powerpoint/2010/main" val="96251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Vấn đề “Bế tắc”</a:t>
            </a:r>
          </a:p>
        </p:txBody>
      </p:sp>
      <p:sp>
        <p:nvSpPr>
          <p:cNvPr id="3" name="Content Placeholder 2"/>
          <p:cNvSpPr>
            <a:spLocks noGrp="1"/>
          </p:cNvSpPr>
          <p:nvPr>
            <p:ph idx="1"/>
          </p:nvPr>
        </p:nvSpPr>
        <p:spPr/>
        <p:txBody>
          <a:bodyPr>
            <a:normAutofit fontScale="92500" lnSpcReduction="10000"/>
          </a:bodyPr>
          <a:lstStyle/>
          <a:p>
            <a:r>
              <a:rPr lang="vi-VN" dirty="0"/>
              <a:t>Một tập các tiến trình bị </a:t>
            </a:r>
            <a:r>
              <a:rPr lang="en-US" dirty="0" err="1">
                <a:latin typeface="Arial" pitchFamily="34" charset="0"/>
                <a:cs typeface="Arial" pitchFamily="34" charset="0"/>
              </a:rPr>
              <a:t>chặn</a:t>
            </a:r>
            <a:r>
              <a:rPr lang="vi-VN" dirty="0"/>
              <a:t>, mỗi tiến trình giữ một tài nguyên và chờ một tài nguyên bị chiếm giữ bởi một tiến trình khác trong tập</a:t>
            </a:r>
          </a:p>
          <a:p>
            <a:r>
              <a:rPr lang="vi-VN" dirty="0"/>
              <a:t>Ví dụ</a:t>
            </a:r>
            <a:r>
              <a:rPr lang="en-US" dirty="0"/>
              <a:t> 1</a:t>
            </a:r>
            <a:endParaRPr lang="vi-VN" dirty="0"/>
          </a:p>
          <a:p>
            <a:pPr lvl="1"/>
            <a:r>
              <a:rPr lang="vi-VN" dirty="0"/>
              <a:t>Một hệ thống có 2 băng từ</a:t>
            </a:r>
          </a:p>
          <a:p>
            <a:pPr lvl="1"/>
            <a:r>
              <a:rPr lang="vi-VN" dirty="0"/>
              <a:t>P1 và P2 mỗi tiến trình giữ một băng từ và đòi hỏi băng từ được giữ bởi tiến trình kia. </a:t>
            </a:r>
          </a:p>
          <a:p>
            <a:r>
              <a:rPr lang="vi-VN" dirty="0"/>
              <a:t>Ví dụ</a:t>
            </a:r>
            <a:r>
              <a:rPr lang="en-US" dirty="0"/>
              <a:t> 2 </a:t>
            </a:r>
            <a:endParaRPr lang="vi-VN" dirty="0"/>
          </a:p>
          <a:p>
            <a:pPr lvl="1"/>
            <a:r>
              <a:rPr lang="vi-VN" dirty="0"/>
              <a:t>semaphores A và B, được khởi tạo bằng 1</a:t>
            </a:r>
          </a:p>
          <a:p>
            <a:pPr marL="2286000" lvl="5" indent="0">
              <a:buNone/>
            </a:pPr>
            <a:r>
              <a:rPr lang="vi-VN" sz="2200" dirty="0"/>
              <a:t>    P0                                       P1</a:t>
            </a:r>
          </a:p>
          <a:p>
            <a:pPr marL="2286000" lvl="5" indent="0">
              <a:buNone/>
            </a:pPr>
            <a:r>
              <a:rPr lang="en-US" sz="2600" dirty="0"/>
              <a:t>wait</a:t>
            </a:r>
            <a:r>
              <a:rPr lang="vi-VN" sz="2200" dirty="0"/>
              <a:t>(A); </a:t>
            </a:r>
            <a:r>
              <a:rPr lang="en-US" sz="2200" dirty="0"/>
              <a:t>			 </a:t>
            </a:r>
            <a:r>
              <a:rPr lang="en-US" sz="2600" dirty="0"/>
              <a:t>wait </a:t>
            </a:r>
            <a:r>
              <a:rPr lang="vi-VN" sz="2200" dirty="0"/>
              <a:t>(B)</a:t>
            </a:r>
            <a:r>
              <a:rPr lang="en-US" sz="2200" dirty="0"/>
              <a:t>;</a:t>
            </a:r>
            <a:endParaRPr lang="vi-VN" sz="2200" dirty="0"/>
          </a:p>
          <a:p>
            <a:pPr marL="2286000" lvl="5" indent="0">
              <a:buNone/>
            </a:pPr>
            <a:r>
              <a:rPr lang="en-US" sz="2600" dirty="0"/>
              <a:t>wait</a:t>
            </a:r>
            <a:r>
              <a:rPr lang="vi-VN" sz="2200" dirty="0"/>
              <a:t>(B); </a:t>
            </a:r>
            <a:r>
              <a:rPr lang="en-US" sz="2200" dirty="0"/>
              <a:t>			 </a:t>
            </a:r>
            <a:r>
              <a:rPr lang="en-US" sz="2600" dirty="0"/>
              <a:t>wait </a:t>
            </a:r>
            <a:r>
              <a:rPr lang="vi-VN" sz="2200" dirty="0"/>
              <a:t>(A)</a:t>
            </a:r>
            <a:r>
              <a:rPr lang="en-US" sz="2200"/>
              <a:t>;</a:t>
            </a:r>
            <a:endParaRPr lang="vi-VN" sz="2200" dirty="0"/>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3</a:t>
            </a:fld>
            <a:endParaRPr lang="vi-VN"/>
          </a:p>
        </p:txBody>
      </p:sp>
    </p:spTree>
    <p:extLst>
      <p:ext uri="{BB962C8B-B14F-4D97-AF65-F5344CB8AC3E}">
        <p14:creationId xmlns:p14="http://schemas.microsoft.com/office/powerpoint/2010/main" val="3822422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0782300" cy="1375421"/>
          </a:xfrm>
        </p:spPr>
        <p:txBody>
          <a:bodyPr>
            <a:normAutofit/>
          </a:bodyPr>
          <a:lstStyle/>
          <a:p>
            <a:r>
              <a:rPr lang="vi-VN" sz="3600"/>
              <a:t>Thuật toán phân phối yêu cầu tài nguyên cho tiến trình P</a:t>
            </a:r>
            <a:r>
              <a:rPr lang="vi-VN" sz="3600" baseline="-25000"/>
              <a:t>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56252"/>
                <a:ext cx="10744200" cy="4610965"/>
              </a:xfrm>
            </p:spPr>
            <p:txBody>
              <a:bodyPr>
                <a:noAutofit/>
              </a:bodyPr>
              <a:lstStyle/>
              <a:p>
                <a:pPr marL="0" indent="0" algn="just">
                  <a:buNone/>
                </a:pPr>
                <a14:m>
                  <m:oMath xmlns:m="http://schemas.openxmlformats.org/officeDocument/2006/math">
                    <m:sSub>
                      <m:sSubPr>
                        <m:ctrlPr>
                          <a:rPr lang="vi-VN" sz="2000" i="1" smtClean="0">
                            <a:latin typeface="Cambria Math" panose="02040503050406030204" pitchFamily="18" charset="0"/>
                          </a:rPr>
                        </m:ctrlPr>
                      </m:sSubPr>
                      <m:e>
                        <m:r>
                          <a:rPr lang="vi-VN" sz="2000" i="1">
                            <a:latin typeface="Cambria Math" panose="02040503050406030204" pitchFamily="18" charset="0"/>
                          </a:rPr>
                          <m:t>𝑅𝑒𝑞𝑢𝑒𝑠𝑡</m:t>
                        </m:r>
                      </m:e>
                      <m:sub>
                        <m:r>
                          <a:rPr lang="vi-VN" sz="2000" b="0" i="1" smtClean="0">
                            <a:latin typeface="Cambria Math" panose="02040503050406030204" pitchFamily="18" charset="0"/>
                          </a:rPr>
                          <m:t>𝑖</m:t>
                        </m:r>
                      </m:sub>
                    </m:sSub>
                    <m:r>
                      <a:rPr lang="vi-VN" sz="2000" b="0" i="1" smtClean="0">
                        <a:latin typeface="Cambria Math" panose="02040503050406030204" pitchFamily="18" charset="0"/>
                      </a:rPr>
                      <m:t> </m:t>
                    </m:r>
                  </m:oMath>
                </a14:m>
                <a:r>
                  <a:rPr lang="vi-VN" sz="2000" dirty="0"/>
                  <a:t>= vector yêu cầu của P</a:t>
                </a:r>
                <a:r>
                  <a:rPr lang="vi-VN" sz="2000" baseline="-25000" dirty="0"/>
                  <a:t>i</a:t>
                </a:r>
                <a:r>
                  <a:rPr lang="vi-VN" sz="2000" dirty="0"/>
                  <a:t>. Nếu Reques</a:t>
                </a:r>
                <a14:m>
                  <m:oMath xmlns:m="http://schemas.openxmlformats.org/officeDocument/2006/math">
                    <m:sSub>
                      <m:sSubPr>
                        <m:ctrlPr>
                          <a:rPr lang="vi-VN" sz="2000" b="0" i="1" smtClean="0">
                            <a:latin typeface="Cambria Math" panose="02040503050406030204" pitchFamily="18" charset="0"/>
                          </a:rPr>
                        </m:ctrlPr>
                      </m:sSubPr>
                      <m:e>
                        <m:r>
                          <a:rPr lang="vi-VN" sz="2000" b="0" i="1" smtClean="0">
                            <a:latin typeface="Cambria Math" panose="02040503050406030204" pitchFamily="18" charset="0"/>
                          </a:rPr>
                          <m:t>𝑡</m:t>
                        </m:r>
                      </m:e>
                      <m:sub>
                        <m:r>
                          <a:rPr lang="vi-VN" sz="2000" b="0" i="1" smtClean="0">
                            <a:latin typeface="Cambria Math" panose="02040503050406030204" pitchFamily="18" charset="0"/>
                          </a:rPr>
                          <m:t>𝑖</m:t>
                        </m:r>
                      </m:sub>
                    </m:sSub>
                  </m:oMath>
                </a14:m>
                <a:r>
                  <a:rPr lang="vi-VN" sz="2000" dirty="0"/>
                  <a:t>[j] = k,</a:t>
                </a:r>
                <a:r>
                  <a:rPr lang="en-US" sz="2000" dirty="0"/>
                  <a:t> </a:t>
                </a:r>
                <a:r>
                  <a:rPr lang="vi-VN" sz="2000" dirty="0"/>
                  <a:t>P</a:t>
                </a:r>
                <a:r>
                  <a:rPr lang="vi-VN" sz="2000" baseline="-25000" dirty="0"/>
                  <a:t>i</a:t>
                </a:r>
                <a:r>
                  <a:rPr lang="vi-VN" sz="2000" dirty="0"/>
                  <a:t> cần k thể hiện của R</a:t>
                </a:r>
                <a:r>
                  <a:rPr lang="vi-VN" sz="2400" baseline="-25000" dirty="0"/>
                  <a:t>j</a:t>
                </a:r>
                <a:r>
                  <a:rPr lang="vi-VN" sz="2000" dirty="0"/>
                  <a:t>.</a:t>
                </a:r>
              </a:p>
              <a:p>
                <a:pPr marL="0" indent="0" algn="just">
                  <a:buNone/>
                </a:pPr>
                <a:r>
                  <a:rPr lang="vi-VN" sz="2000" dirty="0"/>
                  <a:t>1. Nếu Reques</a:t>
                </a:r>
                <a14:m>
                  <m:oMath xmlns:m="http://schemas.openxmlformats.org/officeDocument/2006/math">
                    <m:sSub>
                      <m:sSubPr>
                        <m:ctrlPr>
                          <a:rPr lang="vi-VN" sz="2000" b="0" i="1" smtClean="0">
                            <a:latin typeface="Cambria Math" panose="02040503050406030204" pitchFamily="18" charset="0"/>
                          </a:rPr>
                        </m:ctrlPr>
                      </m:sSubPr>
                      <m:e>
                        <m:r>
                          <a:rPr lang="vi-VN" sz="2000" b="0" i="1" smtClean="0">
                            <a:latin typeface="Cambria Math" panose="02040503050406030204" pitchFamily="18" charset="0"/>
                          </a:rPr>
                          <m:t>𝑡</m:t>
                        </m:r>
                      </m:e>
                      <m:sub>
                        <m:r>
                          <a:rPr lang="vi-VN" sz="2000" b="0" i="1" smtClean="0">
                            <a:latin typeface="Cambria Math" panose="02040503050406030204" pitchFamily="18" charset="0"/>
                          </a:rPr>
                          <m:t>𝑖</m:t>
                        </m:r>
                      </m:sub>
                    </m:sSub>
                  </m:oMath>
                </a14:m>
                <a:r>
                  <a:rPr lang="vi-VN" sz="2000" dirty="0"/>
                  <a:t> ≤ </a:t>
                </a:r>
                <a14:m>
                  <m:oMath xmlns:m="http://schemas.openxmlformats.org/officeDocument/2006/math">
                    <m:sSub>
                      <m:sSubPr>
                        <m:ctrlPr>
                          <a:rPr lang="vi-VN" sz="2000" i="1" smtClean="0">
                            <a:latin typeface="Cambria Math" panose="02040503050406030204" pitchFamily="18" charset="0"/>
                          </a:rPr>
                        </m:ctrlPr>
                      </m:sSubPr>
                      <m:e>
                        <m:r>
                          <m:rPr>
                            <m:sty m:val="p"/>
                          </m:rPr>
                          <a:rPr lang="vi-VN" sz="2000" i="0">
                            <a:latin typeface="Cambria Math" panose="02040503050406030204" pitchFamily="18" charset="0"/>
                          </a:rPr>
                          <m:t>Need</m:t>
                        </m:r>
                      </m:e>
                      <m:sub>
                        <m:r>
                          <a:rPr lang="vi-VN" sz="2000" b="0" i="1" smtClean="0">
                            <a:latin typeface="Cambria Math" panose="02040503050406030204" pitchFamily="18" charset="0"/>
                          </a:rPr>
                          <m:t>𝑖</m:t>
                        </m:r>
                      </m:sub>
                    </m:sSub>
                  </m:oMath>
                </a14:m>
                <a:r>
                  <a:rPr lang="vi-VN" sz="2000" dirty="0"/>
                  <a:t> nhảy đến bước 2. Nếu không, lỗi (tiến trình cần nhiều hơn số yêu cầu khai báo ban đầu).</a:t>
                </a:r>
              </a:p>
              <a:p>
                <a:pPr marL="0" indent="0" algn="just">
                  <a:buNone/>
                </a:pPr>
                <a:r>
                  <a:rPr lang="vi-VN" sz="2000" dirty="0"/>
                  <a:t>2. Nếu Reques</a:t>
                </a:r>
                <a14:m>
                  <m:oMath xmlns:m="http://schemas.openxmlformats.org/officeDocument/2006/math">
                    <m:sSub>
                      <m:sSubPr>
                        <m:ctrlPr>
                          <a:rPr lang="vi-VN" sz="2000" b="0" i="1" smtClean="0">
                            <a:latin typeface="Cambria Math" panose="02040503050406030204" pitchFamily="18" charset="0"/>
                          </a:rPr>
                        </m:ctrlPr>
                      </m:sSubPr>
                      <m:e>
                        <m:r>
                          <a:rPr lang="vi-VN" sz="2000" b="0" i="1" smtClean="0">
                            <a:latin typeface="Cambria Math" panose="02040503050406030204" pitchFamily="18" charset="0"/>
                          </a:rPr>
                          <m:t>𝑡</m:t>
                        </m:r>
                      </m:e>
                      <m:sub>
                        <m:r>
                          <a:rPr lang="vi-VN" sz="2000" b="0" i="1" smtClean="0">
                            <a:latin typeface="Cambria Math" panose="02040503050406030204" pitchFamily="18" charset="0"/>
                          </a:rPr>
                          <m:t>𝑖</m:t>
                        </m:r>
                      </m:sub>
                    </m:sSub>
                  </m:oMath>
                </a14:m>
                <a:r>
                  <a:rPr lang="vi-VN" sz="2000" dirty="0"/>
                  <a:t>≤Available, nhảy đến bước 3. Nếu không P</a:t>
                </a:r>
                <a:r>
                  <a:rPr lang="vi-VN" sz="2000" baseline="-25000" dirty="0"/>
                  <a:t>i</a:t>
                </a:r>
                <a:r>
                  <a:rPr lang="vi-VN" sz="2000" dirty="0"/>
                  <a:t> phải chờ vì tất cả tài nguyên đều không rỗi.</a:t>
                </a:r>
              </a:p>
              <a:p>
                <a:pPr marL="0" indent="0" algn="just">
                  <a:buNone/>
                </a:pPr>
                <a:r>
                  <a:rPr lang="vi-VN" sz="2000" dirty="0"/>
                  <a:t>3. Thử phân phối tài nguyên được yêu cầu cho P</a:t>
                </a:r>
                <a:r>
                  <a:rPr lang="vi-VN" sz="2000" baseline="-25000" dirty="0"/>
                  <a:t>i</a:t>
                </a:r>
                <a:r>
                  <a:rPr lang="vi-VN" sz="2000" dirty="0"/>
                  <a:t> bằng cách thay đổi trạng thái như sau:</a:t>
                </a:r>
              </a:p>
              <a:p>
                <a:pPr marL="0" indent="0" algn="just">
                  <a:buNone/>
                </a:pPr>
                <a:r>
                  <a:rPr lang="vi-VN" sz="2000" dirty="0"/>
                  <a:t>	Available</a:t>
                </a:r>
                <a:r>
                  <a:rPr lang="en-US" sz="2000" dirty="0"/>
                  <a:t> </a:t>
                </a:r>
                <a:r>
                  <a:rPr lang="vi-VN" sz="2000" dirty="0"/>
                  <a:t>= Available</a:t>
                </a:r>
                <a:r>
                  <a:rPr lang="en-US" sz="2000" dirty="0"/>
                  <a:t> </a:t>
                </a:r>
                <a:r>
                  <a:rPr lang="vi-VN" sz="2000" dirty="0"/>
                  <a:t>-</a:t>
                </a:r>
                <a:r>
                  <a:rPr lang="en-US" sz="2000" dirty="0"/>
                  <a:t> </a:t>
                </a:r>
                <a:r>
                  <a:rPr lang="vi-VN" sz="2000" dirty="0"/>
                  <a:t>Request</a:t>
                </a:r>
                <a:r>
                  <a:rPr lang="en-US" sz="2000" baseline="-25000" dirty="0" err="1"/>
                  <a:t>i</a:t>
                </a:r>
                <a:r>
                  <a:rPr lang="vi-VN" sz="2000" dirty="0"/>
                  <a:t>;</a:t>
                </a:r>
              </a:p>
              <a:p>
                <a:pPr marL="0" indent="0" algn="just">
                  <a:buNone/>
                </a:pPr>
                <a:r>
                  <a:rPr lang="vi-VN" sz="2000" dirty="0"/>
                  <a:t>	Allocation</a:t>
                </a:r>
                <a14:m>
                  <m:oMath xmlns:m="http://schemas.openxmlformats.org/officeDocument/2006/math">
                    <m:r>
                      <a:rPr lang="vi-VN" sz="2000" i="1" baseline="-25000">
                        <a:latin typeface="Cambria Math" panose="02040503050406030204" pitchFamily="18" charset="0"/>
                      </a:rPr>
                      <m:t>𝑖</m:t>
                    </m:r>
                  </m:oMath>
                </a14:m>
                <a:r>
                  <a:rPr lang="en-US" sz="2000" dirty="0"/>
                  <a:t> </a:t>
                </a:r>
                <a:r>
                  <a:rPr lang="vi-VN" sz="2000" dirty="0"/>
                  <a:t>= </a:t>
                </a:r>
                <a14:m>
                  <m:oMath xmlns:m="http://schemas.openxmlformats.org/officeDocument/2006/math">
                    <m:sSub>
                      <m:sSubPr>
                        <m:ctrlPr>
                          <a:rPr lang="vi-VN" sz="2000" i="1" smtClean="0">
                            <a:latin typeface="Cambria Math" panose="02040503050406030204" pitchFamily="18" charset="0"/>
                          </a:rPr>
                        </m:ctrlPr>
                      </m:sSubPr>
                      <m:e>
                        <m:r>
                          <m:rPr>
                            <m:nor/>
                          </m:rPr>
                          <a:rPr lang="vi-VN" sz="2000"/>
                          <m:t>Allocation</m:t>
                        </m:r>
                      </m:e>
                      <m:sub>
                        <m:r>
                          <a:rPr lang="vi-VN" sz="2000" b="0" i="1" smtClean="0">
                            <a:latin typeface="Cambria Math" panose="02040503050406030204" pitchFamily="18" charset="0"/>
                          </a:rPr>
                          <m:t>𝑖</m:t>
                        </m:r>
                      </m:sub>
                    </m:sSub>
                  </m:oMath>
                </a14:m>
                <a:r>
                  <a:rPr lang="vi-VN" sz="2000" dirty="0"/>
                  <a:t> + </a:t>
                </a:r>
                <a14:m>
                  <m:oMath xmlns:m="http://schemas.openxmlformats.org/officeDocument/2006/math">
                    <m:sSub>
                      <m:sSubPr>
                        <m:ctrlPr>
                          <a:rPr lang="vi-VN" sz="2000" i="1">
                            <a:latin typeface="Cambria Math" panose="02040503050406030204" pitchFamily="18" charset="0"/>
                          </a:rPr>
                        </m:ctrlPr>
                      </m:sSubPr>
                      <m:e>
                        <m:r>
                          <m:rPr>
                            <m:nor/>
                          </m:rPr>
                          <a:rPr lang="vi-VN" sz="2000" smtClean="0"/>
                          <m:t>Reques</m:t>
                        </m:r>
                        <m:r>
                          <m:rPr>
                            <m:sty m:val="p"/>
                          </m:rPr>
                          <a:rPr lang="vi-VN" sz="2000" b="0" i="0" smtClean="0">
                            <a:latin typeface="Cambria Math" panose="02040503050406030204" pitchFamily="18" charset="0"/>
                          </a:rPr>
                          <m:t>t</m:t>
                        </m:r>
                      </m:e>
                      <m:sub>
                        <m:r>
                          <a:rPr lang="vi-VN" sz="2000" i="1">
                            <a:latin typeface="Cambria Math" panose="02040503050406030204" pitchFamily="18" charset="0"/>
                          </a:rPr>
                          <m:t>𝑖</m:t>
                        </m:r>
                      </m:sub>
                    </m:sSub>
                  </m:oMath>
                </a14:m>
                <a:r>
                  <a:rPr lang="vi-VN" sz="2000" dirty="0"/>
                  <a:t>;</a:t>
                </a:r>
              </a:p>
              <a:p>
                <a:pPr marL="0" indent="0" algn="just">
                  <a:buNone/>
                </a:pPr>
                <a:r>
                  <a:rPr lang="vi-VN" sz="2000" dirty="0"/>
                  <a:t>	 </a:t>
                </a:r>
                <a14:m>
                  <m:oMath xmlns:m="http://schemas.openxmlformats.org/officeDocument/2006/math">
                    <m:sSub>
                      <m:sSubPr>
                        <m:ctrlPr>
                          <a:rPr lang="vi-VN" sz="2000" i="1">
                            <a:latin typeface="Cambria Math" panose="02040503050406030204" pitchFamily="18" charset="0"/>
                          </a:rPr>
                        </m:ctrlPr>
                      </m:sSubPr>
                      <m:e>
                        <m:r>
                          <m:rPr>
                            <m:sty m:val="p"/>
                          </m:rPr>
                          <a:rPr lang="vi-VN" sz="2000">
                            <a:latin typeface="Cambria Math" panose="02040503050406030204" pitchFamily="18" charset="0"/>
                          </a:rPr>
                          <m:t>Need</m:t>
                        </m:r>
                      </m:e>
                      <m:sub>
                        <m:r>
                          <a:rPr lang="vi-VN" sz="2000" i="1">
                            <a:latin typeface="Cambria Math" panose="02040503050406030204" pitchFamily="18" charset="0"/>
                          </a:rPr>
                          <m:t>𝑖</m:t>
                        </m:r>
                      </m:sub>
                    </m:sSub>
                  </m:oMath>
                </a14:m>
                <a:r>
                  <a:rPr lang="vi-VN" sz="2000" dirty="0"/>
                  <a:t> = </a:t>
                </a:r>
                <a14:m>
                  <m:oMath xmlns:m="http://schemas.openxmlformats.org/officeDocument/2006/math">
                    <m:sSub>
                      <m:sSubPr>
                        <m:ctrlPr>
                          <a:rPr lang="vi-VN" sz="2000" i="1">
                            <a:latin typeface="Cambria Math" panose="02040503050406030204" pitchFamily="18" charset="0"/>
                          </a:rPr>
                        </m:ctrlPr>
                      </m:sSubPr>
                      <m:e>
                        <m:r>
                          <m:rPr>
                            <m:sty m:val="p"/>
                          </m:rPr>
                          <a:rPr lang="vi-VN" sz="2000">
                            <a:latin typeface="Cambria Math" panose="02040503050406030204" pitchFamily="18" charset="0"/>
                          </a:rPr>
                          <m:t>Need</m:t>
                        </m:r>
                      </m:e>
                      <m:sub>
                        <m:r>
                          <a:rPr lang="vi-VN" sz="2000" i="1">
                            <a:latin typeface="Cambria Math" panose="02040503050406030204" pitchFamily="18" charset="0"/>
                          </a:rPr>
                          <m:t>𝑖</m:t>
                        </m:r>
                      </m:sub>
                    </m:sSub>
                  </m:oMath>
                </a14:m>
                <a:r>
                  <a:rPr lang="vi-VN" sz="2000" dirty="0"/>
                  <a:t> –</a:t>
                </a:r>
                <a14:m>
                  <m:oMath xmlns:m="http://schemas.openxmlformats.org/officeDocument/2006/math">
                    <m:sSub>
                      <m:sSubPr>
                        <m:ctrlPr>
                          <a:rPr lang="vi-VN" sz="2000" i="1">
                            <a:latin typeface="Cambria Math" panose="02040503050406030204" pitchFamily="18" charset="0"/>
                          </a:rPr>
                        </m:ctrlPr>
                      </m:sSubPr>
                      <m:e>
                        <m:r>
                          <m:rPr>
                            <m:nor/>
                          </m:rPr>
                          <a:rPr lang="en-US" sz="2000" b="0" i="0" smtClean="0">
                            <a:latin typeface="Cambria Math"/>
                          </a:rPr>
                          <m:t> </m:t>
                        </m:r>
                        <m:r>
                          <m:rPr>
                            <m:nor/>
                          </m:rPr>
                          <a:rPr lang="vi-VN" sz="2000"/>
                          <m:t>Reques</m:t>
                        </m:r>
                        <m:r>
                          <m:rPr>
                            <m:sty m:val="p"/>
                          </m:rPr>
                          <a:rPr lang="vi-VN" sz="2000">
                            <a:latin typeface="Cambria Math" panose="02040503050406030204" pitchFamily="18" charset="0"/>
                          </a:rPr>
                          <m:t>t</m:t>
                        </m:r>
                      </m:e>
                      <m:sub>
                        <m:r>
                          <a:rPr lang="vi-VN" sz="2000" i="1">
                            <a:latin typeface="Cambria Math" panose="02040503050406030204" pitchFamily="18" charset="0"/>
                          </a:rPr>
                          <m:t>𝑖</m:t>
                        </m:r>
                      </m:sub>
                    </m:sSub>
                  </m:oMath>
                </a14:m>
                <a:r>
                  <a:rPr lang="vi-VN" sz="2000" dirty="0"/>
                  <a:t>;</a:t>
                </a:r>
              </a:p>
              <a:p>
                <a:pPr lvl="1" algn="just"/>
                <a:r>
                  <a:rPr lang="vi-VN" sz="2000" dirty="0"/>
                  <a:t>Nếu an toàn ⇒ tài nguyên được phân phối cho P</a:t>
                </a:r>
                <a:r>
                  <a:rPr lang="vi-VN" sz="2000" baseline="-25000" dirty="0"/>
                  <a:t>i</a:t>
                </a:r>
                <a:r>
                  <a:rPr lang="vi-VN" sz="2000" dirty="0"/>
                  <a:t>.</a:t>
                </a:r>
              </a:p>
              <a:p>
                <a:pPr lvl="1" algn="just"/>
                <a:r>
                  <a:rPr lang="vi-VN" sz="2000" dirty="0"/>
                  <a:t>Nếu không an toàn ⇒ P</a:t>
                </a:r>
                <a:r>
                  <a:rPr lang="vi-VN" sz="2000" baseline="-25000" dirty="0"/>
                  <a:t>i</a:t>
                </a:r>
                <a:r>
                  <a:rPr lang="vi-VN" sz="2000" dirty="0"/>
                  <a:t> phải đợi, trạng thái phân phối tài nguyên cũ được</a:t>
                </a:r>
                <a:r>
                  <a:rPr lang="vi-VN" sz="1600" dirty="0"/>
                  <a:t> </a:t>
                </a:r>
                <a:r>
                  <a:rPr lang="vi-VN" sz="2000" dirty="0"/>
                  <a:t>khôi phục</a:t>
                </a:r>
                <a:r>
                  <a:rPr lang="en-US" sz="2000" dirty="0"/>
                  <a:t> </a:t>
                </a:r>
                <a:r>
                  <a:rPr lang="vi-VN" sz="2000" dirty="0"/>
                  <a:t>lại</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56252"/>
                <a:ext cx="10744200" cy="4610965"/>
              </a:xfrm>
              <a:blipFill>
                <a:blip r:embed="rId2"/>
                <a:stretch>
                  <a:fillRect l="-624" t="-264" r="-56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30</a:t>
            </a:fld>
            <a:endParaRPr lang="vi-VN"/>
          </a:p>
        </p:txBody>
      </p:sp>
    </p:spTree>
    <p:extLst>
      <p:ext uri="{BB962C8B-B14F-4D97-AF65-F5344CB8AC3E}">
        <p14:creationId xmlns:p14="http://schemas.microsoft.com/office/powerpoint/2010/main" val="1374649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thuật toán Banker...</a:t>
            </a:r>
          </a:p>
        </p:txBody>
      </p:sp>
      <p:sp>
        <p:nvSpPr>
          <p:cNvPr id="3" name="Content Placeholder 2"/>
          <p:cNvSpPr>
            <a:spLocks noGrp="1"/>
          </p:cNvSpPr>
          <p:nvPr>
            <p:ph idx="1"/>
          </p:nvPr>
        </p:nvSpPr>
        <p:spPr>
          <a:xfrm>
            <a:off x="838200" y="1556252"/>
            <a:ext cx="10515600" cy="4610965"/>
          </a:xfrm>
        </p:spPr>
        <p:txBody>
          <a:bodyPr>
            <a:normAutofit fontScale="92500" lnSpcReduction="20000"/>
          </a:bodyPr>
          <a:lstStyle/>
          <a:p>
            <a:r>
              <a:rPr lang="vi-VN" dirty="0"/>
              <a:t>5 tiến trình từ P</a:t>
            </a:r>
            <a:r>
              <a:rPr lang="vi-VN" baseline="-25000" dirty="0"/>
              <a:t>0</a:t>
            </a:r>
            <a:r>
              <a:rPr lang="vi-VN" dirty="0"/>
              <a:t> đến P</a:t>
            </a:r>
            <a:r>
              <a:rPr lang="vi-VN" baseline="-25000" dirty="0"/>
              <a:t>4</a:t>
            </a:r>
          </a:p>
          <a:p>
            <a:r>
              <a:rPr lang="vi-VN" dirty="0"/>
              <a:t>3 loại tài nguyên A (10 thể hiện), B</a:t>
            </a:r>
            <a:r>
              <a:rPr lang="en-US" dirty="0"/>
              <a:t> </a:t>
            </a:r>
            <a:r>
              <a:rPr lang="vi-VN" dirty="0"/>
              <a:t>(5 thể hiện), và</a:t>
            </a:r>
            <a:r>
              <a:rPr lang="en-US" dirty="0"/>
              <a:t> </a:t>
            </a:r>
            <a:r>
              <a:rPr lang="vi-VN" dirty="0"/>
              <a:t>C (7 thể hiện).</a:t>
            </a:r>
          </a:p>
          <a:p>
            <a:r>
              <a:rPr lang="vi-VN" dirty="0"/>
              <a:t>Hệ thống tại thời điểm T</a:t>
            </a:r>
            <a:r>
              <a:rPr lang="vi-VN" baseline="-25000" dirty="0"/>
              <a:t>0</a:t>
            </a:r>
            <a:r>
              <a:rPr lang="vi-VN" dirty="0"/>
              <a:t>:</a:t>
            </a:r>
          </a:p>
          <a:p>
            <a:pPr marL="0" indent="0">
              <a:buNone/>
            </a:pPr>
            <a:r>
              <a:rPr lang="vi-VN" dirty="0"/>
              <a:t>		</a:t>
            </a:r>
            <a:r>
              <a:rPr lang="vi-VN" u="sng" dirty="0"/>
              <a:t>Allocation</a:t>
            </a:r>
            <a:r>
              <a:rPr lang="vi-VN" dirty="0"/>
              <a:t> 	</a:t>
            </a:r>
            <a:r>
              <a:rPr lang="vi-VN" u="sng" dirty="0"/>
              <a:t>Max</a:t>
            </a:r>
            <a:r>
              <a:rPr lang="vi-VN" dirty="0"/>
              <a:t>	 	</a:t>
            </a:r>
            <a:r>
              <a:rPr lang="vi-VN" u="sng" dirty="0"/>
              <a:t>Available</a:t>
            </a:r>
          </a:p>
          <a:p>
            <a:pPr marL="0" indent="0">
              <a:buNone/>
            </a:pPr>
            <a:r>
              <a:rPr lang="vi-VN" dirty="0"/>
              <a:t>		A B C 	A B C	 	A B C</a:t>
            </a:r>
          </a:p>
          <a:p>
            <a:pPr marL="0" indent="0">
              <a:buNone/>
            </a:pPr>
            <a:r>
              <a:rPr lang="vi-VN" dirty="0"/>
              <a:t>	P</a:t>
            </a:r>
            <a:r>
              <a:rPr lang="vi-VN" baseline="-25000" dirty="0"/>
              <a:t>0</a:t>
            </a:r>
            <a:r>
              <a:rPr lang="vi-VN" dirty="0"/>
              <a:t>	0 1 0 		7 5 3  	3 3 2</a:t>
            </a:r>
          </a:p>
          <a:p>
            <a:pPr marL="0" indent="0">
              <a:buNone/>
            </a:pPr>
            <a:r>
              <a:rPr lang="vi-VN" dirty="0"/>
              <a:t>	P</a:t>
            </a:r>
            <a:r>
              <a:rPr lang="vi-VN" baseline="-25000" dirty="0"/>
              <a:t>1</a:t>
            </a:r>
            <a:r>
              <a:rPr lang="vi-VN" dirty="0"/>
              <a:t>	2 0 0  	3 2 2 </a:t>
            </a:r>
          </a:p>
          <a:p>
            <a:pPr marL="0" indent="0">
              <a:buNone/>
            </a:pPr>
            <a:r>
              <a:rPr lang="vi-VN" dirty="0"/>
              <a:t>	P</a:t>
            </a:r>
            <a:r>
              <a:rPr lang="vi-VN" baseline="-25000" dirty="0"/>
              <a:t>2</a:t>
            </a:r>
            <a:r>
              <a:rPr lang="vi-VN" dirty="0"/>
              <a:t> 	3 0 2  	9 0 2</a:t>
            </a:r>
          </a:p>
          <a:p>
            <a:pPr marL="0" indent="0">
              <a:buNone/>
            </a:pPr>
            <a:r>
              <a:rPr lang="vi-VN" dirty="0"/>
              <a:t>	P</a:t>
            </a:r>
            <a:r>
              <a:rPr lang="vi-VN" baseline="-25000" dirty="0"/>
              <a:t>3</a:t>
            </a:r>
            <a:r>
              <a:rPr lang="vi-VN" dirty="0"/>
              <a:t> 	2 1 1  	2 2 2</a:t>
            </a:r>
          </a:p>
          <a:p>
            <a:pPr marL="0" indent="0">
              <a:buNone/>
            </a:pPr>
            <a:r>
              <a:rPr lang="vi-VN" dirty="0"/>
              <a:t>	P</a:t>
            </a:r>
            <a:r>
              <a:rPr lang="vi-VN" baseline="-25000" dirty="0"/>
              <a:t>4</a:t>
            </a:r>
            <a:r>
              <a:rPr lang="vi-VN" dirty="0"/>
              <a:t> 	0 0 2 		4 3 3 </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31</a:t>
            </a:fld>
            <a:endParaRPr lang="vi-VN"/>
          </a:p>
        </p:txBody>
      </p:sp>
    </p:spTree>
    <p:extLst>
      <p:ext uri="{BB962C8B-B14F-4D97-AF65-F5344CB8AC3E}">
        <p14:creationId xmlns:p14="http://schemas.microsoft.com/office/powerpoint/2010/main" val="581036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a:t>
            </a:r>
          </a:p>
        </p:txBody>
      </p:sp>
      <p:sp>
        <p:nvSpPr>
          <p:cNvPr id="3" name="Content Placeholder 2"/>
          <p:cNvSpPr>
            <a:spLocks noGrp="1"/>
          </p:cNvSpPr>
          <p:nvPr>
            <p:ph idx="1"/>
          </p:nvPr>
        </p:nvSpPr>
        <p:spPr>
          <a:xfrm>
            <a:off x="838200" y="1556253"/>
            <a:ext cx="11220450" cy="4133348"/>
          </a:xfrm>
        </p:spPr>
        <p:txBody>
          <a:bodyPr>
            <a:normAutofit fontScale="92500" lnSpcReduction="10000"/>
          </a:bodyPr>
          <a:lstStyle/>
          <a:p>
            <a:r>
              <a:rPr lang="vi-VN"/>
              <a:t>Nội dung của ma trận Need. Need được định nghĩa là Max – Allocation.</a:t>
            </a:r>
          </a:p>
          <a:p>
            <a:pPr marL="0" indent="0">
              <a:buNone/>
            </a:pPr>
            <a:r>
              <a:rPr lang="vi-VN"/>
              <a:t>		</a:t>
            </a:r>
            <a:r>
              <a:rPr lang="vi-VN" u="sng"/>
              <a:t>Need</a:t>
            </a:r>
          </a:p>
          <a:p>
            <a:pPr marL="0" indent="0">
              <a:buNone/>
            </a:pPr>
            <a:r>
              <a:rPr lang="vi-VN"/>
              <a:t>		A B C</a:t>
            </a:r>
          </a:p>
          <a:p>
            <a:pPr marL="0" indent="0">
              <a:buNone/>
            </a:pPr>
            <a:r>
              <a:rPr lang="vi-VN"/>
              <a:t>	P</a:t>
            </a:r>
            <a:r>
              <a:rPr lang="vi-VN" baseline="-25000"/>
              <a:t>0</a:t>
            </a:r>
            <a:r>
              <a:rPr lang="vi-VN"/>
              <a:t>	7 4 3 </a:t>
            </a:r>
          </a:p>
          <a:p>
            <a:pPr marL="0" indent="0">
              <a:buNone/>
            </a:pPr>
            <a:r>
              <a:rPr lang="vi-VN"/>
              <a:t>	P</a:t>
            </a:r>
            <a:r>
              <a:rPr lang="vi-VN" baseline="-25000"/>
              <a:t>1</a:t>
            </a:r>
            <a:r>
              <a:rPr lang="vi-VN"/>
              <a:t>	1 2 2 </a:t>
            </a:r>
          </a:p>
          <a:p>
            <a:pPr marL="0" indent="0">
              <a:buNone/>
            </a:pPr>
            <a:r>
              <a:rPr lang="vi-VN"/>
              <a:t>	P</a:t>
            </a:r>
            <a:r>
              <a:rPr lang="vi-VN" baseline="-25000"/>
              <a:t>2</a:t>
            </a:r>
            <a:r>
              <a:rPr lang="vi-VN"/>
              <a:t>	6 0 0 </a:t>
            </a:r>
          </a:p>
          <a:p>
            <a:pPr marL="0" indent="0">
              <a:buNone/>
            </a:pPr>
            <a:r>
              <a:rPr lang="vi-VN"/>
              <a:t>	P</a:t>
            </a:r>
            <a:r>
              <a:rPr lang="vi-VN" baseline="-25000"/>
              <a:t>3 </a:t>
            </a:r>
            <a:r>
              <a:rPr lang="vi-VN"/>
              <a:t>	0 1 1</a:t>
            </a:r>
          </a:p>
          <a:p>
            <a:pPr marL="0" indent="0">
              <a:buNone/>
            </a:pPr>
            <a:r>
              <a:rPr lang="vi-VN"/>
              <a:t>	P</a:t>
            </a:r>
            <a:r>
              <a:rPr lang="vi-VN" baseline="-25000"/>
              <a:t>4</a:t>
            </a:r>
            <a:r>
              <a:rPr lang="vi-VN"/>
              <a:t>	4 3 1 </a:t>
            </a:r>
          </a:p>
        </p:txBody>
      </p:sp>
      <p:sp>
        <p:nvSpPr>
          <p:cNvPr id="4" name="TextBox 3"/>
          <p:cNvSpPr txBox="1"/>
          <p:nvPr/>
        </p:nvSpPr>
        <p:spPr>
          <a:xfrm>
            <a:off x="838200" y="5558971"/>
            <a:ext cx="10515600" cy="954107"/>
          </a:xfrm>
          <a:prstGeom prst="rect">
            <a:avLst/>
          </a:prstGeom>
          <a:noFill/>
        </p:spPr>
        <p:txBody>
          <a:bodyPr wrap="square" rtlCol="0">
            <a:spAutoFit/>
          </a:bodyPr>
          <a:lstStyle/>
          <a:p>
            <a:r>
              <a:rPr lang="vi-VN" sz="2800">
                <a:solidFill>
                  <a:srgbClr val="0000FF"/>
                </a:solidFill>
              </a:rPr>
              <a:t>Hệ thống trong trạng thái an toàn vì chuỗi &lt; P</a:t>
            </a:r>
            <a:r>
              <a:rPr lang="vi-VN" sz="2800" baseline="-25000">
                <a:solidFill>
                  <a:srgbClr val="0000FF"/>
                </a:solidFill>
              </a:rPr>
              <a:t>1</a:t>
            </a:r>
            <a:r>
              <a:rPr lang="vi-VN" sz="2800">
                <a:solidFill>
                  <a:srgbClr val="0000FF"/>
                </a:solidFill>
              </a:rPr>
              <a:t>, P</a:t>
            </a:r>
            <a:r>
              <a:rPr lang="vi-VN" sz="2800" baseline="-25000">
                <a:solidFill>
                  <a:srgbClr val="0000FF"/>
                </a:solidFill>
              </a:rPr>
              <a:t>3</a:t>
            </a:r>
            <a:r>
              <a:rPr lang="vi-VN" sz="2800">
                <a:solidFill>
                  <a:srgbClr val="0000FF"/>
                </a:solidFill>
              </a:rPr>
              <a:t>, P</a:t>
            </a:r>
            <a:r>
              <a:rPr lang="vi-VN" sz="2800" baseline="-25000">
                <a:solidFill>
                  <a:srgbClr val="0000FF"/>
                </a:solidFill>
              </a:rPr>
              <a:t>4</a:t>
            </a:r>
            <a:r>
              <a:rPr lang="vi-VN" sz="2800">
                <a:solidFill>
                  <a:srgbClr val="0000FF"/>
                </a:solidFill>
              </a:rPr>
              <a:t>, P</a:t>
            </a:r>
            <a:r>
              <a:rPr lang="vi-VN" sz="2800" baseline="-25000">
                <a:solidFill>
                  <a:srgbClr val="0000FF"/>
                </a:solidFill>
              </a:rPr>
              <a:t>2</a:t>
            </a:r>
            <a:r>
              <a:rPr lang="vi-VN" sz="2800">
                <a:solidFill>
                  <a:srgbClr val="0000FF"/>
                </a:solidFill>
              </a:rPr>
              <a:t>, P</a:t>
            </a:r>
            <a:r>
              <a:rPr lang="vi-VN" sz="2800" baseline="-25000">
                <a:solidFill>
                  <a:srgbClr val="0000FF"/>
                </a:solidFill>
              </a:rPr>
              <a:t>0</a:t>
            </a:r>
            <a:r>
              <a:rPr lang="vi-VN" sz="2800">
                <a:solidFill>
                  <a:srgbClr val="0000FF"/>
                </a:solidFill>
              </a:rPr>
              <a:t>&gt; thỏa mãn điều kiện an toàn</a:t>
            </a:r>
          </a:p>
        </p:txBody>
      </p:sp>
      <p:sp>
        <p:nvSpPr>
          <p:cNvPr id="5" name="Footer Placeholder 4"/>
          <p:cNvSpPr>
            <a:spLocks noGrp="1"/>
          </p:cNvSpPr>
          <p:nvPr>
            <p:ph type="ftr" sz="quarter" idx="11"/>
          </p:nvPr>
        </p:nvSpPr>
        <p:spPr/>
        <p:txBody>
          <a:bodyPr/>
          <a:lstStyle/>
          <a:p>
            <a:r>
              <a:rPr lang="vi-VN"/>
              <a:t>38</a:t>
            </a:r>
          </a:p>
        </p:txBody>
      </p:sp>
      <p:sp>
        <p:nvSpPr>
          <p:cNvPr id="6" name="Slide Number Placeholder 5"/>
          <p:cNvSpPr>
            <a:spLocks noGrp="1"/>
          </p:cNvSpPr>
          <p:nvPr>
            <p:ph type="sldNum" sz="quarter" idx="12"/>
          </p:nvPr>
        </p:nvSpPr>
        <p:spPr/>
        <p:txBody>
          <a:bodyPr/>
          <a:lstStyle/>
          <a:p>
            <a:fld id="{CE4F60F1-D81D-4A0F-9A4C-4DEFF98A3653}" type="slidenum">
              <a:rPr lang="vi-VN" smtClean="0"/>
              <a:t>32</a:t>
            </a:fld>
            <a:endParaRPr lang="vi-VN"/>
          </a:p>
        </p:txBody>
      </p:sp>
    </p:spTree>
    <p:extLst>
      <p:ext uri="{BB962C8B-B14F-4D97-AF65-F5344CB8AC3E}">
        <p14:creationId xmlns:p14="http://schemas.microsoft.com/office/powerpoint/2010/main" val="41026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Ví dụ: P</a:t>
            </a:r>
            <a:r>
              <a:rPr lang="vi-VN" baseline="-25000"/>
              <a:t>1</a:t>
            </a:r>
            <a:r>
              <a:rPr lang="vi-VN"/>
              <a:t> yêu cầu (1,0,2)...</a:t>
            </a:r>
          </a:p>
        </p:txBody>
      </p:sp>
      <p:sp>
        <p:nvSpPr>
          <p:cNvPr id="3" name="Content Placeholder 2"/>
          <p:cNvSpPr>
            <a:spLocks noGrp="1"/>
          </p:cNvSpPr>
          <p:nvPr>
            <p:ph idx="1"/>
          </p:nvPr>
        </p:nvSpPr>
        <p:spPr>
          <a:xfrm>
            <a:off x="838200" y="1556252"/>
            <a:ext cx="10515600" cy="3552777"/>
          </a:xfrm>
        </p:spPr>
        <p:txBody>
          <a:bodyPr>
            <a:normAutofit fontScale="85000" lnSpcReduction="20000"/>
          </a:bodyPr>
          <a:lstStyle/>
          <a:p>
            <a:r>
              <a:rPr lang="vi-VN"/>
              <a:t>Kiểm tra thấy Request ≤Available (hay, (1,0,2) ≤ (3,3,2) ⇒ true).</a:t>
            </a:r>
          </a:p>
          <a:p>
            <a:pPr marL="0" indent="0">
              <a:buNone/>
            </a:pPr>
            <a:r>
              <a:rPr lang="vi-VN"/>
              <a:t>		</a:t>
            </a:r>
            <a:r>
              <a:rPr lang="vi-VN" u="sng"/>
              <a:t>Allocation</a:t>
            </a:r>
            <a:r>
              <a:rPr lang="vi-VN"/>
              <a:t> 		</a:t>
            </a:r>
            <a:r>
              <a:rPr lang="vi-VN" u="sng"/>
              <a:t>Need </a:t>
            </a:r>
            <a:r>
              <a:rPr lang="vi-VN"/>
              <a:t>		</a:t>
            </a:r>
            <a:r>
              <a:rPr lang="vi-VN" u="sng"/>
              <a:t>Available</a:t>
            </a:r>
          </a:p>
          <a:p>
            <a:pPr marL="0" indent="0">
              <a:buNone/>
            </a:pPr>
            <a:r>
              <a:rPr lang="vi-VN"/>
              <a:t>		A B C 			A B C	 	A B C </a:t>
            </a:r>
          </a:p>
          <a:p>
            <a:pPr marL="0" indent="0">
              <a:buNone/>
            </a:pPr>
            <a:r>
              <a:rPr lang="vi-VN"/>
              <a:t>	P0 	0 1 0 			7 4 3  		2 3 0</a:t>
            </a:r>
          </a:p>
          <a:p>
            <a:pPr marL="0" indent="0">
              <a:buNone/>
            </a:pPr>
            <a:r>
              <a:rPr lang="vi-VN"/>
              <a:t>	P1 	3 0 2 			0 2 0 </a:t>
            </a:r>
          </a:p>
          <a:p>
            <a:pPr marL="0" indent="0">
              <a:buNone/>
            </a:pPr>
            <a:r>
              <a:rPr lang="vi-VN"/>
              <a:t>	P2	3 0 1  			6 0 0 </a:t>
            </a:r>
          </a:p>
          <a:p>
            <a:pPr marL="0" indent="0">
              <a:buNone/>
            </a:pPr>
            <a:r>
              <a:rPr lang="vi-VN"/>
              <a:t>	P3 	2 1 1  			0 1 1</a:t>
            </a:r>
          </a:p>
          <a:p>
            <a:pPr marL="0" indent="0">
              <a:buNone/>
            </a:pPr>
            <a:r>
              <a:rPr lang="vi-VN"/>
              <a:t>	P4	0 0 2  			4 3 1 </a:t>
            </a:r>
          </a:p>
        </p:txBody>
      </p:sp>
      <p:sp>
        <p:nvSpPr>
          <p:cNvPr id="4" name="TextBox 3"/>
          <p:cNvSpPr txBox="1"/>
          <p:nvPr/>
        </p:nvSpPr>
        <p:spPr>
          <a:xfrm>
            <a:off x="838200" y="5014090"/>
            <a:ext cx="10515600" cy="1569660"/>
          </a:xfrm>
          <a:prstGeom prst="rect">
            <a:avLst/>
          </a:prstGeom>
          <a:noFill/>
        </p:spPr>
        <p:txBody>
          <a:bodyPr wrap="square" rtlCol="0">
            <a:spAutoFit/>
          </a:bodyPr>
          <a:lstStyle/>
          <a:p>
            <a:pPr marL="285750" indent="-285750">
              <a:buFont typeface="Arial" panose="020B0604020202020204" pitchFamily="34" charset="0"/>
              <a:buChar char="•"/>
            </a:pPr>
            <a:r>
              <a:rPr lang="vi-VN" sz="2400"/>
              <a:t>Thực thi thuật toán safety cho thấy chuỗi &lt;P</a:t>
            </a:r>
            <a:r>
              <a:rPr lang="vi-VN" sz="2400" baseline="-25000"/>
              <a:t>1</a:t>
            </a:r>
            <a:r>
              <a:rPr lang="vi-VN" sz="2400"/>
              <a:t>, P</a:t>
            </a:r>
            <a:r>
              <a:rPr lang="vi-VN" sz="2400" baseline="-25000"/>
              <a:t>3</a:t>
            </a:r>
            <a:r>
              <a:rPr lang="vi-VN" sz="2400"/>
              <a:t>, P</a:t>
            </a:r>
            <a:r>
              <a:rPr lang="vi-VN" sz="2400" baseline="-25000"/>
              <a:t>4</a:t>
            </a:r>
            <a:r>
              <a:rPr lang="vi-VN" sz="2400"/>
              <a:t>, P</a:t>
            </a:r>
            <a:r>
              <a:rPr lang="vi-VN" sz="2400" baseline="-25000"/>
              <a:t>0</a:t>
            </a:r>
            <a:r>
              <a:rPr lang="vi-VN" sz="2400"/>
              <a:t>, P</a:t>
            </a:r>
            <a:r>
              <a:rPr lang="vi-VN" sz="2400" baseline="-25000"/>
              <a:t>2</a:t>
            </a:r>
            <a:r>
              <a:rPr lang="vi-VN" sz="2400"/>
              <a:t>&gt; thỏa mãn yêu cầu an toàn. </a:t>
            </a:r>
          </a:p>
          <a:p>
            <a:pPr marL="285750" indent="-285750">
              <a:buFont typeface="Arial" panose="020B0604020202020204" pitchFamily="34" charset="0"/>
              <a:buChar char="•"/>
            </a:pPr>
            <a:r>
              <a:rPr lang="vi-VN" sz="2400"/>
              <a:t>Yêu cầu (3,3,0) của P</a:t>
            </a:r>
            <a:r>
              <a:rPr lang="vi-VN" sz="2400" baseline="-25000"/>
              <a:t>4</a:t>
            </a:r>
            <a:r>
              <a:rPr lang="vi-VN" sz="2400"/>
              <a:t> có thể được gán hay không?</a:t>
            </a:r>
          </a:p>
          <a:p>
            <a:pPr marL="285750" indent="-285750">
              <a:buFont typeface="Arial" panose="020B0604020202020204" pitchFamily="34" charset="0"/>
              <a:buChar char="•"/>
            </a:pPr>
            <a:r>
              <a:rPr lang="vi-VN" sz="2400"/>
              <a:t>Yêu cầu (0,2,0) của P</a:t>
            </a:r>
            <a:r>
              <a:rPr lang="vi-VN" sz="2400" baseline="-25000"/>
              <a:t>0</a:t>
            </a:r>
            <a:r>
              <a:rPr lang="vi-VN" sz="2400"/>
              <a:t> có thể được gán hay không?</a:t>
            </a:r>
            <a:endParaRPr lang="vi-VN"/>
          </a:p>
        </p:txBody>
      </p:sp>
      <p:sp>
        <p:nvSpPr>
          <p:cNvPr id="5" name="Footer Placeholder 4"/>
          <p:cNvSpPr>
            <a:spLocks noGrp="1"/>
          </p:cNvSpPr>
          <p:nvPr>
            <p:ph type="ftr" sz="quarter" idx="11"/>
          </p:nvPr>
        </p:nvSpPr>
        <p:spPr/>
        <p:txBody>
          <a:bodyPr/>
          <a:lstStyle/>
          <a:p>
            <a:r>
              <a:rPr lang="vi-VN"/>
              <a:t>38</a:t>
            </a:r>
          </a:p>
        </p:txBody>
      </p:sp>
      <p:sp>
        <p:nvSpPr>
          <p:cNvPr id="6" name="Slide Number Placeholder 5"/>
          <p:cNvSpPr>
            <a:spLocks noGrp="1"/>
          </p:cNvSpPr>
          <p:nvPr>
            <p:ph type="sldNum" sz="quarter" idx="12"/>
          </p:nvPr>
        </p:nvSpPr>
        <p:spPr/>
        <p:txBody>
          <a:bodyPr/>
          <a:lstStyle/>
          <a:p>
            <a:fld id="{CE4F60F1-D81D-4A0F-9A4C-4DEFF98A3653}" type="slidenum">
              <a:rPr lang="vi-VN" smtClean="0"/>
              <a:t>33</a:t>
            </a:fld>
            <a:endParaRPr lang="vi-VN"/>
          </a:p>
        </p:txBody>
      </p:sp>
    </p:spTree>
    <p:extLst>
      <p:ext uri="{BB962C8B-B14F-4D97-AF65-F5344CB8AC3E}">
        <p14:creationId xmlns:p14="http://schemas.microsoft.com/office/powerpoint/2010/main" val="75629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Khôi phục sau bế tắc</a:t>
            </a:r>
          </a:p>
        </p:txBody>
      </p:sp>
      <p:sp>
        <p:nvSpPr>
          <p:cNvPr id="3" name="Content Placeholder 2"/>
          <p:cNvSpPr>
            <a:spLocks noGrp="1"/>
          </p:cNvSpPr>
          <p:nvPr>
            <p:ph idx="1"/>
          </p:nvPr>
        </p:nvSpPr>
        <p:spPr/>
        <p:txBody>
          <a:bodyPr/>
          <a:lstStyle/>
          <a:p>
            <a:r>
              <a:rPr lang="vi-VN"/>
              <a:t>Cho phép vào trạng thái bế tắc</a:t>
            </a:r>
          </a:p>
          <a:p>
            <a:r>
              <a:rPr lang="vi-VN"/>
              <a:t>Thuật toán phát hiện bế tắc</a:t>
            </a:r>
          </a:p>
          <a:p>
            <a:r>
              <a:rPr lang="vi-VN"/>
              <a:t>Phương pháp khôi phục</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34</a:t>
            </a:fld>
            <a:endParaRPr lang="vi-VN"/>
          </a:p>
        </p:txBody>
      </p:sp>
    </p:spTree>
    <p:extLst>
      <p:ext uri="{BB962C8B-B14F-4D97-AF65-F5344CB8AC3E}">
        <p14:creationId xmlns:p14="http://schemas.microsoft.com/office/powerpoint/2010/main" val="909724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Mỗi loại tài nguyên có một thể hiện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r>
                  <a:rPr lang="vi-VN"/>
                  <a:t>Duy trì đồ thị wait-for</a:t>
                </a:r>
              </a:p>
              <a:p>
                <a:pPr lvl="1" algn="just"/>
                <a:r>
                  <a:rPr lang="vi-VN"/>
                  <a:t>Các </a:t>
                </a:r>
                <a:r>
                  <a:rPr lang="en-US">
                    <a:latin typeface="Arial" pitchFamily="34" charset="0"/>
                    <a:cs typeface="Arial" pitchFamily="34" charset="0"/>
                  </a:rPr>
                  <a:t>nút </a:t>
                </a:r>
                <a:r>
                  <a:rPr lang="vi-VN"/>
                  <a:t>là các tiến trình.</a:t>
                </a:r>
              </a:p>
              <a:p>
                <a:pPr lvl="1" algn="just"/>
                <a:r>
                  <a:rPr lang="vi-VN"/>
                  <a:t>P</a:t>
                </a:r>
                <a:r>
                  <a:rPr lang="vi-VN" baseline="-25000"/>
                  <a:t>i</a:t>
                </a:r>
                <a:r>
                  <a:rPr lang="vi-VN"/>
                  <a:t> →P</a:t>
                </a:r>
                <a:r>
                  <a:rPr lang="vi-VN" baseline="-25000"/>
                  <a:t>j</a:t>
                </a:r>
                <a:r>
                  <a:rPr lang="vi-VN"/>
                  <a:t>  nếu P</a:t>
                </a:r>
                <a:r>
                  <a:rPr lang="vi-VN" baseline="-25000"/>
                  <a:t>i</a:t>
                </a:r>
                <a:r>
                  <a:rPr lang="vi-VN"/>
                  <a:t> đang chờ P</a:t>
                </a:r>
                <a:r>
                  <a:rPr lang="vi-VN" baseline="-25000"/>
                  <a:t>j</a:t>
                </a:r>
                <a:r>
                  <a:rPr lang="vi-VN"/>
                  <a:t>.</a:t>
                </a:r>
              </a:p>
              <a:p>
                <a:pPr algn="just"/>
                <a:r>
                  <a:rPr lang="vi-VN"/>
                  <a:t>Định kì thực hiện thuật toán tìm chu trình trong đồ thị.</a:t>
                </a:r>
              </a:p>
              <a:p>
                <a:pPr algn="just"/>
                <a:r>
                  <a:rPr lang="vi-VN"/>
                  <a:t>Một giải thuật kiểm tra chu trình trong đồ thị cần </a:t>
                </a:r>
                <a14:m>
                  <m:oMath xmlns:m="http://schemas.openxmlformats.org/officeDocument/2006/math">
                    <m:sSup>
                      <m:sSupPr>
                        <m:ctrlPr>
                          <a:rPr lang="vi-VN" b="0" i="1" smtClean="0">
                            <a:latin typeface="Cambria Math" panose="02040503050406030204" pitchFamily="18" charset="0"/>
                          </a:rPr>
                        </m:ctrlPr>
                      </m:sSupPr>
                      <m:e>
                        <m:r>
                          <a:rPr lang="vi-VN" b="0" i="1" smtClean="0">
                            <a:latin typeface="Cambria Math" panose="02040503050406030204" pitchFamily="18" charset="0"/>
                          </a:rPr>
                          <m:t>𝑛</m:t>
                        </m:r>
                      </m:e>
                      <m:sup>
                        <m:r>
                          <a:rPr lang="vi-VN" b="0" i="1" smtClean="0">
                            <a:latin typeface="Cambria Math" panose="02040503050406030204" pitchFamily="18" charset="0"/>
                          </a:rPr>
                          <m:t>2</m:t>
                        </m:r>
                      </m:sup>
                    </m:sSup>
                  </m:oMath>
                </a14:m>
                <a:r>
                  <a:rPr lang="vi-VN"/>
                  <a:t> thao tác, ở đây n là số đỉnh trong đồ thị</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925" r="-115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35</a:t>
            </a:fld>
            <a:endParaRPr lang="vi-VN"/>
          </a:p>
        </p:txBody>
      </p:sp>
    </p:spTree>
    <p:extLst>
      <p:ext uri="{BB962C8B-B14F-4D97-AF65-F5344CB8AC3E}">
        <p14:creationId xmlns:p14="http://schemas.microsoft.com/office/powerpoint/2010/main" val="202808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Đồ thị phân phối tài nguyên và đồ thị </a:t>
            </a:r>
            <a:r>
              <a:rPr lang="en-US">
                <a:latin typeface="Times New Roman" pitchFamily="18" charset="0"/>
                <a:cs typeface="Times New Roman" pitchFamily="18" charset="0"/>
              </a:rPr>
              <a:t>w</a:t>
            </a:r>
            <a:r>
              <a:rPr lang="vi-VN"/>
              <a:t>ait-for</a:t>
            </a:r>
          </a:p>
        </p:txBody>
      </p:sp>
      <p:sp>
        <p:nvSpPr>
          <p:cNvPr id="3" name="Content Placeholder 2"/>
          <p:cNvSpPr>
            <a:spLocks noGrp="1"/>
          </p:cNvSpPr>
          <p:nvPr>
            <p:ph idx="1"/>
          </p:nvPr>
        </p:nvSpPr>
        <p:spPr>
          <a:xfrm>
            <a:off x="1810138" y="5806605"/>
            <a:ext cx="9543661" cy="360612"/>
          </a:xfrm>
        </p:spPr>
        <p:txBody>
          <a:bodyPr>
            <a:normAutofit fontScale="62500" lnSpcReduction="20000"/>
          </a:bodyPr>
          <a:lstStyle/>
          <a:p>
            <a:pPr marL="0" indent="0">
              <a:buNone/>
            </a:pPr>
            <a:r>
              <a:rPr lang="vi-VN"/>
              <a:t>(a) Đồ thị phân phối tài nguyên 	(b) Đồ thị wait-for tương ứng</a:t>
            </a:r>
          </a:p>
        </p:txBody>
      </p:sp>
      <p:pic>
        <p:nvPicPr>
          <p:cNvPr id="4" name="Picture 3"/>
          <p:cNvPicPr>
            <a:picLocks noChangeAspect="1"/>
          </p:cNvPicPr>
          <p:nvPr/>
        </p:nvPicPr>
        <p:blipFill>
          <a:blip r:embed="rId2"/>
          <a:stretch>
            <a:fillRect/>
          </a:stretch>
        </p:blipFill>
        <p:spPr>
          <a:xfrm>
            <a:off x="2439880" y="1576289"/>
            <a:ext cx="6200267" cy="4029447"/>
          </a:xfrm>
          <a:prstGeom prst="rect">
            <a:avLst/>
          </a:prstGeom>
        </p:spPr>
      </p:pic>
      <p:sp>
        <p:nvSpPr>
          <p:cNvPr id="5" name="Footer Placeholder 4"/>
          <p:cNvSpPr>
            <a:spLocks noGrp="1"/>
          </p:cNvSpPr>
          <p:nvPr>
            <p:ph type="ftr" sz="quarter" idx="11"/>
          </p:nvPr>
        </p:nvSpPr>
        <p:spPr/>
        <p:txBody>
          <a:bodyPr/>
          <a:lstStyle/>
          <a:p>
            <a:r>
              <a:rPr lang="vi-VN"/>
              <a:t>38</a:t>
            </a:r>
          </a:p>
        </p:txBody>
      </p:sp>
      <p:sp>
        <p:nvSpPr>
          <p:cNvPr id="6" name="Slide Number Placeholder 5"/>
          <p:cNvSpPr>
            <a:spLocks noGrp="1"/>
          </p:cNvSpPr>
          <p:nvPr>
            <p:ph type="sldNum" sz="quarter" idx="12"/>
          </p:nvPr>
        </p:nvSpPr>
        <p:spPr/>
        <p:txBody>
          <a:bodyPr/>
          <a:lstStyle/>
          <a:p>
            <a:fld id="{CE4F60F1-D81D-4A0F-9A4C-4DEFF98A3653}" type="slidenum">
              <a:rPr lang="vi-VN" smtClean="0"/>
              <a:t>36</a:t>
            </a:fld>
            <a:endParaRPr lang="vi-VN"/>
          </a:p>
        </p:txBody>
      </p:sp>
    </p:spTree>
    <p:extLst>
      <p:ext uri="{BB962C8B-B14F-4D97-AF65-F5344CB8AC3E}">
        <p14:creationId xmlns:p14="http://schemas.microsoft.com/office/powerpoint/2010/main" val="4276698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Mỗi tài nguyên có nhiều hơn một thể hiện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r>
                  <a:rPr lang="vi-VN"/>
                  <a:t>Available:Vector độ dài m chỉ số các trường hợp còn rỗi đối với mỗi tài nguyên.</a:t>
                </a:r>
              </a:p>
              <a:p>
                <a:pPr algn="just"/>
                <a:r>
                  <a:rPr lang="vi-VN"/>
                  <a:t>Allocation: Ma trận </a:t>
                </a:r>
                <a14:m>
                  <m:oMath xmlns:m="http://schemas.openxmlformats.org/officeDocument/2006/math">
                    <m:r>
                      <a:rPr lang="vi-VN" i="1" smtClean="0">
                        <a:latin typeface="Cambria Math" panose="02040503050406030204" pitchFamily="18" charset="0"/>
                      </a:rPr>
                      <m:t>𝑛</m:t>
                    </m:r>
                    <m:r>
                      <a:rPr lang="vi-VN" i="1" smtClean="0">
                        <a:latin typeface="Cambria Math" panose="02040503050406030204" pitchFamily="18" charset="0"/>
                        <a:ea typeface="Cambria Math" panose="02040503050406030204" pitchFamily="18" charset="0"/>
                      </a:rPr>
                      <m:t>×</m:t>
                    </m:r>
                    <m:r>
                      <a:rPr lang="vi-VN" i="1" smtClean="0">
                        <a:latin typeface="Cambria Math" panose="02040503050406030204" pitchFamily="18" charset="0"/>
                      </a:rPr>
                      <m:t>𝑚</m:t>
                    </m:r>
                  </m:oMath>
                </a14:m>
                <a:r>
                  <a:rPr lang="vi-VN"/>
                  <a:t> xác định số tài nguyên của mỗi loại được phân phối cho tiến trình.</a:t>
                </a:r>
              </a:p>
              <a:p>
                <a:pPr algn="just"/>
                <a:r>
                  <a:rPr lang="vi-VN"/>
                  <a:t>Request: Ma trận </a:t>
                </a:r>
                <a14:m>
                  <m:oMath xmlns:m="http://schemas.openxmlformats.org/officeDocument/2006/math">
                    <m:r>
                      <a:rPr lang="vi-VN" i="1">
                        <a:latin typeface="Cambria Math" panose="02040503050406030204" pitchFamily="18" charset="0"/>
                      </a:rPr>
                      <m:t>𝑛</m:t>
                    </m:r>
                    <m:r>
                      <a:rPr lang="vi-VN" i="1">
                        <a:latin typeface="Cambria Math" panose="02040503050406030204" pitchFamily="18" charset="0"/>
                        <a:ea typeface="Cambria Math" panose="02040503050406030204" pitchFamily="18" charset="0"/>
                      </a:rPr>
                      <m:t>×</m:t>
                    </m:r>
                    <m:r>
                      <a:rPr lang="vi-VN" i="1">
                        <a:latin typeface="Cambria Math" panose="02040503050406030204" pitchFamily="18" charset="0"/>
                      </a:rPr>
                      <m:t>𝑚</m:t>
                    </m:r>
                  </m:oMath>
                </a14:m>
                <a:r>
                  <a:rPr lang="vi-VN"/>
                  <a:t> chỉ yêu cầu hiện tại của tiến trình. Nếu Request [</a:t>
                </a:r>
                <a14:m>
                  <m:oMath xmlns:m="http://schemas.openxmlformats.org/officeDocument/2006/math">
                    <m:r>
                      <a:rPr lang="en-US" i="1" smtClean="0">
                        <a:latin typeface="Cambria Math"/>
                      </a:rPr>
                      <m:t>𝑖</m:t>
                    </m:r>
                    <m:r>
                      <a:rPr lang="en-US" b="0" i="1" smtClean="0">
                        <a:latin typeface="Cambria Math"/>
                      </a:rPr>
                      <m:t>,</m:t>
                    </m:r>
                    <m:r>
                      <a:rPr lang="en-US" b="0" i="1" smtClean="0">
                        <a:latin typeface="Cambria Math"/>
                      </a:rPr>
                      <m:t>𝑗</m:t>
                    </m:r>
                  </m:oMath>
                </a14:m>
                <a:r>
                  <a:rPr lang="vi-VN"/>
                  <a:t>] = k, tiến trình P</a:t>
                </a:r>
                <a:r>
                  <a:rPr lang="vi-VN" baseline="-25000"/>
                  <a:t>i</a:t>
                </a:r>
                <a:r>
                  <a:rPr lang="vi-VN"/>
                  <a:t> đang cần thêm k t</a:t>
                </a:r>
                <a:r>
                  <a:rPr lang="en-US">
                    <a:latin typeface="Arial" pitchFamily="34" charset="0"/>
                    <a:cs typeface="Arial" pitchFamily="34" charset="0"/>
                  </a:rPr>
                  <a:t>hể hiện</a:t>
                </a:r>
                <a:r>
                  <a:rPr lang="vi-VN">
                    <a:latin typeface="Arial" pitchFamily="34" charset="0"/>
                    <a:cs typeface="Arial" pitchFamily="34" charset="0"/>
                  </a:rPr>
                  <a:t> </a:t>
                </a:r>
                <a:r>
                  <a:rPr lang="vi-VN"/>
                  <a:t>tài nguyên R</a:t>
                </a:r>
                <a:r>
                  <a:rPr lang="vi-VN" baseline="-25000"/>
                  <a:t>j</a:t>
                </a:r>
                <a:r>
                  <a:rPr lang="vi-VN"/>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925" r="-115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37</a:t>
            </a:fld>
            <a:endParaRPr lang="vi-VN"/>
          </a:p>
        </p:txBody>
      </p:sp>
    </p:spTree>
    <p:extLst>
      <p:ext uri="{BB962C8B-B14F-4D97-AF65-F5344CB8AC3E}">
        <p14:creationId xmlns:p14="http://schemas.microsoft.com/office/powerpoint/2010/main" val="3997228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850"/>
            <a:ext cx="10515600" cy="1010295"/>
          </a:xfrm>
        </p:spPr>
        <p:txBody>
          <a:bodyPr/>
          <a:lstStyle/>
          <a:p>
            <a:r>
              <a:rPr lang="vi-VN"/>
              <a:t>Thuật toán phát hiện</a:t>
            </a:r>
            <a:r>
              <a:rPr lang="en-US"/>
              <a:t> </a:t>
            </a:r>
            <a:r>
              <a:rPr lang="en-US">
                <a:latin typeface="Times New Roman" pitchFamily="18" charset="0"/>
                <a:cs typeface="Times New Roman" pitchFamily="18" charset="0"/>
              </a:rPr>
              <a:t>bế tắc</a:t>
            </a:r>
            <a:endParaRPr lang="vi-VN">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5250" y="889501"/>
                <a:ext cx="12096750" cy="5863723"/>
              </a:xfrm>
              <a:solidFill>
                <a:schemeClr val="bg1"/>
              </a:solidFill>
            </p:spPr>
            <p:txBody>
              <a:bodyPr>
                <a:noAutofit/>
              </a:bodyPr>
              <a:lstStyle/>
              <a:p>
                <a:pPr marL="0" indent="0">
                  <a:buNone/>
                </a:pPr>
                <a:r>
                  <a:rPr lang="vi-VN" sz="1900" dirty="0"/>
                  <a:t>1. Gọi Work and Finish là các vector độ dài m và n tương ứng. Khởi tạo:</a:t>
                </a:r>
              </a:p>
              <a:p>
                <a:pPr marL="0" indent="0">
                  <a:buNone/>
                </a:pPr>
                <a:r>
                  <a:rPr lang="vi-VN" sz="1900" dirty="0"/>
                  <a:t>	(a) Work</a:t>
                </a:r>
                <a:r>
                  <a:rPr lang="en-US" sz="1900" dirty="0"/>
                  <a:t> </a:t>
                </a:r>
                <a:r>
                  <a:rPr lang="vi-VN" sz="1900" dirty="0"/>
                  <a:t>= Available</a:t>
                </a:r>
              </a:p>
              <a:p>
                <a:pPr marL="0" indent="0">
                  <a:buNone/>
                </a:pPr>
                <a:r>
                  <a:rPr lang="vi-VN" sz="1900" dirty="0"/>
                  <a:t>	(b)For i = 1,2, …,n, if </a:t>
                </a:r>
                <a14:m>
                  <m:oMath xmlns:m="http://schemas.openxmlformats.org/officeDocument/2006/math">
                    <m:sSub>
                      <m:sSubPr>
                        <m:ctrlPr>
                          <a:rPr lang="vi-VN" sz="1900" i="1" smtClean="0">
                            <a:latin typeface="Cambria Math" panose="02040503050406030204" pitchFamily="18" charset="0"/>
                          </a:rPr>
                        </m:ctrlPr>
                      </m:sSubPr>
                      <m:e>
                        <m:r>
                          <a:rPr lang="vi-VN" sz="1900" i="1">
                            <a:latin typeface="Cambria Math" panose="02040503050406030204" pitchFamily="18" charset="0"/>
                          </a:rPr>
                          <m:t>𝐴𝑙𝑙𝑜𝑐𝑎𝑡𝑖𝑜𝑛</m:t>
                        </m:r>
                        <m:r>
                          <m:rPr>
                            <m:nor/>
                          </m:rPr>
                          <a:rPr lang="vi-VN" sz="1900"/>
                          <m:t> </m:t>
                        </m:r>
                      </m:e>
                      <m:sub>
                        <m:r>
                          <a:rPr lang="vi-VN" sz="1900" b="0" i="1" smtClean="0">
                            <a:latin typeface="Cambria Math" panose="02040503050406030204" pitchFamily="18" charset="0"/>
                          </a:rPr>
                          <m:t>𝑖</m:t>
                        </m:r>
                      </m:sub>
                    </m:sSub>
                    <m:r>
                      <a:rPr lang="vi-VN" sz="1900" b="0" i="1" smtClean="0">
                        <a:latin typeface="Cambria Math" panose="02040503050406030204" pitchFamily="18" charset="0"/>
                      </a:rPr>
                      <m:t>≠0</m:t>
                    </m:r>
                  </m:oMath>
                </a14:m>
                <a:r>
                  <a:rPr lang="vi-VN" sz="1900" dirty="0"/>
                  <a:t>, then </a:t>
                </a:r>
              </a:p>
              <a:p>
                <a:pPr marL="0" indent="0">
                  <a:buNone/>
                </a:pPr>
                <a:r>
                  <a:rPr lang="vi-VN" sz="1900" dirty="0"/>
                  <a:t>		Finish[i] = false; otherwise, Finish[i] = true.</a:t>
                </a:r>
              </a:p>
              <a:p>
                <a:pPr marL="0" indent="0">
                  <a:buNone/>
                </a:pPr>
                <a:r>
                  <a:rPr lang="vi-VN" sz="1900" dirty="0"/>
                  <a:t>2. Tìm một chỉ số i thỏa mãn:</a:t>
                </a:r>
              </a:p>
              <a:p>
                <a:pPr marL="0" indent="0">
                  <a:buNone/>
                </a:pPr>
                <a:r>
                  <a:rPr lang="vi-VN" sz="1900"/>
                  <a:t>	(a)Finish[i] == false</a:t>
                </a:r>
              </a:p>
              <a:p>
                <a:pPr marL="0" indent="0">
                  <a:buNone/>
                </a:pPr>
                <a:r>
                  <a:rPr lang="vi-VN" sz="1900" dirty="0"/>
                  <a:t>	(b)</a:t>
                </a:r>
                <a14:m>
                  <m:oMath xmlns:m="http://schemas.openxmlformats.org/officeDocument/2006/math">
                    <m:sSub>
                      <m:sSubPr>
                        <m:ctrlPr>
                          <a:rPr lang="vi-VN" sz="1900" i="1" smtClean="0">
                            <a:latin typeface="Cambria Math" panose="02040503050406030204" pitchFamily="18" charset="0"/>
                          </a:rPr>
                        </m:ctrlPr>
                      </m:sSubPr>
                      <m:e>
                        <m:r>
                          <a:rPr lang="vi-VN" sz="1900" i="1">
                            <a:latin typeface="Cambria Math" panose="02040503050406030204" pitchFamily="18" charset="0"/>
                          </a:rPr>
                          <m:t>𝑅𝑒𝑞𝑢𝑒𝑠𝑡</m:t>
                        </m:r>
                      </m:e>
                      <m:sub>
                        <m:r>
                          <a:rPr lang="vi-VN" sz="1900" b="0" i="1" smtClean="0">
                            <a:latin typeface="Cambria Math" panose="02040503050406030204" pitchFamily="18" charset="0"/>
                          </a:rPr>
                          <m:t>𝑖</m:t>
                        </m:r>
                      </m:sub>
                    </m:sSub>
                  </m:oMath>
                </a14:m>
                <a:r>
                  <a:rPr lang="vi-VN" sz="1900" dirty="0"/>
                  <a:t> ≤Work</a:t>
                </a:r>
              </a:p>
              <a:p>
                <a:pPr marL="0" indent="0">
                  <a:buNone/>
                </a:pPr>
                <a:r>
                  <a:rPr lang="vi-VN" sz="1900" dirty="0"/>
                  <a:t>	Nếu không tồn tại i nhảy đến bước 4.</a:t>
                </a:r>
                <a:endParaRPr lang="en-US" sz="1900" dirty="0"/>
              </a:p>
              <a:p>
                <a:pPr marL="0" indent="0">
                  <a:buNone/>
                </a:pPr>
                <a:r>
                  <a:rPr lang="vi-VN" sz="1900" dirty="0"/>
                  <a:t>3.Work= Work+ </a:t>
                </a:r>
                <a14:m>
                  <m:oMath xmlns:m="http://schemas.openxmlformats.org/officeDocument/2006/math">
                    <m:sSub>
                      <m:sSubPr>
                        <m:ctrlPr>
                          <a:rPr lang="vi-VN" sz="1900" i="1">
                            <a:latin typeface="Cambria Math" panose="02040503050406030204" pitchFamily="18" charset="0"/>
                          </a:rPr>
                        </m:ctrlPr>
                      </m:sSubPr>
                      <m:e>
                        <m:r>
                          <m:rPr>
                            <m:nor/>
                          </m:rPr>
                          <a:rPr lang="vi-VN" sz="1900"/>
                          <m:t>Allocation</m:t>
                        </m:r>
                      </m:e>
                      <m:sub>
                        <m:r>
                          <a:rPr lang="vi-VN" sz="1900" i="1">
                            <a:latin typeface="Cambria Math" panose="02040503050406030204" pitchFamily="18" charset="0"/>
                          </a:rPr>
                          <m:t>𝑖</m:t>
                        </m:r>
                      </m:sub>
                    </m:sSub>
                  </m:oMath>
                </a14:m>
                <a:endParaRPr lang="vi-VN" sz="1900" dirty="0"/>
              </a:p>
              <a:p>
                <a:pPr marL="0" indent="0">
                  <a:buNone/>
                </a:pPr>
                <a:r>
                  <a:rPr lang="vi-VN" sz="1900" dirty="0"/>
                  <a:t>	Finish[i] = true</a:t>
                </a:r>
              </a:p>
              <a:p>
                <a:pPr marL="0" indent="0">
                  <a:buNone/>
                </a:pPr>
                <a:r>
                  <a:rPr lang="vi-VN" sz="1900" dirty="0"/>
                  <a:t>	go to step 2.</a:t>
                </a:r>
              </a:p>
              <a:p>
                <a:pPr marL="0" indent="0">
                  <a:buNone/>
                </a:pPr>
                <a:r>
                  <a:rPr lang="vi-VN" sz="1900" dirty="0"/>
                  <a:t>4.If Finish[i] == false, for some i, 1 ≤i ≤ n, then hệ thống trong trạng thái bế tắc. Hơn</a:t>
                </a:r>
                <a:r>
                  <a:rPr lang="en-US" sz="1900" dirty="0"/>
                  <a:t> </a:t>
                </a:r>
                <a:r>
                  <a:rPr lang="vi-VN" sz="1900" dirty="0"/>
                  <a:t>nữa, if Finish[i] == </a:t>
                </a:r>
                <a:r>
                  <a:rPr lang="en-US" sz="1900" dirty="0"/>
                  <a:t>f</a:t>
                </a:r>
                <a:r>
                  <a:rPr lang="vi-VN" sz="1900" dirty="0"/>
                  <a:t>alse, then P</a:t>
                </a:r>
                <a:r>
                  <a:rPr lang="vi-VN" sz="1900" baseline="-25000" dirty="0"/>
                  <a:t>i</a:t>
                </a:r>
                <a:r>
                  <a:rPr lang="vi-VN" sz="1900" dirty="0"/>
                  <a:t> bị bế tắc.</a:t>
                </a:r>
              </a:p>
              <a:p>
                <a:pPr marL="0" indent="0">
                  <a:buNone/>
                </a:pPr>
                <a:r>
                  <a:rPr lang="vi-VN" sz="1900" dirty="0">
                    <a:solidFill>
                      <a:srgbClr val="C00000"/>
                    </a:solidFill>
                  </a:rPr>
                  <a:t>Độ phức tạp của thuật toán là O(</a:t>
                </a:r>
                <a14:m>
                  <m:oMath xmlns:m="http://schemas.openxmlformats.org/officeDocument/2006/math">
                    <m:r>
                      <a:rPr lang="vi-VN" sz="1900" i="1">
                        <a:solidFill>
                          <a:srgbClr val="C00000"/>
                        </a:solidFill>
                        <a:latin typeface="Cambria Math" panose="02040503050406030204" pitchFamily="18" charset="0"/>
                      </a:rPr>
                      <m:t>𝑚</m:t>
                    </m:r>
                    <m:r>
                      <a:rPr lang="vi-VN" sz="1900" i="1">
                        <a:solidFill>
                          <a:srgbClr val="C00000"/>
                        </a:solidFill>
                        <a:latin typeface="Cambria Math" panose="02040503050406030204" pitchFamily="18" charset="0"/>
                        <a:ea typeface="Cambria Math" panose="02040503050406030204" pitchFamily="18" charset="0"/>
                      </a:rPr>
                      <m:t>×</m:t>
                    </m:r>
                    <m:sSup>
                      <m:sSupPr>
                        <m:ctrlPr>
                          <a:rPr lang="vi-VN" sz="1900" i="1">
                            <a:solidFill>
                              <a:srgbClr val="C00000"/>
                            </a:solidFill>
                            <a:latin typeface="Cambria Math" panose="02040503050406030204" pitchFamily="18" charset="0"/>
                            <a:ea typeface="Cambria Math" panose="02040503050406030204" pitchFamily="18" charset="0"/>
                          </a:rPr>
                        </m:ctrlPr>
                      </m:sSupPr>
                      <m:e>
                        <m:r>
                          <a:rPr lang="vi-VN" sz="1900" i="1">
                            <a:solidFill>
                              <a:srgbClr val="C00000"/>
                            </a:solidFill>
                            <a:latin typeface="Cambria Math" panose="02040503050406030204" pitchFamily="18" charset="0"/>
                            <a:ea typeface="Cambria Math" panose="02040503050406030204" pitchFamily="18" charset="0"/>
                          </a:rPr>
                          <m:t>𝑛</m:t>
                        </m:r>
                      </m:e>
                      <m:sup>
                        <m:r>
                          <a:rPr lang="vi-VN" sz="1900" i="1">
                            <a:solidFill>
                              <a:srgbClr val="C00000"/>
                            </a:solidFill>
                            <a:latin typeface="Cambria Math" panose="02040503050406030204" pitchFamily="18" charset="0"/>
                            <a:ea typeface="Cambria Math" panose="02040503050406030204" pitchFamily="18" charset="0"/>
                          </a:rPr>
                          <m:t>2</m:t>
                        </m:r>
                      </m:sup>
                    </m:sSup>
                  </m:oMath>
                </a14:m>
                <a:r>
                  <a:rPr lang="vi-VN" sz="1900" dirty="0">
                    <a:solidFill>
                      <a:srgbClr val="C00000"/>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5250" y="889501"/>
                <a:ext cx="12096750" cy="5863723"/>
              </a:xfrm>
              <a:blipFill>
                <a:blip r:embed="rId2"/>
                <a:stretch>
                  <a:fillRect l="-504" t="-31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38</a:t>
            </a:fld>
            <a:endParaRPr lang="vi-VN"/>
          </a:p>
        </p:txBody>
      </p:sp>
    </p:spTree>
    <p:extLst>
      <p:ext uri="{BB962C8B-B14F-4D97-AF65-F5344CB8AC3E}">
        <p14:creationId xmlns:p14="http://schemas.microsoft.com/office/powerpoint/2010/main" val="3665867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thuật toán phát hiện</a:t>
            </a:r>
            <a:r>
              <a:rPr lang="en-US"/>
              <a:t> </a:t>
            </a:r>
            <a:r>
              <a:rPr lang="en-US">
                <a:latin typeface="Times New Roman" pitchFamily="18" charset="0"/>
                <a:cs typeface="Times New Roman" pitchFamily="18" charset="0"/>
              </a:rPr>
              <a:t>bế tắc</a:t>
            </a:r>
            <a:endParaRPr lang="vi-VN"/>
          </a:p>
        </p:txBody>
      </p:sp>
      <p:sp>
        <p:nvSpPr>
          <p:cNvPr id="3" name="Content Placeholder 2"/>
          <p:cNvSpPr>
            <a:spLocks noGrp="1"/>
          </p:cNvSpPr>
          <p:nvPr>
            <p:ph idx="1"/>
          </p:nvPr>
        </p:nvSpPr>
        <p:spPr/>
        <p:txBody>
          <a:bodyPr>
            <a:normAutofit fontScale="85000" lnSpcReduction="20000"/>
          </a:bodyPr>
          <a:lstStyle/>
          <a:p>
            <a:pPr algn="just"/>
            <a:r>
              <a:rPr lang="vi-VN"/>
              <a:t>5 tiến trình P</a:t>
            </a:r>
            <a:r>
              <a:rPr lang="vi-VN" baseline="-25000"/>
              <a:t>0</a:t>
            </a:r>
            <a:r>
              <a:rPr lang="vi-VN"/>
              <a:t> đến P</a:t>
            </a:r>
            <a:r>
              <a:rPr lang="vi-VN" baseline="-25000"/>
              <a:t>4</a:t>
            </a:r>
            <a:r>
              <a:rPr lang="vi-VN"/>
              <a:t>; ba loại tài nguyên: A (7 </a:t>
            </a:r>
            <a:r>
              <a:rPr lang="en-US">
                <a:latin typeface="Arial" pitchFamily="34" charset="0"/>
                <a:cs typeface="Arial" pitchFamily="34" charset="0"/>
              </a:rPr>
              <a:t>thể hiện</a:t>
            </a:r>
            <a:r>
              <a:rPr lang="vi-VN"/>
              <a:t>), B (2 </a:t>
            </a:r>
            <a:r>
              <a:rPr lang="en-US">
                <a:latin typeface="Arial" pitchFamily="34" charset="0"/>
                <a:cs typeface="Arial" pitchFamily="34" charset="0"/>
              </a:rPr>
              <a:t>thể hiện</a:t>
            </a:r>
            <a:r>
              <a:rPr lang="vi-VN"/>
              <a:t>), and C (6 </a:t>
            </a:r>
            <a:r>
              <a:rPr lang="en-US">
                <a:latin typeface="Arial" pitchFamily="34" charset="0"/>
                <a:cs typeface="Arial" pitchFamily="34" charset="0"/>
              </a:rPr>
              <a:t>thể hiện</a:t>
            </a:r>
            <a:r>
              <a:rPr lang="vi-VN"/>
              <a:t>).</a:t>
            </a:r>
          </a:p>
          <a:p>
            <a:pPr algn="just"/>
            <a:r>
              <a:rPr lang="vi-VN"/>
              <a:t>Hệ thống tại thời điểm T</a:t>
            </a:r>
            <a:r>
              <a:rPr lang="vi-VN" baseline="-25000"/>
              <a:t>0</a:t>
            </a:r>
            <a:r>
              <a:rPr lang="vi-VN"/>
              <a:t>:</a:t>
            </a:r>
          </a:p>
          <a:p>
            <a:pPr marL="0" indent="0" algn="just">
              <a:buNone/>
            </a:pPr>
            <a:r>
              <a:rPr lang="vi-VN"/>
              <a:t>		</a:t>
            </a:r>
            <a:r>
              <a:rPr lang="vi-VN" u="sng"/>
              <a:t>Allocation</a:t>
            </a:r>
            <a:r>
              <a:rPr lang="vi-VN"/>
              <a:t>	</a:t>
            </a:r>
            <a:r>
              <a:rPr lang="vi-VN" u="sng"/>
              <a:t>Request</a:t>
            </a:r>
            <a:r>
              <a:rPr lang="vi-VN"/>
              <a:t> 	</a:t>
            </a:r>
            <a:r>
              <a:rPr lang="vi-VN" u="sng"/>
              <a:t>Available</a:t>
            </a:r>
          </a:p>
          <a:p>
            <a:pPr marL="0" indent="0" algn="just">
              <a:buNone/>
            </a:pPr>
            <a:r>
              <a:rPr lang="vi-VN"/>
              <a:t>		A B C  	A B C  	A B C</a:t>
            </a:r>
          </a:p>
          <a:p>
            <a:pPr marL="0" indent="0" algn="just">
              <a:buNone/>
            </a:pPr>
            <a:r>
              <a:rPr lang="vi-VN"/>
              <a:t>	P0 	0 1 0  		0 0 0  		0 0 0</a:t>
            </a:r>
          </a:p>
          <a:p>
            <a:pPr marL="0" indent="0" algn="just">
              <a:buNone/>
            </a:pPr>
            <a:r>
              <a:rPr lang="vi-VN"/>
              <a:t>	P1 	2 0 0  		2 0 2</a:t>
            </a:r>
          </a:p>
          <a:p>
            <a:pPr marL="0" indent="0" algn="just">
              <a:buNone/>
            </a:pPr>
            <a:r>
              <a:rPr lang="vi-VN"/>
              <a:t>	P2 	3 0 3 		0 0 0 </a:t>
            </a:r>
          </a:p>
          <a:p>
            <a:pPr marL="0" indent="0" algn="just">
              <a:buNone/>
            </a:pPr>
            <a:r>
              <a:rPr lang="vi-VN"/>
              <a:t>	P3	2 1 1  		1 0 0 </a:t>
            </a:r>
          </a:p>
          <a:p>
            <a:pPr marL="0" indent="0" algn="just">
              <a:buNone/>
            </a:pPr>
            <a:r>
              <a:rPr lang="vi-VN"/>
              <a:t>	P4 	0 0 2  		0 0 2</a:t>
            </a:r>
          </a:p>
          <a:p>
            <a:pPr algn="just"/>
            <a:r>
              <a:rPr lang="vi-VN"/>
              <a:t>Chuỗi &lt;P</a:t>
            </a:r>
            <a:r>
              <a:rPr lang="vi-VN" baseline="-25000"/>
              <a:t>0</a:t>
            </a:r>
            <a:r>
              <a:rPr lang="vi-VN"/>
              <a:t>, P</a:t>
            </a:r>
            <a:r>
              <a:rPr lang="vi-VN" baseline="-25000"/>
              <a:t>2</a:t>
            </a:r>
            <a:r>
              <a:rPr lang="vi-VN"/>
              <a:t>, P</a:t>
            </a:r>
            <a:r>
              <a:rPr lang="vi-VN" baseline="-25000"/>
              <a:t>3</a:t>
            </a:r>
            <a:r>
              <a:rPr lang="vi-VN"/>
              <a:t>, P</a:t>
            </a:r>
            <a:r>
              <a:rPr lang="vi-VN" baseline="-25000"/>
              <a:t>1</a:t>
            </a:r>
            <a:r>
              <a:rPr lang="vi-VN"/>
              <a:t>, P</a:t>
            </a:r>
            <a:r>
              <a:rPr lang="vi-VN" baseline="-25000"/>
              <a:t>4</a:t>
            </a:r>
            <a:r>
              <a:rPr lang="vi-VN"/>
              <a:t>&gt; dẫn đến Finish[i] = true với mọi i.</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39</a:t>
            </a:fld>
            <a:endParaRPr lang="vi-VN"/>
          </a:p>
        </p:txBody>
      </p:sp>
    </p:spTree>
    <p:extLst>
      <p:ext uri="{BB962C8B-B14F-4D97-AF65-F5344CB8AC3E}">
        <p14:creationId xmlns:p14="http://schemas.microsoft.com/office/powerpoint/2010/main" val="2945481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Mô hình hệ thống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vi-VN" sz="3600"/>
                  <a:t>Các kiểu tài nguyên </a:t>
                </a:r>
                <a14:m>
                  <m:oMath xmlns:m="http://schemas.openxmlformats.org/officeDocument/2006/math">
                    <m:sSub>
                      <m:sSubPr>
                        <m:ctrlPr>
                          <a:rPr lang="vi-VN" sz="3600" b="0" i="1" smtClean="0">
                            <a:latin typeface="Cambria Math" panose="02040503050406030204" pitchFamily="18" charset="0"/>
                          </a:rPr>
                        </m:ctrlPr>
                      </m:sSubPr>
                      <m:e>
                        <m:r>
                          <a:rPr lang="vi-VN" sz="3600" i="1" smtClean="0">
                            <a:latin typeface="Cambria Math" panose="02040503050406030204" pitchFamily="18" charset="0"/>
                          </a:rPr>
                          <m:t>𝑅</m:t>
                        </m:r>
                      </m:e>
                      <m:sub>
                        <m:r>
                          <a:rPr lang="vi-VN" sz="3600" b="0" i="1" smtClean="0">
                            <a:latin typeface="Cambria Math" panose="02040503050406030204" pitchFamily="18" charset="0"/>
                          </a:rPr>
                          <m:t>1</m:t>
                        </m:r>
                      </m:sub>
                    </m:sSub>
                    <m:r>
                      <a:rPr lang="vi-VN" sz="3600" b="0" i="1" smtClean="0">
                        <a:latin typeface="Cambria Math" panose="02040503050406030204" pitchFamily="18" charset="0"/>
                      </a:rPr>
                      <m:t>, </m:t>
                    </m:r>
                    <m:sSub>
                      <m:sSubPr>
                        <m:ctrlPr>
                          <a:rPr lang="vi-VN" sz="3600" b="0" i="1" smtClean="0">
                            <a:latin typeface="Cambria Math" panose="02040503050406030204" pitchFamily="18" charset="0"/>
                          </a:rPr>
                        </m:ctrlPr>
                      </m:sSubPr>
                      <m:e>
                        <m:r>
                          <a:rPr lang="vi-VN" sz="3600" b="0" i="1" smtClean="0">
                            <a:latin typeface="Cambria Math" panose="02040503050406030204" pitchFamily="18" charset="0"/>
                          </a:rPr>
                          <m:t>𝑅</m:t>
                        </m:r>
                      </m:e>
                      <m:sub>
                        <m:r>
                          <a:rPr lang="vi-VN" sz="3600" b="0" i="1" smtClean="0">
                            <a:latin typeface="Cambria Math" panose="02040503050406030204" pitchFamily="18" charset="0"/>
                          </a:rPr>
                          <m:t>2</m:t>
                        </m:r>
                      </m:sub>
                    </m:sSub>
                    <m:r>
                      <a:rPr lang="vi-VN" sz="3600" b="0" i="1" smtClean="0">
                        <a:latin typeface="Cambria Math" panose="02040503050406030204" pitchFamily="18" charset="0"/>
                      </a:rPr>
                      <m:t>,…, </m:t>
                    </m:r>
                    <m:sSub>
                      <m:sSubPr>
                        <m:ctrlPr>
                          <a:rPr lang="vi-VN" sz="3600" b="0" i="1" smtClean="0">
                            <a:latin typeface="Cambria Math" panose="02040503050406030204" pitchFamily="18" charset="0"/>
                          </a:rPr>
                        </m:ctrlPr>
                      </m:sSubPr>
                      <m:e>
                        <m:r>
                          <a:rPr lang="vi-VN" sz="3600" b="0" i="1" smtClean="0">
                            <a:latin typeface="Cambria Math" panose="02040503050406030204" pitchFamily="18" charset="0"/>
                          </a:rPr>
                          <m:t>𝑅</m:t>
                        </m:r>
                      </m:e>
                      <m:sub>
                        <m:r>
                          <a:rPr lang="vi-VN" sz="3600" b="0" i="1" smtClean="0">
                            <a:latin typeface="Cambria Math" panose="02040503050406030204" pitchFamily="18" charset="0"/>
                          </a:rPr>
                          <m:t>𝑛</m:t>
                        </m:r>
                      </m:sub>
                    </m:sSub>
                  </m:oMath>
                </a14:m>
                <a:endParaRPr lang="vi-VN" sz="3600"/>
              </a:p>
              <a:p>
                <a:pPr lvl="1"/>
                <a:r>
                  <a:rPr lang="vi-VN" sz="3200"/>
                  <a:t>CPU cycles, memory space, I/O devices</a:t>
                </a:r>
              </a:p>
              <a:p>
                <a:r>
                  <a:rPr lang="vi-VN" sz="3600"/>
                  <a:t>Mỗi tài nguyên </a:t>
                </a:r>
                <a14:m>
                  <m:oMath xmlns:m="http://schemas.openxmlformats.org/officeDocument/2006/math">
                    <m:sSub>
                      <m:sSubPr>
                        <m:ctrlPr>
                          <a:rPr lang="vi-VN" sz="3600" b="0" i="1" smtClean="0">
                            <a:latin typeface="Cambria Math" panose="02040503050406030204" pitchFamily="18" charset="0"/>
                          </a:rPr>
                        </m:ctrlPr>
                      </m:sSubPr>
                      <m:e>
                        <m:r>
                          <a:rPr lang="vi-VN" sz="3600" b="0" i="1" smtClean="0">
                            <a:latin typeface="Cambria Math" panose="02040503050406030204" pitchFamily="18" charset="0"/>
                          </a:rPr>
                          <m:t>𝑅</m:t>
                        </m:r>
                      </m:e>
                      <m:sub>
                        <m:r>
                          <a:rPr lang="vi-VN" sz="3600" b="0" i="1" smtClean="0">
                            <a:latin typeface="Cambria Math" panose="02040503050406030204" pitchFamily="18" charset="0"/>
                          </a:rPr>
                          <m:t>𝑖</m:t>
                        </m:r>
                      </m:sub>
                    </m:sSub>
                  </m:oMath>
                </a14:m>
                <a:r>
                  <a:rPr lang="vi-VN" sz="3600"/>
                  <a:t> có </a:t>
                </a:r>
                <a14:m>
                  <m:oMath xmlns:m="http://schemas.openxmlformats.org/officeDocument/2006/math">
                    <m:sSub>
                      <m:sSubPr>
                        <m:ctrlPr>
                          <a:rPr lang="vi-VN" sz="3600" b="0" i="1" smtClean="0">
                            <a:latin typeface="Cambria Math" panose="02040503050406030204" pitchFamily="18" charset="0"/>
                          </a:rPr>
                        </m:ctrlPr>
                      </m:sSubPr>
                      <m:e>
                        <m:r>
                          <a:rPr lang="vi-VN" sz="3600" b="0" i="1" smtClean="0">
                            <a:latin typeface="Cambria Math" panose="02040503050406030204" pitchFamily="18" charset="0"/>
                          </a:rPr>
                          <m:t>𝑊</m:t>
                        </m:r>
                      </m:e>
                      <m:sub>
                        <m:r>
                          <a:rPr lang="vi-VN" sz="3600" b="0" i="1" smtClean="0">
                            <a:latin typeface="Cambria Math" panose="02040503050406030204" pitchFamily="18" charset="0"/>
                          </a:rPr>
                          <m:t>𝑖</m:t>
                        </m:r>
                      </m:sub>
                    </m:sSub>
                  </m:oMath>
                </a14:m>
                <a:r>
                  <a:rPr lang="vi-VN" sz="3600"/>
                  <a:t> thể hiện.</a:t>
                </a:r>
              </a:p>
              <a:p>
                <a:r>
                  <a:rPr lang="vi-VN" sz="3600"/>
                  <a:t>Mỗi tiến trình sử dụng tài nguyên như sau:</a:t>
                </a:r>
              </a:p>
              <a:p>
                <a:pPr lvl="1"/>
                <a:r>
                  <a:rPr lang="vi-VN" sz="3200"/>
                  <a:t>request </a:t>
                </a:r>
              </a:p>
              <a:p>
                <a:pPr lvl="1"/>
                <a:r>
                  <a:rPr lang="vi-VN" sz="3200"/>
                  <a:t>use </a:t>
                </a:r>
              </a:p>
              <a:p>
                <a:pPr lvl="1"/>
                <a:r>
                  <a:rPr lang="vi-VN" sz="3200"/>
                  <a:t>release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623" t="-1453" b="-4095"/>
                </a:stretch>
              </a:blipFill>
            </p:spPr>
            <p:txBody>
              <a:bodyPr/>
              <a:lstStyle/>
              <a:p>
                <a:r>
                  <a:rPr lang="vi-VN">
                    <a:noFill/>
                  </a:rPr>
                  <a:t> </a:t>
                </a:r>
              </a:p>
            </p:txBody>
          </p:sp>
        </mc:Fallback>
      </mc:AlternateContent>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4</a:t>
            </a:fld>
            <a:endParaRPr lang="vi-VN"/>
          </a:p>
        </p:txBody>
      </p:sp>
    </p:spTree>
    <p:extLst>
      <p:ext uri="{BB962C8B-B14F-4D97-AF65-F5344CB8AC3E}">
        <p14:creationId xmlns:p14="http://schemas.microsoft.com/office/powerpoint/2010/main" val="2619160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5825" y="1403852"/>
            <a:ext cx="10515600" cy="4610965"/>
          </a:xfrm>
        </p:spPr>
        <p:txBody>
          <a:bodyPr>
            <a:noAutofit/>
          </a:bodyPr>
          <a:lstStyle/>
          <a:p>
            <a:r>
              <a:rPr lang="vi-VN" sz="2000"/>
              <a:t>P</a:t>
            </a:r>
            <a:r>
              <a:rPr lang="vi-VN" sz="2000" baseline="-25000"/>
              <a:t>2</a:t>
            </a:r>
            <a:r>
              <a:rPr lang="vi-VN" sz="2000"/>
              <a:t> yêu cầu thêm một thể hiện của C.</a:t>
            </a:r>
          </a:p>
          <a:p>
            <a:pPr marL="0" indent="0">
              <a:buNone/>
            </a:pPr>
            <a:r>
              <a:rPr lang="vi-VN" sz="2000"/>
              <a:t>		</a:t>
            </a:r>
            <a:r>
              <a:rPr lang="vi-VN" sz="2000" u="sng"/>
              <a:t>Request</a:t>
            </a:r>
          </a:p>
          <a:p>
            <a:pPr marL="0" indent="0">
              <a:buNone/>
            </a:pPr>
            <a:r>
              <a:rPr lang="vi-VN" sz="2000"/>
              <a:t>		A B C</a:t>
            </a:r>
          </a:p>
          <a:p>
            <a:pPr marL="0" indent="0">
              <a:buNone/>
            </a:pPr>
            <a:r>
              <a:rPr lang="vi-VN" sz="2000"/>
              <a:t>	P</a:t>
            </a:r>
            <a:r>
              <a:rPr lang="vi-VN" sz="2000" baseline="-25000"/>
              <a:t>0</a:t>
            </a:r>
            <a:r>
              <a:rPr lang="vi-VN" sz="2000"/>
              <a:t> 	0 0 0</a:t>
            </a:r>
          </a:p>
          <a:p>
            <a:pPr marL="0" indent="0">
              <a:buNone/>
            </a:pPr>
            <a:r>
              <a:rPr lang="vi-VN" sz="2000"/>
              <a:t>	P</a:t>
            </a:r>
            <a:r>
              <a:rPr lang="vi-VN" sz="2000" baseline="-25000"/>
              <a:t>1</a:t>
            </a:r>
            <a:r>
              <a:rPr lang="vi-VN" sz="2000"/>
              <a:t> 	2 0 1</a:t>
            </a:r>
          </a:p>
          <a:p>
            <a:pPr marL="0" indent="0">
              <a:buNone/>
            </a:pPr>
            <a:r>
              <a:rPr lang="vi-VN" sz="2000"/>
              <a:t>	P</a:t>
            </a:r>
            <a:r>
              <a:rPr lang="vi-VN" sz="2000" baseline="-25000"/>
              <a:t>2</a:t>
            </a:r>
            <a:r>
              <a:rPr lang="vi-VN" sz="2000"/>
              <a:t> 	0 0 1</a:t>
            </a:r>
          </a:p>
          <a:p>
            <a:pPr marL="0" indent="0">
              <a:buNone/>
            </a:pPr>
            <a:r>
              <a:rPr lang="vi-VN" sz="2000"/>
              <a:t>	P</a:t>
            </a:r>
            <a:r>
              <a:rPr lang="vi-VN" sz="2000" baseline="-25000"/>
              <a:t>3</a:t>
            </a:r>
            <a:r>
              <a:rPr lang="vi-VN" sz="2000"/>
              <a:t>	1 0 0 </a:t>
            </a:r>
          </a:p>
          <a:p>
            <a:pPr marL="0" indent="0">
              <a:buNone/>
            </a:pPr>
            <a:r>
              <a:rPr lang="vi-VN" sz="2000"/>
              <a:t>	P</a:t>
            </a:r>
            <a:r>
              <a:rPr lang="vi-VN" sz="2000" baseline="-25000"/>
              <a:t>4</a:t>
            </a:r>
            <a:r>
              <a:rPr lang="vi-VN" sz="2000"/>
              <a:t> 	0 0 2</a:t>
            </a:r>
          </a:p>
          <a:p>
            <a:r>
              <a:rPr lang="vi-VN" sz="2000"/>
              <a:t>Trạng thái của hệ thống?</a:t>
            </a:r>
            <a:endParaRPr lang="en-US" sz="2000"/>
          </a:p>
          <a:p>
            <a:pPr lvl="1">
              <a:buFont typeface="Wingdings" pitchFamily="2" charset="2"/>
              <a:buChar char="§"/>
            </a:pPr>
            <a:r>
              <a:rPr lang="vi-VN" sz="2000"/>
              <a:t>Có thể lấy lại tài nguyên do </a:t>
            </a:r>
            <a:r>
              <a:rPr lang="en-US" sz="2000">
                <a:latin typeface="Arial" pitchFamily="34" charset="0"/>
                <a:cs typeface="Arial" pitchFamily="34" charset="0"/>
              </a:rPr>
              <a:t>tiến</a:t>
            </a:r>
            <a:r>
              <a:rPr lang="en-US" sz="2000"/>
              <a:t> </a:t>
            </a:r>
            <a:r>
              <a:rPr lang="vi-VN" sz="2000"/>
              <a:t>trình P</a:t>
            </a:r>
            <a:r>
              <a:rPr lang="vi-VN" sz="2000" baseline="-25000"/>
              <a:t>0</a:t>
            </a:r>
            <a:r>
              <a:rPr lang="vi-VN" sz="2000"/>
              <a:t> nắm giữ, nhưng không đủ tài nguyên để thực hiện các </a:t>
            </a:r>
            <a:r>
              <a:rPr lang="en-US" sz="2000">
                <a:latin typeface="Arial" pitchFamily="34" charset="0"/>
                <a:cs typeface="Arial" pitchFamily="34" charset="0"/>
              </a:rPr>
              <a:t>tiến </a:t>
            </a:r>
            <a:r>
              <a:rPr lang="vi-VN" sz="2000"/>
              <a:t>trình khác; các yêu cầu.</a:t>
            </a:r>
            <a:endParaRPr lang="en-US" sz="2000"/>
          </a:p>
          <a:p>
            <a:pPr lvl="1">
              <a:buFont typeface="Wingdings" pitchFamily="2" charset="2"/>
              <a:buChar char="§"/>
            </a:pPr>
            <a:r>
              <a:rPr lang="vi-VN" sz="2000"/>
              <a:t>Tồn tại bế tắc, bao gồm các tiến trình P</a:t>
            </a:r>
            <a:r>
              <a:rPr lang="vi-VN" sz="2000" baseline="-25000"/>
              <a:t>1</a:t>
            </a:r>
            <a:r>
              <a:rPr lang="vi-VN" sz="2000"/>
              <a:t>, P</a:t>
            </a:r>
            <a:r>
              <a:rPr lang="vi-VN" sz="2000" baseline="-25000"/>
              <a:t>2</a:t>
            </a:r>
            <a:r>
              <a:rPr lang="vi-VN" sz="2000"/>
              <a:t>, P</a:t>
            </a:r>
            <a:r>
              <a:rPr lang="vi-VN" sz="2000" baseline="-25000"/>
              <a:t>3</a:t>
            </a:r>
            <a:r>
              <a:rPr lang="vi-VN" sz="2000"/>
              <a:t>, và P</a:t>
            </a:r>
            <a:r>
              <a:rPr lang="vi-VN" sz="2000" baseline="-25000"/>
              <a:t>4</a:t>
            </a:r>
            <a:r>
              <a:rPr lang="vi-VN" sz="2000"/>
              <a:t>.</a:t>
            </a:r>
          </a:p>
        </p:txBody>
      </p:sp>
      <p:sp>
        <p:nvSpPr>
          <p:cNvPr id="5" name="Title 1"/>
          <p:cNvSpPr>
            <a:spLocks noGrp="1"/>
          </p:cNvSpPr>
          <p:nvPr>
            <p:ph type="title"/>
          </p:nvPr>
        </p:nvSpPr>
        <p:spPr>
          <a:xfrm>
            <a:off x="838200" y="365125"/>
            <a:ext cx="10515600" cy="1010295"/>
          </a:xfrm>
        </p:spPr>
        <p:txBody>
          <a:bodyPr/>
          <a:lstStyle/>
          <a:p>
            <a:r>
              <a:rPr lang="en-US"/>
              <a:t>…</a:t>
            </a:r>
            <a:r>
              <a:rPr lang="vi-VN"/>
              <a:t>Ví dụ về thuật toán phát hiện</a:t>
            </a:r>
            <a:r>
              <a:rPr lang="en-US"/>
              <a:t> </a:t>
            </a:r>
            <a:r>
              <a:rPr lang="en-US">
                <a:latin typeface="Times New Roman" pitchFamily="18" charset="0"/>
                <a:cs typeface="Times New Roman" pitchFamily="18" charset="0"/>
              </a:rPr>
              <a:t>bế tắc</a:t>
            </a:r>
            <a:endParaRPr lang="vi-VN"/>
          </a:p>
        </p:txBody>
      </p:sp>
      <p:sp>
        <p:nvSpPr>
          <p:cNvPr id="6" name="Footer Placeholder 5"/>
          <p:cNvSpPr>
            <a:spLocks noGrp="1"/>
          </p:cNvSpPr>
          <p:nvPr>
            <p:ph type="ftr" sz="quarter" idx="11"/>
          </p:nvPr>
        </p:nvSpPr>
        <p:spPr/>
        <p:txBody>
          <a:bodyPr/>
          <a:lstStyle/>
          <a:p>
            <a:r>
              <a:rPr lang="vi-VN"/>
              <a:t>38</a:t>
            </a:r>
          </a:p>
        </p:txBody>
      </p:sp>
      <p:sp>
        <p:nvSpPr>
          <p:cNvPr id="7" name="Slide Number Placeholder 6"/>
          <p:cNvSpPr>
            <a:spLocks noGrp="1"/>
          </p:cNvSpPr>
          <p:nvPr>
            <p:ph type="sldNum" sz="quarter" idx="12"/>
          </p:nvPr>
        </p:nvSpPr>
        <p:spPr/>
        <p:txBody>
          <a:bodyPr/>
          <a:lstStyle/>
          <a:p>
            <a:fld id="{CE4F60F1-D81D-4A0F-9A4C-4DEFF98A3653}" type="slidenum">
              <a:rPr lang="vi-VN" smtClean="0"/>
              <a:t>40</a:t>
            </a:fld>
            <a:endParaRPr lang="vi-VN"/>
          </a:p>
        </p:txBody>
      </p:sp>
    </p:spTree>
    <p:extLst>
      <p:ext uri="{BB962C8B-B14F-4D97-AF65-F5344CB8AC3E}">
        <p14:creationId xmlns:p14="http://schemas.microsoft.com/office/powerpoint/2010/main" val="1997580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Sử dụng thuật toán phát hiện</a:t>
            </a:r>
            <a:r>
              <a:rPr lang="en-US"/>
              <a:t> </a:t>
            </a:r>
            <a:r>
              <a:rPr lang="en-US">
                <a:latin typeface="Times New Roman" pitchFamily="18" charset="0"/>
                <a:cs typeface="Times New Roman" pitchFamily="18" charset="0"/>
              </a:rPr>
              <a:t>bế tắc</a:t>
            </a:r>
            <a:r>
              <a:rPr lang="en-US"/>
              <a:t> </a:t>
            </a:r>
            <a:endParaRPr lang="vi-VN"/>
          </a:p>
        </p:txBody>
      </p:sp>
      <p:sp>
        <p:nvSpPr>
          <p:cNvPr id="3" name="Content Placeholder 2"/>
          <p:cNvSpPr>
            <a:spLocks noGrp="1"/>
          </p:cNvSpPr>
          <p:nvPr>
            <p:ph idx="1"/>
          </p:nvPr>
        </p:nvSpPr>
        <p:spPr/>
        <p:txBody>
          <a:bodyPr/>
          <a:lstStyle/>
          <a:p>
            <a:pPr algn="just"/>
            <a:r>
              <a:rPr lang="vi-VN"/>
              <a:t>Thời điểm, mức độ thường xuyên phụ thuộc vào:</a:t>
            </a:r>
          </a:p>
          <a:p>
            <a:pPr lvl="1" algn="just"/>
            <a:r>
              <a:rPr lang="vi-VN"/>
              <a:t>Mức độ thường xuyên của bế tắc?</a:t>
            </a:r>
          </a:p>
          <a:p>
            <a:pPr lvl="1" algn="just"/>
            <a:r>
              <a:rPr lang="vi-VN"/>
              <a:t>Bao nhiêu tiến trình cần phải quay lui?</a:t>
            </a:r>
          </a:p>
          <a:p>
            <a:pPr lvl="2" algn="just"/>
            <a:r>
              <a:rPr lang="vi-VN"/>
              <a:t>Một đối với mỗi chu trình (các chu trình không giao)</a:t>
            </a:r>
          </a:p>
          <a:p>
            <a:pPr algn="just"/>
            <a:r>
              <a:rPr lang="vi-VN"/>
              <a:t>Nếu thuật toán phát hiện được gọi tùy ý, có thể có rất nhiều chu trình trong đồ thị tài nguyên và vì thế chúng ta không thể phát hiện tiến trình nào trong số các tiến trình đó gây ra bế tắc.</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41</a:t>
            </a:fld>
            <a:endParaRPr lang="vi-VN"/>
          </a:p>
        </p:txBody>
      </p:sp>
    </p:spTree>
    <p:extLst>
      <p:ext uri="{BB962C8B-B14F-4D97-AF65-F5344CB8AC3E}">
        <p14:creationId xmlns:p14="http://schemas.microsoft.com/office/powerpoint/2010/main" val="3943989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Khôi phục sau bế tắc: Kết thúc tiến trình</a:t>
            </a:r>
          </a:p>
        </p:txBody>
      </p:sp>
      <p:sp>
        <p:nvSpPr>
          <p:cNvPr id="3" name="Content Placeholder 2"/>
          <p:cNvSpPr>
            <a:spLocks noGrp="1"/>
          </p:cNvSpPr>
          <p:nvPr>
            <p:ph idx="1"/>
          </p:nvPr>
        </p:nvSpPr>
        <p:spPr/>
        <p:txBody>
          <a:bodyPr>
            <a:normAutofit lnSpcReduction="10000"/>
          </a:bodyPr>
          <a:lstStyle/>
          <a:p>
            <a:pPr algn="just"/>
            <a:r>
              <a:rPr lang="vi-VN"/>
              <a:t>Dừng thực thi của toàn bộ tiến trình bế tắc.</a:t>
            </a:r>
          </a:p>
          <a:p>
            <a:pPr algn="just"/>
            <a:r>
              <a:rPr lang="vi-VN"/>
              <a:t>Dừng </a:t>
            </a:r>
            <a:r>
              <a:rPr lang="en-US">
                <a:latin typeface="Arial" pitchFamily="34" charset="0"/>
                <a:cs typeface="Arial" pitchFamily="34" charset="0"/>
              </a:rPr>
              <a:t>từng</a:t>
            </a:r>
            <a:r>
              <a:rPr lang="en-US"/>
              <a:t> </a:t>
            </a:r>
            <a:r>
              <a:rPr lang="vi-VN"/>
              <a:t>tiến trình một cho đến khi mất đi chu trình bế tắc.</a:t>
            </a:r>
          </a:p>
          <a:p>
            <a:pPr algn="just"/>
            <a:r>
              <a:rPr lang="vi-VN"/>
              <a:t>Thứ tự dừng?</a:t>
            </a:r>
          </a:p>
          <a:p>
            <a:pPr lvl="1" algn="just"/>
            <a:r>
              <a:rPr lang="vi-VN"/>
              <a:t>Độ ưu tiên của tiến trình.</a:t>
            </a:r>
          </a:p>
          <a:p>
            <a:pPr lvl="1" algn="just"/>
            <a:r>
              <a:rPr lang="vi-VN"/>
              <a:t>Tiến trình đã được thực thi và còn phải thực thi trong bao lâu.</a:t>
            </a:r>
          </a:p>
          <a:p>
            <a:pPr lvl="1" algn="just"/>
            <a:r>
              <a:rPr lang="vi-VN"/>
              <a:t>Các tài nguyên mà tiến trình hiện đang sử dụng.</a:t>
            </a:r>
          </a:p>
          <a:p>
            <a:pPr lvl="1" algn="just"/>
            <a:r>
              <a:rPr lang="vi-VN"/>
              <a:t>Các tài nguyên mà tiến trình cần thêm.</a:t>
            </a:r>
          </a:p>
          <a:p>
            <a:pPr lvl="1" algn="just"/>
            <a:r>
              <a:rPr lang="vi-VN"/>
              <a:t>Số tiến trình cần phải kết thúc. </a:t>
            </a:r>
          </a:p>
          <a:p>
            <a:pPr lvl="1" algn="just"/>
            <a:r>
              <a:rPr lang="vi-VN"/>
              <a:t>Tiến trình là tương tác hay </a:t>
            </a:r>
            <a:r>
              <a:rPr lang="en-US">
                <a:latin typeface="Arial" pitchFamily="34" charset="0"/>
                <a:cs typeface="Arial" pitchFamily="34" charset="0"/>
              </a:rPr>
              <a:t>lô</a:t>
            </a:r>
            <a:r>
              <a:rPr lang="vi-VN"/>
              <a:t>?</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42</a:t>
            </a:fld>
            <a:endParaRPr lang="vi-VN"/>
          </a:p>
        </p:txBody>
      </p:sp>
    </p:spTree>
    <p:extLst>
      <p:ext uri="{BB962C8B-B14F-4D97-AF65-F5344CB8AC3E}">
        <p14:creationId xmlns:p14="http://schemas.microsoft.com/office/powerpoint/2010/main" val="2953287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Khôi phục sau bế tắc: chiếm đoạt tài nguyên</a:t>
            </a:r>
          </a:p>
        </p:txBody>
      </p:sp>
      <p:sp>
        <p:nvSpPr>
          <p:cNvPr id="3" name="Content Placeholder 2"/>
          <p:cNvSpPr>
            <a:spLocks noGrp="1"/>
          </p:cNvSpPr>
          <p:nvPr>
            <p:ph idx="1"/>
          </p:nvPr>
        </p:nvSpPr>
        <p:spPr/>
        <p:txBody>
          <a:bodyPr/>
          <a:lstStyle/>
          <a:p>
            <a:pPr algn="just"/>
            <a:r>
              <a:rPr lang="vi-VN"/>
              <a:t>Lựa chọn một nạn nhân – cực tiểu hóa </a:t>
            </a:r>
            <a:r>
              <a:rPr lang="en-US">
                <a:latin typeface="Arial" pitchFamily="34" charset="0"/>
                <a:cs typeface="Arial" pitchFamily="34" charset="0"/>
              </a:rPr>
              <a:t>chi phí</a:t>
            </a:r>
            <a:r>
              <a:rPr lang="vi-VN"/>
              <a:t>.</a:t>
            </a:r>
          </a:p>
          <a:p>
            <a:pPr algn="just"/>
            <a:r>
              <a:rPr lang="vi-VN"/>
              <a:t>Rollback – trở về trạng thái an toàn, khởi động lại tiến trình cho trạng thái đó.</a:t>
            </a:r>
          </a:p>
          <a:p>
            <a:pPr algn="just"/>
            <a:r>
              <a:rPr lang="vi-VN"/>
              <a:t>Chết đói – một tiến trình có thể luôn bị lựa chọn là nạn nhân</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43</a:t>
            </a:fld>
            <a:endParaRPr lang="vi-VN"/>
          </a:p>
        </p:txBody>
      </p:sp>
    </p:spTree>
    <p:extLst>
      <p:ext uri="{BB962C8B-B14F-4D97-AF65-F5344CB8AC3E}">
        <p14:creationId xmlns:p14="http://schemas.microsoft.com/office/powerpoint/2010/main" val="23070827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539" y="2346526"/>
            <a:ext cx="5391150" cy="2095500"/>
          </a:xfrm>
          <a:prstGeom prst="rect">
            <a:avLst/>
          </a:prstGeom>
        </p:spPr>
      </p:pic>
      <p:sp>
        <p:nvSpPr>
          <p:cNvPr id="3" name="Footer Placeholder 2"/>
          <p:cNvSpPr>
            <a:spLocks noGrp="1"/>
          </p:cNvSpPr>
          <p:nvPr>
            <p:ph type="ftr" sz="quarter" idx="11"/>
          </p:nvPr>
        </p:nvSpPr>
        <p:spPr/>
        <p:txBody>
          <a:bodyPr/>
          <a:lstStyle/>
          <a:p>
            <a:r>
              <a:rPr lang="vi-VN"/>
              <a:t>38</a:t>
            </a:r>
          </a:p>
        </p:txBody>
      </p:sp>
      <p:sp>
        <p:nvSpPr>
          <p:cNvPr id="4" name="Slide Number Placeholder 3"/>
          <p:cNvSpPr>
            <a:spLocks noGrp="1"/>
          </p:cNvSpPr>
          <p:nvPr>
            <p:ph type="sldNum" sz="quarter" idx="12"/>
          </p:nvPr>
        </p:nvSpPr>
        <p:spPr/>
        <p:txBody>
          <a:bodyPr/>
          <a:lstStyle/>
          <a:p>
            <a:fld id="{CE4F60F1-D81D-4A0F-9A4C-4DEFF98A3653}" type="slidenum">
              <a:rPr lang="vi-VN" smtClean="0"/>
              <a:t>44</a:t>
            </a:fld>
            <a:endParaRPr lang="vi-VN"/>
          </a:p>
        </p:txBody>
      </p:sp>
    </p:spTree>
    <p:extLst>
      <p:ext uri="{BB962C8B-B14F-4D97-AF65-F5344CB8AC3E}">
        <p14:creationId xmlns:p14="http://schemas.microsoft.com/office/powerpoint/2010/main" val="1673168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đặc điểm của bế tắc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2342" y="1383895"/>
                <a:ext cx="10758055" cy="4610965"/>
              </a:xfrm>
            </p:spPr>
            <p:txBody>
              <a:bodyPr>
                <a:noAutofit/>
              </a:bodyPr>
              <a:lstStyle/>
              <a:p>
                <a:pPr algn="just"/>
                <a:r>
                  <a:rPr lang="vi-VN"/>
                  <a:t>Bế tắc có thể xảy ra nếu cả bốn điều kiện sau xảy ra đồng thời</a:t>
                </a:r>
              </a:p>
              <a:p>
                <a:pPr lvl="1" algn="just"/>
                <a:r>
                  <a:rPr lang="vi-VN" sz="2200" b="1"/>
                  <a:t>Độc quyền truy xuất (Mutual Exclusion): </a:t>
                </a:r>
                <a:r>
                  <a:rPr lang="vi-VN" sz="2200"/>
                  <a:t>chỉ một tiến trình được sử dụng tài nguyên tại một thời điểm.</a:t>
                </a:r>
              </a:p>
              <a:p>
                <a:pPr lvl="1" algn="just"/>
                <a:r>
                  <a:rPr lang="vi-VN" sz="2200" b="1"/>
                  <a:t>Giữ và chờ (Hold and wait): </a:t>
                </a:r>
                <a:r>
                  <a:rPr lang="vi-VN" sz="2200"/>
                  <a:t>một tiến trình giữ ít nhất một tài nguyên và chờ các tài nguyên khác đang được giữ bởi các tiến trình khác.</a:t>
                </a:r>
              </a:p>
              <a:p>
                <a:pPr lvl="1" algn="just"/>
                <a:r>
                  <a:rPr lang="vi-VN" sz="2200" b="1"/>
                  <a:t>Không chiếm đoạt (No preemption): </a:t>
                </a:r>
                <a:r>
                  <a:rPr lang="vi-VN" sz="2200"/>
                  <a:t>một tài nguyên chỉ có thể được giải phóng một cách tự nguyện bởi tiến trình giữ nó, sau khi tiến trình đó hoàn thành công việc của nó.</a:t>
                </a:r>
              </a:p>
              <a:p>
                <a:pPr lvl="1" algn="just"/>
                <a:r>
                  <a:rPr lang="vi-VN" sz="2200" b="1"/>
                  <a:t>Chờ đợi vòng tròn (Circular wait): </a:t>
                </a:r>
                <a:r>
                  <a:rPr lang="vi-VN" sz="2200"/>
                  <a:t>Một tập các tiến trình đang chờ </a:t>
                </a:r>
                <a14:m>
                  <m:oMath xmlns:m="http://schemas.openxmlformats.org/officeDocument/2006/math">
                    <m:r>
                      <a:rPr lang="vi-VN" sz="2200" b="0" i="1" smtClean="0">
                        <a:latin typeface="Cambria Math" panose="02040503050406030204" pitchFamily="18" charset="0"/>
                      </a:rPr>
                      <m:t>{</m:t>
                    </m:r>
                    <m:sSub>
                      <m:sSubPr>
                        <m:ctrlPr>
                          <a:rPr lang="vi-VN" sz="2200" b="0" i="1" smtClean="0">
                            <a:latin typeface="Cambria Math" panose="02040503050406030204" pitchFamily="18" charset="0"/>
                          </a:rPr>
                        </m:ctrlPr>
                      </m:sSubPr>
                      <m:e>
                        <m:r>
                          <a:rPr lang="vi-VN" sz="2200" i="1">
                            <a:latin typeface="Cambria Math" panose="02040503050406030204" pitchFamily="18" charset="0"/>
                          </a:rPr>
                          <m:t>𝑃</m:t>
                        </m:r>
                        <m:r>
                          <a:rPr lang="en-US" sz="2200" b="0" i="1" baseline="-25000" smtClean="0">
                            <a:latin typeface="Cambria Math"/>
                          </a:rPr>
                          <m:t>0</m:t>
                        </m:r>
                        <m:r>
                          <a:rPr lang="en-US" sz="2200" b="0" i="1" smtClean="0">
                            <a:latin typeface="Cambria Math"/>
                          </a:rPr>
                          <m:t>,</m:t>
                        </m:r>
                        <m:r>
                          <a:rPr lang="vi-VN" sz="2200" b="0" i="1" smtClean="0">
                            <a:latin typeface="Cambria Math" panose="02040503050406030204" pitchFamily="18" charset="0"/>
                          </a:rPr>
                          <m:t>𝑃</m:t>
                        </m:r>
                      </m:e>
                      <m:sub>
                        <m:r>
                          <a:rPr lang="vi-VN" sz="2200" b="0" i="1" smtClean="0">
                            <a:latin typeface="Cambria Math" panose="02040503050406030204" pitchFamily="18" charset="0"/>
                          </a:rPr>
                          <m:t>1</m:t>
                        </m:r>
                      </m:sub>
                    </m:sSub>
                    <m:r>
                      <a:rPr lang="vi-VN" sz="2200" b="0" i="1" smtClean="0">
                        <a:latin typeface="Cambria Math" panose="02040503050406030204" pitchFamily="18" charset="0"/>
                      </a:rPr>
                      <m:t>,</m:t>
                    </m:r>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𝑃</m:t>
                        </m:r>
                      </m:e>
                      <m:sub>
                        <m:r>
                          <a:rPr lang="vi-VN" sz="2200" b="0" i="1" smtClean="0">
                            <a:latin typeface="Cambria Math" panose="02040503050406030204" pitchFamily="18" charset="0"/>
                          </a:rPr>
                          <m:t>2</m:t>
                        </m:r>
                      </m:sub>
                    </m:sSub>
                    <m:r>
                      <a:rPr lang="vi-VN" sz="2200" b="0" i="1" smtClean="0">
                        <a:latin typeface="Cambria Math" panose="02040503050406030204" pitchFamily="18" charset="0"/>
                      </a:rPr>
                      <m:t>, …, </m:t>
                    </m:r>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𝑃</m:t>
                        </m:r>
                      </m:e>
                      <m:sub>
                        <m:r>
                          <a:rPr lang="vi-VN" sz="2200" b="0" i="1" smtClean="0">
                            <a:latin typeface="Cambria Math" panose="02040503050406030204" pitchFamily="18" charset="0"/>
                          </a:rPr>
                          <m:t>𝑛</m:t>
                        </m:r>
                      </m:sub>
                    </m:sSub>
                    <m:r>
                      <a:rPr lang="vi-VN" sz="2200" b="0" i="1" smtClean="0">
                        <a:latin typeface="Cambria Math" panose="02040503050406030204" pitchFamily="18" charset="0"/>
                      </a:rPr>
                      <m:t>}</m:t>
                    </m:r>
                  </m:oMath>
                </a14:m>
                <a:r>
                  <a:rPr lang="vi-VN" sz="2200"/>
                  <a:t> , trong đó </a:t>
                </a:r>
                <a14:m>
                  <m:oMath xmlns:m="http://schemas.openxmlformats.org/officeDocument/2006/math">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𝑃</m:t>
                        </m:r>
                      </m:e>
                      <m:sub>
                        <m:r>
                          <a:rPr lang="vi-VN" sz="2200" b="0" i="1" smtClean="0">
                            <a:latin typeface="Cambria Math" panose="02040503050406030204" pitchFamily="18" charset="0"/>
                          </a:rPr>
                          <m:t>0</m:t>
                        </m:r>
                      </m:sub>
                    </m:sSub>
                  </m:oMath>
                </a14:m>
                <a:r>
                  <a:rPr lang="vi-VN" sz="2200"/>
                  <a:t> chờ một tài nguyên bị giữ bởi </a:t>
                </a:r>
                <a14:m>
                  <m:oMath xmlns:m="http://schemas.openxmlformats.org/officeDocument/2006/math">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𝑃</m:t>
                        </m:r>
                      </m:e>
                      <m:sub>
                        <m:r>
                          <a:rPr lang="vi-VN" sz="2200" b="0" i="1" smtClean="0">
                            <a:latin typeface="Cambria Math" panose="02040503050406030204" pitchFamily="18" charset="0"/>
                          </a:rPr>
                          <m:t>1</m:t>
                        </m:r>
                      </m:sub>
                    </m:sSub>
                  </m:oMath>
                </a14:m>
                <a:r>
                  <a:rPr lang="vi-VN" sz="2200"/>
                  <a:t>, </a:t>
                </a:r>
                <a14:m>
                  <m:oMath xmlns:m="http://schemas.openxmlformats.org/officeDocument/2006/math">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𝑃</m:t>
                        </m:r>
                      </m:e>
                      <m:sub>
                        <m:r>
                          <a:rPr lang="vi-VN" sz="2200" b="0" i="1" smtClean="0">
                            <a:latin typeface="Cambria Math" panose="02040503050406030204" pitchFamily="18" charset="0"/>
                          </a:rPr>
                          <m:t>1</m:t>
                        </m:r>
                      </m:sub>
                    </m:sSub>
                    <m:r>
                      <a:rPr lang="vi-VN" sz="2200" b="0" i="1" smtClean="0">
                        <a:latin typeface="Cambria Math" panose="02040503050406030204" pitchFamily="18" charset="0"/>
                      </a:rPr>
                      <m:t> </m:t>
                    </m:r>
                  </m:oMath>
                </a14:m>
                <a:r>
                  <a:rPr lang="vi-VN" sz="2200"/>
                  <a:t>chờ một tài nguyên bị giữ bởi </a:t>
                </a:r>
                <a14:m>
                  <m:oMath xmlns:m="http://schemas.openxmlformats.org/officeDocument/2006/math">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𝑃</m:t>
                        </m:r>
                      </m:e>
                      <m:sub>
                        <m:r>
                          <a:rPr lang="vi-VN" sz="2200" b="0" i="1" smtClean="0">
                            <a:latin typeface="Cambria Math" panose="02040503050406030204" pitchFamily="18" charset="0"/>
                          </a:rPr>
                          <m:t>2</m:t>
                        </m:r>
                      </m:sub>
                    </m:sSub>
                    <m:r>
                      <a:rPr lang="vi-VN" sz="2200" b="0" i="1" smtClean="0">
                        <a:latin typeface="Cambria Math" panose="02040503050406030204" pitchFamily="18" charset="0"/>
                      </a:rPr>
                      <m:t>, …, </m:t>
                    </m:r>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𝑃</m:t>
                        </m:r>
                      </m:e>
                      <m:sub>
                        <m:r>
                          <a:rPr lang="vi-VN" sz="2200" b="0" i="1" smtClean="0">
                            <a:latin typeface="Cambria Math" panose="02040503050406030204" pitchFamily="18" charset="0"/>
                          </a:rPr>
                          <m:t>𝑛</m:t>
                        </m:r>
                        <m:r>
                          <a:rPr lang="vi-VN" sz="2200" b="0" i="1" smtClean="0">
                            <a:latin typeface="Cambria Math" panose="02040503050406030204" pitchFamily="18" charset="0"/>
                          </a:rPr>
                          <m:t>−1</m:t>
                        </m:r>
                      </m:sub>
                    </m:sSub>
                  </m:oMath>
                </a14:m>
                <a:r>
                  <a:rPr lang="vi-VN" sz="2200"/>
                  <a:t> chờ một tài nguyên được giữ bởi </a:t>
                </a:r>
                <a14:m>
                  <m:oMath xmlns:m="http://schemas.openxmlformats.org/officeDocument/2006/math">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𝑃</m:t>
                        </m:r>
                      </m:e>
                      <m:sub>
                        <m:r>
                          <a:rPr lang="vi-VN" sz="2200" b="0" i="1" smtClean="0">
                            <a:latin typeface="Cambria Math" panose="02040503050406030204" pitchFamily="18" charset="0"/>
                          </a:rPr>
                          <m:t>𝑛</m:t>
                        </m:r>
                      </m:sub>
                    </m:sSub>
                  </m:oMath>
                </a14:m>
                <a:r>
                  <a:rPr lang="vi-VN" sz="2200"/>
                  <a:t>, và </a:t>
                </a:r>
                <a14:m>
                  <m:oMath xmlns:m="http://schemas.openxmlformats.org/officeDocument/2006/math">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𝑃</m:t>
                        </m:r>
                      </m:e>
                      <m:sub>
                        <m:r>
                          <a:rPr lang="vi-VN" sz="2200" b="0" i="1" smtClean="0">
                            <a:latin typeface="Cambria Math" panose="02040503050406030204" pitchFamily="18" charset="0"/>
                          </a:rPr>
                          <m:t>𝑛</m:t>
                        </m:r>
                      </m:sub>
                    </m:sSub>
                  </m:oMath>
                </a14:m>
                <a:r>
                  <a:rPr lang="vi-VN" sz="2200"/>
                  <a:t> đang chờ một tài nguyên được giữ bởi </a:t>
                </a:r>
                <a14:m>
                  <m:oMath xmlns:m="http://schemas.openxmlformats.org/officeDocument/2006/math">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𝑃</m:t>
                        </m:r>
                      </m:e>
                      <m:sub>
                        <m:r>
                          <a:rPr lang="vi-VN" sz="2200" b="0" i="1" smtClean="0">
                            <a:latin typeface="Cambria Math" panose="02040503050406030204" pitchFamily="18" charset="0"/>
                          </a:rPr>
                          <m:t>0</m:t>
                        </m:r>
                      </m:sub>
                    </m:sSub>
                  </m:oMath>
                </a14:m>
                <a:endParaRPr lang="vi-VN" sz="22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2342" y="1383895"/>
                <a:ext cx="10758055" cy="4610965"/>
              </a:xfrm>
              <a:blipFill>
                <a:blip r:embed="rId2"/>
                <a:stretch>
                  <a:fillRect l="-1020" t="-926" r="-737" b="-1256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5</a:t>
            </a:fld>
            <a:endParaRPr lang="vi-VN"/>
          </a:p>
        </p:txBody>
      </p:sp>
    </p:spTree>
    <p:extLst>
      <p:ext uri="{BB962C8B-B14F-4D97-AF65-F5344CB8AC3E}">
        <p14:creationId xmlns:p14="http://schemas.microsoft.com/office/powerpoint/2010/main" val="1527549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Đồ thị phân phối tài nguyên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vi-VN" sz="3200"/>
                  <a:t>Có một tập các đỉnh V và một tập các cạnh E</a:t>
                </a:r>
              </a:p>
              <a:p>
                <a:pPr lvl="1"/>
                <a:r>
                  <a:rPr lang="vi-VN" sz="2800"/>
                  <a:t>V được chia thành hai tập:</a:t>
                </a:r>
              </a:p>
              <a:p>
                <a:pPr lvl="2"/>
                <a14:m>
                  <m:oMath xmlns:m="http://schemas.openxmlformats.org/officeDocument/2006/math">
                    <m:r>
                      <a:rPr lang="vi-VN" sz="2400" b="0" i="1" smtClean="0">
                        <a:latin typeface="Cambria Math" panose="02040503050406030204" pitchFamily="18" charset="0"/>
                      </a:rPr>
                      <m:t>𝑃</m:t>
                    </m:r>
                    <m:r>
                      <a:rPr lang="vi-VN" sz="2400" b="0" i="1" smtClean="0">
                        <a:latin typeface="Cambria Math" panose="02040503050406030204" pitchFamily="18" charset="0"/>
                      </a:rPr>
                      <m:t>={</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𝑃</m:t>
                        </m:r>
                      </m:e>
                      <m:sub>
                        <m:r>
                          <a:rPr lang="vi-VN" sz="2400" b="0" i="1" smtClean="0">
                            <a:latin typeface="Cambria Math" panose="02040503050406030204" pitchFamily="18" charset="0"/>
                          </a:rPr>
                          <m:t>1</m:t>
                        </m:r>
                      </m:sub>
                    </m:sSub>
                    <m:r>
                      <a:rPr lang="vi-VN" sz="2400" b="0" i="1" smtClean="0">
                        <a:latin typeface="Cambria Math" panose="02040503050406030204" pitchFamily="18" charset="0"/>
                      </a:rPr>
                      <m:t>,</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𝑃</m:t>
                        </m:r>
                      </m:e>
                      <m:sub>
                        <m:r>
                          <a:rPr lang="vi-VN" sz="2400" b="0" i="1" smtClean="0">
                            <a:latin typeface="Cambria Math" panose="02040503050406030204" pitchFamily="18" charset="0"/>
                          </a:rPr>
                          <m:t>2</m:t>
                        </m:r>
                      </m:sub>
                    </m:sSub>
                    <m:r>
                      <a:rPr lang="vi-VN" sz="2400" b="0" i="1" smtClean="0">
                        <a:latin typeface="Cambria Math" panose="02040503050406030204" pitchFamily="18" charset="0"/>
                      </a:rPr>
                      <m:t>,…, </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𝑃</m:t>
                        </m:r>
                      </m:e>
                      <m:sub>
                        <m:r>
                          <a:rPr lang="vi-VN" sz="2400" b="0" i="1" smtClean="0">
                            <a:latin typeface="Cambria Math" panose="02040503050406030204" pitchFamily="18" charset="0"/>
                          </a:rPr>
                          <m:t>𝑛</m:t>
                        </m:r>
                      </m:sub>
                    </m:sSub>
                    <m:r>
                      <a:rPr lang="vi-VN" sz="2400" b="0" i="1" smtClean="0">
                        <a:latin typeface="Cambria Math" panose="02040503050406030204" pitchFamily="18" charset="0"/>
                      </a:rPr>
                      <m:t>}</m:t>
                    </m:r>
                  </m:oMath>
                </a14:m>
                <a:r>
                  <a:rPr lang="vi-VN" sz="2400"/>
                  <a:t>, tập chứa tất cả các tiến trình trong hệ thống.</a:t>
                </a:r>
              </a:p>
              <a:p>
                <a:pPr lvl="2"/>
                <a14:m>
                  <m:oMath xmlns:m="http://schemas.openxmlformats.org/officeDocument/2006/math">
                    <m:r>
                      <a:rPr lang="vi-VN" sz="2400" b="0" i="1" smtClean="0">
                        <a:latin typeface="Cambria Math" panose="02040503050406030204" pitchFamily="18" charset="0"/>
                      </a:rPr>
                      <m:t>𝑅</m:t>
                    </m:r>
                    <m:r>
                      <a:rPr lang="vi-VN" sz="2400" b="0" i="1" smtClean="0">
                        <a:latin typeface="Cambria Math" panose="02040503050406030204" pitchFamily="18" charset="0"/>
                      </a:rPr>
                      <m:t>={</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𝑅</m:t>
                        </m:r>
                      </m:e>
                      <m:sub>
                        <m:r>
                          <a:rPr lang="vi-VN" sz="2400" b="0" i="1" smtClean="0">
                            <a:latin typeface="Cambria Math" panose="02040503050406030204" pitchFamily="18" charset="0"/>
                          </a:rPr>
                          <m:t>1</m:t>
                        </m:r>
                      </m:sub>
                    </m:sSub>
                    <m:r>
                      <a:rPr lang="vi-VN" sz="2400" b="0" i="1" smtClean="0">
                        <a:latin typeface="Cambria Math" panose="02040503050406030204" pitchFamily="18" charset="0"/>
                      </a:rPr>
                      <m:t>,</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𝑅</m:t>
                        </m:r>
                      </m:e>
                      <m:sub>
                        <m:r>
                          <a:rPr lang="vi-VN" sz="2400" b="0" i="1" smtClean="0">
                            <a:latin typeface="Cambria Math" panose="02040503050406030204" pitchFamily="18" charset="0"/>
                          </a:rPr>
                          <m:t>2</m:t>
                        </m:r>
                      </m:sub>
                    </m:sSub>
                    <m:r>
                      <a:rPr lang="vi-VN" sz="2400" b="0" i="1" smtClean="0">
                        <a:latin typeface="Cambria Math" panose="02040503050406030204" pitchFamily="18" charset="0"/>
                      </a:rPr>
                      <m:t>,…, </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𝑅</m:t>
                        </m:r>
                      </m:e>
                      <m:sub>
                        <m:r>
                          <a:rPr lang="en-US" sz="2400" b="0" i="1" smtClean="0">
                            <a:latin typeface="Cambria Math"/>
                          </a:rPr>
                          <m:t>𝑚</m:t>
                        </m:r>
                      </m:sub>
                    </m:sSub>
                    <m:r>
                      <a:rPr lang="vi-VN" sz="2400" b="0" i="1" smtClean="0">
                        <a:latin typeface="Cambria Math" panose="02040503050406030204" pitchFamily="18" charset="0"/>
                      </a:rPr>
                      <m:t>}</m:t>
                    </m:r>
                  </m:oMath>
                </a14:m>
                <a:r>
                  <a:rPr lang="vi-VN" sz="2400"/>
                  <a:t>, tập chứa tất cả các kiểu tài nguyên trong hệ thống.</a:t>
                </a:r>
              </a:p>
              <a:p>
                <a:pPr lvl="1"/>
                <a:r>
                  <a:rPr lang="vi-VN" sz="2800"/>
                  <a:t>Cạnh yêu cầu (request) – cạnh có hướng </a:t>
                </a:r>
                <a14:m>
                  <m:oMath xmlns:m="http://schemas.openxmlformats.org/officeDocument/2006/math">
                    <m:sSub>
                      <m:sSubPr>
                        <m:ctrlPr>
                          <a:rPr lang="vi-VN" sz="2800" b="0" i="1" smtClean="0">
                            <a:latin typeface="Cambria Math" panose="02040503050406030204" pitchFamily="18" charset="0"/>
                          </a:rPr>
                        </m:ctrlPr>
                      </m:sSubPr>
                      <m:e>
                        <m:r>
                          <a:rPr lang="vi-VN" sz="2800" b="0" i="1" smtClean="0">
                            <a:latin typeface="Cambria Math" panose="02040503050406030204" pitchFamily="18" charset="0"/>
                          </a:rPr>
                          <m:t>𝑃</m:t>
                        </m:r>
                      </m:e>
                      <m:sub>
                        <m:r>
                          <a:rPr lang="en-US" sz="2800" b="0" i="1" smtClean="0">
                            <a:latin typeface="Cambria Math"/>
                          </a:rPr>
                          <m:t>𝑖</m:t>
                        </m:r>
                      </m:sub>
                    </m:sSub>
                    <m:r>
                      <a:rPr lang="vi-VN" sz="2800" b="0" i="1" smtClean="0">
                        <a:latin typeface="Cambria Math" panose="02040503050406030204" pitchFamily="18" charset="0"/>
                      </a:rPr>
                      <m:t>→</m:t>
                    </m:r>
                    <m:sSub>
                      <m:sSubPr>
                        <m:ctrlPr>
                          <a:rPr lang="vi-VN" sz="2800" b="0" i="1" smtClean="0">
                            <a:latin typeface="Cambria Math" panose="02040503050406030204" pitchFamily="18" charset="0"/>
                          </a:rPr>
                        </m:ctrlPr>
                      </m:sSubPr>
                      <m:e>
                        <m:r>
                          <a:rPr lang="vi-VN" sz="2800" b="0" i="1" smtClean="0">
                            <a:latin typeface="Cambria Math" panose="02040503050406030204" pitchFamily="18" charset="0"/>
                          </a:rPr>
                          <m:t>𝑅</m:t>
                        </m:r>
                      </m:e>
                      <m:sub>
                        <m:r>
                          <a:rPr lang="en-US" sz="2800" b="0" i="1" smtClean="0">
                            <a:latin typeface="Cambria Math"/>
                          </a:rPr>
                          <m:t>𝑗</m:t>
                        </m:r>
                      </m:sub>
                    </m:sSub>
                  </m:oMath>
                </a14:m>
                <a:endParaRPr lang="vi-VN" sz="2800"/>
              </a:p>
              <a:p>
                <a:pPr lvl="1"/>
                <a:r>
                  <a:rPr lang="vi-VN" sz="2800"/>
                  <a:t>Cạnh phân phối (assignment) – cạnh có hướng </a:t>
                </a:r>
                <a14:m>
                  <m:oMath xmlns:m="http://schemas.openxmlformats.org/officeDocument/2006/math">
                    <m:sSub>
                      <m:sSubPr>
                        <m:ctrlPr>
                          <a:rPr lang="vi-VN" sz="2800" b="0" i="1" smtClean="0">
                            <a:latin typeface="Cambria Math" panose="02040503050406030204" pitchFamily="18" charset="0"/>
                          </a:rPr>
                        </m:ctrlPr>
                      </m:sSubPr>
                      <m:e>
                        <m:r>
                          <a:rPr lang="vi-VN" sz="2800" b="0" i="1" smtClean="0">
                            <a:latin typeface="Cambria Math" panose="02040503050406030204" pitchFamily="18" charset="0"/>
                          </a:rPr>
                          <m:t>𝑅</m:t>
                        </m:r>
                      </m:e>
                      <m:sub>
                        <m:r>
                          <a:rPr lang="vi-VN" sz="2800" b="0" i="1" smtClean="0">
                            <a:latin typeface="Cambria Math" panose="02040503050406030204" pitchFamily="18" charset="0"/>
                          </a:rPr>
                          <m:t>𝑗</m:t>
                        </m:r>
                      </m:sub>
                    </m:sSub>
                    <m:r>
                      <a:rPr lang="vi-VN" sz="2800" b="0" i="1" smtClean="0">
                        <a:latin typeface="Cambria Math" panose="02040503050406030204" pitchFamily="18" charset="0"/>
                      </a:rPr>
                      <m:t>→</m:t>
                    </m:r>
                    <m:sSub>
                      <m:sSubPr>
                        <m:ctrlPr>
                          <a:rPr lang="vi-VN" sz="2800" b="0" i="1" smtClean="0">
                            <a:latin typeface="Cambria Math" panose="02040503050406030204" pitchFamily="18" charset="0"/>
                          </a:rPr>
                        </m:ctrlPr>
                      </m:sSubPr>
                      <m:e>
                        <m:r>
                          <a:rPr lang="vi-VN" sz="2800" b="0" i="1" smtClean="0">
                            <a:latin typeface="Cambria Math" panose="02040503050406030204" pitchFamily="18" charset="0"/>
                          </a:rPr>
                          <m:t>𝑃</m:t>
                        </m:r>
                      </m:e>
                      <m:sub>
                        <m:r>
                          <a:rPr lang="vi-VN" sz="2800" b="0" i="1" smtClean="0">
                            <a:latin typeface="Cambria Math" panose="02040503050406030204" pitchFamily="18" charset="0"/>
                          </a:rPr>
                          <m:t>𝑖</m:t>
                        </m:r>
                      </m:sub>
                    </m:sSub>
                  </m:oMath>
                </a14:m>
                <a:endParaRPr lang="vi-VN"/>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t="-132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6</a:t>
            </a:fld>
            <a:endParaRPr lang="vi-VN"/>
          </a:p>
        </p:txBody>
      </p:sp>
    </p:spTree>
    <p:extLst>
      <p:ext uri="{BB962C8B-B14F-4D97-AF65-F5344CB8AC3E}">
        <p14:creationId xmlns:p14="http://schemas.microsoft.com/office/powerpoint/2010/main" val="3265489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Đồ thị phân phối tài nguyên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vi-VN"/>
                  <a:t>Tiến trình</a:t>
                </a:r>
              </a:p>
              <a:p>
                <a:endParaRPr lang="vi-VN"/>
              </a:p>
              <a:p>
                <a:r>
                  <a:rPr lang="vi-VN"/>
                  <a:t>Kiểu tài nguyên với 4 thể hiện</a:t>
                </a:r>
              </a:p>
              <a:p>
                <a:endParaRPr lang="vi-VN"/>
              </a:p>
              <a:p>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𝑃</m:t>
                        </m:r>
                      </m:e>
                      <m:sub>
                        <m:r>
                          <a:rPr lang="vi-VN" b="0" i="1" smtClean="0">
                            <a:latin typeface="Cambria Math" panose="02040503050406030204" pitchFamily="18" charset="0"/>
                          </a:rPr>
                          <m:t>𝑖</m:t>
                        </m:r>
                      </m:sub>
                    </m:sSub>
                  </m:oMath>
                </a14:m>
                <a:r>
                  <a:rPr lang="vi-VN"/>
                  <a:t> yêu cầu một thể hiện của </a:t>
                </a:r>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𝑅</m:t>
                        </m:r>
                      </m:e>
                      <m:sub>
                        <m:r>
                          <a:rPr lang="vi-VN" b="0" i="1" smtClean="0">
                            <a:latin typeface="Cambria Math" panose="02040503050406030204" pitchFamily="18" charset="0"/>
                          </a:rPr>
                          <m:t>𝑗</m:t>
                        </m:r>
                      </m:sub>
                    </m:sSub>
                  </m:oMath>
                </a14:m>
                <a:endParaRPr lang="vi-VN" b="0"/>
              </a:p>
              <a:p>
                <a:endParaRPr lang="vi-VN"/>
              </a:p>
              <a:p>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𝑃</m:t>
                        </m:r>
                      </m:e>
                      <m:sub>
                        <m:r>
                          <a:rPr lang="vi-VN" b="0" i="1" smtClean="0">
                            <a:latin typeface="Cambria Math" panose="02040503050406030204" pitchFamily="18" charset="0"/>
                          </a:rPr>
                          <m:t>𝑖</m:t>
                        </m:r>
                      </m:sub>
                    </m:sSub>
                  </m:oMath>
                </a14:m>
                <a:r>
                  <a:rPr lang="vi-VN"/>
                  <a:t> giữ một thể hiện của </a:t>
                </a:r>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𝑅</m:t>
                        </m:r>
                      </m:e>
                      <m:sub>
                        <m:r>
                          <a:rPr lang="vi-VN" b="0" i="1" smtClean="0">
                            <a:latin typeface="Cambria Math" panose="02040503050406030204" pitchFamily="18" charset="0"/>
                          </a:rPr>
                          <m:t>𝑗</m:t>
                        </m:r>
                      </m:sub>
                    </m:sSub>
                  </m:oMath>
                </a14:m>
                <a:endParaRPr lang="vi-VN"/>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925"/>
                </a:stretch>
              </a:blipFill>
            </p:spPr>
            <p:txBody>
              <a:bodyPr/>
              <a:lstStyle/>
              <a:p>
                <a:r>
                  <a:rPr lang="vi-VN">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56252"/>
            <a:ext cx="1648363" cy="5018581"/>
          </a:xfrm>
          <a:prstGeom prst="rect">
            <a:avLst/>
          </a:prstGeom>
        </p:spPr>
      </p:pic>
      <p:sp>
        <p:nvSpPr>
          <p:cNvPr id="4" name="Footer Placeholder 3"/>
          <p:cNvSpPr>
            <a:spLocks noGrp="1"/>
          </p:cNvSpPr>
          <p:nvPr>
            <p:ph type="ftr" sz="quarter" idx="11"/>
          </p:nvPr>
        </p:nvSpPr>
        <p:spPr/>
        <p:txBody>
          <a:bodyPr/>
          <a:lstStyle/>
          <a:p>
            <a:r>
              <a:rPr lang="vi-VN"/>
              <a:t>38</a:t>
            </a:r>
          </a:p>
        </p:txBody>
      </p:sp>
      <p:sp>
        <p:nvSpPr>
          <p:cNvPr id="6" name="Slide Number Placeholder 5"/>
          <p:cNvSpPr>
            <a:spLocks noGrp="1"/>
          </p:cNvSpPr>
          <p:nvPr>
            <p:ph type="sldNum" sz="quarter" idx="12"/>
          </p:nvPr>
        </p:nvSpPr>
        <p:spPr/>
        <p:txBody>
          <a:bodyPr/>
          <a:lstStyle/>
          <a:p>
            <a:fld id="{CE4F60F1-D81D-4A0F-9A4C-4DEFF98A3653}" type="slidenum">
              <a:rPr lang="vi-VN" smtClean="0"/>
              <a:t>7</a:t>
            </a:fld>
            <a:endParaRPr lang="vi-VN"/>
          </a:p>
        </p:txBody>
      </p:sp>
    </p:spTree>
    <p:extLst>
      <p:ext uri="{BB962C8B-B14F-4D97-AF65-F5344CB8AC3E}">
        <p14:creationId xmlns:p14="http://schemas.microsoft.com/office/powerpoint/2010/main" val="39735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một đồ thị phân phối tài nguyên</a:t>
            </a:r>
          </a:p>
        </p:txBody>
      </p:sp>
      <p:pic>
        <p:nvPicPr>
          <p:cNvPr id="4" name="Content Placeholder 3"/>
          <p:cNvPicPr>
            <a:picLocks noGrp="1" noChangeAspect="1"/>
          </p:cNvPicPr>
          <p:nvPr>
            <p:ph idx="1"/>
          </p:nvPr>
        </p:nvPicPr>
        <p:blipFill>
          <a:blip r:embed="rId2"/>
          <a:stretch>
            <a:fillRect/>
          </a:stretch>
        </p:blipFill>
        <p:spPr>
          <a:xfrm>
            <a:off x="4310683" y="1555750"/>
            <a:ext cx="3570633" cy="4611688"/>
          </a:xfrm>
          <a:prstGeom prst="rect">
            <a:avLst/>
          </a:prstGeom>
        </p:spPr>
      </p:pic>
      <p:sp>
        <p:nvSpPr>
          <p:cNvPr id="3" name="Footer Placeholder 2"/>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8</a:t>
            </a:fld>
            <a:endParaRPr lang="vi-VN"/>
          </a:p>
        </p:txBody>
      </p:sp>
    </p:spTree>
    <p:extLst>
      <p:ext uri="{BB962C8B-B14F-4D97-AF65-F5344CB8AC3E}">
        <p14:creationId xmlns:p14="http://schemas.microsoft.com/office/powerpoint/2010/main" val="422190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Đồ thị phân phối tài nguyên với một bế tắc</a:t>
            </a:r>
          </a:p>
        </p:txBody>
      </p:sp>
      <p:pic>
        <p:nvPicPr>
          <p:cNvPr id="4" name="Content Placeholder 3"/>
          <p:cNvPicPr>
            <a:picLocks noGrp="1" noChangeAspect="1"/>
          </p:cNvPicPr>
          <p:nvPr>
            <p:ph idx="1"/>
          </p:nvPr>
        </p:nvPicPr>
        <p:blipFill>
          <a:blip r:embed="rId2"/>
          <a:stretch>
            <a:fillRect/>
          </a:stretch>
        </p:blipFill>
        <p:spPr>
          <a:xfrm>
            <a:off x="4517348" y="1555750"/>
            <a:ext cx="3559852" cy="4611688"/>
          </a:xfrm>
          <a:prstGeom prst="rect">
            <a:avLst/>
          </a:prstGeom>
        </p:spPr>
      </p:pic>
      <p:sp>
        <p:nvSpPr>
          <p:cNvPr id="3" name="Footer Placeholder 2"/>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9</a:t>
            </a:fld>
            <a:endParaRPr lang="vi-VN"/>
          </a:p>
        </p:txBody>
      </p:sp>
    </p:spTree>
    <p:extLst>
      <p:ext uri="{BB962C8B-B14F-4D97-AF65-F5344CB8AC3E}">
        <p14:creationId xmlns:p14="http://schemas.microsoft.com/office/powerpoint/2010/main" val="2774802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7801</TotalTime>
  <Words>2276</Words>
  <Application>Microsoft Office PowerPoint</Application>
  <PresentationFormat>Widescreen</PresentationFormat>
  <Paragraphs>331</Paragraphs>
  <Slides>44</Slides>
  <Notes>3</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Chương 5 BẾ TẮC</vt:lpstr>
      <vt:lpstr>Bế tắc (Deadlock)</vt:lpstr>
      <vt:lpstr> Vấn đề “Bế tắc”</vt:lpstr>
      <vt:lpstr> Mô hình hệ thống</vt:lpstr>
      <vt:lpstr>Các đặc điểm của bế tắc</vt:lpstr>
      <vt:lpstr>Đồ thị phân phối tài nguyên</vt:lpstr>
      <vt:lpstr>Đồ thị phân phối tài nguyên</vt:lpstr>
      <vt:lpstr>Ví dụ về một đồ thị phân phối tài nguyên</vt:lpstr>
      <vt:lpstr>Đồ thị phân phối tài nguyên với một bế tắc</vt:lpstr>
      <vt:lpstr>Đồ thị với một chu trình nhưng không có bế tắc</vt:lpstr>
      <vt:lpstr>PowerPoint Presentation</vt:lpstr>
      <vt:lpstr>PowerPoint Presentation</vt:lpstr>
      <vt:lpstr>Tiên đề</vt:lpstr>
      <vt:lpstr>Các phương pháp xử lý bế tắc</vt:lpstr>
      <vt:lpstr> Ngăn chặn bế tắc...</vt:lpstr>
      <vt:lpstr>...Ngăn chặn bế tắc</vt:lpstr>
      <vt:lpstr>Tránh bế tắc</vt:lpstr>
      <vt:lpstr>Trạng thái an toàn</vt:lpstr>
      <vt:lpstr>Tiên đề</vt:lpstr>
      <vt:lpstr>PowerPoint Presentation</vt:lpstr>
      <vt:lpstr>PowerPoint Presentation</vt:lpstr>
      <vt:lpstr>PowerPoint Presentation</vt:lpstr>
      <vt:lpstr>Trạng thái an toàn, không an toàn và bế tắc</vt:lpstr>
      <vt:lpstr>Thuật toán đồ thị phân phối tài nguyên</vt:lpstr>
      <vt:lpstr>Đồ thị phân phối tài nguyên để tránh bế tắc</vt:lpstr>
      <vt:lpstr>Trạng thái không an toàn trong đồ thị phân phối tài nguyên</vt:lpstr>
      <vt:lpstr>Thuật toán ngân hàng (Banker)</vt:lpstr>
      <vt:lpstr>Cấu trúc dữ liệu cho thuật toán Banker</vt:lpstr>
      <vt:lpstr>Thuật toán Safety</vt:lpstr>
      <vt:lpstr>Thuật toán phân phối yêu cầu tài nguyên cho tiến trình Pi</vt:lpstr>
      <vt:lpstr>Ví dụ về thuật toán Banker...</vt:lpstr>
      <vt:lpstr>...Ví dụ</vt:lpstr>
      <vt:lpstr>Ví dụ: P1 yêu cầu (1,0,2)...</vt:lpstr>
      <vt:lpstr>Khôi phục sau bế tắc</vt:lpstr>
      <vt:lpstr>Mỗi loại tài nguyên có một thể hiện</vt:lpstr>
      <vt:lpstr>Đồ thị phân phối tài nguyên và đồ thị wait-for</vt:lpstr>
      <vt:lpstr>Mỗi tài nguyên có nhiều hơn một thể hiện</vt:lpstr>
      <vt:lpstr>Thuật toán phát hiện bế tắc</vt:lpstr>
      <vt:lpstr>Ví dụ về thuật toán phát hiện bế tắc</vt:lpstr>
      <vt:lpstr>…Ví dụ về thuật toán phát hiện bế tắc</vt:lpstr>
      <vt:lpstr>Sử dụng thuật toán phát hiện bế tắc </vt:lpstr>
      <vt:lpstr>Khôi phục sau bế tắc: Kết thúc tiến trình</vt:lpstr>
      <vt:lpstr>Khôi phục sau bế tắc: chiếm đoạt tài nguyên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Kim Sao</dc:creator>
  <cp:lastModifiedBy>Admin</cp:lastModifiedBy>
  <cp:revision>191</cp:revision>
  <dcterms:created xsi:type="dcterms:W3CDTF">2016-01-06T01:29:25Z</dcterms:created>
  <dcterms:modified xsi:type="dcterms:W3CDTF">2024-12-02T19:27:31Z</dcterms:modified>
</cp:coreProperties>
</file>