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79"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35" r:id="rId28"/>
    <p:sldId id="436" r:id="rId29"/>
    <p:sldId id="404" r:id="rId30"/>
    <p:sldId id="405" r:id="rId31"/>
    <p:sldId id="406" r:id="rId32"/>
    <p:sldId id="407" r:id="rId33"/>
    <p:sldId id="408" r:id="rId34"/>
    <p:sldId id="409" r:id="rId35"/>
    <p:sldId id="410" r:id="rId36"/>
    <p:sldId id="411" r:id="rId37"/>
    <p:sldId id="412" r:id="rId38"/>
    <p:sldId id="426" r:id="rId39"/>
    <p:sldId id="434" r:id="rId40"/>
    <p:sldId id="427" r:id="rId41"/>
    <p:sldId id="414" r:id="rId42"/>
    <p:sldId id="415" r:id="rId43"/>
    <p:sldId id="416" r:id="rId44"/>
    <p:sldId id="428" r:id="rId45"/>
    <p:sldId id="417" r:id="rId46"/>
    <p:sldId id="418" r:id="rId47"/>
    <p:sldId id="419" r:id="rId48"/>
    <p:sldId id="420" r:id="rId49"/>
    <p:sldId id="421" r:id="rId50"/>
    <p:sldId id="422" r:id="rId51"/>
    <p:sldId id="423" r:id="rId52"/>
    <p:sldId id="424" r:id="rId53"/>
    <p:sldId id="425" r:id="rId54"/>
    <p:sldId id="429" r:id="rId55"/>
    <p:sldId id="430" r:id="rId56"/>
    <p:sldId id="431" r:id="rId57"/>
    <p:sldId id="432" r:id="rId58"/>
    <p:sldId id="343" r:id="rId5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5" autoAdjust="0"/>
    <p:restoredTop sz="94660"/>
  </p:normalViewPr>
  <p:slideViewPr>
    <p:cSldViewPr snapToGrid="0">
      <p:cViewPr varScale="1">
        <p:scale>
          <a:sx n="74" d="100"/>
          <a:sy n="74" d="100"/>
        </p:scale>
        <p:origin x="780" y="72"/>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5E9812-7572-4E80-82EF-4DA70841A9C9}" type="datetimeFigureOut">
              <a:rPr lang="en-US" smtClean="0"/>
              <a:t>12/2/2024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66389-73DB-4AE8-9464-5F81C5EED582}" type="slidenum">
              <a:rPr lang="en-US" smtClean="0"/>
              <a:t>‹#›</a:t>
            </a:fld>
            <a:endParaRPr lang="en-US"/>
          </a:p>
        </p:txBody>
      </p:sp>
    </p:spTree>
    <p:extLst>
      <p:ext uri="{BB962C8B-B14F-4D97-AF65-F5344CB8AC3E}">
        <p14:creationId xmlns:p14="http://schemas.microsoft.com/office/powerpoint/2010/main" val="88789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68E9447-76CD-44E2-A891-C62B0D508451}" type="datetime1">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C98BF795-42C5-49F3-B5AC-80412DDFC236}" type="datetime1">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A91AC5A-3A0A-4226-A18C-5DBC97348C68}" type="datetime1">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B17CE24-D676-4069-AD37-7B819E259EA2}" type="datetime1">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8EC21-C009-4206-B7A7-6A15ECE9973D}" type="datetime1">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CFC3E9B-B7C4-4422-861C-D4AAC6D8139A}" type="datetime1">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8BF5645D-863B-4C2C-B77D-D45901EAC181}" type="datetime1">
              <a:rPr lang="vi-VN" smtClean="0"/>
              <a:t>02/12/2024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CBE98EFB-2A80-4958-BD54-95202B9B6B4D}" type="datetime1">
              <a:rPr lang="vi-VN" smtClean="0"/>
              <a:t>02/12/2024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C21B33-C833-400A-AB8F-194813585155}" type="datetime1">
              <a:rPr lang="vi-VN" smtClean="0"/>
              <a:t>02/12/2024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91EC13-4D30-47A3-9E80-C689220F099D}" type="datetime1">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4F872-444B-4F4B-9CB6-C004763417B7}" type="datetime1">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54039-B64B-4DD6-8B9A-DCF0D07AD17E}" type="datetime1">
              <a:rPr lang="vi-VN" smtClean="0"/>
              <a:t>02/12/2024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070" y="2212812"/>
            <a:ext cx="9144000" cy="1740623"/>
          </a:xfrm>
        </p:spPr>
        <p:txBody>
          <a:bodyPr>
            <a:normAutofit fontScale="90000"/>
          </a:bodyPr>
          <a:lstStyle/>
          <a:p>
            <a:r>
              <a:rPr lang="en-US" b="1"/>
              <a:t>Chương 6</a:t>
            </a:r>
            <a:br>
              <a:rPr lang="en-US" b="1"/>
            </a:br>
            <a:br>
              <a:rPr lang="en-US" b="1"/>
            </a:br>
            <a:r>
              <a:rPr lang="en-US" sz="8000" b="1"/>
              <a:t>QUẢN LÝ BỘ NHỚ</a:t>
            </a:r>
            <a:endParaRPr lang="vi-VN" b="1"/>
          </a:p>
        </p:txBody>
      </p:sp>
      <p:sp>
        <p:nvSpPr>
          <p:cNvPr id="3" name="Subtitle 2"/>
          <p:cNvSpPr>
            <a:spLocks noGrp="1"/>
          </p:cNvSpPr>
          <p:nvPr>
            <p:ph type="subTitle" idx="1"/>
          </p:nvPr>
        </p:nvSpPr>
        <p:spPr/>
        <p:txBody>
          <a:bodyPr/>
          <a:lstStyle/>
          <a:p>
            <a:r>
              <a:rPr lang="en-US"/>
              <a:t> </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Liên kết động</a:t>
            </a:r>
          </a:p>
        </p:txBody>
      </p:sp>
      <p:sp>
        <p:nvSpPr>
          <p:cNvPr id="3" name="Content Placeholder 2"/>
          <p:cNvSpPr>
            <a:spLocks noGrp="1"/>
          </p:cNvSpPr>
          <p:nvPr>
            <p:ph idx="1"/>
          </p:nvPr>
        </p:nvSpPr>
        <p:spPr/>
        <p:txBody>
          <a:bodyPr>
            <a:normAutofit/>
          </a:bodyPr>
          <a:lstStyle/>
          <a:p>
            <a:pPr algn="just"/>
            <a:r>
              <a:rPr lang="vi-VN"/>
              <a:t>Việc liên kết sẽ bị trì hoãn đến thời gian thực thi</a:t>
            </a:r>
          </a:p>
          <a:p>
            <a:pPr algn="just"/>
            <a:r>
              <a:rPr lang="vi-VN"/>
              <a:t>Các đoạn mã nhỏ, gọi là stub, được sử dụng để xác định thủ tục thư viện trong vùng bộ nhớ thích hợp.</a:t>
            </a:r>
          </a:p>
          <a:p>
            <a:pPr algn="just"/>
            <a:r>
              <a:rPr lang="vi-VN"/>
              <a:t>Stub được thay thế bởi địa chỉ vật lý của routine</a:t>
            </a:r>
            <a:r>
              <a:rPr lang="en-US"/>
              <a:t> (thủ tục)</a:t>
            </a:r>
            <a:r>
              <a:rPr lang="vi-VN"/>
              <a:t> và thực thi routine</a:t>
            </a:r>
          </a:p>
          <a:p>
            <a:pPr algn="just"/>
            <a:r>
              <a:rPr lang="vi-VN"/>
              <a:t>Hệ điều hành cần phải kiểm tra xem liệu phương thức có nằm trong địa chỉ bộ nhớ của tiến trình</a:t>
            </a:r>
          </a:p>
          <a:p>
            <a:pPr algn="just"/>
            <a:r>
              <a:rPr lang="vi-VN"/>
              <a:t>Liên kết động rất hữu hiệu cho các thư viện</a:t>
            </a:r>
          </a:p>
        </p:txBody>
      </p:sp>
      <p:sp>
        <p:nvSpPr>
          <p:cNvPr id="4" name="Slide Number Placeholder 3"/>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153886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Overlay</a:t>
            </a:r>
            <a:r>
              <a:rPr lang="en-US"/>
              <a:t> </a:t>
            </a:r>
            <a:endParaRPr lang="vi-VN"/>
          </a:p>
        </p:txBody>
      </p:sp>
      <p:sp>
        <p:nvSpPr>
          <p:cNvPr id="3" name="Content Placeholder 2"/>
          <p:cNvSpPr>
            <a:spLocks noGrp="1"/>
          </p:cNvSpPr>
          <p:nvPr>
            <p:ph idx="1"/>
          </p:nvPr>
        </p:nvSpPr>
        <p:spPr/>
        <p:txBody>
          <a:bodyPr>
            <a:noAutofit/>
          </a:bodyPr>
          <a:lstStyle/>
          <a:p>
            <a:pPr algn="just"/>
            <a:r>
              <a:rPr lang="vi-VN" sz="3600"/>
              <a:t>Chỉ giữ trong bộ nhớ những câu lệnh và dữ liệu cần trong bất cứ thời điểm nào</a:t>
            </a:r>
          </a:p>
          <a:p>
            <a:pPr algn="just"/>
            <a:r>
              <a:rPr lang="vi-VN" sz="3600"/>
              <a:t>Cần khi tiến trình lớn hơn kích cỡ bộ nhớ được </a:t>
            </a:r>
            <a:r>
              <a:rPr lang="en-US" sz="3600">
                <a:latin typeface="Arial" pitchFamily="34" charset="0"/>
                <a:cs typeface="Arial" pitchFamily="34" charset="0"/>
              </a:rPr>
              <a:t>cấp</a:t>
            </a:r>
            <a:r>
              <a:rPr lang="en-US" sz="3600"/>
              <a:t> </a:t>
            </a:r>
            <a:r>
              <a:rPr lang="vi-VN" sz="3600"/>
              <a:t>cho nó</a:t>
            </a:r>
          </a:p>
          <a:p>
            <a:pPr algn="just"/>
            <a:r>
              <a:rPr lang="vi-VN" sz="3600"/>
              <a:t>Được thực thi bởi người dùng, không cần sự hỗ trợ đặc biệt từ hệ điều hành, thiết kế lập trình của cấu trúc overlay tương đối phức tạp</a:t>
            </a:r>
          </a:p>
        </p:txBody>
      </p:sp>
      <p:sp>
        <p:nvSpPr>
          <p:cNvPr id="4" name="Slide Number Placeholder 3"/>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321475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Tải chồng</a:t>
            </a:r>
            <a:r>
              <a:rPr lang="en-US"/>
              <a:t> (</a:t>
            </a:r>
            <a:r>
              <a:rPr lang="vi-VN"/>
              <a:t>Overlay</a:t>
            </a:r>
            <a:r>
              <a:rPr lang="en-US"/>
              <a:t>)</a:t>
            </a:r>
            <a:endParaRPr lang="vi-VN"/>
          </a:p>
        </p:txBody>
      </p:sp>
      <p:pic>
        <p:nvPicPr>
          <p:cNvPr id="4" name="Content Placeholder 3"/>
          <p:cNvPicPr>
            <a:picLocks noGrp="1" noChangeAspect="1"/>
          </p:cNvPicPr>
          <p:nvPr>
            <p:ph idx="1"/>
          </p:nvPr>
        </p:nvPicPr>
        <p:blipFill>
          <a:blip r:embed="rId2"/>
          <a:stretch>
            <a:fillRect/>
          </a:stretch>
        </p:blipFill>
        <p:spPr>
          <a:xfrm>
            <a:off x="3115850" y="1555750"/>
            <a:ext cx="5960300"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393537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Tráo đổi (</a:t>
            </a:r>
            <a:r>
              <a:rPr lang="vi-VN"/>
              <a:t>Swapping</a:t>
            </a:r>
            <a:r>
              <a:rPr lang="en-US"/>
              <a:t>)</a:t>
            </a:r>
            <a:endParaRPr lang="vi-VN"/>
          </a:p>
        </p:txBody>
      </p:sp>
      <p:sp>
        <p:nvSpPr>
          <p:cNvPr id="3" name="Content Placeholder 2"/>
          <p:cNvSpPr>
            <a:spLocks noGrp="1"/>
          </p:cNvSpPr>
          <p:nvPr>
            <p:ph idx="1"/>
          </p:nvPr>
        </p:nvSpPr>
        <p:spPr/>
        <p:txBody>
          <a:bodyPr>
            <a:noAutofit/>
          </a:bodyPr>
          <a:lstStyle/>
          <a:p>
            <a:pPr algn="just"/>
            <a:r>
              <a:rPr lang="vi-VN"/>
              <a:t>Một tiến trình có thể bị swapped tạm ra bộ lưu trữ nền, sau đó được mang trở lại bộ nhớ để thực thi tiếp</a:t>
            </a:r>
          </a:p>
          <a:p>
            <a:pPr algn="just"/>
            <a:r>
              <a:rPr lang="vi-VN"/>
              <a:t>Bộ lưu trữ nền – đĩa tốc độ nhanh, đủ lớn để lưu trữ phiên bản của tất cả ảnh bộ nhớ cho tất cả người dùng; phải cung cấp khả năng truy cập trực tiếp đến các ảnh bộ nhớ này. </a:t>
            </a:r>
          </a:p>
          <a:p>
            <a:pPr algn="just"/>
            <a:r>
              <a:rPr lang="vi-VN"/>
              <a:t>Roll out, roll in – biến thể swapping được sử dụng trong thuật toán l</a:t>
            </a:r>
            <a:r>
              <a:rPr lang="en-US">
                <a:latin typeface="Arial" pitchFamily="34" charset="0"/>
                <a:cs typeface="Arial" pitchFamily="34" charset="0"/>
              </a:rPr>
              <a:t>ậ</a:t>
            </a:r>
            <a:r>
              <a:rPr lang="vi-VN"/>
              <a:t>p lịch có ưu tiên; tiến trình có độ ưu tiên thấp nhất bị swap ra cho phép tiến trình có độ ưu tiên cao nhất được tải vào và thực thi. </a:t>
            </a:r>
          </a:p>
        </p:txBody>
      </p:sp>
      <p:sp>
        <p:nvSpPr>
          <p:cNvPr id="4" name="Slide Number Placeholder 3"/>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2076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...Swapping</a:t>
            </a:r>
          </a:p>
        </p:txBody>
      </p:sp>
      <p:sp>
        <p:nvSpPr>
          <p:cNvPr id="3" name="Content Placeholder 2"/>
          <p:cNvSpPr>
            <a:spLocks noGrp="1"/>
          </p:cNvSpPr>
          <p:nvPr>
            <p:ph idx="1"/>
          </p:nvPr>
        </p:nvSpPr>
        <p:spPr/>
        <p:txBody>
          <a:bodyPr>
            <a:normAutofit/>
          </a:bodyPr>
          <a:lstStyle/>
          <a:p>
            <a:pPr algn="just"/>
            <a:r>
              <a:rPr lang="vi-VN" sz="3600"/>
              <a:t>Một trong những giai đoạn quan trọng trong thời gian swap là thời gian chuyển đổi ngữ cảnh</a:t>
            </a:r>
          </a:p>
          <a:p>
            <a:pPr lvl="1" algn="just"/>
            <a:r>
              <a:rPr lang="vi-VN" sz="3200"/>
              <a:t>Tổng thời gian chuyển giao tỉ lệ với tổng dung lượng bộ nhớ bị swap.</a:t>
            </a:r>
          </a:p>
          <a:p>
            <a:pPr algn="just"/>
            <a:r>
              <a:rPr lang="vi-VN" sz="3600"/>
              <a:t>Ta có thể thấy nhiều phiên bản biến thể trên rất nhiều hệ thống, </a:t>
            </a:r>
            <a:r>
              <a:rPr lang="en-US" sz="3600">
                <a:latin typeface="Arial" pitchFamily="34" charset="0"/>
                <a:cs typeface="Arial" pitchFamily="34" charset="0"/>
              </a:rPr>
              <a:t>ví dụ</a:t>
            </a:r>
            <a:r>
              <a:rPr lang="vi-VN" sz="3600"/>
              <a:t> UNIX, Linux, Windows.</a:t>
            </a:r>
            <a:endParaRPr lang="vi-VN" sz="4400"/>
          </a:p>
        </p:txBody>
      </p:sp>
      <p:sp>
        <p:nvSpPr>
          <p:cNvPr id="4" name="Slide Number Placeholder 3"/>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78609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Swapping</a:t>
            </a:r>
          </a:p>
        </p:txBody>
      </p:sp>
      <p:pic>
        <p:nvPicPr>
          <p:cNvPr id="4" name="Content Placeholder 3"/>
          <p:cNvPicPr>
            <a:picLocks noGrp="1" noChangeAspect="1"/>
          </p:cNvPicPr>
          <p:nvPr>
            <p:ph idx="1"/>
          </p:nvPr>
        </p:nvPicPr>
        <p:blipFill>
          <a:blip r:embed="rId2"/>
          <a:stretch>
            <a:fillRect/>
          </a:stretch>
        </p:blipFill>
        <p:spPr>
          <a:xfrm>
            <a:off x="3315013" y="1555750"/>
            <a:ext cx="5561974"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13971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phối bộ nhớ liên tục</a:t>
            </a:r>
          </a:p>
        </p:txBody>
      </p:sp>
      <p:sp>
        <p:nvSpPr>
          <p:cNvPr id="3" name="Content Placeholder 2"/>
          <p:cNvSpPr>
            <a:spLocks noGrp="1"/>
          </p:cNvSpPr>
          <p:nvPr>
            <p:ph idx="1"/>
          </p:nvPr>
        </p:nvSpPr>
        <p:spPr>
          <a:xfrm>
            <a:off x="838200" y="1556252"/>
            <a:ext cx="11022106" cy="4610965"/>
          </a:xfrm>
        </p:spPr>
        <p:txBody>
          <a:bodyPr>
            <a:normAutofit lnSpcReduction="10000"/>
          </a:bodyPr>
          <a:lstStyle/>
          <a:p>
            <a:pPr algn="just"/>
            <a:r>
              <a:rPr lang="vi-VN" dirty="0"/>
              <a:t>Bộ nhớ chính thường được chia thành hai phần</a:t>
            </a:r>
          </a:p>
          <a:p>
            <a:pPr lvl="1" algn="just"/>
            <a:r>
              <a:rPr lang="vi-VN" dirty="0"/>
              <a:t>Phần lưu trú hệ điều hành, thường được tổ chức trong vùng bộ nhớ thấp (địa chỉ thấp) với vector ngắt.</a:t>
            </a:r>
          </a:p>
          <a:p>
            <a:pPr lvl="1" algn="just"/>
            <a:r>
              <a:rPr lang="vi-VN" dirty="0"/>
              <a:t>Các tiến trình người dùng, thường được tổ chức trong vùng bộ nhớ cao. </a:t>
            </a:r>
          </a:p>
          <a:p>
            <a:pPr algn="just"/>
            <a:r>
              <a:rPr lang="vi-VN" dirty="0"/>
              <a:t>Bảo vệ</a:t>
            </a:r>
          </a:p>
          <a:p>
            <a:pPr lvl="1" algn="just"/>
            <a:r>
              <a:rPr lang="vi-VN" dirty="0"/>
              <a:t>Lược đồ thanh ghi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vị</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t>relocation</a:t>
            </a:r>
            <a:r>
              <a:rPr lang="en-US" dirty="0">
                <a:latin typeface="Arial" panose="020B0604020202020204" pitchFamily="34" charset="0"/>
                <a:cs typeface="Arial" panose="020B0604020202020204" pitchFamily="34" charset="0"/>
              </a:rPr>
              <a:t> register</a:t>
            </a:r>
            <a:r>
              <a:rPr lang="en-US" dirty="0"/>
              <a:t>)</a:t>
            </a:r>
            <a:r>
              <a:rPr lang="vi-VN" dirty="0"/>
              <a:t> cho việc bảo vệ các tiến trình người dùng.</a:t>
            </a:r>
          </a:p>
          <a:p>
            <a:pPr lvl="1" algn="just"/>
            <a:r>
              <a:rPr lang="vi-VN" dirty="0"/>
              <a:t>Tha</a:t>
            </a:r>
            <a:r>
              <a:rPr lang="en-US" dirty="0" err="1">
                <a:latin typeface="Arial" pitchFamily="34" charset="0"/>
                <a:cs typeface="Arial" pitchFamily="34" charset="0"/>
              </a:rPr>
              <a:t>nh</a:t>
            </a:r>
            <a:r>
              <a:rPr lang="vi-VN" dirty="0"/>
              <a:t> ghi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vị</a:t>
            </a:r>
            <a:r>
              <a:rPr lang="en-US" dirty="0">
                <a:latin typeface="Arial" pitchFamily="34" charset="0"/>
                <a:cs typeface="Arial" pitchFamily="34" charset="0"/>
              </a:rPr>
              <a:t> </a:t>
            </a:r>
            <a:r>
              <a:rPr lang="en-US" dirty="0" err="1">
                <a:latin typeface="Arial" pitchFamily="34" charset="0"/>
                <a:cs typeface="Arial" pitchFamily="34" charset="0"/>
              </a:rPr>
              <a:t>lại</a:t>
            </a:r>
            <a:r>
              <a:rPr lang="en-US" dirty="0">
                <a:latin typeface="Arial" pitchFamily="34" charset="0"/>
                <a:cs typeface="Arial" pitchFamily="34" charset="0"/>
              </a:rPr>
              <a:t> </a:t>
            </a:r>
            <a:r>
              <a:rPr lang="vi-VN" dirty="0"/>
              <a:t>chứa giá trị của địa chỉ vật lý nhỏ nhất; thanh ghi giới hạn chứa các giá trị từ miền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 các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phải có giá trị nhỏ hơn giá trị của thanh ghi giới hạn.</a:t>
            </a:r>
          </a:p>
        </p:txBody>
      </p:sp>
      <p:sp>
        <p:nvSpPr>
          <p:cNvPr id="4" name="Slide Number Placeholder 3"/>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78879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76" y="230654"/>
            <a:ext cx="11501717" cy="1010295"/>
          </a:xfrm>
        </p:spPr>
        <p:txBody>
          <a:bodyPr>
            <a:noAutofit/>
          </a:bodyPr>
          <a:lstStyle/>
          <a:p>
            <a:r>
              <a:rPr lang="vi-VN" sz="3200" b="1"/>
              <a:t>Hỗ trợ phần cứng cho các thanh ghi relocation và thanh ghi limit</a:t>
            </a:r>
          </a:p>
        </p:txBody>
      </p:sp>
      <p:pic>
        <p:nvPicPr>
          <p:cNvPr id="4" name="Content Placeholder 3"/>
          <p:cNvPicPr>
            <a:picLocks noGrp="1" noChangeAspect="1"/>
          </p:cNvPicPr>
          <p:nvPr>
            <p:ph idx="1"/>
          </p:nvPr>
        </p:nvPicPr>
        <p:blipFill>
          <a:blip r:embed="rId2"/>
          <a:stretch>
            <a:fillRect/>
          </a:stretch>
        </p:blipFill>
        <p:spPr>
          <a:xfrm>
            <a:off x="3096000" y="1580641"/>
            <a:ext cx="6000000" cy="4561905"/>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17</a:t>
            </a:fld>
            <a:endParaRPr lang="vi-VN"/>
          </a:p>
        </p:txBody>
      </p:sp>
      <p:sp>
        <p:nvSpPr>
          <p:cNvPr id="5" name="TextBox 4">
            <a:extLst>
              <a:ext uri="{FF2B5EF4-FFF2-40B4-BE49-F238E27FC236}">
                <a16:creationId xmlns:a16="http://schemas.microsoft.com/office/drawing/2014/main" id="{311AEB15-24A7-43FB-99BC-D91852E2C407}"/>
              </a:ext>
            </a:extLst>
          </p:cNvPr>
          <p:cNvSpPr txBox="1"/>
          <p:nvPr/>
        </p:nvSpPr>
        <p:spPr>
          <a:xfrm>
            <a:off x="9096000" y="1454753"/>
            <a:ext cx="301686" cy="369332"/>
          </a:xfrm>
          <a:prstGeom prst="rect">
            <a:avLst/>
          </a:prstGeom>
          <a:noFill/>
        </p:spPr>
        <p:txBody>
          <a:bodyPr wrap="none" rtlCol="0">
            <a:spAutoFit/>
          </a:bodyPr>
          <a:lstStyle/>
          <a:p>
            <a:r>
              <a:rPr lang="en-US" dirty="0"/>
              <a:t>0</a:t>
            </a:r>
          </a:p>
        </p:txBody>
      </p:sp>
      <p:sp>
        <p:nvSpPr>
          <p:cNvPr id="6" name="TextBox 5">
            <a:extLst>
              <a:ext uri="{FF2B5EF4-FFF2-40B4-BE49-F238E27FC236}">
                <a16:creationId xmlns:a16="http://schemas.microsoft.com/office/drawing/2014/main" id="{3FA3F409-8E7E-4215-BDF4-DC0343B6A5B6}"/>
              </a:ext>
            </a:extLst>
          </p:cNvPr>
          <p:cNvSpPr txBox="1"/>
          <p:nvPr/>
        </p:nvSpPr>
        <p:spPr>
          <a:xfrm>
            <a:off x="9096000" y="5880116"/>
            <a:ext cx="589713" cy="369332"/>
          </a:xfrm>
          <a:prstGeom prst="rect">
            <a:avLst/>
          </a:prstGeom>
          <a:noFill/>
        </p:spPr>
        <p:txBody>
          <a:bodyPr wrap="none" rtlCol="0">
            <a:spAutoFit/>
          </a:bodyPr>
          <a:lstStyle/>
          <a:p>
            <a:r>
              <a:rPr lang="en-US" dirty="0"/>
              <a:t>Max</a:t>
            </a:r>
          </a:p>
        </p:txBody>
      </p:sp>
    </p:spTree>
    <p:extLst>
      <p:ext uri="{BB962C8B-B14F-4D97-AF65-F5344CB8AC3E}">
        <p14:creationId xmlns:p14="http://schemas.microsoft.com/office/powerpoint/2010/main" val="309399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Phân phối liên tục</a:t>
            </a:r>
          </a:p>
        </p:txBody>
      </p:sp>
      <p:sp>
        <p:nvSpPr>
          <p:cNvPr id="3" name="Content Placeholder 2"/>
          <p:cNvSpPr>
            <a:spLocks noGrp="1"/>
          </p:cNvSpPr>
          <p:nvPr>
            <p:ph idx="1"/>
          </p:nvPr>
        </p:nvSpPr>
        <p:spPr/>
        <p:txBody>
          <a:bodyPr>
            <a:normAutofit/>
          </a:bodyPr>
          <a:lstStyle/>
          <a:p>
            <a:pPr algn="just"/>
            <a:r>
              <a:rPr lang="vi-VN" sz="2400" dirty="0"/>
              <a:t>Phân phối đa phân đoạn</a:t>
            </a:r>
          </a:p>
          <a:p>
            <a:pPr lvl="1" algn="just"/>
            <a:r>
              <a:rPr lang="vi-VN" sz="2000" dirty="0"/>
              <a:t>Lỗ hổng – khối bộ nhớ rỗi; các lỗ hổng với những kích cỡ khác nhau nằm rải rác trong bộ nhớ.</a:t>
            </a:r>
          </a:p>
          <a:p>
            <a:pPr lvl="2" algn="just"/>
            <a:r>
              <a:rPr lang="vi-VN" sz="1600" dirty="0"/>
              <a:t>Khi một tiến trình cần tải vào bộ nhớ, nó được phân phối vùng bộ nhớ từ lỗ hổng đủ lớn chứa nó.</a:t>
            </a:r>
          </a:p>
          <a:p>
            <a:pPr lvl="1" algn="just"/>
            <a:r>
              <a:rPr lang="vi-VN" sz="2000" dirty="0"/>
              <a:t>Hệ điều hành quản lý thông tin về:</a:t>
            </a:r>
          </a:p>
          <a:p>
            <a:pPr marL="457200" lvl="1" indent="0" algn="just">
              <a:buNone/>
            </a:pPr>
            <a:r>
              <a:rPr lang="vi-VN" sz="2000" dirty="0"/>
              <a:t>a) các phân đoạn đã được phân phối </a:t>
            </a:r>
            <a:r>
              <a:rPr lang="en-US" sz="2000" dirty="0"/>
              <a:t>      </a:t>
            </a:r>
            <a:r>
              <a:rPr lang="vi-VN" sz="2000" dirty="0"/>
              <a:t>b) Các phân đoạn rỗi (lỗ hổng)</a:t>
            </a:r>
          </a:p>
        </p:txBody>
      </p:sp>
      <p:pic>
        <p:nvPicPr>
          <p:cNvPr id="4" name="Picture 3"/>
          <p:cNvPicPr>
            <a:picLocks noChangeAspect="1"/>
          </p:cNvPicPr>
          <p:nvPr/>
        </p:nvPicPr>
        <p:blipFill>
          <a:blip r:embed="rId2"/>
          <a:stretch>
            <a:fillRect/>
          </a:stretch>
        </p:blipFill>
        <p:spPr>
          <a:xfrm>
            <a:off x="2339118" y="4429929"/>
            <a:ext cx="6843793" cy="2252973"/>
          </a:xfrm>
          <a:prstGeom prst="rect">
            <a:avLst/>
          </a:prstGeom>
        </p:spPr>
      </p:pic>
      <p:sp>
        <p:nvSpPr>
          <p:cNvPr id="5" name="TextBox 4"/>
          <p:cNvSpPr txBox="1"/>
          <p:nvPr/>
        </p:nvSpPr>
        <p:spPr>
          <a:xfrm>
            <a:off x="7996519" y="5268043"/>
            <a:ext cx="1120587" cy="307777"/>
          </a:xfrm>
          <a:prstGeom prst="rect">
            <a:avLst/>
          </a:prstGeom>
          <a:solidFill>
            <a:schemeClr val="bg2"/>
          </a:solidFill>
        </p:spPr>
        <p:txBody>
          <a:bodyPr wrap="square" rtlCol="0">
            <a:spAutoFit/>
          </a:bodyPr>
          <a:lstStyle/>
          <a:p>
            <a:endParaRPr lang="en-US" sz="1400"/>
          </a:p>
        </p:txBody>
      </p:sp>
      <p:sp>
        <p:nvSpPr>
          <p:cNvPr id="8" name="Slide Number Placeholder 7"/>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4183030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phân phối bộ nhớ động</a:t>
            </a:r>
          </a:p>
        </p:txBody>
      </p:sp>
      <p:sp>
        <p:nvSpPr>
          <p:cNvPr id="3" name="Content Placeholder 2"/>
          <p:cNvSpPr>
            <a:spLocks noGrp="1"/>
          </p:cNvSpPr>
          <p:nvPr>
            <p:ph idx="1"/>
          </p:nvPr>
        </p:nvSpPr>
        <p:spPr/>
        <p:txBody>
          <a:bodyPr>
            <a:normAutofit fontScale="92500" lnSpcReduction="20000"/>
          </a:bodyPr>
          <a:lstStyle/>
          <a:p>
            <a:pPr algn="just"/>
            <a:r>
              <a:rPr lang="vi-VN"/>
              <a:t>Làm thế nào để phân phối tiến trình có kích cỡ n vào một danh sách các lỗ hổng còn rỗi</a:t>
            </a:r>
          </a:p>
          <a:p>
            <a:pPr lvl="1" algn="just"/>
            <a:r>
              <a:rPr lang="vi-VN"/>
              <a:t>First-fit: tìm lỗ hổng đầu tiên đủ lớn</a:t>
            </a:r>
          </a:p>
          <a:p>
            <a:pPr lvl="1" algn="just"/>
            <a:r>
              <a:rPr lang="vi-VN"/>
              <a:t>Best-fit: tìm lỗ hổng bé nhất, đủ lớn</a:t>
            </a:r>
          </a:p>
          <a:p>
            <a:pPr lvl="2" algn="just"/>
            <a:r>
              <a:rPr lang="vi-VN"/>
              <a:t>Tìm kiếm trên toàn bộ danh sách các lỗ hổng (trừ phi các lỗ hổng được sắp xếp theo kích cỡ)</a:t>
            </a:r>
          </a:p>
          <a:p>
            <a:pPr lvl="2" algn="just"/>
            <a:r>
              <a:rPr lang="vi-VN"/>
              <a:t>Sinh ra phần thừa nhỏ nhất</a:t>
            </a:r>
          </a:p>
          <a:p>
            <a:pPr lvl="1" algn="just"/>
            <a:r>
              <a:rPr lang="vi-VN"/>
              <a:t>Worst-fit: tìm lỗ hổng lớn nhất</a:t>
            </a:r>
          </a:p>
          <a:p>
            <a:pPr lvl="2" algn="just"/>
            <a:r>
              <a:rPr lang="vi-VN"/>
              <a:t>Cũng phải tìm kiếm</a:t>
            </a:r>
          </a:p>
          <a:p>
            <a:pPr lvl="2" algn="just"/>
            <a:r>
              <a:rPr lang="vi-VN"/>
              <a:t>Sinh ra phần thừa lớn nhất</a:t>
            </a:r>
          </a:p>
          <a:p>
            <a:pPr algn="just"/>
            <a:r>
              <a:rPr lang="vi-VN"/>
              <a:t>First-fit và best-fit tốt hơn chiến lược worst-fit trên quan điểm tốc độ và sự tận dụng bộ</a:t>
            </a:r>
            <a:r>
              <a:rPr lang="en-US"/>
              <a:t> </a:t>
            </a:r>
            <a:r>
              <a:rPr lang="vi-VN"/>
              <a:t>nhớ</a:t>
            </a:r>
          </a:p>
        </p:txBody>
      </p:sp>
      <p:sp>
        <p:nvSpPr>
          <p:cNvPr id="4" name="Slide Number Placeholder 3"/>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229683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Quản lý bộ nhớ</a:t>
            </a:r>
          </a:p>
        </p:txBody>
      </p:sp>
      <p:sp>
        <p:nvSpPr>
          <p:cNvPr id="6" name="Content Placeholder 5"/>
          <p:cNvSpPr>
            <a:spLocks noGrp="1"/>
          </p:cNvSpPr>
          <p:nvPr>
            <p:ph idx="1"/>
          </p:nvPr>
        </p:nvSpPr>
        <p:spPr/>
        <p:txBody>
          <a:bodyPr/>
          <a:lstStyle/>
          <a:p>
            <a:r>
              <a:rPr lang="vi-VN"/>
              <a:t>Cơ</a:t>
            </a:r>
            <a:r>
              <a:rPr lang="en-US"/>
              <a:t> </a:t>
            </a:r>
            <a:r>
              <a:rPr lang="vi-VN"/>
              <a:t>sở</a:t>
            </a:r>
            <a:endParaRPr lang="en-US"/>
          </a:p>
          <a:p>
            <a:r>
              <a:rPr lang="en-US">
                <a:latin typeface="Arial" pitchFamily="34" charset="0"/>
                <a:cs typeface="Arial" pitchFamily="34" charset="0"/>
              </a:rPr>
              <a:t>Tải chồng (overlay)</a:t>
            </a:r>
            <a:endParaRPr lang="vi-VN">
              <a:latin typeface="Arial" pitchFamily="34" charset="0"/>
              <a:cs typeface="Arial" pitchFamily="34" charset="0"/>
            </a:endParaRPr>
          </a:p>
          <a:p>
            <a:r>
              <a:rPr lang="en-US">
                <a:latin typeface="Arial" pitchFamily="34" charset="0"/>
                <a:cs typeface="Arial" pitchFamily="34" charset="0"/>
              </a:rPr>
              <a:t>Tráo đổi (s</a:t>
            </a:r>
            <a:r>
              <a:rPr lang="vi-VN">
                <a:latin typeface="Arial" pitchFamily="34" charset="0"/>
                <a:cs typeface="Arial" pitchFamily="34" charset="0"/>
              </a:rPr>
              <a:t>wapping</a:t>
            </a:r>
            <a:r>
              <a:rPr lang="en-US">
                <a:latin typeface="Arial" pitchFamily="34" charset="0"/>
                <a:cs typeface="Arial" pitchFamily="34" charset="0"/>
              </a:rPr>
              <a:t>)</a:t>
            </a:r>
            <a:endParaRPr lang="vi-VN">
              <a:latin typeface="Arial" pitchFamily="34" charset="0"/>
              <a:cs typeface="Arial" pitchFamily="34" charset="0"/>
            </a:endParaRPr>
          </a:p>
          <a:p>
            <a:r>
              <a:rPr lang="vi-VN"/>
              <a:t>Phân phối bộ nhớ liên tục</a:t>
            </a:r>
          </a:p>
          <a:p>
            <a:r>
              <a:rPr lang="vi-VN"/>
              <a:t>Phân trang (paging)</a:t>
            </a:r>
          </a:p>
          <a:p>
            <a:r>
              <a:rPr lang="vi-VN"/>
              <a:t>Phân đoạn</a:t>
            </a:r>
            <a:r>
              <a:rPr lang="en-US"/>
              <a:t> </a:t>
            </a:r>
            <a:r>
              <a:rPr lang="vi-VN"/>
              <a:t>(segmentation)</a:t>
            </a:r>
          </a:p>
          <a:p>
            <a:r>
              <a:rPr lang="vi-VN"/>
              <a:t>Phân đoạn kết hợp với phân trang (Segmentation </a:t>
            </a:r>
            <a:r>
              <a:rPr lang="en-US"/>
              <a:t>with </a:t>
            </a:r>
            <a:r>
              <a:rPr lang="vi-VN"/>
              <a:t>Paging)</a:t>
            </a:r>
          </a:p>
        </p:txBody>
      </p:sp>
      <p:sp>
        <p:nvSpPr>
          <p:cNvPr id="2" name="Slide Number Placeholder 1"/>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7237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Sự phân mảnh</a:t>
            </a:r>
          </a:p>
        </p:txBody>
      </p:sp>
      <p:sp>
        <p:nvSpPr>
          <p:cNvPr id="3" name="Content Placeholder 2"/>
          <p:cNvSpPr>
            <a:spLocks noGrp="1"/>
          </p:cNvSpPr>
          <p:nvPr>
            <p:ph idx="1"/>
          </p:nvPr>
        </p:nvSpPr>
        <p:spPr/>
        <p:txBody>
          <a:bodyPr>
            <a:normAutofit lnSpcReduction="10000"/>
          </a:bodyPr>
          <a:lstStyle/>
          <a:p>
            <a:pPr algn="just"/>
            <a:r>
              <a:rPr lang="vi-VN" b="1"/>
              <a:t>Phân mảnh ngoài </a:t>
            </a:r>
            <a:r>
              <a:rPr lang="vi-VN"/>
              <a:t>– tổng không gian bộ nhớ có thể đáp ứng yêu cầu, nhưng không liên tục</a:t>
            </a:r>
          </a:p>
          <a:p>
            <a:pPr algn="just"/>
            <a:r>
              <a:rPr lang="vi-VN" b="1"/>
              <a:t>Phân mảnh trong </a:t>
            </a:r>
            <a:r>
              <a:rPr lang="vi-VN"/>
              <a:t>– bộ nhớ được phân phối có thể lớn hơn một chút so với yêu cầu; sự khác biệt về kích cỡ này là </a:t>
            </a:r>
            <a:r>
              <a:rPr lang="en-US">
                <a:latin typeface="Arial" pitchFamily="34" charset="0"/>
                <a:cs typeface="Arial" pitchFamily="34" charset="0"/>
              </a:rPr>
              <a:t>bên</a:t>
            </a:r>
            <a:r>
              <a:rPr lang="vi-VN"/>
              <a:t> trong một phân đoạn, và không được sử dụng</a:t>
            </a:r>
          </a:p>
          <a:p>
            <a:pPr algn="just"/>
            <a:r>
              <a:rPr lang="vi-VN"/>
              <a:t>Làm giảm phân mảnh ngoài bằng kết khối</a:t>
            </a:r>
          </a:p>
          <a:p>
            <a:pPr lvl="1" algn="just"/>
            <a:r>
              <a:rPr lang="vi-VN"/>
              <a:t>Xáo các nội dung bộ nhớ để đặt tất cả vùng bộ nhớ rỗi cạnh nhau tạo thành một khối lớn</a:t>
            </a:r>
          </a:p>
          <a:p>
            <a:pPr lvl="1" algn="just"/>
            <a:r>
              <a:rPr lang="vi-VN"/>
              <a:t>Kết khối chỉ thích hợp khi việc phân đoạn lại là động và được thực hiện tại lúc thực thi</a:t>
            </a:r>
          </a:p>
        </p:txBody>
      </p:sp>
      <p:sp>
        <p:nvSpPr>
          <p:cNvPr id="4" name="Slide Number Placeholder 3"/>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371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trang (paging)</a:t>
            </a:r>
          </a:p>
        </p:txBody>
      </p:sp>
      <p:sp>
        <p:nvSpPr>
          <p:cNvPr id="3" name="Content Placeholder 2"/>
          <p:cNvSpPr>
            <a:spLocks noGrp="1"/>
          </p:cNvSpPr>
          <p:nvPr>
            <p:ph idx="1"/>
          </p:nvPr>
        </p:nvSpPr>
        <p:spPr/>
        <p:txBody>
          <a:bodyPr>
            <a:normAutofit fontScale="85000" lnSpcReduction="20000"/>
          </a:bodyPr>
          <a:lstStyle/>
          <a:p>
            <a:pPr algn="just"/>
            <a:r>
              <a:rPr lang="en-US" dirty="0">
                <a:latin typeface="Arial" panose="020B0604020202020204" pitchFamily="34" charset="0"/>
                <a:cs typeface="Arial" panose="020B0604020202020204" pitchFamily="34" charset="0"/>
              </a:rPr>
              <a:t>Cho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k</a:t>
            </a:r>
            <a:r>
              <a:rPr lang="vi-VN" dirty="0"/>
              <a:t>hông gian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của một tiến trình có thể không liên tục; </a:t>
            </a:r>
          </a:p>
          <a:p>
            <a:pPr algn="just"/>
            <a:r>
              <a:rPr lang="vi-VN" dirty="0"/>
              <a:t>Chia bộ nhớ vật lý thành các khối có kích cỡ cố định gọi là </a:t>
            </a:r>
            <a:r>
              <a:rPr lang="en-US" dirty="0" err="1">
                <a:latin typeface="Arial" pitchFamily="34" charset="0"/>
                <a:cs typeface="Arial" pitchFamily="34" charset="0"/>
              </a:rPr>
              <a:t>khung</a:t>
            </a:r>
            <a:r>
              <a:rPr lang="en-US" dirty="0"/>
              <a:t> (</a:t>
            </a:r>
            <a:r>
              <a:rPr lang="vi-VN" dirty="0"/>
              <a:t>frame</a:t>
            </a:r>
            <a:r>
              <a:rPr lang="en-US" dirty="0"/>
              <a:t>)</a:t>
            </a:r>
            <a:r>
              <a:rPr lang="vi-VN" dirty="0"/>
              <a:t> (kích cỡ là lũy thừa của 2, khoảng từ 512 bytes đến 8192 bytes).</a:t>
            </a:r>
          </a:p>
          <a:p>
            <a:pPr algn="just"/>
            <a:r>
              <a:rPr lang="vi-VN" dirty="0"/>
              <a:t>Chia bộ nhớ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thành các khối c</a:t>
            </a:r>
            <a:r>
              <a:rPr lang="en-US" dirty="0">
                <a:latin typeface="Arial" pitchFamily="34" charset="0"/>
                <a:cs typeface="Arial" pitchFamily="34" charset="0"/>
              </a:rPr>
              <a:t>ù</a:t>
            </a:r>
            <a:r>
              <a:rPr lang="vi-VN" dirty="0"/>
              <a:t>ng kích cỡ, gọi là trang (page).</a:t>
            </a:r>
          </a:p>
          <a:p>
            <a:pPr algn="just"/>
            <a:r>
              <a:rPr lang="vi-VN" dirty="0"/>
              <a:t>Lưu lại tất cả các frame rỗi.</a:t>
            </a:r>
          </a:p>
          <a:p>
            <a:pPr algn="just"/>
            <a:r>
              <a:rPr lang="vi-VN" dirty="0"/>
              <a:t>Để thực thi một chương trình có n page, cần tìm n frame rỗi và tải chương trình vào.</a:t>
            </a:r>
          </a:p>
          <a:p>
            <a:pPr algn="just"/>
            <a:r>
              <a:rPr lang="vi-VN" dirty="0"/>
              <a:t>Thiết lập một bảng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page</a:t>
            </a:r>
            <a:r>
              <a:rPr lang="en-US" dirty="0">
                <a:latin typeface="Arial" panose="020B0604020202020204" pitchFamily="34" charset="0"/>
                <a:cs typeface="Arial" panose="020B0604020202020204" pitchFamily="34" charset="0"/>
              </a:rPr>
              <a:t> table)</a:t>
            </a:r>
            <a:r>
              <a:rPr lang="vi-VN" dirty="0"/>
              <a:t> để chuyển đổi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thành địa chỉ vật lý.</a:t>
            </a:r>
          </a:p>
          <a:p>
            <a:pPr algn="just"/>
            <a:r>
              <a:rPr lang="vi-VN" dirty="0"/>
              <a:t>Có sự phân mảnh trong</a:t>
            </a:r>
          </a:p>
        </p:txBody>
      </p:sp>
      <p:sp>
        <p:nvSpPr>
          <p:cNvPr id="4" name="Slide Number Placeholder 3"/>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38586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a:t>
            </a:r>
          </a:p>
        </p:txBody>
      </p:sp>
      <p:sp>
        <p:nvSpPr>
          <p:cNvPr id="3" name="Content Placeholder 2"/>
          <p:cNvSpPr>
            <a:spLocks noGrp="1"/>
          </p:cNvSpPr>
          <p:nvPr>
            <p:ph idx="1"/>
          </p:nvPr>
        </p:nvSpPr>
        <p:spPr/>
        <p:txBody>
          <a:bodyPr>
            <a:normAutofit fontScale="85000" lnSpcReduction="10000"/>
          </a:bodyPr>
          <a:lstStyle/>
          <a:p>
            <a:pPr algn="just"/>
            <a:r>
              <a:rPr lang="vi-VN" dirty="0"/>
              <a:t>Địa chỉ sinh bởi CPU được chia thành hai phần</a:t>
            </a:r>
            <a:r>
              <a:rPr lang="en-US" dirty="0"/>
              <a:t>:</a:t>
            </a:r>
            <a:endParaRPr lang="vi-VN" dirty="0"/>
          </a:p>
          <a:p>
            <a:pPr lvl="1" algn="just">
              <a:buFont typeface="Wingdings" pitchFamily="2" charset="2"/>
              <a:buChar char="§"/>
            </a:pPr>
            <a:r>
              <a:rPr lang="vi-VN" dirty="0"/>
              <a:t>Page number (p)</a:t>
            </a:r>
            <a:r>
              <a:rPr lang="en-US" dirty="0"/>
              <a:t> </a:t>
            </a:r>
            <a:r>
              <a:rPr lang="vi-VN" dirty="0"/>
              <a:t>–</a:t>
            </a:r>
            <a:r>
              <a:rPr lang="en-US" dirty="0"/>
              <a:t> </a:t>
            </a:r>
            <a:r>
              <a:rPr lang="vi-VN" dirty="0"/>
              <a:t>được sử dụng như là một chỉ số trong bảng </a:t>
            </a:r>
            <a:r>
              <a:rPr lang="en-US" dirty="0" err="1">
                <a:latin typeface="Arial" panose="020B0604020202020204" pitchFamily="34" charset="0"/>
                <a:cs typeface="Arial" panose="020B0604020202020204" pitchFamily="34" charset="0"/>
              </a:rPr>
              <a:t>trang</a:t>
            </a:r>
            <a:r>
              <a:rPr lang="vi-VN" dirty="0"/>
              <a:t>, chứa địa chỉ cơ sở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bắt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vi-VN" dirty="0"/>
              <a:t>của mỗi </a:t>
            </a:r>
            <a:r>
              <a:rPr lang="en-US" dirty="0" err="1">
                <a:latin typeface="Arial" panose="020B0604020202020204" pitchFamily="34" charset="0"/>
                <a:cs typeface="Arial" panose="020B0604020202020204" pitchFamily="34" charset="0"/>
              </a:rPr>
              <a:t>trang</a:t>
            </a:r>
            <a:r>
              <a:rPr lang="vi-VN" dirty="0"/>
              <a:t> trong bộ nhớ vật lý</a:t>
            </a:r>
          </a:p>
          <a:p>
            <a:pPr lvl="1" algn="just">
              <a:buFont typeface="Wingdings" pitchFamily="2" charset="2"/>
              <a:buChar char="§"/>
            </a:pPr>
            <a:r>
              <a:rPr lang="vi-VN" dirty="0"/>
              <a:t>Page offset (d) – được kết hợp với địa chỉ cơ sở để xác định địa chỉ vật lý được gửi cho đơn vị bộ nhớ.</a:t>
            </a:r>
            <a:r>
              <a:rPr lang="en-US" dirty="0"/>
              <a:t> </a:t>
            </a:r>
            <a:r>
              <a:rPr lang="en-US" dirty="0">
                <a:latin typeface="Arial" panose="020B0604020202020204" pitchFamily="34" charset="0"/>
                <a:cs typeface="Arial" panose="020B0604020202020204" pitchFamily="34" charset="0"/>
              </a:rPr>
              <a:t>(offset –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t>
            </a:r>
            <a:r>
              <a:rPr lang="vi-VN" dirty="0">
                <a:latin typeface="Arial" panose="020B0604020202020204" pitchFamily="34" charset="0"/>
                <a:cs typeface="Arial" panose="020B0604020202020204" pitchFamily="34" charset="0"/>
              </a:rPr>
              <a:t>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lệch</a:t>
            </a:r>
            <a:r>
              <a:rPr lang="en-US" dirty="0">
                <a:latin typeface="Arial" panose="020B0604020202020204" pitchFamily="34" charset="0"/>
                <a:cs typeface="Arial" panose="020B0604020202020204" pitchFamily="34" charset="0"/>
              </a:rPr>
              <a:t> so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trang</a:t>
            </a:r>
            <a:r>
              <a:rPr lang="en-US" dirty="0">
                <a:latin typeface="Arial" panose="020B0604020202020204" pitchFamily="34" charset="0"/>
                <a:cs typeface="Arial" panose="020B0604020202020204" pitchFamily="34" charset="0"/>
              </a:rPr>
              <a:t>)</a:t>
            </a:r>
          </a:p>
          <a:p>
            <a:pPr algn="just"/>
            <a:endParaRPr lang="en-US" dirty="0"/>
          </a:p>
          <a:p>
            <a:pPr algn="just"/>
            <a:endParaRPr lang="en-US" dirty="0"/>
          </a:p>
          <a:p>
            <a:pPr algn="just"/>
            <a:endParaRPr lang="en-US" sz="2400" dirty="0"/>
          </a:p>
          <a:p>
            <a:pPr lvl="1" algn="just">
              <a:buFont typeface="Wingdings" pitchFamily="2" charset="2"/>
              <a:buChar char="§"/>
            </a:pPr>
            <a:r>
              <a:rPr lang="en-US" sz="2400" dirty="0"/>
              <a:t> </a:t>
            </a:r>
            <a:r>
              <a:rPr lang="en-US" sz="2400" dirty="0">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luận</a:t>
            </a:r>
            <a:r>
              <a:rPr lang="en-US" dirty="0">
                <a:latin typeface="Arial" pitchFamily="34" charset="0"/>
                <a:cs typeface="Arial" pitchFamily="34" charset="0"/>
              </a:rPr>
              <a:t> </a:t>
            </a:r>
            <a:r>
              <a:rPr lang="en-US" dirty="0" err="1">
                <a:latin typeface="Arial" pitchFamily="34" charset="0"/>
                <a:cs typeface="Arial" pitchFamily="34" charset="0"/>
              </a:rPr>
              <a:t>lý</a:t>
            </a:r>
            <a:r>
              <a:rPr lang="en-US" dirty="0">
                <a:latin typeface="Arial" pitchFamily="34" charset="0"/>
                <a:cs typeface="Arial" pitchFamily="34" charset="0"/>
              </a:rPr>
              <a:t> </a:t>
            </a:r>
            <a:r>
              <a:rPr lang="en-US" dirty="0" err="1">
                <a:latin typeface="Arial" pitchFamily="34" charset="0"/>
                <a:cs typeface="Arial" pitchFamily="34" charset="0"/>
              </a:rPr>
              <a:t>kích</a:t>
            </a:r>
            <a:r>
              <a:rPr lang="en-US" dirty="0">
                <a:latin typeface="Arial" pitchFamily="34" charset="0"/>
                <a:cs typeface="Arial" pitchFamily="34" charset="0"/>
              </a:rPr>
              <a:t> </a:t>
            </a:r>
            <a:r>
              <a:rPr lang="en-US" dirty="0" err="1">
                <a:latin typeface="Arial" pitchFamily="34" charset="0"/>
                <a:cs typeface="Arial" pitchFamily="34" charset="0"/>
              </a:rPr>
              <a:t>th</a:t>
            </a:r>
            <a:r>
              <a:rPr lang="vi-VN" dirty="0">
                <a:latin typeface="Arial" pitchFamily="34" charset="0"/>
                <a:cs typeface="Arial" pitchFamily="34" charset="0"/>
              </a:rPr>
              <a:t>ư</a:t>
            </a:r>
            <a:r>
              <a:rPr lang="en-US" dirty="0" err="1">
                <a:latin typeface="Arial" pitchFamily="34" charset="0"/>
                <a:cs typeface="Arial" pitchFamily="34" charset="0"/>
              </a:rPr>
              <a:t>ớc</a:t>
            </a:r>
            <a:r>
              <a:rPr lang="en-US" dirty="0">
                <a:latin typeface="Arial" pitchFamily="34" charset="0"/>
                <a:cs typeface="Arial" pitchFamily="34" charset="0"/>
              </a:rPr>
              <a:t> 2</a:t>
            </a:r>
            <a:r>
              <a:rPr lang="en-US" baseline="30000" dirty="0">
                <a:latin typeface="Arial" pitchFamily="34" charset="0"/>
                <a:cs typeface="Arial" pitchFamily="34" charset="0"/>
              </a:rPr>
              <a:t>m</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kích</a:t>
            </a:r>
            <a:r>
              <a:rPr lang="en-US" dirty="0">
                <a:latin typeface="Arial" pitchFamily="34" charset="0"/>
                <a:cs typeface="Arial" pitchFamily="34" charset="0"/>
              </a:rPr>
              <a:t> </a:t>
            </a:r>
            <a:r>
              <a:rPr lang="en-US" dirty="0" err="1">
                <a:latin typeface="Arial" pitchFamily="34" charset="0"/>
                <a:cs typeface="Arial" pitchFamily="34" charset="0"/>
              </a:rPr>
              <a:t>thước</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2</a:t>
            </a:r>
            <a:r>
              <a:rPr lang="en-US" baseline="30000" dirty="0">
                <a:latin typeface="Arial" pitchFamily="34" charset="0"/>
                <a:cs typeface="Arial" pitchFamily="34" charset="0"/>
              </a:rPr>
              <a:t>n </a:t>
            </a:r>
            <a:r>
              <a:rPr lang="en-US" dirty="0">
                <a:latin typeface="Arial" pitchFamily="34" charset="0"/>
                <a:cs typeface="Arial" pitchFamily="34" charset="0"/>
              </a:rPr>
              <a:t>(</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 2</a:t>
            </a:r>
            <a:r>
              <a:rPr lang="en-US" baseline="30000" dirty="0">
                <a:latin typeface="Arial" pitchFamily="34" charset="0"/>
                <a:cs typeface="Arial" pitchFamily="34" charset="0"/>
              </a:rPr>
              <a:t>m</a:t>
            </a:r>
            <a:r>
              <a:rPr lang="en-US" dirty="0">
                <a:latin typeface="Arial" pitchFamily="34" charset="0"/>
                <a:cs typeface="Arial" pitchFamily="34" charset="0"/>
              </a:rPr>
              <a:t>/2</a:t>
            </a:r>
            <a:r>
              <a:rPr lang="en-US" baseline="30000" dirty="0">
                <a:latin typeface="Arial" pitchFamily="34" charset="0"/>
                <a:cs typeface="Arial" pitchFamily="34" charset="0"/>
              </a:rPr>
              <a:t>n</a:t>
            </a:r>
            <a:r>
              <a:rPr lang="en-US" dirty="0">
                <a:latin typeface="Arial" pitchFamily="34" charset="0"/>
                <a:cs typeface="Arial" pitchFamily="34" charset="0"/>
              </a:rPr>
              <a:t>)</a:t>
            </a:r>
          </a:p>
          <a:p>
            <a:pPr lvl="2" algn="just">
              <a:buFont typeface="Wingdings" pitchFamily="2" charset="2"/>
              <a:buChar char="§"/>
            </a:pPr>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gian</a:t>
            </a:r>
            <a:r>
              <a:rPr lang="en-US" dirty="0">
                <a:latin typeface="Arial" pitchFamily="34" charset="0"/>
                <a:cs typeface="Arial" pitchFamily="34" charset="0"/>
              </a:rPr>
              <a:t> </a:t>
            </a:r>
            <a:r>
              <a:rPr lang="en-US" dirty="0" err="1">
                <a:latin typeface="Arial" pitchFamily="34" charset="0"/>
                <a:cs typeface="Arial" pitchFamily="34" charset="0"/>
              </a:rPr>
              <a:t>địa</a:t>
            </a:r>
            <a:r>
              <a:rPr lang="en-US" dirty="0">
                <a:latin typeface="Arial" pitchFamily="34" charset="0"/>
                <a:cs typeface="Arial" pitchFamily="34" charset="0"/>
              </a:rPr>
              <a:t> </a:t>
            </a:r>
            <a:r>
              <a:rPr lang="en-US" dirty="0" err="1">
                <a:latin typeface="Arial" pitchFamily="34" charset="0"/>
                <a:cs typeface="Arial" pitchFamily="34" charset="0"/>
              </a:rPr>
              <a:t>chỉ</a:t>
            </a:r>
            <a:r>
              <a:rPr lang="en-US" dirty="0">
                <a:latin typeface="Arial" pitchFamily="34" charset="0"/>
                <a:cs typeface="Arial" pitchFamily="34" charset="0"/>
              </a:rPr>
              <a:t> 20MB = 2</a:t>
            </a:r>
            <a:r>
              <a:rPr lang="en-US" baseline="30000" dirty="0">
                <a:latin typeface="Arial" pitchFamily="34" charset="0"/>
                <a:cs typeface="Arial" pitchFamily="34" charset="0"/>
              </a:rPr>
              <a:t>20</a:t>
            </a:r>
            <a:r>
              <a:rPr lang="en-US" dirty="0">
                <a:latin typeface="Arial" pitchFamily="34" charset="0"/>
                <a:cs typeface="Arial" pitchFamily="34" charset="0"/>
              </a:rPr>
              <a:t>B,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512B = 2</a:t>
            </a:r>
            <a:r>
              <a:rPr lang="en-US" baseline="30000" dirty="0">
                <a:latin typeface="Arial" pitchFamily="34" charset="0"/>
                <a:cs typeface="Arial" pitchFamily="34" charset="0"/>
              </a:rPr>
              <a:t>9</a:t>
            </a:r>
            <a:r>
              <a:rPr lang="en-US" dirty="0">
                <a:latin typeface="Arial" pitchFamily="34" charset="0"/>
                <a:cs typeface="Arial" pitchFamily="34" charset="0"/>
              </a:rPr>
              <a:t>B,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a:latin typeface="Arial" pitchFamily="34" charset="0"/>
                <a:cs typeface="Arial" pitchFamily="34" charset="0"/>
              </a:rPr>
              <a:t>2</a:t>
            </a:r>
            <a:r>
              <a:rPr lang="en-US" baseline="30000">
                <a:latin typeface="Arial" pitchFamily="34" charset="0"/>
                <a:cs typeface="Arial" pitchFamily="34" charset="0"/>
              </a:rPr>
              <a:t>20</a:t>
            </a:r>
            <a:r>
              <a:rPr lang="en-US">
                <a:latin typeface="Arial" pitchFamily="34" charset="0"/>
                <a:cs typeface="Arial" pitchFamily="34" charset="0"/>
              </a:rPr>
              <a:t>/2</a:t>
            </a:r>
            <a:r>
              <a:rPr lang="en-US" baseline="30000">
                <a:latin typeface="Arial" pitchFamily="34" charset="0"/>
                <a:cs typeface="Arial" pitchFamily="34" charset="0"/>
              </a:rPr>
              <a:t>9</a:t>
            </a:r>
            <a:r>
              <a:rPr lang="en-US">
                <a:latin typeface="Arial" pitchFamily="34" charset="0"/>
                <a:cs typeface="Arial" pitchFamily="34" charset="0"/>
              </a:rPr>
              <a:t>=2</a:t>
            </a:r>
            <a:r>
              <a:rPr lang="en-US" baseline="30000">
                <a:latin typeface="Arial" pitchFamily="34" charset="0"/>
                <a:cs typeface="Arial" pitchFamily="34" charset="0"/>
              </a:rPr>
              <a:t>11 </a:t>
            </a:r>
            <a:r>
              <a:rPr lang="en-US">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hiệu</a:t>
            </a:r>
            <a:r>
              <a:rPr lang="en-US" dirty="0">
                <a:latin typeface="Arial" pitchFamily="34" charset="0"/>
                <a:cs typeface="Arial" pitchFamily="34" charset="0"/>
              </a:rPr>
              <a:t> </a:t>
            </a:r>
            <a:r>
              <a:rPr lang="en-US" dirty="0" err="1">
                <a:latin typeface="Arial" pitchFamily="34" charset="0"/>
                <a:cs typeface="Arial" pitchFamily="34" charset="0"/>
              </a:rPr>
              <a:t>trang</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0 </a:t>
            </a:r>
            <a:r>
              <a:rPr lang="en-US" dirty="0" err="1">
                <a:latin typeface="Arial" pitchFamily="34" charset="0"/>
                <a:cs typeface="Arial" pitchFamily="34" charset="0"/>
              </a:rPr>
              <a:t>đến</a:t>
            </a:r>
            <a:r>
              <a:rPr lang="en-US" dirty="0">
                <a:latin typeface="Arial" pitchFamily="34" charset="0"/>
                <a:cs typeface="Arial" pitchFamily="34" charset="0"/>
              </a:rPr>
              <a:t> 2</a:t>
            </a:r>
            <a:r>
              <a:rPr lang="en-US" baseline="30000" dirty="0">
                <a:latin typeface="Arial" pitchFamily="34" charset="0"/>
                <a:cs typeface="Arial" pitchFamily="34" charset="0"/>
              </a:rPr>
              <a:t>11</a:t>
            </a:r>
            <a:r>
              <a:rPr lang="en-US" dirty="0">
                <a:latin typeface="Arial" pitchFamily="34" charset="0"/>
                <a:cs typeface="Arial" pitchFamily="34" charset="0"/>
              </a:rPr>
              <a:t>-1, d </a:t>
            </a:r>
            <a:r>
              <a:rPr lang="en-US" dirty="0" err="1">
                <a:latin typeface="Arial" pitchFamily="34" charset="0"/>
                <a:cs typeface="Arial" pitchFamily="34" charset="0"/>
              </a:rPr>
              <a:t>nhận</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từ</a:t>
            </a:r>
            <a:r>
              <a:rPr lang="en-US" dirty="0">
                <a:latin typeface="Arial" pitchFamily="34" charset="0"/>
                <a:cs typeface="Arial" pitchFamily="34" charset="0"/>
              </a:rPr>
              <a:t> 0 </a:t>
            </a:r>
            <a:r>
              <a:rPr lang="en-US" dirty="0" err="1">
                <a:latin typeface="Arial" pitchFamily="34" charset="0"/>
                <a:cs typeface="Arial" pitchFamily="34" charset="0"/>
              </a:rPr>
              <a:t>đến</a:t>
            </a:r>
            <a:r>
              <a:rPr lang="en-US" dirty="0">
                <a:latin typeface="Arial" pitchFamily="34" charset="0"/>
                <a:cs typeface="Arial" pitchFamily="34" charset="0"/>
              </a:rPr>
              <a:t> 511 </a:t>
            </a:r>
            <a:endParaRPr lang="vi-VN" dirty="0">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429000"/>
            <a:ext cx="365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281340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Phần cứng phân trang</a:t>
            </a:r>
            <a:endParaRPr lang="vi-VN">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2488547" y="1667903"/>
            <a:ext cx="7251700" cy="4298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142327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trang</a:t>
            </a:r>
          </a:p>
        </p:txBody>
      </p:sp>
      <p:pic>
        <p:nvPicPr>
          <p:cNvPr id="4" name="Content Placeholder 3"/>
          <p:cNvPicPr>
            <a:picLocks noGrp="1" noChangeAspect="1"/>
          </p:cNvPicPr>
          <p:nvPr>
            <p:ph idx="1"/>
          </p:nvPr>
        </p:nvPicPr>
        <p:blipFill>
          <a:blip r:embed="rId2"/>
          <a:stretch>
            <a:fillRect/>
          </a:stretch>
        </p:blipFill>
        <p:spPr>
          <a:xfrm>
            <a:off x="3289905" y="1555750"/>
            <a:ext cx="5612189"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205984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2228"/>
            <a:ext cx="10515600" cy="1010295"/>
          </a:xfrm>
        </p:spPr>
        <p:txBody>
          <a:bodyPr/>
          <a:lstStyle/>
          <a:p>
            <a:r>
              <a:rPr lang="en-US"/>
              <a:t>…</a:t>
            </a:r>
            <a:r>
              <a:rPr lang="vi-VN"/>
              <a:t>Ví dụ về phân trang</a:t>
            </a:r>
          </a:p>
        </p:txBody>
      </p:sp>
      <p:pic>
        <p:nvPicPr>
          <p:cNvPr id="4" name="Content Placeholder 3"/>
          <p:cNvPicPr>
            <a:picLocks noGrp="1" noChangeAspect="1"/>
          </p:cNvPicPr>
          <p:nvPr>
            <p:ph idx="1"/>
          </p:nvPr>
        </p:nvPicPr>
        <p:blipFill>
          <a:blip r:embed="rId2"/>
          <a:stretch>
            <a:fillRect/>
          </a:stretch>
        </p:blipFill>
        <p:spPr>
          <a:xfrm>
            <a:off x="4066905" y="1276373"/>
            <a:ext cx="4003655" cy="454733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25</a:t>
            </a:fld>
            <a:endParaRPr lang="vi-VN"/>
          </a:p>
        </p:txBody>
      </p:sp>
      <p:sp>
        <p:nvSpPr>
          <p:cNvPr id="5" name="TextBox 4"/>
          <p:cNvSpPr txBox="1"/>
          <p:nvPr/>
        </p:nvSpPr>
        <p:spPr>
          <a:xfrm>
            <a:off x="7783972" y="1531330"/>
            <a:ext cx="256802" cy="261610"/>
          </a:xfrm>
          <a:prstGeom prst="rect">
            <a:avLst/>
          </a:prstGeom>
          <a:noFill/>
        </p:spPr>
        <p:txBody>
          <a:bodyPr wrap="none" rtlCol="0">
            <a:spAutoFit/>
          </a:bodyPr>
          <a:lstStyle/>
          <a:p>
            <a:r>
              <a:rPr lang="en-US" sz="1100"/>
              <a:t>0</a:t>
            </a:r>
          </a:p>
        </p:txBody>
      </p:sp>
      <p:sp>
        <p:nvSpPr>
          <p:cNvPr id="6" name="TextBox 5"/>
          <p:cNvSpPr txBox="1"/>
          <p:nvPr/>
        </p:nvSpPr>
        <p:spPr>
          <a:xfrm>
            <a:off x="7783685" y="2105072"/>
            <a:ext cx="256802" cy="261610"/>
          </a:xfrm>
          <a:prstGeom prst="rect">
            <a:avLst/>
          </a:prstGeom>
          <a:noFill/>
        </p:spPr>
        <p:txBody>
          <a:bodyPr wrap="none" rtlCol="0">
            <a:spAutoFit/>
          </a:bodyPr>
          <a:lstStyle/>
          <a:p>
            <a:r>
              <a:rPr lang="en-US" sz="1100"/>
              <a:t>1</a:t>
            </a:r>
          </a:p>
        </p:txBody>
      </p:sp>
      <p:sp>
        <p:nvSpPr>
          <p:cNvPr id="7" name="TextBox 6"/>
          <p:cNvSpPr txBox="1"/>
          <p:nvPr/>
        </p:nvSpPr>
        <p:spPr>
          <a:xfrm>
            <a:off x="7777615" y="2651920"/>
            <a:ext cx="256802" cy="261610"/>
          </a:xfrm>
          <a:prstGeom prst="rect">
            <a:avLst/>
          </a:prstGeom>
          <a:noFill/>
        </p:spPr>
        <p:txBody>
          <a:bodyPr wrap="none" rtlCol="0">
            <a:spAutoFit/>
          </a:bodyPr>
          <a:lstStyle/>
          <a:p>
            <a:r>
              <a:rPr lang="en-US" sz="1100"/>
              <a:t>2</a:t>
            </a:r>
          </a:p>
        </p:txBody>
      </p:sp>
      <p:sp>
        <p:nvSpPr>
          <p:cNvPr id="8" name="TextBox 7"/>
          <p:cNvSpPr txBox="1"/>
          <p:nvPr/>
        </p:nvSpPr>
        <p:spPr>
          <a:xfrm>
            <a:off x="7795259" y="3189802"/>
            <a:ext cx="256802" cy="261610"/>
          </a:xfrm>
          <a:prstGeom prst="rect">
            <a:avLst/>
          </a:prstGeom>
          <a:noFill/>
        </p:spPr>
        <p:txBody>
          <a:bodyPr wrap="none" rtlCol="0">
            <a:spAutoFit/>
          </a:bodyPr>
          <a:lstStyle/>
          <a:p>
            <a:r>
              <a:rPr lang="en-US" sz="1100"/>
              <a:t>3</a:t>
            </a:r>
          </a:p>
        </p:txBody>
      </p:sp>
      <p:sp>
        <p:nvSpPr>
          <p:cNvPr id="9" name="TextBox 8"/>
          <p:cNvSpPr txBox="1"/>
          <p:nvPr/>
        </p:nvSpPr>
        <p:spPr>
          <a:xfrm>
            <a:off x="7783117" y="3673897"/>
            <a:ext cx="256802" cy="261610"/>
          </a:xfrm>
          <a:prstGeom prst="rect">
            <a:avLst/>
          </a:prstGeom>
          <a:noFill/>
        </p:spPr>
        <p:txBody>
          <a:bodyPr wrap="none" rtlCol="0">
            <a:spAutoFit/>
          </a:bodyPr>
          <a:lstStyle/>
          <a:p>
            <a:r>
              <a:rPr lang="en-US" sz="1100"/>
              <a:t>4</a:t>
            </a:r>
          </a:p>
        </p:txBody>
      </p:sp>
      <p:sp>
        <p:nvSpPr>
          <p:cNvPr id="10" name="TextBox 9"/>
          <p:cNvSpPr txBox="1"/>
          <p:nvPr/>
        </p:nvSpPr>
        <p:spPr>
          <a:xfrm>
            <a:off x="7777615" y="4220744"/>
            <a:ext cx="256802" cy="261610"/>
          </a:xfrm>
          <a:prstGeom prst="rect">
            <a:avLst/>
          </a:prstGeom>
          <a:noFill/>
        </p:spPr>
        <p:txBody>
          <a:bodyPr wrap="none" rtlCol="0">
            <a:spAutoFit/>
          </a:bodyPr>
          <a:lstStyle/>
          <a:p>
            <a:r>
              <a:rPr lang="en-US" sz="1100"/>
              <a:t>5</a:t>
            </a:r>
          </a:p>
        </p:txBody>
      </p:sp>
      <p:sp>
        <p:nvSpPr>
          <p:cNvPr id="11" name="TextBox 10"/>
          <p:cNvSpPr txBox="1"/>
          <p:nvPr/>
        </p:nvSpPr>
        <p:spPr>
          <a:xfrm>
            <a:off x="7796114" y="4695872"/>
            <a:ext cx="256802" cy="261610"/>
          </a:xfrm>
          <a:prstGeom prst="rect">
            <a:avLst/>
          </a:prstGeom>
          <a:noFill/>
        </p:spPr>
        <p:txBody>
          <a:bodyPr wrap="none" rtlCol="0">
            <a:spAutoFit/>
          </a:bodyPr>
          <a:lstStyle/>
          <a:p>
            <a:r>
              <a:rPr lang="en-US" sz="1100"/>
              <a:t>6</a:t>
            </a:r>
          </a:p>
        </p:txBody>
      </p:sp>
      <p:sp>
        <p:nvSpPr>
          <p:cNvPr id="12" name="TextBox 11"/>
          <p:cNvSpPr txBox="1"/>
          <p:nvPr/>
        </p:nvSpPr>
        <p:spPr>
          <a:xfrm>
            <a:off x="7783972" y="5233755"/>
            <a:ext cx="256802" cy="261610"/>
          </a:xfrm>
          <a:prstGeom prst="rect">
            <a:avLst/>
          </a:prstGeom>
          <a:noFill/>
        </p:spPr>
        <p:txBody>
          <a:bodyPr wrap="none" rtlCol="0">
            <a:spAutoFit/>
          </a:bodyPr>
          <a:lstStyle/>
          <a:p>
            <a:r>
              <a:rPr lang="en-US" sz="1100"/>
              <a:t>7</a:t>
            </a:r>
          </a:p>
        </p:txBody>
      </p:sp>
      <p:sp>
        <p:nvSpPr>
          <p:cNvPr id="13" name="TextBox 12"/>
          <p:cNvSpPr txBox="1"/>
          <p:nvPr/>
        </p:nvSpPr>
        <p:spPr>
          <a:xfrm>
            <a:off x="20730" y="5762520"/>
            <a:ext cx="5725285" cy="1077218"/>
          </a:xfrm>
          <a:prstGeom prst="rect">
            <a:avLst/>
          </a:prstGeom>
          <a:noFill/>
        </p:spPr>
        <p:txBody>
          <a:bodyPr wrap="none" rtlCol="0">
            <a:spAutoFit/>
          </a:bodyPr>
          <a:lstStyle/>
          <a:p>
            <a:r>
              <a:rPr lang="en-US" sz="1600" dirty="0" err="1"/>
              <a:t>Địa</a:t>
            </a:r>
            <a:r>
              <a:rPr lang="en-US" sz="1600" dirty="0"/>
              <a:t> </a:t>
            </a:r>
            <a:r>
              <a:rPr lang="en-US" sz="1600" dirty="0" err="1"/>
              <a:t>chỉ</a:t>
            </a:r>
            <a:r>
              <a:rPr lang="en-US" sz="1600" dirty="0"/>
              <a:t> </a:t>
            </a:r>
            <a:r>
              <a:rPr lang="en-US" sz="1600" dirty="0" err="1"/>
              <a:t>vật</a:t>
            </a:r>
            <a:r>
              <a:rPr lang="en-US" sz="1600" dirty="0"/>
              <a:t> </a:t>
            </a:r>
            <a:r>
              <a:rPr lang="en-US" sz="1600" dirty="0" err="1"/>
              <a:t>lý</a:t>
            </a:r>
            <a:r>
              <a:rPr lang="en-US" sz="1600" dirty="0"/>
              <a:t>=</a:t>
            </a:r>
            <a:r>
              <a:rPr lang="en-US" sz="1600" dirty="0" err="1"/>
              <a:t>số</a:t>
            </a:r>
            <a:r>
              <a:rPr lang="en-US" sz="1600" dirty="0"/>
              <a:t> </a:t>
            </a:r>
            <a:r>
              <a:rPr lang="en-US" sz="1600" dirty="0" err="1"/>
              <a:t>hiệu</a:t>
            </a:r>
            <a:r>
              <a:rPr lang="en-US" sz="1600" dirty="0"/>
              <a:t> frame*</a:t>
            </a:r>
            <a:r>
              <a:rPr lang="en-US" sz="1600" dirty="0" err="1"/>
              <a:t>framesize+độ</a:t>
            </a:r>
            <a:r>
              <a:rPr lang="en-US" sz="1600" dirty="0"/>
              <a:t> </a:t>
            </a:r>
            <a:r>
              <a:rPr lang="en-US" sz="1600" dirty="0" err="1"/>
              <a:t>lệch</a:t>
            </a:r>
            <a:r>
              <a:rPr lang="en-US" sz="1600" dirty="0"/>
              <a:t> </a:t>
            </a:r>
            <a:r>
              <a:rPr lang="en-US" sz="1600" dirty="0" err="1"/>
              <a:t>trong</a:t>
            </a:r>
            <a:r>
              <a:rPr lang="en-US" sz="1600" dirty="0"/>
              <a:t> </a:t>
            </a:r>
            <a:r>
              <a:rPr lang="en-US" sz="1600" dirty="0" err="1"/>
              <a:t>trang</a:t>
            </a:r>
            <a:endParaRPr lang="en-US" sz="1600" dirty="0"/>
          </a:p>
          <a:p>
            <a:r>
              <a:rPr lang="en-US" sz="1600" dirty="0" err="1"/>
              <a:t>Ví</a:t>
            </a:r>
            <a:r>
              <a:rPr lang="en-US" sz="1600" dirty="0"/>
              <a:t> </a:t>
            </a:r>
            <a:r>
              <a:rPr lang="en-US" sz="1600" dirty="0" err="1"/>
              <a:t>dụ</a:t>
            </a:r>
            <a:r>
              <a:rPr lang="en-US" sz="1600" dirty="0"/>
              <a:t> </a:t>
            </a:r>
            <a:r>
              <a:rPr lang="en-US" sz="1600" dirty="0" err="1"/>
              <a:t>kí</a:t>
            </a:r>
            <a:r>
              <a:rPr lang="en-US" sz="1600" dirty="0"/>
              <a:t> </a:t>
            </a:r>
            <a:r>
              <a:rPr lang="en-US" sz="1600" dirty="0" err="1"/>
              <a:t>tự</a:t>
            </a:r>
            <a:r>
              <a:rPr lang="en-US" sz="1600" dirty="0"/>
              <a:t> </a:t>
            </a:r>
            <a:r>
              <a:rPr lang="en-US" sz="1600" i="1" dirty="0"/>
              <a:t>h  </a:t>
            </a:r>
            <a:r>
              <a:rPr lang="en-US" sz="1600" dirty="0" err="1"/>
              <a:t>nằm</a:t>
            </a:r>
            <a:r>
              <a:rPr lang="en-US" sz="1600" dirty="0"/>
              <a:t> </a:t>
            </a:r>
            <a:r>
              <a:rPr lang="en-US" sz="1600" dirty="0" err="1"/>
              <a:t>trong</a:t>
            </a:r>
            <a:r>
              <a:rPr lang="en-US" sz="1600" dirty="0"/>
              <a:t> page 1, </a:t>
            </a:r>
            <a:r>
              <a:rPr lang="en-US" sz="1600" dirty="0" err="1"/>
              <a:t>tra</a:t>
            </a:r>
            <a:r>
              <a:rPr lang="en-US" sz="1600" dirty="0"/>
              <a:t> </a:t>
            </a:r>
            <a:r>
              <a:rPr lang="en-US" sz="1600" dirty="0" err="1"/>
              <a:t>bảng</a:t>
            </a:r>
            <a:r>
              <a:rPr lang="en-US" sz="1600" dirty="0"/>
              <a:t> </a:t>
            </a:r>
            <a:r>
              <a:rPr lang="en-US" sz="1600" dirty="0" err="1"/>
              <a:t>trang</a:t>
            </a:r>
            <a:r>
              <a:rPr lang="en-US" sz="1600" dirty="0"/>
              <a:t> </a:t>
            </a:r>
            <a:r>
              <a:rPr lang="en-US" sz="1600" err="1"/>
              <a:t>thì</a:t>
            </a:r>
            <a:r>
              <a:rPr lang="en-US" sz="1600"/>
              <a:t> page 1 đ</a:t>
            </a:r>
            <a:r>
              <a:rPr lang="vi-VN" sz="1600"/>
              <a:t>ư</a:t>
            </a:r>
            <a:r>
              <a:rPr lang="en-US" sz="1600"/>
              <a:t>ợc cấp </a:t>
            </a:r>
            <a:endParaRPr lang="en-US" sz="1600" dirty="0"/>
          </a:p>
          <a:p>
            <a:r>
              <a:rPr lang="en-US" sz="1600"/>
              <a:t>frame 6, </a:t>
            </a:r>
            <a:r>
              <a:rPr lang="en-US" sz="1600" dirty="0" err="1"/>
              <a:t>độ</a:t>
            </a:r>
            <a:r>
              <a:rPr lang="en-US" sz="1600" dirty="0"/>
              <a:t> </a:t>
            </a:r>
            <a:r>
              <a:rPr lang="en-US" sz="1600" dirty="0" err="1"/>
              <a:t>lệch</a:t>
            </a:r>
            <a:r>
              <a:rPr lang="en-US" sz="1600" dirty="0"/>
              <a:t> </a:t>
            </a:r>
            <a:r>
              <a:rPr lang="en-US" sz="1600" dirty="0" err="1"/>
              <a:t>của</a:t>
            </a:r>
            <a:r>
              <a:rPr lang="en-US" sz="1600" dirty="0"/>
              <a:t> h </a:t>
            </a:r>
            <a:r>
              <a:rPr lang="en-US" sz="1600" dirty="0" err="1"/>
              <a:t>trong</a:t>
            </a:r>
            <a:r>
              <a:rPr lang="en-US" sz="1600" dirty="0"/>
              <a:t> page 1 </a:t>
            </a:r>
            <a:r>
              <a:rPr lang="en-US" sz="1600" dirty="0" err="1"/>
              <a:t>là</a:t>
            </a:r>
            <a:r>
              <a:rPr lang="en-US" sz="1600" dirty="0"/>
              <a:t> 3</a:t>
            </a:r>
            <a:endParaRPr lang="en-US" sz="1600" i="1" dirty="0"/>
          </a:p>
          <a:p>
            <a:r>
              <a:rPr lang="en-US" sz="1600" dirty="0" err="1"/>
              <a:t>Địa</a:t>
            </a:r>
            <a:r>
              <a:rPr lang="en-US" sz="1600" dirty="0"/>
              <a:t> </a:t>
            </a:r>
            <a:r>
              <a:rPr lang="en-US" sz="1600" dirty="0" err="1"/>
              <a:t>chỉ</a:t>
            </a:r>
            <a:r>
              <a:rPr lang="en-US" sz="1600" dirty="0"/>
              <a:t> </a:t>
            </a:r>
            <a:r>
              <a:rPr lang="en-US" sz="1600" dirty="0" err="1"/>
              <a:t>vật</a:t>
            </a:r>
            <a:r>
              <a:rPr lang="en-US" sz="1600" dirty="0"/>
              <a:t> </a:t>
            </a:r>
            <a:r>
              <a:rPr lang="en-US" sz="1600" dirty="0" err="1"/>
              <a:t>lý</a:t>
            </a:r>
            <a:r>
              <a:rPr lang="en-US" sz="1600" dirty="0"/>
              <a:t> </a:t>
            </a:r>
            <a:r>
              <a:rPr lang="en-US" sz="1600" dirty="0" err="1"/>
              <a:t>của</a:t>
            </a:r>
            <a:r>
              <a:rPr lang="en-US" sz="1600" dirty="0"/>
              <a:t> h = 6*4+3 </a:t>
            </a:r>
            <a:r>
              <a:rPr lang="en-US" sz="1600"/>
              <a:t>=27</a:t>
            </a:r>
            <a:endParaRPr lang="en-US" sz="1600" i="1" dirty="0"/>
          </a:p>
        </p:txBody>
      </p:sp>
      <p:sp>
        <p:nvSpPr>
          <p:cNvPr id="14" name="TextBox 13">
            <a:extLst>
              <a:ext uri="{FF2B5EF4-FFF2-40B4-BE49-F238E27FC236}">
                <a16:creationId xmlns:a16="http://schemas.microsoft.com/office/drawing/2014/main" id="{C8491C88-1619-4C74-A39A-B6291C9D7279}"/>
              </a:ext>
            </a:extLst>
          </p:cNvPr>
          <p:cNvSpPr txBox="1"/>
          <p:nvPr/>
        </p:nvSpPr>
        <p:spPr>
          <a:xfrm>
            <a:off x="6370404" y="5823711"/>
            <a:ext cx="5804794" cy="1077218"/>
          </a:xfrm>
          <a:prstGeom prst="rect">
            <a:avLst/>
          </a:prstGeom>
          <a:noFill/>
        </p:spPr>
        <p:txBody>
          <a:bodyPr wrap="square" rtlCol="0">
            <a:spAutoFit/>
          </a:bodyPr>
          <a:lstStyle/>
          <a:p>
            <a:r>
              <a:rPr lang="en-US" sz="1600" dirty="0" err="1"/>
              <a:t>Địa</a:t>
            </a:r>
            <a:r>
              <a:rPr lang="en-US" sz="1600" dirty="0"/>
              <a:t> </a:t>
            </a:r>
            <a:r>
              <a:rPr lang="en-US" sz="1600" dirty="0" err="1"/>
              <a:t>chỉ</a:t>
            </a:r>
            <a:r>
              <a:rPr lang="en-US" sz="1600" dirty="0"/>
              <a:t> </a:t>
            </a:r>
            <a:r>
              <a:rPr lang="en-US" sz="1600" dirty="0" err="1"/>
              <a:t>luận</a:t>
            </a:r>
            <a:r>
              <a:rPr lang="en-US" sz="1600" dirty="0"/>
              <a:t> </a:t>
            </a:r>
            <a:r>
              <a:rPr lang="en-US" sz="1600" dirty="0" err="1"/>
              <a:t>lý</a:t>
            </a:r>
            <a:r>
              <a:rPr lang="en-US" sz="1600" dirty="0"/>
              <a:t>=</a:t>
            </a:r>
            <a:r>
              <a:rPr lang="en-US" sz="1600" dirty="0" err="1"/>
              <a:t>số</a:t>
            </a:r>
            <a:r>
              <a:rPr lang="en-US" sz="1600" dirty="0"/>
              <a:t> </a:t>
            </a:r>
            <a:r>
              <a:rPr lang="en-US" sz="1600" dirty="0" err="1"/>
              <a:t>hiệu</a:t>
            </a:r>
            <a:r>
              <a:rPr lang="en-US" sz="1600" dirty="0"/>
              <a:t> page*</a:t>
            </a:r>
            <a:r>
              <a:rPr lang="en-US" sz="1600" dirty="0" err="1"/>
              <a:t>pagesize+độ</a:t>
            </a:r>
            <a:r>
              <a:rPr lang="en-US" sz="1600" dirty="0"/>
              <a:t> </a:t>
            </a:r>
            <a:r>
              <a:rPr lang="en-US" sz="1600" dirty="0" err="1"/>
              <a:t>lệch</a:t>
            </a:r>
            <a:r>
              <a:rPr lang="en-US" sz="1600" dirty="0"/>
              <a:t> </a:t>
            </a:r>
            <a:r>
              <a:rPr lang="en-US" sz="1600" err="1"/>
              <a:t>trong</a:t>
            </a:r>
            <a:r>
              <a:rPr lang="en-US" sz="1600"/>
              <a:t> khung</a:t>
            </a:r>
            <a:endParaRPr lang="en-US" sz="1600" dirty="0"/>
          </a:p>
          <a:p>
            <a:r>
              <a:rPr lang="en-US" sz="1600" dirty="0" err="1"/>
              <a:t>Ví</a:t>
            </a:r>
            <a:r>
              <a:rPr lang="en-US" sz="1600" dirty="0"/>
              <a:t> </a:t>
            </a:r>
            <a:r>
              <a:rPr lang="en-US" sz="1600" dirty="0" err="1"/>
              <a:t>dụ</a:t>
            </a:r>
            <a:r>
              <a:rPr lang="en-US" sz="1600" dirty="0"/>
              <a:t> </a:t>
            </a:r>
            <a:r>
              <a:rPr lang="en-US" sz="1600" dirty="0" err="1"/>
              <a:t>kí</a:t>
            </a:r>
            <a:r>
              <a:rPr lang="en-US" sz="1600" dirty="0"/>
              <a:t> </a:t>
            </a:r>
            <a:r>
              <a:rPr lang="en-US" sz="1600" dirty="0" err="1"/>
              <a:t>tự</a:t>
            </a:r>
            <a:r>
              <a:rPr lang="en-US" sz="1600" dirty="0"/>
              <a:t> </a:t>
            </a:r>
            <a:r>
              <a:rPr lang="en-US" sz="1600" i="1" dirty="0"/>
              <a:t>a  </a:t>
            </a:r>
            <a:r>
              <a:rPr lang="en-US" sz="1600" dirty="0" err="1"/>
              <a:t>nằm</a:t>
            </a:r>
            <a:r>
              <a:rPr lang="en-US" sz="1600" dirty="0"/>
              <a:t> </a:t>
            </a:r>
            <a:r>
              <a:rPr lang="en-US" sz="1600" dirty="0" err="1"/>
              <a:t>trong</a:t>
            </a:r>
            <a:r>
              <a:rPr lang="en-US" sz="1600" dirty="0"/>
              <a:t> frame 5, </a:t>
            </a:r>
            <a:r>
              <a:rPr lang="en-US" sz="1600" dirty="0" err="1"/>
              <a:t>tra</a:t>
            </a:r>
            <a:r>
              <a:rPr lang="en-US" sz="1600" dirty="0"/>
              <a:t> </a:t>
            </a:r>
            <a:r>
              <a:rPr lang="en-US" sz="1600" dirty="0" err="1"/>
              <a:t>bảng</a:t>
            </a:r>
            <a:r>
              <a:rPr lang="en-US" sz="1600" dirty="0"/>
              <a:t> </a:t>
            </a:r>
            <a:r>
              <a:rPr lang="en-US" sz="1600" dirty="0" err="1"/>
              <a:t>trang</a:t>
            </a:r>
            <a:r>
              <a:rPr lang="en-US" sz="1600" dirty="0"/>
              <a:t> </a:t>
            </a:r>
            <a:r>
              <a:rPr lang="en-US" sz="1600" dirty="0" err="1"/>
              <a:t>thì</a:t>
            </a:r>
            <a:r>
              <a:rPr lang="en-US" sz="1600" dirty="0"/>
              <a:t> frame 5 </a:t>
            </a:r>
            <a:r>
              <a:rPr lang="en-US" sz="1600" dirty="0" err="1"/>
              <a:t>cấp</a:t>
            </a:r>
            <a:r>
              <a:rPr lang="en-US" sz="1600" dirty="0"/>
              <a:t> </a:t>
            </a:r>
            <a:r>
              <a:rPr lang="en-US" sz="1600" dirty="0" err="1"/>
              <a:t>cho</a:t>
            </a:r>
            <a:r>
              <a:rPr lang="en-US" sz="1600" dirty="0"/>
              <a:t> page 0, </a:t>
            </a:r>
            <a:r>
              <a:rPr lang="en-US" sz="1600" dirty="0" err="1"/>
              <a:t>độ</a:t>
            </a:r>
            <a:r>
              <a:rPr lang="en-US" sz="1600" dirty="0"/>
              <a:t> </a:t>
            </a:r>
            <a:r>
              <a:rPr lang="en-US" sz="1600" dirty="0" err="1"/>
              <a:t>lệch</a:t>
            </a:r>
            <a:r>
              <a:rPr lang="en-US" sz="1600" dirty="0"/>
              <a:t> </a:t>
            </a:r>
            <a:r>
              <a:rPr lang="en-US" sz="1600" dirty="0" err="1"/>
              <a:t>của</a:t>
            </a:r>
            <a:r>
              <a:rPr lang="en-US" sz="1600" dirty="0"/>
              <a:t> a </a:t>
            </a:r>
            <a:r>
              <a:rPr lang="en-US" sz="1600" dirty="0" err="1"/>
              <a:t>trong</a:t>
            </a:r>
            <a:r>
              <a:rPr lang="en-US" sz="1600" dirty="0"/>
              <a:t> frame 5 </a:t>
            </a:r>
            <a:r>
              <a:rPr lang="en-US" sz="1600" dirty="0" err="1"/>
              <a:t>là</a:t>
            </a:r>
            <a:r>
              <a:rPr lang="en-US" sz="1600" dirty="0"/>
              <a:t> 0</a:t>
            </a:r>
          </a:p>
          <a:p>
            <a:r>
              <a:rPr lang="en-US" sz="1600" dirty="0" err="1"/>
              <a:t>Địa</a:t>
            </a:r>
            <a:r>
              <a:rPr lang="en-US" sz="1600" dirty="0"/>
              <a:t> </a:t>
            </a:r>
            <a:r>
              <a:rPr lang="en-US" sz="1600" dirty="0" err="1"/>
              <a:t>chỉ</a:t>
            </a:r>
            <a:r>
              <a:rPr lang="en-US" sz="1600" dirty="0"/>
              <a:t> </a:t>
            </a:r>
            <a:r>
              <a:rPr lang="en-US" sz="1600" dirty="0" err="1"/>
              <a:t>luận</a:t>
            </a:r>
            <a:r>
              <a:rPr lang="en-US" sz="1600" dirty="0"/>
              <a:t> </a:t>
            </a:r>
            <a:r>
              <a:rPr lang="en-US" sz="1600" dirty="0" err="1"/>
              <a:t>lý</a:t>
            </a:r>
            <a:r>
              <a:rPr lang="en-US" sz="1600" dirty="0"/>
              <a:t> </a:t>
            </a:r>
            <a:r>
              <a:rPr lang="en-US" sz="1600" dirty="0" err="1"/>
              <a:t>của</a:t>
            </a:r>
            <a:r>
              <a:rPr lang="en-US" sz="1600" dirty="0"/>
              <a:t> a = 0*4+0 = 0</a:t>
            </a:r>
            <a:endParaRPr lang="en-US" sz="1600" i="1" dirty="0"/>
          </a:p>
        </p:txBody>
      </p:sp>
    </p:spTree>
    <p:extLst>
      <p:ext uri="{BB962C8B-B14F-4D97-AF65-F5344CB8AC3E}">
        <p14:creationId xmlns:p14="http://schemas.microsoft.com/office/powerpoint/2010/main" val="4263180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frame rỗi</a:t>
            </a:r>
          </a:p>
        </p:txBody>
      </p:sp>
      <p:sp>
        <p:nvSpPr>
          <p:cNvPr id="3" name="Content Placeholder 2"/>
          <p:cNvSpPr>
            <a:spLocks noGrp="1"/>
          </p:cNvSpPr>
          <p:nvPr>
            <p:ph idx="1"/>
          </p:nvPr>
        </p:nvSpPr>
        <p:spPr>
          <a:xfrm>
            <a:off x="838200" y="5622587"/>
            <a:ext cx="10515600" cy="544630"/>
          </a:xfrm>
        </p:spPr>
        <p:txBody>
          <a:bodyPr>
            <a:normAutofit lnSpcReduction="10000"/>
          </a:bodyPr>
          <a:lstStyle/>
          <a:p>
            <a:pPr marL="0" indent="0">
              <a:buNone/>
            </a:pPr>
            <a:r>
              <a:rPr lang="vi-VN"/>
              <a:t>                 Trước khi phân phối         Sau khi phân phối</a:t>
            </a:r>
          </a:p>
        </p:txBody>
      </p:sp>
      <p:pic>
        <p:nvPicPr>
          <p:cNvPr id="4" name="Picture 3"/>
          <p:cNvPicPr>
            <a:picLocks noChangeAspect="1"/>
          </p:cNvPicPr>
          <p:nvPr/>
        </p:nvPicPr>
        <p:blipFill>
          <a:blip r:embed="rId2"/>
          <a:stretch>
            <a:fillRect/>
          </a:stretch>
        </p:blipFill>
        <p:spPr>
          <a:xfrm>
            <a:off x="3599234" y="1413296"/>
            <a:ext cx="5466946" cy="420929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4099789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Xét một không gian địa chỉ có 8 trang, mỗi trang có kích thước 1Kbyte. Ánh xạ vào bộ nhớ vật lý có 32 khung trang. </a:t>
            </a:r>
            <a:endParaRPr lang="en-US" dirty="0"/>
          </a:p>
          <a:p>
            <a:r>
              <a:rPr lang="vi-VN" dirty="0"/>
              <a:t>a) Địa chỉ luận lý (logical address) gồm bao nhiêu bit? </a:t>
            </a:r>
            <a:endParaRPr lang="en-US" dirty="0"/>
          </a:p>
          <a:p>
            <a:r>
              <a:rPr lang="vi-VN" dirty="0"/>
              <a:t>b) Địa chỉ vật lý (physical address) gồm bao nhiêu bit? </a:t>
            </a:r>
            <a:endParaRPr lang="en-US" dirty="0"/>
          </a:p>
          <a:p>
            <a:r>
              <a:rPr lang="vi-VN" dirty="0"/>
              <a:t>c) Bảng trang có bao nhiêu mục? Mỗi mục trong bảng trang cần bao nhiêu bit?</a:t>
            </a:r>
            <a:endParaRPr lang="en-US" dirty="0"/>
          </a:p>
        </p:txBody>
      </p:sp>
      <p:sp>
        <p:nvSpPr>
          <p:cNvPr id="4" name="Slide Number Placeholder 3"/>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27373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Cho bảng phân trang (bảng ánh xạ) của một process như hình, hãy cho biết:</a:t>
            </a:r>
            <a:endParaRPr lang="en-US" dirty="0"/>
          </a:p>
          <a:p>
            <a:r>
              <a:rPr lang="vi-VN" dirty="0"/>
              <a:t>a. Địa chỉ vật lý 6578 sẽ được chuyển thành </a:t>
            </a:r>
            <a:endParaRPr lang="en-US" dirty="0"/>
          </a:p>
          <a:p>
            <a:pPr marL="0" indent="0">
              <a:buNone/>
            </a:pPr>
            <a:r>
              <a:rPr lang="vi-VN" dirty="0"/>
              <a:t>địa chỉ luận lý bao nhiêu? Biết rằng kích thước </a:t>
            </a:r>
            <a:endParaRPr lang="en-US" dirty="0"/>
          </a:p>
          <a:p>
            <a:pPr marL="0" indent="0">
              <a:buNone/>
            </a:pPr>
            <a:r>
              <a:rPr lang="vi-VN" dirty="0"/>
              <a:t>mỗi frame là 1 KB.</a:t>
            </a:r>
            <a:endParaRPr lang="en-US" dirty="0"/>
          </a:p>
          <a:p>
            <a:r>
              <a:rPr lang="en-US" dirty="0"/>
              <a:t>B. </a:t>
            </a:r>
            <a:r>
              <a:rPr lang="vi-VN" dirty="0"/>
              <a:t>Địa chỉ luận lý 3654 sẽ được chuyển thành </a:t>
            </a:r>
            <a:endParaRPr lang="en-US" dirty="0"/>
          </a:p>
          <a:p>
            <a:pPr marL="0" indent="0">
              <a:buNone/>
            </a:pPr>
            <a:r>
              <a:rPr lang="vi-VN" dirty="0"/>
              <a:t>địa chỉ vật lý bao nhiêu? Biết rằng kích thước </a:t>
            </a:r>
            <a:endParaRPr lang="en-US" dirty="0"/>
          </a:p>
          <a:p>
            <a:pPr marL="0" indent="0">
              <a:buNone/>
            </a:pPr>
            <a:r>
              <a:rPr lang="vi-VN" dirty="0"/>
              <a:t>mỗi frame là 2 KB</a:t>
            </a:r>
            <a:endParaRPr lang="en-US" dirty="0"/>
          </a:p>
        </p:txBody>
      </p:sp>
      <p:sp>
        <p:nvSpPr>
          <p:cNvPr id="4" name="Slide Number Placeholder 3"/>
          <p:cNvSpPr>
            <a:spLocks noGrp="1"/>
          </p:cNvSpPr>
          <p:nvPr>
            <p:ph type="sldNum" sz="quarter" idx="12"/>
          </p:nvPr>
        </p:nvSpPr>
        <p:spPr/>
        <p:txBody>
          <a:bodyPr/>
          <a:lstStyle/>
          <a:p>
            <a:fld id="{CE4F60F1-D81D-4A0F-9A4C-4DEFF98A3653}" type="slidenum">
              <a:rPr lang="vi-VN" smtClean="0"/>
              <a:t>28</a:t>
            </a:fld>
            <a:endParaRPr lang="vi-VN"/>
          </a:p>
        </p:txBody>
      </p:sp>
      <p:pic>
        <p:nvPicPr>
          <p:cNvPr id="5" name="Picture 4"/>
          <p:cNvPicPr>
            <a:picLocks noChangeAspect="1"/>
          </p:cNvPicPr>
          <p:nvPr/>
        </p:nvPicPr>
        <p:blipFill>
          <a:blip r:embed="rId2"/>
          <a:stretch>
            <a:fillRect/>
          </a:stretch>
        </p:blipFill>
        <p:spPr>
          <a:xfrm>
            <a:off x="9982200" y="1989028"/>
            <a:ext cx="2874431" cy="3985006"/>
          </a:xfrm>
          <a:prstGeom prst="rect">
            <a:avLst/>
          </a:prstGeom>
        </p:spPr>
      </p:pic>
    </p:spTree>
    <p:extLst>
      <p:ext uri="{BB962C8B-B14F-4D97-AF65-F5344CB8AC3E}">
        <p14:creationId xmlns:p14="http://schemas.microsoft.com/office/powerpoint/2010/main" val="137994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vi-VN" dirty="0"/>
              <a:t>bảng </a:t>
            </a:r>
            <a:r>
              <a:rPr lang="en-US" dirty="0" err="1">
                <a:latin typeface="Times New Roman" pitchFamily="18" charset="0"/>
                <a:cs typeface="Times New Roman" pitchFamily="18" charset="0"/>
              </a:rPr>
              <a:t>trang</a:t>
            </a:r>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page</a:t>
            </a:r>
            <a:r>
              <a:rPr lang="en-US" dirty="0">
                <a:latin typeface="Times New Roman" pitchFamily="18" charset="0"/>
                <a:cs typeface="Times New Roman" pitchFamily="18" charset="0"/>
              </a:rPr>
              <a:t> table)</a:t>
            </a:r>
            <a:endParaRPr lang="vi-V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vi-VN" dirty="0"/>
              <a:t>Bảng </a:t>
            </a:r>
            <a:r>
              <a:rPr lang="en-US" dirty="0" err="1">
                <a:latin typeface="Arial" pitchFamily="34" charset="0"/>
                <a:cs typeface="Arial" pitchFamily="34" charset="0"/>
              </a:rPr>
              <a:t>trang</a:t>
            </a:r>
            <a:r>
              <a:rPr lang="en-US" dirty="0">
                <a:latin typeface="Arial" pitchFamily="34" charset="0"/>
                <a:cs typeface="Arial" pitchFamily="34" charset="0"/>
              </a:rPr>
              <a:t> </a:t>
            </a:r>
            <a:r>
              <a:rPr lang="vi-VN" dirty="0"/>
              <a:t>được lưu trữ trong bộ nhớ trong.</a:t>
            </a:r>
          </a:p>
          <a:p>
            <a:pPr algn="just"/>
            <a:r>
              <a:rPr lang="vi-VN" dirty="0"/>
              <a:t>Thanh ghi cơ sở bảng-trang (PTBR) trỏ đến bảng trang.</a:t>
            </a:r>
          </a:p>
          <a:p>
            <a:pPr algn="just"/>
            <a:r>
              <a:rPr lang="vi-VN" dirty="0"/>
              <a:t>Thanh ghi độ dài bảng trang (P</a:t>
            </a:r>
            <a:r>
              <a:rPr lang="en-US" dirty="0">
                <a:latin typeface="Arial" pitchFamily="34" charset="0"/>
                <a:cs typeface="Arial" pitchFamily="34" charset="0"/>
              </a:rPr>
              <a:t>T</a:t>
            </a:r>
            <a:r>
              <a:rPr lang="vi-VN" dirty="0"/>
              <a:t>LR) chỉ kích cỡ của bảng trang.</a:t>
            </a:r>
          </a:p>
          <a:p>
            <a:pPr algn="just"/>
            <a:r>
              <a:rPr lang="vi-VN" dirty="0"/>
              <a:t>Trong lược đồ này, mọi truy cập đến dữ liệu và câu lệnh đòi hỏi hai lần truy cập bộ nhớ</a:t>
            </a:r>
            <a:r>
              <a:rPr lang="en-US" dirty="0"/>
              <a:t>:</a:t>
            </a:r>
            <a:endParaRPr lang="vi-VN"/>
          </a:p>
          <a:p>
            <a:pPr lvl="1" algn="just"/>
            <a:r>
              <a:rPr lang="vi-VN" dirty="0"/>
              <a:t>Một lần cho bảng trang và một lần cho dữ liệu/ câu lệnh.</a:t>
            </a:r>
          </a:p>
          <a:p>
            <a:pPr algn="just"/>
            <a:r>
              <a:rPr lang="en-US" dirty="0"/>
              <a:t>V</a:t>
            </a:r>
            <a:r>
              <a:rPr lang="vi-VN" dirty="0"/>
              <a:t>ấn đề </a:t>
            </a:r>
            <a:r>
              <a:rPr lang="en-US" dirty="0" err="1">
                <a:latin typeface="Arial" pitchFamily="34" charset="0"/>
                <a:cs typeface="Arial" pitchFamily="34" charset="0"/>
              </a:rPr>
              <a:t>hai</a:t>
            </a:r>
            <a:r>
              <a:rPr lang="en-US" dirty="0">
                <a:latin typeface="Arial" pitchFamily="34" charset="0"/>
                <a:cs typeface="Arial" pitchFamily="34" charset="0"/>
              </a:rPr>
              <a:t> </a:t>
            </a:r>
            <a:r>
              <a:rPr lang="en-US" dirty="0" err="1">
                <a:latin typeface="Arial" pitchFamily="34" charset="0"/>
                <a:cs typeface="Arial" pitchFamily="34" charset="0"/>
              </a:rPr>
              <a:t>lần</a:t>
            </a:r>
            <a:r>
              <a:rPr lang="en-US" dirty="0"/>
              <a:t> </a:t>
            </a:r>
            <a:r>
              <a:rPr lang="vi-VN" dirty="0"/>
              <a:t>truy cập bộ nhớ này có thể được giải quyết bằng cách sử dụng một cache phần cứng tra cứu nhanh gọi là bộ nhớ kết hợp hay bộ đệm dịch (TLBs)</a:t>
            </a:r>
          </a:p>
        </p:txBody>
      </p:sp>
      <p:sp>
        <p:nvSpPr>
          <p:cNvPr id="4" name="Slide Number Placeholder 3"/>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180822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Cơ sở</a:t>
            </a:r>
          </a:p>
        </p:txBody>
      </p:sp>
      <p:sp>
        <p:nvSpPr>
          <p:cNvPr id="3" name="Content Placeholder 2"/>
          <p:cNvSpPr>
            <a:spLocks noGrp="1"/>
          </p:cNvSpPr>
          <p:nvPr>
            <p:ph idx="1"/>
          </p:nvPr>
        </p:nvSpPr>
        <p:spPr/>
        <p:txBody>
          <a:bodyPr/>
          <a:lstStyle/>
          <a:p>
            <a:pPr algn="just"/>
            <a:r>
              <a:rPr lang="vi-VN" dirty="0"/>
              <a:t>Chương trình muốn thực thi cần phải được tải vào bộ nhớ và đặt trong một tiến trình</a:t>
            </a:r>
          </a:p>
          <a:p>
            <a:pPr algn="just"/>
            <a:r>
              <a:rPr lang="vi-VN" dirty="0"/>
              <a:t>Hàng đợi vào (Input Queue)</a:t>
            </a:r>
          </a:p>
          <a:p>
            <a:pPr lvl="1" algn="just"/>
            <a:r>
              <a:rPr lang="vi-VN" dirty="0"/>
              <a:t>Tập các </a:t>
            </a:r>
            <a:r>
              <a:rPr lang="en-US" dirty="0" err="1">
                <a:latin typeface="Arial" panose="020B0604020202020204" pitchFamily="34" charset="0"/>
                <a:cs typeface="Arial" panose="020B0604020202020204" pitchFamily="34" charset="0"/>
              </a:rPr>
              <a:t>ch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vi-VN" dirty="0"/>
              <a:t> trình trên đĩa, đang đợi tải vào bộ nhớ để thực hiện</a:t>
            </a:r>
          </a:p>
          <a:p>
            <a:pPr algn="just"/>
            <a:r>
              <a:rPr lang="vi-VN" dirty="0"/>
              <a:t>Các chương trình người dùng muốn được thực thi cần phải qua một số bước trong đó có bước gán địa chỉ cho các câu lệnh/ dữ liệu.</a:t>
            </a:r>
          </a:p>
        </p:txBody>
      </p:sp>
      <p:sp>
        <p:nvSpPr>
          <p:cNvPr id="4" name="Slide Number Placeholder 3"/>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354864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nhớ kết hợp</a:t>
            </a:r>
          </a:p>
        </p:txBody>
      </p:sp>
      <p:sp>
        <p:nvSpPr>
          <p:cNvPr id="3" name="Content Placeholder 2"/>
          <p:cNvSpPr>
            <a:spLocks noGrp="1"/>
          </p:cNvSpPr>
          <p:nvPr>
            <p:ph idx="1"/>
          </p:nvPr>
        </p:nvSpPr>
        <p:spPr/>
        <p:txBody>
          <a:bodyPr/>
          <a:lstStyle/>
          <a:p>
            <a:r>
              <a:rPr lang="vi-VN"/>
              <a:t>Bộ nhớ kết hợp – tìm kiếm song song</a:t>
            </a:r>
          </a:p>
          <a:p>
            <a:endParaRPr lang="vi-VN"/>
          </a:p>
          <a:p>
            <a:endParaRPr lang="vi-VN"/>
          </a:p>
          <a:p>
            <a:endParaRPr lang="vi-VN"/>
          </a:p>
          <a:p>
            <a:endParaRPr lang="vi-VN"/>
          </a:p>
          <a:p>
            <a:r>
              <a:rPr lang="vi-VN"/>
              <a:t>Dịch địa chỉ (</a:t>
            </a:r>
            <a:r>
              <a:rPr lang="en-US">
                <a:latin typeface="Arial" pitchFamily="34" charset="0"/>
                <a:cs typeface="Arial" pitchFamily="34" charset="0"/>
              </a:rPr>
              <a:t>p</a:t>
            </a:r>
            <a:r>
              <a:rPr lang="vi-VN">
                <a:latin typeface="Arial" pitchFamily="34" charset="0"/>
                <a:cs typeface="Arial" pitchFamily="34" charset="0"/>
              </a:rPr>
              <a:t>, </a:t>
            </a:r>
            <a:r>
              <a:rPr lang="en-US">
                <a:latin typeface="Arial" pitchFamily="34" charset="0"/>
                <a:cs typeface="Arial" pitchFamily="34" charset="0"/>
              </a:rPr>
              <a:t>d</a:t>
            </a:r>
            <a:r>
              <a:rPr lang="vi-VN"/>
              <a:t>)</a:t>
            </a:r>
          </a:p>
          <a:p>
            <a:pPr lvl="1"/>
            <a:r>
              <a:rPr lang="vi-VN"/>
              <a:t>Nếu </a:t>
            </a:r>
            <a:r>
              <a:rPr lang="en-US">
                <a:latin typeface="Arial" pitchFamily="34" charset="0"/>
                <a:cs typeface="Arial" pitchFamily="34" charset="0"/>
              </a:rPr>
              <a:t>p</a:t>
            </a:r>
            <a:r>
              <a:rPr lang="vi-VN">
                <a:latin typeface="Arial" pitchFamily="34" charset="0"/>
                <a:cs typeface="Arial" pitchFamily="34" charset="0"/>
              </a:rPr>
              <a:t> </a:t>
            </a:r>
            <a:r>
              <a:rPr lang="vi-VN"/>
              <a:t>là thanh ghi kết hợp, lấy frame</a:t>
            </a:r>
            <a:r>
              <a:rPr lang="en-US"/>
              <a:t> </a:t>
            </a:r>
            <a:r>
              <a:rPr lang="vi-VN"/>
              <a:t># ra</a:t>
            </a:r>
          </a:p>
          <a:p>
            <a:pPr lvl="1"/>
            <a:r>
              <a:rPr lang="vi-VN"/>
              <a:t>Nếu không, lấy frame</a:t>
            </a:r>
            <a:r>
              <a:rPr lang="en-US"/>
              <a:t> </a:t>
            </a:r>
            <a:r>
              <a:rPr lang="vi-VN"/>
              <a:t># từ bảng trang trong bộ nhớ</a:t>
            </a:r>
          </a:p>
        </p:txBody>
      </p:sp>
      <p:pic>
        <p:nvPicPr>
          <p:cNvPr id="4" name="Picture 3"/>
          <p:cNvPicPr>
            <a:picLocks noChangeAspect="1"/>
          </p:cNvPicPr>
          <p:nvPr/>
        </p:nvPicPr>
        <p:blipFill>
          <a:blip r:embed="rId2"/>
          <a:stretch>
            <a:fillRect/>
          </a:stretch>
        </p:blipFill>
        <p:spPr>
          <a:xfrm>
            <a:off x="4087454" y="2238948"/>
            <a:ext cx="3558486" cy="204659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2233998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Phần cứng cho phân trang, TLB</a:t>
            </a:r>
          </a:p>
        </p:txBody>
      </p:sp>
      <p:pic>
        <p:nvPicPr>
          <p:cNvPr id="4" name="Content Placeholder 3"/>
          <p:cNvPicPr>
            <a:picLocks noGrp="1" noChangeAspect="1"/>
          </p:cNvPicPr>
          <p:nvPr>
            <p:ph idx="1"/>
          </p:nvPr>
        </p:nvPicPr>
        <p:blipFill>
          <a:blip r:embed="rId2"/>
          <a:stretch>
            <a:fillRect/>
          </a:stretch>
        </p:blipFill>
        <p:spPr>
          <a:xfrm>
            <a:off x="3135353" y="1555750"/>
            <a:ext cx="5921294"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65105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Thời gian truy cập hiệu quả</a:t>
            </a:r>
          </a:p>
        </p:txBody>
      </p:sp>
      <p:sp>
        <p:nvSpPr>
          <p:cNvPr id="3" name="Content Placeholder 2"/>
          <p:cNvSpPr>
            <a:spLocks noGrp="1"/>
          </p:cNvSpPr>
          <p:nvPr>
            <p:ph idx="1"/>
          </p:nvPr>
        </p:nvSpPr>
        <p:spPr/>
        <p:txBody>
          <a:bodyPr>
            <a:normAutofit lnSpcReduction="10000"/>
          </a:bodyPr>
          <a:lstStyle/>
          <a:p>
            <a:pPr algn="just"/>
            <a:r>
              <a:rPr lang="vi-VN"/>
              <a:t>Tra cứu kết hợp = </a:t>
            </a:r>
            <a:r>
              <a:rPr lang="el-GR"/>
              <a:t>ε</a:t>
            </a:r>
            <a:r>
              <a:rPr lang="vi-VN"/>
              <a:t> thời gian đơn vị</a:t>
            </a:r>
          </a:p>
          <a:p>
            <a:pPr algn="just"/>
            <a:r>
              <a:rPr lang="vi-VN"/>
              <a:t>Giả sử thời gian chu kỳ bộ nhớ là 1 micro giây</a:t>
            </a:r>
          </a:p>
          <a:p>
            <a:pPr algn="just"/>
            <a:r>
              <a:rPr lang="vi-VN"/>
              <a:t>Tỉ lệ </a:t>
            </a:r>
            <a:r>
              <a:rPr lang="en-US">
                <a:latin typeface="Arial" pitchFamily="34" charset="0"/>
                <a:cs typeface="Arial" pitchFamily="34" charset="0"/>
              </a:rPr>
              <a:t>trúng (</a:t>
            </a:r>
            <a:r>
              <a:rPr lang="vi-VN">
                <a:latin typeface="Arial" pitchFamily="34" charset="0"/>
                <a:cs typeface="Arial" pitchFamily="34" charset="0"/>
              </a:rPr>
              <a:t>hit </a:t>
            </a:r>
            <a:r>
              <a:rPr lang="en-US">
                <a:latin typeface="Arial" pitchFamily="34" charset="0"/>
                <a:cs typeface="Arial" pitchFamily="34" charset="0"/>
              </a:rPr>
              <a:t>ratio) </a:t>
            </a:r>
            <a:r>
              <a:rPr lang="vi-VN"/>
              <a:t>– phần trăm thời gian mà một page number được tìm thấy trong các thanh ghi kết hợp; </a:t>
            </a:r>
            <a:r>
              <a:rPr lang="en-US">
                <a:latin typeface="Arial" pitchFamily="34" charset="0"/>
                <a:cs typeface="Arial" pitchFamily="34" charset="0"/>
              </a:rPr>
              <a:t>tỉ lệ</a:t>
            </a:r>
            <a:r>
              <a:rPr lang="vi-VN"/>
              <a:t> liên quan đến số các thanh ghi kết</a:t>
            </a:r>
            <a:r>
              <a:rPr lang="en-US"/>
              <a:t> </a:t>
            </a:r>
            <a:r>
              <a:rPr lang="vi-VN"/>
              <a:t>hợp.</a:t>
            </a:r>
          </a:p>
          <a:p>
            <a:pPr algn="just"/>
            <a:r>
              <a:rPr lang="vi-VN"/>
              <a:t>Hit ratio = </a:t>
            </a:r>
            <a:r>
              <a:rPr lang="el-GR"/>
              <a:t>α</a:t>
            </a:r>
          </a:p>
          <a:p>
            <a:pPr algn="just"/>
            <a:r>
              <a:rPr lang="vi-VN" b="1"/>
              <a:t>Thời gian truy cập hiệu quả</a:t>
            </a:r>
            <a:r>
              <a:rPr lang="vi-VN"/>
              <a:t> (EAT)</a:t>
            </a:r>
          </a:p>
          <a:p>
            <a:pPr marL="0" indent="0" algn="just">
              <a:buNone/>
            </a:pPr>
            <a:r>
              <a:rPr lang="vi-VN"/>
              <a:t>                         EAT = (1 + </a:t>
            </a:r>
            <a:r>
              <a:rPr lang="el-GR"/>
              <a:t>ε) α</a:t>
            </a:r>
            <a:r>
              <a:rPr lang="en-US"/>
              <a:t> </a:t>
            </a:r>
            <a:r>
              <a:rPr lang="el-GR"/>
              <a:t>+ (2 + ε)(1 –α)</a:t>
            </a:r>
          </a:p>
          <a:p>
            <a:pPr marL="0" indent="0" algn="just">
              <a:buNone/>
            </a:pPr>
            <a:r>
              <a:rPr lang="vi-VN"/>
              <a:t>                                 </a:t>
            </a:r>
            <a:r>
              <a:rPr lang="el-GR"/>
              <a:t>= 2 + ε</a:t>
            </a:r>
            <a:r>
              <a:rPr lang="en-US"/>
              <a:t> </a:t>
            </a:r>
            <a:r>
              <a:rPr lang="el-GR"/>
              <a:t>–</a:t>
            </a:r>
            <a:r>
              <a:rPr lang="en-US"/>
              <a:t> </a:t>
            </a:r>
            <a:r>
              <a:rPr lang="el-GR"/>
              <a:t>α</a:t>
            </a:r>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3560942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Bảo vệ bộ nhớ</a:t>
            </a:r>
          </a:p>
        </p:txBody>
      </p:sp>
      <p:sp>
        <p:nvSpPr>
          <p:cNvPr id="3" name="Content Placeholder 2"/>
          <p:cNvSpPr>
            <a:spLocks noGrp="1"/>
          </p:cNvSpPr>
          <p:nvPr>
            <p:ph idx="1"/>
          </p:nvPr>
        </p:nvSpPr>
        <p:spPr/>
        <p:txBody>
          <a:bodyPr>
            <a:normAutofit/>
          </a:bodyPr>
          <a:lstStyle/>
          <a:p>
            <a:pPr algn="just"/>
            <a:r>
              <a:rPr lang="vi-VN" sz="3200"/>
              <a:t>Bảo vệ bộ nhớ bằng cách kết hợp các bit bảo vệ với mỗi frame.</a:t>
            </a:r>
          </a:p>
          <a:p>
            <a:pPr algn="just"/>
            <a:r>
              <a:rPr lang="vi-VN" sz="3200"/>
              <a:t>Bit valid-invalid gắn với mỗi phần tử của bảng trang:</a:t>
            </a:r>
          </a:p>
          <a:p>
            <a:pPr lvl="1" algn="just"/>
            <a:r>
              <a:rPr lang="vi-VN" sz="2800"/>
              <a:t>“valid” chỉ rằng trang liên kết trong một không gian địa chỉ l</a:t>
            </a:r>
            <a:r>
              <a:rPr lang="en-US" sz="2800">
                <a:latin typeface="Arial" pitchFamily="34" charset="0"/>
                <a:cs typeface="Arial" pitchFamily="34" charset="0"/>
              </a:rPr>
              <a:t>uận lý</a:t>
            </a:r>
            <a:r>
              <a:rPr lang="vi-VN" sz="2800"/>
              <a:t>, và là một trang hợp lệ.</a:t>
            </a:r>
          </a:p>
          <a:p>
            <a:pPr lvl="1" algn="just"/>
            <a:r>
              <a:rPr lang="vi-VN" sz="2800"/>
              <a:t>“invalid” chỉ rằng trang không ở trong một không gian địa chỉ l</a:t>
            </a:r>
            <a:r>
              <a:rPr lang="en-US" sz="2800">
                <a:latin typeface="Arial" pitchFamily="34" charset="0"/>
                <a:cs typeface="Arial" pitchFamily="34" charset="0"/>
              </a:rPr>
              <a:t>uận lý</a:t>
            </a:r>
            <a:r>
              <a:rPr lang="vi-VN" sz="2800"/>
              <a:t>.</a:t>
            </a:r>
          </a:p>
        </p:txBody>
      </p:sp>
      <p:sp>
        <p:nvSpPr>
          <p:cNvPr id="4" name="Slide Number Placeholder 3"/>
          <p:cNvSpPr>
            <a:spLocks noGrp="1"/>
          </p:cNvSpPr>
          <p:nvPr>
            <p:ph type="sldNum" sz="quarter" idx="12"/>
          </p:nvPr>
        </p:nvSpPr>
        <p:spPr/>
        <p:txBody>
          <a:bodyPr/>
          <a:lstStyle/>
          <a:p>
            <a:fld id="{CE4F60F1-D81D-4A0F-9A4C-4DEFF98A3653}" type="slidenum">
              <a:rPr lang="vi-VN" smtClean="0"/>
              <a:t>33</a:t>
            </a:fld>
            <a:endParaRPr lang="vi-VN"/>
          </a:p>
        </p:txBody>
      </p:sp>
    </p:spTree>
    <p:extLst>
      <p:ext uri="{BB962C8B-B14F-4D97-AF65-F5344CB8AC3E}">
        <p14:creationId xmlns:p14="http://schemas.microsoft.com/office/powerpoint/2010/main" val="799827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Bit valid và invalid trong bảng trang</a:t>
            </a:r>
          </a:p>
        </p:txBody>
      </p:sp>
      <p:pic>
        <p:nvPicPr>
          <p:cNvPr id="4" name="Content Placeholder 3"/>
          <p:cNvPicPr>
            <a:picLocks noGrp="1" noChangeAspect="1"/>
          </p:cNvPicPr>
          <p:nvPr>
            <p:ph idx="1"/>
          </p:nvPr>
        </p:nvPicPr>
        <p:blipFill>
          <a:blip r:embed="rId2"/>
          <a:stretch>
            <a:fillRect/>
          </a:stretch>
        </p:blipFill>
        <p:spPr>
          <a:xfrm>
            <a:off x="3124648" y="1555750"/>
            <a:ext cx="5942703"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1512813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Các trang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endParaRPr lang="vi-V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vi-VN"/>
              <a:t>Mã chia sẻ</a:t>
            </a:r>
          </a:p>
          <a:p>
            <a:pPr lvl="1" algn="just"/>
            <a:r>
              <a:rPr lang="vi-VN"/>
              <a:t>Một phiên bản mã chỉ đọc được chia sẻ giữa nhiều tiến trình (i.e., text editors, compilers, window systems). </a:t>
            </a:r>
          </a:p>
          <a:p>
            <a:pPr lvl="1" algn="just"/>
            <a:r>
              <a:rPr lang="vi-VN"/>
              <a:t>Mã chia sẻ phải xuất hiện tại cùng một vị trí trong không gian địa chỉ l</a:t>
            </a:r>
            <a:r>
              <a:rPr lang="en-US">
                <a:latin typeface="Arial" pitchFamily="34" charset="0"/>
                <a:cs typeface="Arial" pitchFamily="34" charset="0"/>
              </a:rPr>
              <a:t>uận lý</a:t>
            </a:r>
            <a:r>
              <a:rPr lang="vi-VN"/>
              <a:t> của tất cả các tiến trình.</a:t>
            </a:r>
          </a:p>
          <a:p>
            <a:pPr algn="just"/>
            <a:r>
              <a:rPr lang="vi-VN"/>
              <a:t>Mã và dữ liệu riêng</a:t>
            </a:r>
          </a:p>
          <a:p>
            <a:pPr lvl="1" algn="just"/>
            <a:r>
              <a:rPr lang="vi-VN"/>
              <a:t>Mỗi tiến trình lưu trữ một phiên bản riêng của mã và dữ liệu.</a:t>
            </a:r>
          </a:p>
          <a:p>
            <a:pPr lvl="1" algn="just"/>
            <a:r>
              <a:rPr lang="vi-VN"/>
              <a:t>Các trang cho mã riêng và dữ liệu riêng có thể xuất hiện mọi nơi trong không gian địa chỉ l</a:t>
            </a:r>
            <a:r>
              <a:rPr lang="en-US">
                <a:latin typeface="Arial" pitchFamily="34" charset="0"/>
                <a:cs typeface="Arial" pitchFamily="34" charset="0"/>
              </a:rPr>
              <a:t>uận lý</a:t>
            </a:r>
            <a:r>
              <a:rPr lang="vi-VN"/>
              <a:t>.</a:t>
            </a:r>
          </a:p>
        </p:txBody>
      </p:sp>
      <p:sp>
        <p:nvSpPr>
          <p:cNvPr id="4" name="Slide Number Placeholder 3"/>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3076974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các trang chia sẻ</a:t>
            </a:r>
          </a:p>
        </p:txBody>
      </p:sp>
      <p:pic>
        <p:nvPicPr>
          <p:cNvPr id="4" name="Content Placeholder 3"/>
          <p:cNvPicPr>
            <a:picLocks noGrp="1" noChangeAspect="1"/>
          </p:cNvPicPr>
          <p:nvPr>
            <p:ph idx="1"/>
          </p:nvPr>
        </p:nvPicPr>
        <p:blipFill>
          <a:blip r:embed="rId2"/>
          <a:stretch>
            <a:fillRect/>
          </a:stretch>
        </p:blipFill>
        <p:spPr>
          <a:xfrm>
            <a:off x="3457905" y="1694927"/>
            <a:ext cx="5276190" cy="4333333"/>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2846863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Cấu trúc bảng trang</a:t>
            </a:r>
          </a:p>
        </p:txBody>
      </p:sp>
      <p:sp>
        <p:nvSpPr>
          <p:cNvPr id="3" name="Content Placeholder 2"/>
          <p:cNvSpPr>
            <a:spLocks noGrp="1"/>
          </p:cNvSpPr>
          <p:nvPr>
            <p:ph idx="1"/>
          </p:nvPr>
        </p:nvSpPr>
        <p:spPr/>
        <p:txBody>
          <a:bodyPr/>
          <a:lstStyle/>
          <a:p>
            <a:r>
              <a:rPr lang="vi-VN"/>
              <a:t>Phân trang phân cấp</a:t>
            </a:r>
          </a:p>
          <a:p>
            <a:r>
              <a:rPr lang="vi-VN"/>
              <a:t>Các bảng trang băm</a:t>
            </a:r>
          </a:p>
          <a:p>
            <a:r>
              <a:rPr lang="vi-VN"/>
              <a:t>Các bảng trang đánh chỉ số ngược</a:t>
            </a:r>
          </a:p>
        </p:txBody>
      </p:sp>
      <p:sp>
        <p:nvSpPr>
          <p:cNvPr id="4" name="Slide Number Placeholder 3"/>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082612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bảng trang phân cấp</a:t>
            </a:r>
          </a:p>
        </p:txBody>
      </p:sp>
      <p:sp>
        <p:nvSpPr>
          <p:cNvPr id="3" name="Content Placeholder 2"/>
          <p:cNvSpPr>
            <a:spLocks noGrp="1"/>
          </p:cNvSpPr>
          <p:nvPr>
            <p:ph idx="1"/>
          </p:nvPr>
        </p:nvSpPr>
        <p:spPr/>
        <p:txBody>
          <a:bodyPr/>
          <a:lstStyle/>
          <a:p>
            <a:r>
              <a:rPr lang="vi-VN"/>
              <a:t>Chia không gian địa chỉ vật lý thành nhiều bảng trang.</a:t>
            </a:r>
          </a:p>
          <a:p>
            <a:r>
              <a:rPr lang="vi-VN"/>
              <a:t>Một kĩ thuật đơn giản là sử dụng bảng trang hai mức.</a:t>
            </a:r>
          </a:p>
        </p:txBody>
      </p:sp>
      <p:sp>
        <p:nvSpPr>
          <p:cNvPr id="4" name="Slide Number Placeholder 3"/>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2629904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Lược đồ</a:t>
            </a:r>
            <a:r>
              <a:rPr lang="vi-VN">
                <a:latin typeface="Times New Roman" pitchFamily="18" charset="0"/>
                <a:cs typeface="Times New Roman" pitchFamily="18" charset="0"/>
              </a:rPr>
              <a:t> bảng trang </a:t>
            </a:r>
            <a:r>
              <a:rPr lang="en-US">
                <a:latin typeface="Times New Roman" pitchFamily="18" charset="0"/>
                <a:cs typeface="Times New Roman" pitchFamily="18" charset="0"/>
              </a:rPr>
              <a:t>hai mức</a:t>
            </a:r>
            <a:endParaRPr lang="vi-VN">
              <a:latin typeface="Times New Roman" pitchFamily="18" charset="0"/>
              <a:cs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l="14992" t="847" r="15005" b="1042"/>
          <a:stretch>
            <a:fillRect/>
          </a:stretch>
        </p:blipFill>
        <p:spPr bwMode="auto">
          <a:xfrm>
            <a:off x="3473542" y="1579936"/>
            <a:ext cx="4756057" cy="4998887"/>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8765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77" y="374089"/>
            <a:ext cx="10515600" cy="1010295"/>
          </a:xfrm>
        </p:spPr>
        <p:txBody>
          <a:bodyPr>
            <a:normAutofit/>
          </a:bodyPr>
          <a:lstStyle/>
          <a:p>
            <a:r>
              <a:rPr lang="vi-VN"/>
              <a:t>Gán bộ nhớ cho các câu lệnh và dữ liệu </a:t>
            </a:r>
          </a:p>
        </p:txBody>
      </p:sp>
      <p:sp>
        <p:nvSpPr>
          <p:cNvPr id="3" name="Content Placeholder 2"/>
          <p:cNvSpPr>
            <a:spLocks noGrp="1"/>
          </p:cNvSpPr>
          <p:nvPr>
            <p:ph idx="1"/>
          </p:nvPr>
        </p:nvSpPr>
        <p:spPr>
          <a:xfrm>
            <a:off x="408984" y="1278346"/>
            <a:ext cx="11442357" cy="4610965"/>
          </a:xfrm>
        </p:spPr>
        <p:txBody>
          <a:bodyPr>
            <a:noAutofit/>
          </a:bodyPr>
          <a:lstStyle/>
          <a:p>
            <a:pPr algn="just"/>
            <a:r>
              <a:rPr lang="vi-VN"/>
              <a:t>Việc gán địa chỉ cho các câu lệnh và dữ liệu được thực </a:t>
            </a:r>
            <a:r>
              <a:rPr lang="en-US">
                <a:latin typeface="Arial" pitchFamily="34" charset="0"/>
                <a:cs typeface="Arial" pitchFamily="34" charset="0"/>
              </a:rPr>
              <a:t>hiện tại </a:t>
            </a:r>
            <a:r>
              <a:rPr lang="vi-VN"/>
              <a:t>các thời điểm</a:t>
            </a:r>
          </a:p>
          <a:p>
            <a:pPr lvl="1" algn="just"/>
            <a:r>
              <a:rPr lang="vi-VN"/>
              <a:t>Biên dịch</a:t>
            </a:r>
            <a:r>
              <a:rPr lang="en-US"/>
              <a:t> (compile time)</a:t>
            </a:r>
            <a:r>
              <a:rPr lang="vi-VN"/>
              <a:t> – nếu vị trí trong bộ nhớ đã được biết trước – sinh ra mã tuyệt đối (absolute code); cần phải được biên dịch lại nếu vị trí bắt đầu bị thay đổi</a:t>
            </a:r>
          </a:p>
          <a:p>
            <a:pPr lvl="1" algn="just"/>
            <a:r>
              <a:rPr lang="vi-VN"/>
              <a:t>Lúc tải (loading time) – phải sinh ra mã có thể định vị lại (relocatable code) – nếu vị trí trong bộ nhớ không được biết trước</a:t>
            </a:r>
          </a:p>
          <a:p>
            <a:pPr lvl="2" algn="just"/>
            <a:r>
              <a:rPr lang="vi-VN" sz="1600"/>
              <a:t>Mã có thể định vị lại “14 bytes kể từ đầu module”</a:t>
            </a:r>
          </a:p>
          <a:p>
            <a:pPr lvl="1" algn="just"/>
            <a:r>
              <a:rPr lang="vi-VN"/>
              <a:t>Lúc thực thi</a:t>
            </a:r>
            <a:r>
              <a:rPr lang="en-US"/>
              <a:t> (run time)</a:t>
            </a:r>
            <a:r>
              <a:rPr lang="vi-VN"/>
              <a:t>–</a:t>
            </a:r>
            <a:r>
              <a:rPr lang="en-US"/>
              <a:t> g</a:t>
            </a:r>
            <a:r>
              <a:rPr lang="vi-VN"/>
              <a:t>án địa chỉ được trì hoãn cho đến khi thực thi nếu tiến trình có thể thay đổi, từ đoạn bộ nhớ này đến đoạn bộ nhớ khác trong khi thực thi. </a:t>
            </a:r>
          </a:p>
          <a:p>
            <a:pPr lvl="2" algn="just"/>
            <a:r>
              <a:rPr lang="vi-VN" sz="1600"/>
              <a:t>Yêu cầu phần cứng hỗ trợ cho các ánh xạ địa chỉ (thanh ghi cơ sở, thanh ghi giới hạn)</a:t>
            </a:r>
          </a:p>
        </p:txBody>
      </p:sp>
      <p:sp>
        <p:nvSpPr>
          <p:cNvPr id="4" name="Slide Number Placeholder 3"/>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1705214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bảng trang hai mức</a:t>
            </a:r>
          </a:p>
        </p:txBody>
      </p:sp>
      <p:sp>
        <p:nvSpPr>
          <p:cNvPr id="3" name="Content Placeholder 2"/>
          <p:cNvSpPr>
            <a:spLocks noGrp="1"/>
          </p:cNvSpPr>
          <p:nvPr>
            <p:ph idx="1"/>
          </p:nvPr>
        </p:nvSpPr>
        <p:spPr/>
        <p:txBody>
          <a:bodyPr>
            <a:normAutofit fontScale="92500" lnSpcReduction="10000"/>
          </a:bodyPr>
          <a:lstStyle/>
          <a:p>
            <a:pPr algn="just"/>
            <a:r>
              <a:rPr lang="vi-VN"/>
              <a:t>Một địa chỉ l</a:t>
            </a:r>
            <a:r>
              <a:rPr lang="en-US">
                <a:latin typeface="Arial" pitchFamily="34" charset="0"/>
                <a:cs typeface="Arial" pitchFamily="34" charset="0"/>
              </a:rPr>
              <a:t>uận lý</a:t>
            </a:r>
            <a:r>
              <a:rPr lang="vi-VN"/>
              <a:t> (trên máy 32 bit với kích cỡ trang 4K) được chia thành:</a:t>
            </a:r>
          </a:p>
          <a:p>
            <a:pPr lvl="1" algn="just"/>
            <a:r>
              <a:rPr lang="vi-VN"/>
              <a:t>Page number gồm 20 bits</a:t>
            </a:r>
          </a:p>
          <a:p>
            <a:pPr lvl="1" algn="just"/>
            <a:r>
              <a:rPr lang="vi-VN"/>
              <a:t>Page offset gồm 12 bits</a:t>
            </a:r>
          </a:p>
          <a:p>
            <a:pPr algn="just"/>
            <a:r>
              <a:rPr lang="vi-VN"/>
              <a:t>Khi bảng trang được phân trang, page number được chia tiếp thành:</a:t>
            </a:r>
          </a:p>
          <a:p>
            <a:pPr lvl="1" algn="just"/>
            <a:r>
              <a:rPr lang="vi-VN"/>
              <a:t>Một page number 10 bit.</a:t>
            </a:r>
          </a:p>
          <a:p>
            <a:pPr lvl="1" algn="just"/>
            <a:r>
              <a:rPr lang="vi-VN"/>
              <a:t>Một page offset 10 bit.</a:t>
            </a:r>
          </a:p>
          <a:p>
            <a:pPr algn="just"/>
            <a:r>
              <a:rPr lang="vi-VN"/>
              <a:t>Như vậy, không gian địa chỉ l</a:t>
            </a:r>
            <a:r>
              <a:rPr lang="en-US">
                <a:latin typeface="Arial" pitchFamily="34" charset="0"/>
                <a:cs typeface="Arial" pitchFamily="34" charset="0"/>
              </a:rPr>
              <a:t>uận lý</a:t>
            </a:r>
            <a:r>
              <a:rPr lang="vi-VN"/>
              <a:t> sẽ như sau:</a:t>
            </a:r>
          </a:p>
          <a:p>
            <a:pPr algn="just"/>
            <a:r>
              <a:rPr lang="vi-VN"/>
              <a:t>ở đây p</a:t>
            </a:r>
            <a:r>
              <a:rPr lang="vi-VN" baseline="-25000"/>
              <a:t>i</a:t>
            </a:r>
            <a:r>
              <a:rPr lang="vi-VN"/>
              <a:t> là một chỉ số của bảng page ngoài và p</a:t>
            </a:r>
            <a:r>
              <a:rPr lang="vi-VN" baseline="-25000"/>
              <a:t>2</a:t>
            </a:r>
            <a:r>
              <a:rPr lang="vi-VN"/>
              <a:t> là độ dịch chuyển trong trang của bảng trang ngoài.</a:t>
            </a:r>
          </a:p>
        </p:txBody>
      </p:sp>
      <p:pic>
        <p:nvPicPr>
          <p:cNvPr id="4" name="Picture 3"/>
          <p:cNvPicPr>
            <a:picLocks noChangeAspect="1"/>
          </p:cNvPicPr>
          <p:nvPr/>
        </p:nvPicPr>
        <p:blipFill>
          <a:blip r:embed="rId2"/>
          <a:stretch>
            <a:fillRect/>
          </a:stretch>
        </p:blipFill>
        <p:spPr>
          <a:xfrm>
            <a:off x="8173465" y="3822824"/>
            <a:ext cx="3238095" cy="1285714"/>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1907911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a:t>
            </a:r>
          </a:p>
        </p:txBody>
      </p:sp>
      <p:sp>
        <p:nvSpPr>
          <p:cNvPr id="3" name="Content Placeholder 2"/>
          <p:cNvSpPr>
            <a:spLocks noGrp="1"/>
          </p:cNvSpPr>
          <p:nvPr>
            <p:ph idx="1"/>
          </p:nvPr>
        </p:nvSpPr>
        <p:spPr/>
        <p:txBody>
          <a:bodyPr/>
          <a:lstStyle/>
          <a:p>
            <a:r>
              <a:rPr lang="vi-VN"/>
              <a:t>Lược đồ dịch địa chỉ cho kiến trúc phân trang 32-bit hai </a:t>
            </a:r>
            <a:r>
              <a:rPr lang="en-US"/>
              <a:t>mức</a:t>
            </a:r>
            <a:endParaRPr lang="vi-VN"/>
          </a:p>
        </p:txBody>
      </p:sp>
      <p:pic>
        <p:nvPicPr>
          <p:cNvPr id="5" name="Picture 1033"/>
          <p:cNvPicPr>
            <a:picLocks noChangeAspect="1" noChangeArrowheads="1"/>
          </p:cNvPicPr>
          <p:nvPr/>
        </p:nvPicPr>
        <p:blipFill>
          <a:blip r:embed="rId2">
            <a:extLst>
              <a:ext uri="{28A0092B-C50C-407E-A947-70E740481C1C}">
                <a14:useLocalDpi xmlns:a14="http://schemas.microsoft.com/office/drawing/2010/main" val="0"/>
              </a:ext>
            </a:extLst>
          </a:blip>
          <a:srcRect l="511" t="22414" r="511" b="22414"/>
          <a:stretch>
            <a:fillRect/>
          </a:stretch>
        </p:blipFill>
        <p:spPr bwMode="auto">
          <a:xfrm>
            <a:off x="3034739" y="2349500"/>
            <a:ext cx="6265863" cy="26193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3286962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bảng trang băm</a:t>
            </a:r>
          </a:p>
        </p:txBody>
      </p:sp>
      <p:sp>
        <p:nvSpPr>
          <p:cNvPr id="3" name="Content Placeholder 2"/>
          <p:cNvSpPr>
            <a:spLocks noGrp="1"/>
          </p:cNvSpPr>
          <p:nvPr>
            <p:ph idx="1"/>
          </p:nvPr>
        </p:nvSpPr>
        <p:spPr/>
        <p:txBody>
          <a:bodyPr/>
          <a:lstStyle/>
          <a:p>
            <a:pPr algn="just"/>
            <a:r>
              <a:rPr lang="vi-VN"/>
              <a:t>Thông thường các không gian địa chỉ &gt; 32 bit.</a:t>
            </a:r>
          </a:p>
          <a:p>
            <a:pPr algn="just"/>
            <a:r>
              <a:rPr lang="vi-VN"/>
              <a:t>Chỉ số trang ảo được băm vào một bảng trang. Bảng trang này chứa một chuỗi các phần tử được băm vào cùng một vị trí.</a:t>
            </a:r>
          </a:p>
          <a:p>
            <a:pPr algn="just"/>
            <a:r>
              <a:rPr lang="vi-VN"/>
              <a:t>Các chỉ số trang ảo được tìm kiếm trong chuỗi này.</a:t>
            </a:r>
            <a:r>
              <a:rPr lang="en-US"/>
              <a:t> </a:t>
            </a:r>
            <a:r>
              <a:rPr lang="vi-VN"/>
              <a:t>Nếu tìm thấy, frame vật lý tương ứng được lấy ra</a:t>
            </a:r>
          </a:p>
        </p:txBody>
      </p:sp>
      <p:sp>
        <p:nvSpPr>
          <p:cNvPr id="4" name="Slide Number Placeholder 3"/>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1784447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băm</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439" t="14206" r="670" b="13898"/>
          <a:stretch>
            <a:fillRect/>
          </a:stretch>
        </p:blipFill>
        <p:spPr bwMode="auto">
          <a:xfrm>
            <a:off x="2832847" y="1790047"/>
            <a:ext cx="6929252" cy="449421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3719397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Bảng trang ngược</a:t>
            </a:r>
          </a:p>
        </p:txBody>
      </p:sp>
      <p:sp>
        <p:nvSpPr>
          <p:cNvPr id="3" name="Content Placeholder 2"/>
          <p:cNvSpPr>
            <a:spLocks noGrp="1"/>
          </p:cNvSpPr>
          <p:nvPr>
            <p:ph idx="1"/>
          </p:nvPr>
        </p:nvSpPr>
        <p:spPr/>
        <p:txBody>
          <a:bodyPr>
            <a:normAutofit/>
          </a:bodyPr>
          <a:lstStyle/>
          <a:p>
            <a:pPr algn="just"/>
            <a:r>
              <a:rPr lang="vi-VN"/>
              <a:t>Mỗi phần tử tương ứng với một trang thật trong bộ nhớ.</a:t>
            </a:r>
          </a:p>
          <a:p>
            <a:pPr algn="just"/>
            <a:r>
              <a:rPr lang="vi-VN"/>
              <a:t>Mỗi phần tử gồm địa chỉ ảo của trang được lưu trong phần bộ nhớ thật, với thông tin về tiến trình chứa trang đó.</a:t>
            </a:r>
          </a:p>
          <a:p>
            <a:pPr algn="just"/>
            <a:r>
              <a:rPr lang="vi-VN"/>
              <a:t>Giảm bộ nhớ cần thiết để lưu trữ mỗi bảng trang, nhưng tăng thời gian cần thiết để tìm kiếm bảng khi một yêu cầu truy cập trang xuất hiện.</a:t>
            </a:r>
          </a:p>
          <a:p>
            <a:pPr algn="just"/>
            <a:r>
              <a:rPr lang="vi-VN"/>
              <a:t>Sử dụng trang băm để giới hạn tìm kiếm đến một, hoặc một vài phần tử của bảng trang.</a:t>
            </a:r>
          </a:p>
        </p:txBody>
      </p:sp>
      <p:sp>
        <p:nvSpPr>
          <p:cNvPr id="4" name="Slide Number Placeholder 3"/>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3253411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bảng trang ngược</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706" t="4347" r="706" b="4672"/>
          <a:stretch>
            <a:fillRect/>
          </a:stretch>
        </p:blipFill>
        <p:spPr bwMode="auto">
          <a:xfrm>
            <a:off x="2654581" y="1718423"/>
            <a:ext cx="6481183" cy="448515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2776757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Phân đoạn</a:t>
            </a:r>
            <a:r>
              <a:rPr lang="en-US"/>
              <a:t> </a:t>
            </a:r>
            <a:r>
              <a:rPr lang="en-US">
                <a:latin typeface="Times New Roman" pitchFamily="18" charset="0"/>
                <a:cs typeface="Times New Roman" pitchFamily="18" charset="0"/>
              </a:rPr>
              <a:t>(Segmentation)</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vi-VN" dirty="0"/>
              <a:t>Lược đồ quản lý bộ nhớ hỗ trợ quan điểm của người dùng về bộ nhớ</a:t>
            </a:r>
            <a:r>
              <a:rPr lang="en-US"/>
              <a:t>:</a:t>
            </a:r>
            <a:endParaRPr lang="vi-VN" dirty="0"/>
          </a:p>
          <a:p>
            <a:pPr lvl="1" algn="just"/>
            <a:r>
              <a:rPr lang="vi-VN" dirty="0"/>
              <a:t>Một chương trình là một tập các đoạn. Một đoạn là một đơn vị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gồm có:</a:t>
            </a:r>
          </a:p>
          <a:p>
            <a:pPr marL="0" indent="2335213" algn="just">
              <a:buNone/>
            </a:pPr>
            <a:r>
              <a:rPr lang="vi-VN" dirty="0"/>
              <a:t>main program,</a:t>
            </a:r>
          </a:p>
          <a:p>
            <a:pPr marL="0" indent="2335213" algn="just">
              <a:buNone/>
            </a:pPr>
            <a:r>
              <a:rPr lang="vi-VN" dirty="0"/>
              <a:t>procedure, </a:t>
            </a:r>
          </a:p>
          <a:p>
            <a:pPr marL="0" indent="2335213" algn="just">
              <a:buNone/>
            </a:pPr>
            <a:r>
              <a:rPr lang="vi-VN" dirty="0"/>
              <a:t>function,</a:t>
            </a:r>
          </a:p>
          <a:p>
            <a:pPr marL="0" indent="2335213" algn="just">
              <a:buNone/>
            </a:pPr>
            <a:r>
              <a:rPr lang="vi-VN" dirty="0"/>
              <a:t>method,</a:t>
            </a:r>
          </a:p>
          <a:p>
            <a:pPr marL="0" indent="2335213" algn="just">
              <a:buNone/>
            </a:pPr>
            <a:r>
              <a:rPr lang="vi-VN" dirty="0"/>
              <a:t>object,</a:t>
            </a:r>
          </a:p>
          <a:p>
            <a:pPr marL="0" indent="2335213" algn="just">
              <a:buNone/>
            </a:pPr>
            <a:r>
              <a:rPr lang="vi-VN" dirty="0"/>
              <a:t>local variables, global variables,</a:t>
            </a:r>
          </a:p>
          <a:p>
            <a:pPr marL="0" indent="2335213" algn="just">
              <a:buNone/>
            </a:pPr>
            <a:r>
              <a:rPr lang="vi-VN" dirty="0"/>
              <a:t>common block,</a:t>
            </a:r>
          </a:p>
          <a:p>
            <a:pPr marL="0" indent="2335213" algn="just">
              <a:buNone/>
            </a:pPr>
            <a:r>
              <a:rPr lang="vi-VN" dirty="0"/>
              <a:t>stack,</a:t>
            </a:r>
          </a:p>
          <a:p>
            <a:pPr marL="0" indent="2335213" algn="just">
              <a:buNone/>
            </a:pPr>
            <a:r>
              <a:rPr lang="vi-VN" dirty="0"/>
              <a:t>symbol table, arrays</a:t>
            </a:r>
          </a:p>
        </p:txBody>
      </p:sp>
      <p:sp>
        <p:nvSpPr>
          <p:cNvPr id="4" name="Slide Number Placeholder 3"/>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1930336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Quan điểm người dùng của một chương trình</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1812" t="632" r="21811" b="964"/>
          <a:stretch>
            <a:fillRect/>
          </a:stretch>
        </p:blipFill>
        <p:spPr bwMode="auto">
          <a:xfrm>
            <a:off x="4061699" y="1675934"/>
            <a:ext cx="3623389" cy="474279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2936972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Quan điểm l</a:t>
            </a:r>
            <a:r>
              <a:rPr lang="en-US">
                <a:latin typeface="Times New Roman" pitchFamily="18" charset="0"/>
                <a:cs typeface="Times New Roman" pitchFamily="18" charset="0"/>
              </a:rPr>
              <a:t>uận lý</a:t>
            </a:r>
            <a:r>
              <a:rPr lang="vi-VN"/>
              <a:t> của segmentation</a:t>
            </a:r>
          </a:p>
        </p:txBody>
      </p:sp>
      <p:sp>
        <p:nvSpPr>
          <p:cNvPr id="3" name="Content Placeholder 2"/>
          <p:cNvSpPr>
            <a:spLocks noGrp="1"/>
          </p:cNvSpPr>
          <p:nvPr>
            <p:ph idx="1"/>
          </p:nvPr>
        </p:nvSpPr>
        <p:spPr>
          <a:xfrm>
            <a:off x="838200" y="5447489"/>
            <a:ext cx="10515600" cy="719728"/>
          </a:xfrm>
        </p:spPr>
        <p:txBody>
          <a:bodyPr/>
          <a:lstStyle/>
          <a:p>
            <a:pPr marL="0" indent="0">
              <a:buNone/>
            </a:pPr>
            <a:r>
              <a:rPr lang="en-US"/>
              <a:t>                                   user space             physical memory space</a:t>
            </a:r>
            <a:endParaRPr lang="vi-VN"/>
          </a:p>
        </p:txBody>
      </p:sp>
      <p:pic>
        <p:nvPicPr>
          <p:cNvPr id="4" name="Picture 3"/>
          <p:cNvPicPr>
            <a:picLocks noChangeAspect="1"/>
          </p:cNvPicPr>
          <p:nvPr/>
        </p:nvPicPr>
        <p:blipFill>
          <a:blip r:embed="rId2"/>
          <a:stretch>
            <a:fillRect/>
          </a:stretch>
        </p:blipFill>
        <p:spPr>
          <a:xfrm>
            <a:off x="3093397" y="1375420"/>
            <a:ext cx="5379756" cy="4119882"/>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4284310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phân đoạn</a:t>
            </a:r>
          </a:p>
        </p:txBody>
      </p:sp>
      <p:sp>
        <p:nvSpPr>
          <p:cNvPr id="3" name="Content Placeholder 2"/>
          <p:cNvSpPr>
            <a:spLocks noGrp="1"/>
          </p:cNvSpPr>
          <p:nvPr>
            <p:ph idx="1"/>
          </p:nvPr>
        </p:nvSpPr>
        <p:spPr/>
        <p:txBody>
          <a:bodyPr>
            <a:normAutofit fontScale="92500" lnSpcReduction="10000"/>
          </a:bodyPr>
          <a:lstStyle/>
          <a:p>
            <a:pPr algn="just"/>
            <a:r>
              <a:rPr lang="vi-VN"/>
              <a:t>Địa chỉ l</a:t>
            </a:r>
            <a:r>
              <a:rPr lang="en-US">
                <a:latin typeface="Arial" pitchFamily="34" charset="0"/>
                <a:cs typeface="Arial" pitchFamily="34" charset="0"/>
              </a:rPr>
              <a:t>uận lý</a:t>
            </a:r>
            <a:r>
              <a:rPr lang="vi-VN"/>
              <a:t> gồm hai phần: &lt;segment-number, offset&gt;,</a:t>
            </a:r>
          </a:p>
          <a:p>
            <a:pPr algn="just"/>
            <a:r>
              <a:rPr lang="vi-VN"/>
              <a:t>Bảng Segment– ánh xạ các địa chỉ vật lý hai chiều; mỗi phần tử của bảng có:</a:t>
            </a:r>
          </a:p>
          <a:p>
            <a:pPr lvl="1" algn="just"/>
            <a:r>
              <a:rPr lang="vi-VN"/>
              <a:t>Base – chứa địa chỉ vật lý bắt đầu nơi mà các segment lưu trú trong bộ nhớ.</a:t>
            </a:r>
          </a:p>
          <a:p>
            <a:pPr lvl="1" algn="just"/>
            <a:r>
              <a:rPr lang="vi-VN"/>
              <a:t>Limit – xác định kích cỡ của segment.</a:t>
            </a:r>
          </a:p>
          <a:p>
            <a:pPr algn="just"/>
            <a:r>
              <a:rPr lang="vi-VN"/>
              <a:t>Segment - table base register (STBR) trỏ đến bảng segment trong bộ nhớ.</a:t>
            </a:r>
          </a:p>
          <a:p>
            <a:pPr algn="just"/>
            <a:r>
              <a:rPr lang="vi-VN"/>
              <a:t>Segment - table length register (STLR) th</a:t>
            </a:r>
            <a:r>
              <a:rPr lang="en-US">
                <a:latin typeface="Arial" pitchFamily="34" charset="0"/>
                <a:cs typeface="Arial" pitchFamily="34" charset="0"/>
              </a:rPr>
              <a:t>ể</a:t>
            </a:r>
            <a:r>
              <a:rPr lang="vi-VN"/>
              <a:t> hiện số các segments  được sử dụng bởi một chương trình; </a:t>
            </a:r>
          </a:p>
          <a:p>
            <a:pPr marL="0" indent="0" algn="just">
              <a:buNone/>
            </a:pPr>
            <a:r>
              <a:rPr lang="vi-VN"/>
              <a:t>                     segment number s là hợp lệ nếu s&lt; STLR.</a:t>
            </a:r>
          </a:p>
        </p:txBody>
      </p:sp>
      <p:sp>
        <p:nvSpPr>
          <p:cNvPr id="4" name="Slide Number Placeholder 3"/>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294290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bước xử lý của tiến trình người dùng</a:t>
            </a:r>
          </a:p>
        </p:txBody>
      </p:sp>
      <p:pic>
        <p:nvPicPr>
          <p:cNvPr id="4" name="Content Placeholder 3"/>
          <p:cNvPicPr>
            <a:picLocks noGrp="1" noChangeAspect="1"/>
          </p:cNvPicPr>
          <p:nvPr>
            <p:ph idx="1"/>
          </p:nvPr>
        </p:nvPicPr>
        <p:blipFill>
          <a:blip r:embed="rId2"/>
          <a:stretch>
            <a:fillRect/>
          </a:stretch>
        </p:blipFill>
        <p:spPr>
          <a:xfrm>
            <a:off x="4180156" y="1546786"/>
            <a:ext cx="3851564" cy="5194674"/>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3358896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Kiến trúc phân đoạn</a:t>
            </a:r>
          </a:p>
        </p:txBody>
      </p:sp>
      <p:sp>
        <p:nvSpPr>
          <p:cNvPr id="3" name="Content Placeholder 2"/>
          <p:cNvSpPr>
            <a:spLocks noGrp="1"/>
          </p:cNvSpPr>
          <p:nvPr>
            <p:ph idx="1"/>
          </p:nvPr>
        </p:nvSpPr>
        <p:spPr/>
        <p:txBody>
          <a:bodyPr>
            <a:normAutofit lnSpcReduction="10000"/>
          </a:bodyPr>
          <a:lstStyle/>
          <a:p>
            <a:r>
              <a:rPr lang="vi-VN" dirty="0"/>
              <a:t>Xác định lại</a:t>
            </a:r>
            <a:r>
              <a:rPr lang="en-US" dirty="0"/>
              <a:t> </a:t>
            </a:r>
            <a:r>
              <a:rPr lang="vi-VN" dirty="0"/>
              <a:t>vị trí.</a:t>
            </a:r>
          </a:p>
          <a:p>
            <a:pPr lvl="1"/>
            <a:r>
              <a:rPr lang="vi-VN" dirty="0"/>
              <a:t>Động</a:t>
            </a:r>
          </a:p>
          <a:p>
            <a:pPr lvl="1"/>
            <a:r>
              <a:rPr lang="vi-VN" dirty="0"/>
              <a:t>Dùng bảng segment</a:t>
            </a:r>
            <a:r>
              <a:rPr lang="en-US" dirty="0"/>
              <a:t>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tĩnh</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vi-VN" dirty="0"/>
              <a:t>Chia sẻ.</a:t>
            </a:r>
          </a:p>
          <a:p>
            <a:pPr lvl="1"/>
            <a:r>
              <a:rPr lang="vi-VN" dirty="0"/>
              <a:t>Các đoạn được chia sẻ.</a:t>
            </a:r>
          </a:p>
          <a:p>
            <a:pPr lvl="1"/>
            <a:r>
              <a:rPr lang="vi-VN" dirty="0"/>
              <a:t>Cùng segment number </a:t>
            </a:r>
          </a:p>
          <a:p>
            <a:r>
              <a:rPr lang="vi-VN" dirty="0"/>
              <a:t>Phân phối.</a:t>
            </a:r>
          </a:p>
          <a:p>
            <a:pPr lvl="1"/>
            <a:r>
              <a:rPr lang="en-US" dirty="0">
                <a:latin typeface="Arial" panose="020B0604020202020204" pitchFamily="34" charset="0"/>
                <a:cs typeface="Arial" panose="020B0604020202020204" pitchFamily="34" charset="0"/>
              </a:rPr>
              <a:t>F</a:t>
            </a:r>
            <a:r>
              <a:rPr lang="vi-VN" dirty="0">
                <a:latin typeface="Arial" panose="020B0604020202020204" pitchFamily="34" charset="0"/>
                <a:cs typeface="Arial" panose="020B0604020202020204" pitchFamily="34" charset="0"/>
              </a:rPr>
              <a:t>irst fit /</a:t>
            </a:r>
            <a:r>
              <a:rPr lang="en-US" dirty="0">
                <a:latin typeface="Arial" panose="020B0604020202020204" pitchFamily="34" charset="0"/>
                <a:cs typeface="Arial" panose="020B0604020202020204" pitchFamily="34" charset="0"/>
              </a:rPr>
              <a:t>B</a:t>
            </a:r>
            <a:r>
              <a:rPr lang="vi-VN" dirty="0">
                <a:latin typeface="Arial" panose="020B0604020202020204" pitchFamily="34" charset="0"/>
                <a:cs typeface="Arial" panose="020B0604020202020204" pitchFamily="34" charset="0"/>
              </a:rPr>
              <a:t>est fit</a:t>
            </a:r>
          </a:p>
          <a:p>
            <a:pPr lvl="1"/>
            <a:r>
              <a:rPr lang="vi-VN" dirty="0"/>
              <a:t>Phân mảnh ngoài</a:t>
            </a:r>
          </a:p>
        </p:txBody>
      </p:sp>
      <p:sp>
        <p:nvSpPr>
          <p:cNvPr id="4" name="Slide Number Placeholder 3"/>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1791818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...Kiến trúc phân đoạn</a:t>
            </a:r>
          </a:p>
        </p:txBody>
      </p:sp>
      <p:sp>
        <p:nvSpPr>
          <p:cNvPr id="3" name="Content Placeholder 2"/>
          <p:cNvSpPr>
            <a:spLocks noGrp="1"/>
          </p:cNvSpPr>
          <p:nvPr>
            <p:ph idx="1"/>
          </p:nvPr>
        </p:nvSpPr>
        <p:spPr/>
        <p:txBody>
          <a:bodyPr>
            <a:normAutofit/>
          </a:bodyPr>
          <a:lstStyle/>
          <a:p>
            <a:pPr algn="just"/>
            <a:r>
              <a:rPr lang="vi-VN"/>
              <a:t>Bảo vệ. Một phần tử trong bảng segment liên kết với:</a:t>
            </a:r>
          </a:p>
          <a:p>
            <a:pPr lvl="1" algn="just"/>
            <a:r>
              <a:rPr lang="vi-VN"/>
              <a:t>Bit hợp lệ = 0 ⇒segment không hợp lệ</a:t>
            </a:r>
          </a:p>
          <a:p>
            <a:pPr lvl="1" algn="just"/>
            <a:r>
              <a:rPr lang="vi-VN"/>
              <a:t>Ưu tiên read/ write/ execute</a:t>
            </a:r>
          </a:p>
          <a:p>
            <a:pPr algn="just"/>
            <a:r>
              <a:rPr lang="vi-VN"/>
              <a:t>Các bits bảo vệ kết hợp với các segments; chia sẻ mã ở mức segment.</a:t>
            </a:r>
          </a:p>
          <a:p>
            <a:pPr algn="just"/>
            <a:r>
              <a:rPr lang="vi-VN"/>
              <a:t>Khi các segment thay</a:t>
            </a:r>
            <a:r>
              <a:rPr lang="en-US"/>
              <a:t> </a:t>
            </a:r>
            <a:r>
              <a:rPr lang="vi-VN"/>
              <a:t>đổi kích cỡ, phân phối bộ nhớ là phân phối động.</a:t>
            </a:r>
          </a:p>
          <a:p>
            <a:pPr algn="just"/>
            <a:r>
              <a:rPr lang="vi-VN"/>
              <a:t>Một ví dụ segmentation được cho trong hình vẽ sau</a:t>
            </a:r>
          </a:p>
        </p:txBody>
      </p:sp>
      <p:sp>
        <p:nvSpPr>
          <p:cNvPr id="4" name="Slide Number Placeholder 3"/>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352855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Phần cứng phân đoạn</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458" t="3697" r="241" b="3697"/>
          <a:stretch>
            <a:fillRect/>
          </a:stretch>
        </p:blipFill>
        <p:spPr bwMode="auto">
          <a:xfrm>
            <a:off x="2698376" y="1779868"/>
            <a:ext cx="6517342" cy="446853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1103953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 dụ về phân đoạn</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7814" t="926" r="7814" b="1534"/>
          <a:stretch>
            <a:fillRect/>
          </a:stretch>
        </p:blipFill>
        <p:spPr bwMode="auto">
          <a:xfrm>
            <a:off x="3149973" y="1576388"/>
            <a:ext cx="5877485" cy="490509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31662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Chia sẻ các đoạn</a:t>
            </a:r>
          </a:p>
        </p:txBody>
      </p:sp>
      <p:pic>
        <p:nvPicPr>
          <p:cNvPr id="4" name="Content Placeholder 3"/>
          <p:cNvPicPr>
            <a:picLocks noGrp="1" noChangeAspect="1"/>
          </p:cNvPicPr>
          <p:nvPr>
            <p:ph idx="1"/>
          </p:nvPr>
        </p:nvPicPr>
        <p:blipFill>
          <a:blip r:embed="rId2"/>
          <a:stretch>
            <a:fillRect/>
          </a:stretch>
        </p:blipFill>
        <p:spPr>
          <a:xfrm>
            <a:off x="3743619" y="1599689"/>
            <a:ext cx="4704762" cy="4523809"/>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2825756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Phân đoạn kết hợp với phân trang</a:t>
            </a:r>
          </a:p>
        </p:txBody>
      </p:sp>
      <p:sp>
        <p:nvSpPr>
          <p:cNvPr id="3" name="Content Placeholder 2"/>
          <p:cNvSpPr>
            <a:spLocks noGrp="1"/>
          </p:cNvSpPr>
          <p:nvPr>
            <p:ph idx="1"/>
          </p:nvPr>
        </p:nvSpPr>
        <p:spPr/>
        <p:txBody>
          <a:bodyPr/>
          <a:lstStyle/>
          <a:p>
            <a:pPr algn="just"/>
            <a:r>
              <a:rPr lang="vi-VN"/>
              <a:t>Hệ thống MULTICS giải quyết bài toán phân mảnh ngoài bằng cách phân trang các segments.</a:t>
            </a:r>
          </a:p>
          <a:p>
            <a:pPr algn="just"/>
            <a:r>
              <a:rPr lang="vi-VN"/>
              <a:t>Giải pháp khác với segmentation thuần túy là phần t</a:t>
            </a:r>
            <a:r>
              <a:rPr lang="en-US"/>
              <a:t>ử</a:t>
            </a:r>
            <a:r>
              <a:rPr lang="vi-VN"/>
              <a:t> bảng segment không chứa địa chỉ cơ sở của segment mà địa chỉ cơ sở của bảng trang cho segment này.</a:t>
            </a:r>
          </a:p>
        </p:txBody>
      </p:sp>
      <p:sp>
        <p:nvSpPr>
          <p:cNvPr id="4" name="Slide Number Placeholder 3"/>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52373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Lược đồ dịch địa chỉ MULTICS</a:t>
            </a:r>
          </a:p>
        </p:txBody>
      </p:sp>
      <p:pic>
        <p:nvPicPr>
          <p:cNvPr id="4" name="Content Placeholder 3"/>
          <p:cNvPicPr>
            <a:picLocks noGrp="1" noChangeAspect="1"/>
          </p:cNvPicPr>
          <p:nvPr>
            <p:ph idx="1"/>
          </p:nvPr>
        </p:nvPicPr>
        <p:blipFill>
          <a:blip r:embed="rId2"/>
          <a:stretch>
            <a:fillRect/>
          </a:stretch>
        </p:blipFill>
        <p:spPr>
          <a:xfrm>
            <a:off x="3560509" y="1555750"/>
            <a:ext cx="5070982" cy="461168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552521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Phân đoạn kết hợp với phân trang - Intel 386</a:t>
            </a:r>
          </a:p>
        </p:txBody>
      </p:sp>
      <p:sp>
        <p:nvSpPr>
          <p:cNvPr id="3" name="Content Placeholder 2"/>
          <p:cNvSpPr>
            <a:spLocks noGrp="1"/>
          </p:cNvSpPr>
          <p:nvPr>
            <p:ph idx="1"/>
          </p:nvPr>
        </p:nvSpPr>
        <p:spPr>
          <a:xfrm>
            <a:off x="721658" y="1260416"/>
            <a:ext cx="10515600" cy="4610965"/>
          </a:xfrm>
        </p:spPr>
        <p:txBody>
          <a:bodyPr>
            <a:normAutofit/>
          </a:bodyPr>
          <a:lstStyle/>
          <a:p>
            <a:pPr algn="just"/>
            <a:r>
              <a:rPr lang="vi-VN" sz="2400"/>
              <a:t>Như trong hình vẽ sau, Intel 386 sử dụng segmentation với paging cho việc quản lý bộ nhớ với lược đồ hai tầng phân trang</a:t>
            </a:r>
          </a:p>
        </p:txBody>
      </p:sp>
      <p:pic>
        <p:nvPicPr>
          <p:cNvPr id="4" name="Content Placeholder 3"/>
          <p:cNvPicPr>
            <a:picLocks noChangeAspect="1"/>
          </p:cNvPicPr>
          <p:nvPr/>
        </p:nvPicPr>
        <p:blipFill>
          <a:blip r:embed="rId2"/>
          <a:stretch>
            <a:fillRect/>
          </a:stretch>
        </p:blipFill>
        <p:spPr>
          <a:xfrm>
            <a:off x="3964817" y="2246312"/>
            <a:ext cx="4656812" cy="4611688"/>
          </a:xfrm>
          <a:prstGeom prst="rect">
            <a:avLst/>
          </a:prstGeom>
          <a:ln>
            <a:noFill/>
          </a:ln>
        </p:spPr>
      </p:pic>
      <p:sp>
        <p:nvSpPr>
          <p:cNvPr id="5" name="Slide Number Placeholder 4"/>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3204172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167316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Không gian địa chỉ vật lý và không gian địa chỉ l</a:t>
            </a:r>
            <a:r>
              <a:rPr lang="en-US" sz="3600">
                <a:latin typeface="Times New Roman" pitchFamily="18" charset="0"/>
                <a:cs typeface="Times New Roman" pitchFamily="18" charset="0"/>
              </a:rPr>
              <a:t>uận lý</a:t>
            </a:r>
            <a:endParaRPr lang="vi-VN" sz="36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dirty="0"/>
              <a:t>Khái niệm không gian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gắn với không gian địa chỉ vật lý là trung tâm của các kĩ thuật quản lý bộ nhớ</a:t>
            </a:r>
          </a:p>
          <a:p>
            <a:pPr lvl="1" algn="just"/>
            <a:r>
              <a:rPr lang="vi-VN" dirty="0"/>
              <a:t>Các địa chỉ l</a:t>
            </a:r>
            <a:r>
              <a:rPr lang="en-US" dirty="0" err="1">
                <a:latin typeface="Arial" pitchFamily="34" charset="0"/>
                <a:cs typeface="Arial" pitchFamily="34" charset="0"/>
              </a:rPr>
              <a:t>uận</a:t>
            </a:r>
            <a:r>
              <a:rPr lang="en-US" dirty="0">
                <a:latin typeface="Arial" pitchFamily="34" charset="0"/>
                <a:cs typeface="Arial" pitchFamily="34" charset="0"/>
              </a:rPr>
              <a:t> </a:t>
            </a:r>
            <a:r>
              <a:rPr lang="en-US" dirty="0" err="1">
                <a:latin typeface="Arial" pitchFamily="34" charset="0"/>
                <a:cs typeface="Arial" pitchFamily="34" charset="0"/>
              </a:rPr>
              <a:t>lý</a:t>
            </a:r>
            <a:r>
              <a:rPr lang="vi-VN" dirty="0"/>
              <a:t> –</a:t>
            </a:r>
            <a:r>
              <a:rPr lang="en-US" dirty="0"/>
              <a:t> </a:t>
            </a:r>
            <a:r>
              <a:rPr lang="vi-VN" dirty="0"/>
              <a:t>được CPU</a:t>
            </a:r>
            <a:r>
              <a:rPr lang="en-US"/>
              <a:t> </a:t>
            </a:r>
            <a:r>
              <a:rPr lang="vi-VN"/>
              <a:t>sinh </a:t>
            </a:r>
            <a:r>
              <a:rPr lang="vi-VN" dirty="0"/>
              <a:t>ra; còn được gọi là địa chỉ ảo</a:t>
            </a:r>
          </a:p>
          <a:p>
            <a:pPr lvl="1" algn="just"/>
            <a:r>
              <a:rPr lang="vi-VN" dirty="0"/>
              <a:t>Địa chỉ vật lý – địa chỉ thật trong bộ nhớ, được đơn vị quản lý bộ nhớ</a:t>
            </a:r>
            <a:r>
              <a:rPr lang="en-US" dirty="0"/>
              <a:t> </a:t>
            </a:r>
            <a:r>
              <a:rPr lang="vi-VN" dirty="0"/>
              <a:t>thấy</a:t>
            </a:r>
          </a:p>
          <a:p>
            <a:pPr algn="just"/>
            <a:r>
              <a:rPr lang="vi-VN" dirty="0"/>
              <a:t>Như nhau trong lược đồ gán địa chỉ lúc biên dịch, tải</a:t>
            </a:r>
          </a:p>
          <a:p>
            <a:pPr algn="just"/>
            <a:r>
              <a:rPr lang="vi-VN" dirty="0"/>
              <a:t>Khác nhau trong lược đồ gán địa chỉ lúc thực thi</a:t>
            </a:r>
          </a:p>
        </p:txBody>
      </p:sp>
      <p:sp>
        <p:nvSpPr>
          <p:cNvPr id="4" name="Slide Number Placeholder 3"/>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13483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Đơn vị quản lý bộ nhớ</a:t>
            </a:r>
            <a:r>
              <a:rPr lang="en-US"/>
              <a:t> </a:t>
            </a:r>
            <a:r>
              <a:rPr lang="vi-VN"/>
              <a:t>(MMU)</a:t>
            </a:r>
          </a:p>
        </p:txBody>
      </p:sp>
      <p:sp>
        <p:nvSpPr>
          <p:cNvPr id="3" name="Content Placeholder 2"/>
          <p:cNvSpPr>
            <a:spLocks noGrp="1"/>
          </p:cNvSpPr>
          <p:nvPr>
            <p:ph idx="1"/>
          </p:nvPr>
        </p:nvSpPr>
        <p:spPr/>
        <p:txBody>
          <a:bodyPr>
            <a:normAutofit/>
          </a:bodyPr>
          <a:lstStyle/>
          <a:p>
            <a:pPr algn="just"/>
            <a:r>
              <a:rPr lang="vi-VN" sz="3200" dirty="0"/>
              <a:t>Thiết bị phần cứng thực hiện việc ánh xạ địa chỉ ảo đến địa chỉ vật lý</a:t>
            </a:r>
          </a:p>
          <a:p>
            <a:pPr algn="just"/>
            <a:r>
              <a:rPr lang="vi-VN" sz="3200" dirty="0"/>
              <a:t>Ví dụ về 1 lược đồ MMU đơn giản</a:t>
            </a:r>
          </a:p>
          <a:p>
            <a:pPr lvl="1" algn="just"/>
            <a:r>
              <a:rPr lang="vi-VN" sz="2800" dirty="0"/>
              <a:t>Giá trị thanh ghi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vị</a:t>
            </a:r>
            <a:r>
              <a:rPr lang="en-US" sz="2800" dirty="0">
                <a:latin typeface="Arial" pitchFamily="34" charset="0"/>
                <a:cs typeface="Arial" pitchFamily="34" charset="0"/>
              </a:rPr>
              <a:t> </a:t>
            </a:r>
            <a:r>
              <a:rPr lang="en-US" sz="2800" dirty="0" err="1">
                <a:latin typeface="Arial" pitchFamily="34" charset="0"/>
                <a:cs typeface="Arial" pitchFamily="34" charset="0"/>
              </a:rPr>
              <a:t>lại</a:t>
            </a:r>
            <a:r>
              <a:rPr lang="en-US" sz="2800" dirty="0">
                <a:latin typeface="Arial" pitchFamily="34" charset="0"/>
                <a:cs typeface="Arial" pitchFamily="34" charset="0"/>
              </a:rPr>
              <a:t> </a:t>
            </a:r>
            <a:r>
              <a:rPr lang="en-US" sz="2800" dirty="0"/>
              <a:t>(</a:t>
            </a:r>
            <a:r>
              <a:rPr lang="vi-VN" sz="2800" dirty="0"/>
              <a:t>relocation</a:t>
            </a:r>
            <a:r>
              <a:rPr lang="en-US" sz="2800"/>
              <a:t> register)</a:t>
            </a:r>
            <a:r>
              <a:rPr lang="vi-VN" sz="2800" dirty="0"/>
              <a:t> được cộng vào cho mỗi địa chỉ được sinh ra bởi tiến trình người dùng tại thời điểm nó tải vào bộ nhớ.</a:t>
            </a:r>
          </a:p>
          <a:p>
            <a:pPr algn="just"/>
            <a:r>
              <a:rPr lang="vi-VN" sz="3200" dirty="0"/>
              <a:t>Chương trình người dùng làm việc với các địa chỉ l</a:t>
            </a:r>
            <a:r>
              <a:rPr lang="en-US" sz="3200" dirty="0" err="1">
                <a:latin typeface="Arial" pitchFamily="34" charset="0"/>
                <a:cs typeface="Arial" pitchFamily="34" charset="0"/>
              </a:rPr>
              <a:t>uận</a:t>
            </a:r>
            <a:r>
              <a:rPr lang="en-US" sz="3200" dirty="0">
                <a:latin typeface="Arial" pitchFamily="34" charset="0"/>
                <a:cs typeface="Arial" pitchFamily="34" charset="0"/>
              </a:rPr>
              <a:t> </a:t>
            </a:r>
            <a:r>
              <a:rPr lang="en-US" sz="3200" dirty="0" err="1">
                <a:latin typeface="Arial" pitchFamily="34" charset="0"/>
                <a:cs typeface="Arial" pitchFamily="34" charset="0"/>
              </a:rPr>
              <a:t>lý</a:t>
            </a:r>
            <a:r>
              <a:rPr lang="vi-VN" sz="3200" dirty="0"/>
              <a:t>; nó không bao giờ thấy địa chỉ vật lý</a:t>
            </a:r>
          </a:p>
        </p:txBody>
      </p:sp>
      <p:sp>
        <p:nvSpPr>
          <p:cNvPr id="4" name="Slide Number Placeholder 3"/>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328374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Gán địa chỉ động với thanh ghi relocation</a:t>
            </a:r>
          </a:p>
        </p:txBody>
      </p:sp>
      <p:pic>
        <p:nvPicPr>
          <p:cNvPr id="4" name="Content Placeholder 3"/>
          <p:cNvPicPr>
            <a:picLocks noGrp="1" noChangeAspect="1"/>
          </p:cNvPicPr>
          <p:nvPr>
            <p:ph idx="1"/>
          </p:nvPr>
        </p:nvPicPr>
        <p:blipFill>
          <a:blip r:embed="rId2"/>
          <a:stretch>
            <a:fillRect/>
          </a:stretch>
        </p:blipFill>
        <p:spPr>
          <a:xfrm>
            <a:off x="3315047" y="1615121"/>
            <a:ext cx="5561905" cy="4295238"/>
          </a:xfrm>
          <a:prstGeom prst="rect">
            <a:avLst/>
          </a:prstGeom>
        </p:spPr>
      </p:pic>
      <p:sp>
        <p:nvSpPr>
          <p:cNvPr id="3" name="Slide Number Placeholder 2"/>
          <p:cNvSpPr>
            <a:spLocks noGrp="1"/>
          </p:cNvSpPr>
          <p:nvPr>
            <p:ph type="sldNum" sz="quarter" idx="12"/>
          </p:nvPr>
        </p:nvSpPr>
        <p:spPr/>
        <p:txBody>
          <a:bodyPr/>
          <a:lstStyle/>
          <a:p>
            <a:fld id="{CE4F60F1-D81D-4A0F-9A4C-4DEFF98A3653}" type="slidenum">
              <a:rPr lang="vi-VN" smtClean="0"/>
              <a:t>8</a:t>
            </a:fld>
            <a:endParaRPr lang="vi-VN"/>
          </a:p>
        </p:txBody>
      </p:sp>
      <p:sp>
        <p:nvSpPr>
          <p:cNvPr id="5" name="TextBox 4"/>
          <p:cNvSpPr txBox="1"/>
          <p:nvPr/>
        </p:nvSpPr>
        <p:spPr>
          <a:xfrm>
            <a:off x="8824962" y="1513257"/>
            <a:ext cx="301686" cy="369332"/>
          </a:xfrm>
          <a:prstGeom prst="rect">
            <a:avLst/>
          </a:prstGeom>
          <a:noFill/>
        </p:spPr>
        <p:txBody>
          <a:bodyPr wrap="none" rtlCol="0">
            <a:spAutoFit/>
          </a:bodyPr>
          <a:lstStyle/>
          <a:p>
            <a:r>
              <a:rPr lang="en-US"/>
              <a:t>0</a:t>
            </a:r>
          </a:p>
        </p:txBody>
      </p:sp>
      <p:sp>
        <p:nvSpPr>
          <p:cNvPr id="6" name="TextBox 5"/>
          <p:cNvSpPr txBox="1"/>
          <p:nvPr/>
        </p:nvSpPr>
        <p:spPr>
          <a:xfrm>
            <a:off x="8824962" y="5475656"/>
            <a:ext cx="1290225" cy="369332"/>
          </a:xfrm>
          <a:prstGeom prst="rect">
            <a:avLst/>
          </a:prstGeom>
          <a:noFill/>
        </p:spPr>
        <p:txBody>
          <a:bodyPr wrap="none" rtlCol="0">
            <a:spAutoFit/>
          </a:bodyPr>
          <a:lstStyle/>
          <a:p>
            <a:r>
              <a:rPr lang="en-US"/>
              <a:t>Max=80000</a:t>
            </a:r>
          </a:p>
        </p:txBody>
      </p:sp>
    </p:spTree>
    <p:extLst>
      <p:ext uri="{BB962C8B-B14F-4D97-AF65-F5344CB8AC3E}">
        <p14:creationId xmlns:p14="http://schemas.microsoft.com/office/powerpoint/2010/main" val="92331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Tải động vào bộ nhớ</a:t>
            </a:r>
          </a:p>
        </p:txBody>
      </p:sp>
      <p:sp>
        <p:nvSpPr>
          <p:cNvPr id="3" name="Content Placeholder 2"/>
          <p:cNvSpPr>
            <a:spLocks noGrp="1"/>
          </p:cNvSpPr>
          <p:nvPr>
            <p:ph idx="1"/>
          </p:nvPr>
        </p:nvSpPr>
        <p:spPr>
          <a:xfrm>
            <a:off x="838200" y="1556252"/>
            <a:ext cx="10826578" cy="4610965"/>
          </a:xfrm>
        </p:spPr>
        <p:txBody>
          <a:bodyPr>
            <a:noAutofit/>
          </a:bodyPr>
          <a:lstStyle/>
          <a:p>
            <a:pPr algn="just"/>
            <a:r>
              <a:rPr lang="vi-VN" sz="3200"/>
              <a:t>Các phương thức không được tải vào bộ nhớ </a:t>
            </a:r>
            <a:r>
              <a:rPr lang="en-US" sz="3200">
                <a:latin typeface="Arial" pitchFamily="34" charset="0"/>
                <a:cs typeface="Arial" pitchFamily="34" charset="0"/>
              </a:rPr>
              <a:t>cho tới</a:t>
            </a:r>
            <a:r>
              <a:rPr lang="en-US" sz="3200"/>
              <a:t> </a:t>
            </a:r>
            <a:r>
              <a:rPr lang="vi-VN" sz="3200"/>
              <a:t>khi nó được gọi</a:t>
            </a:r>
          </a:p>
          <a:p>
            <a:pPr algn="just"/>
            <a:r>
              <a:rPr lang="vi-VN" sz="3200"/>
              <a:t>Tận dụng không gian bộ nhớ tốt hơn</a:t>
            </a:r>
          </a:p>
          <a:p>
            <a:pPr lvl="1" algn="just"/>
            <a:r>
              <a:rPr lang="vi-VN" sz="2800"/>
              <a:t>Phương thức không được sử dụng sẽ không bao giờ được tải</a:t>
            </a:r>
          </a:p>
          <a:p>
            <a:pPr algn="just"/>
            <a:r>
              <a:rPr lang="vi-VN" sz="3200"/>
              <a:t>Hữu ích khi cần lượng mã lớn để xử lý các trường hợp không thường xuyên</a:t>
            </a:r>
          </a:p>
          <a:p>
            <a:pPr algn="just"/>
            <a:r>
              <a:rPr lang="vi-VN" sz="3200"/>
              <a:t>Không cần phải có sự hỗ trợ đặc biệt của hệ điều hành trong thiết kế chương trình</a:t>
            </a:r>
          </a:p>
        </p:txBody>
      </p:sp>
      <p:sp>
        <p:nvSpPr>
          <p:cNvPr id="4" name="Slide Number Placeholder 3"/>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58887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13054</TotalTime>
  <Words>3304</Words>
  <Application>Microsoft Office PowerPoint</Application>
  <PresentationFormat>Widescreen</PresentationFormat>
  <Paragraphs>319</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Chương 6  QUẢN LÝ BỘ NHỚ</vt:lpstr>
      <vt:lpstr>Quản lý bộ nhớ</vt:lpstr>
      <vt:lpstr>Cơ sở</vt:lpstr>
      <vt:lpstr>Gán bộ nhớ cho các câu lệnh và dữ liệu </vt:lpstr>
      <vt:lpstr>Các bước xử lý của tiến trình người dùng</vt:lpstr>
      <vt:lpstr>Không gian địa chỉ vật lý và không gian địa chỉ luận lý</vt:lpstr>
      <vt:lpstr>Đơn vị quản lý bộ nhớ (MMU)</vt:lpstr>
      <vt:lpstr>Gán địa chỉ động với thanh ghi relocation</vt:lpstr>
      <vt:lpstr>Tải động vào bộ nhớ</vt:lpstr>
      <vt:lpstr>Liên kết động</vt:lpstr>
      <vt:lpstr>Overlay </vt:lpstr>
      <vt:lpstr>Tải chồng (Overlay)</vt:lpstr>
      <vt:lpstr>Tráo đổi (Swapping)</vt:lpstr>
      <vt:lpstr>...Swapping</vt:lpstr>
      <vt:lpstr>Lược đồ Swapping</vt:lpstr>
      <vt:lpstr>Phân phối bộ nhớ liên tục</vt:lpstr>
      <vt:lpstr>Hỗ trợ phần cứng cho các thanh ghi relocation và thanh ghi limit</vt:lpstr>
      <vt:lpstr>... Phân phối liên tục</vt:lpstr>
      <vt:lpstr>Bài toán phân phối bộ nhớ động</vt:lpstr>
      <vt:lpstr>Sự phân mảnh</vt:lpstr>
      <vt:lpstr>Phân trang (paging)</vt:lpstr>
      <vt:lpstr>Lược đồ dịch địa chỉ</vt:lpstr>
      <vt:lpstr>Phần cứng phân trang</vt:lpstr>
      <vt:lpstr>Ví dụ về phân trang</vt:lpstr>
      <vt:lpstr>…Ví dụ về phân trang</vt:lpstr>
      <vt:lpstr>Các frame rỗi</vt:lpstr>
      <vt:lpstr>PowerPoint Presentation</vt:lpstr>
      <vt:lpstr>PowerPoint Presentation</vt:lpstr>
      <vt:lpstr>Cài đặt bảng trang (page table)</vt:lpstr>
      <vt:lpstr>Bộ nhớ kết hợp</vt:lpstr>
      <vt:lpstr>Phần cứng cho phân trang, TLB</vt:lpstr>
      <vt:lpstr>Thời gian truy cập hiệu quả</vt:lpstr>
      <vt:lpstr>Bảo vệ bộ nhớ</vt:lpstr>
      <vt:lpstr>Bit valid và invalid trong bảng trang</vt:lpstr>
      <vt:lpstr>Các trang dùng chung</vt:lpstr>
      <vt:lpstr>Ví dụ về các trang chia sẻ</vt:lpstr>
      <vt:lpstr> Cấu trúc bảng trang</vt:lpstr>
      <vt:lpstr>Các bảng trang phân cấp</vt:lpstr>
      <vt:lpstr>Lược đồ bảng trang hai mức</vt:lpstr>
      <vt:lpstr>Ví dụ về bảng trang hai mức</vt:lpstr>
      <vt:lpstr>Lược đồ dịch địa chỉ</vt:lpstr>
      <vt:lpstr>Các bảng trang băm</vt:lpstr>
      <vt:lpstr>Bảng trang băm</vt:lpstr>
      <vt:lpstr>Bảng trang ngược</vt:lpstr>
      <vt:lpstr>Kiến trúc bảng trang ngược</vt:lpstr>
      <vt:lpstr> Phân đoạn (Segmentation)</vt:lpstr>
      <vt:lpstr>Quan điểm người dùng của một chương trình</vt:lpstr>
      <vt:lpstr>Quan điểm luận lý của segmentation</vt:lpstr>
      <vt:lpstr>Kiến trúc phân đoạn</vt:lpstr>
      <vt:lpstr>... Kiến trúc phân đoạn</vt:lpstr>
      <vt:lpstr>...Kiến trúc phân đoạn</vt:lpstr>
      <vt:lpstr>Phần cứng phân đoạn</vt:lpstr>
      <vt:lpstr>Ví dụ về phân đoạn</vt:lpstr>
      <vt:lpstr>Chia sẻ các đoạn</vt:lpstr>
      <vt:lpstr>Phân đoạn kết hợp với phân trang</vt:lpstr>
      <vt:lpstr>Lược đồ dịch địa chỉ MULTICS</vt:lpstr>
      <vt:lpstr>Phân đoạn kết hợp với phân trang - Intel 386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Admin</cp:lastModifiedBy>
  <cp:revision>228</cp:revision>
  <dcterms:created xsi:type="dcterms:W3CDTF">2016-01-06T01:29:25Z</dcterms:created>
  <dcterms:modified xsi:type="dcterms:W3CDTF">2024-12-02T19:27:46Z</dcterms:modified>
</cp:coreProperties>
</file>