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7" r:id="rId23"/>
    <p:sldId id="369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4" r:id="rId36"/>
    <p:sldId id="385" r:id="rId37"/>
    <p:sldId id="386" r:id="rId38"/>
    <p:sldId id="387" r:id="rId39"/>
    <p:sldId id="343" r:id="rId40"/>
    <p:sldId id="342" r:id="rId41"/>
    <p:sldId id="344" r:id="rId4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0066"/>
    <a:srgbClr val="003399"/>
    <a:srgbClr val="00FFFF"/>
    <a:srgbClr val="009900"/>
    <a:srgbClr val="00FF00"/>
    <a:srgbClr val="00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0515600" cy="4610965"/>
          </a:xfrm>
          <a:ln>
            <a:noFill/>
          </a:ln>
        </p:spPr>
        <p:txBody>
          <a:bodyPr/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61" y="13213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750847" y="82726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676-1EDD-4580-9E2C-06A1F01485BF}" type="datetimeFigureOut">
              <a:rPr lang="vi-VN" smtClean="0"/>
              <a:t>13/11/2024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4796" y="2385650"/>
            <a:ext cx="9144000" cy="174062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Chương</a:t>
            </a:r>
            <a:r>
              <a:rPr lang="en-US" b="1" dirty="0"/>
              <a:t> 7</a:t>
            </a:r>
            <a:br>
              <a:rPr lang="en-US" b="1" dirty="0"/>
            </a:br>
            <a:r>
              <a:rPr lang="en-US" sz="8900" b="1" dirty="0"/>
              <a:t>BỘ NHỚ ẢO</a:t>
            </a:r>
            <a:br>
              <a:rPr lang="en-US" sz="8900" b="1" dirty="0"/>
            </a:br>
            <a:r>
              <a:rPr lang="en-US" sz="8900" b="1" dirty="0"/>
              <a:t>(Virtual Memory)</a:t>
            </a:r>
            <a:endParaRPr lang="vi-V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Lỗi trang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vi-VN" dirty="0"/>
              <a:t>Tham chiếu đến một trang không có trong bộ nhớ, trước tiên tham chiếu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bẫy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vi-VN" dirty="0"/>
              <a:t> hệ điều hành ⇒ lỗi trang</a:t>
            </a:r>
          </a:p>
          <a:p>
            <a:pPr algn="just"/>
            <a:r>
              <a:rPr lang="vi-VN" dirty="0"/>
              <a:t>Hệ điều hành kiểm tra bảng khác để xác định</a:t>
            </a:r>
            <a:r>
              <a:rPr lang="en-US" dirty="0"/>
              <a:t>:</a:t>
            </a:r>
            <a:endParaRPr lang="vi-VN" dirty="0"/>
          </a:p>
          <a:p>
            <a:pPr lvl="1" algn="just"/>
            <a:r>
              <a:rPr lang="vi-VN" dirty="0"/>
              <a:t>Tham chiếu không hợp lệ ⇒ bỏ qua.</a:t>
            </a:r>
          </a:p>
          <a:p>
            <a:pPr lvl="1" algn="just"/>
            <a:r>
              <a:rPr lang="vi-VN" dirty="0"/>
              <a:t>Tham chiếu hợp lệ</a:t>
            </a:r>
            <a:r>
              <a:rPr lang="en-US" dirty="0"/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vi-VN" dirty="0"/>
              <a:t> không có trong bộ nhớ</a:t>
            </a:r>
            <a:r>
              <a:rPr lang="en-US"/>
              <a:t>:</a:t>
            </a:r>
            <a:endParaRPr lang="vi-VN" dirty="0"/>
          </a:p>
          <a:p>
            <a:pPr lvl="2" algn="just"/>
            <a:r>
              <a:rPr lang="vi-VN" dirty="0"/>
              <a:t>Lấy ra một frame rỗng</a:t>
            </a:r>
          </a:p>
          <a:p>
            <a:pPr lvl="2" algn="just"/>
            <a:r>
              <a:rPr lang="vi-VN" dirty="0"/>
              <a:t>Tráo đổi trang vào frame</a:t>
            </a:r>
          </a:p>
          <a:p>
            <a:pPr lvl="2" algn="just"/>
            <a:r>
              <a:rPr lang="vi-VN" dirty="0"/>
              <a:t>Thiết lập lại các bảng, bit valid = 1</a:t>
            </a:r>
          </a:p>
          <a:p>
            <a:pPr lvl="2" algn="just"/>
            <a:r>
              <a:rPr lang="vi-VN" dirty="0"/>
              <a:t>Khởi tạo lại lệnh:</a:t>
            </a:r>
          </a:p>
          <a:p>
            <a:pPr lvl="1" algn="just">
              <a:buFont typeface="Wingdings" pitchFamily="2" charset="2"/>
              <a:buChar char="§"/>
            </a:pPr>
            <a:r>
              <a:rPr lang="vi-VN" dirty="0"/>
              <a:t>Chuyển khối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50" y="3988561"/>
            <a:ext cx="2070525" cy="19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4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bước xử lý lỗi trang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426" y="1375420"/>
            <a:ext cx="6091148" cy="51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5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Trường hợp không còn frame rỗi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Thay thế trang</a:t>
            </a:r>
          </a:p>
          <a:p>
            <a:pPr lvl="1" algn="just"/>
            <a:r>
              <a:rPr lang="vi-VN" dirty="0"/>
              <a:t>Tìm một trang nào đó hiện trong bộ nhớ, nhưng đang không được sử dụng, swap nó ra.</a:t>
            </a:r>
          </a:p>
          <a:p>
            <a:pPr lvl="1" algn="just"/>
            <a:r>
              <a:rPr lang="vi-VN" dirty="0"/>
              <a:t>Thuật toán thay trang</a:t>
            </a:r>
          </a:p>
          <a:p>
            <a:pPr lvl="1" algn="just"/>
            <a:r>
              <a:rPr lang="vi-VN" dirty="0"/>
              <a:t>Hiệu năng – cần một thuậ</a:t>
            </a:r>
            <a:r>
              <a:rPr lang="en-US" dirty="0"/>
              <a:t>t</a:t>
            </a:r>
            <a:r>
              <a:rPr lang="vi-VN" dirty="0"/>
              <a:t> toán trả lại với ít lỗi trang nhất có thể.</a:t>
            </a:r>
          </a:p>
          <a:p>
            <a:pPr algn="just"/>
            <a:r>
              <a:rPr lang="vi-VN" dirty="0"/>
              <a:t>Trang có thể được tải vào bộ nhớ một vài lần.</a:t>
            </a:r>
          </a:p>
        </p:txBody>
      </p:sp>
    </p:spTree>
    <p:extLst>
      <p:ext uri="{BB962C8B-B14F-4D97-AF65-F5344CB8AC3E}">
        <p14:creationId xmlns:p14="http://schemas.microsoft.com/office/powerpoint/2010/main" val="300438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Hiệu năng của phân trang theo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/>
              <a:t>Tỉ lệ lỗi trang 0 ≤p≤1.0</a:t>
            </a:r>
          </a:p>
          <a:p>
            <a:pPr lvl="1"/>
            <a:r>
              <a:rPr lang="vi-VN"/>
              <a:t>Nếu p= 0, không có lỗi trang</a:t>
            </a:r>
          </a:p>
          <a:p>
            <a:pPr lvl="1"/>
            <a:r>
              <a:rPr lang="vi-VN"/>
              <a:t>Nếu p= 1, mọi tham chiếu đều lỗi</a:t>
            </a:r>
          </a:p>
          <a:p>
            <a:r>
              <a:rPr lang="vi-VN"/>
              <a:t>Thời gian truy cập hiệu quả(EAT)</a:t>
            </a:r>
          </a:p>
          <a:p>
            <a:pPr marL="0" indent="1887538">
              <a:buNone/>
            </a:pPr>
            <a:r>
              <a:rPr lang="vi-VN"/>
              <a:t>EAT = (1 –p) x thời gian truy cập bộ nhớ</a:t>
            </a:r>
          </a:p>
          <a:p>
            <a:pPr marL="0" indent="2782888">
              <a:buNone/>
            </a:pPr>
            <a:r>
              <a:rPr lang="vi-VN"/>
              <a:t>+ p (phụ trội do lỗi trang</a:t>
            </a:r>
            <a:endParaRPr lang="en-US"/>
          </a:p>
          <a:p>
            <a:pPr marL="0" indent="2782888">
              <a:buNone/>
            </a:pPr>
            <a:r>
              <a:rPr lang="vi-VN"/>
              <a:t>+ [swap trang ra]</a:t>
            </a:r>
            <a:endParaRPr lang="en-US"/>
          </a:p>
          <a:p>
            <a:pPr marL="0" indent="2782888">
              <a:buNone/>
            </a:pPr>
            <a:r>
              <a:rPr lang="vi-VN"/>
              <a:t>+ swap trang vào</a:t>
            </a:r>
            <a:endParaRPr lang="en-US"/>
          </a:p>
          <a:p>
            <a:pPr marL="0" indent="2782888">
              <a:buNone/>
            </a:pPr>
            <a:r>
              <a:rPr lang="vi-VN"/>
              <a:t>+ phụ trội do khởi động lại)</a:t>
            </a:r>
          </a:p>
        </p:txBody>
      </p:sp>
    </p:spTree>
    <p:extLst>
      <p:ext uri="{BB962C8B-B14F-4D97-AF65-F5344CB8AC3E}">
        <p14:creationId xmlns:p14="http://schemas.microsoft.com/office/powerpoint/2010/main" val="411620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Ví dụ về phân trang theo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Thời gian truy cập bộ nhớ = 1 micro second</a:t>
            </a:r>
          </a:p>
          <a:p>
            <a:r>
              <a:rPr lang="vi-VN" dirty="0"/>
              <a:t>50% trang bị thay thế cần phải cập nhật lại (do đã có sửa đổi) </a:t>
            </a:r>
            <a:r>
              <a:rPr lang="vi-VN" dirty="0">
                <a:sym typeface="Symbol" panose="05050102010706020507" pitchFamily="18" charset="2"/>
              </a:rPr>
              <a:t> </a:t>
            </a:r>
            <a:r>
              <a:rPr lang="vi-VN" dirty="0"/>
              <a:t>50% trang cần phải được swap ra</a:t>
            </a:r>
          </a:p>
          <a:p>
            <a:r>
              <a:rPr lang="vi-VN" dirty="0"/>
              <a:t>Thời gian </a:t>
            </a: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vi-VN" dirty="0"/>
              <a:t>wap trang = 10 msec = 10,000 microsec</a:t>
            </a:r>
          </a:p>
          <a:p>
            <a:pPr marL="0" indent="2159000">
              <a:buNone/>
            </a:pPr>
            <a:r>
              <a:rPr lang="vi-VN" dirty="0"/>
              <a:t>EAT = (1 –</a:t>
            </a:r>
            <a:r>
              <a:rPr lang="en-US" dirty="0"/>
              <a:t> </a:t>
            </a:r>
            <a:r>
              <a:rPr lang="vi-VN" dirty="0"/>
              <a:t>p) x 1 + p (15000)</a:t>
            </a:r>
          </a:p>
          <a:p>
            <a:pPr marL="0" indent="2159000">
              <a:buNone/>
            </a:pPr>
            <a:r>
              <a:rPr lang="en-US"/>
              <a:t>=</a:t>
            </a:r>
            <a:r>
              <a:rPr lang="vi-VN"/>
              <a:t>1 + 15000</a:t>
            </a:r>
            <a:r>
              <a:rPr lang="en-US" dirty="0"/>
              <a:t>p</a:t>
            </a:r>
            <a:r>
              <a:rPr lang="vi-VN" dirty="0"/>
              <a:t> (in microsec)</a:t>
            </a:r>
          </a:p>
        </p:txBody>
      </p:sp>
    </p:spTree>
    <p:extLst>
      <p:ext uri="{BB962C8B-B14F-4D97-AF65-F5344CB8AC3E}">
        <p14:creationId xmlns:p14="http://schemas.microsoft.com/office/powerpoint/2010/main" val="25342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Thay thế trang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Tránh tình trạng phân phối bộ nhớ quá tải</a:t>
            </a:r>
          </a:p>
          <a:p>
            <a:pPr lvl="1" algn="just"/>
            <a:r>
              <a:rPr lang="vi-VN"/>
              <a:t>Dịch vụ lỗi trang bao gồm việc thay trang.</a:t>
            </a:r>
          </a:p>
          <a:p>
            <a:pPr algn="just"/>
            <a:r>
              <a:rPr lang="vi-VN"/>
              <a:t>Sử dụng b</a:t>
            </a:r>
            <a:r>
              <a:rPr lang="en-US">
                <a:latin typeface="Arial" pitchFamily="34" charset="0"/>
                <a:cs typeface="Arial" pitchFamily="34" charset="0"/>
              </a:rPr>
              <a:t>i</a:t>
            </a:r>
            <a:r>
              <a:rPr lang="vi-VN"/>
              <a:t>t sửa đổi (dirty) </a:t>
            </a:r>
          </a:p>
          <a:p>
            <a:pPr lvl="1" algn="just"/>
            <a:r>
              <a:rPr lang="vi-VN"/>
              <a:t>Giảm thời gian phụ trội của việc chuyển trang – chỉ có các trang bị sửa đổi mới phải ghi lại lên đĩa.</a:t>
            </a:r>
          </a:p>
          <a:p>
            <a:pPr algn="just"/>
            <a:r>
              <a:rPr lang="vi-VN"/>
              <a:t>Thay trang làm tăng sự tách biệt giữa bộ nhớ l</a:t>
            </a:r>
            <a:r>
              <a:rPr lang="en-US">
                <a:latin typeface="Arial" pitchFamily="34" charset="0"/>
                <a:cs typeface="Arial" pitchFamily="34" charset="0"/>
              </a:rPr>
              <a:t>uận lý</a:t>
            </a:r>
            <a:r>
              <a:rPr lang="en-US"/>
              <a:t> </a:t>
            </a:r>
            <a:r>
              <a:rPr lang="vi-VN"/>
              <a:t>và bộ nhớ vật lý</a:t>
            </a:r>
          </a:p>
        </p:txBody>
      </p:sp>
    </p:spTree>
    <p:extLst>
      <p:ext uri="{BB962C8B-B14F-4D97-AF65-F5344CB8AC3E}">
        <p14:creationId xmlns:p14="http://schemas.microsoft.com/office/powerpoint/2010/main" val="235122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Yêu cầu thay trang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189" y="1555749"/>
            <a:ext cx="6913738" cy="50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9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Kĩ thuật thay trang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Tìm vị trí của trang yêu cầu trên đĩa.</a:t>
            </a:r>
          </a:p>
          <a:p>
            <a:pPr algn="just"/>
            <a:r>
              <a:rPr lang="vi-VN"/>
              <a:t>Tìm một frame rỗi:</a:t>
            </a:r>
          </a:p>
          <a:p>
            <a:pPr lvl="1" algn="just"/>
            <a:r>
              <a:rPr lang="vi-VN"/>
              <a:t>Nếu có một frame rỗi, tận dụng frame đó.</a:t>
            </a:r>
          </a:p>
          <a:p>
            <a:pPr lvl="1" algn="just"/>
            <a:r>
              <a:rPr lang="vi-VN"/>
              <a:t>Nếu không có frame rỗi, áp dụng thuật toán thay trang để lựa chọn một frame nạn nhân.</a:t>
            </a:r>
          </a:p>
          <a:p>
            <a:pPr algn="just"/>
            <a:r>
              <a:rPr lang="vi-VN"/>
              <a:t>Đọc trang yêu cầu vào frame mới rỗi. Cập nhật trang và bảng frame.</a:t>
            </a:r>
          </a:p>
          <a:p>
            <a:pPr algn="just"/>
            <a:r>
              <a:rPr lang="vi-VN"/>
              <a:t>Khởi động lại tiến trình.</a:t>
            </a:r>
          </a:p>
        </p:txBody>
      </p:sp>
    </p:spTree>
    <p:extLst>
      <p:ext uri="{BB962C8B-B14F-4D97-AF65-F5344CB8AC3E}">
        <p14:creationId xmlns:p14="http://schemas.microsoft.com/office/powerpoint/2010/main" val="301504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Thay trang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750" y="1531600"/>
            <a:ext cx="6731098" cy="50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Các thuật toán thay thế trang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Mục đích: tỉ lệ lỗi trang thấp nhất.</a:t>
            </a:r>
          </a:p>
          <a:p>
            <a:r>
              <a:rPr lang="vi-VN" dirty="0"/>
              <a:t>Đánh giá thuật toán</a:t>
            </a:r>
            <a:r>
              <a:rPr lang="en-US"/>
              <a:t>:</a:t>
            </a:r>
            <a:endParaRPr lang="vi-VN" dirty="0"/>
          </a:p>
          <a:p>
            <a:pPr lvl="1"/>
            <a:r>
              <a:rPr lang="vi-VN" dirty="0"/>
              <a:t>Áp dụng thuật toán trên một chuỗi các tham chiếu bộ nhớ</a:t>
            </a:r>
          </a:p>
          <a:p>
            <a:pPr lvl="1"/>
            <a:r>
              <a:rPr lang="vi-VN" dirty="0"/>
              <a:t>Tính toán số lỗi trang trên chuỗi đó.</a:t>
            </a:r>
          </a:p>
          <a:p>
            <a:pPr lvl="1"/>
            <a:r>
              <a:rPr lang="vi-VN" dirty="0"/>
              <a:t>Trong tất cả các ví dụ sau, ta sử dụng chuỗi 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ham chiếu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</a:p>
          <a:p>
            <a:pPr marL="0" indent="0">
              <a:buNone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1, 2, 3, 4, 1, 2, 5, 1, 2, 3, 4, 5.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2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Cơ sở</a:t>
            </a:r>
          </a:p>
          <a:p>
            <a:r>
              <a:rPr lang="vi-VN"/>
              <a:t>Phân trang theo yêu cầu</a:t>
            </a:r>
          </a:p>
          <a:p>
            <a:r>
              <a:rPr lang="vi-VN"/>
              <a:t>Hiệu năng của phân trang theo yêu cầu</a:t>
            </a:r>
          </a:p>
          <a:p>
            <a:r>
              <a:rPr lang="vi-VN"/>
              <a:t>Thay thế trang</a:t>
            </a:r>
          </a:p>
          <a:p>
            <a:r>
              <a:rPr lang="vi-VN"/>
              <a:t>Các thuật toán thay thế trang</a:t>
            </a:r>
          </a:p>
          <a:p>
            <a:r>
              <a:rPr lang="vi-VN"/>
              <a:t>Cấp phát </a:t>
            </a:r>
            <a:r>
              <a:rPr lang="en-US">
                <a:latin typeface="Arial" pitchFamily="34" charset="0"/>
                <a:cs typeface="Arial" pitchFamily="34" charset="0"/>
              </a:rPr>
              <a:t>khung</a:t>
            </a:r>
            <a:endParaRPr lang="vi-VN">
              <a:latin typeface="Arial" pitchFamily="34" charset="0"/>
              <a:cs typeface="Arial" pitchFamily="34" charset="0"/>
            </a:endParaRPr>
          </a:p>
          <a:p>
            <a:r>
              <a:rPr lang="vi-VN"/>
              <a:t>Thrashing</a:t>
            </a:r>
          </a:p>
          <a:p>
            <a:r>
              <a:rPr lang="vi-VN"/>
              <a:t>Các vấn đề khác</a:t>
            </a:r>
          </a:p>
        </p:txBody>
      </p:sp>
    </p:spTree>
    <p:extLst>
      <p:ext uri="{BB962C8B-B14F-4D97-AF65-F5344CB8AC3E}">
        <p14:creationId xmlns:p14="http://schemas.microsoft.com/office/powerpoint/2010/main" val="270514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Đồ thị mô tả số lỗi trang theo số Frames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000" y="1733022"/>
            <a:ext cx="7200000" cy="4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Thuật toán vào trước ra trước (FIFO)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483" y="1305240"/>
            <a:ext cx="10515600" cy="5391395"/>
          </a:xfrm>
        </p:spPr>
        <p:txBody>
          <a:bodyPr>
            <a:normAutofit fontScale="85000" lnSpcReduction="20000"/>
          </a:bodyPr>
          <a:lstStyle/>
          <a:p>
            <a:r>
              <a:rPr lang="vi-VN" sz="2400" dirty="0"/>
              <a:t>Chuỗi tham chiếu: 1, 2, 3, 4, 1, 2, 5, 1, 2, 3, 4, 5</a:t>
            </a:r>
          </a:p>
          <a:p>
            <a:r>
              <a:rPr lang="vi-VN" sz="2400" dirty="0"/>
              <a:t>3 frame (mỗi tiến trình chỉ có 3 trang cùng ở trong bộ nhớ tại cùng một thời điểm)</a:t>
            </a:r>
          </a:p>
          <a:p>
            <a:endParaRPr lang="vi-VN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vi-VN" sz="2400" dirty="0"/>
              <a:t>4 frame</a:t>
            </a:r>
          </a:p>
          <a:p>
            <a:endParaRPr lang="vi-VN" sz="2400" dirty="0"/>
          </a:p>
          <a:p>
            <a:endParaRPr lang="vi-VN" sz="2400" dirty="0"/>
          </a:p>
          <a:p>
            <a:endParaRPr lang="vi-V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vi-VN" sz="2400" dirty="0"/>
              <a:t>Thay thế FIFO – Belady’s Anomaly</a:t>
            </a:r>
            <a:r>
              <a:rPr lang="en-US" sz="2400" dirty="0"/>
              <a:t>:</a:t>
            </a:r>
            <a:endParaRPr lang="vi-VN" sz="2400" dirty="0"/>
          </a:p>
          <a:p>
            <a:pPr lvl="1">
              <a:buFont typeface="Wingdings" pitchFamily="2" charset="2"/>
              <a:buChar char="§"/>
            </a:pPr>
            <a:r>
              <a:rPr lang="vi-VN" sz="2000" dirty="0"/>
              <a:t>Nhiều frame ⇒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nhiều</a:t>
            </a:r>
            <a:r>
              <a:rPr lang="en-US" sz="2000" dirty="0"/>
              <a:t> </a:t>
            </a:r>
            <a:r>
              <a:rPr lang="vi-VN" sz="2000" dirty="0"/>
              <a:t>lỗi trang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82" y="2052500"/>
            <a:ext cx="10278035" cy="188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82" y="3941656"/>
            <a:ext cx="10175036" cy="17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403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tối ưu</a:t>
            </a:r>
            <a:r>
              <a:rPr lang="en-US"/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(Optimal algorithm)</a:t>
            </a:r>
            <a:endParaRPr lang="vi-V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Thay trang sẽ không được sử dụng trong thời gian dài</a:t>
            </a:r>
          </a:p>
          <a:p>
            <a:r>
              <a:rPr lang="vi-VN"/>
              <a:t>Ví dụ 4 frame: </a:t>
            </a:r>
          </a:p>
          <a:p>
            <a:pPr marL="0" indent="1166813">
              <a:buNone/>
            </a:pPr>
            <a:endParaRPr lang="vi-VN"/>
          </a:p>
          <a:p>
            <a:endParaRPr lang="vi-VN"/>
          </a:p>
          <a:p>
            <a:endParaRPr lang="vi-VN"/>
          </a:p>
          <a:p>
            <a:endParaRPr lang="vi-VN"/>
          </a:p>
          <a:p>
            <a:r>
              <a:rPr lang="vi-VN"/>
              <a:t>Làm thế nào biết được điều này?</a:t>
            </a:r>
            <a:r>
              <a:rPr lang="en-US"/>
              <a:t> </a:t>
            </a:r>
            <a:r>
              <a:rPr lang="en-US">
                <a:latin typeface="Arial" pitchFamily="34" charset="0"/>
                <a:cs typeface="Arial" pitchFamily="34" charset="0"/>
              </a:rPr>
              <a:t>Không thực tế!</a:t>
            </a:r>
            <a:endParaRPr lang="vi-VN">
              <a:latin typeface="Arial" pitchFamily="34" charset="0"/>
              <a:cs typeface="Arial" pitchFamily="34" charset="0"/>
            </a:endParaRPr>
          </a:p>
          <a:p>
            <a:r>
              <a:rPr lang="vi-VN"/>
              <a:t>Được sử dụng để đánh giá hiệu suất thuật toán sử dụng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0" y="2664385"/>
            <a:ext cx="10431930" cy="230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445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LRU (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/>
              <a:t>east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vi-VN"/>
              <a:t>ecently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vi-VN"/>
              <a:t>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0515600" cy="4987983"/>
          </a:xfrm>
        </p:spPr>
        <p:txBody>
          <a:bodyPr>
            <a:normAutofit fontScale="92500"/>
          </a:bodyPr>
          <a:lstStyle/>
          <a:p>
            <a:r>
              <a:rPr lang="vi-VN"/>
              <a:t>Chuỗi tham chiếu: 1, 2, 3, 4, 1, 2, 5, 1, 2, 3, 4, 5</a:t>
            </a:r>
          </a:p>
          <a:p>
            <a:endParaRPr lang="vi-VN"/>
          </a:p>
          <a:p>
            <a:endParaRPr lang="en-US"/>
          </a:p>
          <a:p>
            <a:endParaRPr lang="vi-VN"/>
          </a:p>
          <a:p>
            <a:endParaRPr lang="vi-VN"/>
          </a:p>
          <a:p>
            <a:endParaRPr lang="en-US"/>
          </a:p>
          <a:p>
            <a:r>
              <a:rPr lang="vi-VN"/>
              <a:t>Thực thi counter</a:t>
            </a:r>
          </a:p>
          <a:p>
            <a:pPr lvl="1"/>
            <a:r>
              <a:rPr lang="vi-VN"/>
              <a:t>Mọi phần tử trang có một counter; mỗi lần trang được tham chiếu đến </a:t>
            </a:r>
            <a:r>
              <a:rPr lang="vi-VN">
                <a:sym typeface="Symbol" panose="05050102010706020507" pitchFamily="18" charset="2"/>
              </a:rPr>
              <a:t> c</a:t>
            </a:r>
            <a:r>
              <a:rPr lang="vi-VN"/>
              <a:t>ập nhật counter bằng thời điểm tham chiếu mới.</a:t>
            </a:r>
          </a:p>
          <a:p>
            <a:pPr lvl="1"/>
            <a:r>
              <a:rPr lang="vi-VN"/>
              <a:t>Khi một trang cần thay đổi, xem xét các counter để xác định trang nạn nhân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21" y="2032559"/>
            <a:ext cx="10295031" cy="235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96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LRU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/>
              <a:t>Cài đặt bằng ngăn xếp</a:t>
            </a:r>
          </a:p>
          <a:p>
            <a:pPr lvl="1"/>
            <a:r>
              <a:rPr lang="vi-VN" sz="3200"/>
              <a:t>Lưu giữ số hiệu trang trong một ngăn xếp</a:t>
            </a:r>
          </a:p>
          <a:p>
            <a:pPr lvl="2"/>
            <a:r>
              <a:rPr lang="vi-VN" sz="2800"/>
              <a:t>Cài đặt một danh sách liên kết kép</a:t>
            </a:r>
          </a:p>
          <a:p>
            <a:pPr lvl="1"/>
            <a:r>
              <a:rPr lang="vi-VN" sz="3200"/>
              <a:t>Tham chiếu trang:</a:t>
            </a:r>
          </a:p>
          <a:p>
            <a:pPr lvl="2"/>
            <a:r>
              <a:rPr lang="vi-VN" sz="2800"/>
              <a:t>Chuyển lên đầu ngăn xếp</a:t>
            </a:r>
          </a:p>
          <a:p>
            <a:pPr lvl="2"/>
            <a:r>
              <a:rPr lang="vi-VN" sz="2800"/>
              <a:t>Cần thay đổi tổng cộng 6 con trỏ</a:t>
            </a:r>
          </a:p>
          <a:p>
            <a:pPr lvl="1"/>
            <a:r>
              <a:rPr lang="vi-VN" sz="3200"/>
              <a:t>Không đòi hỏi tìm kiếm khi thay trang</a:t>
            </a:r>
          </a:p>
        </p:txBody>
      </p:sp>
    </p:spTree>
    <p:extLst>
      <p:ext uri="{BB962C8B-B14F-4D97-AF65-F5344CB8AC3E}">
        <p14:creationId xmlns:p14="http://schemas.microsoft.com/office/powerpoint/2010/main" val="35421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3200"/>
              <a:t>Sử dụng một ngăn xếp để lưu trữ hầu hết các tham chiếu mới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444" y="1555750"/>
            <a:ext cx="5935112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Các thuật toán xấp xỉ LRU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271" y="1341099"/>
            <a:ext cx="10515600" cy="4610965"/>
          </a:xfrm>
        </p:spPr>
        <p:txBody>
          <a:bodyPr>
            <a:noAutofit/>
          </a:bodyPr>
          <a:lstStyle/>
          <a:p>
            <a:r>
              <a:rPr lang="vi-VN" sz="2100"/>
              <a:t>Bit tham chiếu</a:t>
            </a:r>
          </a:p>
          <a:p>
            <a:pPr lvl="1"/>
            <a:r>
              <a:rPr lang="vi-VN" sz="2100"/>
              <a:t>Mỗi trang liên kết với một bit, bit này được khởi tạo bằng 0</a:t>
            </a:r>
          </a:p>
          <a:p>
            <a:pPr lvl="1"/>
            <a:r>
              <a:rPr lang="vi-VN" sz="2100"/>
              <a:t>Khi một trang được tham chiếu đến, bit được thiết lập bằng 1</a:t>
            </a:r>
          </a:p>
          <a:p>
            <a:pPr lvl="1"/>
            <a:r>
              <a:rPr lang="vi-VN" sz="2100"/>
              <a:t>Thay thế bit 0 (nếu có). Tuy nhiên ta không biết thứ tự thay thế.</a:t>
            </a:r>
          </a:p>
          <a:p>
            <a:r>
              <a:rPr lang="vi-VN" sz="2100"/>
              <a:t>Cơ hội thứ hai</a:t>
            </a:r>
          </a:p>
          <a:p>
            <a:pPr lvl="1"/>
            <a:r>
              <a:rPr lang="vi-VN" sz="2100"/>
              <a:t>Cần bit tham chiếu.</a:t>
            </a:r>
          </a:p>
          <a:p>
            <a:pPr lvl="1"/>
            <a:r>
              <a:rPr lang="vi-VN" sz="2100"/>
              <a:t>Thay thế đồng hồ.</a:t>
            </a:r>
          </a:p>
          <a:p>
            <a:pPr lvl="1"/>
            <a:r>
              <a:rPr lang="vi-VN" sz="2100"/>
              <a:t>Nếu trang chuẩn bị được thay thế (theo thứ tự đồng hồ) có bit tham chiếu</a:t>
            </a:r>
            <a:r>
              <a:rPr lang="en-US" sz="2100"/>
              <a:t> </a:t>
            </a:r>
            <a:r>
              <a:rPr lang="vi-VN" sz="2100"/>
              <a:t>= 1.</a:t>
            </a:r>
          </a:p>
          <a:p>
            <a:pPr lvl="2"/>
            <a:r>
              <a:rPr lang="vi-VN" sz="2100"/>
              <a:t>Thiết lập bit tham chiếu bằng 0.</a:t>
            </a:r>
          </a:p>
          <a:p>
            <a:pPr lvl="2"/>
            <a:r>
              <a:rPr lang="vi-VN" sz="2100"/>
              <a:t>Để lại trang đó trong bộ nhớ.</a:t>
            </a:r>
          </a:p>
          <a:p>
            <a:pPr lvl="2"/>
            <a:r>
              <a:rPr lang="vi-VN" sz="2100"/>
              <a:t>Thay thế trang kế tiếp (theo thứ tự đồng hồ), theo cùng một số luật.</a:t>
            </a:r>
          </a:p>
        </p:txBody>
      </p:sp>
    </p:spTree>
    <p:extLst>
      <p:ext uri="{BB962C8B-B14F-4D97-AF65-F5344CB8AC3E}">
        <p14:creationId xmlns:p14="http://schemas.microsoft.com/office/powerpoint/2010/main" val="1884367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Cơ hội thứ hai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875" y="1555750"/>
            <a:ext cx="5314250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3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Cấp phát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/>
              <a:t>Mỗi tiến trình cần một số lượng ít nhất các trang cần dùng</a:t>
            </a:r>
          </a:p>
          <a:p>
            <a:r>
              <a:rPr lang="vi-VN"/>
              <a:t>Ví dụ: IBM 370 – cần 6 trang để thực hiện lệnh SS MOVE:</a:t>
            </a:r>
          </a:p>
          <a:p>
            <a:pPr lvl="1"/>
            <a:r>
              <a:rPr lang="vi-VN"/>
              <a:t>Lệnh 6 bytes, lưu trong 2 trang</a:t>
            </a:r>
          </a:p>
          <a:p>
            <a:pPr lvl="1"/>
            <a:r>
              <a:rPr lang="vi-VN"/>
              <a:t>2 trang để xử lý from</a:t>
            </a:r>
          </a:p>
          <a:p>
            <a:pPr lvl="1"/>
            <a:r>
              <a:rPr lang="vi-VN"/>
              <a:t>2 trang để xử lý to</a:t>
            </a:r>
          </a:p>
          <a:p>
            <a:r>
              <a:rPr lang="vi-VN"/>
              <a:t>Hai lược đồ </a:t>
            </a:r>
            <a:r>
              <a:rPr lang="en-US">
                <a:latin typeface="Arial" pitchFamily="34" charset="0"/>
                <a:cs typeface="Arial" pitchFamily="34" charset="0"/>
              </a:rPr>
              <a:t>cấp phát</a:t>
            </a:r>
            <a:r>
              <a:rPr lang="vi-VN"/>
              <a:t> cơ bản</a:t>
            </a:r>
          </a:p>
          <a:p>
            <a:pPr lvl="1"/>
            <a:r>
              <a:rPr lang="en-US"/>
              <a:t>C</a:t>
            </a:r>
            <a:r>
              <a:rPr lang="en-US">
                <a:latin typeface="Arial" pitchFamily="34" charset="0"/>
                <a:cs typeface="Arial" pitchFamily="34" charset="0"/>
              </a:rPr>
              <a:t>ấp phát</a:t>
            </a:r>
            <a:r>
              <a:rPr lang="vi-VN"/>
              <a:t> cố định</a:t>
            </a:r>
          </a:p>
          <a:p>
            <a:pPr lvl="1"/>
            <a:r>
              <a:rPr lang="en-US"/>
              <a:t>C</a:t>
            </a:r>
            <a:r>
              <a:rPr lang="en-US">
                <a:latin typeface="Arial" pitchFamily="34" charset="0"/>
                <a:cs typeface="Arial" pitchFamily="34" charset="0"/>
              </a:rPr>
              <a:t>ấp phát</a:t>
            </a:r>
            <a:r>
              <a:rPr lang="vi-VN"/>
              <a:t> ưu tiên</a:t>
            </a:r>
          </a:p>
        </p:txBody>
      </p:sp>
    </p:spTree>
    <p:extLst>
      <p:ext uri="{BB962C8B-B14F-4D97-AF65-F5344CB8AC3E}">
        <p14:creationId xmlns:p14="http://schemas.microsoft.com/office/powerpoint/2010/main" val="387252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Cấp phát cố định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Cấp phát đều – Ví dụ: Nếu có 100 frame và 5 tiến trình, cấp cho mỗi tiến trình 20 frame.</a:t>
            </a:r>
          </a:p>
          <a:p>
            <a:r>
              <a:rPr lang="vi-VN" sz="2400"/>
              <a:t>Cấp phát tỉ lệ – Cấp phát theo kích cỡ của tiến trình</a:t>
            </a:r>
          </a:p>
        </p:txBody>
      </p:sp>
      <p:pic>
        <p:nvPicPr>
          <p:cNvPr id="2052" name="Picture 4" descr="C:\Users\NGUYEN~1\AppData\Local\Temp\SNAGHTML5228c1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983" y="2889195"/>
            <a:ext cx="3229582" cy="383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2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Cơ sở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35" y="1412816"/>
            <a:ext cx="11219329" cy="4610965"/>
          </a:xfrm>
        </p:spPr>
        <p:txBody>
          <a:bodyPr>
            <a:noAutofit/>
          </a:bodyPr>
          <a:lstStyle/>
          <a:p>
            <a:pPr algn="just"/>
            <a:r>
              <a:rPr lang="vi-VN" sz="2400"/>
              <a:t>Câu lệnh/ dữ liệu cần </a:t>
            </a:r>
            <a:r>
              <a:rPr lang="en-US" sz="2400">
                <a:latin typeface="Arial" pitchFamily="34" charset="0"/>
                <a:cs typeface="Arial" pitchFamily="34" charset="0"/>
              </a:rPr>
              <a:t>ở</a:t>
            </a:r>
            <a:r>
              <a:rPr lang="en-US" sz="2400"/>
              <a:t> </a:t>
            </a:r>
            <a:r>
              <a:rPr lang="vi-VN" sz="2400"/>
              <a:t>trong </a:t>
            </a:r>
            <a:r>
              <a:rPr lang="en-US" sz="2400">
                <a:latin typeface="Arial" pitchFamily="34" charset="0"/>
                <a:cs typeface="Arial" pitchFamily="34" charset="0"/>
              </a:rPr>
              <a:t>bộ nhớ trong</a:t>
            </a:r>
            <a:r>
              <a:rPr lang="vi-VN" sz="2400"/>
              <a:t> để thực hiện</a:t>
            </a:r>
          </a:p>
          <a:p>
            <a:pPr algn="just"/>
            <a:r>
              <a:rPr lang="vi-VN" sz="2400"/>
              <a:t>Không cần thường xuyên lưu toàn bộ chương trình người dùng vào trong </a:t>
            </a:r>
            <a:r>
              <a:rPr lang="en-US" sz="2400">
                <a:latin typeface="Arial" pitchFamily="34" charset="0"/>
                <a:cs typeface="Arial" pitchFamily="34" charset="0"/>
              </a:rPr>
              <a:t>bộ nhớ trong</a:t>
            </a:r>
            <a:endParaRPr lang="vi-VN" sz="2400"/>
          </a:p>
          <a:p>
            <a:pPr algn="just"/>
            <a:r>
              <a:rPr lang="vi-VN" sz="2400"/>
              <a:t>Bộ nhớ ảo</a:t>
            </a:r>
            <a:r>
              <a:rPr lang="en-US" sz="2400"/>
              <a:t> </a:t>
            </a:r>
            <a:r>
              <a:rPr lang="vi-VN" sz="2400"/>
              <a:t>–</a:t>
            </a:r>
            <a:r>
              <a:rPr lang="en-US" sz="2400"/>
              <a:t> </a:t>
            </a:r>
            <a:r>
              <a:rPr lang="vi-VN" sz="2400"/>
              <a:t>tách biệt bộ nhớ </a:t>
            </a:r>
            <a:r>
              <a:rPr lang="en-US" sz="2400">
                <a:latin typeface="Arial" pitchFamily="34" charset="0"/>
                <a:cs typeface="Arial" pitchFamily="34" charset="0"/>
              </a:rPr>
              <a:t>luận lý </a:t>
            </a:r>
            <a:r>
              <a:rPr lang="vi-VN" sz="2400"/>
              <a:t>mức người dùng và bộ nhớ vật lý</a:t>
            </a:r>
          </a:p>
          <a:p>
            <a:pPr lvl="1" algn="just"/>
            <a:r>
              <a:rPr lang="vi-VN"/>
              <a:t>Chỉ một phần chương trình cần trong bộ nhớ để thực thi</a:t>
            </a:r>
          </a:p>
          <a:p>
            <a:pPr lvl="1" algn="just"/>
            <a:r>
              <a:rPr lang="vi-VN"/>
              <a:t>Không gian địa chỉ </a:t>
            </a:r>
            <a:r>
              <a:rPr lang="en-US">
                <a:latin typeface="Arial" pitchFamily="34" charset="0"/>
                <a:cs typeface="Arial" pitchFamily="34" charset="0"/>
              </a:rPr>
              <a:t>luận lý</a:t>
            </a:r>
            <a:r>
              <a:rPr lang="vi-VN"/>
              <a:t> có thể lớn hơn nhiều không gian địa chỉ vật lý</a:t>
            </a:r>
          </a:p>
          <a:p>
            <a:pPr lvl="1" algn="just"/>
            <a:r>
              <a:rPr lang="vi-VN"/>
              <a:t>Cho phép chia sẻ các không gian địa chỉ bởi một số tiến trình.</a:t>
            </a:r>
          </a:p>
          <a:p>
            <a:pPr lvl="1" algn="just"/>
            <a:r>
              <a:rPr lang="vi-VN"/>
              <a:t>Cho phép tạo nhiều tiến trình một cách hiệu quả.</a:t>
            </a:r>
          </a:p>
          <a:p>
            <a:pPr algn="just"/>
            <a:r>
              <a:rPr lang="vi-VN" sz="2400"/>
              <a:t>Bộ nhớ ảo có thể được thực thi thông qua:</a:t>
            </a:r>
          </a:p>
          <a:p>
            <a:pPr lvl="1" algn="just"/>
            <a:r>
              <a:rPr lang="vi-VN"/>
              <a:t>Phân trang theo yêu cầu</a:t>
            </a:r>
          </a:p>
          <a:p>
            <a:pPr lvl="1" algn="just"/>
            <a:r>
              <a:rPr lang="vi-VN"/>
              <a:t>Phân đoạn theo yêu cầu</a:t>
            </a:r>
          </a:p>
        </p:txBody>
      </p:sp>
    </p:spTree>
    <p:extLst>
      <p:ext uri="{BB962C8B-B14F-4D97-AF65-F5344CB8AC3E}">
        <p14:creationId xmlns:p14="http://schemas.microsoft.com/office/powerpoint/2010/main" val="3239700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5400"/>
              <a:t>Cấp phát ưu tiên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600"/>
              <a:t>Lược đồ cấp phát tỉ lệ theo độ ưu tiên (thay vì theo kích cỡ) </a:t>
            </a:r>
          </a:p>
          <a:p>
            <a:pPr algn="just"/>
            <a:r>
              <a:rPr lang="vi-VN" sz="3600"/>
              <a:t>Nếu tiến trình P</a:t>
            </a:r>
            <a:r>
              <a:rPr lang="vi-VN" sz="3600" baseline="-25000"/>
              <a:t>i</a:t>
            </a:r>
            <a:r>
              <a:rPr lang="vi-VN" sz="3600"/>
              <a:t> phát sinh một lỗi trang</a:t>
            </a:r>
          </a:p>
          <a:p>
            <a:pPr lvl="1" algn="just"/>
            <a:r>
              <a:rPr lang="vi-VN" sz="3200"/>
              <a:t>Chọn để thay thế một trong các frame của nó</a:t>
            </a:r>
          </a:p>
          <a:p>
            <a:pPr lvl="1" algn="just"/>
            <a:r>
              <a:rPr lang="vi-VN" sz="3200"/>
              <a:t>Chọn để thay thế một frame từ một tiến trình với độ ưu tiên thấp hơn</a:t>
            </a:r>
          </a:p>
        </p:txBody>
      </p:sp>
    </p:spTree>
    <p:extLst>
      <p:ext uri="{BB962C8B-B14F-4D97-AF65-F5344CB8AC3E}">
        <p14:creationId xmlns:p14="http://schemas.microsoft.com/office/powerpoint/2010/main" val="2433730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Cấp phát cục bộ và cấp phát toàn cục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Cấp phát toàn cục - tiến trình lựa chọn một frame thay thế từ tập tất cả các frame; một tiến trình có thể lấy một frame của tiến trình khác.</a:t>
            </a:r>
          </a:p>
          <a:p>
            <a:pPr algn="just"/>
            <a:r>
              <a:rPr lang="vi-VN"/>
              <a:t>Cấp phát cục bộ - tiến trình chỉ lựa chọn frame thay thế từ tập các frame của nó</a:t>
            </a:r>
          </a:p>
        </p:txBody>
      </p:sp>
    </p:spTree>
    <p:extLst>
      <p:ext uri="{BB962C8B-B14F-4D97-AF65-F5344CB8AC3E}">
        <p14:creationId xmlns:p14="http://schemas.microsoft.com/office/powerpoint/2010/main" val="3187911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Thrashing...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/>
              <a:t>Nếu một tiến trình không có “đủ” trang, tỉ lệ lỗi trang có thể rất cao. </a:t>
            </a:r>
          </a:p>
          <a:p>
            <a:pPr algn="just"/>
            <a:r>
              <a:rPr lang="vi-VN"/>
              <a:t>Tính tận dụng CPU thấp</a:t>
            </a:r>
          </a:p>
          <a:p>
            <a:pPr algn="just"/>
            <a:r>
              <a:rPr lang="vi-VN"/>
              <a:t>Hệ điều hành muốn tăng độ đa chương trình</a:t>
            </a:r>
          </a:p>
          <a:p>
            <a:pPr algn="just"/>
            <a:r>
              <a:rPr lang="vi-VN"/>
              <a:t>Tiến trình mới được thêm vào hệ thống</a:t>
            </a:r>
          </a:p>
          <a:p>
            <a:pPr algn="just"/>
            <a:r>
              <a:rPr lang="vi-VN">
                <a:solidFill>
                  <a:srgbClr val="FF0000"/>
                </a:solidFill>
              </a:rPr>
              <a:t>Thrashing</a:t>
            </a:r>
            <a:r>
              <a:rPr lang="vi-VN"/>
              <a:t> ≡ một tiến trình dùng nhiều thời gian cho việc thay trang</a:t>
            </a:r>
          </a:p>
        </p:txBody>
      </p:sp>
    </p:spTree>
    <p:extLst>
      <p:ext uri="{BB962C8B-B14F-4D97-AF65-F5344CB8AC3E}">
        <p14:creationId xmlns:p14="http://schemas.microsoft.com/office/powerpoint/2010/main" val="395061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...Thrashing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666" y="1804451"/>
            <a:ext cx="70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61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Phân trang theo yêu cầu và thrashing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Mô hình cục bộ</a:t>
            </a:r>
          </a:p>
          <a:p>
            <a:pPr lvl="1"/>
            <a:r>
              <a:rPr lang="vi-VN"/>
              <a:t>Các tiến trình di trú từ miền cục bộ này sang miền cục bộ khác</a:t>
            </a:r>
          </a:p>
          <a:p>
            <a:pPr lvl="1"/>
            <a:r>
              <a:rPr lang="vi-VN"/>
              <a:t>Các miền cục bộ có thể bị chồng chéo.</a:t>
            </a:r>
          </a:p>
          <a:p>
            <a:r>
              <a:rPr lang="vi-VN"/>
              <a:t>Vì sao lại xuất hiện thrashing?</a:t>
            </a:r>
          </a:p>
          <a:p>
            <a:pPr lvl="1"/>
            <a:r>
              <a:rPr lang="el-GR">
                <a:sym typeface="Symbol" panose="05050102010706020507" pitchFamily="18" charset="2"/>
              </a:rPr>
              <a:t></a:t>
            </a:r>
            <a:r>
              <a:rPr lang="vi-VN"/>
              <a:t> kích cỡ các miền cục bộ &gt; dung lượng bộ nhớ</a:t>
            </a:r>
          </a:p>
        </p:txBody>
      </p:sp>
    </p:spTree>
    <p:extLst>
      <p:ext uri="{BB962C8B-B14F-4D97-AF65-F5344CB8AC3E}">
        <p14:creationId xmlns:p14="http://schemas.microsoft.com/office/powerpoint/2010/main" val="4097075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Lược đồ tần suất lỗi trang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Thiết lập một tỉ lệ lỗi trang chấp nhận được</a:t>
            </a:r>
          </a:p>
          <a:p>
            <a:pPr lvl="1"/>
            <a:r>
              <a:rPr lang="vi-VN"/>
              <a:t>Nếu tỉ lệ lỗi thực tế thấp, tiến trình giải phóng frame</a:t>
            </a:r>
          </a:p>
          <a:p>
            <a:pPr lvl="1"/>
            <a:r>
              <a:rPr lang="vi-VN"/>
              <a:t>Nếu tỉ lệ lỗi thực tế cao, tiến trình lấy thêm frame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79" y="3063931"/>
            <a:ext cx="6885714" cy="3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2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Các vấn đề khác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200"/>
              <a:t>Thực thi “tiền phân trang”</a:t>
            </a:r>
          </a:p>
          <a:p>
            <a:pPr lvl="1" algn="just"/>
            <a:r>
              <a:rPr lang="vi-VN" sz="2800"/>
              <a:t>Giảm một số lượng lớn lỗi trang xuất hiện vào thời điểm bắt đầu tiến trình</a:t>
            </a:r>
          </a:p>
          <a:p>
            <a:pPr lvl="1" algn="just"/>
            <a:r>
              <a:rPr lang="vi-VN" sz="2800"/>
              <a:t>Phân trước một số trang mà tiến trình có thể cần tới</a:t>
            </a:r>
          </a:p>
          <a:p>
            <a:pPr lvl="1" algn="just"/>
            <a:r>
              <a:rPr lang="vi-VN" sz="2800"/>
              <a:t>Thực hiện “tiền phân trang” có thể làm lãng phí thiết bị vào ra hoặc bộ nhớ</a:t>
            </a:r>
          </a:p>
          <a:p>
            <a:pPr lvl="2" algn="just"/>
            <a:r>
              <a:rPr lang="vi-VN" sz="2400"/>
              <a:t>Nếu thời gian tiết kiệm được do lỗi trang lớn hơn thời gian lãng phí </a:t>
            </a:r>
            <a:r>
              <a:rPr lang="vi-VN" sz="2400">
                <a:sym typeface="Symbol" panose="05050102010706020507" pitchFamily="18" charset="2"/>
              </a:rPr>
              <a:t> </a:t>
            </a:r>
            <a:r>
              <a:rPr lang="vi-VN" sz="2400"/>
              <a:t>nên dùng tiền phân trang</a:t>
            </a:r>
          </a:p>
        </p:txBody>
      </p:sp>
    </p:spTree>
    <p:extLst>
      <p:ext uri="{BB962C8B-B14F-4D97-AF65-F5344CB8AC3E}">
        <p14:creationId xmlns:p14="http://schemas.microsoft.com/office/powerpoint/2010/main" val="414962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Kích cỡ trang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Xem xét các yếu tố để quyết định kích cỡ trang:</a:t>
            </a:r>
          </a:p>
          <a:p>
            <a:pPr lvl="1"/>
            <a:r>
              <a:rPr lang="vi-VN"/>
              <a:t>Phân mảnh</a:t>
            </a:r>
          </a:p>
          <a:p>
            <a:pPr lvl="1"/>
            <a:r>
              <a:rPr lang="vi-VN"/>
              <a:t>Kích cỡ bảng</a:t>
            </a:r>
          </a:p>
          <a:p>
            <a:pPr lvl="1"/>
            <a:r>
              <a:rPr lang="vi-VN"/>
              <a:t>Phụ trội do vào ra</a:t>
            </a:r>
          </a:p>
          <a:p>
            <a:pPr lvl="1"/>
            <a:r>
              <a:rPr lang="vi-VN"/>
              <a:t>Tham chiếu cục bộ</a:t>
            </a:r>
          </a:p>
        </p:txBody>
      </p:sp>
    </p:spTree>
    <p:extLst>
      <p:ext uri="{BB962C8B-B14F-4D97-AF65-F5344CB8AC3E}">
        <p14:creationId xmlns:p14="http://schemas.microsoft.com/office/powerpoint/2010/main" val="4269234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Cấu trúc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/>
              <a:t>Cấu trúc chương trình</a:t>
            </a:r>
          </a:p>
          <a:p>
            <a:pPr lvl="1"/>
            <a:r>
              <a:rPr lang="en-US">
                <a:solidFill>
                  <a:srgbClr val="0000FF"/>
                </a:solidFill>
              </a:rPr>
              <a:t>i</a:t>
            </a:r>
            <a:r>
              <a:rPr lang="vi-VN">
                <a:solidFill>
                  <a:srgbClr val="0000FF"/>
                </a:solidFill>
              </a:rPr>
              <a:t>nt[128,128] data;</a:t>
            </a:r>
          </a:p>
          <a:p>
            <a:pPr lvl="1"/>
            <a:r>
              <a:rPr lang="vi-VN"/>
              <a:t>Mỗi hàng được lưu trong 1 trang</a:t>
            </a:r>
          </a:p>
          <a:p>
            <a:pPr lvl="1"/>
            <a:r>
              <a:rPr lang="vi-VN"/>
              <a:t>Chương trình 1 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for (j = 0; j &lt;128; j++)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      for (i = 0; i &lt; 128; i++)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            data[i,j] = 0;</a:t>
            </a:r>
          </a:p>
          <a:p>
            <a:pPr marL="457200" lvl="1" indent="0">
              <a:buNone/>
            </a:pPr>
            <a:r>
              <a:rPr lang="vi-VN"/>
              <a:t>     128 x 128 = 16,384 lỗi trang</a:t>
            </a:r>
          </a:p>
          <a:p>
            <a:pPr lvl="1"/>
            <a:r>
              <a:rPr lang="vi-VN"/>
              <a:t>Chương trình 2 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for (i = 0; i &lt; 128; i++)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     for (j = 0; j &lt; 128; j++)</a:t>
            </a:r>
          </a:p>
          <a:p>
            <a:pPr marL="457200" lvl="1" indent="1887538">
              <a:buNone/>
            </a:pPr>
            <a:r>
              <a:rPr lang="vi-VN">
                <a:solidFill>
                  <a:srgbClr val="0000FF"/>
                </a:solidFill>
              </a:rPr>
              <a:t>           data[i,j] = 0;</a:t>
            </a:r>
          </a:p>
          <a:p>
            <a:pPr marL="457200" lvl="1" indent="0">
              <a:buNone/>
            </a:pPr>
            <a:r>
              <a:rPr lang="vi-VN"/>
              <a:t>      128 lỗi trang</a:t>
            </a:r>
          </a:p>
        </p:txBody>
      </p:sp>
    </p:spTree>
    <p:extLst>
      <p:ext uri="{BB962C8B-B14F-4D97-AF65-F5344CB8AC3E}">
        <p14:creationId xmlns:p14="http://schemas.microsoft.com/office/powerpoint/2010/main" val="183496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39" y="2346526"/>
            <a:ext cx="53911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Bộ nhớ ảo lớn hơn bộ nhớ vật lý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1662766"/>
            <a:ext cx="620395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388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Câu hỏi ôn tập...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14" y="1"/>
            <a:ext cx="1712686" cy="14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6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irlsheaven-job.net/img/img_sys/job/91621/upload/D375209B-7E09-3C1C-A0421BD396352AD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57" y="1397099"/>
            <a:ext cx="5094513" cy="50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Không gian địa chỉ ảo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9521" y="1555750"/>
            <a:ext cx="1972958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7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Thư viện chia sẻ dùng bộ nhớ ảo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492250"/>
            <a:ext cx="5829300" cy="439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55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Phân trang theo yêu cầu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3200" dirty="0"/>
              <a:t>Chỉ tải một trang vào bộ nhớ khi cần thiết</a:t>
            </a:r>
          </a:p>
          <a:p>
            <a:pPr lvl="1"/>
            <a:r>
              <a:rPr lang="vi-VN" sz="2800" dirty="0"/>
              <a:t>Cần vào/ ra ít</a:t>
            </a:r>
          </a:p>
          <a:p>
            <a:pPr lvl="1"/>
            <a:r>
              <a:rPr lang="vi-VN" sz="2800" dirty="0"/>
              <a:t>Cần bộ nhớ ít</a:t>
            </a:r>
          </a:p>
          <a:p>
            <a:pPr lvl="1"/>
            <a:r>
              <a:rPr lang="vi-VN" sz="2800" dirty="0"/>
              <a:t>Phản ứng nhanh hơn</a:t>
            </a:r>
          </a:p>
          <a:p>
            <a:pPr lvl="1"/>
            <a:r>
              <a:rPr lang="vi-VN" sz="2800" dirty="0"/>
              <a:t>Cho phép nhiều người dùng hơn</a:t>
            </a:r>
          </a:p>
          <a:p>
            <a:r>
              <a:rPr lang="vi-VN" sz="3200" dirty="0"/>
              <a:t>Cần một trang ⇒ tham chiếu đến nó</a:t>
            </a:r>
          </a:p>
          <a:p>
            <a:pPr lvl="1"/>
            <a:r>
              <a:rPr lang="vi-VN" sz="2800" dirty="0"/>
              <a:t>Tham chiếu không hợp lệ ⇒ bỏ qua</a:t>
            </a:r>
          </a:p>
          <a:p>
            <a:pPr lvl="1"/>
            <a:r>
              <a:rPr lang="vi-VN" sz="2800" dirty="0"/>
              <a:t>Tham chiếu hợp lệ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sz="2800" dirty="0"/>
              <a:t> </a:t>
            </a:r>
            <a:r>
              <a:rPr lang="en-US" sz="2800" dirty="0" err="1"/>
              <a:t>t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rang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k</a:t>
            </a:r>
            <a:r>
              <a:rPr lang="vi-VN" sz="2800" dirty="0"/>
              <a:t>hông trong bộ nhớ ⇒ tải vào bộ nhớ</a:t>
            </a:r>
          </a:p>
        </p:txBody>
      </p:sp>
    </p:spTree>
    <p:extLst>
      <p:ext uri="{BB962C8B-B14F-4D97-AF65-F5344CB8AC3E}">
        <p14:creationId xmlns:p14="http://schemas.microsoft.com/office/powerpoint/2010/main" val="392730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Bit valid/ invalid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42" y="1305240"/>
            <a:ext cx="11308976" cy="5454148"/>
          </a:xfrm>
        </p:spPr>
        <p:txBody>
          <a:bodyPr>
            <a:normAutofit fontScale="92500"/>
          </a:bodyPr>
          <a:lstStyle/>
          <a:p>
            <a:r>
              <a:rPr lang="vi-VN"/>
              <a:t>Liên kết mỗi phần tử của bảng trang với một bit valid/ invalid </a:t>
            </a:r>
          </a:p>
          <a:p>
            <a:pPr marL="0" indent="0">
              <a:buNone/>
            </a:pPr>
            <a:r>
              <a:rPr lang="vi-VN"/>
              <a:t>(1 ⇒ in-memory, 0 ⇒ not-in-memory)</a:t>
            </a:r>
          </a:p>
          <a:p>
            <a:r>
              <a:rPr lang="vi-VN"/>
              <a:t>Bit valid - invalid được khởi tạo bằng 0 với mọi phần tử của bảng trang.</a:t>
            </a:r>
          </a:p>
          <a:p>
            <a:r>
              <a:rPr lang="vi-VN"/>
              <a:t>Ví dụ về một bảng trang.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vi-VN"/>
          </a:p>
          <a:p>
            <a:pPr marL="0" lvl="1" indent="0">
              <a:buNone/>
            </a:pPr>
            <a:r>
              <a:rPr lang="vi-VN"/>
              <a:t>Trong quá trình dịch địa chỉ, nếu bit valid-invalid trong phần tử bảng trang là 0 ⇒ lỗi trang</a:t>
            </a:r>
          </a:p>
        </p:txBody>
      </p:sp>
      <p:pic>
        <p:nvPicPr>
          <p:cNvPr id="1026" name="Picture 2" descr="C:\Users\NGUYEN~1\AppData\Local\Temp\SNAGHTML51e1ac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35" y="3316941"/>
            <a:ext cx="2737784" cy="270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53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/>
              <a:t>Bảng trang khi một vài trang không trong bộ nhớ chính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634" y="1407459"/>
            <a:ext cx="4915593" cy="47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8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7538</TotalTime>
  <Words>1909</Words>
  <Application>Microsoft Office PowerPoint</Application>
  <PresentationFormat>Màn hình rộng</PresentationFormat>
  <Paragraphs>222</Paragraphs>
  <Slides>41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41</vt:i4>
      </vt:variant>
    </vt:vector>
  </HeadingPairs>
  <TitlesOfParts>
    <vt:vector size="42" baseType="lpstr">
      <vt:lpstr>Office Theme</vt:lpstr>
      <vt:lpstr>Chương 7 BỘ NHỚ ẢO (Virtual Memory)</vt:lpstr>
      <vt:lpstr>Nội dung</vt:lpstr>
      <vt:lpstr>Cơ sở</vt:lpstr>
      <vt:lpstr>Bộ nhớ ảo lớn hơn bộ nhớ vật lý</vt:lpstr>
      <vt:lpstr>Không gian địa chỉ ảo</vt:lpstr>
      <vt:lpstr>Thư viện chia sẻ dùng bộ nhớ ảo</vt:lpstr>
      <vt:lpstr>Phân trang theo yêu cầu</vt:lpstr>
      <vt:lpstr>Bit valid/ invalid</vt:lpstr>
      <vt:lpstr>Bảng trang khi một vài trang không trong bộ nhớ chính</vt:lpstr>
      <vt:lpstr>Lỗi trang</vt:lpstr>
      <vt:lpstr>Các bước xử lý lỗi trang</vt:lpstr>
      <vt:lpstr>Trường hợp không còn frame rỗi</vt:lpstr>
      <vt:lpstr>Hiệu năng của phân trang theo yêu cầu</vt:lpstr>
      <vt:lpstr>Ví dụ về phân trang theo yêu cầu</vt:lpstr>
      <vt:lpstr>Thay thế trang</vt:lpstr>
      <vt:lpstr>Yêu cầu thay trang</vt:lpstr>
      <vt:lpstr>Kĩ thuật thay trang cơ bản</vt:lpstr>
      <vt:lpstr>Thay trang</vt:lpstr>
      <vt:lpstr>Các thuật toán thay thế trang</vt:lpstr>
      <vt:lpstr>Đồ thị mô tả số lỗi trang theo số Frames</vt:lpstr>
      <vt:lpstr>Thuật toán vào trước ra trước (FIFO)</vt:lpstr>
      <vt:lpstr>Thuật toán tối ưu (Optimal algorithm)</vt:lpstr>
      <vt:lpstr>Thuật toán LRU (Least Recently Used)</vt:lpstr>
      <vt:lpstr>Thuật toán LRU</vt:lpstr>
      <vt:lpstr>Sử dụng một ngăn xếp để lưu trữ hầu hết các tham chiếu mới</vt:lpstr>
      <vt:lpstr>Các thuật toán xấp xỉ LRU</vt:lpstr>
      <vt:lpstr>Thuật toán Cơ hội thứ hai</vt:lpstr>
      <vt:lpstr>Cấp phát frame</vt:lpstr>
      <vt:lpstr>Cấp phát cố định</vt:lpstr>
      <vt:lpstr>Cấp phát ưu tiên</vt:lpstr>
      <vt:lpstr>Cấp phát cục bộ và cấp phát toàn cục</vt:lpstr>
      <vt:lpstr>Thrashing...</vt:lpstr>
      <vt:lpstr>...Thrashing</vt:lpstr>
      <vt:lpstr>Phân trang theo yêu cầu và thrashing</vt:lpstr>
      <vt:lpstr>Lược đồ tần suất lỗi trang</vt:lpstr>
      <vt:lpstr>Các vấn đề khác</vt:lpstr>
      <vt:lpstr>Kích cỡ trang</vt:lpstr>
      <vt:lpstr>Cấu trúc chương trình</vt:lpstr>
      <vt:lpstr>Bản trình bày PowerPoint</vt:lpstr>
      <vt:lpstr>Câu hỏi ôn tập...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lastModifiedBy>Nguyễn Thanh Toàn</cp:lastModifiedBy>
  <cp:revision>195</cp:revision>
  <dcterms:created xsi:type="dcterms:W3CDTF">2016-01-06T01:29:25Z</dcterms:created>
  <dcterms:modified xsi:type="dcterms:W3CDTF">2024-11-14T01:55:50Z</dcterms:modified>
</cp:coreProperties>
</file>