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4" r:id="rId5"/>
    <p:sldId id="265" r:id="rId6"/>
    <p:sldId id="266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4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79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FE9E9-03CE-4298-B96E-8CE2C78FEEFC}" v="1" dt="2022-02-06T09:16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1536" autoAdjust="0"/>
  </p:normalViewPr>
  <p:slideViewPr>
    <p:cSldViewPr>
      <p:cViewPr varScale="1">
        <p:scale>
          <a:sx n="41" d="100"/>
          <a:sy n="41" d="100"/>
        </p:scale>
        <p:origin x="48" y="8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NGỌC LAN ANH" userId="3b73a25f-aae8-4df3-8173-ba664968e80b" providerId="ADAL" clId="{5A90435A-1465-446A-B318-01B6F879EF88}"/>
    <pc:docChg chg="custSel modSld">
      <pc:chgData name="LÊ NGỌC LAN ANH" userId="3b73a25f-aae8-4df3-8173-ba664968e80b" providerId="ADAL" clId="{5A90435A-1465-446A-B318-01B6F879EF88}" dt="2021-11-02T03:21:53.034" v="17" actId="13926"/>
      <pc:docMkLst>
        <pc:docMk/>
      </pc:docMkLst>
      <pc:sldChg chg="modNotesTx">
        <pc:chgData name="LÊ NGỌC LAN ANH" userId="3b73a25f-aae8-4df3-8173-ba664968e80b" providerId="ADAL" clId="{5A90435A-1465-446A-B318-01B6F879EF88}" dt="2021-11-02T03:18:40.904" v="3" actId="20577"/>
        <pc:sldMkLst>
          <pc:docMk/>
          <pc:sldMk cId="731051508" sldId="276"/>
        </pc:sldMkLst>
      </pc:sldChg>
      <pc:sldChg chg="modSp mod modNotesTx">
        <pc:chgData name="LÊ NGỌC LAN ANH" userId="3b73a25f-aae8-4df3-8173-ba664968e80b" providerId="ADAL" clId="{5A90435A-1465-446A-B318-01B6F879EF88}" dt="2021-11-02T03:21:53.034" v="17" actId="13926"/>
        <pc:sldMkLst>
          <pc:docMk/>
          <pc:sldMk cId="1903984816" sldId="278"/>
        </pc:sldMkLst>
        <pc:spChg chg="mod">
          <ac:chgData name="LÊ NGỌC LAN ANH" userId="3b73a25f-aae8-4df3-8173-ba664968e80b" providerId="ADAL" clId="{5A90435A-1465-446A-B318-01B6F879EF88}" dt="2021-11-02T03:21:53.034" v="17" actId="13926"/>
          <ac:spMkLst>
            <pc:docMk/>
            <pc:sldMk cId="1903984816" sldId="278"/>
            <ac:spMk id="3" creationId="{2DD4215A-4FE4-4BDC-AC05-9FB936BDC5C0}"/>
          </ac:spMkLst>
        </pc:spChg>
      </pc:sldChg>
    </pc:docChg>
  </pc:docChgLst>
  <pc:docChgLst>
    <pc:chgData name="NGUYỄN TẤT LỘC" userId="S::loc211204379@st.utc.edu.vn::9d819096-389d-4948-b714-0dcbd6dfbdbf" providerId="AD" clId="Web-{1ABFE9E9-03CE-4298-B96E-8CE2C78FEEFC}"/>
    <pc:docChg chg="modSld">
      <pc:chgData name="NGUYỄN TẤT LỘC" userId="S::loc211204379@st.utc.edu.vn::9d819096-389d-4948-b714-0dcbd6dfbdbf" providerId="AD" clId="Web-{1ABFE9E9-03CE-4298-B96E-8CE2C78FEEFC}" dt="2022-02-06T09:16:55.519" v="0" actId="1076"/>
      <pc:docMkLst>
        <pc:docMk/>
      </pc:docMkLst>
      <pc:sldChg chg="modSp">
        <pc:chgData name="NGUYỄN TẤT LỘC" userId="S::loc211204379@st.utc.edu.vn::9d819096-389d-4948-b714-0dcbd6dfbdbf" providerId="AD" clId="Web-{1ABFE9E9-03CE-4298-B96E-8CE2C78FEEFC}" dt="2022-02-06T09:16:55.519" v="0" actId="1076"/>
        <pc:sldMkLst>
          <pc:docMk/>
          <pc:sldMk cId="0" sldId="264"/>
        </pc:sldMkLst>
        <pc:spChg chg="mod">
          <ac:chgData name="NGUYỄN TẤT LỘC" userId="S::loc211204379@st.utc.edu.vn::9d819096-389d-4948-b714-0dcbd6dfbdbf" providerId="AD" clId="Web-{1ABFE9E9-03CE-4298-B96E-8CE2C78FEEFC}" dt="2022-02-06T09:16:55.519" v="0" actId="1076"/>
          <ac:spMkLst>
            <pc:docMk/>
            <pc:sldMk cId="0" sldId="26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452CE8D-4DE5-4615-8509-918B5CDBD4CD}" type="datetimeFigureOut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260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35BDCC-C97E-4BBF-8061-82A2E5C05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25D454E-CD6B-4C0B-9114-3B78A27C778F}" type="datetimeFigureOut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0" tIns="45376" rIns="90750" bIns="453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0750" tIns="45376" rIns="90750" bIns="4537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B02F604-5D6E-4A55-AC85-D284686D9A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9375" y="739775"/>
            <a:ext cx="6577013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Thanks for attention</a:t>
            </a:r>
            <a:endParaRPr lang="en-GB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742D1DC-CF29-4A3A-86E4-2913EB85AA7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2F604-5D6E-4A55-AC85-D284686D9A6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9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2F604-5D6E-4A55-AC85-D284686D9A6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57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2F604-5D6E-4A55-AC85-D284686D9A6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6B1C-6892-451A-AB88-2578E376C17D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8990A-1F63-4BB5-A92D-CA36487E6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5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E7DD4-2E22-4490-A858-327059DF3DDD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109D0-3962-4CA9-89AB-C4D649D1EB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6F829-C155-441F-A161-B7F0A6DAACE7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DC621-3EFC-4B51-AEC1-17541151F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9956800" cy="990600"/>
          </a:xfr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3105"/>
            <a:ext cx="10972800" cy="4678363"/>
          </a:xfrm>
        </p:spPr>
        <p:txBody>
          <a:bodyPr/>
          <a:lstStyle>
            <a:lvl1pPr marL="461963" indent="-461963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38188" indent="-395288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25525" indent="-339725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6363" indent="-347663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717675" indent="-346075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CD8EF-EE60-411A-97C8-3328044BE88F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9613B-F541-4B9F-824A-15521B777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39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862"/>
          <a:stretch>
            <a:fillRect/>
          </a:stretch>
        </p:blipFill>
        <p:spPr bwMode="auto">
          <a:xfrm>
            <a:off x="0" y="1131888"/>
            <a:ext cx="12192000" cy="53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2057400"/>
          </a:xfrm>
        </p:spPr>
        <p:txBody>
          <a:bodyPr anchor="t"/>
          <a:lstStyle>
            <a:lvl1pPr algn="ctr">
              <a:defRPr sz="3000" b="1" cap="all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6200"/>
            <a:ext cx="9652000" cy="990600"/>
          </a:xfrm>
        </p:spPr>
        <p:txBody>
          <a:bodyPr anchor="ctr"/>
          <a:lstStyle>
            <a:lvl1pPr marL="0" indent="0">
              <a:buNone/>
              <a:defRPr sz="225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6DA35-B9C5-45E1-8FD1-7BC255789255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BE039-08CD-42D3-98D2-E475D9DD1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195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195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1E49-D23F-48A6-8122-096414EC9A3B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4CFA4-ADCF-4D52-ABF6-C3F6FD7F9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6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91AB3-AA8B-46C1-9F3E-9D7400C6FA71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32558-B019-4C2C-BD4C-AECD94E131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03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E3045-D33A-48A3-99AC-5493AFB5D801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621F5-6C39-4B99-8DFC-C24DF0D85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5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0757C-3973-4F02-AC2F-8C65A7241004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8DECD-8E43-41A0-9A0C-E6B005519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5604-5698-4698-A632-54D820FCAEA1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A532-7882-4ECB-9DA1-1F126C19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6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1EFD0-0641-4C61-91E8-A9044B7072A6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8E4C9-1371-4695-A826-32EBAEA45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6982"/>
            <a:ext cx="995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D204D8A6-B956-4297-93A4-CA45B4BC0906}" type="datetime1">
              <a:rPr lang="en-US" altLang="en-US"/>
              <a:pPr>
                <a:defRPr/>
              </a:pPr>
              <a:t>2/6/2022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FF"/>
                </a:solidFill>
                <a:latin typeface="Arial" panose="020B0604020202020204" pitchFamily="34" charset="0"/>
              </a:defRPr>
            </a:lvl1pPr>
          </a:lstStyle>
          <a:p>
            <a:fld id="{52666095-8ADE-4767-824D-6CD9D97975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1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FF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FF00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ts val="75"/>
        </a:spcBef>
        <a:spcAft>
          <a:spcPts val="150"/>
        </a:spcAft>
        <a:buFont typeface="Arial" panose="020B0604020202020204" pitchFamily="34" charset="0"/>
        <a:buChar char="•"/>
        <a:defRPr sz="2400" b="1" kern="1200">
          <a:solidFill>
            <a:srgbClr val="00206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marL="557213" indent="-214313" algn="l" rtl="0" eaLnBrk="0" fontAlgn="base" hangingPunct="0">
        <a:spcBef>
          <a:spcPts val="225"/>
        </a:spcBef>
        <a:spcAft>
          <a:spcPts val="225"/>
        </a:spcAft>
        <a:buFont typeface="Arial" panose="020B0604020202020204" pitchFamily="34" charset="0"/>
        <a:buChar char="–"/>
        <a:defRPr sz="2200" kern="1200">
          <a:solidFill>
            <a:srgbClr val="00206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2pPr>
      <a:lvl3pPr marL="857250" indent="-171450" algn="l" rtl="0" eaLnBrk="0" fontAlgn="base" hangingPunct="0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3pPr>
      <a:lvl4pPr marL="1200150" indent="-171450" algn="l" rtl="0" eaLnBrk="0" fontAlgn="base" hangingPunct="0">
        <a:spcBef>
          <a:spcPts val="225"/>
        </a:spcBef>
        <a:spcAft>
          <a:spcPts val="225"/>
        </a:spcAft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4pPr>
      <a:lvl5pPr marL="1543050" indent="-171450" algn="l" rtl="0" eaLnBrk="0" fontAlgn="base" hangingPunct="0">
        <a:spcBef>
          <a:spcPts val="225"/>
        </a:spcBef>
        <a:spcAft>
          <a:spcPts val="225"/>
        </a:spcAft>
        <a:buFont typeface="Arial" panose="020B0604020202020204" pitchFamily="34" charset="0"/>
        <a:buChar char="»"/>
        <a:defRPr sz="1600" kern="1200">
          <a:solidFill>
            <a:srgbClr val="00206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200275" y="2844225"/>
            <a:ext cx="7581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2.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276600" y="1227667"/>
            <a:ext cx="5429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 MÔN NGÀNH CNTT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7A7D-9EB6-472F-9DA6-86E9D1B7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thức</a:t>
            </a:r>
            <a:r>
              <a:rPr lang="en-US" dirty="0"/>
              <a:t>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B58E-56B5-431A-841B-1ABEF671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Hypertext Transfer Protocol: Giao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web browser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web server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response </a:t>
            </a:r>
            <a:r>
              <a:rPr lang="en-US" dirty="0" err="1"/>
              <a:t>giữa</a:t>
            </a:r>
            <a:r>
              <a:rPr lang="en-US" dirty="0"/>
              <a:t> browser </a:t>
            </a:r>
            <a:r>
              <a:rPr lang="en-US" dirty="0" err="1"/>
              <a:t>và</a:t>
            </a:r>
            <a:r>
              <a:rPr lang="en-US" dirty="0"/>
              <a:t> web server</a:t>
            </a:r>
          </a:p>
          <a:p>
            <a:pPr lvl="1"/>
            <a:r>
              <a:rPr lang="en-US" dirty="0"/>
              <a:t>Browser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(request)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pPr lvl="1"/>
            <a:r>
              <a:rPr lang="en-US" dirty="0"/>
              <a:t>Web server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(accept)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(response)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8506-9AAF-4021-91DE-B76FC4C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8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B3E7-8171-4A55-A8EB-72E48303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F45C-D53A-478E-B790-E0D3F3A4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en-US" dirty="0" err="1"/>
              <a:t>HyperText</a:t>
            </a:r>
            <a:r>
              <a:rPr lang="en-US" dirty="0"/>
              <a:t> Markup Language: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: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5A99-93D4-4ED9-BC95-91A67F8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10183A7-4168-4576-B698-198530A47AA4}"/>
              </a:ext>
            </a:extLst>
          </p:cNvPr>
          <p:cNvSpPr txBox="1">
            <a:spLocks/>
          </p:cNvSpPr>
          <p:nvPr/>
        </p:nvSpPr>
        <p:spPr>
          <a:xfrm>
            <a:off x="5029200" y="2667000"/>
            <a:ext cx="6008187" cy="38100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&lt;!DOCTYPE html&gt;</a:t>
            </a:r>
            <a:br>
              <a:rPr lang="en-US" altLang="en-US" sz="2000" dirty="0"/>
            </a:br>
            <a:r>
              <a:rPr lang="en-US" altLang="en-US" sz="2000" dirty="0"/>
              <a:t>&lt;html&gt;</a:t>
            </a:r>
            <a:br>
              <a:rPr lang="en-US" altLang="en-US" sz="2000" dirty="0"/>
            </a:br>
            <a:r>
              <a:rPr lang="en-US" altLang="en-US" sz="2000" dirty="0"/>
              <a:t>&lt;head&gt;</a:t>
            </a:r>
            <a:br>
              <a:rPr lang="en-US" altLang="en-US" sz="2000" dirty="0"/>
            </a:br>
            <a:r>
              <a:rPr lang="en-US" altLang="en-US" sz="2000" dirty="0"/>
              <a:t>  &lt;title&gt;Page Title&lt;/title&gt;</a:t>
            </a:r>
            <a:br>
              <a:rPr lang="en-US" altLang="en-US" sz="2000" dirty="0"/>
            </a:br>
            <a:r>
              <a:rPr lang="en-US" altLang="en-US" sz="2000" dirty="0"/>
              <a:t>&lt;/head&gt;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&lt;body&gt;</a:t>
            </a:r>
            <a:br>
              <a:rPr lang="en-US" altLang="en-US" sz="2000" dirty="0"/>
            </a:br>
            <a:r>
              <a:rPr lang="en-US" altLang="en-US" sz="2000" dirty="0"/>
              <a:t>  &lt;h1&gt;My First Heading&lt;/h1&gt;</a:t>
            </a:r>
            <a:br>
              <a:rPr lang="en-US" altLang="en-US" sz="2000" dirty="0"/>
            </a:br>
            <a:r>
              <a:rPr lang="en-US" altLang="en-US" sz="2000" dirty="0"/>
              <a:t>  &lt;p&gt;My first paragraph.&lt;/p&gt;</a:t>
            </a:r>
            <a:br>
              <a:rPr lang="en-US" altLang="en-US" sz="2000" dirty="0"/>
            </a:br>
            <a:r>
              <a:rPr lang="en-US" altLang="en-US" sz="2000" dirty="0"/>
              <a:t>&lt;/body&gt;</a:t>
            </a:r>
            <a:br>
              <a:rPr lang="en-US" altLang="en-US" sz="2000" dirty="0"/>
            </a:br>
            <a:r>
              <a:rPr lang="en-US" alt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877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94E0-31E7-4B33-81D6-E53DDEF1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03B2-8F75-4858-BFAB-F4AD092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URL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Protocol:</a:t>
            </a:r>
          </a:p>
          <a:p>
            <a:pPr lvl="1"/>
            <a:r>
              <a:rPr lang="en-US" dirty="0"/>
              <a:t>Domain:</a:t>
            </a:r>
          </a:p>
          <a:p>
            <a:pPr lvl="1"/>
            <a:r>
              <a:rPr lang="en-US" dirty="0"/>
              <a:t>Path:</a:t>
            </a:r>
          </a:p>
          <a:p>
            <a:pPr lvl="1"/>
            <a:r>
              <a:rPr lang="en-US" dirty="0"/>
              <a:t>Query String:</a:t>
            </a:r>
          </a:p>
          <a:p>
            <a:pPr lvl="1"/>
            <a:r>
              <a:rPr lang="en-US" dirty="0"/>
              <a:t>Fragment: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FD99-7F85-473E-BF83-CB2059D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Content Placeholder 1" descr="4812602010.eps">
            <a:extLst>
              <a:ext uri="{FF2B5EF4-FFF2-40B4-BE49-F238E27FC236}">
                <a16:creationId xmlns:a16="http://schemas.microsoft.com/office/drawing/2014/main" id="{9ED5A000-5B75-4BAA-8D3E-48A29AFB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2514600"/>
            <a:ext cx="9153268" cy="99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5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B53B-B2C3-4C7E-8E4A-7B80047B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51B5-D39E-4425-8F02-159456EE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– Domain Name System: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(modem, router, smart phone…)</a:t>
            </a:r>
            <a:r>
              <a:rPr lang="vi-VN" dirty="0"/>
              <a:t> đều được gán một địa chỉ IP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vi-VN" dirty="0"/>
              <a:t>(IP là viết tắt của Internet Protocol)</a:t>
            </a:r>
            <a:endParaRPr lang="en-US" dirty="0"/>
          </a:p>
          <a:p>
            <a:pPr marL="342900" lvl="1" indent="0">
              <a:buNone/>
            </a:pPr>
            <a:r>
              <a:rPr lang="vi-VN" dirty="0"/>
              <a:t>Ví dụ: máy tính lưu trữ oreilly.com có địa chỉ IP 208.201.239.100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DNS ra </a:t>
            </a:r>
            <a:r>
              <a:rPr lang="en-US" dirty="0" err="1"/>
              <a:t>đơi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vi-VN" dirty="0"/>
              <a:t>tên miền của nó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“</a:t>
            </a:r>
            <a:r>
              <a:rPr lang="vi-VN" dirty="0"/>
              <a:t>oreilly.com”.</a:t>
            </a:r>
            <a:endParaRPr lang="en-US" dirty="0"/>
          </a:p>
          <a:p>
            <a:r>
              <a:rPr lang="vi-VN" dirty="0"/>
              <a:t>Địa chỉ IP dạng số rất hữu ích cho phần mềm máy tính, trong khi tên miền </a:t>
            </a:r>
            <a:r>
              <a:rPr lang="en-US" dirty="0" err="1"/>
              <a:t>dạng</a:t>
            </a:r>
            <a:r>
              <a:rPr lang="en-US" dirty="0"/>
              <a:t> text </a:t>
            </a:r>
            <a:r>
              <a:rPr lang="vi-VN" dirty="0"/>
              <a:t>dễ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vi-VN" dirty="0"/>
              <a:t>truy cập hơn đối với con người. </a:t>
            </a:r>
            <a:r>
              <a:rPr lang="en-US" dirty="0"/>
              <a:t>ĐNS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text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vi-VN" dirty="0"/>
              <a:t>địa chỉ IP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tương ứng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D752E-FAF0-451B-ACC9-664806D4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16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75B-EF8E-40B5-8CDD-6E47347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215A-4FE4-4BDC-AC05-9FB936BD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Web (Web page): Trang thông tin được hiển</a:t>
            </a:r>
            <a:r>
              <a:rPr lang="en-US" dirty="0"/>
              <a:t> </a:t>
            </a:r>
            <a:r>
              <a:rPr lang="vi-VN" dirty="0"/>
              <a:t>thị bởi trình duyệt: văn bản, hình ảnh, âm thanh</a:t>
            </a:r>
          </a:p>
          <a:p>
            <a:r>
              <a:rPr lang="vi-VN" dirty="0"/>
              <a:t>Trang Web được tạo bởi các lệnh của Ngôn ngữ</a:t>
            </a:r>
            <a:r>
              <a:rPr lang="en-US" dirty="0"/>
              <a:t> </a:t>
            </a:r>
            <a:r>
              <a:rPr lang="vi-VN" dirty="0"/>
              <a:t>đánh dấu siêu văn bản HTML (HyperText Markup</a:t>
            </a:r>
            <a:r>
              <a:rPr lang="en-US" dirty="0"/>
              <a:t> </a:t>
            </a:r>
            <a:r>
              <a:rPr lang="vi-VN" dirty="0"/>
              <a:t>Language).</a:t>
            </a:r>
          </a:p>
          <a:p>
            <a:r>
              <a:rPr lang="vi-VN" dirty="0"/>
              <a:t>Trang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vi-VN" dirty="0"/>
              <a:t> siêu liên kết (hyperlink) đến</a:t>
            </a:r>
            <a:r>
              <a:rPr lang="en-US" dirty="0"/>
              <a:t> </a:t>
            </a:r>
            <a:r>
              <a:rPr lang="vi-VN" dirty="0"/>
              <a:t>các trang Web khác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URL</a:t>
            </a:r>
            <a:endParaRPr lang="vi-VN" dirty="0"/>
          </a:p>
          <a:p>
            <a:r>
              <a:rPr lang="vi-VN" dirty="0"/>
              <a:t>WebSite</a:t>
            </a:r>
            <a:r>
              <a:rPr lang="vi-VN" dirty="0">
                <a:highlight>
                  <a:srgbClr val="FFFF00"/>
                </a:highlight>
              </a:rPr>
              <a:t>: là nhóm các trang Web liên quan với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vi-VN" dirty="0">
                <a:highlight>
                  <a:srgbClr val="FFFF00"/>
                </a:highlight>
              </a:rPr>
              <a:t>nhau.</a:t>
            </a:r>
          </a:p>
          <a:p>
            <a:r>
              <a:rPr lang="vi-VN" dirty="0"/>
              <a:t>Home page (trang nhất, trang chủ): là trang đầu</a:t>
            </a:r>
            <a:r>
              <a:rPr lang="en-US" dirty="0"/>
              <a:t> </a:t>
            </a:r>
            <a:r>
              <a:rPr lang="vi-VN" dirty="0"/>
              <a:t>tiên của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80BF9-56E0-43B5-8907-67D95CF3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98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BDE-D587-4710-8D2E-267E4AA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8BA3-80BC-43A0-ABEE-2B79E80A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vi-VN" dirty="0"/>
              <a:t>chuyên dụng</a:t>
            </a:r>
            <a:r>
              <a:rPr lang="en-US" dirty="0"/>
              <a:t> </a:t>
            </a:r>
            <a:r>
              <a:rPr lang="vi-VN" dirty="0"/>
              <a:t>làm cho việc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Plug-Ins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Add-Ons hay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A92F-E1FB-4B09-82F8-B2E60FAC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0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5AF0-0CBB-4DB3-8DCB-FCD13D5F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2865-CF96-4D95-B8CB-AE00B418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số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vi-VN" dirty="0"/>
              <a:t> có sẵn trong trình duyệt hoặc</a:t>
            </a:r>
            <a:r>
              <a:rPr lang="en-US" dirty="0"/>
              <a:t> </a:t>
            </a:r>
            <a:r>
              <a:rPr lang="vi-VN" dirty="0"/>
              <a:t>hệ điều hành, một số cần tải về và cài đặt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vi-VN" dirty="0"/>
          </a:p>
          <a:p>
            <a:pPr lvl="1"/>
            <a:r>
              <a:rPr lang="vi-VN" dirty="0"/>
              <a:t>Acrobat Reader (Adobe): để xem và in các tài</a:t>
            </a:r>
            <a:r>
              <a:rPr lang="en-US" dirty="0"/>
              <a:t> </a:t>
            </a:r>
            <a:r>
              <a:rPr lang="vi-VN" dirty="0"/>
              <a:t>liệu dạng .pdf (Portable Document Format định</a:t>
            </a:r>
            <a:r>
              <a:rPr lang="en-US" dirty="0"/>
              <a:t> </a:t>
            </a:r>
            <a:r>
              <a:rPr lang="vi-VN" dirty="0"/>
              <a:t>dạng tài liệu di động)</a:t>
            </a:r>
          </a:p>
          <a:p>
            <a:pPr lvl="1"/>
            <a:r>
              <a:rPr lang="vi-VN" dirty="0"/>
              <a:t>Flash Player (Adobe): Để xem video, các ảnh</a:t>
            </a:r>
            <a:r>
              <a:rPr lang="en-US" dirty="0"/>
              <a:t> </a:t>
            </a:r>
            <a:r>
              <a:rPr lang="vi-VN" dirty="0"/>
              <a:t>động và các dạng khác</a:t>
            </a:r>
          </a:p>
          <a:p>
            <a:pPr lvl="1"/>
            <a:r>
              <a:rPr lang="vi-VN" dirty="0"/>
              <a:t>QuickTime (Apple): để chạy file audio, video</a:t>
            </a:r>
          </a:p>
          <a:p>
            <a:pPr lvl="1"/>
            <a:r>
              <a:rPr lang="vi-VN" dirty="0"/>
              <a:t>Windows Media Player (Microsoft): để chạy file</a:t>
            </a:r>
            <a:r>
              <a:rPr lang="en-US" dirty="0"/>
              <a:t> </a:t>
            </a:r>
            <a:r>
              <a:rPr lang="vi-VN" dirty="0"/>
              <a:t>audio, video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FEA2-95CD-4B23-AFD4-21666E2A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4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38A-9577-4FEE-8866-BE376883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EB93-8E39-4203-86E6-BB1BA186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,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: </a:t>
            </a:r>
            <a:r>
              <a:rPr lang="en-US" dirty="0" err="1"/>
              <a:t>Grammaly</a:t>
            </a: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 </a:t>
            </a:r>
            <a:r>
              <a:rPr lang="en-US" dirty="0" err="1"/>
              <a:t>SmallPdf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dirty="0" err="1"/>
              <a:t>Screencastify</a:t>
            </a:r>
            <a:endParaRPr lang="en-US" dirty="0"/>
          </a:p>
          <a:p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Adblock</a:t>
            </a:r>
            <a:endParaRPr lang="en-US" dirty="0"/>
          </a:p>
          <a:p>
            <a:r>
              <a:rPr lang="vi-VN" dirty="0"/>
              <a:t>Chặn các </a:t>
            </a:r>
            <a:r>
              <a:rPr lang="en-US" dirty="0"/>
              <a:t>web</a:t>
            </a:r>
            <a:r>
              <a:rPr lang="vi-VN" dirty="0"/>
              <a:t>site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vi-VN" dirty="0"/>
          </a:p>
          <a:p>
            <a:r>
              <a:rPr lang="vi-VN" dirty="0"/>
              <a:t>Giám sát thời gian truy cập Internet và</a:t>
            </a:r>
            <a:r>
              <a:rPr lang="en-US" dirty="0"/>
              <a:t> </a:t>
            </a:r>
            <a:r>
              <a:rPr lang="vi-VN" dirty="0"/>
              <a:t>thời gian cho từng Website riêng biệt</a:t>
            </a:r>
          </a:p>
          <a:p>
            <a:pPr lvl="1"/>
            <a:r>
              <a:rPr lang="vi-VN" dirty="0"/>
              <a:t>AVG Family Safely</a:t>
            </a:r>
          </a:p>
          <a:p>
            <a:pPr lvl="1"/>
            <a:r>
              <a:rPr lang="vi-VN" dirty="0"/>
              <a:t>Norton Online Family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7EAD-C3C8-4ECB-8B48-BA25636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14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995-ED63-4721-B162-A10004C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EB79-60F0-473C-AEE3-74D1B22F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và</a:t>
            </a:r>
            <a:r>
              <a:rPr lang="en-US" dirty="0"/>
              <a:t> download file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  <a:p>
            <a:r>
              <a:rPr lang="en-US" dirty="0"/>
              <a:t>FTP: File Transfer Protocol</a:t>
            </a:r>
          </a:p>
          <a:p>
            <a:r>
              <a:rPr lang="en-US" dirty="0"/>
              <a:t>Web based file transfer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4BA9-57F7-47D9-85CF-9B0CAAF1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3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0CC1-5E61-48DD-99C2-A285615F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39B2-A340-4F0E-AB1E-ED8EDB13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Sharing: Google drive, Drop Box</a:t>
            </a:r>
          </a:p>
          <a:p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lvl="1"/>
            <a:r>
              <a:rPr lang="en-US" dirty="0"/>
              <a:t>Google docs, sheets, slides, calendars…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Teamview</a:t>
            </a:r>
            <a:endParaRPr lang="en-US" dirty="0"/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: Google meet, </a:t>
            </a:r>
            <a:r>
              <a:rPr lang="en-US" dirty="0" err="1"/>
              <a:t>Ms</a:t>
            </a:r>
            <a:r>
              <a:rPr lang="en-US" dirty="0"/>
              <a:t> Team, Zoom…</a:t>
            </a:r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: Google classroom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7855-40A2-4E8D-8BDC-94768B0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Internet </a:t>
            </a:r>
            <a:r>
              <a:rPr lang="en-US" dirty="0" err="1"/>
              <a:t>và</a:t>
            </a:r>
            <a:r>
              <a:rPr lang="en-US" dirty="0"/>
              <a:t> Web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9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C01-D02A-46ED-8F87-65EC4F73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B114-24CF-40B8-83B4-71C7BCAA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  <a:p>
            <a:r>
              <a:rPr lang="en-US" dirty="0"/>
              <a:t>McAfee Internet Security</a:t>
            </a:r>
          </a:p>
          <a:p>
            <a:r>
              <a:rPr lang="en-US" dirty="0"/>
              <a:t>Symantec Norton Internet Security</a:t>
            </a:r>
          </a:p>
          <a:p>
            <a:r>
              <a:rPr lang="en-US" dirty="0" err="1"/>
              <a:t>Bkav</a:t>
            </a:r>
            <a:r>
              <a:rPr lang="en-US" dirty="0"/>
              <a:t> 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42A33-381F-4B45-9674-FDB04C1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4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89C-08ED-4D70-91B6-69A4B5A0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C6A4-B742-4A9B-99BA-C852D069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Email: Thư điện tử</a:t>
            </a:r>
          </a:p>
          <a:p>
            <a:r>
              <a:rPr lang="vi-VN" dirty="0"/>
              <a:t>Messaging: trao đổi thông tin trực tiếp</a:t>
            </a:r>
          </a:p>
          <a:p>
            <a:r>
              <a:rPr lang="vi-VN" dirty="0"/>
              <a:t>Social Networking: mạng xã hội</a:t>
            </a:r>
          </a:p>
          <a:p>
            <a:r>
              <a:rPr lang="vi-VN" dirty="0"/>
              <a:t>WebBlogs: website cá nhân</a:t>
            </a:r>
          </a:p>
          <a:p>
            <a:r>
              <a:rPr lang="vi-VN" dirty="0"/>
              <a:t>Webcasts: truyền trực tiếp hình ảnh , âm thanh</a:t>
            </a:r>
          </a:p>
          <a:p>
            <a:r>
              <a:rPr lang="vi-VN" dirty="0"/>
              <a:t>Podcasts: tải file xuống máy tính để nghe xem</a:t>
            </a:r>
          </a:p>
          <a:p>
            <a:r>
              <a:rPr lang="vi-VN" dirty="0"/>
              <a:t>Wiki: website cho phép người truy cập có thể</a:t>
            </a:r>
            <a:r>
              <a:rPr lang="en-US" dirty="0"/>
              <a:t> </a:t>
            </a:r>
            <a:r>
              <a:rPr lang="vi-VN" dirty="0"/>
              <a:t>điền thêm thông tin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39F84-0435-4BAE-923C-3077A40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9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366-EC90-49D4-A1ED-4DBFD65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E3FD-D2FF-4F22-A9C9-D0907324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Client based e mail:</a:t>
            </a:r>
            <a:r>
              <a:rPr lang="en-US" dirty="0"/>
              <a:t> </a:t>
            </a:r>
          </a:p>
          <a:p>
            <a:pPr lvl="1"/>
            <a:r>
              <a:rPr lang="vi-VN" dirty="0"/>
              <a:t>Cần cài đặt phần mềm email client trên máy tính</a:t>
            </a:r>
            <a:r>
              <a:rPr lang="en-US" dirty="0"/>
              <a:t> </a:t>
            </a:r>
            <a:r>
              <a:rPr lang="vi-VN" dirty="0"/>
              <a:t>của người dùng</a:t>
            </a:r>
          </a:p>
          <a:p>
            <a:pPr lvl="1"/>
            <a:r>
              <a:rPr lang="vi-VN" dirty="0"/>
              <a:t>Microsoft Outlook, Apple Mail</a:t>
            </a:r>
          </a:p>
          <a:p>
            <a:r>
              <a:rPr lang="vi-VN" dirty="0"/>
              <a:t>Web based e mail:</a:t>
            </a:r>
          </a:p>
          <a:p>
            <a:pPr lvl="1"/>
            <a:r>
              <a:rPr lang="vi-VN" dirty="0"/>
              <a:t>Không cần cài đặt phần mềm trên máy tính</a:t>
            </a:r>
            <a:r>
              <a:rPr lang="en-US" dirty="0"/>
              <a:t> </a:t>
            </a:r>
            <a:r>
              <a:rPr lang="vi-VN" dirty="0"/>
              <a:t>người dùng</a:t>
            </a:r>
          </a:p>
          <a:p>
            <a:pPr lvl="1"/>
            <a:r>
              <a:rPr lang="vi-VN" dirty="0"/>
              <a:t>Chạy qua trình duyệt</a:t>
            </a:r>
          </a:p>
          <a:p>
            <a:pPr lvl="1"/>
            <a:r>
              <a:rPr lang="vi-VN" dirty="0"/>
              <a:t>Gmail, Hotmail, Yahoo mail</a:t>
            </a:r>
          </a:p>
          <a:p>
            <a:r>
              <a:rPr lang="vi-VN" dirty="0"/>
              <a:t>Spam: thư rác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85D60-B66C-43E0-854A-35B8B7C5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7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A14B-DE54-4DD2-A6FA-FD5F9C46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BED9-B788-4E59-BD14-2FC83522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 Messaging: Tin nhắn văn bản</a:t>
            </a:r>
          </a:p>
          <a:p>
            <a:pPr lvl="1"/>
            <a:r>
              <a:rPr lang="vi-VN" dirty="0"/>
              <a:t>SMS: Short Message Service</a:t>
            </a:r>
          </a:p>
          <a:p>
            <a:r>
              <a:rPr lang="vi-VN" dirty="0"/>
              <a:t>Multimedia Messaging Service (MMS):</a:t>
            </a:r>
          </a:p>
          <a:p>
            <a:pPr lvl="1"/>
            <a:r>
              <a:rPr lang="vi-VN" dirty="0"/>
              <a:t>Cho phép gửi hình ảnh, video và âm thanh</a:t>
            </a:r>
          </a:p>
          <a:p>
            <a:r>
              <a:rPr lang="vi-VN" dirty="0"/>
              <a:t>Instant Messaging: trao đổi thông tin trực tiếp</a:t>
            </a:r>
            <a:r>
              <a:rPr lang="en-US" dirty="0"/>
              <a:t> </a:t>
            </a:r>
            <a:r>
              <a:rPr lang="vi-VN" dirty="0"/>
              <a:t>giữa hai hay nhiều người</a:t>
            </a:r>
          </a:p>
          <a:p>
            <a:pPr lvl="1"/>
            <a:r>
              <a:rPr lang="vi-VN" dirty="0"/>
              <a:t>Facebook Messenger, Viber, 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ECC-A1A5-4FEA-A954-5304D808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07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F1D9-2C4C-4EFA-8377-711EC1E3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2A6B-E005-4252-B452-EDAEF1D3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Kết nối mọi người và các tổ chức để chia sẻ</a:t>
            </a:r>
            <a:r>
              <a:rPr lang="en-US" dirty="0"/>
              <a:t> </a:t>
            </a:r>
            <a:r>
              <a:rPr lang="vi-VN" dirty="0"/>
              <a:t>thông tin và hoạt động 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F616-3D7D-4683-81A1-23DCF100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F6D6DF-AADE-4692-95FF-C21C8166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71675"/>
            <a:ext cx="7619730" cy="42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7C93-BC8A-4CF8-8D6C-1B97C407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(Search Engine)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D7BD-F05D-421D-AF0D-D8D96745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Bing</a:t>
            </a:r>
          </a:p>
          <a:p>
            <a:r>
              <a:rPr lang="en-US" dirty="0"/>
              <a:t>Yahoo</a:t>
            </a:r>
          </a:p>
          <a:p>
            <a:r>
              <a:rPr lang="en-US" dirty="0"/>
              <a:t>Yandex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lvl="1"/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Lộ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/>
            <a:r>
              <a:rPr lang="en-US" dirty="0"/>
              <a:t>Zing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66BC-BD45-4AD4-8BE6-711D219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65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226E-325C-4386-BF83-F4FFE53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BBDB-9FC0-46CD-ACB5-E5F69B3B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câu</a:t>
            </a:r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“site”</a:t>
            </a:r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“”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*, ?, 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dung: 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2BF8A-CA49-476E-991A-880860FF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93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4960-03B2-44AD-8CC2-1BBD4E8F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31E9-B848-4041-93FE-D1FAE873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Thẩm quyền: Tác giả là chuyên gia trong lĩnh vực</a:t>
            </a:r>
            <a:r>
              <a:rPr lang="en-US" dirty="0"/>
              <a:t> </a:t>
            </a:r>
            <a:r>
              <a:rPr lang="vi-VN" dirty="0"/>
              <a:t>đó hay không? Là trang web chính thức cho thông</a:t>
            </a:r>
            <a:r>
              <a:rPr lang="en-US" dirty="0"/>
              <a:t> </a:t>
            </a:r>
            <a:r>
              <a:rPr lang="vi-VN" dirty="0"/>
              <a:t>tin được mô tả hay là trang cá nhân</a:t>
            </a:r>
          </a:p>
          <a:p>
            <a:r>
              <a:rPr lang="vi-VN" dirty="0"/>
              <a:t>Độ chính xác: Thông tin đã được phê duyệt độ</a:t>
            </a:r>
            <a:r>
              <a:rPr lang="en-US" dirty="0"/>
              <a:t> </a:t>
            </a:r>
            <a:r>
              <a:rPr lang="vi-VN" dirty="0"/>
              <a:t>chính xác trước khi đăng tải?</a:t>
            </a:r>
          </a:p>
          <a:p>
            <a:r>
              <a:rPr lang="vi-VN" dirty="0"/>
              <a:t>Tính khách quan Thông tin có thực tế hay tác giả</a:t>
            </a:r>
            <a:r>
              <a:rPr lang="en-US" dirty="0"/>
              <a:t> </a:t>
            </a:r>
            <a:r>
              <a:rPr lang="vi-VN" dirty="0"/>
              <a:t>có thiên vị, bịa đặt?</a:t>
            </a:r>
          </a:p>
          <a:p>
            <a:r>
              <a:rPr lang="vi-VN" dirty="0"/>
              <a:t>Thời hạn lưu hành: Thông tin có được cập nhật</a:t>
            </a:r>
            <a:r>
              <a:rPr lang="en-US" dirty="0"/>
              <a:t> </a:t>
            </a:r>
            <a:r>
              <a:rPr lang="vi-VN" dirty="0"/>
              <a:t>không? Trang web có xác định ngày được cập</a:t>
            </a:r>
            <a:r>
              <a:rPr lang="en-US" dirty="0"/>
              <a:t> </a:t>
            </a:r>
            <a:r>
              <a:rPr lang="vi-VN" dirty="0"/>
              <a:t>nhật không? Liên kết của trang web có hoạt động</a:t>
            </a:r>
            <a:r>
              <a:rPr lang="en-US" dirty="0"/>
              <a:t> </a:t>
            </a:r>
            <a:r>
              <a:rPr lang="vi-VN" dirty="0"/>
              <a:t>không? Nếu không, trang web hầu như không</a:t>
            </a:r>
            <a:r>
              <a:rPr lang="en-US" dirty="0"/>
              <a:t> </a:t>
            </a:r>
            <a:r>
              <a:rPr lang="vi-VN" dirty="0"/>
              <a:t>được duy trì hoạt 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6E873-F220-4EFC-B081-1F54D06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11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50F7-ACD7-4D2F-B39F-C440E21E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1CD0-73A6-4949-A500-43901C6D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SEO – Search Engine Optimization: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website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title/heading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910B9-66EE-4ABC-B18F-21CC46A7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7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8AA0-886B-46FC-B0BA-692EB01A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94CC-262E-4D40-8F6B-BD380FC0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Commerce: Mua </a:t>
            </a:r>
            <a:r>
              <a:rPr lang="en-US" dirty="0" err="1"/>
              <a:t>bán</a:t>
            </a:r>
            <a:r>
              <a:rPr lang="en-US" dirty="0"/>
              <a:t> qua Internet</a:t>
            </a:r>
          </a:p>
          <a:p>
            <a:r>
              <a:rPr lang="en-US" dirty="0"/>
              <a:t>Business to consumer (B2C):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Consumer to consumer (C2C):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Business to business (B2B):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9AE5-620A-4189-B58A-F708871D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66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ECA-263F-4C98-874F-FC2616E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ECC4-F06E-478D-B02F-D46C6B68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ARPANET (1969)</a:t>
            </a:r>
          </a:p>
          <a:p>
            <a:pPr lvl="1"/>
            <a:r>
              <a:rPr lang="en-US" dirty="0"/>
              <a:t>X.25 (1974)</a:t>
            </a:r>
          </a:p>
          <a:p>
            <a:pPr lvl="1"/>
            <a:r>
              <a:rPr lang="en-US" dirty="0"/>
              <a:t>USENET (1979)</a:t>
            </a:r>
          </a:p>
          <a:p>
            <a:pPr lvl="1"/>
            <a:r>
              <a:rPr lang="en-US" dirty="0"/>
              <a:t>TCP/IP (1983) -&gt;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77A3C-77B5-45A5-A42D-2E6FAE99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8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A030-449A-4459-91B8-118F1F76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D004-58B0-44F0-8F65-9F56E331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Chuyển dịch các hoạt động tính toán từ máy</a:t>
            </a:r>
            <a:r>
              <a:rPr lang="en-US" dirty="0"/>
              <a:t> </a:t>
            </a:r>
            <a:r>
              <a:rPr lang="vi-VN" dirty="0"/>
              <a:t>tính của người dùng lên máy tính trên Internet</a:t>
            </a:r>
          </a:p>
          <a:p>
            <a:r>
              <a:rPr lang="vi-VN" dirty="0"/>
              <a:t>Người dùng sở hữu, duy trì và lưu trữ các</a:t>
            </a:r>
            <a:r>
              <a:rPr lang="en-US" dirty="0"/>
              <a:t> </a:t>
            </a:r>
            <a:r>
              <a:rPr lang="vi-VN" dirty="0"/>
              <a:t>chương trình và dữ liệu</a:t>
            </a:r>
          </a:p>
          <a:p>
            <a:r>
              <a:rPr lang="vi-VN" dirty="0"/>
              <a:t>Các thành phần cơ bản:</a:t>
            </a:r>
          </a:p>
          <a:p>
            <a:pPr lvl="1"/>
            <a:r>
              <a:rPr lang="vi-VN" dirty="0"/>
              <a:t>Clients (end users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vi-VN" dirty="0"/>
              <a:t>Service providers</a:t>
            </a:r>
          </a:p>
          <a:p>
            <a:pPr lvl="1"/>
            <a:r>
              <a:rPr lang="vi-VN" dirty="0"/>
              <a:t>Internet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9277-0DCE-4FEB-AF5F-3D5ED2DB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06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AE91-BAD6-44EB-BC59-DA60ADD3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và</a:t>
            </a:r>
            <a:r>
              <a:rPr lang="en-US" dirty="0"/>
              <a:t> 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330E-D154-444F-9A12-2E35B210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105"/>
            <a:ext cx="7010400" cy="4678363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vi-VN" dirty="0"/>
              <a:t>Internet là mạng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vi-VN" dirty="0"/>
              <a:t> kết nối các mạng nhỏ trên</a:t>
            </a:r>
            <a:r>
              <a:rPr lang="en-US" dirty="0"/>
              <a:t> </a:t>
            </a:r>
            <a:r>
              <a:rPr lang="vi-VN" dirty="0"/>
              <a:t>toàn cầu với nhau.</a:t>
            </a:r>
          </a:p>
          <a:p>
            <a:r>
              <a:rPr lang="en-US" dirty="0"/>
              <a:t>World Wide Web (WWW)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Internet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web) </a:t>
            </a:r>
            <a:r>
              <a:rPr lang="en-US" dirty="0" err="1"/>
              <a:t>trên</a:t>
            </a:r>
            <a:r>
              <a:rPr lang="en-US" dirty="0"/>
              <a:t> Internet bao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…</a:t>
            </a:r>
          </a:p>
          <a:p>
            <a:r>
              <a:rPr lang="vi-VN" dirty="0"/>
              <a:t>Internet và Web - World wide web là hai khái niệm khác nhau nhưng có nhiều điểm liên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B633-E19B-44F2-8C66-700C7816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 descr="4812601002.eps">
            <a:extLst>
              <a:ext uri="{FF2B5EF4-FFF2-40B4-BE49-F238E27FC236}">
                <a16:creationId xmlns:a16="http://schemas.microsoft.com/office/drawing/2014/main" id="{62C0E906-7295-416E-94CF-87448CB5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46359"/>
            <a:ext cx="4401554" cy="44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634-F726-4856-B0A8-A21D4DE8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C854-337B-4987-9351-2466D89AD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105"/>
            <a:ext cx="6324600" cy="4678363"/>
          </a:xfrm>
        </p:spPr>
        <p:txBody>
          <a:bodyPr/>
          <a:lstStyle/>
          <a:p>
            <a:r>
              <a:rPr lang="vi-VN" dirty="0"/>
              <a:t>World Wide Web (www) được Tim Berners-Lee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Anh,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vào năm 19</a:t>
            </a:r>
            <a:r>
              <a:rPr lang="en-US" dirty="0"/>
              <a:t>89</a:t>
            </a:r>
            <a:r>
              <a:rPr lang="vi-VN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vi-VN" dirty="0"/>
              <a:t>tại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hạt</a:t>
            </a:r>
            <a:r>
              <a:rPr lang="en-US" dirty="0"/>
              <a:t> (particle physics laboratory)</a:t>
            </a:r>
            <a:r>
              <a:rPr lang="vi-VN" dirty="0"/>
              <a:t> CERN (Center for European</a:t>
            </a:r>
            <a:r>
              <a:rPr lang="en-US" dirty="0"/>
              <a:t> </a:t>
            </a:r>
            <a:r>
              <a:rPr lang="vi-VN" dirty="0"/>
              <a:t>Nuclear Reseach) ở </a:t>
            </a:r>
            <a:r>
              <a:rPr lang="en-US" dirty="0"/>
              <a:t>Geneva, </a:t>
            </a:r>
            <a:r>
              <a:rPr lang="vi-VN" dirty="0"/>
              <a:t>Switzerland.</a:t>
            </a:r>
            <a:endParaRPr lang="en-US" dirty="0"/>
          </a:p>
          <a:p>
            <a:r>
              <a:rPr lang="en-US" dirty="0"/>
              <a:t>HTML (Hypertext Markup Language)</a:t>
            </a:r>
          </a:p>
          <a:p>
            <a:r>
              <a:rPr lang="en-US" dirty="0"/>
              <a:t>Web Browser / Web Server</a:t>
            </a:r>
          </a:p>
          <a:p>
            <a:r>
              <a:rPr lang="en-US" dirty="0"/>
              <a:t>HTTP (Hypertext Transfer Protocol)</a:t>
            </a:r>
          </a:p>
          <a:p>
            <a:r>
              <a:rPr lang="en-US" dirty="0"/>
              <a:t>URL (Uniform Resource Locator)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026D-B18E-461C-B751-C1AC2653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5B41D-BD3F-4F51-BBF1-F3868C4A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092200"/>
            <a:ext cx="4904479" cy="33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066B-1288-4303-8EC8-0E4A497B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163E-CF30-424E-B50E-DFD30969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105"/>
            <a:ext cx="6019800" cy="4678363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– server</a:t>
            </a:r>
          </a:p>
          <a:p>
            <a:pPr lvl="1"/>
            <a:r>
              <a:rPr lang="en-US" dirty="0"/>
              <a:t>Client: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lvl="1"/>
            <a:r>
              <a:rPr lang="en-US" dirty="0"/>
              <a:t>Server: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D762-DCD7-4BC2-8F81-16D8BE53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 descr="4812601010.eps">
            <a:extLst>
              <a:ext uri="{FF2B5EF4-FFF2-40B4-BE49-F238E27FC236}">
                <a16:creationId xmlns:a16="http://schemas.microsoft.com/office/drawing/2014/main" id="{E22C87BA-81D3-4153-8FC1-9B4B3C98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066800"/>
            <a:ext cx="3276600" cy="2330636"/>
          </a:xfrm>
          <a:prstGeom prst="rect">
            <a:avLst/>
          </a:prstGeom>
        </p:spPr>
      </p:pic>
      <p:pic>
        <p:nvPicPr>
          <p:cNvPr id="6" name="Content Placeholder 5" descr="4812601007.eps">
            <a:extLst>
              <a:ext uri="{FF2B5EF4-FFF2-40B4-BE49-F238E27FC236}">
                <a16:creationId xmlns:a16="http://schemas.microsoft.com/office/drawing/2014/main" id="{B2B188F1-313D-480F-BE7A-F354F08C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19" y="3535430"/>
            <a:ext cx="6126481" cy="317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58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2FA1-160B-40BC-94DF-38637B6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DA31-767F-4983-A122-5358A93F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Nhà cung cấp dịch vụ Internet (ISP Internet</a:t>
            </a:r>
            <a:r>
              <a:rPr lang="en-US" dirty="0"/>
              <a:t> </a:t>
            </a:r>
            <a:r>
              <a:rPr lang="vi-VN" dirty="0"/>
              <a:t>Service Provider)</a:t>
            </a:r>
          </a:p>
          <a:p>
            <a:pPr lvl="1"/>
            <a:r>
              <a:rPr lang="vi-VN" dirty="0"/>
              <a:t>Cung cấp đường kết nối riêng để truy cập Internet</a:t>
            </a:r>
            <a:endParaRPr lang="en-US" dirty="0"/>
          </a:p>
          <a:p>
            <a:pPr lvl="1"/>
            <a:r>
              <a:rPr lang="vi-VN" dirty="0"/>
              <a:t>Công nghệ kết nối:</a:t>
            </a:r>
          </a:p>
          <a:p>
            <a:pPr lvl="2"/>
            <a:r>
              <a:rPr lang="vi-VN" dirty="0"/>
              <a:t>Đường cáp (đồng, quang)</a:t>
            </a:r>
          </a:p>
          <a:p>
            <a:pPr lvl="2"/>
            <a:r>
              <a:rPr lang="vi-VN" dirty="0"/>
              <a:t>Kết nối qua mạng không dây cellular 3G, 4G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Nam: </a:t>
            </a:r>
            <a:r>
              <a:rPr lang="vi-VN" dirty="0"/>
              <a:t>VNPT, Viettel, FPT, 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7825-1472-4DDC-8268-EA16E072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C20-E8DF-47CC-AA06-68576FC1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D498-3978-40B5-963C-83F22C43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Trình duyệt (Browsers): là chương trình dùng để</a:t>
            </a:r>
            <a:r>
              <a:rPr lang="en-US" dirty="0"/>
              <a:t> </a:t>
            </a:r>
            <a:r>
              <a:rPr lang="vi-VN" dirty="0"/>
              <a:t>truy cập tài nguyên Web</a:t>
            </a:r>
          </a:p>
          <a:p>
            <a:pPr lvl="1"/>
            <a:r>
              <a:rPr lang="vi-VN" dirty="0"/>
              <a:t>Microsoft Internet Explorer, Microsoft Edge</a:t>
            </a:r>
          </a:p>
          <a:p>
            <a:pPr lvl="1"/>
            <a:r>
              <a:rPr lang="vi-VN" dirty="0"/>
              <a:t>Mozilla FireFox</a:t>
            </a:r>
          </a:p>
          <a:p>
            <a:pPr lvl="1"/>
            <a:r>
              <a:rPr lang="vi-VN" dirty="0"/>
              <a:t>Google Chrome</a:t>
            </a:r>
          </a:p>
          <a:p>
            <a:pPr lvl="1"/>
            <a:r>
              <a:rPr lang="vi-VN" dirty="0"/>
              <a:t>Apple Safari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Internet. </a:t>
            </a:r>
            <a:r>
              <a:rPr lang="en-US" dirty="0" err="1"/>
              <a:t>Ngoài</a:t>
            </a:r>
            <a:r>
              <a:rPr lang="en-US" dirty="0"/>
              <a:t> web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9994-DF02-4338-8BC5-3133DE1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01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091D-2A3D-4143-9AC9-99576049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D57C-FAE9-4F0C-9DF1-7453E9F0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105"/>
            <a:ext cx="6553200" cy="4678363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Web Browser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 Browser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Web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dấnhf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(Server Operating System)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C958-03FD-4C65-A232-C2F37A6A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9613B-F541-4B9F-824A-15521B777744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2" descr="http://www.resultantsys.com/wp-content/uploads/webserver.gif">
            <a:extLst>
              <a:ext uri="{FF2B5EF4-FFF2-40B4-BE49-F238E27FC236}">
                <a16:creationId xmlns:a16="http://schemas.microsoft.com/office/drawing/2014/main" id="{0594B2F3-183F-4FEC-B06B-641CF028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98753"/>
            <a:ext cx="5040825" cy="27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5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2383408FAB148448EA55682EB8C1723" ma:contentTypeVersion="10" ma:contentTypeDescription="Tạo tài liệu mới." ma:contentTypeScope="" ma:versionID="6b51101c6c753a0eed7f17ffaeb98c30">
  <xsd:schema xmlns:xsd="http://www.w3.org/2001/XMLSchema" xmlns:xs="http://www.w3.org/2001/XMLSchema" xmlns:p="http://schemas.microsoft.com/office/2006/metadata/properties" xmlns:ns2="47755621-3436-4979-84e2-386d1c519aef" xmlns:ns3="f7355edb-1e81-4aa1-b4a1-8f145553cd17" targetNamespace="http://schemas.microsoft.com/office/2006/metadata/properties" ma:root="true" ma:fieldsID="b74bbf77f97cc905377ff6029c54e951" ns2:_="" ns3:_="">
    <xsd:import namespace="47755621-3436-4979-84e2-386d1c519aef"/>
    <xsd:import namespace="f7355edb-1e81-4aa1-b4a1-8f145553cd1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55621-3436-4979-84e2-386d1c519a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55edb-1e81-4aa1-b4a1-8f145553cd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3DBA5-4913-408B-8F81-5270347E841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7755621-3436-4979-84e2-386d1c519ae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355edb-1e81-4aa1-b4a1-8f145553cd1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A27E02-7C44-4D7D-93CD-19DD5F1D9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755621-3436-4979-84e2-386d1c519aef"/>
    <ds:schemaRef ds:uri="f7355edb-1e81-4aa1-b4a1-8f145553c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CC849-2A8F-49DE-AC45-6DC01385EE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2045</Words>
  <Application>Microsoft Office PowerPoint</Application>
  <PresentationFormat>Màn hình rộng</PresentationFormat>
  <Paragraphs>226</Paragraphs>
  <Slides>30</Slides>
  <Notes>4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30</vt:i4>
      </vt:variant>
    </vt:vector>
  </HeadingPairs>
  <TitlesOfParts>
    <vt:vector size="31" baseType="lpstr">
      <vt:lpstr>Office Theme</vt:lpstr>
      <vt:lpstr>Bản trình bày PowerPoint</vt:lpstr>
      <vt:lpstr>Nội dung</vt:lpstr>
      <vt:lpstr>1. Lịch sử phát triển của mạng máy tính</vt:lpstr>
      <vt:lpstr>Internet và world wide web</vt:lpstr>
      <vt:lpstr>Lịch sử của World Wide Web</vt:lpstr>
      <vt:lpstr>Cơ chế hoạt động của web</vt:lpstr>
      <vt:lpstr>Truy cập Internet</vt:lpstr>
      <vt:lpstr>Duyệt web</vt:lpstr>
      <vt:lpstr>Web server</vt:lpstr>
      <vt:lpstr>Giao thức HTTP</vt:lpstr>
      <vt:lpstr>Ngôn ngữ HTML</vt:lpstr>
      <vt:lpstr>Địa chỉ URL</vt:lpstr>
      <vt:lpstr>Hệ thống tên miền DNS</vt:lpstr>
      <vt:lpstr>Website</vt:lpstr>
      <vt:lpstr>2. Các tiện ích mở rộng</vt:lpstr>
      <vt:lpstr>Các tiện ích mở rộng phổ biến</vt:lpstr>
      <vt:lpstr>Các tiện ích mở rộng khác</vt:lpstr>
      <vt:lpstr>Các tiện ích truyền file</vt:lpstr>
      <vt:lpstr>Các tiện ích hỗ trợ làm việc online</vt:lpstr>
      <vt:lpstr>Bộ phần mềm an toàn</vt:lpstr>
      <vt:lpstr>3. Các dịch vụ trao đổi thông tin trên Internet</vt:lpstr>
      <vt:lpstr>Email</vt:lpstr>
      <vt:lpstr>Messaging</vt:lpstr>
      <vt:lpstr>Mạng xã hội</vt:lpstr>
      <vt:lpstr>4. Các công cụ tìm kiếm (Search Engine)</vt:lpstr>
      <vt:lpstr>Một số nguyên tắc chọn từ khóa tìm kiếm</vt:lpstr>
      <vt:lpstr>Đánh giá nội dung tìm kiếm</vt:lpstr>
      <vt:lpstr>Tối ưu hóa máy tìm kiếm</vt:lpstr>
      <vt:lpstr>5. Thương mại điện tử</vt:lpstr>
      <vt:lpstr>6. Điện toán đám mây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LÊ NGỌC LAN ANH</cp:lastModifiedBy>
  <cp:revision>609</cp:revision>
  <cp:lastPrinted>2018-04-03T01:30:05Z</cp:lastPrinted>
  <dcterms:created xsi:type="dcterms:W3CDTF">2017-10-17T01:43:35Z</dcterms:created>
  <dcterms:modified xsi:type="dcterms:W3CDTF">2022-02-06T09:16:55Z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0x01010012383408FAB148448EA55682EB8C1723</vt:lpwstr>
  </property>
</Properties>
</file>