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ton" charset="1" panose="00000500000000000000"/>
      <p:regular r:id="rId17"/>
    </p:embeddedFont>
    <p:embeddedFont>
      <p:font typeface="Poppins Medium" charset="1" panose="000006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https://www.kaggle.com/datasets/nirmalsankalana/rocole-a-robusta-coffee-leaf-images-dataset/data"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4.png" Type="http://schemas.openxmlformats.org/officeDocument/2006/relationships/image"/><Relationship Id="rId2" Target="../media/image8.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grpSp>
        <p:nvGrpSpPr>
          <p:cNvPr name="Group 3" id="3"/>
          <p:cNvGrpSpPr/>
          <p:nvPr/>
        </p:nvGrpSpPr>
        <p:grpSpPr>
          <a:xfrm rot="0">
            <a:off x="0" y="3730205"/>
            <a:ext cx="18502431" cy="2826589"/>
            <a:chOff x="0" y="0"/>
            <a:chExt cx="4873068" cy="744451"/>
          </a:xfrm>
        </p:grpSpPr>
        <p:sp>
          <p:nvSpPr>
            <p:cNvPr name="Freeform 4" id="4"/>
            <p:cNvSpPr/>
            <p:nvPr/>
          </p:nvSpPr>
          <p:spPr>
            <a:xfrm flipH="false" flipV="false" rot="0">
              <a:off x="0" y="0"/>
              <a:ext cx="4873068" cy="744451"/>
            </a:xfrm>
            <a:custGeom>
              <a:avLst/>
              <a:gdLst/>
              <a:ahLst/>
              <a:cxnLst/>
              <a:rect r="r" b="b" t="t" l="l"/>
              <a:pathLst>
                <a:path h="744451" w="4873068">
                  <a:moveTo>
                    <a:pt x="0" y="0"/>
                  </a:moveTo>
                  <a:lnTo>
                    <a:pt x="4873068" y="0"/>
                  </a:lnTo>
                  <a:lnTo>
                    <a:pt x="4873068" y="744451"/>
                  </a:lnTo>
                  <a:lnTo>
                    <a:pt x="0" y="74445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5" id="5"/>
            <p:cNvSpPr txBox="true"/>
            <p:nvPr/>
          </p:nvSpPr>
          <p:spPr>
            <a:xfrm>
              <a:off x="0" y="-38100"/>
              <a:ext cx="4873068" cy="782551"/>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924284" y="1353441"/>
            <a:ext cx="14851581" cy="1708151"/>
          </a:xfrm>
          <a:prstGeom prst="rect">
            <a:avLst/>
          </a:prstGeom>
        </p:spPr>
        <p:txBody>
          <a:bodyPr anchor="t" rtlCol="false" tIns="0" lIns="0" bIns="0" rIns="0">
            <a:spAutoFit/>
          </a:bodyPr>
          <a:lstStyle/>
          <a:p>
            <a:pPr algn="l">
              <a:lnSpc>
                <a:spcPts val="13999"/>
              </a:lnSpc>
              <a:spcBef>
                <a:spcPct val="0"/>
              </a:spcBef>
            </a:pPr>
            <a:r>
              <a:rPr lang="en-US" sz="9999">
                <a:solidFill>
                  <a:srgbClr val="FFFFFF"/>
                </a:solidFill>
                <a:latin typeface="Anton"/>
                <a:ea typeface="Anton"/>
                <a:cs typeface="Anton"/>
                <a:sym typeface="Anton"/>
              </a:rPr>
              <a:t>PHÂN LOẠI BỆNH LÁ CÂY CÀ PHÊ</a:t>
            </a:r>
          </a:p>
        </p:txBody>
      </p:sp>
      <p:sp>
        <p:nvSpPr>
          <p:cNvPr name="TextBox 10" id="10"/>
          <p:cNvSpPr txBox="true"/>
          <p:nvPr/>
        </p:nvSpPr>
        <p:spPr>
          <a:xfrm rot="0">
            <a:off x="6301740" y="3587330"/>
            <a:ext cx="5684520" cy="1787525"/>
          </a:xfrm>
          <a:prstGeom prst="rect">
            <a:avLst/>
          </a:prstGeom>
        </p:spPr>
        <p:txBody>
          <a:bodyPr anchor="t" rtlCol="false" tIns="0" lIns="0" bIns="0" rIns="0">
            <a:spAutoFit/>
          </a:bodyPr>
          <a:lstStyle/>
          <a:p>
            <a:pPr algn="ctr">
              <a:lnSpc>
                <a:spcPts val="7000"/>
              </a:lnSpc>
            </a:pPr>
            <a:r>
              <a:rPr lang="en-US" sz="5000" b="true">
                <a:solidFill>
                  <a:srgbClr val="FFFFFF"/>
                </a:solidFill>
                <a:latin typeface="Poppins Medium"/>
                <a:ea typeface="Poppins Medium"/>
                <a:cs typeface="Poppins Medium"/>
                <a:sym typeface="Poppins Medium"/>
              </a:rPr>
              <a:t>Nguyễn Việt Hưng</a:t>
            </a:r>
          </a:p>
          <a:p>
            <a:pPr algn="ctr">
              <a:lnSpc>
                <a:spcPts val="7000"/>
              </a:lnSpc>
              <a:spcBef>
                <a:spcPct val="0"/>
              </a:spcBef>
            </a:pPr>
            <a:r>
              <a:rPr lang="en-US" b="true" sz="5000">
                <a:solidFill>
                  <a:srgbClr val="FFFFFF"/>
                </a:solidFill>
                <a:latin typeface="Poppins Medium"/>
                <a:ea typeface="Poppins Medium"/>
                <a:cs typeface="Poppins Medium"/>
                <a:sym typeface="Poppins Medium"/>
              </a:rPr>
              <a:t>22020109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205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4338" y="2379879"/>
            <a:ext cx="3941834" cy="2795119"/>
          </a:xfrm>
          <a:custGeom>
            <a:avLst/>
            <a:gdLst/>
            <a:ahLst/>
            <a:cxnLst/>
            <a:rect r="r" b="b" t="t" l="l"/>
            <a:pathLst>
              <a:path h="2795119" w="3941834">
                <a:moveTo>
                  <a:pt x="0" y="0"/>
                </a:moveTo>
                <a:lnTo>
                  <a:pt x="3941835" y="0"/>
                </a:lnTo>
                <a:lnTo>
                  <a:pt x="3941835" y="2795119"/>
                </a:lnTo>
                <a:lnTo>
                  <a:pt x="0" y="27951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885748" y="8374388"/>
            <a:ext cx="3941834" cy="2795119"/>
          </a:xfrm>
          <a:custGeom>
            <a:avLst/>
            <a:gdLst/>
            <a:ahLst/>
            <a:cxnLst/>
            <a:rect r="r" b="b" t="t" l="l"/>
            <a:pathLst>
              <a:path h="2795119" w="3941834">
                <a:moveTo>
                  <a:pt x="3941834" y="0"/>
                </a:moveTo>
                <a:lnTo>
                  <a:pt x="0" y="0"/>
                </a:lnTo>
                <a:lnTo>
                  <a:pt x="0" y="2795119"/>
                </a:lnTo>
                <a:lnTo>
                  <a:pt x="3941834" y="2795119"/>
                </a:lnTo>
                <a:lnTo>
                  <a:pt x="394183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05460" y="437308"/>
            <a:ext cx="10554698" cy="5448863"/>
          </a:xfrm>
          <a:custGeom>
            <a:avLst/>
            <a:gdLst/>
            <a:ahLst/>
            <a:cxnLst/>
            <a:rect r="r" b="b" t="t" l="l"/>
            <a:pathLst>
              <a:path h="5448863" w="10554698">
                <a:moveTo>
                  <a:pt x="0" y="0"/>
                </a:moveTo>
                <a:lnTo>
                  <a:pt x="10554698" y="0"/>
                </a:lnTo>
                <a:lnTo>
                  <a:pt x="10554698" y="5448863"/>
                </a:lnTo>
                <a:lnTo>
                  <a:pt x="0" y="5448863"/>
                </a:lnTo>
                <a:lnTo>
                  <a:pt x="0" y="0"/>
                </a:lnTo>
                <a:close/>
              </a:path>
            </a:pathLst>
          </a:custGeom>
          <a:blipFill>
            <a:blip r:embed="rId8"/>
            <a:stretch>
              <a:fillRect l="0" t="0" r="0" b="0"/>
            </a:stretch>
          </a:blipFill>
        </p:spPr>
      </p:sp>
      <p:sp>
        <p:nvSpPr>
          <p:cNvPr name="Freeform 7" id="7"/>
          <p:cNvSpPr/>
          <p:nvPr/>
        </p:nvSpPr>
        <p:spPr>
          <a:xfrm flipH="false" flipV="false" rot="0">
            <a:off x="11192912" y="160722"/>
            <a:ext cx="7095088" cy="6002034"/>
          </a:xfrm>
          <a:custGeom>
            <a:avLst/>
            <a:gdLst/>
            <a:ahLst/>
            <a:cxnLst/>
            <a:rect r="r" b="b" t="t" l="l"/>
            <a:pathLst>
              <a:path h="6002034" w="7095088">
                <a:moveTo>
                  <a:pt x="0" y="0"/>
                </a:moveTo>
                <a:lnTo>
                  <a:pt x="7095088" y="0"/>
                </a:lnTo>
                <a:lnTo>
                  <a:pt x="7095088" y="6002034"/>
                </a:lnTo>
                <a:lnTo>
                  <a:pt x="0" y="6002034"/>
                </a:lnTo>
                <a:lnTo>
                  <a:pt x="0" y="0"/>
                </a:lnTo>
                <a:close/>
              </a:path>
            </a:pathLst>
          </a:custGeom>
          <a:blipFill>
            <a:blip r:embed="rId9"/>
            <a:stretch>
              <a:fillRect l="0" t="0" r="0" b="0"/>
            </a:stretch>
          </a:blipFill>
        </p:spPr>
      </p:sp>
      <p:sp>
        <p:nvSpPr>
          <p:cNvPr name="TextBox 8" id="8"/>
          <p:cNvSpPr txBox="true"/>
          <p:nvPr/>
        </p:nvSpPr>
        <p:spPr>
          <a:xfrm rot="0">
            <a:off x="446769" y="6084465"/>
            <a:ext cx="16190086" cy="4202535"/>
          </a:xfrm>
          <a:prstGeom prst="rect">
            <a:avLst/>
          </a:prstGeom>
        </p:spPr>
        <p:txBody>
          <a:bodyPr anchor="t" rtlCol="false" tIns="0" lIns="0" bIns="0" rIns="0">
            <a:spAutoFit/>
          </a:bodyPr>
          <a:lstStyle/>
          <a:p>
            <a:pPr algn="l">
              <a:lnSpc>
                <a:spcPts val="3039"/>
              </a:lnSpc>
              <a:spcBef>
                <a:spcPct val="0"/>
              </a:spcBef>
            </a:pPr>
            <a:r>
              <a:rPr lang="en-US" b="true" sz="2170">
                <a:solidFill>
                  <a:srgbClr val="FFFFFF"/>
                </a:solidFill>
                <a:latin typeface="Poppins Medium"/>
                <a:ea typeface="Poppins Medium"/>
                <a:cs typeface="Poppins Medium"/>
                <a:sym typeface="Poppins Medium"/>
              </a:rPr>
              <a:t>Tập xác thực: 311 ảnh, 3 lớp (coffee_healthy, coffee_red_spider_mite, coffee_rust).</a:t>
            </a:r>
          </a:p>
          <a:p>
            <a:pPr algn="l">
              <a:lnSpc>
                <a:spcPts val="3039"/>
              </a:lnSpc>
              <a:spcBef>
                <a:spcPct val="0"/>
              </a:spcBef>
            </a:pPr>
            <a:r>
              <a:rPr lang="en-US" b="true" sz="2170">
                <a:solidFill>
                  <a:srgbClr val="FFFFFF"/>
                </a:solidFill>
                <a:latin typeface="Poppins Medium"/>
                <a:ea typeface="Poppins Medium"/>
                <a:cs typeface="Poppins Medium"/>
                <a:sym typeface="Poppins Medium"/>
              </a:rPr>
              <a:t>Dự đoán đúng(trên đường chéo):</a:t>
            </a:r>
          </a:p>
          <a:p>
            <a:pPr algn="l" marL="468692" indent="-234346" lvl="1">
              <a:lnSpc>
                <a:spcPts val="3039"/>
              </a:lnSpc>
              <a:spcBef>
                <a:spcPct val="0"/>
              </a:spcBef>
              <a:buFont typeface="Arial"/>
              <a:buChar char="•"/>
            </a:pPr>
            <a:r>
              <a:rPr lang="en-US" b="true" sz="2170">
                <a:solidFill>
                  <a:srgbClr val="FFFFFF"/>
                </a:solidFill>
                <a:latin typeface="Poppins Medium"/>
                <a:ea typeface="Poppins Medium"/>
                <a:cs typeface="Poppins Medium"/>
                <a:sym typeface="Poppins Medium"/>
              </a:rPr>
              <a:t>coffee_healthy: 71/158 (~45%).</a:t>
            </a:r>
          </a:p>
          <a:p>
            <a:pPr algn="l" marL="468692" indent="-234346" lvl="1">
              <a:lnSpc>
                <a:spcPts val="3039"/>
              </a:lnSpc>
              <a:spcBef>
                <a:spcPct val="0"/>
              </a:spcBef>
              <a:buFont typeface="Arial"/>
              <a:buChar char="•"/>
            </a:pPr>
            <a:r>
              <a:rPr lang="en-US" b="true" sz="2170">
                <a:solidFill>
                  <a:srgbClr val="FFFFFF"/>
                </a:solidFill>
                <a:latin typeface="Poppins Medium"/>
                <a:ea typeface="Poppins Medium"/>
                <a:cs typeface="Poppins Medium"/>
                <a:sym typeface="Poppins Medium"/>
              </a:rPr>
              <a:t>coffee_red_spider_mite: 0/33 (0%).</a:t>
            </a:r>
          </a:p>
          <a:p>
            <a:pPr algn="l" marL="468692" indent="-234346" lvl="1">
              <a:lnSpc>
                <a:spcPts val="3039"/>
              </a:lnSpc>
              <a:spcBef>
                <a:spcPct val="0"/>
              </a:spcBef>
              <a:buFont typeface="Arial"/>
              <a:buChar char="•"/>
            </a:pPr>
            <a:r>
              <a:rPr lang="en-US" b="true" sz="2170">
                <a:solidFill>
                  <a:srgbClr val="FFFFFF"/>
                </a:solidFill>
                <a:latin typeface="Poppins Medium"/>
                <a:ea typeface="Poppins Medium"/>
                <a:cs typeface="Poppins Medium"/>
                <a:sym typeface="Poppins Medium"/>
              </a:rPr>
              <a:t>coffee_rust: 65/120 (~54%).</a:t>
            </a:r>
          </a:p>
          <a:p>
            <a:pPr algn="l">
              <a:lnSpc>
                <a:spcPts val="3039"/>
              </a:lnSpc>
              <a:spcBef>
                <a:spcPct val="0"/>
              </a:spcBef>
            </a:pPr>
            <a:r>
              <a:rPr lang="en-US" b="true" sz="2170">
                <a:solidFill>
                  <a:srgbClr val="FFFFFF"/>
                </a:solidFill>
                <a:latin typeface="Poppins Medium"/>
                <a:ea typeface="Poppins Medium"/>
                <a:cs typeface="Poppins Medium"/>
                <a:sym typeface="Poppins Medium"/>
              </a:rPr>
              <a:t>Dự đoán sai:</a:t>
            </a:r>
          </a:p>
          <a:p>
            <a:pPr algn="l" marL="468692" indent="-234346" lvl="1">
              <a:lnSpc>
                <a:spcPts val="3039"/>
              </a:lnSpc>
              <a:spcBef>
                <a:spcPct val="0"/>
              </a:spcBef>
              <a:buFont typeface="Arial"/>
              <a:buChar char="•"/>
            </a:pPr>
            <a:r>
              <a:rPr lang="en-US" b="true" sz="2170">
                <a:solidFill>
                  <a:srgbClr val="FFFFFF"/>
                </a:solidFill>
                <a:latin typeface="Poppins Medium"/>
                <a:ea typeface="Poppins Medium"/>
                <a:cs typeface="Poppins Medium"/>
                <a:sym typeface="Poppins Medium"/>
              </a:rPr>
              <a:t>coffee_healthy bị nhầm thành coffee_rust (80) và coffee_red_spider_mite (7).</a:t>
            </a:r>
          </a:p>
          <a:p>
            <a:pPr algn="l" marL="468692" indent="-234346" lvl="1">
              <a:lnSpc>
                <a:spcPts val="3039"/>
              </a:lnSpc>
              <a:spcBef>
                <a:spcPct val="0"/>
              </a:spcBef>
              <a:buFont typeface="Arial"/>
              <a:buChar char="•"/>
            </a:pPr>
            <a:r>
              <a:rPr lang="en-US" b="true" sz="2170">
                <a:solidFill>
                  <a:srgbClr val="FFFFFF"/>
                </a:solidFill>
                <a:latin typeface="Poppins Medium"/>
                <a:ea typeface="Poppins Medium"/>
                <a:cs typeface="Poppins Medium"/>
                <a:sym typeface="Poppins Medium"/>
              </a:rPr>
              <a:t>coffee_red_spider_mite bị nhầm hoàn toàn: 19 thành coffee_healthy, 14 thành coffee_rust.</a:t>
            </a:r>
          </a:p>
          <a:p>
            <a:pPr algn="l" marL="468692" indent="-234346" lvl="1">
              <a:lnSpc>
                <a:spcPts val="3039"/>
              </a:lnSpc>
              <a:spcBef>
                <a:spcPct val="0"/>
              </a:spcBef>
              <a:buFont typeface="Arial"/>
              <a:buChar char="•"/>
            </a:pPr>
            <a:r>
              <a:rPr lang="en-US" b="true" sz="2170">
                <a:solidFill>
                  <a:srgbClr val="FFFFFF"/>
                </a:solidFill>
                <a:latin typeface="Poppins Medium"/>
                <a:ea typeface="Poppins Medium"/>
                <a:cs typeface="Poppins Medium"/>
                <a:sym typeface="Poppins Medium"/>
              </a:rPr>
              <a:t>coffee_rust bị nhầm thành coffee_healthy (51) và coffee_red_spider_mite (4).</a:t>
            </a:r>
          </a:p>
          <a:p>
            <a:pPr algn="l">
              <a:lnSpc>
                <a:spcPts val="3039"/>
              </a:lnSpc>
              <a:spcBef>
                <a:spcPct val="0"/>
              </a:spcBef>
            </a:pPr>
            <a:r>
              <a:rPr lang="en-US" b="true" sz="2170">
                <a:solidFill>
                  <a:srgbClr val="FFFFFF"/>
                </a:solidFill>
                <a:latin typeface="Poppins Medium"/>
                <a:ea typeface="Poppins Medium"/>
                <a:cs typeface="Poppins Medium"/>
                <a:sym typeface="Poppins Medium"/>
              </a:rPr>
              <a:t>Độ chính xác tổng thể: (71 + 0 + 65) / 311 ≈ 44%, thấp hơn độ chính xác 65% từ biểu đồ Accuracy, có thể do cách tính hoặc thời điểm lấy ma trận nhầm lẫn (trước hoặc sau khi EarlyStopping khôi phục trọng số tốt nhất).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Freeform 8" id="8"/>
          <p:cNvSpPr/>
          <p:nvPr/>
        </p:nvSpPr>
        <p:spPr>
          <a:xfrm flipH="false" flipV="false" rot="0">
            <a:off x="-304338" y="2379879"/>
            <a:ext cx="3941834" cy="2795119"/>
          </a:xfrm>
          <a:custGeom>
            <a:avLst/>
            <a:gdLst/>
            <a:ahLst/>
            <a:cxnLst/>
            <a:rect r="r" b="b" t="t" l="l"/>
            <a:pathLst>
              <a:path h="2795119" w="3941834">
                <a:moveTo>
                  <a:pt x="0" y="0"/>
                </a:moveTo>
                <a:lnTo>
                  <a:pt x="3941835" y="0"/>
                </a:lnTo>
                <a:lnTo>
                  <a:pt x="3941835" y="2795119"/>
                </a:lnTo>
                <a:lnTo>
                  <a:pt x="0" y="2795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5885748" y="8374388"/>
            <a:ext cx="3941834" cy="2795119"/>
          </a:xfrm>
          <a:custGeom>
            <a:avLst/>
            <a:gdLst/>
            <a:ahLst/>
            <a:cxnLst/>
            <a:rect r="r" b="b" t="t" l="l"/>
            <a:pathLst>
              <a:path h="2795119" w="3941834">
                <a:moveTo>
                  <a:pt x="3941834" y="0"/>
                </a:moveTo>
                <a:lnTo>
                  <a:pt x="0" y="0"/>
                </a:lnTo>
                <a:lnTo>
                  <a:pt x="0" y="2795119"/>
                </a:lnTo>
                <a:lnTo>
                  <a:pt x="3941834" y="2795119"/>
                </a:lnTo>
                <a:lnTo>
                  <a:pt x="394183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605460" y="1028700"/>
            <a:ext cx="10792657" cy="7177117"/>
          </a:xfrm>
          <a:custGeom>
            <a:avLst/>
            <a:gdLst/>
            <a:ahLst/>
            <a:cxnLst/>
            <a:rect r="r" b="b" t="t" l="l"/>
            <a:pathLst>
              <a:path h="7177117" w="10792657">
                <a:moveTo>
                  <a:pt x="0" y="0"/>
                </a:moveTo>
                <a:lnTo>
                  <a:pt x="10792657" y="0"/>
                </a:lnTo>
                <a:lnTo>
                  <a:pt x="10792657" y="7177117"/>
                </a:lnTo>
                <a:lnTo>
                  <a:pt x="0" y="7177117"/>
                </a:lnTo>
                <a:lnTo>
                  <a:pt x="0" y="0"/>
                </a:lnTo>
                <a:close/>
              </a:path>
            </a:pathLst>
          </a:custGeom>
          <a:blipFill>
            <a:blip r:embed="rId9"/>
            <a:stretch>
              <a:fillRect l="0" t="0" r="0" b="0"/>
            </a:stretch>
          </a:blipFill>
        </p:spPr>
      </p:sp>
      <p:sp>
        <p:nvSpPr>
          <p:cNvPr name="TextBox 11" id="11"/>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10</a:t>
            </a:r>
          </a:p>
        </p:txBody>
      </p:sp>
      <p:sp>
        <p:nvSpPr>
          <p:cNvPr name="TextBox 12" id="12"/>
          <p:cNvSpPr txBox="true"/>
          <p:nvPr/>
        </p:nvSpPr>
        <p:spPr>
          <a:xfrm rot="0">
            <a:off x="605460" y="259428"/>
            <a:ext cx="7459980" cy="717550"/>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Poppins Medium"/>
                <a:ea typeface="Poppins Medium"/>
                <a:cs typeface="Poppins Medium"/>
                <a:sym typeface="Poppins Medium"/>
              </a:rPr>
              <a:t>TIẾN HÀNH CHẠY THỬ NGHIỆM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142511" y="2754290"/>
            <a:ext cx="12514635" cy="1588339"/>
            <a:chOff x="0" y="0"/>
            <a:chExt cx="3296036" cy="418328"/>
          </a:xfrm>
        </p:grpSpPr>
        <p:sp>
          <p:nvSpPr>
            <p:cNvPr name="Freeform 6" id="6"/>
            <p:cNvSpPr/>
            <p:nvPr/>
          </p:nvSpPr>
          <p:spPr>
            <a:xfrm flipH="false" flipV="false" rot="0">
              <a:off x="0" y="0"/>
              <a:ext cx="3296036" cy="418328"/>
            </a:xfrm>
            <a:custGeom>
              <a:avLst/>
              <a:gdLst/>
              <a:ahLst/>
              <a:cxnLst/>
              <a:rect r="r" b="b" t="t" l="l"/>
              <a:pathLst>
                <a:path h="418328" w="3296036">
                  <a:moveTo>
                    <a:pt x="0" y="0"/>
                  </a:moveTo>
                  <a:lnTo>
                    <a:pt x="3296036" y="0"/>
                  </a:lnTo>
                  <a:lnTo>
                    <a:pt x="3296036" y="418328"/>
                  </a:lnTo>
                  <a:lnTo>
                    <a:pt x="0" y="418328"/>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7" id="7"/>
            <p:cNvSpPr txBox="true"/>
            <p:nvPr/>
          </p:nvSpPr>
          <p:spPr>
            <a:xfrm>
              <a:off x="0" y="-38100"/>
              <a:ext cx="3296036" cy="45642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3896258"/>
            <a:ext cx="18502431" cy="2826589"/>
            <a:chOff x="0" y="0"/>
            <a:chExt cx="4873068" cy="744451"/>
          </a:xfrm>
        </p:grpSpPr>
        <p:sp>
          <p:nvSpPr>
            <p:cNvPr name="Freeform 9" id="9"/>
            <p:cNvSpPr/>
            <p:nvPr/>
          </p:nvSpPr>
          <p:spPr>
            <a:xfrm flipH="false" flipV="false" rot="0">
              <a:off x="0" y="0"/>
              <a:ext cx="4873068" cy="744451"/>
            </a:xfrm>
            <a:custGeom>
              <a:avLst/>
              <a:gdLst/>
              <a:ahLst/>
              <a:cxnLst/>
              <a:rect r="r" b="b" t="t" l="l"/>
              <a:pathLst>
                <a:path h="744451" w="4873068">
                  <a:moveTo>
                    <a:pt x="0" y="0"/>
                  </a:moveTo>
                  <a:lnTo>
                    <a:pt x="4873068" y="0"/>
                  </a:lnTo>
                  <a:lnTo>
                    <a:pt x="4873068" y="744451"/>
                  </a:lnTo>
                  <a:lnTo>
                    <a:pt x="0" y="74445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0" id="10"/>
            <p:cNvSpPr txBox="true"/>
            <p:nvPr/>
          </p:nvSpPr>
          <p:spPr>
            <a:xfrm>
              <a:off x="0" y="-38100"/>
              <a:ext cx="4873068" cy="782551"/>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297506" y="1228936"/>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605460" y="9029768"/>
            <a:ext cx="742179" cy="742179"/>
            <a:chOff x="0" y="0"/>
            <a:chExt cx="195471" cy="195471"/>
          </a:xfrm>
        </p:grpSpPr>
        <p:sp>
          <p:nvSpPr>
            <p:cNvPr name="Freeform 13" id="13"/>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4" id="14"/>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15" id="15"/>
          <p:cNvSpPr txBox="true"/>
          <p:nvPr/>
        </p:nvSpPr>
        <p:spPr>
          <a:xfrm rot="0">
            <a:off x="302730" y="1264281"/>
            <a:ext cx="10239477" cy="8543925"/>
          </a:xfrm>
          <a:prstGeom prst="rect">
            <a:avLst/>
          </a:prstGeom>
        </p:spPr>
        <p:txBody>
          <a:bodyPr anchor="t" rtlCol="false" tIns="0" lIns="0" bIns="0" rIns="0">
            <a:spAutoFit/>
          </a:bodyPr>
          <a:lstStyle/>
          <a:p>
            <a:pPr algn="l"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Nguồn:RoCoLe:A Robusta Coffee Leaf Images Dataset: </a:t>
            </a:r>
            <a:r>
              <a:rPr lang="en-US" b="true" sz="3000" u="sng">
                <a:solidFill>
                  <a:srgbClr val="FFFFFF"/>
                </a:solidFill>
                <a:latin typeface="Poppins Medium"/>
                <a:ea typeface="Poppins Medium"/>
                <a:cs typeface="Poppins Medium"/>
                <a:sym typeface="Poppins Medium"/>
                <a:hlinkClick r:id="rId9" tooltip="https://www.kaggle.com/datasets/nirmalsankalana/rocole-a-robusta-coffee-leaf-images-dataset/data"/>
              </a:rPr>
              <a:t>https://www.kaggle.com/datasets/nirmalsankalana/rocole-a-robusta-coffee-leaf-images-dataset/data</a:t>
            </a:r>
            <a:r>
              <a:rPr lang="en-US" b="true" sz="3000">
                <a:solidFill>
                  <a:srgbClr val="FFFFFF"/>
                </a:solidFill>
                <a:latin typeface="Poppins Medium"/>
                <a:ea typeface="Poppins Medium"/>
                <a:cs typeface="Poppins Medium"/>
                <a:sym typeface="Poppins Medium"/>
              </a:rPr>
              <a:t>)</a:t>
            </a:r>
          </a:p>
          <a:p>
            <a:pPr algn="l"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Tổng số ảnh: Tập dữ liệu bao gồm 1560 hình ảnh lá cà phê Robusta</a:t>
            </a:r>
          </a:p>
          <a:p>
            <a:pPr algn="l"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Gồm 3 lớp bệnh:</a:t>
            </a:r>
          </a:p>
          <a:p>
            <a:pPr algn="l" marL="1295400" indent="-431800" lvl="2">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Cà phê khỏe mạnh: Hình ảnh lá cà phê khỏe mạnh, không có dấu hiệu bệnh tật.</a:t>
            </a:r>
          </a:p>
          <a:p>
            <a:pPr algn="l" marL="1295400" indent="-431800" lvl="2">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Bệnh rỉ sắt trên cây cà phê: Hình ảnh lá cà phê bị nhiễm bệnh rỉ sắt do một loại nấm gây ra.</a:t>
            </a:r>
          </a:p>
          <a:p>
            <a:pPr algn="l" marL="1295400" indent="-431800" lvl="2">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Nhện đỏ cà phê: Hình ảnh lá cà phê bị nhện đỏ cà phê xâm nhập, đây là loài côn trùng nhỏ có thể gây hại cho lá cà phê.</a:t>
            </a:r>
          </a:p>
          <a:p>
            <a:pPr algn="l">
              <a:lnSpc>
                <a:spcPts val="4200"/>
              </a:lnSpc>
              <a:spcBef>
                <a:spcPct val="0"/>
              </a:spcBef>
            </a:pPr>
          </a:p>
        </p:txBody>
      </p:sp>
      <p:sp>
        <p:nvSpPr>
          <p:cNvPr name="Freeform 16" id="16"/>
          <p:cNvSpPr/>
          <p:nvPr/>
        </p:nvSpPr>
        <p:spPr>
          <a:xfrm flipH="false" flipV="false" rot="0">
            <a:off x="10991030" y="1119494"/>
            <a:ext cx="7296970" cy="3223135"/>
          </a:xfrm>
          <a:custGeom>
            <a:avLst/>
            <a:gdLst/>
            <a:ahLst/>
            <a:cxnLst/>
            <a:rect r="r" b="b" t="t" l="l"/>
            <a:pathLst>
              <a:path h="3223135" w="7296970">
                <a:moveTo>
                  <a:pt x="0" y="0"/>
                </a:moveTo>
                <a:lnTo>
                  <a:pt x="7296970" y="0"/>
                </a:lnTo>
                <a:lnTo>
                  <a:pt x="7296970" y="3223135"/>
                </a:lnTo>
                <a:lnTo>
                  <a:pt x="0" y="3223135"/>
                </a:lnTo>
                <a:lnTo>
                  <a:pt x="0" y="0"/>
                </a:lnTo>
                <a:close/>
              </a:path>
            </a:pathLst>
          </a:custGeom>
          <a:blipFill>
            <a:blip r:embed="rId10"/>
            <a:stretch>
              <a:fillRect l="0" t="0" r="0" b="-64984"/>
            </a:stretch>
          </a:blipFill>
        </p:spPr>
      </p:sp>
      <p:sp>
        <p:nvSpPr>
          <p:cNvPr name="TextBox 17" id="17"/>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02</a:t>
            </a:r>
          </a:p>
        </p:txBody>
      </p:sp>
      <p:sp>
        <p:nvSpPr>
          <p:cNvPr name="TextBox 18" id="18"/>
          <p:cNvSpPr txBox="true"/>
          <p:nvPr/>
        </p:nvSpPr>
        <p:spPr>
          <a:xfrm rot="0">
            <a:off x="442495" y="87709"/>
            <a:ext cx="8808720" cy="977265"/>
          </a:xfrm>
          <a:prstGeom prst="rect">
            <a:avLst/>
          </a:prstGeom>
        </p:spPr>
        <p:txBody>
          <a:bodyPr anchor="t" rtlCol="false" tIns="0" lIns="0" bIns="0" rIns="0">
            <a:spAutoFit/>
          </a:bodyPr>
          <a:lstStyle/>
          <a:p>
            <a:pPr algn="ctr">
              <a:lnSpc>
                <a:spcPts val="7559"/>
              </a:lnSpc>
              <a:spcBef>
                <a:spcPct val="0"/>
              </a:spcBef>
            </a:pPr>
            <a:r>
              <a:rPr lang="en-US" b="true" sz="5399">
                <a:solidFill>
                  <a:srgbClr val="FFFFFF"/>
                </a:solidFill>
                <a:latin typeface="Poppins Medium"/>
                <a:ea typeface="Poppins Medium"/>
                <a:cs typeface="Poppins Medium"/>
                <a:sym typeface="Poppins Medium"/>
              </a:rPr>
              <a:t>1.GIỚI THIỆU VỀ BỘ DỮ LIỆU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1304154" y="2506973"/>
            <a:ext cx="8748831" cy="2530110"/>
            <a:chOff x="0" y="0"/>
            <a:chExt cx="2304219" cy="666366"/>
          </a:xfrm>
        </p:grpSpPr>
        <p:sp>
          <p:nvSpPr>
            <p:cNvPr name="Freeform 9" id="9"/>
            <p:cNvSpPr/>
            <p:nvPr/>
          </p:nvSpPr>
          <p:spPr>
            <a:xfrm flipH="false" flipV="false" rot="0">
              <a:off x="0" y="0"/>
              <a:ext cx="2304219" cy="666366"/>
            </a:xfrm>
            <a:custGeom>
              <a:avLst/>
              <a:gdLst/>
              <a:ahLst/>
              <a:cxnLst/>
              <a:rect r="r" b="b" t="t" l="l"/>
              <a:pathLst>
                <a:path h="666366" w="2304219">
                  <a:moveTo>
                    <a:pt x="0" y="0"/>
                  </a:moveTo>
                  <a:lnTo>
                    <a:pt x="2304219" y="0"/>
                  </a:lnTo>
                  <a:lnTo>
                    <a:pt x="230421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0" id="10"/>
            <p:cNvSpPr txBox="true"/>
            <p:nvPr/>
          </p:nvSpPr>
          <p:spPr>
            <a:xfrm>
              <a:off x="0" y="-38100"/>
              <a:ext cx="2304219" cy="704466"/>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304154" y="5734431"/>
            <a:ext cx="8748831" cy="2597989"/>
            <a:chOff x="0" y="0"/>
            <a:chExt cx="2304219" cy="684244"/>
          </a:xfrm>
        </p:grpSpPr>
        <p:sp>
          <p:nvSpPr>
            <p:cNvPr name="Freeform 12" id="12"/>
            <p:cNvSpPr/>
            <p:nvPr/>
          </p:nvSpPr>
          <p:spPr>
            <a:xfrm flipH="false" flipV="false" rot="0">
              <a:off x="0" y="0"/>
              <a:ext cx="2304219" cy="684244"/>
            </a:xfrm>
            <a:custGeom>
              <a:avLst/>
              <a:gdLst/>
              <a:ahLst/>
              <a:cxnLst/>
              <a:rect r="r" b="b" t="t" l="l"/>
              <a:pathLst>
                <a:path h="684244" w="2304219">
                  <a:moveTo>
                    <a:pt x="0" y="0"/>
                  </a:moveTo>
                  <a:lnTo>
                    <a:pt x="2304219" y="0"/>
                  </a:lnTo>
                  <a:lnTo>
                    <a:pt x="2304219" y="684244"/>
                  </a:lnTo>
                  <a:lnTo>
                    <a:pt x="0" y="68424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3" id="13"/>
            <p:cNvSpPr txBox="true"/>
            <p:nvPr/>
          </p:nvSpPr>
          <p:spPr>
            <a:xfrm>
              <a:off x="0" y="-38100"/>
              <a:ext cx="2304219" cy="722344"/>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250529" y="7143262"/>
            <a:ext cx="4017541" cy="4114800"/>
          </a:xfrm>
          <a:custGeom>
            <a:avLst/>
            <a:gdLst/>
            <a:ahLst/>
            <a:cxnLst/>
            <a:rect r="r" b="b" t="t" l="l"/>
            <a:pathLst>
              <a:path h="4114800" w="4017541">
                <a:moveTo>
                  <a:pt x="0" y="0"/>
                </a:moveTo>
                <a:lnTo>
                  <a:pt x="4017542" y="0"/>
                </a:lnTo>
                <a:lnTo>
                  <a:pt x="4017542" y="4114800"/>
                </a:lnTo>
                <a:lnTo>
                  <a:pt x="0" y="4114800"/>
                </a:lnTo>
                <a:lnTo>
                  <a:pt x="0" y="0"/>
                </a:lnTo>
                <a:close/>
              </a:path>
            </a:pathLst>
          </a:custGeom>
          <a:blipFill>
            <a:blip r:embed="rId7">
              <a:alphaModFix amt="31000"/>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03</a:t>
            </a:r>
          </a:p>
        </p:txBody>
      </p:sp>
      <p:sp>
        <p:nvSpPr>
          <p:cNvPr name="TextBox 16" id="16"/>
          <p:cNvSpPr txBox="true"/>
          <p:nvPr/>
        </p:nvSpPr>
        <p:spPr>
          <a:xfrm rot="0">
            <a:off x="605460" y="389229"/>
            <a:ext cx="5837683" cy="675746"/>
          </a:xfrm>
          <a:prstGeom prst="rect">
            <a:avLst/>
          </a:prstGeom>
        </p:spPr>
        <p:txBody>
          <a:bodyPr anchor="t" rtlCol="false" tIns="0" lIns="0" bIns="0" rIns="0">
            <a:spAutoFit/>
          </a:bodyPr>
          <a:lstStyle/>
          <a:p>
            <a:pPr algn="l">
              <a:lnSpc>
                <a:spcPts val="5279"/>
              </a:lnSpc>
              <a:spcBef>
                <a:spcPct val="0"/>
              </a:spcBef>
            </a:pPr>
            <a:r>
              <a:rPr lang="en-US" b="true" sz="3770">
                <a:solidFill>
                  <a:srgbClr val="FFFFFF"/>
                </a:solidFill>
                <a:latin typeface="Poppins Medium"/>
                <a:ea typeface="Poppins Medium"/>
                <a:cs typeface="Poppins Medium"/>
                <a:sym typeface="Poppins Medium"/>
              </a:rPr>
              <a:t>2. giới thiệu về mô hình</a:t>
            </a:r>
          </a:p>
        </p:txBody>
      </p:sp>
      <p:sp>
        <p:nvSpPr>
          <p:cNvPr name="TextBox 17" id="17"/>
          <p:cNvSpPr txBox="true"/>
          <p:nvPr/>
        </p:nvSpPr>
        <p:spPr>
          <a:xfrm rot="0">
            <a:off x="0" y="1143211"/>
            <a:ext cx="18288000" cy="2143125"/>
          </a:xfrm>
          <a:prstGeom prst="rect">
            <a:avLst/>
          </a:prstGeom>
        </p:spPr>
        <p:txBody>
          <a:bodyPr anchor="t" rtlCol="false" tIns="0" lIns="0" bIns="0" rIns="0">
            <a:spAutoFit/>
          </a:bodyPr>
          <a:lstStyle/>
          <a:p>
            <a:pPr algn="l"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Mobile</a:t>
            </a:r>
            <a:r>
              <a:rPr lang="en-US" b="true" sz="3000">
                <a:solidFill>
                  <a:srgbClr val="FFFFFF"/>
                </a:solidFill>
                <a:latin typeface="Poppins Medium"/>
                <a:ea typeface="Poppins Medium"/>
                <a:cs typeface="Poppins Medium"/>
                <a:sym typeface="Poppins Medium"/>
              </a:rPr>
              <a:t>NetV2 là một kiến trúc mạng nơ-ron tích chập (CNN) được thiết kế bởi Google, ra mắt năm 2018, tập trung vào hiệu quả cho các thiết bị di động và nhúng. Nó cải tiến từ MobileNetV1, ưu tiên tốc độ và kích thước mô hình nhỏ mà vẫn đảm bảo độ chính xác cao.</a:t>
            </a:r>
          </a:p>
          <a:p>
            <a:pPr algn="l" marL="647700" indent="-323850" lvl="1">
              <a:lnSpc>
                <a:spcPts val="4200"/>
              </a:lnSpc>
              <a:spcBef>
                <a:spcPct val="0"/>
              </a:spcBef>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605460" y="9029768"/>
            <a:ext cx="742179" cy="742179"/>
            <a:chOff x="0" y="0"/>
            <a:chExt cx="195471" cy="195471"/>
          </a:xfrm>
        </p:grpSpPr>
        <p:sp>
          <p:nvSpPr>
            <p:cNvPr name="Freeform 7" id="7"/>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8" id="8"/>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9" id="9"/>
          <p:cNvGrpSpPr/>
          <p:nvPr/>
        </p:nvGrpSpPr>
        <p:grpSpPr>
          <a:xfrm rot="0">
            <a:off x="-552450" y="1995627"/>
            <a:ext cx="21069300" cy="6267450"/>
            <a:chOff x="0" y="0"/>
            <a:chExt cx="5549116" cy="1650686"/>
          </a:xfrm>
        </p:grpSpPr>
        <p:sp>
          <p:nvSpPr>
            <p:cNvPr name="Freeform 10" id="10"/>
            <p:cNvSpPr/>
            <p:nvPr/>
          </p:nvSpPr>
          <p:spPr>
            <a:xfrm flipH="false" flipV="false" rot="0">
              <a:off x="0" y="0"/>
              <a:ext cx="5549116" cy="1650686"/>
            </a:xfrm>
            <a:custGeom>
              <a:avLst/>
              <a:gdLst/>
              <a:ahLst/>
              <a:cxnLst/>
              <a:rect r="r" b="b" t="t" l="l"/>
              <a:pathLst>
                <a:path h="1650686" w="5549116">
                  <a:moveTo>
                    <a:pt x="0" y="0"/>
                  </a:moveTo>
                  <a:lnTo>
                    <a:pt x="5549116" y="0"/>
                  </a:lnTo>
                  <a:lnTo>
                    <a:pt x="5549116" y="1650686"/>
                  </a:lnTo>
                  <a:lnTo>
                    <a:pt x="0" y="1650686"/>
                  </a:lnTo>
                  <a:close/>
                </a:path>
              </a:pathLst>
            </a:custGeom>
            <a:gradFill rotWithShape="true">
              <a:gsLst>
                <a:gs pos="0">
                  <a:srgbClr val="006CCD">
                    <a:alpha val="0"/>
                  </a:srgbClr>
                </a:gs>
                <a:gs pos="100000">
                  <a:srgbClr val="2376D4">
                    <a:alpha val="100000"/>
                  </a:srgbClr>
                </a:gs>
              </a:gsLst>
              <a:lin ang="0"/>
            </a:gradFill>
          </p:spPr>
        </p:sp>
        <p:sp>
          <p:nvSpPr>
            <p:cNvPr name="TextBox 11" id="11"/>
            <p:cNvSpPr txBox="true"/>
            <p:nvPr/>
          </p:nvSpPr>
          <p:spPr>
            <a:xfrm>
              <a:off x="0" y="-38100"/>
              <a:ext cx="5549116" cy="1688786"/>
            </a:xfrm>
            <a:prstGeom prst="rect">
              <a:avLst/>
            </a:prstGeom>
          </p:spPr>
          <p:txBody>
            <a:bodyPr anchor="ctr" rtlCol="false" tIns="50800" lIns="50800" bIns="50800" rIns="50800"/>
            <a:lstStyle/>
            <a:p>
              <a:pPr algn="ctr">
                <a:lnSpc>
                  <a:spcPts val="2199"/>
                </a:lnSpc>
              </a:pPr>
            </a:p>
          </p:txBody>
        </p:sp>
      </p:grpSp>
      <p:sp>
        <p:nvSpPr>
          <p:cNvPr name="Freeform 12" id="12"/>
          <p:cNvSpPr/>
          <p:nvPr/>
        </p:nvSpPr>
        <p:spPr>
          <a:xfrm flipH="true" flipV="false" rot="0">
            <a:off x="13141693" y="250713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312143" y="250713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443846" y="2079836"/>
            <a:ext cx="13933436" cy="4197448"/>
          </a:xfrm>
          <a:custGeom>
            <a:avLst/>
            <a:gdLst/>
            <a:ahLst/>
            <a:cxnLst/>
            <a:rect r="r" b="b" t="t" l="l"/>
            <a:pathLst>
              <a:path h="4197448" w="13933436">
                <a:moveTo>
                  <a:pt x="0" y="0"/>
                </a:moveTo>
                <a:lnTo>
                  <a:pt x="13933436" y="0"/>
                </a:lnTo>
                <a:lnTo>
                  <a:pt x="13933436" y="4197448"/>
                </a:lnTo>
                <a:lnTo>
                  <a:pt x="0" y="4197448"/>
                </a:lnTo>
                <a:lnTo>
                  <a:pt x="0" y="0"/>
                </a:lnTo>
                <a:close/>
              </a:path>
            </a:pathLst>
          </a:custGeom>
          <a:blipFill>
            <a:blip r:embed="rId11"/>
            <a:stretch>
              <a:fillRect l="0" t="0" r="0" b="0"/>
            </a:stretch>
          </a:blipFill>
        </p:spPr>
      </p:sp>
      <p:sp>
        <p:nvSpPr>
          <p:cNvPr name="TextBox 15" id="15"/>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6" id="16"/>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04</a:t>
            </a:r>
          </a:p>
        </p:txBody>
      </p:sp>
      <p:sp>
        <p:nvSpPr>
          <p:cNvPr name="TextBox 17" id="17"/>
          <p:cNvSpPr txBox="true"/>
          <p:nvPr/>
        </p:nvSpPr>
        <p:spPr>
          <a:xfrm rot="0">
            <a:off x="-1463123" y="381000"/>
            <a:ext cx="11744102" cy="638175"/>
          </a:xfrm>
          <a:prstGeom prst="rect">
            <a:avLst/>
          </a:prstGeom>
        </p:spPr>
        <p:txBody>
          <a:bodyPr anchor="t" rtlCol="false" tIns="0" lIns="0" bIns="0" rIns="0">
            <a:spAutoFit/>
          </a:bodyPr>
          <a:lstStyle/>
          <a:p>
            <a:pPr algn="ctr">
              <a:lnSpc>
                <a:spcPts val="4650"/>
              </a:lnSpc>
            </a:pPr>
            <a:r>
              <a:rPr lang="en-US" sz="5000">
                <a:solidFill>
                  <a:srgbClr val="FFFFFF"/>
                </a:solidFill>
                <a:latin typeface="Anton"/>
                <a:ea typeface="Anton"/>
                <a:cs typeface="Anton"/>
                <a:sym typeface="Anton"/>
              </a:rPr>
              <a:t>3. TIẾN HÀNH HUẤN LUYỆN MÔ HÌNH</a:t>
            </a:r>
          </a:p>
        </p:txBody>
      </p:sp>
      <p:sp>
        <p:nvSpPr>
          <p:cNvPr name="TextBox 18" id="18"/>
          <p:cNvSpPr txBox="true"/>
          <p:nvPr/>
        </p:nvSpPr>
        <p:spPr>
          <a:xfrm rot="0">
            <a:off x="735085" y="1114636"/>
            <a:ext cx="5676900" cy="717550"/>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Poppins Medium"/>
                <a:ea typeface="Poppins Medium"/>
                <a:cs typeface="Poppins Medium"/>
                <a:sym typeface="Poppins Medium"/>
              </a:rPr>
              <a:t>a. Cài đặt các thư viện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498890" y="1700848"/>
            <a:ext cx="8057507" cy="4992443"/>
            <a:chOff x="0" y="0"/>
            <a:chExt cx="2122142" cy="1314882"/>
          </a:xfrm>
        </p:grpSpPr>
        <p:sp>
          <p:nvSpPr>
            <p:cNvPr name="Freeform 5" id="5"/>
            <p:cNvSpPr/>
            <p:nvPr/>
          </p:nvSpPr>
          <p:spPr>
            <a:xfrm flipH="false" flipV="false" rot="0">
              <a:off x="0" y="0"/>
              <a:ext cx="2122142" cy="1314882"/>
            </a:xfrm>
            <a:custGeom>
              <a:avLst/>
              <a:gdLst/>
              <a:ahLst/>
              <a:cxnLst/>
              <a:rect r="r" b="b" t="t" l="l"/>
              <a:pathLst>
                <a:path h="1314882" w="2122142">
                  <a:moveTo>
                    <a:pt x="0" y="0"/>
                  </a:moveTo>
                  <a:lnTo>
                    <a:pt x="2122142" y="0"/>
                  </a:lnTo>
                  <a:lnTo>
                    <a:pt x="2122142" y="1314882"/>
                  </a:lnTo>
                  <a:lnTo>
                    <a:pt x="0" y="1314882"/>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6" id="6"/>
            <p:cNvSpPr txBox="true"/>
            <p:nvPr/>
          </p:nvSpPr>
          <p:spPr>
            <a:xfrm>
              <a:off x="0" y="-38100"/>
              <a:ext cx="2122142" cy="135298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657610" y="9074905"/>
            <a:ext cx="742179" cy="742179"/>
            <a:chOff x="0" y="0"/>
            <a:chExt cx="195471" cy="195471"/>
          </a:xfrm>
        </p:grpSpPr>
        <p:sp>
          <p:nvSpPr>
            <p:cNvPr name="Freeform 9" id="9"/>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0" id="10"/>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Freeform 11" id="11"/>
          <p:cNvSpPr/>
          <p:nvPr/>
        </p:nvSpPr>
        <p:spPr>
          <a:xfrm flipH="true" flipV="true" rot="0">
            <a:off x="14057047" y="4061712"/>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2563130" y="7367553"/>
            <a:ext cx="1273375" cy="1304201"/>
          </a:xfrm>
          <a:custGeom>
            <a:avLst/>
            <a:gdLst/>
            <a:ahLst/>
            <a:cxnLst/>
            <a:rect r="r" b="b" t="t" l="l"/>
            <a:pathLst>
              <a:path h="1304201" w="1273375">
                <a:moveTo>
                  <a:pt x="0" y="0"/>
                </a:moveTo>
                <a:lnTo>
                  <a:pt x="1273375" y="0"/>
                </a:lnTo>
                <a:lnTo>
                  <a:pt x="1273375" y="1304201"/>
                </a:lnTo>
                <a:lnTo>
                  <a:pt x="0" y="1304201"/>
                </a:lnTo>
                <a:lnTo>
                  <a:pt x="0" y="0"/>
                </a:lnTo>
                <a:close/>
              </a:path>
            </a:pathLst>
          </a:custGeom>
          <a:blipFill>
            <a:blip r:embed="rId9">
              <a:alphaModFix amt="31000"/>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6946081" y="996392"/>
            <a:ext cx="11341919" cy="4764094"/>
          </a:xfrm>
          <a:custGeom>
            <a:avLst/>
            <a:gdLst/>
            <a:ahLst/>
            <a:cxnLst/>
            <a:rect r="r" b="b" t="t" l="l"/>
            <a:pathLst>
              <a:path h="4764094" w="11341919">
                <a:moveTo>
                  <a:pt x="0" y="0"/>
                </a:moveTo>
                <a:lnTo>
                  <a:pt x="11341919" y="0"/>
                </a:lnTo>
                <a:lnTo>
                  <a:pt x="11341919" y="4764094"/>
                </a:lnTo>
                <a:lnTo>
                  <a:pt x="0" y="4764094"/>
                </a:lnTo>
                <a:lnTo>
                  <a:pt x="0" y="0"/>
                </a:lnTo>
                <a:close/>
              </a:path>
            </a:pathLst>
          </a:custGeom>
          <a:blipFill>
            <a:blip r:embed="rId11"/>
            <a:stretch>
              <a:fillRect l="0" t="-179" r="0" b="-1892"/>
            </a:stretch>
          </a:blipFill>
        </p:spPr>
      </p:sp>
      <p:sp>
        <p:nvSpPr>
          <p:cNvPr name="Freeform 14" id="14"/>
          <p:cNvSpPr/>
          <p:nvPr/>
        </p:nvSpPr>
        <p:spPr>
          <a:xfrm flipH="false" flipV="false" rot="0">
            <a:off x="159223" y="5779536"/>
            <a:ext cx="9338587" cy="4392142"/>
          </a:xfrm>
          <a:custGeom>
            <a:avLst/>
            <a:gdLst/>
            <a:ahLst/>
            <a:cxnLst/>
            <a:rect r="r" b="b" t="t" l="l"/>
            <a:pathLst>
              <a:path h="4392142" w="9338587">
                <a:moveTo>
                  <a:pt x="0" y="0"/>
                </a:moveTo>
                <a:lnTo>
                  <a:pt x="9338588" y="0"/>
                </a:lnTo>
                <a:lnTo>
                  <a:pt x="9338588" y="4392142"/>
                </a:lnTo>
                <a:lnTo>
                  <a:pt x="0" y="4392142"/>
                </a:lnTo>
                <a:lnTo>
                  <a:pt x="0" y="0"/>
                </a:lnTo>
                <a:close/>
              </a:path>
            </a:pathLst>
          </a:custGeom>
          <a:blipFill>
            <a:blip r:embed="rId12"/>
            <a:stretch>
              <a:fillRect l="0" t="-2756" r="0" b="-2756"/>
            </a:stretch>
          </a:blipFill>
        </p:spPr>
      </p:sp>
      <p:sp>
        <p:nvSpPr>
          <p:cNvPr name="TextBox 15" id="15"/>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05</a:t>
            </a:r>
          </a:p>
        </p:txBody>
      </p:sp>
      <p:sp>
        <p:nvSpPr>
          <p:cNvPr name="TextBox 16" id="16"/>
          <p:cNvSpPr txBox="true"/>
          <p:nvPr/>
        </p:nvSpPr>
        <p:spPr>
          <a:xfrm rot="0">
            <a:off x="612403" y="278842"/>
            <a:ext cx="8665944" cy="717550"/>
          </a:xfrm>
          <a:prstGeom prst="rect">
            <a:avLst/>
          </a:prstGeom>
        </p:spPr>
        <p:txBody>
          <a:bodyPr anchor="t" rtlCol="false" tIns="0" lIns="0" bIns="0" rIns="0">
            <a:spAutoFit/>
          </a:bodyPr>
          <a:lstStyle/>
          <a:p>
            <a:pPr algn="l">
              <a:lnSpc>
                <a:spcPts val="5599"/>
              </a:lnSpc>
              <a:spcBef>
                <a:spcPct val="0"/>
              </a:spcBef>
            </a:pPr>
            <a:r>
              <a:rPr lang="en-US" b="true" sz="3999">
                <a:solidFill>
                  <a:srgbClr val="FFFFFF"/>
                </a:solidFill>
                <a:latin typeface="Poppins Medium"/>
                <a:ea typeface="Poppins Medium"/>
                <a:cs typeface="Poppins Medium"/>
                <a:sym typeface="Poppins Medium"/>
              </a:rPr>
              <a:t>b. xử lý và trực quan hoá dữ liệu </a:t>
            </a:r>
          </a:p>
        </p:txBody>
      </p:sp>
      <p:sp>
        <p:nvSpPr>
          <p:cNvPr name="TextBox 17" id="17"/>
          <p:cNvSpPr txBox="true"/>
          <p:nvPr/>
        </p:nvSpPr>
        <p:spPr>
          <a:xfrm rot="0">
            <a:off x="0" y="1615123"/>
            <a:ext cx="6946081" cy="2676525"/>
          </a:xfrm>
          <a:prstGeom prst="rect">
            <a:avLst/>
          </a:prstGeom>
        </p:spPr>
        <p:txBody>
          <a:bodyPr anchor="t" rtlCol="false" tIns="0" lIns="0" bIns="0" rIns="0">
            <a:spAutoFit/>
          </a:bodyPr>
          <a:lstStyle/>
          <a:p>
            <a:pPr algn="l" marL="647700" indent="-323850" lvl="1">
              <a:lnSpc>
                <a:spcPts val="4200"/>
              </a:lnSpc>
              <a:spcBef>
                <a:spcPct val="0"/>
              </a:spcBef>
              <a:buFont typeface="Arial"/>
              <a:buChar char="•"/>
            </a:pPr>
            <a:r>
              <a:rPr lang="en-US" sz="3000">
                <a:solidFill>
                  <a:srgbClr val="FFFFFF"/>
                </a:solidFill>
                <a:latin typeface="Poppins"/>
                <a:ea typeface="Poppins"/>
                <a:cs typeface="Poppins"/>
                <a:sym typeface="Poppins"/>
              </a:rPr>
              <a:t>đưa đường dẫn tiến thư mục chứa dữ liệu</a:t>
            </a:r>
          </a:p>
          <a:p>
            <a:pPr algn="l"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tiến hành đếm số lượng ảnh cho mỗi lớp bệnh</a:t>
            </a:r>
          </a:p>
          <a:p>
            <a:pPr algn="l"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vẽ biểu đồ trực quan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0" y="2777705"/>
            <a:ext cx="18502431" cy="4350589"/>
            <a:chOff x="0" y="0"/>
            <a:chExt cx="4873068" cy="1145834"/>
          </a:xfrm>
        </p:grpSpPr>
        <p:sp>
          <p:nvSpPr>
            <p:cNvPr name="Freeform 9" id="9"/>
            <p:cNvSpPr/>
            <p:nvPr/>
          </p:nvSpPr>
          <p:spPr>
            <a:xfrm flipH="false" flipV="false" rot="0">
              <a:off x="0" y="0"/>
              <a:ext cx="4873068" cy="1145834"/>
            </a:xfrm>
            <a:custGeom>
              <a:avLst/>
              <a:gdLst/>
              <a:ahLst/>
              <a:cxnLst/>
              <a:rect r="r" b="b" t="t" l="l"/>
              <a:pathLst>
                <a:path h="1145834" w="4873068">
                  <a:moveTo>
                    <a:pt x="0" y="0"/>
                  </a:moveTo>
                  <a:lnTo>
                    <a:pt x="4873068" y="0"/>
                  </a:lnTo>
                  <a:lnTo>
                    <a:pt x="4873068" y="1145834"/>
                  </a:lnTo>
                  <a:lnTo>
                    <a:pt x="0" y="114583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0" id="10"/>
            <p:cNvSpPr txBox="true"/>
            <p:nvPr/>
          </p:nvSpPr>
          <p:spPr>
            <a:xfrm>
              <a:off x="0" y="-38100"/>
              <a:ext cx="4873068" cy="1183934"/>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3217893" y="206898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572567" y="571080"/>
            <a:ext cx="6590017" cy="7547152"/>
          </a:xfrm>
          <a:custGeom>
            <a:avLst/>
            <a:gdLst/>
            <a:ahLst/>
            <a:cxnLst/>
            <a:rect r="r" b="b" t="t" l="l"/>
            <a:pathLst>
              <a:path h="7547152" w="6590017">
                <a:moveTo>
                  <a:pt x="0" y="0"/>
                </a:moveTo>
                <a:lnTo>
                  <a:pt x="6590016" y="0"/>
                </a:lnTo>
                <a:lnTo>
                  <a:pt x="6590016" y="7547153"/>
                </a:lnTo>
                <a:lnTo>
                  <a:pt x="0" y="7547153"/>
                </a:lnTo>
                <a:lnTo>
                  <a:pt x="0" y="0"/>
                </a:lnTo>
                <a:close/>
              </a:path>
            </a:pathLst>
          </a:custGeom>
          <a:blipFill>
            <a:blip r:embed="rId9"/>
            <a:stretch>
              <a:fillRect l="0" t="-5375" r="-3755" b="-5375"/>
            </a:stretch>
          </a:blipFill>
        </p:spPr>
      </p:sp>
      <p:sp>
        <p:nvSpPr>
          <p:cNvPr name="Freeform 13" id="13"/>
          <p:cNvSpPr/>
          <p:nvPr/>
        </p:nvSpPr>
        <p:spPr>
          <a:xfrm flipH="false" flipV="false" rot="0">
            <a:off x="7228136" y="8956433"/>
            <a:ext cx="10622003" cy="1182183"/>
          </a:xfrm>
          <a:custGeom>
            <a:avLst/>
            <a:gdLst/>
            <a:ahLst/>
            <a:cxnLst/>
            <a:rect r="r" b="b" t="t" l="l"/>
            <a:pathLst>
              <a:path h="1182183" w="10622003">
                <a:moveTo>
                  <a:pt x="0" y="0"/>
                </a:moveTo>
                <a:lnTo>
                  <a:pt x="10622003" y="0"/>
                </a:lnTo>
                <a:lnTo>
                  <a:pt x="10622003" y="1182183"/>
                </a:lnTo>
                <a:lnTo>
                  <a:pt x="0" y="1182183"/>
                </a:lnTo>
                <a:lnTo>
                  <a:pt x="0" y="0"/>
                </a:lnTo>
                <a:close/>
              </a:path>
            </a:pathLst>
          </a:custGeom>
          <a:blipFill>
            <a:blip r:embed="rId10"/>
            <a:stretch>
              <a:fillRect l="0" t="0" r="0" b="0"/>
            </a:stretch>
          </a:blipFill>
        </p:spPr>
      </p:sp>
      <p:sp>
        <p:nvSpPr>
          <p:cNvPr name="TextBox 14" id="14"/>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sp>
        <p:nvSpPr>
          <p:cNvPr name="TextBox 15" id="15"/>
          <p:cNvSpPr txBox="true"/>
          <p:nvPr/>
        </p:nvSpPr>
        <p:spPr>
          <a:xfrm rot="0">
            <a:off x="434010" y="155155"/>
            <a:ext cx="6978588" cy="717550"/>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Poppins Medium"/>
                <a:ea typeface="Poppins Medium"/>
                <a:cs typeface="Poppins Medium"/>
                <a:sym typeface="Poppins Medium"/>
              </a:rPr>
              <a:t>c. Tạo ImageGenerator</a:t>
            </a:r>
          </a:p>
        </p:txBody>
      </p:sp>
      <p:sp>
        <p:nvSpPr>
          <p:cNvPr name="TextBox 16" id="16"/>
          <p:cNvSpPr txBox="true"/>
          <p:nvPr/>
        </p:nvSpPr>
        <p:spPr>
          <a:xfrm rot="0">
            <a:off x="0" y="843863"/>
            <a:ext cx="11572567" cy="8592820"/>
          </a:xfrm>
          <a:prstGeom prst="rect">
            <a:avLst/>
          </a:prstGeom>
        </p:spPr>
        <p:txBody>
          <a:bodyPr anchor="t" rtlCol="false" tIns="0" lIns="0" bIns="0" rIns="0">
            <a:spAutoFit/>
          </a:bodyPr>
          <a:lstStyle/>
          <a:p>
            <a:pPr algn="l" marL="474979" indent="-237490" lvl="1">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IMG_SIZE = 224: Kích thước ảnh đầu vào sẽ được thay đổ</a:t>
            </a:r>
            <a:r>
              <a:rPr lang="en-US" b="true" sz="2199">
                <a:solidFill>
                  <a:srgbClr val="FFFFFF"/>
                </a:solidFill>
                <a:latin typeface="Poppins Medium"/>
                <a:ea typeface="Poppins Medium"/>
                <a:cs typeface="Poppins Medium"/>
                <a:sym typeface="Poppins Medium"/>
              </a:rPr>
              <a:t>i về (224, 224) pixel.</a:t>
            </a:r>
          </a:p>
          <a:p>
            <a:pPr algn="l" marL="474979" indent="-237490" lvl="1">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BATCH_SIZE = 32: Số lượng mẫu trong mỗi lô (batch) khi huấn luyện, giúp tối ưu hóa hiệu suất</a:t>
            </a:r>
          </a:p>
          <a:p>
            <a:pPr algn="l" marL="474979" indent="-237490" lvl="1">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validation_split=0.2: Phân chia 20% dữ liệu trong DATA_DIR làm tập xác thực (validation), phần còn lại (80%) làm tập huấn luyện.</a:t>
            </a:r>
          </a:p>
          <a:p>
            <a:pPr algn="l">
              <a:lnSpc>
                <a:spcPts val="3079"/>
              </a:lnSpc>
              <a:spcBef>
                <a:spcPct val="0"/>
              </a:spcBef>
            </a:pPr>
            <a:r>
              <a:rPr lang="en-US" b="true" sz="2199">
                <a:solidFill>
                  <a:srgbClr val="FFFFFF"/>
                </a:solidFill>
                <a:latin typeface="Poppins Medium"/>
                <a:ea typeface="Poppins Medium"/>
                <a:cs typeface="Poppins Medium"/>
                <a:sym typeface="Poppins Medium"/>
              </a:rPr>
              <a:t>Tạo generator cho tập huấn luyện (train_gen)</a:t>
            </a:r>
          </a:p>
          <a:p>
            <a:pPr algn="l" marL="474979" indent="-237490" lvl="1">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train_gen = train_datagen.flow_from_directory(...):</a:t>
            </a:r>
          </a:p>
          <a:p>
            <a:pPr algn="l" marL="949959" indent="-316653" lvl="2">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flow_from_directory(DATA_DIR): Đọc dữ liệu từ thư mục DATA_DIR, giả định rằng mỗi thư mục con trong DATA_DIR đại diện cho một lớp (class), và các tệp ảnh bên trong là dữ liệu của lớp đó.</a:t>
            </a:r>
          </a:p>
          <a:p>
            <a:pPr algn="l" marL="949959" indent="-316653" lvl="2">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target_size=(IMG_SIZE, IMG_SIZE): Thay đổi kích thước tất cả ảnh về (224, 224).</a:t>
            </a:r>
          </a:p>
          <a:p>
            <a:pPr algn="l" marL="949959" indent="-316653" lvl="2">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batch_size=BATCH_SIZE: Xử lý 32 ảnh mỗi lần.</a:t>
            </a:r>
          </a:p>
          <a:p>
            <a:pPr algn="l" marL="949959" indent="-316653" lvl="2">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class_mode='categorical': Sử dụng mã hóa one-hot cho nhãn, phù hợp với bài toán phân loại đa lớp.</a:t>
            </a:r>
          </a:p>
          <a:p>
            <a:pPr algn="l" marL="949959" indent="-316653" lvl="2">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subset='training': Lấy 80% dữ liệu làm tập huấn luyện (theo validation_split=0.2).</a:t>
            </a:r>
          </a:p>
          <a:p>
            <a:pPr algn="l">
              <a:lnSpc>
                <a:spcPts val="3079"/>
              </a:lnSpc>
              <a:spcBef>
                <a:spcPct val="0"/>
              </a:spcBef>
            </a:pPr>
            <a:r>
              <a:rPr lang="en-US" b="true" sz="2199">
                <a:solidFill>
                  <a:srgbClr val="FFFFFF"/>
                </a:solidFill>
                <a:latin typeface="Poppins Medium"/>
                <a:ea typeface="Poppins Medium"/>
                <a:cs typeface="Poppins Medium"/>
                <a:sym typeface="Poppins Medium"/>
              </a:rPr>
              <a:t>Tạo generator cho tập xác thực (val_gen)</a:t>
            </a:r>
          </a:p>
          <a:p>
            <a:pPr algn="l" marL="474979" indent="-237490" lvl="1">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val_gen = train_datagen.flow_from_directory(...):</a:t>
            </a:r>
          </a:p>
          <a:p>
            <a:pPr algn="l" marL="949959" indent="-316653" lvl="2">
              <a:lnSpc>
                <a:spcPts val="3079"/>
              </a:lnSpc>
              <a:spcBef>
                <a:spcPct val="0"/>
              </a:spcBef>
              <a:buFont typeface="Arial"/>
              <a:buChar char="⚬"/>
            </a:pPr>
            <a:r>
              <a:rPr lang="en-US" b="true" sz="2199">
                <a:solidFill>
                  <a:srgbClr val="FFFFFF"/>
                </a:solidFill>
                <a:latin typeface="Poppins Medium"/>
                <a:ea typeface="Poppins Medium"/>
                <a:cs typeface="Poppins Medium"/>
                <a:sym typeface="Poppins Medium"/>
              </a:rPr>
              <a:t>Các tham số giống với train_gen, nhưng subset='validation': Lấy 20% dữ liệu còn lại làm tập xác thực.</a:t>
            </a:r>
          </a:p>
          <a:p>
            <a:pPr algn="l">
              <a:lnSpc>
                <a:spcPts val="30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9309485" y="4550195"/>
            <a:ext cx="2590275" cy="259027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006CCD">
                      <a:alpha val="100000"/>
                    </a:srgbClr>
                  </a:gs>
                  <a:gs pos="100000">
                    <a:srgbClr val="050024">
                      <a:alpha val="0"/>
                    </a:srgbClr>
                  </a:gs>
                </a:gsLst>
                <a:lin ang="0"/>
              </a:gradFill>
              <a:prstDash val="solid"/>
              <a:miter/>
            </a:ln>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199"/>
                </a:lnSpc>
              </a:pPr>
            </a:p>
          </p:txBody>
        </p:sp>
      </p:grpSp>
      <p:grpSp>
        <p:nvGrpSpPr>
          <p:cNvPr name="Group 7" id="7"/>
          <p:cNvGrpSpPr/>
          <p:nvPr/>
        </p:nvGrpSpPr>
        <p:grpSpPr>
          <a:xfrm rot="0">
            <a:off x="9901894" y="-404148"/>
            <a:ext cx="8386106" cy="12028873"/>
            <a:chOff x="0" y="0"/>
            <a:chExt cx="2208686" cy="3168098"/>
          </a:xfrm>
        </p:grpSpPr>
        <p:sp>
          <p:nvSpPr>
            <p:cNvPr name="Freeform 8" id="8"/>
            <p:cNvSpPr/>
            <p:nvPr/>
          </p:nvSpPr>
          <p:spPr>
            <a:xfrm flipH="false" flipV="false" rot="0">
              <a:off x="0" y="0"/>
              <a:ext cx="2208686" cy="3168098"/>
            </a:xfrm>
            <a:custGeom>
              <a:avLst/>
              <a:gdLst/>
              <a:ahLst/>
              <a:cxnLst/>
              <a:rect r="r" b="b" t="t" l="l"/>
              <a:pathLst>
                <a:path h="3168098" w="2208686">
                  <a:moveTo>
                    <a:pt x="0" y="0"/>
                  </a:moveTo>
                  <a:lnTo>
                    <a:pt x="2208686" y="0"/>
                  </a:lnTo>
                  <a:lnTo>
                    <a:pt x="2208686" y="3168098"/>
                  </a:lnTo>
                  <a:lnTo>
                    <a:pt x="0" y="3168098"/>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9" id="9"/>
            <p:cNvSpPr txBox="true"/>
            <p:nvPr/>
          </p:nvSpPr>
          <p:spPr>
            <a:xfrm>
              <a:off x="0" y="-38100"/>
              <a:ext cx="2208686" cy="3206198"/>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605460" y="9029768"/>
            <a:ext cx="742179" cy="742179"/>
            <a:chOff x="0" y="0"/>
            <a:chExt cx="195471" cy="195471"/>
          </a:xfrm>
        </p:grpSpPr>
        <p:sp>
          <p:nvSpPr>
            <p:cNvPr name="Freeform 12" id="12"/>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3" id="13"/>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Freeform 14" id="14"/>
          <p:cNvSpPr/>
          <p:nvPr/>
        </p:nvSpPr>
        <p:spPr>
          <a:xfrm flipH="false" flipV="false" rot="0">
            <a:off x="14417324" y="6079368"/>
            <a:ext cx="1209456" cy="1238735"/>
          </a:xfrm>
          <a:custGeom>
            <a:avLst/>
            <a:gdLst/>
            <a:ahLst/>
            <a:cxnLst/>
            <a:rect r="r" b="b" t="t" l="l"/>
            <a:pathLst>
              <a:path h="1238735" w="1209456">
                <a:moveTo>
                  <a:pt x="0" y="0"/>
                </a:moveTo>
                <a:lnTo>
                  <a:pt x="1209456" y="0"/>
                </a:lnTo>
                <a:lnTo>
                  <a:pt x="1209456" y="1238736"/>
                </a:lnTo>
                <a:lnTo>
                  <a:pt x="0" y="1238736"/>
                </a:lnTo>
                <a:lnTo>
                  <a:pt x="0" y="0"/>
                </a:lnTo>
                <a:close/>
              </a:path>
            </a:pathLst>
          </a:custGeom>
          <a:blipFill>
            <a:blip r:embed="rId7">
              <a:alphaModFix amt="31000"/>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9725121" y="4936018"/>
            <a:ext cx="1759003" cy="175900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6CCD">
                    <a:alpha val="100000"/>
                  </a:srgbClr>
                </a:gs>
                <a:gs pos="100000">
                  <a:srgbClr val="041D57">
                    <a:alpha val="10000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199"/>
                </a:lnSpc>
              </a:pPr>
            </a:p>
          </p:txBody>
        </p:sp>
      </p:grpSp>
      <p:sp>
        <p:nvSpPr>
          <p:cNvPr name="Freeform 18" id="18"/>
          <p:cNvSpPr/>
          <p:nvPr/>
        </p:nvSpPr>
        <p:spPr>
          <a:xfrm flipH="false" flipV="false" rot="0">
            <a:off x="4641949" y="1302427"/>
            <a:ext cx="13646051" cy="3718549"/>
          </a:xfrm>
          <a:custGeom>
            <a:avLst/>
            <a:gdLst/>
            <a:ahLst/>
            <a:cxnLst/>
            <a:rect r="r" b="b" t="t" l="l"/>
            <a:pathLst>
              <a:path h="3718549" w="13646051">
                <a:moveTo>
                  <a:pt x="0" y="0"/>
                </a:moveTo>
                <a:lnTo>
                  <a:pt x="13646051" y="0"/>
                </a:lnTo>
                <a:lnTo>
                  <a:pt x="13646051" y="3718549"/>
                </a:lnTo>
                <a:lnTo>
                  <a:pt x="0" y="3718549"/>
                </a:lnTo>
                <a:lnTo>
                  <a:pt x="0" y="0"/>
                </a:lnTo>
                <a:close/>
              </a:path>
            </a:pathLst>
          </a:custGeom>
          <a:blipFill>
            <a:blip r:embed="rId9"/>
            <a:stretch>
              <a:fillRect l="0" t="0" r="0" b="0"/>
            </a:stretch>
          </a:blipFill>
        </p:spPr>
      </p:sp>
      <p:sp>
        <p:nvSpPr>
          <p:cNvPr name="TextBox 19" id="19"/>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07</a:t>
            </a:r>
          </a:p>
        </p:txBody>
      </p:sp>
      <p:sp>
        <p:nvSpPr>
          <p:cNvPr name="TextBox 20" id="20"/>
          <p:cNvSpPr txBox="true"/>
          <p:nvPr/>
        </p:nvSpPr>
        <p:spPr>
          <a:xfrm rot="0">
            <a:off x="605460" y="278842"/>
            <a:ext cx="6807138" cy="717550"/>
          </a:xfrm>
          <a:prstGeom prst="rect">
            <a:avLst/>
          </a:prstGeom>
        </p:spPr>
        <p:txBody>
          <a:bodyPr anchor="t" rtlCol="false" tIns="0" lIns="0" bIns="0" rIns="0">
            <a:spAutoFit/>
          </a:bodyPr>
          <a:lstStyle/>
          <a:p>
            <a:pPr algn="l">
              <a:lnSpc>
                <a:spcPts val="5599"/>
              </a:lnSpc>
              <a:spcBef>
                <a:spcPct val="0"/>
              </a:spcBef>
            </a:pPr>
            <a:r>
              <a:rPr lang="en-US" b="true" sz="3999">
                <a:solidFill>
                  <a:srgbClr val="FFFFFF"/>
                </a:solidFill>
                <a:latin typeface="Poppins Medium"/>
                <a:ea typeface="Poppins Medium"/>
                <a:cs typeface="Poppins Medium"/>
                <a:sym typeface="Poppins Medium"/>
              </a:rPr>
              <a:t>d. Xây dựng mô hình</a:t>
            </a:r>
          </a:p>
        </p:txBody>
      </p:sp>
      <p:sp>
        <p:nvSpPr>
          <p:cNvPr name="TextBox 21" id="21"/>
          <p:cNvSpPr txBox="true"/>
          <p:nvPr/>
        </p:nvSpPr>
        <p:spPr>
          <a:xfrm rot="0">
            <a:off x="276225" y="5020976"/>
            <a:ext cx="17735550" cy="3787880"/>
          </a:xfrm>
          <a:prstGeom prst="rect">
            <a:avLst/>
          </a:prstGeom>
        </p:spPr>
        <p:txBody>
          <a:bodyPr anchor="t" rtlCol="false" tIns="0" lIns="0" bIns="0" rIns="0">
            <a:spAutoFit/>
          </a:bodyPr>
          <a:lstStyle/>
          <a:p>
            <a:pPr algn="just">
              <a:lnSpc>
                <a:spcPts val="3319"/>
              </a:lnSpc>
              <a:spcBef>
                <a:spcPct val="0"/>
              </a:spcBef>
            </a:pPr>
            <a:r>
              <a:rPr lang="en-US" b="true" sz="2370">
                <a:solidFill>
                  <a:srgbClr val="FFFFFF"/>
                </a:solidFill>
                <a:latin typeface="Poppins Medium"/>
                <a:ea typeface="Poppins Medium"/>
                <a:cs typeface="Poppins Medium"/>
                <a:sym typeface="Poppins Medium"/>
              </a:rPr>
              <a:t>base_mo</a:t>
            </a:r>
            <a:r>
              <a:rPr lang="en-US" b="true" sz="2370">
                <a:solidFill>
                  <a:srgbClr val="FFFFFF"/>
                </a:solidFill>
                <a:latin typeface="Poppins Medium"/>
                <a:ea typeface="Poppins Medium"/>
                <a:cs typeface="Poppins Medium"/>
                <a:sym typeface="Poppins Medium"/>
              </a:rPr>
              <a:t>del.trainable = False:</a:t>
            </a:r>
          </a:p>
          <a:p>
            <a:pPr algn="just" marL="511871" indent="-255935" lvl="1">
              <a:lnSpc>
                <a:spcPts val="3319"/>
              </a:lnSpc>
              <a:spcBef>
                <a:spcPct val="0"/>
              </a:spcBef>
              <a:buFont typeface="Arial"/>
              <a:buChar char="•"/>
            </a:pPr>
            <a:r>
              <a:rPr lang="en-US" b="true" sz="2370">
                <a:solidFill>
                  <a:srgbClr val="FFFFFF"/>
                </a:solidFill>
                <a:latin typeface="Poppins Medium"/>
                <a:ea typeface="Poppins Medium"/>
                <a:cs typeface="Poppins Medium"/>
                <a:sym typeface="Poppins Medium"/>
              </a:rPr>
              <a:t>Đóng băng (freeze) các lớp của MobileNetV2 để không huấn luyện lại, sử dụng trọng số pre-trained. Điều này tiết kiệm thời gian và tránh overfitting với dữ liệu nhỏ.</a:t>
            </a:r>
          </a:p>
          <a:p>
            <a:pPr algn="just">
              <a:lnSpc>
                <a:spcPts val="3319"/>
              </a:lnSpc>
              <a:spcBef>
                <a:spcPct val="0"/>
              </a:spcBef>
            </a:pPr>
            <a:r>
              <a:rPr lang="en-US" b="true" sz="2370">
                <a:solidFill>
                  <a:srgbClr val="FFFFFF"/>
                </a:solidFill>
                <a:latin typeface="Poppins Medium"/>
                <a:ea typeface="Poppins Medium"/>
                <a:cs typeface="Poppins Medium"/>
                <a:sym typeface="Poppins Medium"/>
              </a:rPr>
              <a:t>model.compile(optimizer='adam', loss='categorical_crossentropy', metrics=['accuracy']):</a:t>
            </a:r>
          </a:p>
          <a:p>
            <a:pPr algn="just" marL="511871" indent="-255935" lvl="1">
              <a:lnSpc>
                <a:spcPts val="3319"/>
              </a:lnSpc>
              <a:spcBef>
                <a:spcPct val="0"/>
              </a:spcBef>
              <a:buFont typeface="Arial"/>
              <a:buChar char="•"/>
            </a:pPr>
            <a:r>
              <a:rPr lang="en-US" b="true" sz="2370">
                <a:solidFill>
                  <a:srgbClr val="FFFFFF"/>
                </a:solidFill>
                <a:latin typeface="Poppins Medium"/>
                <a:ea typeface="Poppins Medium"/>
                <a:cs typeface="Poppins Medium"/>
                <a:sym typeface="Poppins Medium"/>
              </a:rPr>
              <a:t>Optimizer: Sử dụng Adam để tối ưu hóa mô hình.</a:t>
            </a:r>
          </a:p>
          <a:p>
            <a:pPr algn="just" marL="511871" indent="-255935" lvl="1">
              <a:lnSpc>
                <a:spcPts val="3319"/>
              </a:lnSpc>
              <a:spcBef>
                <a:spcPct val="0"/>
              </a:spcBef>
              <a:buFont typeface="Arial"/>
              <a:buChar char="•"/>
            </a:pPr>
            <a:r>
              <a:rPr lang="en-US" b="true" sz="2370">
                <a:solidFill>
                  <a:srgbClr val="FFFFFF"/>
                </a:solidFill>
                <a:latin typeface="Poppins Medium"/>
                <a:ea typeface="Poppins Medium"/>
                <a:cs typeface="Poppins Medium"/>
                <a:sym typeface="Poppins Medium"/>
              </a:rPr>
              <a:t>Loss: categorical_crossentropy phù hợp cho bài toán phân loại đa lớp với nhãn one-hot (như được định nghĩa trong class_mode='categorical').</a:t>
            </a:r>
          </a:p>
          <a:p>
            <a:pPr algn="just" marL="511871" indent="-255935" lvl="1">
              <a:lnSpc>
                <a:spcPts val="3319"/>
              </a:lnSpc>
              <a:spcBef>
                <a:spcPct val="0"/>
              </a:spcBef>
              <a:buFont typeface="Arial"/>
              <a:buChar char="•"/>
            </a:pPr>
            <a:r>
              <a:rPr lang="en-US" b="true" sz="2370">
                <a:solidFill>
                  <a:srgbClr val="FFFFFF"/>
                </a:solidFill>
                <a:latin typeface="Poppins Medium"/>
                <a:ea typeface="Poppins Medium"/>
                <a:cs typeface="Poppins Medium"/>
                <a:sym typeface="Poppins Medium"/>
              </a:rPr>
              <a:t>Metrics: Theo dõi độ chính xác (accuracy) trong quá trình huấn luyện.</a:t>
            </a:r>
          </a:p>
          <a:p>
            <a:pPr algn="just">
              <a:lnSpc>
                <a:spcPts val="331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8726395" y="1778352"/>
            <a:ext cx="10466891" cy="2940889"/>
            <a:chOff x="0" y="0"/>
            <a:chExt cx="2756712" cy="774555"/>
          </a:xfrm>
        </p:grpSpPr>
        <p:sp>
          <p:nvSpPr>
            <p:cNvPr name="Freeform 9" id="9"/>
            <p:cNvSpPr/>
            <p:nvPr/>
          </p:nvSpPr>
          <p:spPr>
            <a:xfrm flipH="false" flipV="false" rot="0">
              <a:off x="0" y="0"/>
              <a:ext cx="2756712" cy="774555"/>
            </a:xfrm>
            <a:custGeom>
              <a:avLst/>
              <a:gdLst/>
              <a:ahLst/>
              <a:cxnLst/>
              <a:rect r="r" b="b" t="t" l="l"/>
              <a:pathLst>
                <a:path h="774555" w="2756712">
                  <a:moveTo>
                    <a:pt x="0" y="0"/>
                  </a:moveTo>
                  <a:lnTo>
                    <a:pt x="2756712" y="0"/>
                  </a:lnTo>
                  <a:lnTo>
                    <a:pt x="275671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0" id="10"/>
            <p:cNvSpPr txBox="true"/>
            <p:nvPr/>
          </p:nvSpPr>
          <p:spPr>
            <a:xfrm>
              <a:off x="0" y="-38100"/>
              <a:ext cx="2756712" cy="81265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51504" y="2899460"/>
            <a:ext cx="1674557" cy="1715095"/>
          </a:xfrm>
          <a:custGeom>
            <a:avLst/>
            <a:gdLst/>
            <a:ahLst/>
            <a:cxnLst/>
            <a:rect r="r" b="b" t="t" l="l"/>
            <a:pathLst>
              <a:path h="1715095" w="1674557">
                <a:moveTo>
                  <a:pt x="0" y="0"/>
                </a:moveTo>
                <a:lnTo>
                  <a:pt x="1674557" y="0"/>
                </a:lnTo>
                <a:lnTo>
                  <a:pt x="1674557" y="1715095"/>
                </a:lnTo>
                <a:lnTo>
                  <a:pt x="0" y="1715095"/>
                </a:lnTo>
                <a:lnTo>
                  <a:pt x="0" y="0"/>
                </a:lnTo>
                <a:close/>
              </a:path>
            </a:pathLst>
          </a:custGeom>
          <a:blipFill>
            <a:blip r:embed="rId7">
              <a:alphaModFix amt="31000"/>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5281721" y="7502307"/>
            <a:ext cx="1209456" cy="1238735"/>
          </a:xfrm>
          <a:custGeom>
            <a:avLst/>
            <a:gdLst/>
            <a:ahLst/>
            <a:cxnLst/>
            <a:rect r="r" b="b" t="t" l="l"/>
            <a:pathLst>
              <a:path h="1238735" w="1209456">
                <a:moveTo>
                  <a:pt x="0" y="0"/>
                </a:moveTo>
                <a:lnTo>
                  <a:pt x="1209456" y="0"/>
                </a:lnTo>
                <a:lnTo>
                  <a:pt x="1209456" y="1238735"/>
                </a:lnTo>
                <a:lnTo>
                  <a:pt x="0" y="1238735"/>
                </a:lnTo>
                <a:lnTo>
                  <a:pt x="0" y="0"/>
                </a:lnTo>
                <a:close/>
              </a:path>
            </a:pathLst>
          </a:custGeom>
          <a:blipFill>
            <a:blip r:embed="rId7">
              <a:alphaModFix amt="31000"/>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6811073" y="1228936"/>
            <a:ext cx="11476927" cy="1764577"/>
          </a:xfrm>
          <a:custGeom>
            <a:avLst/>
            <a:gdLst/>
            <a:ahLst/>
            <a:cxnLst/>
            <a:rect r="r" b="b" t="t" l="l"/>
            <a:pathLst>
              <a:path h="1764577" w="11476927">
                <a:moveTo>
                  <a:pt x="0" y="0"/>
                </a:moveTo>
                <a:lnTo>
                  <a:pt x="11476927" y="0"/>
                </a:lnTo>
                <a:lnTo>
                  <a:pt x="11476927" y="1764578"/>
                </a:lnTo>
                <a:lnTo>
                  <a:pt x="0" y="1764578"/>
                </a:lnTo>
                <a:lnTo>
                  <a:pt x="0" y="0"/>
                </a:lnTo>
                <a:close/>
              </a:path>
            </a:pathLst>
          </a:custGeom>
          <a:blipFill>
            <a:blip r:embed="rId9"/>
            <a:stretch>
              <a:fillRect l="0" t="0" r="0" b="0"/>
            </a:stretch>
          </a:blipFill>
        </p:spPr>
      </p:sp>
      <p:sp>
        <p:nvSpPr>
          <p:cNvPr name="TextBox 14" id="14"/>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08</a:t>
            </a:r>
          </a:p>
        </p:txBody>
      </p:sp>
      <p:sp>
        <p:nvSpPr>
          <p:cNvPr name="TextBox 15" id="15"/>
          <p:cNvSpPr txBox="true"/>
          <p:nvPr/>
        </p:nvSpPr>
        <p:spPr>
          <a:xfrm rot="0">
            <a:off x="0" y="347425"/>
            <a:ext cx="7659628" cy="717550"/>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Poppins Medium"/>
                <a:ea typeface="Poppins Medium"/>
                <a:cs typeface="Poppins Medium"/>
                <a:sym typeface="Poppins Medium"/>
              </a:rPr>
              <a:t>e. HUẤN LUYỆN MÔ HÌNH</a:t>
            </a:r>
          </a:p>
        </p:txBody>
      </p:sp>
      <p:sp>
        <p:nvSpPr>
          <p:cNvPr name="TextBox 16" id="16"/>
          <p:cNvSpPr txBox="true"/>
          <p:nvPr/>
        </p:nvSpPr>
        <p:spPr>
          <a:xfrm rot="0">
            <a:off x="170733" y="3447832"/>
            <a:ext cx="17504015" cy="5374491"/>
          </a:xfrm>
          <a:prstGeom prst="rect">
            <a:avLst/>
          </a:prstGeom>
        </p:spPr>
        <p:txBody>
          <a:bodyPr anchor="t" rtlCol="false" tIns="0" lIns="0" bIns="0" rIns="0">
            <a:spAutoFit/>
          </a:bodyPr>
          <a:lstStyle/>
          <a:p>
            <a:pPr algn="just" marL="469352" indent="-234676" lvl="1">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EarlyStopp</a:t>
            </a:r>
            <a:r>
              <a:rPr lang="en-US" b="true" sz="2173">
                <a:solidFill>
                  <a:srgbClr val="FFFFFF"/>
                </a:solidFill>
                <a:latin typeface="Poppins Medium"/>
                <a:ea typeface="Poppins Medium"/>
                <a:cs typeface="Poppins Medium"/>
                <a:sym typeface="Poppins Medium"/>
              </a:rPr>
              <a:t>ing:</a:t>
            </a:r>
          </a:p>
          <a:p>
            <a:pPr algn="just" marL="938705" indent="-312902" lvl="2">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monitor='val_loss': Theo dõi giá trị mất mát trên tập xác thực (val_loss).</a:t>
            </a:r>
          </a:p>
          <a:p>
            <a:pPr algn="just" marL="938705" indent="-312902" lvl="2">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patience=5: Dừng huấn luyện nếu val_loss không cải thiện sau 5 epoch liên tiếp.</a:t>
            </a:r>
          </a:p>
          <a:p>
            <a:pPr algn="just" marL="938705" indent="-312902" lvl="2">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restore_best_weights=True: Sau khi dừng, khôi phục trọng số tốt nhất (có val_loss thấp nhất) thay vì trọng số cuối cùng.</a:t>
            </a:r>
          </a:p>
          <a:p>
            <a:pPr algn="just" marL="469352" indent="-234676" lvl="1">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ReduceLROnPlateau:</a:t>
            </a:r>
          </a:p>
          <a:p>
            <a:pPr algn="just" marL="938705" indent="-312902" lvl="2">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monitor='val_loss': Theo dõi val_loss.</a:t>
            </a:r>
          </a:p>
          <a:p>
            <a:pPr algn="just" marL="938705" indent="-312902" lvl="2">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factor=0.2: Giảm học suất (learning rate) xuống 20% khi không cải thiện.</a:t>
            </a:r>
          </a:p>
          <a:p>
            <a:pPr algn="just" marL="938705" indent="-312902" lvl="2">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patience=2: Giảm học suất nếu val_loss không cải thiện sau 2 epoch.</a:t>
            </a:r>
          </a:p>
          <a:p>
            <a:pPr algn="just" marL="469352" indent="-234676" lvl="1">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train_gen: Generator cung cấp dữ liệu huấn luyện (1249 ảnh).</a:t>
            </a:r>
          </a:p>
          <a:p>
            <a:pPr algn="just" marL="469352" indent="-234676" lvl="1">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validation_data=val_gen: Generator cung cấp dữ liệu xác thực (311 ảnh) để đánh giá trong quá trình huấn luyện.</a:t>
            </a:r>
          </a:p>
          <a:p>
            <a:pPr algn="just" marL="469352" indent="-234676" lvl="1">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epochs=20: Huấn luyện tối đa 20 vòng lặp qua toàn bộ dữ liệu huấn luyện.</a:t>
            </a:r>
          </a:p>
          <a:p>
            <a:pPr algn="just" marL="469352" indent="-234676" lvl="1">
              <a:lnSpc>
                <a:spcPts val="3043"/>
              </a:lnSpc>
              <a:spcBef>
                <a:spcPct val="0"/>
              </a:spcBef>
              <a:buFont typeface="Arial"/>
              <a:buChar char="•"/>
            </a:pPr>
            <a:r>
              <a:rPr lang="en-US" b="true" sz="2173">
                <a:solidFill>
                  <a:srgbClr val="FFFFFF"/>
                </a:solidFill>
                <a:latin typeface="Poppins Medium"/>
                <a:ea typeface="Poppins Medium"/>
                <a:cs typeface="Poppins Medium"/>
                <a:sym typeface="Poppins Medium"/>
              </a:rPr>
              <a:t>callbacks=callbacks: Áp dụng các callback đã định nghĩa để kiểm soát quá trình học.</a:t>
            </a:r>
          </a:p>
          <a:p>
            <a:pPr algn="just">
              <a:lnSpc>
                <a:spcPts val="3043"/>
              </a:lnSpc>
              <a:spcBef>
                <a:spcPct val="0"/>
              </a:spcBef>
            </a:pPr>
          </a:p>
          <a:p>
            <a:pPr algn="just">
              <a:lnSpc>
                <a:spcPts val="3043"/>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552450" y="1995627"/>
            <a:ext cx="21069300" cy="3026326"/>
            <a:chOff x="0" y="0"/>
            <a:chExt cx="5549116" cy="797057"/>
          </a:xfrm>
        </p:grpSpPr>
        <p:sp>
          <p:nvSpPr>
            <p:cNvPr name="Freeform 9" id="9"/>
            <p:cNvSpPr/>
            <p:nvPr/>
          </p:nvSpPr>
          <p:spPr>
            <a:xfrm flipH="false" flipV="false" rot="0">
              <a:off x="0" y="0"/>
              <a:ext cx="5549116" cy="797057"/>
            </a:xfrm>
            <a:custGeom>
              <a:avLst/>
              <a:gdLst/>
              <a:ahLst/>
              <a:cxnLst/>
              <a:rect r="r" b="b" t="t" l="l"/>
              <a:pathLst>
                <a:path h="797057" w="5549116">
                  <a:moveTo>
                    <a:pt x="0" y="0"/>
                  </a:moveTo>
                  <a:lnTo>
                    <a:pt x="5549116" y="0"/>
                  </a:lnTo>
                  <a:lnTo>
                    <a:pt x="5549116" y="797057"/>
                  </a:lnTo>
                  <a:lnTo>
                    <a:pt x="0" y="797057"/>
                  </a:lnTo>
                  <a:close/>
                </a:path>
              </a:pathLst>
            </a:custGeom>
            <a:gradFill rotWithShape="true">
              <a:gsLst>
                <a:gs pos="0">
                  <a:srgbClr val="006CCD">
                    <a:alpha val="0"/>
                  </a:srgbClr>
                </a:gs>
                <a:gs pos="100000">
                  <a:srgbClr val="2376D4">
                    <a:alpha val="100000"/>
                  </a:srgbClr>
                </a:gs>
              </a:gsLst>
              <a:lin ang="0"/>
            </a:gradFill>
          </p:spPr>
        </p:sp>
        <p:sp>
          <p:nvSpPr>
            <p:cNvPr name="TextBox 10" id="10"/>
            <p:cNvSpPr txBox="true"/>
            <p:nvPr/>
          </p:nvSpPr>
          <p:spPr>
            <a:xfrm>
              <a:off x="0" y="-38100"/>
              <a:ext cx="5549116" cy="835157"/>
            </a:xfrm>
            <a:prstGeom prst="rect">
              <a:avLst/>
            </a:prstGeom>
          </p:spPr>
          <p:txBody>
            <a:bodyPr anchor="ctr" rtlCol="false" tIns="50800" lIns="50800" bIns="50800" rIns="50800"/>
            <a:lstStyle/>
            <a:p>
              <a:pPr algn="ctr">
                <a:lnSpc>
                  <a:spcPts val="2199"/>
                </a:lnSpc>
              </a:pPr>
            </a:p>
          </p:txBody>
        </p:sp>
      </p:grpSp>
      <p:sp>
        <p:nvSpPr>
          <p:cNvPr name="Freeform 11" id="11"/>
          <p:cNvSpPr/>
          <p:nvPr/>
        </p:nvSpPr>
        <p:spPr>
          <a:xfrm flipH="false" flipV="false" rot="0">
            <a:off x="672099" y="3508790"/>
            <a:ext cx="3491551" cy="2475827"/>
          </a:xfrm>
          <a:custGeom>
            <a:avLst/>
            <a:gdLst/>
            <a:ahLst/>
            <a:cxnLst/>
            <a:rect r="r" b="b" t="t" l="l"/>
            <a:pathLst>
              <a:path h="2475827" w="3491551">
                <a:moveTo>
                  <a:pt x="0" y="0"/>
                </a:moveTo>
                <a:lnTo>
                  <a:pt x="3491551" y="0"/>
                </a:lnTo>
                <a:lnTo>
                  <a:pt x="3491551" y="2475827"/>
                </a:lnTo>
                <a:lnTo>
                  <a:pt x="0" y="24758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true" flipV="false" rot="0">
            <a:off x="14532931" y="3472456"/>
            <a:ext cx="3491551" cy="2475827"/>
          </a:xfrm>
          <a:custGeom>
            <a:avLst/>
            <a:gdLst/>
            <a:ahLst/>
            <a:cxnLst/>
            <a:rect r="r" b="b" t="t" l="l"/>
            <a:pathLst>
              <a:path h="2475827" w="3491551">
                <a:moveTo>
                  <a:pt x="3491550" y="0"/>
                </a:moveTo>
                <a:lnTo>
                  <a:pt x="0" y="0"/>
                </a:lnTo>
                <a:lnTo>
                  <a:pt x="0" y="2475827"/>
                </a:lnTo>
                <a:lnTo>
                  <a:pt x="3491550" y="2475827"/>
                </a:lnTo>
                <a:lnTo>
                  <a:pt x="349155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3" id="13"/>
          <p:cNvGrpSpPr/>
          <p:nvPr/>
        </p:nvGrpSpPr>
        <p:grpSpPr>
          <a:xfrm rot="0">
            <a:off x="1666579" y="5869632"/>
            <a:ext cx="4994141" cy="2530110"/>
            <a:chOff x="0" y="0"/>
            <a:chExt cx="1315329" cy="666366"/>
          </a:xfrm>
        </p:grpSpPr>
        <p:sp>
          <p:nvSpPr>
            <p:cNvPr name="Freeform 14" id="14"/>
            <p:cNvSpPr/>
            <p:nvPr/>
          </p:nvSpPr>
          <p:spPr>
            <a:xfrm flipH="false" flipV="false" rot="0">
              <a:off x="0" y="0"/>
              <a:ext cx="1315329" cy="666366"/>
            </a:xfrm>
            <a:custGeom>
              <a:avLst/>
              <a:gdLst/>
              <a:ahLst/>
              <a:cxnLst/>
              <a:rect r="r" b="b" t="t" l="l"/>
              <a:pathLst>
                <a:path h="666366" w="1315329">
                  <a:moveTo>
                    <a:pt x="0" y="0"/>
                  </a:moveTo>
                  <a:lnTo>
                    <a:pt x="1315329" y="0"/>
                  </a:lnTo>
                  <a:lnTo>
                    <a:pt x="131532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5" id="15"/>
            <p:cNvSpPr txBox="true"/>
            <p:nvPr/>
          </p:nvSpPr>
          <p:spPr>
            <a:xfrm>
              <a:off x="0" y="-38100"/>
              <a:ext cx="1315329" cy="704466"/>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6935228" y="5869632"/>
            <a:ext cx="4994141" cy="2530110"/>
            <a:chOff x="0" y="0"/>
            <a:chExt cx="1315329" cy="666366"/>
          </a:xfrm>
        </p:grpSpPr>
        <p:sp>
          <p:nvSpPr>
            <p:cNvPr name="Freeform 17" id="17"/>
            <p:cNvSpPr/>
            <p:nvPr/>
          </p:nvSpPr>
          <p:spPr>
            <a:xfrm flipH="false" flipV="false" rot="0">
              <a:off x="0" y="0"/>
              <a:ext cx="1315329" cy="666366"/>
            </a:xfrm>
            <a:custGeom>
              <a:avLst/>
              <a:gdLst/>
              <a:ahLst/>
              <a:cxnLst/>
              <a:rect r="r" b="b" t="t" l="l"/>
              <a:pathLst>
                <a:path h="666366" w="1315329">
                  <a:moveTo>
                    <a:pt x="0" y="0"/>
                  </a:moveTo>
                  <a:lnTo>
                    <a:pt x="1315329" y="0"/>
                  </a:lnTo>
                  <a:lnTo>
                    <a:pt x="131532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8" id="18"/>
            <p:cNvSpPr txBox="true"/>
            <p:nvPr/>
          </p:nvSpPr>
          <p:spPr>
            <a:xfrm>
              <a:off x="0" y="-38100"/>
              <a:ext cx="1315329" cy="704466"/>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2500869" y="5869632"/>
            <a:ext cx="4994141" cy="2530110"/>
            <a:chOff x="0" y="0"/>
            <a:chExt cx="1315329" cy="666366"/>
          </a:xfrm>
        </p:grpSpPr>
        <p:sp>
          <p:nvSpPr>
            <p:cNvPr name="Freeform 20" id="20"/>
            <p:cNvSpPr/>
            <p:nvPr/>
          </p:nvSpPr>
          <p:spPr>
            <a:xfrm flipH="false" flipV="false" rot="0">
              <a:off x="0" y="0"/>
              <a:ext cx="1315329" cy="666366"/>
            </a:xfrm>
            <a:custGeom>
              <a:avLst/>
              <a:gdLst/>
              <a:ahLst/>
              <a:cxnLst/>
              <a:rect r="r" b="b" t="t" l="l"/>
              <a:pathLst>
                <a:path h="666366" w="1315329">
                  <a:moveTo>
                    <a:pt x="0" y="0"/>
                  </a:moveTo>
                  <a:lnTo>
                    <a:pt x="1315329" y="0"/>
                  </a:lnTo>
                  <a:lnTo>
                    <a:pt x="131532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1" id="21"/>
            <p:cNvSpPr txBox="true"/>
            <p:nvPr/>
          </p:nvSpPr>
          <p:spPr>
            <a:xfrm>
              <a:off x="0" y="-38100"/>
              <a:ext cx="1315329" cy="704466"/>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605460" y="1359682"/>
            <a:ext cx="8276066" cy="4093124"/>
          </a:xfrm>
          <a:custGeom>
            <a:avLst/>
            <a:gdLst/>
            <a:ahLst/>
            <a:cxnLst/>
            <a:rect r="r" b="b" t="t" l="l"/>
            <a:pathLst>
              <a:path h="4093124" w="8276066">
                <a:moveTo>
                  <a:pt x="0" y="0"/>
                </a:moveTo>
                <a:lnTo>
                  <a:pt x="8276067" y="0"/>
                </a:lnTo>
                <a:lnTo>
                  <a:pt x="8276067" y="4093124"/>
                </a:lnTo>
                <a:lnTo>
                  <a:pt x="0" y="4093124"/>
                </a:lnTo>
                <a:lnTo>
                  <a:pt x="0" y="0"/>
                </a:lnTo>
                <a:close/>
              </a:path>
            </a:pathLst>
          </a:custGeom>
          <a:blipFill>
            <a:blip r:embed="rId9"/>
            <a:stretch>
              <a:fillRect l="0" t="0" r="0" b="0"/>
            </a:stretch>
          </a:blipFill>
        </p:spPr>
      </p:sp>
      <p:sp>
        <p:nvSpPr>
          <p:cNvPr name="Freeform 23" id="23"/>
          <p:cNvSpPr/>
          <p:nvPr/>
        </p:nvSpPr>
        <p:spPr>
          <a:xfrm flipH="false" flipV="false" rot="0">
            <a:off x="605460" y="5622605"/>
            <a:ext cx="13082368" cy="4268122"/>
          </a:xfrm>
          <a:custGeom>
            <a:avLst/>
            <a:gdLst/>
            <a:ahLst/>
            <a:cxnLst/>
            <a:rect r="r" b="b" t="t" l="l"/>
            <a:pathLst>
              <a:path h="4268122" w="13082368">
                <a:moveTo>
                  <a:pt x="0" y="0"/>
                </a:moveTo>
                <a:lnTo>
                  <a:pt x="13082368" y="0"/>
                </a:lnTo>
                <a:lnTo>
                  <a:pt x="13082368" y="4268123"/>
                </a:lnTo>
                <a:lnTo>
                  <a:pt x="0" y="4268123"/>
                </a:lnTo>
                <a:lnTo>
                  <a:pt x="0" y="0"/>
                </a:lnTo>
                <a:close/>
              </a:path>
            </a:pathLst>
          </a:custGeom>
          <a:blipFill>
            <a:blip r:embed="rId10"/>
            <a:stretch>
              <a:fillRect l="0" t="0" r="0" b="0"/>
            </a:stretch>
          </a:blipFill>
        </p:spPr>
      </p:sp>
      <p:sp>
        <p:nvSpPr>
          <p:cNvPr name="TextBox 24" id="24"/>
          <p:cNvSpPr txBox="true"/>
          <p:nvPr/>
        </p:nvSpPr>
        <p:spPr>
          <a:xfrm rot="0">
            <a:off x="1347640" y="298979"/>
            <a:ext cx="15067774" cy="839398"/>
          </a:xfrm>
          <a:prstGeom prst="rect">
            <a:avLst/>
          </a:prstGeom>
        </p:spPr>
        <p:txBody>
          <a:bodyPr anchor="t" rtlCol="false" tIns="0" lIns="0" bIns="0" rIns="0">
            <a:spAutoFit/>
          </a:bodyPr>
          <a:lstStyle/>
          <a:p>
            <a:pPr algn="ctr">
              <a:lnSpc>
                <a:spcPts val="6232"/>
              </a:lnSpc>
            </a:pPr>
            <a:r>
              <a:rPr lang="en-US" sz="6701">
                <a:solidFill>
                  <a:srgbClr val="FFFFFF"/>
                </a:solidFill>
                <a:latin typeface="Anton"/>
                <a:ea typeface="Anton"/>
                <a:cs typeface="Anton"/>
                <a:sym typeface="Anton"/>
              </a:rPr>
              <a:t>BIỂU ĐỒ KẾT QUẢ HUẤN LUYỆN MÔ HÌNH</a:t>
            </a:r>
          </a:p>
        </p:txBody>
      </p:sp>
      <p:sp>
        <p:nvSpPr>
          <p:cNvPr name="TextBox 25" id="25"/>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09</a:t>
            </a:r>
          </a:p>
        </p:txBody>
      </p:sp>
      <p:sp>
        <p:nvSpPr>
          <p:cNvPr name="TextBox 26" id="26"/>
          <p:cNvSpPr txBox="true"/>
          <p:nvPr/>
        </p:nvSpPr>
        <p:spPr>
          <a:xfrm rot="0">
            <a:off x="8881527" y="1088931"/>
            <a:ext cx="9406473" cy="4709900"/>
          </a:xfrm>
          <a:prstGeom prst="rect">
            <a:avLst/>
          </a:prstGeom>
        </p:spPr>
        <p:txBody>
          <a:bodyPr anchor="t" rtlCol="false" tIns="0" lIns="0" bIns="0" rIns="0">
            <a:spAutoFit/>
          </a:bodyPr>
          <a:lstStyle/>
          <a:p>
            <a:pPr algn="l" marL="447102" indent="-223551" lvl="1">
              <a:lnSpc>
                <a:spcPts val="2899"/>
              </a:lnSpc>
              <a:spcBef>
                <a:spcPct val="0"/>
              </a:spcBef>
              <a:buFont typeface="Arial"/>
              <a:buChar char="•"/>
            </a:pPr>
            <a:r>
              <a:rPr lang="en-US" b="true" sz="2070">
                <a:solidFill>
                  <a:srgbClr val="FFFFFF"/>
                </a:solidFill>
                <a:latin typeface="Poppins Medium"/>
                <a:ea typeface="Poppins Medium"/>
                <a:cs typeface="Poppins Medium"/>
                <a:sym typeface="Poppins Medium"/>
              </a:rPr>
              <a:t>Số epoch: Quá trình huấn</a:t>
            </a:r>
            <a:r>
              <a:rPr lang="en-US" b="true" sz="2070">
                <a:solidFill>
                  <a:srgbClr val="FFFFFF"/>
                </a:solidFill>
                <a:latin typeface="Poppins Medium"/>
                <a:ea typeface="Poppins Medium"/>
                <a:cs typeface="Poppins Medium"/>
                <a:sym typeface="Poppins Medium"/>
              </a:rPr>
              <a:t> luyện dừng ở epoch 8 (có thể do EarlyStopping kích hoạt với patience=5 khi val_loss không cải thiện).</a:t>
            </a:r>
          </a:p>
          <a:p>
            <a:pPr algn="l" marL="447102" indent="-223551" lvl="1">
              <a:lnSpc>
                <a:spcPts val="2899"/>
              </a:lnSpc>
              <a:spcBef>
                <a:spcPct val="0"/>
              </a:spcBef>
              <a:buFont typeface="Arial"/>
              <a:buChar char="•"/>
            </a:pPr>
            <a:r>
              <a:rPr lang="en-US" b="true" sz="2070">
                <a:solidFill>
                  <a:srgbClr val="FFFFFF"/>
                </a:solidFill>
                <a:latin typeface="Poppins Medium"/>
                <a:ea typeface="Poppins Medium"/>
                <a:cs typeface="Poppins Medium"/>
                <a:sym typeface="Poppins Medium"/>
              </a:rPr>
              <a:t>Loss theo epoch:Giá trị mất mát (loss), dao động từ 0 đến 1.1.</a:t>
            </a:r>
          </a:p>
          <a:p>
            <a:pPr algn="l" marL="894205" indent="-298068" lvl="2">
              <a:lnSpc>
                <a:spcPts val="2899"/>
              </a:lnSpc>
              <a:spcBef>
                <a:spcPct val="0"/>
              </a:spcBef>
              <a:buFont typeface="Arial"/>
              <a:buChar char="⚬"/>
            </a:pPr>
            <a:r>
              <a:rPr lang="en-US" b="true" sz="2070">
                <a:solidFill>
                  <a:srgbClr val="FFFFFF"/>
                </a:solidFill>
                <a:latin typeface="Poppins Medium"/>
                <a:ea typeface="Poppins Medium"/>
                <a:cs typeface="Poppins Medium"/>
                <a:sym typeface="Poppins Medium"/>
              </a:rPr>
              <a:t>Cả hai giá trị loss đều giảm, cho thấy mô hình học tốt trên cả hai tập dữ liệu.</a:t>
            </a:r>
          </a:p>
          <a:p>
            <a:pPr algn="l" marL="447102" indent="-223551" lvl="1">
              <a:lnSpc>
                <a:spcPts val="2899"/>
              </a:lnSpc>
              <a:spcBef>
                <a:spcPct val="0"/>
              </a:spcBef>
              <a:buFont typeface="Arial"/>
              <a:buChar char="•"/>
            </a:pPr>
            <a:r>
              <a:rPr lang="en-US" b="true" sz="2070">
                <a:solidFill>
                  <a:srgbClr val="FFFFFF"/>
                </a:solidFill>
                <a:latin typeface="Poppins Medium"/>
                <a:ea typeface="Poppins Medium"/>
                <a:cs typeface="Poppins Medium"/>
                <a:sym typeface="Poppins Medium"/>
              </a:rPr>
              <a:t>Accuracy theo epoch:Độ chính xác (accuracy), dao động từ 0.5 đến 0.7.</a:t>
            </a:r>
          </a:p>
          <a:p>
            <a:pPr algn="l" marL="894205" indent="-298068" lvl="2">
              <a:lnSpc>
                <a:spcPts val="2899"/>
              </a:lnSpc>
              <a:spcBef>
                <a:spcPct val="0"/>
              </a:spcBef>
              <a:buFont typeface="Arial"/>
              <a:buChar char="⚬"/>
            </a:pPr>
            <a:r>
              <a:rPr lang="en-US" b="true" sz="2070">
                <a:solidFill>
                  <a:srgbClr val="FFFFFF"/>
                </a:solidFill>
                <a:latin typeface="Poppins Medium"/>
                <a:ea typeface="Poppins Medium"/>
                <a:cs typeface="Poppins Medium"/>
                <a:sym typeface="Poppins Medium"/>
              </a:rPr>
              <a:t>Val Accuracy và Accuracy khá tương đồng, không có dấu hiệu overfitting rõ rệt.Độ chính xác tăng dần, cho thấy mô hình cải thiện khả năng phân loại.</a:t>
            </a:r>
          </a:p>
          <a:p>
            <a:pPr algn="l" marL="447102" indent="-223551" lvl="1">
              <a:lnSpc>
                <a:spcPts val="2899"/>
              </a:lnSpc>
              <a:spcBef>
                <a:spcPct val="0"/>
              </a:spcBef>
              <a:buFont typeface="Arial"/>
              <a:buChar char="•"/>
            </a:pPr>
            <a:r>
              <a:rPr lang="en-US" b="true" sz="2070">
                <a:solidFill>
                  <a:srgbClr val="FFFFFF"/>
                </a:solidFill>
                <a:latin typeface="Poppins Medium"/>
                <a:ea typeface="Poppins Medium"/>
                <a:cs typeface="Poppins Medium"/>
                <a:sym typeface="Poppins Medium"/>
              </a:rPr>
              <a:t>Hiệu suất: Mô hình đạt độ chính xác 65% và mất mát ~0.5-0.6</a:t>
            </a:r>
          </a:p>
          <a:p>
            <a:pPr algn="l">
              <a:lnSpc>
                <a:spcPts val="28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DAGnPqJcsZw</dc:identifier>
  <dcterms:modified xsi:type="dcterms:W3CDTF">2011-08-01T06:04:30Z</dcterms:modified>
  <cp:revision>1</cp:revision>
  <dc:title>Blue Modern Futuristic Cyber Security Presentation</dc:title>
</cp:coreProperties>
</file>