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nton" pitchFamily="2" charset="0"/>
      <p:regular r:id="rId15"/>
    </p:embeddedFont>
    <p:embeddedFont>
      <p:font typeface="Poppins" panose="00000500000000000000" pitchFamily="2" charset="0"/>
      <p:regular r:id="rId16"/>
    </p:embeddedFont>
    <p:embeddedFont>
      <p:font typeface="Poppins Medium" panose="000006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35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28.jpg"/><Relationship Id="rId4" Type="http://schemas.openxmlformats.org/officeDocument/2006/relationships/image" Target="../media/image4.sv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0.jp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svg"/><Relationship Id="rId9" Type="http://schemas.openxmlformats.org/officeDocument/2006/relationships/hyperlink" Target="https://www.kaggle.com/datasets/nirmalsankalana/rocole-a-robusta-coffee-leaf-images-dataset/dat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5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4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4.pn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3730205"/>
            <a:ext cx="18502431" cy="2826589"/>
            <a:chOff x="0" y="0"/>
            <a:chExt cx="4873068" cy="7444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3068" cy="744451"/>
            </a:xfrm>
            <a:custGeom>
              <a:avLst/>
              <a:gdLst/>
              <a:ahLst/>
              <a:cxnLst/>
              <a:rect l="l" t="t" r="r" b="b"/>
              <a:pathLst>
                <a:path w="4873068" h="744451">
                  <a:moveTo>
                    <a:pt x="0" y="0"/>
                  </a:moveTo>
                  <a:lnTo>
                    <a:pt x="4873068" y="0"/>
                  </a:lnTo>
                  <a:lnTo>
                    <a:pt x="4873068" y="744451"/>
                  </a:lnTo>
                  <a:lnTo>
                    <a:pt x="0" y="744451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73068" cy="782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24284" y="1353441"/>
            <a:ext cx="14851581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PHÂN LOẠI BỆNH LÁ CÂY CÀ PHÊ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01740" y="3587330"/>
            <a:ext cx="5684520" cy="178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Nguyễn Việt Hưng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22020109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04338" y="2379879"/>
            <a:ext cx="3941834" cy="2795119"/>
          </a:xfrm>
          <a:custGeom>
            <a:avLst/>
            <a:gdLst/>
            <a:ahLst/>
            <a:cxnLst/>
            <a:rect l="l" t="t" r="r" b="b"/>
            <a:pathLst>
              <a:path w="3941834" h="2795119">
                <a:moveTo>
                  <a:pt x="0" y="0"/>
                </a:moveTo>
                <a:lnTo>
                  <a:pt x="3941835" y="0"/>
                </a:lnTo>
                <a:lnTo>
                  <a:pt x="3941835" y="2795119"/>
                </a:lnTo>
                <a:lnTo>
                  <a:pt x="0" y="27951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5885748" y="8374388"/>
            <a:ext cx="3941834" cy="2795119"/>
          </a:xfrm>
          <a:custGeom>
            <a:avLst/>
            <a:gdLst/>
            <a:ahLst/>
            <a:cxnLst/>
            <a:rect l="l" t="t" r="r" b="b"/>
            <a:pathLst>
              <a:path w="3941834" h="2795119">
                <a:moveTo>
                  <a:pt x="3941834" y="0"/>
                </a:moveTo>
                <a:lnTo>
                  <a:pt x="0" y="0"/>
                </a:lnTo>
                <a:lnTo>
                  <a:pt x="0" y="2795119"/>
                </a:lnTo>
                <a:lnTo>
                  <a:pt x="3941834" y="2795119"/>
                </a:lnTo>
                <a:lnTo>
                  <a:pt x="394183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5460" y="437308"/>
            <a:ext cx="10554698" cy="5448863"/>
          </a:xfrm>
          <a:custGeom>
            <a:avLst/>
            <a:gdLst/>
            <a:ahLst/>
            <a:cxnLst/>
            <a:rect l="l" t="t" r="r" b="b"/>
            <a:pathLst>
              <a:path w="10554698" h="5448863">
                <a:moveTo>
                  <a:pt x="0" y="0"/>
                </a:moveTo>
                <a:lnTo>
                  <a:pt x="10554698" y="0"/>
                </a:lnTo>
                <a:lnTo>
                  <a:pt x="10554698" y="5448863"/>
                </a:lnTo>
                <a:lnTo>
                  <a:pt x="0" y="54488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192912" y="160722"/>
            <a:ext cx="7095088" cy="6002034"/>
          </a:xfrm>
          <a:custGeom>
            <a:avLst/>
            <a:gdLst/>
            <a:ahLst/>
            <a:cxnLst/>
            <a:rect l="l" t="t" r="r" b="b"/>
            <a:pathLst>
              <a:path w="7095088" h="6002034">
                <a:moveTo>
                  <a:pt x="0" y="0"/>
                </a:moveTo>
                <a:lnTo>
                  <a:pt x="7095088" y="0"/>
                </a:lnTo>
                <a:lnTo>
                  <a:pt x="7095088" y="6002034"/>
                </a:lnTo>
                <a:lnTo>
                  <a:pt x="0" y="60020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46769" y="6084465"/>
            <a:ext cx="16190086" cy="4202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 xác thực: 311 ảnh, 3 lớp (coffee_healthy, coffee_red_spider_mite, coffee_rust).</a:t>
            </a: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Dự đoán đúng(trên đường chéo):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coffee_healthy: 71/158 (~45%).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coffee_red_spider_mite: 0/33 (0%).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coffee_rust: 65/120 (~54%).</a:t>
            </a: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Dự đoán sai: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coffee_healthy bị nhầm thành coffee_rust (80) và coffee_red_spider_mite (7).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coffee_red_spider_mite bị nhầm hoàn toàn: 19 thành coffee_healthy, 14 thành coffee_rust.</a:t>
            </a:r>
          </a:p>
          <a:p>
            <a:pPr marL="468692" lvl="1" indent="-234346" algn="l">
              <a:lnSpc>
                <a:spcPts val="3039"/>
              </a:lnSpc>
              <a:spcBef>
                <a:spcPct val="0"/>
              </a:spcBef>
              <a:buFont typeface="Arial"/>
              <a:buChar char="•"/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coffee_rust bị nhầm thành coffee_healthy (51) và coffee_red_spider_mite (4).</a:t>
            </a:r>
          </a:p>
          <a:p>
            <a:pPr algn="l">
              <a:lnSpc>
                <a:spcPts val="3039"/>
              </a:lnSpc>
              <a:spcBef>
                <a:spcPct val="0"/>
              </a:spcBef>
            </a:pPr>
            <a:r>
              <a:rPr lang="en-US" sz="21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 chính xác tổng thể: (71 + 0 + 65) / 311 ≈ 44%, thấp hơn độ chính xác 65% từ biểu đồ Accuracy, có thể do cách tính hoặc thời điểm lấy ma trận nhầm lẫn (trước hoặc sau khi EarlyStopping khôi phục trọng số tốt nhất).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04338" y="2379879"/>
            <a:ext cx="3941834" cy="2795119"/>
          </a:xfrm>
          <a:custGeom>
            <a:avLst/>
            <a:gdLst/>
            <a:ahLst/>
            <a:cxnLst/>
            <a:rect l="l" t="t" r="r" b="b"/>
            <a:pathLst>
              <a:path w="3941834" h="2795119">
                <a:moveTo>
                  <a:pt x="0" y="0"/>
                </a:moveTo>
                <a:lnTo>
                  <a:pt x="3941835" y="0"/>
                </a:lnTo>
                <a:lnTo>
                  <a:pt x="3941835" y="2795119"/>
                </a:lnTo>
                <a:lnTo>
                  <a:pt x="0" y="27951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5885748" y="8374388"/>
            <a:ext cx="3941834" cy="2795119"/>
          </a:xfrm>
          <a:custGeom>
            <a:avLst/>
            <a:gdLst/>
            <a:ahLst/>
            <a:cxnLst/>
            <a:rect l="l" t="t" r="r" b="b"/>
            <a:pathLst>
              <a:path w="3941834" h="2795119">
                <a:moveTo>
                  <a:pt x="3941834" y="0"/>
                </a:moveTo>
                <a:lnTo>
                  <a:pt x="0" y="0"/>
                </a:lnTo>
                <a:lnTo>
                  <a:pt x="0" y="2795119"/>
                </a:lnTo>
                <a:lnTo>
                  <a:pt x="3941834" y="2795119"/>
                </a:lnTo>
                <a:lnTo>
                  <a:pt x="394183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05460" y="1028700"/>
            <a:ext cx="10792657" cy="7177117"/>
          </a:xfrm>
          <a:custGeom>
            <a:avLst/>
            <a:gdLst/>
            <a:ahLst/>
            <a:cxnLst/>
            <a:rect l="l" t="t" r="r" b="b"/>
            <a:pathLst>
              <a:path w="10792657" h="7177117">
                <a:moveTo>
                  <a:pt x="0" y="0"/>
                </a:moveTo>
                <a:lnTo>
                  <a:pt x="10792657" y="0"/>
                </a:lnTo>
                <a:lnTo>
                  <a:pt x="10792657" y="7177117"/>
                </a:lnTo>
                <a:lnTo>
                  <a:pt x="0" y="71771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5460" y="259428"/>
            <a:ext cx="9529140" cy="676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TIẾN </a:t>
            </a:r>
            <a:r>
              <a:rPr lang="en-US" sz="39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HÀNH</a:t>
            </a:r>
            <a:r>
              <a:rPr lang="en-US" sz="3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9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CHẠY</a:t>
            </a:r>
            <a:r>
              <a:rPr lang="en-US" sz="3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9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THỬ</a:t>
            </a:r>
            <a:r>
              <a:rPr lang="en-US" sz="39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9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NGHIỆM</a:t>
            </a:r>
            <a:endParaRPr lang="en-US" sz="3999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AAB89F-797F-4000-D0AC-F7894E73D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918" y="335770"/>
            <a:ext cx="6404747" cy="4807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8E1D9A-2BA4-8A07-F348-79AF154F0A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1933" y="5143500"/>
            <a:ext cx="4706007" cy="4982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24EB5CA-C5A1-6DE7-EF86-E20D1EFE7F74}"/>
              </a:ext>
            </a:extLst>
          </p:cNvPr>
          <p:cNvSpPr/>
          <p:nvPr/>
        </p:nvSpPr>
        <p:spPr>
          <a:xfrm>
            <a:off x="-9939" y="-828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3BFB2-C61D-D02B-5AA8-C3A86019D4C2}"/>
              </a:ext>
            </a:extLst>
          </p:cNvPr>
          <p:cNvSpPr txBox="1"/>
          <p:nvPr/>
        </p:nvSpPr>
        <p:spPr>
          <a:xfrm>
            <a:off x="533400" y="342900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KẾT</a:t>
            </a:r>
            <a:r>
              <a:rPr lang="en-US" sz="4400" b="1" dirty="0">
                <a:solidFill>
                  <a:schemeClr val="bg1"/>
                </a:solidFill>
              </a:rPr>
              <a:t>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134E5-B49E-BEB9-91C1-5E5C2F314647}"/>
              </a:ext>
            </a:extLst>
          </p:cNvPr>
          <p:cNvSpPr txBox="1"/>
          <p:nvPr/>
        </p:nvSpPr>
        <p:spPr>
          <a:xfrm>
            <a:off x="914400" y="1485900"/>
            <a:ext cx="1539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Kết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quả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của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biểu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đồ</a:t>
            </a:r>
            <a:r>
              <a:rPr lang="en-US" sz="3600" dirty="0">
                <a:solidFill>
                  <a:schemeClr val="bg1"/>
                </a:solidFill>
              </a:rPr>
              <a:t> loss/</a:t>
            </a:r>
            <a:r>
              <a:rPr lang="en-US" sz="3600" dirty="0" err="1">
                <a:solidFill>
                  <a:schemeClr val="bg1"/>
                </a:solidFill>
              </a:rPr>
              <a:t>accurary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thấy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mô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hình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học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tốt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nhưng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biểu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đồ</a:t>
            </a:r>
            <a:r>
              <a:rPr lang="en-US" sz="3600" dirty="0">
                <a:solidFill>
                  <a:schemeClr val="bg1"/>
                </a:solidFill>
              </a:rPr>
              <a:t> matrix </a:t>
            </a:r>
            <a:r>
              <a:rPr lang="en-US" sz="3600" dirty="0" err="1">
                <a:solidFill>
                  <a:schemeClr val="bg1"/>
                </a:solidFill>
              </a:rPr>
              <a:t>lại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thể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hiện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có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sự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nhầm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lẫn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nghiêm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trọng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giữa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lớp</a:t>
            </a:r>
            <a:r>
              <a:rPr lang="en-US" sz="3600" dirty="0">
                <a:solidFill>
                  <a:schemeClr val="bg1"/>
                </a:solidFill>
              </a:rPr>
              <a:t>. Nguyên </a:t>
            </a:r>
            <a:r>
              <a:rPr lang="en-US" sz="3600" dirty="0" err="1">
                <a:solidFill>
                  <a:schemeClr val="bg1"/>
                </a:solidFill>
              </a:rPr>
              <a:t>nhân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có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thể</a:t>
            </a:r>
            <a:r>
              <a:rPr lang="en-US" sz="3600" dirty="0">
                <a:solidFill>
                  <a:schemeClr val="bg1"/>
                </a:solidFill>
              </a:rPr>
              <a:t> do:</a:t>
            </a:r>
          </a:p>
          <a:p>
            <a:r>
              <a:rPr lang="en-US" sz="3600" dirty="0">
                <a:solidFill>
                  <a:schemeClr val="bg1"/>
                </a:solidFill>
              </a:rPr>
              <a:t>	+ </a:t>
            </a:r>
            <a:r>
              <a:rPr lang="en-US" sz="3600" dirty="0" err="1">
                <a:solidFill>
                  <a:schemeClr val="bg1"/>
                </a:solidFill>
              </a:rPr>
              <a:t>Dữ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liệu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học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giữa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lớp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có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sự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chênh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lệch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+ </a:t>
            </a:r>
            <a:r>
              <a:rPr lang="en-US" sz="3600" dirty="0" err="1">
                <a:solidFill>
                  <a:schemeClr val="bg1"/>
                </a:solidFill>
              </a:rPr>
              <a:t>Đặc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trưng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giữa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lớp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bệnh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chưa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được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thể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hiện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rõ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và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học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tập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tốt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+ </a:t>
            </a:r>
            <a:r>
              <a:rPr lang="en-US" sz="3600" dirty="0" err="1">
                <a:solidFill>
                  <a:schemeClr val="bg1"/>
                </a:solidFill>
              </a:rPr>
              <a:t>Dữ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liệu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có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khá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nhiều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yếu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tố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gây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nhiễu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Gợi</a:t>
            </a:r>
            <a:r>
              <a:rPr lang="en-US" sz="3600" dirty="0">
                <a:solidFill>
                  <a:schemeClr val="bg1"/>
                </a:solidFill>
              </a:rPr>
              <a:t> ý </a:t>
            </a:r>
            <a:r>
              <a:rPr lang="en-US" sz="3600" dirty="0" err="1">
                <a:solidFill>
                  <a:schemeClr val="bg1"/>
                </a:solidFill>
              </a:rPr>
              <a:t>cải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tiến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  <a:p>
            <a:r>
              <a:rPr lang="en-US" sz="3600" dirty="0">
                <a:solidFill>
                  <a:schemeClr val="bg1"/>
                </a:solidFill>
              </a:rPr>
              <a:t>	+ Fine-tune </a:t>
            </a:r>
            <a:r>
              <a:rPr lang="en-US" sz="3600" dirty="0" err="1">
                <a:solidFill>
                  <a:schemeClr val="bg1"/>
                </a:solidFill>
              </a:rPr>
              <a:t>mô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hình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để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có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thể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học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sâu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về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đặc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trưng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+ </a:t>
            </a:r>
            <a:r>
              <a:rPr lang="en-US" sz="3600" dirty="0" err="1">
                <a:solidFill>
                  <a:schemeClr val="bg1"/>
                </a:solidFill>
              </a:rPr>
              <a:t>Cân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bằng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lại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dữ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liệu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học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tập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giữa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các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lớp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bệnh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+ </a:t>
            </a:r>
            <a:r>
              <a:rPr lang="en-US" sz="3600" dirty="0" err="1">
                <a:solidFill>
                  <a:schemeClr val="bg1"/>
                </a:solidFill>
              </a:rPr>
              <a:t>Cải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tiến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việc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xử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lý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ảnh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839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16F52E6-31AD-5E68-E671-1EE093011416}"/>
              </a:ext>
            </a:extLst>
          </p:cNvPr>
          <p:cNvSpPr/>
          <p:nvPr/>
        </p:nvSpPr>
        <p:spPr>
          <a:xfrm>
            <a:off x="-9939" y="-828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3C9D8-8DBF-D360-200D-1D07C61E4643}"/>
              </a:ext>
            </a:extLst>
          </p:cNvPr>
          <p:cNvSpPr txBox="1"/>
          <p:nvPr/>
        </p:nvSpPr>
        <p:spPr>
          <a:xfrm>
            <a:off x="1475961" y="3924300"/>
            <a:ext cx="1531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744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142511" y="2754290"/>
            <a:ext cx="12514635" cy="1588339"/>
            <a:chOff x="0" y="0"/>
            <a:chExt cx="3296036" cy="4183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96036" cy="418328"/>
            </a:xfrm>
            <a:custGeom>
              <a:avLst/>
              <a:gdLst/>
              <a:ahLst/>
              <a:cxnLst/>
              <a:rect l="l" t="t" r="r" b="b"/>
              <a:pathLst>
                <a:path w="3296036" h="418328">
                  <a:moveTo>
                    <a:pt x="0" y="0"/>
                  </a:moveTo>
                  <a:lnTo>
                    <a:pt x="3296036" y="0"/>
                  </a:lnTo>
                  <a:lnTo>
                    <a:pt x="3296036" y="418328"/>
                  </a:lnTo>
                  <a:lnTo>
                    <a:pt x="0" y="41832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296036" cy="456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3896258"/>
            <a:ext cx="18502431" cy="2826589"/>
            <a:chOff x="0" y="0"/>
            <a:chExt cx="4873068" cy="7444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73068" cy="744451"/>
            </a:xfrm>
            <a:custGeom>
              <a:avLst/>
              <a:gdLst/>
              <a:ahLst/>
              <a:cxnLst/>
              <a:rect l="l" t="t" r="r" b="b"/>
              <a:pathLst>
                <a:path w="4873068" h="744451">
                  <a:moveTo>
                    <a:pt x="0" y="0"/>
                  </a:moveTo>
                  <a:lnTo>
                    <a:pt x="4873068" y="0"/>
                  </a:lnTo>
                  <a:lnTo>
                    <a:pt x="4873068" y="744451"/>
                  </a:lnTo>
                  <a:lnTo>
                    <a:pt x="0" y="744451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73068" cy="782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97506" y="1228936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2730" y="1264281"/>
            <a:ext cx="10239477" cy="854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Nguồn:RoCoLe:A Robusta Coffee Leaf Images Dataset: </a:t>
            </a:r>
            <a:r>
              <a:rPr lang="en-US" sz="3000" b="1" u="sng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  <a:hlinkClick r:id="rId9" tooltip="https://www.kaggle.com/datasets/nirmalsankalana/rocole-a-robusta-coffee-leaf-images-dataset/data"/>
              </a:rPr>
              <a:t>https://www.kaggle.com/datasets/nirmalsankalana/rocole-a-robusta-coffee-leaf-images-dataset/data</a:t>
            </a: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Tổng số ảnh: Tập dữ liệu bao gồm 1560 hình ảnh lá cà phê Robusta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Gồm 3 lớp bệnh:</a:t>
            </a:r>
          </a:p>
          <a:p>
            <a:pPr marL="1295400" lvl="2" indent="-431800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Cà phê khỏe mạnh: Hình ảnh lá cà phê khỏe mạnh, không có dấu hiệu bệnh tật.</a:t>
            </a:r>
          </a:p>
          <a:p>
            <a:pPr marL="1295400" lvl="2" indent="-431800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Bệnh rỉ sắt trên cây cà phê: Hình ảnh lá cà phê bị nhiễm bệnh rỉ sắt do một loại nấm gây ra.</a:t>
            </a:r>
          </a:p>
          <a:p>
            <a:pPr marL="1295400" lvl="2" indent="-431800" algn="l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Nhện đỏ cà phê: Hình ảnh lá cà phê bị nhện đỏ cà phê xâm nhập, đây là loài côn trùng nhỏ có thể gây hại cho lá cà phê.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2495" y="87709"/>
            <a:ext cx="10239476" cy="916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1.GIỚI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THIỆU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VỀ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BỘ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53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53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LIỆU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C2FDF4C-BA85-C1B8-BAFC-25633A0158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661" y="147271"/>
            <a:ext cx="6145876" cy="34570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6CC726-B063-587A-D84E-047089DE763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661" y="3748987"/>
            <a:ext cx="6172200" cy="27713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5EC047-CA1E-C27C-7D45-5356B5535C7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886" y="6580636"/>
            <a:ext cx="6327277" cy="35590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154" y="2506973"/>
            <a:ext cx="8748831" cy="2530110"/>
            <a:chOff x="0" y="0"/>
            <a:chExt cx="2304219" cy="6663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04219" cy="666366"/>
            </a:xfrm>
            <a:custGeom>
              <a:avLst/>
              <a:gdLst/>
              <a:ahLst/>
              <a:cxnLst/>
              <a:rect l="l" t="t" r="r" b="b"/>
              <a:pathLst>
                <a:path w="2304219" h="666366">
                  <a:moveTo>
                    <a:pt x="0" y="0"/>
                  </a:moveTo>
                  <a:lnTo>
                    <a:pt x="2304219" y="0"/>
                  </a:lnTo>
                  <a:lnTo>
                    <a:pt x="230421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304219" cy="704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4154" y="5734431"/>
            <a:ext cx="8748831" cy="2597989"/>
            <a:chOff x="0" y="0"/>
            <a:chExt cx="2304219" cy="6842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04219" cy="684244"/>
            </a:xfrm>
            <a:custGeom>
              <a:avLst/>
              <a:gdLst/>
              <a:ahLst/>
              <a:cxnLst/>
              <a:rect l="l" t="t" r="r" b="b"/>
              <a:pathLst>
                <a:path w="2304219" h="684244">
                  <a:moveTo>
                    <a:pt x="0" y="0"/>
                  </a:moveTo>
                  <a:lnTo>
                    <a:pt x="2304219" y="0"/>
                  </a:lnTo>
                  <a:lnTo>
                    <a:pt x="2304219" y="684244"/>
                  </a:lnTo>
                  <a:lnTo>
                    <a:pt x="0" y="684244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304219" cy="7223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250529" y="7143262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2" y="0"/>
                </a:lnTo>
                <a:lnTo>
                  <a:pt x="4017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5460" y="389229"/>
            <a:ext cx="5837683" cy="675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9"/>
              </a:lnSpc>
              <a:spcBef>
                <a:spcPct val="0"/>
              </a:spcBef>
            </a:pPr>
            <a:r>
              <a:rPr lang="en-US" sz="37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giới thiệu về mô hình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1143211"/>
            <a:ext cx="18288000" cy="428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MobileNetV2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một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kiến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trúc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mạng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nơ-ron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tích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chập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(CNN)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được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thiết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kế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bởi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Google,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mắt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năm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2018,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trung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hiệu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quả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các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thiết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bị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di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nhúng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Nó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tiến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từ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MobileNetV1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ưu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tiên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kích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thước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nhỏ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vẫn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đảm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bảo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endParaRPr lang="en-US" sz="300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Mục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đích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Với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MobileNetV2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một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với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kích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thước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nhỏ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thể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dễ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dàng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sử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dụng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trên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điện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thoại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máy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tính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bảng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phát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triển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thành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công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thì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thể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tạo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thành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ứng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dụng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giúp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nông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dân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thể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dễ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dàng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phát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hiện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bệnh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ngay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tại</a:t>
            </a:r>
            <a:r>
              <a:rPr lang="en-US" sz="30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vườn</a:t>
            </a:r>
            <a:endParaRPr lang="en-US" sz="300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endParaRPr lang="en-US" sz="300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46390" y="847961"/>
            <a:ext cx="361478" cy="361478"/>
          </a:xfrm>
          <a:custGeom>
            <a:avLst/>
            <a:gdLst/>
            <a:ahLst/>
            <a:cxnLst/>
            <a:rect l="l" t="t" r="r" b="b"/>
            <a:pathLst>
              <a:path w="361478" h="361478">
                <a:moveTo>
                  <a:pt x="0" y="0"/>
                </a:moveTo>
                <a:lnTo>
                  <a:pt x="361478" y="0"/>
                </a:lnTo>
                <a:lnTo>
                  <a:pt x="361478" y="361478"/>
                </a:lnTo>
                <a:lnTo>
                  <a:pt x="0" y="361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52450" y="1995627"/>
            <a:ext cx="21069300" cy="6267450"/>
            <a:chOff x="0" y="0"/>
            <a:chExt cx="5549116" cy="16506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49116" cy="1650686"/>
            </a:xfrm>
            <a:custGeom>
              <a:avLst/>
              <a:gdLst/>
              <a:ahLst/>
              <a:cxnLst/>
              <a:rect l="l" t="t" r="r" b="b"/>
              <a:pathLst>
                <a:path w="5549116" h="1650686">
                  <a:moveTo>
                    <a:pt x="0" y="0"/>
                  </a:moveTo>
                  <a:lnTo>
                    <a:pt x="5549116" y="0"/>
                  </a:lnTo>
                  <a:lnTo>
                    <a:pt x="5549116" y="1650686"/>
                  </a:lnTo>
                  <a:lnTo>
                    <a:pt x="0" y="1650686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549116" cy="16887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flipH="1">
            <a:off x="13141693" y="2507132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5802923" y="0"/>
                </a:moveTo>
                <a:lnTo>
                  <a:pt x="0" y="0"/>
                </a:lnTo>
                <a:lnTo>
                  <a:pt x="0" y="4114800"/>
                </a:lnTo>
                <a:lnTo>
                  <a:pt x="5802923" y="4114800"/>
                </a:lnTo>
                <a:lnTo>
                  <a:pt x="580292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312143" y="2507132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43846" y="2079836"/>
            <a:ext cx="13933436" cy="4197448"/>
          </a:xfrm>
          <a:custGeom>
            <a:avLst/>
            <a:gdLst/>
            <a:ahLst/>
            <a:cxnLst/>
            <a:rect l="l" t="t" r="r" b="b"/>
            <a:pathLst>
              <a:path w="13933436" h="4197448">
                <a:moveTo>
                  <a:pt x="0" y="0"/>
                </a:moveTo>
                <a:lnTo>
                  <a:pt x="13933436" y="0"/>
                </a:lnTo>
                <a:lnTo>
                  <a:pt x="13933436" y="4197448"/>
                </a:lnTo>
                <a:lnTo>
                  <a:pt x="0" y="419744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518616" y="862913"/>
            <a:ext cx="1980274" cy="27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  <a:spcBef>
                <a:spcPct val="0"/>
              </a:spcBef>
            </a:pPr>
            <a:r>
              <a:rPr lang="en-US" sz="15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Thynk Unlimited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1463123" y="381000"/>
            <a:ext cx="1174410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5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3. TIẾN HÀNH HUẤN LUYỆN MÔ HÌNH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5085" y="1114636"/>
            <a:ext cx="5676900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a. Cài đặt các thư viện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498890" y="1700848"/>
            <a:ext cx="8057507" cy="4992443"/>
            <a:chOff x="0" y="0"/>
            <a:chExt cx="2122142" cy="13148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2142" cy="1314882"/>
            </a:xfrm>
            <a:custGeom>
              <a:avLst/>
              <a:gdLst/>
              <a:ahLst/>
              <a:cxnLst/>
              <a:rect l="l" t="t" r="r" b="b"/>
              <a:pathLst>
                <a:path w="2122142" h="1314882">
                  <a:moveTo>
                    <a:pt x="0" y="0"/>
                  </a:moveTo>
                  <a:lnTo>
                    <a:pt x="2122142" y="0"/>
                  </a:lnTo>
                  <a:lnTo>
                    <a:pt x="2122142" y="1314882"/>
                  </a:lnTo>
                  <a:lnTo>
                    <a:pt x="0" y="1314882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122142" cy="1352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57610" y="9074905"/>
            <a:ext cx="742179" cy="742179"/>
            <a:chOff x="0" y="0"/>
            <a:chExt cx="195471" cy="1954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 flipV="1">
            <a:off x="14057047" y="4061712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563130" y="7367553"/>
            <a:ext cx="1273375" cy="1304201"/>
          </a:xfrm>
          <a:custGeom>
            <a:avLst/>
            <a:gdLst/>
            <a:ahLst/>
            <a:cxnLst/>
            <a:rect l="l" t="t" r="r" b="b"/>
            <a:pathLst>
              <a:path w="1273375" h="1304201">
                <a:moveTo>
                  <a:pt x="0" y="0"/>
                </a:moveTo>
                <a:lnTo>
                  <a:pt x="1273375" y="0"/>
                </a:lnTo>
                <a:lnTo>
                  <a:pt x="1273375" y="1304201"/>
                </a:lnTo>
                <a:lnTo>
                  <a:pt x="0" y="13042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31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946081" y="996392"/>
            <a:ext cx="11341919" cy="4764094"/>
          </a:xfrm>
          <a:custGeom>
            <a:avLst/>
            <a:gdLst/>
            <a:ahLst/>
            <a:cxnLst/>
            <a:rect l="l" t="t" r="r" b="b"/>
            <a:pathLst>
              <a:path w="11341919" h="4764094">
                <a:moveTo>
                  <a:pt x="0" y="0"/>
                </a:moveTo>
                <a:lnTo>
                  <a:pt x="11341919" y="0"/>
                </a:lnTo>
                <a:lnTo>
                  <a:pt x="11341919" y="4764094"/>
                </a:lnTo>
                <a:lnTo>
                  <a:pt x="0" y="476409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179" b="-189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9223" y="5779536"/>
            <a:ext cx="9338587" cy="4392142"/>
          </a:xfrm>
          <a:custGeom>
            <a:avLst/>
            <a:gdLst/>
            <a:ahLst/>
            <a:cxnLst/>
            <a:rect l="l" t="t" r="r" b="b"/>
            <a:pathLst>
              <a:path w="9338587" h="4392142">
                <a:moveTo>
                  <a:pt x="0" y="0"/>
                </a:moveTo>
                <a:lnTo>
                  <a:pt x="9338588" y="0"/>
                </a:lnTo>
                <a:lnTo>
                  <a:pt x="9338588" y="4392142"/>
                </a:lnTo>
                <a:lnTo>
                  <a:pt x="0" y="4392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t="-2756" b="-2756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2403" y="278842"/>
            <a:ext cx="8665944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b. xử lý và trực quan hoá dữ liệu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1615123"/>
            <a:ext cx="6946081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đưa đường dẫn tiến thư mục chứa dữ liệu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tiến hành đếm số lượng ảnh cho mỗi lớp bệnh</a:t>
            </a:r>
          </a:p>
          <a:p>
            <a:pPr marL="647700" lvl="1" indent="-323850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vẽ biểu đồ trực quan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777705"/>
            <a:ext cx="18502431" cy="4350589"/>
            <a:chOff x="0" y="0"/>
            <a:chExt cx="4873068" cy="11458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73068" cy="1145834"/>
            </a:xfrm>
            <a:custGeom>
              <a:avLst/>
              <a:gdLst/>
              <a:ahLst/>
              <a:cxnLst/>
              <a:rect l="l" t="t" r="r" b="b"/>
              <a:pathLst>
                <a:path w="4873068" h="1145834">
                  <a:moveTo>
                    <a:pt x="0" y="0"/>
                  </a:moveTo>
                  <a:lnTo>
                    <a:pt x="4873068" y="0"/>
                  </a:lnTo>
                  <a:lnTo>
                    <a:pt x="4873068" y="1145834"/>
                  </a:lnTo>
                  <a:lnTo>
                    <a:pt x="0" y="1145834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73068" cy="1183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3217893" y="2068982"/>
            <a:ext cx="5802923" cy="4114800"/>
          </a:xfrm>
          <a:custGeom>
            <a:avLst/>
            <a:gdLst/>
            <a:ahLst/>
            <a:cxnLst/>
            <a:rect l="l" t="t" r="r" b="b"/>
            <a:pathLst>
              <a:path w="5802923" h="4114800">
                <a:moveTo>
                  <a:pt x="5802923" y="0"/>
                </a:moveTo>
                <a:lnTo>
                  <a:pt x="0" y="0"/>
                </a:lnTo>
                <a:lnTo>
                  <a:pt x="0" y="4114800"/>
                </a:lnTo>
                <a:lnTo>
                  <a:pt x="5802923" y="4114800"/>
                </a:lnTo>
                <a:lnTo>
                  <a:pt x="580292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572567" y="571080"/>
            <a:ext cx="6590017" cy="7547152"/>
          </a:xfrm>
          <a:custGeom>
            <a:avLst/>
            <a:gdLst/>
            <a:ahLst/>
            <a:cxnLst/>
            <a:rect l="l" t="t" r="r" b="b"/>
            <a:pathLst>
              <a:path w="6590017" h="7547152">
                <a:moveTo>
                  <a:pt x="0" y="0"/>
                </a:moveTo>
                <a:lnTo>
                  <a:pt x="6590016" y="0"/>
                </a:lnTo>
                <a:lnTo>
                  <a:pt x="6590016" y="7547153"/>
                </a:lnTo>
                <a:lnTo>
                  <a:pt x="0" y="75471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5375" r="-3755" b="-5375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228136" y="8956433"/>
            <a:ext cx="10622003" cy="1182183"/>
          </a:xfrm>
          <a:custGeom>
            <a:avLst/>
            <a:gdLst/>
            <a:ahLst/>
            <a:cxnLst/>
            <a:rect l="l" t="t" r="r" b="b"/>
            <a:pathLst>
              <a:path w="10622003" h="1182183">
                <a:moveTo>
                  <a:pt x="0" y="0"/>
                </a:moveTo>
                <a:lnTo>
                  <a:pt x="10622003" y="0"/>
                </a:lnTo>
                <a:lnTo>
                  <a:pt x="10622003" y="1182183"/>
                </a:lnTo>
                <a:lnTo>
                  <a:pt x="0" y="11821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34010" y="155155"/>
            <a:ext cx="697858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c. Tạo ImageGenerator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843863"/>
            <a:ext cx="11572567" cy="859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IMG_SIZE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224: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Kích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thước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ảnh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đầu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vào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sẽ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được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thay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đổi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về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(224, 224) pixel.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BATCH_SIZE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32: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Số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lượng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mẫu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trong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mỗi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lô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(batch)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giúp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ưu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hóa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hiệu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suất</a:t>
            </a:r>
            <a:endParaRPr lang="en-US" sz="2199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validation_split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=0.2: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Phân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chia 20%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trong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DATA_DIR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làm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thực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(validation),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phần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còn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lại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(80%)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làm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Tạo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generator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train_gen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train_gen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train_datagen.flow_from_directory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(...):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flow_from_directory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DATA_DIR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):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Đọc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từ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thư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mục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DATA_DIR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giả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định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rằng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mỗi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thư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mục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con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trong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DATA_DIR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đại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diện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một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lớp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(class),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các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tệp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ảnh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bên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trong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là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của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lớp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đó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target_size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=(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IMG_SIZE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IMG_SIZE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): Thay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đổi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kích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thước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tất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ảnh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về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(224, 224).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batch_size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BATCH_SIZE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Xử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lý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32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ảnh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mỗi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lần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class_mode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='categorical':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Sử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dụng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mã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hóa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one-hot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nhãn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phù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hợp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với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bài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toán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phân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loại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đa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lớp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subset='training':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Lấy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80%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làm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theo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validation_split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=0.2).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Tạo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generator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thực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val_gen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val_gen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train_datagen.flow_from_directory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(...):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Các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tham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số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giống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với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train_gen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nhưng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subset='validation':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Lấy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20%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còn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lại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làm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thực</a:t>
            </a:r>
            <a:r>
              <a:rPr lang="en-US" sz="219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309485" y="4550195"/>
            <a:ext cx="2590275" cy="259027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006CCD">
                      <a:alpha val="100000"/>
                    </a:srgbClr>
                  </a:gs>
                  <a:gs pos="100000">
                    <a:srgbClr val="050024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1894" y="-404148"/>
            <a:ext cx="8386106" cy="12028873"/>
            <a:chOff x="0" y="0"/>
            <a:chExt cx="2208686" cy="31680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08686" cy="3168098"/>
            </a:xfrm>
            <a:custGeom>
              <a:avLst/>
              <a:gdLst/>
              <a:ahLst/>
              <a:cxnLst/>
              <a:rect l="l" t="t" r="r" b="b"/>
              <a:pathLst>
                <a:path w="2208686" h="3168098">
                  <a:moveTo>
                    <a:pt x="0" y="0"/>
                  </a:moveTo>
                  <a:lnTo>
                    <a:pt x="2208686" y="0"/>
                  </a:lnTo>
                  <a:lnTo>
                    <a:pt x="2208686" y="3168098"/>
                  </a:lnTo>
                  <a:lnTo>
                    <a:pt x="0" y="31680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08686" cy="3206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417324" y="6079368"/>
            <a:ext cx="1209456" cy="1238735"/>
          </a:xfrm>
          <a:custGeom>
            <a:avLst/>
            <a:gdLst/>
            <a:ahLst/>
            <a:cxnLst/>
            <a:rect l="l" t="t" r="r" b="b"/>
            <a:pathLst>
              <a:path w="1209456" h="1238735">
                <a:moveTo>
                  <a:pt x="0" y="0"/>
                </a:moveTo>
                <a:lnTo>
                  <a:pt x="1209456" y="0"/>
                </a:lnTo>
                <a:lnTo>
                  <a:pt x="1209456" y="1238736"/>
                </a:lnTo>
                <a:lnTo>
                  <a:pt x="0" y="12387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9725121" y="4936018"/>
            <a:ext cx="1759003" cy="175900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41D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4641949" y="1302427"/>
            <a:ext cx="13646051" cy="3718549"/>
          </a:xfrm>
          <a:custGeom>
            <a:avLst/>
            <a:gdLst/>
            <a:ahLst/>
            <a:cxnLst/>
            <a:rect l="l" t="t" r="r" b="b"/>
            <a:pathLst>
              <a:path w="13646051" h="3718549">
                <a:moveTo>
                  <a:pt x="0" y="0"/>
                </a:moveTo>
                <a:lnTo>
                  <a:pt x="13646051" y="0"/>
                </a:lnTo>
                <a:lnTo>
                  <a:pt x="13646051" y="3718549"/>
                </a:lnTo>
                <a:lnTo>
                  <a:pt x="0" y="37185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5460" y="278842"/>
            <a:ext cx="680713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d. Xây dựng mô hình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6225" y="5020976"/>
            <a:ext cx="17735550" cy="3787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19"/>
              </a:lnSpc>
              <a:spcBef>
                <a:spcPct val="0"/>
              </a:spcBef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base_model.trainable = False:</a:t>
            </a:r>
          </a:p>
          <a:p>
            <a:pPr marL="511871" lvl="1" indent="-255935" algn="just">
              <a:lnSpc>
                <a:spcPts val="3319"/>
              </a:lnSpc>
              <a:spcBef>
                <a:spcPct val="0"/>
              </a:spcBef>
              <a:buFont typeface="Arial"/>
              <a:buChar char="•"/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Đóng băng (freeze) các lớp của MobileNetV2 để không huấn luyện lại, sử dụng trọng số pre-trained. Điều này tiết kiệm thời gian và tránh overfitting với dữ liệu nhỏ.</a:t>
            </a:r>
          </a:p>
          <a:p>
            <a:pPr algn="just">
              <a:lnSpc>
                <a:spcPts val="3319"/>
              </a:lnSpc>
              <a:spcBef>
                <a:spcPct val="0"/>
              </a:spcBef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model.compile(optimizer='adam', loss='categorical_crossentropy', metrics=['accuracy']):</a:t>
            </a:r>
          </a:p>
          <a:p>
            <a:pPr marL="511871" lvl="1" indent="-255935" algn="just">
              <a:lnSpc>
                <a:spcPts val="3319"/>
              </a:lnSpc>
              <a:spcBef>
                <a:spcPct val="0"/>
              </a:spcBef>
              <a:buFont typeface="Arial"/>
              <a:buChar char="•"/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Optimizer: Sử dụng Adam để tối ưu hóa mô hình.</a:t>
            </a:r>
          </a:p>
          <a:p>
            <a:pPr marL="511871" lvl="1" indent="-255935" algn="just">
              <a:lnSpc>
                <a:spcPts val="3319"/>
              </a:lnSpc>
              <a:spcBef>
                <a:spcPct val="0"/>
              </a:spcBef>
              <a:buFont typeface="Arial"/>
              <a:buChar char="•"/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Loss: categorical_crossentropy phù hợp cho bài toán phân loại đa lớp với nhãn one-hot (như được định nghĩa trong class_mode='categorical').</a:t>
            </a:r>
          </a:p>
          <a:p>
            <a:pPr marL="511871" lvl="1" indent="-255935" algn="just">
              <a:lnSpc>
                <a:spcPts val="3319"/>
              </a:lnSpc>
              <a:spcBef>
                <a:spcPct val="0"/>
              </a:spcBef>
              <a:buFont typeface="Arial"/>
              <a:buChar char="•"/>
            </a:pPr>
            <a:r>
              <a:rPr lang="en-US" sz="23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Metrics: Theo dõi độ chính xác (accuracy) trong quá trình huấn luyện.</a:t>
            </a:r>
          </a:p>
          <a:p>
            <a:pPr algn="just">
              <a:lnSpc>
                <a:spcPts val="3319"/>
              </a:lnSpc>
              <a:spcBef>
                <a:spcPct val="0"/>
              </a:spcBef>
            </a:pPr>
            <a:endParaRPr lang="en-US" sz="2370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26395" y="1778352"/>
            <a:ext cx="10466891" cy="2940889"/>
            <a:chOff x="0" y="0"/>
            <a:chExt cx="2756712" cy="7745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56712" cy="774555"/>
            </a:xfrm>
            <a:custGeom>
              <a:avLst/>
              <a:gdLst/>
              <a:ahLst/>
              <a:cxnLst/>
              <a:rect l="l" t="t" r="r" b="b"/>
              <a:pathLst>
                <a:path w="2756712" h="774555">
                  <a:moveTo>
                    <a:pt x="0" y="0"/>
                  </a:moveTo>
                  <a:lnTo>
                    <a:pt x="2756712" y="0"/>
                  </a:lnTo>
                  <a:lnTo>
                    <a:pt x="2756712" y="774555"/>
                  </a:lnTo>
                  <a:lnTo>
                    <a:pt x="0" y="774555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50000">
                  <a:srgbClr val="000000">
                    <a:alpha val="41000"/>
                  </a:srgbClr>
                </a:gs>
                <a:gs pos="100000">
                  <a:srgbClr val="000000">
                    <a:alpha val="41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56712" cy="812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51504" y="2899460"/>
            <a:ext cx="1674557" cy="1715095"/>
          </a:xfrm>
          <a:custGeom>
            <a:avLst/>
            <a:gdLst/>
            <a:ahLst/>
            <a:cxnLst/>
            <a:rect l="l" t="t" r="r" b="b"/>
            <a:pathLst>
              <a:path w="1674557" h="1715095">
                <a:moveTo>
                  <a:pt x="0" y="0"/>
                </a:moveTo>
                <a:lnTo>
                  <a:pt x="1674557" y="0"/>
                </a:lnTo>
                <a:lnTo>
                  <a:pt x="1674557" y="1715095"/>
                </a:lnTo>
                <a:lnTo>
                  <a:pt x="0" y="17150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281721" y="7502307"/>
            <a:ext cx="1209456" cy="1238735"/>
          </a:xfrm>
          <a:custGeom>
            <a:avLst/>
            <a:gdLst/>
            <a:ahLst/>
            <a:cxnLst/>
            <a:rect l="l" t="t" r="r" b="b"/>
            <a:pathLst>
              <a:path w="1209456" h="1238735">
                <a:moveTo>
                  <a:pt x="0" y="0"/>
                </a:moveTo>
                <a:lnTo>
                  <a:pt x="1209456" y="0"/>
                </a:lnTo>
                <a:lnTo>
                  <a:pt x="1209456" y="1238735"/>
                </a:lnTo>
                <a:lnTo>
                  <a:pt x="0" y="12387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47425"/>
            <a:ext cx="765962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e. HUẤN LUYỆN MÔ HÌNH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0733" y="3447832"/>
            <a:ext cx="17504015" cy="575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EarlyStopping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monitor='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': Theo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dõi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giá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trị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mát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trên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thực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patience=10: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Dừng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nếu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10 epoch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liên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tiếp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restore_best_weights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=True: Sau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dừng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phục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trọng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số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thấp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thay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vì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trọng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số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cuối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cùng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ReduceLROnPlateau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monitor='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': Theo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dõi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factor=0.2: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Giảm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học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(learning rate)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xuống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20%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938705" lvl="2" indent="-312902" algn="just">
              <a:lnSpc>
                <a:spcPts val="3043"/>
              </a:lnSpc>
              <a:spcBef>
                <a:spcPct val="0"/>
              </a:spcBef>
              <a:buFont typeface="Arial"/>
              <a:buChar char="⚬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patience=2: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Giảm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học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suất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nếu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 epoch.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train_gen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Generator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cấp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(1249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ảnh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validation_data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val_gen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Generator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cấp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thực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(311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ảnh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để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đánh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giá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trong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quá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trình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epochs=30: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tối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đa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30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vòng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lặp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qua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toàn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bộ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69352" lvl="1" indent="-234676" algn="just">
              <a:lnSpc>
                <a:spcPts val="3043"/>
              </a:lnSpc>
              <a:spcBef>
                <a:spcPct val="0"/>
              </a:spcBef>
              <a:buFont typeface="Arial"/>
              <a:buChar char="•"/>
            </a:pP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callbacks=callbacks: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Áp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dụng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các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callback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đã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định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nghĩa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để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kiểm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soát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quá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trình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73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học</a:t>
            </a:r>
            <a:r>
              <a:rPr lang="en-US" sz="217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just">
              <a:lnSpc>
                <a:spcPts val="3043"/>
              </a:lnSpc>
              <a:spcBef>
                <a:spcPct val="0"/>
              </a:spcBef>
            </a:pPr>
            <a:endParaRPr lang="en-US" sz="2173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3043"/>
              </a:lnSpc>
              <a:spcBef>
                <a:spcPct val="0"/>
              </a:spcBef>
            </a:pPr>
            <a:endParaRPr lang="en-US" sz="2173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F5203B-A95A-D4AB-099E-BCECE886A5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7598" y="1093136"/>
            <a:ext cx="13841025" cy="17694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5" t="-11296" r="-7990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028700" y="825047"/>
            <a:ext cx="637879" cy="151931"/>
          </a:xfrm>
          <a:custGeom>
            <a:avLst/>
            <a:gdLst/>
            <a:ahLst/>
            <a:cxnLst/>
            <a:rect l="l" t="t" r="r" b="b"/>
            <a:pathLst>
              <a:path w="637879" h="151931">
                <a:moveTo>
                  <a:pt x="0" y="0"/>
                </a:moveTo>
                <a:lnTo>
                  <a:pt x="637879" y="0"/>
                </a:lnTo>
                <a:lnTo>
                  <a:pt x="637879" y="151931"/>
                </a:lnTo>
                <a:lnTo>
                  <a:pt x="0" y="15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5865" y="901013"/>
            <a:ext cx="572565" cy="327924"/>
          </a:xfrm>
          <a:custGeom>
            <a:avLst/>
            <a:gdLst/>
            <a:ahLst/>
            <a:cxnLst/>
            <a:rect l="l" t="t" r="r" b="b"/>
            <a:pathLst>
              <a:path w="572565" h="327924">
                <a:moveTo>
                  <a:pt x="0" y="0"/>
                </a:moveTo>
                <a:lnTo>
                  <a:pt x="572565" y="0"/>
                </a:lnTo>
                <a:lnTo>
                  <a:pt x="572565" y="327923"/>
                </a:lnTo>
                <a:lnTo>
                  <a:pt x="0" y="3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05460" y="9029768"/>
            <a:ext cx="742179" cy="742179"/>
            <a:chOff x="0" y="0"/>
            <a:chExt cx="195471" cy="1954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471" cy="195471"/>
            </a:xfrm>
            <a:custGeom>
              <a:avLst/>
              <a:gdLst/>
              <a:ahLst/>
              <a:cxnLst/>
              <a:rect l="l" t="t" r="r" b="b"/>
              <a:pathLst>
                <a:path w="195471" h="195471">
                  <a:moveTo>
                    <a:pt x="0" y="0"/>
                  </a:moveTo>
                  <a:lnTo>
                    <a:pt x="195471" y="0"/>
                  </a:lnTo>
                  <a:lnTo>
                    <a:pt x="195471" y="195471"/>
                  </a:lnTo>
                  <a:lnTo>
                    <a:pt x="0" y="195471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100000"/>
                  </a:srgbClr>
                </a:gs>
                <a:gs pos="100000">
                  <a:srgbClr val="050024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471" cy="233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52450" y="1995627"/>
            <a:ext cx="21069300" cy="3026326"/>
            <a:chOff x="0" y="0"/>
            <a:chExt cx="5549116" cy="7970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549116" cy="797057"/>
            </a:xfrm>
            <a:custGeom>
              <a:avLst/>
              <a:gdLst/>
              <a:ahLst/>
              <a:cxnLst/>
              <a:rect l="l" t="t" r="r" b="b"/>
              <a:pathLst>
                <a:path w="5549116" h="797057">
                  <a:moveTo>
                    <a:pt x="0" y="0"/>
                  </a:moveTo>
                  <a:lnTo>
                    <a:pt x="5549116" y="0"/>
                  </a:lnTo>
                  <a:lnTo>
                    <a:pt x="5549116" y="797057"/>
                  </a:lnTo>
                  <a:lnTo>
                    <a:pt x="0" y="797057"/>
                  </a:lnTo>
                  <a:close/>
                </a:path>
              </a:pathLst>
            </a:custGeom>
            <a:gradFill rotWithShape="1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549116" cy="835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72099" y="3508790"/>
            <a:ext cx="3491551" cy="2475827"/>
          </a:xfrm>
          <a:custGeom>
            <a:avLst/>
            <a:gdLst/>
            <a:ahLst/>
            <a:cxnLst/>
            <a:rect l="l" t="t" r="r" b="b"/>
            <a:pathLst>
              <a:path w="3491551" h="2475827">
                <a:moveTo>
                  <a:pt x="0" y="0"/>
                </a:moveTo>
                <a:lnTo>
                  <a:pt x="3491551" y="0"/>
                </a:lnTo>
                <a:lnTo>
                  <a:pt x="3491551" y="2475827"/>
                </a:lnTo>
                <a:lnTo>
                  <a:pt x="0" y="2475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4532931" y="3472456"/>
            <a:ext cx="3491551" cy="2475827"/>
          </a:xfrm>
          <a:custGeom>
            <a:avLst/>
            <a:gdLst/>
            <a:ahLst/>
            <a:cxnLst/>
            <a:rect l="l" t="t" r="r" b="b"/>
            <a:pathLst>
              <a:path w="3491551" h="2475827">
                <a:moveTo>
                  <a:pt x="3491550" y="0"/>
                </a:moveTo>
                <a:lnTo>
                  <a:pt x="0" y="0"/>
                </a:lnTo>
                <a:lnTo>
                  <a:pt x="0" y="2475827"/>
                </a:lnTo>
                <a:lnTo>
                  <a:pt x="3491550" y="2475827"/>
                </a:lnTo>
                <a:lnTo>
                  <a:pt x="349155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666579" y="5869632"/>
            <a:ext cx="4994141" cy="2530110"/>
            <a:chOff x="0" y="0"/>
            <a:chExt cx="1315329" cy="66636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15329" cy="666366"/>
            </a:xfrm>
            <a:custGeom>
              <a:avLst/>
              <a:gdLst/>
              <a:ahLst/>
              <a:cxnLst/>
              <a:rect l="l" t="t" r="r" b="b"/>
              <a:pathLst>
                <a:path w="1315329" h="666366">
                  <a:moveTo>
                    <a:pt x="0" y="0"/>
                  </a:moveTo>
                  <a:lnTo>
                    <a:pt x="1315329" y="0"/>
                  </a:lnTo>
                  <a:lnTo>
                    <a:pt x="131532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15329" cy="704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935228" y="5869632"/>
            <a:ext cx="4994141" cy="2530110"/>
            <a:chOff x="0" y="0"/>
            <a:chExt cx="1315329" cy="6663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15329" cy="666366"/>
            </a:xfrm>
            <a:custGeom>
              <a:avLst/>
              <a:gdLst/>
              <a:ahLst/>
              <a:cxnLst/>
              <a:rect l="l" t="t" r="r" b="b"/>
              <a:pathLst>
                <a:path w="1315329" h="666366">
                  <a:moveTo>
                    <a:pt x="0" y="0"/>
                  </a:moveTo>
                  <a:lnTo>
                    <a:pt x="1315329" y="0"/>
                  </a:lnTo>
                  <a:lnTo>
                    <a:pt x="131532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15329" cy="704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500869" y="5869632"/>
            <a:ext cx="4994141" cy="2530110"/>
            <a:chOff x="0" y="0"/>
            <a:chExt cx="1315329" cy="66636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15329" cy="666366"/>
            </a:xfrm>
            <a:custGeom>
              <a:avLst/>
              <a:gdLst/>
              <a:ahLst/>
              <a:cxnLst/>
              <a:rect l="l" t="t" r="r" b="b"/>
              <a:pathLst>
                <a:path w="1315329" h="666366">
                  <a:moveTo>
                    <a:pt x="0" y="0"/>
                  </a:moveTo>
                  <a:lnTo>
                    <a:pt x="1315329" y="0"/>
                  </a:lnTo>
                  <a:lnTo>
                    <a:pt x="1315329" y="666366"/>
                  </a:lnTo>
                  <a:lnTo>
                    <a:pt x="0" y="66636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41000"/>
                  </a:srgbClr>
                </a:gs>
                <a:gs pos="50000">
                  <a:srgbClr val="0F2949">
                    <a:alpha val="0"/>
                  </a:srgbClr>
                </a:gs>
                <a:gs pos="100000">
                  <a:srgbClr val="328DFF">
                    <a:alpha val="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15329" cy="704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605460" y="1359682"/>
            <a:ext cx="8276066" cy="4093124"/>
          </a:xfrm>
          <a:custGeom>
            <a:avLst/>
            <a:gdLst/>
            <a:ahLst/>
            <a:cxnLst/>
            <a:rect l="l" t="t" r="r" b="b"/>
            <a:pathLst>
              <a:path w="8276066" h="4093124">
                <a:moveTo>
                  <a:pt x="0" y="0"/>
                </a:moveTo>
                <a:lnTo>
                  <a:pt x="8276067" y="0"/>
                </a:lnTo>
                <a:lnTo>
                  <a:pt x="8276067" y="4093124"/>
                </a:lnTo>
                <a:lnTo>
                  <a:pt x="0" y="40931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347640" y="298979"/>
            <a:ext cx="15067774" cy="839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32"/>
              </a:lnSpc>
            </a:pPr>
            <a:r>
              <a:rPr lang="en-US" sz="67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BIỂU ĐỒ KẾT QUẢ HUẤN LUYỆN MÔ HÌNH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1728" y="9182100"/>
            <a:ext cx="724851" cy="45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09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81527" y="1088931"/>
            <a:ext cx="9406473" cy="481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7102" lvl="1" indent="-223551" algn="l">
              <a:lnSpc>
                <a:spcPts val="2899"/>
              </a:lnSpc>
              <a:spcBef>
                <a:spcPct val="0"/>
              </a:spcBef>
              <a:buFont typeface="Arial"/>
              <a:buChar char="•"/>
            </a:pP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Số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epoch: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Quá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trình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huấn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luyện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dừng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ở epoch 21 (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thể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do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EarlyStopping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kích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hoạt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với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patience=10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val_loss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).</a:t>
            </a:r>
          </a:p>
          <a:p>
            <a:pPr marL="447102" lvl="1" indent="-223551" algn="l">
              <a:lnSpc>
                <a:spcPts val="2899"/>
              </a:lnSpc>
              <a:spcBef>
                <a:spcPct val="0"/>
              </a:spcBef>
              <a:buFont typeface="Arial"/>
              <a:buChar char="•"/>
            </a:pP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Loss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theo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epoch:Giá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trị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mất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mát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(loss), dao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từ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0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đến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1.1.</a:t>
            </a:r>
          </a:p>
          <a:p>
            <a:pPr marL="894205" lvl="2" indent="-298068" algn="l">
              <a:lnSpc>
                <a:spcPts val="2899"/>
              </a:lnSpc>
              <a:spcBef>
                <a:spcPct val="0"/>
              </a:spcBef>
              <a:buFont typeface="Arial"/>
              <a:buChar char="⚬"/>
            </a:pP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giá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trị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loss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đều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giảm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thấy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học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tốt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trên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tập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dữ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liệu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47102" lvl="1" indent="-223551" algn="l">
              <a:lnSpc>
                <a:spcPts val="2899"/>
              </a:lnSpc>
              <a:spcBef>
                <a:spcPct val="0"/>
              </a:spcBef>
              <a:buFont typeface="Arial"/>
              <a:buChar char="•"/>
            </a:pP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Accuracy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theo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epoch:Độ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(accuracy), dao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từ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0.5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đến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0.8.</a:t>
            </a:r>
          </a:p>
          <a:p>
            <a:pPr marL="894205" lvl="2" indent="-298068" algn="l">
              <a:lnSpc>
                <a:spcPts val="2899"/>
              </a:lnSpc>
              <a:spcBef>
                <a:spcPct val="0"/>
              </a:spcBef>
              <a:buFont typeface="Arial"/>
              <a:buChar char="⚬"/>
            </a:pP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 Accuracy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Accuracy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khá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tương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đồng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không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có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dấu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hiệu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overfitting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rõ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rệt.Độ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tăng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dần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cho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thấy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cải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thiện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khả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năng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phân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loại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447102" lvl="1" indent="-223551" algn="l">
              <a:lnSpc>
                <a:spcPts val="2899"/>
              </a:lnSpc>
              <a:spcBef>
                <a:spcPct val="0"/>
              </a:spcBef>
              <a:buFont typeface="Arial"/>
              <a:buChar char="•"/>
            </a:pP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Hiệu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suất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Mô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hình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đạt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độ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chính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xác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77%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và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mất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070" b="1" dirty="0" err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mát</a:t>
            </a:r>
            <a:r>
              <a:rPr lang="en-US" sz="207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~0.5-0.6</a:t>
            </a:r>
          </a:p>
          <a:p>
            <a:pPr algn="l">
              <a:lnSpc>
                <a:spcPts val="2899"/>
              </a:lnSpc>
              <a:spcBef>
                <a:spcPct val="0"/>
              </a:spcBef>
            </a:pPr>
            <a:endParaRPr lang="en-US" sz="2070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C84B98-8BEA-7774-2338-87B0AA796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7284" y="5724971"/>
            <a:ext cx="14213284" cy="46297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1429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Anton</vt:lpstr>
      <vt:lpstr>Poppins Medium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Futuristic Cyber Security Presentation</dc:title>
  <dc:creator>Admin</dc:creator>
  <cp:lastModifiedBy>nguyen hung</cp:lastModifiedBy>
  <cp:revision>8</cp:revision>
  <dcterms:created xsi:type="dcterms:W3CDTF">2006-08-16T00:00:00Z</dcterms:created>
  <dcterms:modified xsi:type="dcterms:W3CDTF">2025-05-23T14:18:12Z</dcterms:modified>
  <dc:identifier>DAGnPqJcsZw</dc:identifier>
</cp:coreProperties>
</file>