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5"/>
  </p:notesMasterIdLst>
  <p:handoutMasterIdLst>
    <p:handoutMasterId r:id="rId56"/>
  </p:handoutMasterIdLst>
  <p:sldIdLst>
    <p:sldId id="257" r:id="rId5"/>
    <p:sldId id="258" r:id="rId6"/>
    <p:sldId id="260" r:id="rId7"/>
    <p:sldId id="320" r:id="rId8"/>
    <p:sldId id="267" r:id="rId9"/>
    <p:sldId id="313" r:id="rId10"/>
    <p:sldId id="27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58" r:id="rId40"/>
    <p:sldId id="349" r:id="rId41"/>
    <p:sldId id="350" r:id="rId42"/>
    <p:sldId id="351" r:id="rId43"/>
    <p:sldId id="352" r:id="rId44"/>
    <p:sldId id="353" r:id="rId45"/>
    <p:sldId id="359" r:id="rId46"/>
    <p:sldId id="354" r:id="rId47"/>
    <p:sldId id="355" r:id="rId48"/>
    <p:sldId id="356" r:id="rId49"/>
    <p:sldId id="357" r:id="rId50"/>
    <p:sldId id="362" r:id="rId51"/>
    <p:sldId id="360" r:id="rId52"/>
    <p:sldId id="361" r:id="rId53"/>
    <p:sldId id="266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5888"/>
    <a:srgbClr val="7BEBD8"/>
    <a:srgbClr val="8335E5"/>
    <a:srgbClr val="6B8DE1"/>
    <a:srgbClr val="6C92E1"/>
    <a:srgbClr val="6313DC"/>
    <a:srgbClr val="1E3ADA"/>
    <a:srgbClr val="030553"/>
    <a:srgbClr val="7D4BC9"/>
    <a:srgbClr val="162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93" autoAdjust="0"/>
    <p:restoredTop sz="94845" autoAdjust="0"/>
  </p:normalViewPr>
  <p:slideViewPr>
    <p:cSldViewPr snapToGrid="0" showGuides="1">
      <p:cViewPr varScale="1">
        <p:scale>
          <a:sx n="78" d="100"/>
          <a:sy n="78" d="100"/>
        </p:scale>
        <p:origin x="1435" y="91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5/28/2025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AB5D8-44FF-59BA-17FC-2D25796B8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C17C53-E846-0438-02F7-156AEA41AA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F7168B-1564-2BD8-2E4C-F4052BE8A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F8D1A-089D-584F-9027-ED75144295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23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DEA68-658C-316E-D994-6EDA6CB6D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CB7C30-0AC6-C402-DDF6-1B8F8898D1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E8E3BB-87E4-415C-DC40-B4C9B62F4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85FE2B-A1F5-F277-A958-726E210D56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99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C9E2B-B2AF-4100-CDB4-54926CB07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741211-9FA0-6F57-B67A-DF481CA0C2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A107A3-6A0B-284E-A56D-A0EA71817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CEE63-74A0-D8E1-1278-E6E19ED54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758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43C70-1956-CE19-4C28-7872385CC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E9D68E-A472-5FEC-B02D-5A281269D4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77FE7E-A8DA-9752-B714-6BE1C00FD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99AFC-2D1D-7233-E08E-E552CE1C17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6671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256EA-4687-1002-C4D7-85C1764DD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2CF96E-4249-3CE1-0D0C-0D7502B716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05D477-D656-A721-8ED6-6DA267097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C0D73-0754-67D8-8D8F-9C5BC6C27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20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6FD3F-57E4-B4A3-811C-A77A0E068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751649-F5E1-A1A9-D686-7DDF52D9E9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5A392F-AC5E-D29F-C420-5E2D3F2B1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984A2-7FDC-36BD-EE82-4363E43499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7530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DF11B-0749-2CDC-619A-0706DC019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CC5445-01E9-C269-0D7B-A8A5A6AA20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CD3EA1-B08D-E753-27B1-C2DBD0ECF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BC86C4-E536-0664-0EA6-13F6CCD09F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483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7D190-A35C-F4D8-9ED2-AFA84DCBC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9EEC32-8208-7FC1-06D2-E54A05F56B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08EE34-DD4D-B7DF-9203-ABFB0F0B7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51B29-0C74-9F1B-622A-9BD9B7F5A6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1558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98EE6-1751-8CFB-6967-930FAD859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15EB24-3D55-E521-FE42-94A001774A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497BC5-1922-B7AE-2F47-D93998BF5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FF5004-AAB4-FAA4-04E2-387C7F7E1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645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69FFA-493A-0BAE-B73F-B25D40686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EAEB24-2026-B66C-0CE3-9982D6728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2C8CE5-2550-2631-531C-D57224202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F9F77-EF08-639E-73A2-9E7144A537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879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8E3D0-F0CE-C9C5-3053-858B5328E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E355B0-5D61-53D8-57AE-4E75D02DA9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A3F8B4-2653-E60B-9F13-661882529F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D4BA1-B52E-382B-0995-06E8DCF04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5072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0C7B3-05CB-0F96-29E8-EDF9947F9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B90FD2-FD56-5729-A230-188B308339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68815B-8754-FD7E-07C1-9F144D8DC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9EEA2-A5EC-B230-DB11-8DB25BC92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0192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DDD6D-6A94-CA77-B922-8F64CB234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96671-040B-1AB1-F0A4-35A83DB72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023D08-BCC7-DCE8-2FE0-14F98F19F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ECD46-331C-A50D-DA44-2CFA3FA4D4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1504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BE6F4-F26E-E865-6C29-23D1E82CF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3B0B2B-F50B-E001-A9E1-8C80F35AD2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2DD439-7F5B-F5A7-A8D2-2D305EB24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8FB75-0F98-53A6-A72E-F43934CB4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6506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DA4C0-E525-5542-3979-0CA2A10DD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9675E1-55CD-5BA6-6827-3A35F9CF9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E1C473-DF46-6C78-903D-DA738AE45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37F30-0178-42CF-1A4F-98957AA217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883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FC76F-B84A-9A8C-DF41-7A5DE9876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00227C-D0E2-B69D-E1B5-7DE7C2F550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428634-032C-31EE-87FC-CF898D01F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CB823-6B72-C0DD-6FBC-9DD2470AC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189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148C0-A124-5C56-AE1D-93FEE4864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EAEEFE-5BBE-4A52-99D5-245667D24B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8EC958-FA76-6EBC-1FBF-487503893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61143-448B-E75C-7CA7-A4E579B91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0251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52FCE-3F06-4216-BE6A-CD5932E0C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45FC64-2D2A-9A48-E97C-788D613EEE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84ABC-364B-0596-1C88-929906B1B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745E2-7C25-EDFE-0B3D-7AE76248F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731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8816F-C8CA-DA00-C7EC-8B9E5B160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E389DD-3B6D-ACCC-D78C-22ABA76FD6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257341-1A3B-4BFA-02A0-BF1F49EC1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82BDD-EBD2-857F-82AF-F1BF48160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111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B417-22E3-06B3-F9D6-EAD2C6989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D51696-AFA6-C9C1-2069-759BB2E91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E2B236-68BE-DA9F-9F0F-607B0717D3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943A7-A8D7-3E6B-ADCE-DE9EECC890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587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748E7-4009-CEC0-0EC9-0EBDCD863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545472-41DF-07A1-F360-B6D2E2AE52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F34572-DC04-8597-B482-A514FA64A0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11E90-DBC3-D5CC-2DC3-547503F33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762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B2207-D7F8-2D56-87DB-9AF6EB968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3809F6-A800-77BD-0D3E-7951BD932B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21FD72-2ADB-453F-41EF-904575F76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317C2-4723-C94C-1018-4A3F680E12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1361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95FE2-D830-7A3E-6D72-621E592D8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387299-B870-A97B-562D-A1B928F955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25C3E-89AF-95E1-2F98-A89C4E270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08D03-25A1-9B21-C7EA-E2D55AA562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0949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93C7B-085D-FC7C-EDEE-AA8A8C8AD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2C75A0-71C7-5CFF-C20B-D6DDCA0A3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40E2E-E250-FB81-0BAD-5704A72A22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17FE5-37E6-A7E0-7D17-55C05AD8E4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0291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2A2D9-1CB2-6E4E-362D-C2A847E6F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73B453-6E0B-C67C-E240-C16E389A2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C55E8E-C078-5F3A-F15C-810229E64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5267E-7AD6-8435-FF28-EA80EA189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238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80B48-32A1-FE3E-BAE1-3B2196010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58BD7F-610A-AE41-5C7E-2517C85BA5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55CCFD-CBB6-D74D-2E3D-A2EB7F57E4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1F351-28DE-484D-D330-74782F4109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756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6F9D6-305A-5300-C3F1-8B842826E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821732-F847-F4F4-5E8A-49E7130472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C5DFB4-B297-C3D6-4C5C-C690933D8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BBA5D-48D6-1860-BF83-72BC5C6A0C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7156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6E2A8-627B-1202-AA4A-9B12E7F80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42FEA9-6E76-F758-4BF9-89025D66F8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76D8CC-A484-A24B-E495-646CFCBF9C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F2647-C698-F905-EC46-6DBD87F50E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89997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46BF0-5F46-1F87-7D66-308EA87CB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F5E16-DCDA-20F7-B16A-B5E301024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61A75C-1B57-A1AD-B8F1-B4CF41B17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0B3F7-4851-97B9-CADC-2595166889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596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5589D-9C81-4814-F1B7-A55354B3E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CD6D2B-052D-21AA-42B1-907C54748C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24ACF2-944A-EE1F-652A-53A551C2F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2007B-4E5F-8CCB-7902-9732CCD9B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88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8D4C3-5C86-3041-1A6A-DA20F613D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89DA2E-292D-EB72-1D5E-30365B0339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73605C-6773-A266-C762-CB2F70B61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D2936-BD01-EF57-2472-166FD7ADF2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351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DB111-8BB8-1C44-BB5A-4B9B98DD3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6D2447-C3BB-EC2E-4D9D-96209B2655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6606B4-FBE3-0ACF-81A3-14592AF3D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46241-F152-5827-1E18-5AF3CA12E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665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1C4B3-DC2E-2A0A-7BEB-6C52EBE58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835D9E-A55F-A2E4-9B0E-90C4232886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914E61-981C-0327-EF6B-A9E6B510D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5E227-5087-2496-94D1-B45D72264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6178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4FA8C-65B2-8598-A102-B5577EFB7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1A7794-186F-54C6-E509-D54632573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D03E1E-B32F-1DCD-17F1-CB9D0C461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F4565-CF1E-DD49-0276-C33143440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6744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D5194-7259-24E6-DEFF-71721A9F5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2D6F42-EDD8-F4B5-C01B-A44B2EF03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58E2A9-535D-B408-A3CA-BB7F05C4F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05977-D21F-D311-0ECE-23306E9A96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2531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DBB47-3061-E70C-4B90-6F2E08433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0A6A2E-091D-4583-C572-B0171E579E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39B95F-50F4-C139-F282-5146E9A62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53492-CF9A-0B44-95FF-A9B7ABD321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4382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FF569-FEEB-6DEC-5A5C-C5BBB7B27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08DFCA-8F4B-7B13-5ABD-6ED082422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75EE03-3D04-C526-B77F-ABE61FB71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91363-500D-020D-DEC7-79A95FD7E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21134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DF2B9-F215-DC54-8CB5-A81FB0FA4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B0B40E-A854-12D5-C412-A287CF7434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E8F54B-27FA-EEE6-FEDC-8D78DC63B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3E6DB5-EF35-9C70-48DF-5B085F50C0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05185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59B05-5131-2E83-02C4-3DA5AB17A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E22A6E-8A67-DEF1-056F-C2BCC1654D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9F8CC2-DA93-D4DC-E222-76234C929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AD291-6538-81E7-8EB5-13F92B5399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6957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A693A-93C9-B90B-A6F1-C04D13FBF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5700A9-46CF-C492-93F9-F28505D231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AD11C-17DC-718B-22BC-E2F7877FAF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8B528-1742-6061-4983-7F3D64F0EF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7548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8BAF4-CF7C-1DB8-91F0-D0A4FA06C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6A8C9C-8B09-BC92-B1C5-E438AAE193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023992-5A54-E159-147B-9C4A631B5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B227C-D6D4-B2A5-6784-BE1967B48D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94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84628-A179-0082-25D5-4442603D3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08DC44-3726-131D-83BB-AC49D33C5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922B70-F73A-B188-1B44-705095645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B326E-3F85-E332-1FB9-841361D77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743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7961B-41F2-FA6D-B8BD-A71BD64C8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A3A37C-5CA9-105A-F1BF-6E6BBB25A8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CF6204-E2E1-1B7A-CE5B-1078410D2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8C742-D133-92D6-4E34-99AD1A55B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036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4E7AC-2664-A4C6-E6CD-6035CBADE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7FEE12-F560-A08A-3F17-AA170EFDEE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C19F64-828E-7239-5D00-0D0D8486F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635B-828C-E9A5-C559-6DCD54422D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11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8F738-4FDE-BB4E-8A8E-250B6C9FE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5D4569-558B-0BD8-B7C7-7D609D9216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737CC6-348E-D9F2-970D-5AB772ED0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1BF9F-64C9-0AA5-C94B-850D11C0A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918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3AE57-729C-E515-9EA8-D99C01FEC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57721F-5A29-FE7B-8355-FC2E53A62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0EBAE2-5CF2-9087-9B79-ED7417142B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22487C-1C8E-D605-25B8-388E42EBB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0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4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4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Nhóm 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Nhóm 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932275" y="330252"/>
            <a:ext cx="1134426" cy="1043040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4" name="Rectangle 7">
            <a:extLst>
              <a:ext uri="{FF2B5EF4-FFF2-40B4-BE49-F238E27FC236}">
                <a16:creationId xmlns:a16="http://schemas.microsoft.com/office/drawing/2014/main" id="{702B59FB-FDD4-5FDA-BE9A-F0441F555EAB}"/>
              </a:ext>
            </a:extLst>
          </p:cNvPr>
          <p:cNvSpPr/>
          <p:nvPr/>
        </p:nvSpPr>
        <p:spPr>
          <a:xfrm>
            <a:off x="549536" y="5267467"/>
            <a:ext cx="353619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GVHD: Nguyễn Vinh 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Tiệp</a:t>
            </a:r>
            <a:endParaRPr lang="en-US" sz="20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  <a:p>
            <a:r>
              <a:rPr lang="en-US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Nhóm</a:t>
            </a:r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thực</a:t>
            </a:r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hiện</a:t>
            </a:r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: </a:t>
            </a:r>
            <a:r>
              <a:rPr lang="en-US" sz="2000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Nhóm</a:t>
            </a:r>
            <a:r>
              <a:rPr lang="en-US" sz="20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4 </a:t>
            </a:r>
          </a:p>
        </p:txBody>
      </p:sp>
      <p:grpSp>
        <p:nvGrpSpPr>
          <p:cNvPr id="5" name="Group 61" descr="This image is a woman's hand writing on a piece of paper. ">
            <a:extLst>
              <a:ext uri="{FF2B5EF4-FFF2-40B4-BE49-F238E27FC236}">
                <a16:creationId xmlns:a16="http://schemas.microsoft.com/office/drawing/2014/main" id="{88A484C8-37B3-97D3-461D-738DFD2046BD}"/>
              </a:ext>
            </a:extLst>
          </p:cNvPr>
          <p:cNvGrpSpPr/>
          <p:nvPr/>
        </p:nvGrpSpPr>
        <p:grpSpPr>
          <a:xfrm>
            <a:off x="15226271" y="-660790"/>
            <a:ext cx="8739666" cy="8346238"/>
            <a:chOff x="4597682" y="-439156"/>
            <a:chExt cx="7594320" cy="7252450"/>
          </a:xfrm>
        </p:grpSpPr>
        <p:sp>
          <p:nvSpPr>
            <p:cNvPr id="6" name="Freeform 22">
              <a:extLst>
                <a:ext uri="{FF2B5EF4-FFF2-40B4-BE49-F238E27FC236}">
                  <a16:creationId xmlns:a16="http://schemas.microsoft.com/office/drawing/2014/main" id="{ECDCCFD3-9F27-F93B-CE3B-A1E749C4C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23">
              <a:extLst>
                <a:ext uri="{FF2B5EF4-FFF2-40B4-BE49-F238E27FC236}">
                  <a16:creationId xmlns:a16="http://schemas.microsoft.com/office/drawing/2014/main" id="{741DF92F-7D61-3C82-20F8-B9872B2E8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24">
              <a:extLst>
                <a:ext uri="{FF2B5EF4-FFF2-40B4-BE49-F238E27FC236}">
                  <a16:creationId xmlns:a16="http://schemas.microsoft.com/office/drawing/2014/main" id="{3E6D2CAE-C2FB-2D76-3577-565CA8E58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5">
              <a:extLst>
                <a:ext uri="{FF2B5EF4-FFF2-40B4-BE49-F238E27FC236}">
                  <a16:creationId xmlns:a16="http://schemas.microsoft.com/office/drawing/2014/main" id="{8076A7DE-91B4-C234-FC48-EED57BC48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>
              <a:extLst>
                <a:ext uri="{FF2B5EF4-FFF2-40B4-BE49-F238E27FC236}">
                  <a16:creationId xmlns:a16="http://schemas.microsoft.com/office/drawing/2014/main" id="{9681D6B2-2CA8-6EFD-D581-6A6114DB75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27">
              <a:extLst>
                <a:ext uri="{FF2B5EF4-FFF2-40B4-BE49-F238E27FC236}">
                  <a16:creationId xmlns:a16="http://schemas.microsoft.com/office/drawing/2014/main" id="{04DFE06F-1AAD-C27F-97D2-DFE47D8D2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8">
              <a:extLst>
                <a:ext uri="{FF2B5EF4-FFF2-40B4-BE49-F238E27FC236}">
                  <a16:creationId xmlns:a16="http://schemas.microsoft.com/office/drawing/2014/main" id="{0E7430EC-3F0C-FD65-B4A9-3830CD54C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3" name="Group 59">
              <a:extLst>
                <a:ext uri="{FF2B5EF4-FFF2-40B4-BE49-F238E27FC236}">
                  <a16:creationId xmlns:a16="http://schemas.microsoft.com/office/drawing/2014/main" id="{0A498099-2D21-C6EB-DD37-78702E335C1E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29" name="Freeform 29">
                <a:extLst>
                  <a:ext uri="{FF2B5EF4-FFF2-40B4-BE49-F238E27FC236}">
                    <a16:creationId xmlns:a16="http://schemas.microsoft.com/office/drawing/2014/main" id="{E5BFDC3F-6627-E502-C623-A4B9E99B89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30">
                <a:extLst>
                  <a:ext uri="{FF2B5EF4-FFF2-40B4-BE49-F238E27FC236}">
                    <a16:creationId xmlns:a16="http://schemas.microsoft.com/office/drawing/2014/main" id="{6019503A-C996-4138-EC3D-0B81AC654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" name="Freeform 31">
              <a:extLst>
                <a:ext uri="{FF2B5EF4-FFF2-40B4-BE49-F238E27FC236}">
                  <a16:creationId xmlns:a16="http://schemas.microsoft.com/office/drawing/2014/main" id="{4D68FDFE-280B-792F-E705-99F1D3FD3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3B6C3452-88C5-1290-6C14-4E611D03E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98B9519B-C7FC-F40D-A2E8-BE327244E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19BBB78F-FD93-5685-842B-3E747E9519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35">
              <a:extLst>
                <a:ext uri="{FF2B5EF4-FFF2-40B4-BE49-F238E27FC236}">
                  <a16:creationId xmlns:a16="http://schemas.microsoft.com/office/drawing/2014/main" id="{727B4B39-50E4-BC24-73C0-47D8BAF1F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: Shape 66">
              <a:extLst>
                <a:ext uri="{FF2B5EF4-FFF2-40B4-BE49-F238E27FC236}">
                  <a16:creationId xmlns:a16="http://schemas.microsoft.com/office/drawing/2014/main" id="{0BB8A563-7C3D-C33B-0E09-53320583BEEC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Straight Connector 3">
            <a:extLst>
              <a:ext uri="{FF2B5EF4-FFF2-40B4-BE49-F238E27FC236}">
                <a16:creationId xmlns:a16="http://schemas.microsoft.com/office/drawing/2014/main" id="{A9A09F5D-172D-5641-A5DA-08D6DA36A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97854" y="-6710403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68">
            <a:extLst>
              <a:ext uri="{FF2B5EF4-FFF2-40B4-BE49-F238E27FC236}">
                <a16:creationId xmlns:a16="http://schemas.microsoft.com/office/drawing/2014/main" id="{A1DBAEC1-EB6B-1D4E-2707-A748E8CB1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7286537" y="2531713"/>
            <a:ext cx="8116561" cy="2396813"/>
            <a:chOff x="-3396545" y="1812850"/>
            <a:chExt cx="8116561" cy="2396813"/>
          </a:xfrm>
        </p:grpSpPr>
        <p:grpSp>
          <p:nvGrpSpPr>
            <p:cNvPr id="33" name="Group 20">
              <a:extLst>
                <a:ext uri="{FF2B5EF4-FFF2-40B4-BE49-F238E27FC236}">
                  <a16:creationId xmlns:a16="http://schemas.microsoft.com/office/drawing/2014/main" id="{96D96630-3FFF-648C-540E-F6BB2773A486}"/>
                </a:ext>
              </a:extLst>
            </p:cNvPr>
            <p:cNvGrpSpPr/>
            <p:nvPr/>
          </p:nvGrpSpPr>
          <p:grpSpPr>
            <a:xfrm>
              <a:off x="518433" y="1812850"/>
              <a:ext cx="4201583" cy="246221"/>
              <a:chOff x="518433" y="1971927"/>
              <a:chExt cx="4201583" cy="246221"/>
            </a:xfrm>
          </p:grpSpPr>
          <p:sp>
            <p:nvSpPr>
              <p:cNvPr id="40" name="Rectangle: Rounded Corners 5">
                <a:extLst>
                  <a:ext uri="{FF2B5EF4-FFF2-40B4-BE49-F238E27FC236}">
                    <a16:creationId xmlns:a16="http://schemas.microsoft.com/office/drawing/2014/main" id="{98BE064A-0EDA-2060-B91E-A996B1EB53E8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7">
                <a:extLst>
                  <a:ext uri="{FF2B5EF4-FFF2-40B4-BE49-F238E27FC236}">
                    <a16:creationId xmlns:a16="http://schemas.microsoft.com/office/drawing/2014/main" id="{0F8C21FC-6270-EE00-AC64-1CECE4E82C1E}"/>
                  </a:ext>
                </a:extLst>
              </p:cNvPr>
              <p:cNvSpPr/>
              <p:nvPr/>
            </p:nvSpPr>
            <p:spPr>
              <a:xfrm>
                <a:off x="1183821" y="197192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Dương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Tấn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Lộc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–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nhóm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trưởng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</a:p>
            </p:txBody>
          </p:sp>
        </p:grpSp>
        <p:grpSp>
          <p:nvGrpSpPr>
            <p:cNvPr id="34" name="Group 19">
              <a:extLst>
                <a:ext uri="{FF2B5EF4-FFF2-40B4-BE49-F238E27FC236}">
                  <a16:creationId xmlns:a16="http://schemas.microsoft.com/office/drawing/2014/main" id="{A72ACF98-D554-9BC3-8319-F91A4666A7F7}"/>
                </a:ext>
              </a:extLst>
            </p:cNvPr>
            <p:cNvGrpSpPr/>
            <p:nvPr/>
          </p:nvGrpSpPr>
          <p:grpSpPr>
            <a:xfrm>
              <a:off x="-1365589" y="2888146"/>
              <a:ext cx="4201583" cy="246221"/>
              <a:chOff x="-1365589" y="2830284"/>
              <a:chExt cx="4201583" cy="246221"/>
            </a:xfrm>
          </p:grpSpPr>
          <p:sp>
            <p:nvSpPr>
              <p:cNvPr id="38" name="Rectangle: Rounded Corners 8">
                <a:extLst>
                  <a:ext uri="{FF2B5EF4-FFF2-40B4-BE49-F238E27FC236}">
                    <a16:creationId xmlns:a16="http://schemas.microsoft.com/office/drawing/2014/main" id="{CF4462C3-B978-41C0-F3A1-B0AF9EA1922B}"/>
                  </a:ext>
                </a:extLst>
              </p:cNvPr>
              <p:cNvSpPr/>
              <p:nvPr/>
            </p:nvSpPr>
            <p:spPr>
              <a:xfrm>
                <a:off x="-1365589" y="2831214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9">
                <a:extLst>
                  <a:ext uri="{FF2B5EF4-FFF2-40B4-BE49-F238E27FC236}">
                    <a16:creationId xmlns:a16="http://schemas.microsoft.com/office/drawing/2014/main" id="{6628F36A-E99E-3FC0-FBDD-2408D41D700C}"/>
                  </a:ext>
                </a:extLst>
              </p:cNvPr>
              <p:cNvSpPr/>
              <p:nvPr/>
            </p:nvSpPr>
            <p:spPr>
              <a:xfrm>
                <a:off x="-700201" y="2830284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Nguyễn Việt Nguyên. </a:t>
                </a:r>
              </a:p>
            </p:txBody>
          </p:sp>
        </p:grpSp>
        <p:grpSp>
          <p:nvGrpSpPr>
            <p:cNvPr id="35" name="Group 18">
              <a:extLst>
                <a:ext uri="{FF2B5EF4-FFF2-40B4-BE49-F238E27FC236}">
                  <a16:creationId xmlns:a16="http://schemas.microsoft.com/office/drawing/2014/main" id="{52BC8DDD-687B-A4A4-0FE2-4B615CE3F8B5}"/>
                </a:ext>
              </a:extLst>
            </p:cNvPr>
            <p:cNvGrpSpPr/>
            <p:nvPr/>
          </p:nvGrpSpPr>
          <p:grpSpPr>
            <a:xfrm>
              <a:off x="-3396545" y="3963442"/>
              <a:ext cx="4201583" cy="246221"/>
              <a:chOff x="-3396545" y="3702566"/>
              <a:chExt cx="4201583" cy="246221"/>
            </a:xfrm>
          </p:grpSpPr>
          <p:sp>
            <p:nvSpPr>
              <p:cNvPr id="36" name="Rectangle: Rounded Corners 10">
                <a:extLst>
                  <a:ext uri="{FF2B5EF4-FFF2-40B4-BE49-F238E27FC236}">
                    <a16:creationId xmlns:a16="http://schemas.microsoft.com/office/drawing/2014/main" id="{4B0C2FDD-9234-2AE9-6FEA-381AD6BAC308}"/>
                  </a:ext>
                </a:extLst>
              </p:cNvPr>
              <p:cNvSpPr/>
              <p:nvPr/>
            </p:nvSpPr>
            <p:spPr>
              <a:xfrm>
                <a:off x="-3396545" y="3702566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Rectangle 11">
                <a:extLst>
                  <a:ext uri="{FF2B5EF4-FFF2-40B4-BE49-F238E27FC236}">
                    <a16:creationId xmlns:a16="http://schemas.microsoft.com/office/drawing/2014/main" id="{2B31EADB-90DE-CE79-780F-0687D00FED15}"/>
                  </a:ext>
                </a:extLst>
              </p:cNvPr>
              <p:cNvSpPr/>
              <p:nvPr/>
            </p:nvSpPr>
            <p:spPr>
              <a:xfrm>
                <a:off x="-2731157" y="3702566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Nguyễn Việt Hùng</a:t>
                </a:r>
              </a:p>
            </p:txBody>
          </p:sp>
        </p:grpSp>
      </p:grpSp>
      <p:sp>
        <p:nvSpPr>
          <p:cNvPr id="42" name="Oval 21">
            <a:extLst>
              <a:ext uri="{FF2B5EF4-FFF2-40B4-BE49-F238E27FC236}">
                <a16:creationId xmlns:a16="http://schemas.microsoft.com/office/drawing/2014/main" id="{2A7FCC20-117C-7E2A-F113-AE4F38C4C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1477" y="-379523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22">
            <a:extLst>
              <a:ext uri="{FF2B5EF4-FFF2-40B4-BE49-F238E27FC236}">
                <a16:creationId xmlns:a16="http://schemas.microsoft.com/office/drawing/2014/main" id="{F4AD7527-C007-C788-DBFB-338BDCF168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1477" y="-6142565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Hộp Văn bản 43">
            <a:extLst>
              <a:ext uri="{FF2B5EF4-FFF2-40B4-BE49-F238E27FC236}">
                <a16:creationId xmlns:a16="http://schemas.microsoft.com/office/drawing/2014/main" id="{450AC721-C52A-1BA6-2D38-91D5B77E64D9}"/>
              </a:ext>
            </a:extLst>
          </p:cNvPr>
          <p:cNvSpPr txBox="1"/>
          <p:nvPr/>
        </p:nvSpPr>
        <p:spPr>
          <a:xfrm>
            <a:off x="549536" y="-4290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1</a:t>
            </a:r>
            <a:endParaRPr lang="vi-VN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5" name="Hộp Văn bản 44">
            <a:extLst>
              <a:ext uri="{FF2B5EF4-FFF2-40B4-BE49-F238E27FC236}">
                <a16:creationId xmlns:a16="http://schemas.microsoft.com/office/drawing/2014/main" id="{23A0F79E-F935-C268-EA70-4BF9BADBBCF8}"/>
              </a:ext>
            </a:extLst>
          </p:cNvPr>
          <p:cNvSpPr txBox="1"/>
          <p:nvPr/>
        </p:nvSpPr>
        <p:spPr>
          <a:xfrm>
            <a:off x="552152" y="-320531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2</a:t>
            </a:r>
            <a:endParaRPr lang="vi-VN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6" name="Hộp Văn bản 45">
            <a:extLst>
              <a:ext uri="{FF2B5EF4-FFF2-40B4-BE49-F238E27FC236}">
                <a16:creationId xmlns:a16="http://schemas.microsoft.com/office/drawing/2014/main" id="{557142CF-5E12-A45D-AB94-E8BB450E421F}"/>
              </a:ext>
            </a:extLst>
          </p:cNvPr>
          <p:cNvSpPr txBox="1"/>
          <p:nvPr/>
        </p:nvSpPr>
        <p:spPr>
          <a:xfrm>
            <a:off x="550825" y="-211964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3</a:t>
            </a:r>
            <a:endParaRPr lang="vi-VN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7" name="Rectangle 7">
            <a:extLst>
              <a:ext uri="{FF2B5EF4-FFF2-40B4-BE49-F238E27FC236}">
                <a16:creationId xmlns:a16="http://schemas.microsoft.com/office/drawing/2014/main" id="{5E802532-4ACB-ABAE-EE7D-D6B422E17BC6}"/>
              </a:ext>
            </a:extLst>
          </p:cNvPr>
          <p:cNvSpPr/>
          <p:nvPr/>
        </p:nvSpPr>
        <p:spPr>
          <a:xfrm>
            <a:off x="-2706172" y="1922803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Nhóm</a:t>
            </a:r>
            <a:r>
              <a:rPr 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LNH: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821439" y="-3253500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466990" y="2700887"/>
            <a:ext cx="10923448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BÁO CÁO ĐỒ ÁN:</a:t>
            </a:r>
          </a:p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DỰ ĐOÁN TRẦM CẢM</a:t>
            </a:r>
          </a:p>
        </p:txBody>
      </p:sp>
      <p:sp>
        <p:nvSpPr>
          <p:cNvPr id="22" name="Chỗ dành sẵn cho Ngày tháng 21">
            <a:extLst>
              <a:ext uri="{FF2B5EF4-FFF2-40B4-BE49-F238E27FC236}">
                <a16:creationId xmlns:a16="http://schemas.microsoft.com/office/drawing/2014/main" id="{06DE98E4-FA39-CA39-C957-54CF382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23" name="Chỗ dành sẵn cho Số hiệu Bản chiếu 22">
            <a:extLst>
              <a:ext uri="{FF2B5EF4-FFF2-40B4-BE49-F238E27FC236}">
                <a16:creationId xmlns:a16="http://schemas.microsoft.com/office/drawing/2014/main" id="{375434B3-EB99-8475-1CB4-B6BD0BA8A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C38FB-2562-75AE-319F-D6E788860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Hình ảnh 5">
            <a:extLst>
              <a:ext uri="{FF2B5EF4-FFF2-40B4-BE49-F238E27FC236}">
                <a16:creationId xmlns:a16="http://schemas.microsoft.com/office/drawing/2014/main" id="{3C322192-E0E7-CAE9-A1EC-501A1332E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27" y="1251524"/>
            <a:ext cx="6558854" cy="4890082"/>
          </a:xfrm>
          <a:prstGeom prst="rect">
            <a:avLst/>
          </a:prstGeom>
        </p:spPr>
      </p:pic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15BC9C12-1583-F554-388F-91F154C98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A4A63385-9F84-0514-3502-25BE195C6E53}"/>
              </a:ext>
            </a:extLst>
          </p:cNvPr>
          <p:cNvSpPr txBox="1"/>
          <p:nvPr/>
        </p:nvSpPr>
        <p:spPr>
          <a:xfrm>
            <a:off x="3953987" y="557049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(EDA)</a:t>
            </a:r>
          </a:p>
        </p:txBody>
      </p:sp>
      <p:sp>
        <p:nvSpPr>
          <p:cNvPr id="28" name="Rectangle 331">
            <a:extLst>
              <a:ext uri="{FF2B5EF4-FFF2-40B4-BE49-F238E27FC236}">
                <a16:creationId xmlns:a16="http://schemas.microsoft.com/office/drawing/2014/main" id="{67E08F95-3C96-3563-C164-E3E7D252B4BB}"/>
              </a:ext>
            </a:extLst>
          </p:cNvPr>
          <p:cNvSpPr/>
          <p:nvPr/>
        </p:nvSpPr>
        <p:spPr>
          <a:xfrm>
            <a:off x="6930922" y="3265678"/>
            <a:ext cx="4695071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Học sinh/Sinh viên có tỉ lệ trầm cảm cao hơn</a:t>
            </a:r>
            <a:r>
              <a:rPr lang="en-US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</a:t>
            </a:r>
            <a:r>
              <a:rPr lang="en-US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đang</a:t>
            </a:r>
            <a:r>
              <a:rPr lang="en-US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làm</a:t>
            </a:r>
            <a:endParaRPr lang="vi-VN" sz="2800" b="0" dirty="0">
              <a:solidFill>
                <a:srgbClr val="40588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D17D6DF-4C27-7ABB-65BF-745D6000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5E501EBE-BA27-FEF5-7FCC-00787042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49B8C846-B9CA-5887-347E-50101B735794}"/>
              </a:ext>
            </a:extLst>
          </p:cNvPr>
          <p:cNvGrpSpPr/>
          <p:nvPr/>
        </p:nvGrpSpPr>
        <p:grpSpPr>
          <a:xfrm rot="3675135">
            <a:off x="-3431295" y="-266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35E4047F-2452-B33E-A6A5-AA145309B15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0D58742E-4FAE-DC81-D2E2-BAE4A6D612A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2FFBFE31-FEFB-374A-6B57-D2660DB8A4F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3337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D2114-9887-A4FA-EC0B-A839D6321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>
            <a:extLst>
              <a:ext uri="{FF2B5EF4-FFF2-40B4-BE49-F238E27FC236}">
                <a16:creationId xmlns:a16="http://schemas.microsoft.com/office/drawing/2014/main" id="{B4752CA3-BD2D-9B3A-62A2-922E01D9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60" y="1251524"/>
            <a:ext cx="6464199" cy="5212693"/>
          </a:xfrm>
          <a:prstGeom prst="rect">
            <a:avLst/>
          </a:prstGeom>
        </p:spPr>
      </p:pic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023DA01B-FAAF-F2A1-AD92-5FC8E336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BA01955-53B9-79F1-8299-BE91F56A5DDB}"/>
              </a:ext>
            </a:extLst>
          </p:cNvPr>
          <p:cNvSpPr txBox="1"/>
          <p:nvPr/>
        </p:nvSpPr>
        <p:spPr>
          <a:xfrm>
            <a:off x="3953987" y="557049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(EDA)</a:t>
            </a:r>
          </a:p>
        </p:txBody>
      </p:sp>
      <p:sp>
        <p:nvSpPr>
          <p:cNvPr id="28" name="Rectangle 331">
            <a:extLst>
              <a:ext uri="{FF2B5EF4-FFF2-40B4-BE49-F238E27FC236}">
                <a16:creationId xmlns:a16="http://schemas.microsoft.com/office/drawing/2014/main" id="{6E7941CA-048F-D4DF-1A64-F1F074822FA5}"/>
              </a:ext>
            </a:extLst>
          </p:cNvPr>
          <p:cNvSpPr/>
          <p:nvPr/>
        </p:nvSpPr>
        <p:spPr>
          <a:xfrm>
            <a:off x="6930922" y="3265678"/>
            <a:ext cx="4695071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Điểm trung bình tích lũy qua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không ảnh hưởng nhiều đến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Depression</a:t>
            </a:r>
            <a:endParaRPr lang="vi-VN" sz="2800" b="0" dirty="0">
              <a:solidFill>
                <a:srgbClr val="40588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92686E0A-95C9-782C-3C1A-DF6EEC4B9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BE7C4564-DD76-52B7-3990-841E881E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11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D876664B-E2EE-3EEF-8261-AFE1E363B0ED}"/>
              </a:ext>
            </a:extLst>
          </p:cNvPr>
          <p:cNvGrpSpPr/>
          <p:nvPr/>
        </p:nvGrpSpPr>
        <p:grpSpPr>
          <a:xfrm rot="3675135">
            <a:off x="-3431295" y="-266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196B94D2-E9DF-87F4-00F8-1F9E07EAA88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B75039D7-25EB-5750-5760-F092FFBD1C0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B0605032-3CE3-5A8E-5A8B-CED4A0CBC9D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9743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E5EA6-B29C-A137-4C3C-FE42C722F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C84CEBC5-4A0E-4593-7B39-BF47E26A2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23D59503-1743-728A-42DD-9CF9797A2361}"/>
              </a:ext>
            </a:extLst>
          </p:cNvPr>
          <p:cNvSpPr txBox="1"/>
          <p:nvPr/>
        </p:nvSpPr>
        <p:spPr>
          <a:xfrm>
            <a:off x="3953987" y="557049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(EDA)</a:t>
            </a:r>
          </a:p>
        </p:txBody>
      </p:sp>
      <p:sp>
        <p:nvSpPr>
          <p:cNvPr id="28" name="Rectangle 331">
            <a:extLst>
              <a:ext uri="{FF2B5EF4-FFF2-40B4-BE49-F238E27FC236}">
                <a16:creationId xmlns:a16="http://schemas.microsoft.com/office/drawing/2014/main" id="{98BD6347-73E1-F740-8F48-EA93A030E0F6}"/>
              </a:ext>
            </a:extLst>
          </p:cNvPr>
          <p:cNvSpPr/>
          <p:nvPr/>
        </p:nvSpPr>
        <p:spPr>
          <a:xfrm>
            <a:off x="4506031" y="5677138"/>
            <a:ext cx="3619036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Áp lực càng cao thì khả năng trầm cảm càng cao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7BED445-35B5-7417-712D-EAD82B13E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E60780DE-E06E-8690-B5C3-06A28BB9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D684956B-F7DA-FEFE-BB95-C185C192B0AF}"/>
              </a:ext>
            </a:extLst>
          </p:cNvPr>
          <p:cNvGrpSpPr/>
          <p:nvPr/>
        </p:nvGrpSpPr>
        <p:grpSpPr>
          <a:xfrm rot="3675135">
            <a:off x="-3443653" y="-3067113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2D2789F6-855C-A7F2-4BB3-8F5D0BB949A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222A3CED-FB1A-0289-9A9D-165D8A9647D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D52F658B-57BE-E73C-A3B0-CB19823CDE06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" name="Nhóm 5">
            <a:extLst>
              <a:ext uri="{FF2B5EF4-FFF2-40B4-BE49-F238E27FC236}">
                <a16:creationId xmlns:a16="http://schemas.microsoft.com/office/drawing/2014/main" id="{D24648F0-A7AC-6AD2-3659-DE9ABF78B1AF}"/>
              </a:ext>
            </a:extLst>
          </p:cNvPr>
          <p:cNvGrpSpPr/>
          <p:nvPr/>
        </p:nvGrpSpPr>
        <p:grpSpPr>
          <a:xfrm>
            <a:off x="0" y="1666874"/>
            <a:ext cx="12378213" cy="3524252"/>
            <a:chOff x="0" y="969544"/>
            <a:chExt cx="12378213" cy="3524252"/>
          </a:xfrm>
        </p:grpSpPr>
        <p:grpSp>
          <p:nvGrpSpPr>
            <p:cNvPr id="10" name="Nhóm 9">
              <a:extLst>
                <a:ext uri="{FF2B5EF4-FFF2-40B4-BE49-F238E27FC236}">
                  <a16:creationId xmlns:a16="http://schemas.microsoft.com/office/drawing/2014/main" id="{DA60479B-878A-B63E-EB94-F0157798D084}"/>
                </a:ext>
              </a:extLst>
            </p:cNvPr>
            <p:cNvGrpSpPr/>
            <p:nvPr/>
          </p:nvGrpSpPr>
          <p:grpSpPr>
            <a:xfrm>
              <a:off x="0" y="969544"/>
              <a:ext cx="4193061" cy="3447119"/>
              <a:chOff x="0" y="969544"/>
              <a:chExt cx="4193061" cy="3447119"/>
            </a:xfrm>
          </p:grpSpPr>
          <p:pic>
            <p:nvPicPr>
              <p:cNvPr id="17" name="Hình ảnh 16">
                <a:extLst>
                  <a:ext uri="{FF2B5EF4-FFF2-40B4-BE49-F238E27FC236}">
                    <a16:creationId xmlns:a16="http://schemas.microsoft.com/office/drawing/2014/main" id="{895AF2BB-2C60-5824-2B24-84F6BCAAA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969544"/>
                <a:ext cx="3940176" cy="3154920"/>
              </a:xfrm>
              <a:prstGeom prst="rect">
                <a:avLst/>
              </a:prstGeom>
            </p:spPr>
          </p:pic>
          <p:sp>
            <p:nvSpPr>
              <p:cNvPr id="18" name="Hộp Văn bản 17">
                <a:extLst>
                  <a:ext uri="{FF2B5EF4-FFF2-40B4-BE49-F238E27FC236}">
                    <a16:creationId xmlns:a16="http://schemas.microsoft.com/office/drawing/2014/main" id="{000EABAA-4D71-DD10-F7DE-1B21EA9F96D0}"/>
                  </a:ext>
                </a:extLst>
              </p:cNvPr>
              <p:cNvSpPr txBox="1"/>
              <p:nvPr/>
            </p:nvSpPr>
            <p:spPr>
              <a:xfrm>
                <a:off x="252885" y="4047331"/>
                <a:ext cx="3940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Áp</a:t>
                </a:r>
                <a:r>
                  <a:rPr lang="en-US" dirty="0"/>
                  <a:t> </a:t>
                </a:r>
                <a:r>
                  <a:rPr lang="en-US" dirty="0" err="1"/>
                  <a:t>lực</a:t>
                </a:r>
                <a:r>
                  <a:rPr lang="en-US" dirty="0"/>
                  <a:t> Tài </a:t>
                </a:r>
                <a:r>
                  <a:rPr lang="en-US" dirty="0" err="1"/>
                  <a:t>chính</a:t>
                </a:r>
                <a:endParaRPr lang="en-US" dirty="0"/>
              </a:p>
            </p:txBody>
          </p:sp>
        </p:grpSp>
        <p:grpSp>
          <p:nvGrpSpPr>
            <p:cNvPr id="11" name="Nhóm 10">
              <a:extLst>
                <a:ext uri="{FF2B5EF4-FFF2-40B4-BE49-F238E27FC236}">
                  <a16:creationId xmlns:a16="http://schemas.microsoft.com/office/drawing/2014/main" id="{DBCCEBEE-7653-A9B0-49E0-08A8D8FD9942}"/>
                </a:ext>
              </a:extLst>
            </p:cNvPr>
            <p:cNvGrpSpPr/>
            <p:nvPr/>
          </p:nvGrpSpPr>
          <p:grpSpPr>
            <a:xfrm>
              <a:off x="4193061" y="1077077"/>
              <a:ext cx="4092576" cy="3384453"/>
              <a:chOff x="4193061" y="1077077"/>
              <a:chExt cx="4092576" cy="3384453"/>
            </a:xfrm>
          </p:grpSpPr>
          <p:pic>
            <p:nvPicPr>
              <p:cNvPr id="15" name="Hình ảnh 14">
                <a:extLst>
                  <a:ext uri="{FF2B5EF4-FFF2-40B4-BE49-F238E27FC236}">
                    <a16:creationId xmlns:a16="http://schemas.microsoft.com/office/drawing/2014/main" id="{A83A3785-5CB4-67E0-8368-348470DC5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3061" y="1077077"/>
                <a:ext cx="3805878" cy="3047387"/>
              </a:xfrm>
              <a:prstGeom prst="rect">
                <a:avLst/>
              </a:prstGeom>
            </p:spPr>
          </p:pic>
          <p:sp>
            <p:nvSpPr>
              <p:cNvPr id="16" name="Hộp Văn bản 15">
                <a:extLst>
                  <a:ext uri="{FF2B5EF4-FFF2-40B4-BE49-F238E27FC236}">
                    <a16:creationId xmlns:a16="http://schemas.microsoft.com/office/drawing/2014/main" id="{2EF5CD70-2A4D-792D-C140-F8B18D961665}"/>
                  </a:ext>
                </a:extLst>
              </p:cNvPr>
              <p:cNvSpPr txBox="1"/>
              <p:nvPr/>
            </p:nvSpPr>
            <p:spPr>
              <a:xfrm>
                <a:off x="4345461" y="4092198"/>
                <a:ext cx="3940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Áp</a:t>
                </a:r>
                <a:r>
                  <a:rPr lang="en-US" dirty="0"/>
                  <a:t> </a:t>
                </a:r>
                <a:r>
                  <a:rPr lang="en-US" dirty="0" err="1"/>
                  <a:t>lực</a:t>
                </a:r>
                <a:r>
                  <a:rPr lang="en-US" dirty="0"/>
                  <a:t> Học </a:t>
                </a:r>
                <a:r>
                  <a:rPr lang="en-US" dirty="0" err="1"/>
                  <a:t>tập</a:t>
                </a:r>
                <a:endParaRPr lang="en-US" dirty="0"/>
              </a:p>
            </p:txBody>
          </p:sp>
        </p:grpSp>
        <p:grpSp>
          <p:nvGrpSpPr>
            <p:cNvPr id="12" name="Nhóm 11">
              <a:extLst>
                <a:ext uri="{FF2B5EF4-FFF2-40B4-BE49-F238E27FC236}">
                  <a16:creationId xmlns:a16="http://schemas.microsoft.com/office/drawing/2014/main" id="{D2250838-2129-CEFC-2EC9-E2D84D54F591}"/>
                </a:ext>
              </a:extLst>
            </p:cNvPr>
            <p:cNvGrpSpPr/>
            <p:nvPr/>
          </p:nvGrpSpPr>
          <p:grpSpPr>
            <a:xfrm>
              <a:off x="8251824" y="1077077"/>
              <a:ext cx="4126389" cy="3416719"/>
              <a:chOff x="8251824" y="1077077"/>
              <a:chExt cx="4126389" cy="3416719"/>
            </a:xfrm>
          </p:grpSpPr>
          <p:pic>
            <p:nvPicPr>
              <p:cNvPr id="13" name="Hình ảnh 12">
                <a:extLst>
                  <a:ext uri="{FF2B5EF4-FFF2-40B4-BE49-F238E27FC236}">
                    <a16:creationId xmlns:a16="http://schemas.microsoft.com/office/drawing/2014/main" id="{56D2136C-50F1-684C-B849-26CD47435C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51824" y="1077077"/>
                <a:ext cx="3940176" cy="3154920"/>
              </a:xfrm>
              <a:prstGeom prst="rect">
                <a:avLst/>
              </a:prstGeom>
            </p:spPr>
          </p:pic>
          <p:sp>
            <p:nvSpPr>
              <p:cNvPr id="14" name="Hộp Văn bản 13">
                <a:extLst>
                  <a:ext uri="{FF2B5EF4-FFF2-40B4-BE49-F238E27FC236}">
                    <a16:creationId xmlns:a16="http://schemas.microsoft.com/office/drawing/2014/main" id="{07090DAF-92CE-A5D1-D8EF-0DD086552116}"/>
                  </a:ext>
                </a:extLst>
              </p:cNvPr>
              <p:cNvSpPr txBox="1"/>
              <p:nvPr/>
            </p:nvSpPr>
            <p:spPr>
              <a:xfrm>
                <a:off x="8438037" y="4124464"/>
                <a:ext cx="39401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err="1"/>
                  <a:t>Áp</a:t>
                </a:r>
                <a:r>
                  <a:rPr lang="en-US" dirty="0"/>
                  <a:t> </a:t>
                </a:r>
                <a:r>
                  <a:rPr lang="en-US" dirty="0" err="1"/>
                  <a:t>lực</a:t>
                </a:r>
                <a:r>
                  <a:rPr lang="en-US" dirty="0"/>
                  <a:t> Công </a:t>
                </a:r>
                <a:r>
                  <a:rPr lang="en-US" dirty="0" err="1"/>
                  <a:t>việc</a:t>
                </a:r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0839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B89B2-5C02-6193-D617-E3B3E5A54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4B113E3B-D2D7-469C-2AAA-D90C81F6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F0C68339-8579-0B18-DEAC-9E2A9F0BA3AC}"/>
              </a:ext>
            </a:extLst>
          </p:cNvPr>
          <p:cNvSpPr txBox="1"/>
          <p:nvPr/>
        </p:nvSpPr>
        <p:spPr>
          <a:xfrm>
            <a:off x="3953987" y="557049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(EDA)</a:t>
            </a:r>
          </a:p>
        </p:txBody>
      </p:sp>
      <p:sp>
        <p:nvSpPr>
          <p:cNvPr id="28" name="Rectangle 331">
            <a:extLst>
              <a:ext uri="{FF2B5EF4-FFF2-40B4-BE49-F238E27FC236}">
                <a16:creationId xmlns:a16="http://schemas.microsoft.com/office/drawing/2014/main" id="{51BB8C04-D778-1C39-EAC9-ED2AE6365F2A}"/>
              </a:ext>
            </a:extLst>
          </p:cNvPr>
          <p:cNvSpPr/>
          <p:nvPr/>
        </p:nvSpPr>
        <p:spPr>
          <a:xfrm>
            <a:off x="6931622" y="3050234"/>
            <a:ext cx="4829777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Thời gian ngủ ít hơn 5 giờ có tỉ lệ trầm cảm cao nhất; thời gian ngủ dài thì số lượng trầm cảm ít hơn.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A7A8214-637C-878F-D6B3-45C37B58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59F0112B-D1F5-E310-9D19-96892387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BB3FF16E-2701-EC4C-02FA-0151C9F93427}"/>
              </a:ext>
            </a:extLst>
          </p:cNvPr>
          <p:cNvGrpSpPr/>
          <p:nvPr/>
        </p:nvGrpSpPr>
        <p:grpSpPr>
          <a:xfrm rot="3675135">
            <a:off x="-3431295" y="-266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1E21ED9A-CDEC-0A96-B0C0-93EDB17A4D76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A7BB19CB-133D-837F-1C33-26900871586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B06AE962-FD99-C986-13C7-D4336760B94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AA683FFB-2713-0225-2EEB-CE8EB1954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97" y="2029596"/>
            <a:ext cx="6612199" cy="417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401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E0E16-2656-7173-AD69-AF37290F1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E127DAEE-B494-5CFF-E53B-D2F20286A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0F27A833-53A5-3F6F-F6EF-B802E5B2FA03}"/>
              </a:ext>
            </a:extLst>
          </p:cNvPr>
          <p:cNvSpPr txBox="1"/>
          <p:nvPr/>
        </p:nvSpPr>
        <p:spPr>
          <a:xfrm>
            <a:off x="3953987" y="557049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(EDA)</a:t>
            </a:r>
          </a:p>
        </p:txBody>
      </p:sp>
      <p:sp>
        <p:nvSpPr>
          <p:cNvPr id="28" name="Rectangle 331">
            <a:extLst>
              <a:ext uri="{FF2B5EF4-FFF2-40B4-BE49-F238E27FC236}">
                <a16:creationId xmlns:a16="http://schemas.microsoft.com/office/drawing/2014/main" id="{44E798E7-44DE-7782-EA23-3E9E38A79B7B}"/>
              </a:ext>
            </a:extLst>
          </p:cNvPr>
          <p:cNvSpPr/>
          <p:nvPr/>
        </p:nvSpPr>
        <p:spPr>
          <a:xfrm>
            <a:off x="6672648" y="2998113"/>
            <a:ext cx="4829777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Thói quen ăn uống không lành mạnh thì trầm cảm nhiều hơn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498EF1BA-AC31-0E47-4D7A-6F5274781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B734E101-D12B-1F3C-52B8-D55EF8F1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4F06909A-B24F-38C1-225A-8F9D2140AD0E}"/>
              </a:ext>
            </a:extLst>
          </p:cNvPr>
          <p:cNvGrpSpPr/>
          <p:nvPr/>
        </p:nvGrpSpPr>
        <p:grpSpPr>
          <a:xfrm rot="3675135">
            <a:off x="-2565124" y="-41345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F2DC291C-E263-350A-7ECA-2A93258E5F10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F917F3C0-5F45-7EAD-8209-EAC638CE160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5C21AFAA-FD45-EFA7-5AB6-FD93039790E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1D30E441-0E9D-CD59-C386-47F81173E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1911"/>
            <a:ext cx="6418957" cy="382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892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14085-65F4-27BF-2BFD-59F83AD57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CF84E869-8014-2B3F-C1E7-934EFEDA9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B5DC746D-F964-C9E7-95ED-41BC4945298A}"/>
              </a:ext>
            </a:extLst>
          </p:cNvPr>
          <p:cNvSpPr txBox="1"/>
          <p:nvPr/>
        </p:nvSpPr>
        <p:spPr>
          <a:xfrm>
            <a:off x="3953987" y="557049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Tiền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331">
            <a:extLst>
              <a:ext uri="{FF2B5EF4-FFF2-40B4-BE49-F238E27FC236}">
                <a16:creationId xmlns:a16="http://schemas.microsoft.com/office/drawing/2014/main" id="{A4E0468C-CDDA-5687-F4BC-E89303C9DD9B}"/>
              </a:ext>
            </a:extLst>
          </p:cNvPr>
          <p:cNvSpPr/>
          <p:nvPr/>
        </p:nvSpPr>
        <p:spPr>
          <a:xfrm>
            <a:off x="971292" y="2914561"/>
            <a:ext cx="3953668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Xử lý dữ liệu thiếu: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drop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trộn cột có nội dung gần tương đương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0F44674-5A79-1FD9-707D-B7B3D860C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C22FF8FB-1F94-60DF-0CE1-8DE091910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15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8F6EB01D-B124-3D44-BC05-8C8574BAAD26}"/>
              </a:ext>
            </a:extLst>
          </p:cNvPr>
          <p:cNvGrpSpPr/>
          <p:nvPr/>
        </p:nvGrpSpPr>
        <p:grpSpPr>
          <a:xfrm rot="3675135">
            <a:off x="-3431295" y="-266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D6D157F2-9A05-BDC5-9268-A6482366102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DBCE2B76-F644-EA27-8666-2FD7008A85C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89B294C0-545B-4E96-AE49-2B1577B6DFC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9" name="Hình ảnh 8">
            <a:extLst>
              <a:ext uri="{FF2B5EF4-FFF2-40B4-BE49-F238E27FC236}">
                <a16:creationId xmlns:a16="http://schemas.microsoft.com/office/drawing/2014/main" id="{7D2338E2-B5C7-97C7-E414-DB5DDE3DC5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1" y="1233977"/>
            <a:ext cx="5003800" cy="51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2742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81FF5-8622-A529-9D2D-D4603FBE2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E510E7DA-BAE8-60DE-9774-B7139F29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8237A859-3FE8-16B5-7C88-53559B1602C0}"/>
              </a:ext>
            </a:extLst>
          </p:cNvPr>
          <p:cNvSpPr txBox="1"/>
          <p:nvPr/>
        </p:nvSpPr>
        <p:spPr>
          <a:xfrm>
            <a:off x="3953987" y="230497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Tiền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331">
            <a:extLst>
              <a:ext uri="{FF2B5EF4-FFF2-40B4-BE49-F238E27FC236}">
                <a16:creationId xmlns:a16="http://schemas.microsoft.com/office/drawing/2014/main" id="{80A4A90C-464A-5881-232C-C9D3E2564EB1}"/>
              </a:ext>
            </a:extLst>
          </p:cNvPr>
          <p:cNvSpPr/>
          <p:nvPr/>
        </p:nvSpPr>
        <p:spPr>
          <a:xfrm>
            <a:off x="1454752" y="2403903"/>
            <a:ext cx="4253295" cy="2585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Xử lý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chuyển đổi các giá trị có ý nghĩa tương đương sang các mốc có tần suất xuất hiện cao, bỏ những giá trị có tần suất xuất hiện quá thấp. 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228FFAB-76CF-19F2-D12D-C6A875778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31DDEBFE-98CA-E6DE-763A-84D1EF9B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4F439DC1-5F2F-391F-4F54-37A2F81E490B}"/>
              </a:ext>
            </a:extLst>
          </p:cNvPr>
          <p:cNvGrpSpPr/>
          <p:nvPr/>
        </p:nvGrpSpPr>
        <p:grpSpPr>
          <a:xfrm rot="3675135">
            <a:off x="-3431295" y="-266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F36829F3-EBDE-4233-9375-898D1619181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15B9C429-9299-1D0B-4FFC-D8AE7185BDC0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C83BFB0D-1B8D-1CBA-0B33-0846E71E020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aphicFrame>
        <p:nvGraphicFramePr>
          <p:cNvPr id="10" name="Bảng 9">
            <a:extLst>
              <a:ext uri="{FF2B5EF4-FFF2-40B4-BE49-F238E27FC236}">
                <a16:creationId xmlns:a16="http://schemas.microsoft.com/office/drawing/2014/main" id="{21C2709E-29D9-B648-B2AD-0341D2CA9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438978"/>
              </p:ext>
            </p:extLst>
          </p:nvPr>
        </p:nvGraphicFramePr>
        <p:xfrm>
          <a:off x="7682355" y="230497"/>
          <a:ext cx="3323271" cy="6338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9103">
                  <a:extLst>
                    <a:ext uri="{9D8B030D-6E8A-4147-A177-3AD203B41FA5}">
                      <a16:colId xmlns:a16="http://schemas.microsoft.com/office/drawing/2014/main" val="3275605994"/>
                    </a:ext>
                  </a:extLst>
                </a:gridCol>
                <a:gridCol w="1062084">
                  <a:extLst>
                    <a:ext uri="{9D8B030D-6E8A-4147-A177-3AD203B41FA5}">
                      <a16:colId xmlns:a16="http://schemas.microsoft.com/office/drawing/2014/main" val="1201914239"/>
                    </a:ext>
                  </a:extLst>
                </a:gridCol>
                <a:gridCol w="1062084">
                  <a:extLst>
                    <a:ext uri="{9D8B030D-6E8A-4147-A177-3AD203B41FA5}">
                      <a16:colId xmlns:a16="http://schemas.microsoft.com/office/drawing/2014/main" val="3972208895"/>
                    </a:ext>
                  </a:extLst>
                </a:gridCol>
              </a:tblGrid>
              <a:tr h="590935">
                <a:tc>
                  <a:txBody>
                    <a:bodyPr/>
                    <a:lstStyle/>
                    <a:p>
                      <a:r>
                        <a:rPr lang="en-US" dirty="0"/>
                        <a:t>Dietary Habits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891438"/>
                  </a:ext>
                </a:extLst>
              </a:tr>
              <a:tr h="62975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Moderate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49705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35.33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948124"/>
                  </a:ext>
                </a:extLst>
              </a:tr>
              <a:tr h="62975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Unhealthy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46227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32.86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261252"/>
                  </a:ext>
                </a:extLst>
              </a:tr>
              <a:tr h="62975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Healthy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44741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924402"/>
                  </a:ext>
                </a:extLst>
              </a:tr>
              <a:tr h="62975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875693"/>
                  </a:ext>
                </a:extLst>
              </a:tr>
              <a:tr h="62975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More Healthy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719190"/>
                  </a:ext>
                </a:extLst>
              </a:tr>
              <a:tr h="629754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49230"/>
                  </a:ext>
                </a:extLst>
              </a:tr>
              <a:tr h="629754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494941"/>
                  </a:ext>
                </a:extLst>
              </a:tr>
              <a:tr h="629754">
                <a:tc>
                  <a:txBody>
                    <a:bodyPr/>
                    <a:lstStyle/>
                    <a:p>
                      <a:r>
                        <a:rPr lang="en-US" dirty="0"/>
                        <a:t>Less 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9162738"/>
                  </a:ext>
                </a:extLst>
              </a:tr>
              <a:tr h="629754">
                <a:tc>
                  <a:txBody>
                    <a:bodyPr/>
                    <a:lstStyle/>
                    <a:p>
                      <a:r>
                        <a:rPr lang="en-US" dirty="0"/>
                        <a:t>No Healthy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893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72007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78A19-BE01-48E0-12FF-703112136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50CDE50C-8734-E9DA-CE0A-9195E2948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3FC24425-B473-7CB4-D46F-F88A59660B8F}"/>
              </a:ext>
            </a:extLst>
          </p:cNvPr>
          <p:cNvSpPr txBox="1"/>
          <p:nvPr/>
        </p:nvSpPr>
        <p:spPr>
          <a:xfrm>
            <a:off x="3953987" y="557049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Tiền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331">
            <a:extLst>
              <a:ext uri="{FF2B5EF4-FFF2-40B4-BE49-F238E27FC236}">
                <a16:creationId xmlns:a16="http://schemas.microsoft.com/office/drawing/2014/main" id="{47052A50-2ABB-35C3-3787-383AAF3C5148}"/>
              </a:ext>
            </a:extLst>
          </p:cNvPr>
          <p:cNvSpPr/>
          <p:nvPr/>
        </p:nvSpPr>
        <p:spPr>
          <a:xfrm>
            <a:off x="777746" y="1920895"/>
            <a:ext cx="10636508" cy="3016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 phục vụ cho các chiến</a:t>
            </a:r>
            <a:r>
              <a:rPr lang="en-US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lược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engineering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khác nhau, nhóm tạo ra 2 bộ dữ liệu để phân tích</a:t>
            </a:r>
            <a:r>
              <a:rPr lang="en-US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vi-VN" sz="2800" b="0" dirty="0">
              <a:solidFill>
                <a:srgbClr val="40588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Bộ dữ liệu hỗn hợp dữ liệu gốc X1: Cho phương pháp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model-based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có thể xử lí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không cần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encoding</a:t>
            </a:r>
            <a:endParaRPr lang="vi-VN" sz="2800" b="0" dirty="0">
              <a:solidFill>
                <a:srgbClr val="40588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Bộ dữ liệu số X2 (bỏ những đặc trưng không thể encoding</a:t>
            </a:r>
            <a:r>
              <a:rPr lang="en-US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chứa</a:t>
            </a:r>
            <a:r>
              <a:rPr lang="en-US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null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được encoding và normalize.</a:t>
            </a:r>
          </a:p>
          <a:p>
            <a:pPr algn="just"/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Bộ dữ liệu gốc vẫn là bộ để </a:t>
            </a:r>
            <a:r>
              <a:rPr lang="en-US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huấn</a:t>
            </a:r>
            <a:r>
              <a:rPr lang="en-US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luyện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mô hình.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7793041-4AE7-A4C3-F64A-6FFE5568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5E4F8623-52C2-62EF-E39E-8B4F3E10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EFE733E3-AECC-CED7-2C12-1E51F40041F4}"/>
              </a:ext>
            </a:extLst>
          </p:cNvPr>
          <p:cNvGrpSpPr/>
          <p:nvPr/>
        </p:nvGrpSpPr>
        <p:grpSpPr>
          <a:xfrm rot="3675135">
            <a:off x="-3431295" y="-266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97BA5282-83AE-D7DB-46F0-0EDB34D57023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BDA0F21D-E280-9804-17C7-DF11A2ED48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2E77F72F-0716-4739-0A49-BF122AE57E1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75085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D18A1-943B-07EC-7718-DE4F4A152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855F92B0-420F-0321-0F11-27285399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6F08D538-F79E-D3C6-C656-2DAA08FB962F}"/>
              </a:ext>
            </a:extLst>
          </p:cNvPr>
          <p:cNvSpPr txBox="1"/>
          <p:nvPr/>
        </p:nvSpPr>
        <p:spPr>
          <a:xfrm>
            <a:off x="3953987" y="557049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3.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Tiền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xử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lý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Rectangle 331">
            <a:extLst>
              <a:ext uri="{FF2B5EF4-FFF2-40B4-BE49-F238E27FC236}">
                <a16:creationId xmlns:a16="http://schemas.microsoft.com/office/drawing/2014/main" id="{CA2F5030-A36F-502B-D370-D6D7D6ABAFCF}"/>
              </a:ext>
            </a:extLst>
          </p:cNvPr>
          <p:cNvSpPr/>
          <p:nvPr/>
        </p:nvSpPr>
        <p:spPr>
          <a:xfrm>
            <a:off x="838200" y="1189489"/>
            <a:ext cx="10636508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Được 2 bộ dữ liệu: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X1 có kích thước (140656, 15)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305B43E-90A2-D20F-1EEE-DAEC2915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C8AAB464-3E22-E964-88B9-3F43981A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35AC8D6A-072C-AECE-61D9-EA6B9E07AA17}"/>
              </a:ext>
            </a:extLst>
          </p:cNvPr>
          <p:cNvGrpSpPr/>
          <p:nvPr/>
        </p:nvGrpSpPr>
        <p:grpSpPr>
          <a:xfrm rot="3675135">
            <a:off x="-3431295" y="-3391897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8D992E75-1A19-3B7F-E77E-CCC568DF522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BDDA697A-6059-5097-760E-77C4257D5A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CE6A240A-D618-F060-3EF9-7B9529FB063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1A957ED-A0AE-EDC9-7E67-D634310C3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6043"/>
            <a:ext cx="12192000" cy="1871865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37C90B7D-901A-7647-3F74-03AF5E2C6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28831"/>
            <a:ext cx="12192000" cy="187186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4EF8BD-9576-01BE-5646-193D15100668}"/>
              </a:ext>
            </a:extLst>
          </p:cNvPr>
          <p:cNvSpPr txBox="1">
            <a:spLocks/>
          </p:cNvSpPr>
          <p:nvPr/>
        </p:nvSpPr>
        <p:spPr>
          <a:xfrm>
            <a:off x="398812" y="4279551"/>
            <a:ext cx="10229603" cy="810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X2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kích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thước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(140656, 11)</a:t>
            </a:r>
            <a:endParaRPr lang="en-US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01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A4962-060F-EB25-70E2-BBA9407BF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DA4287FA-522A-5F3E-C74E-D98581DF1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64FB91D7-32C2-CCDD-662D-CCA37F3911AC}"/>
              </a:ext>
            </a:extLst>
          </p:cNvPr>
          <p:cNvSpPr txBox="1"/>
          <p:nvPr/>
        </p:nvSpPr>
        <p:spPr>
          <a:xfrm>
            <a:off x="3953987" y="557049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Feature Engineering</a:t>
            </a:r>
          </a:p>
        </p:txBody>
      </p:sp>
      <p:sp>
        <p:nvSpPr>
          <p:cNvPr id="28" name="Rectangle 331">
            <a:extLst>
              <a:ext uri="{FF2B5EF4-FFF2-40B4-BE49-F238E27FC236}">
                <a16:creationId xmlns:a16="http://schemas.microsoft.com/office/drawing/2014/main" id="{60D9B5B9-5EEC-D361-6E68-B17107185D99}"/>
              </a:ext>
            </a:extLst>
          </p:cNvPr>
          <p:cNvSpPr/>
          <p:nvPr/>
        </p:nvSpPr>
        <p:spPr>
          <a:xfrm>
            <a:off x="1466592" y="2072358"/>
            <a:ext cx="9976108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Loại bỏ các đặc trưng không cần thiết: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và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endParaRPr lang="vi-VN" sz="2800" b="0" dirty="0">
              <a:solidFill>
                <a:srgbClr val="40588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Tạo ra 2 cột đặc trưng mới từ 4 đặc trưng, đồng thời loại bỏ 4 đặc trưng đó:</a:t>
            </a: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Satisfaction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Study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Satisfaction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Satisfaction</a:t>
            </a:r>
            <a:endParaRPr lang="vi-VN" sz="2800" b="0" dirty="0">
              <a:solidFill>
                <a:srgbClr val="40588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 algn="just">
              <a:buFont typeface="Courier New" panose="02070309020205020404" pitchFamily="49" charset="0"/>
              <a:buChar char="o"/>
            </a:pP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Pressure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Academic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Pressure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Pressure</a:t>
            </a:r>
            <a:endParaRPr lang="vi-VN" sz="2800" b="0" dirty="0">
              <a:solidFill>
                <a:srgbClr val="40588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A7CB523-5876-DFF3-316F-75C4BBF00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EEF8AF82-5A4D-FFDC-FD2E-7096A9E63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67673EC2-A0CC-4322-1E8E-0B654F218BF3}"/>
              </a:ext>
            </a:extLst>
          </p:cNvPr>
          <p:cNvGrpSpPr/>
          <p:nvPr/>
        </p:nvGrpSpPr>
        <p:grpSpPr>
          <a:xfrm rot="3675135">
            <a:off x="-3431295" y="-266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04FCBEB3-C794-31AD-5965-63A63C3960D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F9D1DF2B-271B-1D8A-CCAE-955B0EF3B28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172ECBE1-F9E0-FB3C-244F-D5B66FC83A7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41028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5273082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DANH SÁCH THÀNH VIÊN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6203" y="2465574"/>
            <a:ext cx="4201583" cy="2422227"/>
            <a:chOff x="518433" y="1812850"/>
            <a:chExt cx="4201583" cy="2422227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812850"/>
              <a:ext cx="4201583" cy="246221"/>
              <a:chOff x="518433" y="1971927"/>
              <a:chExt cx="4201583" cy="246221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97192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Dương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Tấn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Lộc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–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nhóm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trưởng</a:t>
                </a:r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904559"/>
              <a:ext cx="4201583" cy="246221"/>
              <a:chOff x="518433" y="2846697"/>
              <a:chExt cx="4201583" cy="246221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846697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Nguyễn Việt Nguyên. 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065A01-39E4-4CC9-9075-3910C66205F5}"/>
                </a:ext>
              </a:extLst>
            </p:cNvPr>
            <p:cNvGrpSpPr/>
            <p:nvPr/>
          </p:nvGrpSpPr>
          <p:grpSpPr>
            <a:xfrm>
              <a:off x="518433" y="3988856"/>
              <a:ext cx="4201583" cy="246221"/>
              <a:chOff x="518433" y="3727980"/>
              <a:chExt cx="4201583" cy="246221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B458D5C-BDF7-4A75-A4E8-B99128DCD84A}"/>
                  </a:ext>
                </a:extLst>
              </p:cNvPr>
              <p:cNvSpPr/>
              <p:nvPr/>
            </p:nvSpPr>
            <p:spPr>
              <a:xfrm>
                <a:off x="518433" y="3727980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A17B45E-57F0-4725-89C0-3CD74A5097A3}"/>
                  </a:ext>
                </a:extLst>
              </p:cNvPr>
              <p:cNvSpPr/>
              <p:nvPr/>
            </p:nvSpPr>
            <p:spPr>
              <a:xfrm>
                <a:off x="1183821" y="3727980"/>
                <a:ext cx="3536195" cy="246221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16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 Nguyễn Việt Hùng</a:t>
                </a: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344685" y="-498758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  <p:sp>
        <p:nvSpPr>
          <p:cNvPr id="3" name="Hộp Văn bản 2">
            <a:extLst>
              <a:ext uri="{FF2B5EF4-FFF2-40B4-BE49-F238E27FC236}">
                <a16:creationId xmlns:a16="http://schemas.microsoft.com/office/drawing/2014/main" id="{BE2267DC-A253-E36E-1406-5F63D341DADD}"/>
              </a:ext>
            </a:extLst>
          </p:cNvPr>
          <p:cNvSpPr txBox="1"/>
          <p:nvPr/>
        </p:nvSpPr>
        <p:spPr>
          <a:xfrm>
            <a:off x="691911" y="24194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1</a:t>
            </a:r>
            <a:endParaRPr lang="vi-VN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:a16="http://schemas.microsoft.com/office/drawing/2014/main" id="{59B63655-DFE9-A9A6-FFC4-77D45AC6965F}"/>
              </a:ext>
            </a:extLst>
          </p:cNvPr>
          <p:cNvSpPr txBox="1"/>
          <p:nvPr/>
        </p:nvSpPr>
        <p:spPr>
          <a:xfrm>
            <a:off x="694527" y="350508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2</a:t>
            </a:r>
            <a:endParaRPr lang="vi-VN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:a16="http://schemas.microsoft.com/office/drawing/2014/main" id="{4917DA93-1158-F36B-12D3-22C92B733C60}"/>
              </a:ext>
            </a:extLst>
          </p:cNvPr>
          <p:cNvSpPr txBox="1"/>
          <p:nvPr/>
        </p:nvSpPr>
        <p:spPr>
          <a:xfrm>
            <a:off x="693200" y="45907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3</a:t>
            </a:r>
            <a:endParaRPr lang="vi-VN" sz="1600" i="1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9C0A3FAB-0C12-84C5-AF12-6D6150103080}"/>
              </a:ext>
            </a:extLst>
          </p:cNvPr>
          <p:cNvSpPr/>
          <p:nvPr/>
        </p:nvSpPr>
        <p:spPr>
          <a:xfrm>
            <a:off x="1281590" y="1856664"/>
            <a:ext cx="3536195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1600" b="1" i="1" dirty="0" err="1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Nhóm</a:t>
            </a:r>
            <a:r>
              <a:rPr lang="en-US" sz="1600" b="1" i="1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 4: </a:t>
            </a:r>
          </a:p>
        </p:txBody>
      </p:sp>
      <p:grpSp>
        <p:nvGrpSpPr>
          <p:cNvPr id="17" name="Group 1">
            <a:extLst>
              <a:ext uri="{FF2B5EF4-FFF2-40B4-BE49-F238E27FC236}">
                <a16:creationId xmlns:a16="http://schemas.microsoft.com/office/drawing/2014/main" id="{DF4314E7-7D77-3920-E7E2-E031E5E5C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046621" y="-2879022"/>
            <a:ext cx="8948964" cy="12105059"/>
            <a:chOff x="4855953" y="-2833465"/>
            <a:chExt cx="8948964" cy="12105059"/>
          </a:xfrm>
        </p:grpSpPr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D07552E0-98BF-D9C3-E138-4650B8AE037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A2F2D29E-45BA-383C-971A-618D9DC2C02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BE94B744-D43E-ACAE-06F8-ED2EF2B72EF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4" name="Chỗ dành sẵn cho Ngày tháng 13">
            <a:extLst>
              <a:ext uri="{FF2B5EF4-FFF2-40B4-BE49-F238E27FC236}">
                <a16:creationId xmlns:a16="http://schemas.microsoft.com/office/drawing/2014/main" id="{C78ECE8F-B77A-7074-0E7A-C48979D0C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18" name="Chỗ dành sẵn cho Số hiệu Bản chiếu 17">
            <a:extLst>
              <a:ext uri="{FF2B5EF4-FFF2-40B4-BE49-F238E27FC236}">
                <a16:creationId xmlns:a16="http://schemas.microsoft.com/office/drawing/2014/main" id="{C8A5495F-7867-3E7A-BF85-00B2260B9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74526-3618-0501-5CC1-531E93579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3D9E183E-23AB-67E9-CFFE-6E7F0E97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05F932E0-98D2-9145-C525-E495571D42B2}"/>
              </a:ext>
            </a:extLst>
          </p:cNvPr>
          <p:cNvSpPr txBox="1"/>
          <p:nvPr/>
        </p:nvSpPr>
        <p:spPr>
          <a:xfrm>
            <a:off x="3953987" y="116316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Feature Engineering</a:t>
            </a:r>
          </a:p>
        </p:txBody>
      </p:sp>
      <p:sp>
        <p:nvSpPr>
          <p:cNvPr id="28" name="Rectangle 331">
            <a:extLst>
              <a:ext uri="{FF2B5EF4-FFF2-40B4-BE49-F238E27FC236}">
                <a16:creationId xmlns:a16="http://schemas.microsoft.com/office/drawing/2014/main" id="{1671AFBD-D1FF-2146-6CA2-C95011BAD4D9}"/>
              </a:ext>
            </a:extLst>
          </p:cNvPr>
          <p:cNvSpPr/>
          <p:nvPr/>
        </p:nvSpPr>
        <p:spPr>
          <a:xfrm>
            <a:off x="1479292" y="464631"/>
            <a:ext cx="9976108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Chọn lựa đặc trưng: bằng ma trận tương quan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0E60657-960F-FA06-6428-DBBB11185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5BF9CCF8-7807-83FE-5CEA-E6E5CEDA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Rectangle 331">
            <a:extLst>
              <a:ext uri="{FF2B5EF4-FFF2-40B4-BE49-F238E27FC236}">
                <a16:creationId xmlns:a16="http://schemas.microsoft.com/office/drawing/2014/main" id="{78149F34-7434-8628-815F-68455138C4D7}"/>
              </a:ext>
            </a:extLst>
          </p:cNvPr>
          <p:cNvSpPr/>
          <p:nvPr/>
        </p:nvSpPr>
        <p:spPr>
          <a:xfrm>
            <a:off x="7380115" y="2481821"/>
            <a:ext cx="4420755" cy="2585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vi-VN" sz="2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</a:t>
            </a:r>
            <a:r>
              <a:rPr lang="vi-VN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Family</a:t>
            </a:r>
            <a:r>
              <a:rPr lang="vi-VN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History</a:t>
            </a:r>
            <a:r>
              <a:rPr lang="vi-VN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vi-VN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Mental</a:t>
            </a:r>
            <a:r>
              <a:rPr lang="vi-VN" sz="28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Illness</a:t>
            </a:r>
            <a:r>
              <a:rPr 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có tương quan với cột mục tiêu </a:t>
            </a:r>
            <a:r>
              <a:rPr lang="vi-VN" sz="28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Depression</a:t>
            </a:r>
            <a:r>
              <a:rPr 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rất thấp lần lượt là 0.01 và 0.02. Cân nhắc loại bỏ 2 </a:t>
            </a:r>
            <a:r>
              <a:rPr lang="vi-VN" sz="28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</a:t>
            </a:r>
            <a:r>
              <a:rPr 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này.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7EC628AB-BD87-A546-58BF-AD0F6AD42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4645"/>
            <a:ext cx="6876741" cy="5923355"/>
          </a:xfrm>
          <a:prstGeom prst="rect">
            <a:avLst/>
          </a:prstGeom>
        </p:spPr>
      </p:pic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3816A324-4461-39AB-BF53-B4716AFC7F77}"/>
              </a:ext>
            </a:extLst>
          </p:cNvPr>
          <p:cNvGrpSpPr/>
          <p:nvPr/>
        </p:nvGrpSpPr>
        <p:grpSpPr>
          <a:xfrm rot="3675135">
            <a:off x="-3135644" y="-3659104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672B5CF0-7499-47DB-9473-3F413A21B643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C5239FDC-BB46-3742-00DF-F6B7A35410E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57029C2D-1A1D-B188-DED8-CDF466E0B39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3727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9B516-437B-8A6A-98F7-3F55A7B0D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B55B7334-7793-15D9-FAE1-24ABD029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B01A42B6-6392-4815-18B0-D2B256F39C31}"/>
              </a:ext>
            </a:extLst>
          </p:cNvPr>
          <p:cNvSpPr txBox="1"/>
          <p:nvPr/>
        </p:nvSpPr>
        <p:spPr>
          <a:xfrm>
            <a:off x="3953987" y="116316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Feature Engineering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A781311-FB9E-45E1-C39A-81780BA0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017E6B13-5DD4-1AEA-F835-24E8E9CD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AFE24C58-E90A-96D0-70C2-6FE1F10B8557}"/>
              </a:ext>
            </a:extLst>
          </p:cNvPr>
          <p:cNvGrpSpPr/>
          <p:nvPr/>
        </p:nvGrpSpPr>
        <p:grpSpPr>
          <a:xfrm rot="13164522">
            <a:off x="-3458224" y="-3067113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DDDE9EAA-C938-3A99-E73A-90B2080E062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33848292-0928-2563-D122-F921D53533C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75D19606-9955-843B-604F-434621039C0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8FA8CE34-27DC-E677-18CC-422D070582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241"/>
          <a:stretch/>
        </p:blipFill>
        <p:spPr>
          <a:xfrm>
            <a:off x="479074" y="2209800"/>
            <a:ext cx="4773172" cy="4648200"/>
          </a:xfrm>
          <a:prstGeom prst="rect">
            <a:avLst/>
          </a:prstGeom>
        </p:spPr>
      </p:pic>
      <p:pic>
        <p:nvPicPr>
          <p:cNvPr id="11" name="Hình ảnh 10">
            <a:extLst>
              <a:ext uri="{FF2B5EF4-FFF2-40B4-BE49-F238E27FC236}">
                <a16:creationId xmlns:a16="http://schemas.microsoft.com/office/drawing/2014/main" id="{A15DF581-1088-4742-92FF-A3F64AF1C7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451"/>
          <a:stretch/>
        </p:blipFill>
        <p:spPr>
          <a:xfrm>
            <a:off x="5929746" y="2238214"/>
            <a:ext cx="5708316" cy="46482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760246-7B0A-4FA2-75CD-D7BBFE3D0A8D}"/>
              </a:ext>
            </a:extLst>
          </p:cNvPr>
          <p:cNvSpPr txBox="1">
            <a:spLocks/>
          </p:cNvSpPr>
          <p:nvPr/>
        </p:nvSpPr>
        <p:spPr>
          <a:xfrm>
            <a:off x="1197327" y="415163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solidFill>
                  <a:srgbClr val="405888"/>
                </a:solidFill>
              </a:rPr>
              <a:t>Chọn</a:t>
            </a:r>
            <a:r>
              <a:rPr lang="en-US" dirty="0">
                <a:solidFill>
                  <a:srgbClr val="405888"/>
                </a:solidFill>
              </a:rPr>
              <a:t> </a:t>
            </a:r>
            <a:r>
              <a:rPr lang="en-US" dirty="0" err="1">
                <a:solidFill>
                  <a:srgbClr val="405888"/>
                </a:solidFill>
              </a:rPr>
              <a:t>lựa</a:t>
            </a:r>
            <a:r>
              <a:rPr lang="en-US" dirty="0">
                <a:solidFill>
                  <a:srgbClr val="405888"/>
                </a:solidFill>
              </a:rPr>
              <a:t> </a:t>
            </a:r>
            <a:r>
              <a:rPr lang="en-US" dirty="0" err="1">
                <a:solidFill>
                  <a:srgbClr val="405888"/>
                </a:solidFill>
              </a:rPr>
              <a:t>đặc</a:t>
            </a:r>
            <a:r>
              <a:rPr lang="en-US" dirty="0">
                <a:solidFill>
                  <a:srgbClr val="405888"/>
                </a:solidFill>
              </a:rPr>
              <a:t> </a:t>
            </a:r>
            <a:r>
              <a:rPr lang="en-US" dirty="0" err="1">
                <a:solidFill>
                  <a:srgbClr val="405888"/>
                </a:solidFill>
              </a:rPr>
              <a:t>trưng</a:t>
            </a:r>
            <a:r>
              <a:rPr lang="en-US" dirty="0">
                <a:solidFill>
                  <a:srgbClr val="405888"/>
                </a:solidFill>
              </a:rPr>
              <a:t>: </a:t>
            </a:r>
            <a:r>
              <a:rPr lang="en-US" dirty="0" err="1">
                <a:solidFill>
                  <a:srgbClr val="405888"/>
                </a:solidFill>
              </a:rPr>
              <a:t>bằng</a:t>
            </a:r>
            <a:r>
              <a:rPr lang="en-US" dirty="0">
                <a:solidFill>
                  <a:srgbClr val="405888"/>
                </a:solidFill>
              </a:rPr>
              <a:t> statistical tests (Chi-square test, ANOVA)</a:t>
            </a:r>
          </a:p>
          <a:p>
            <a:pPr lvl="1"/>
            <a:r>
              <a:rPr lang="en-US" dirty="0">
                <a:solidFill>
                  <a:srgbClr val="405888"/>
                </a:solidFill>
              </a:rPr>
              <a:t>Chi-square test: </a:t>
            </a:r>
            <a:r>
              <a:rPr lang="vi-VN" dirty="0" err="1">
                <a:solidFill>
                  <a:srgbClr val="405888"/>
                </a:solidFill>
              </a:rPr>
              <a:t>Gender</a:t>
            </a:r>
            <a:r>
              <a:rPr lang="vi-VN" dirty="0">
                <a:solidFill>
                  <a:srgbClr val="405888"/>
                </a:solidFill>
              </a:rPr>
              <a:t> và </a:t>
            </a:r>
            <a:r>
              <a:rPr lang="vi-VN" dirty="0" err="1">
                <a:solidFill>
                  <a:srgbClr val="405888"/>
                </a:solidFill>
              </a:rPr>
              <a:t>Family</a:t>
            </a:r>
            <a:r>
              <a:rPr lang="vi-VN" dirty="0">
                <a:solidFill>
                  <a:srgbClr val="405888"/>
                </a:solidFill>
              </a:rPr>
              <a:t> </a:t>
            </a:r>
            <a:r>
              <a:rPr lang="vi-VN" dirty="0" err="1">
                <a:solidFill>
                  <a:srgbClr val="405888"/>
                </a:solidFill>
              </a:rPr>
              <a:t>History</a:t>
            </a:r>
            <a:r>
              <a:rPr lang="vi-VN" dirty="0">
                <a:solidFill>
                  <a:srgbClr val="405888"/>
                </a:solidFill>
              </a:rPr>
              <a:t> </a:t>
            </a:r>
            <a:r>
              <a:rPr lang="vi-VN" dirty="0" err="1">
                <a:solidFill>
                  <a:srgbClr val="405888"/>
                </a:solidFill>
              </a:rPr>
              <a:t>of</a:t>
            </a:r>
            <a:r>
              <a:rPr lang="vi-VN" dirty="0">
                <a:solidFill>
                  <a:srgbClr val="405888"/>
                </a:solidFill>
              </a:rPr>
              <a:t> </a:t>
            </a:r>
            <a:r>
              <a:rPr lang="vi-VN" dirty="0" err="1">
                <a:solidFill>
                  <a:srgbClr val="405888"/>
                </a:solidFill>
              </a:rPr>
              <a:t>Mental</a:t>
            </a:r>
            <a:r>
              <a:rPr lang="vi-VN" dirty="0">
                <a:solidFill>
                  <a:srgbClr val="405888"/>
                </a:solidFill>
              </a:rPr>
              <a:t> </a:t>
            </a:r>
            <a:r>
              <a:rPr lang="vi-VN" dirty="0" err="1">
                <a:solidFill>
                  <a:srgbClr val="405888"/>
                </a:solidFill>
              </a:rPr>
              <a:t>Illness</a:t>
            </a:r>
            <a:r>
              <a:rPr lang="vi-VN" dirty="0">
                <a:solidFill>
                  <a:srgbClr val="405888"/>
                </a:solidFill>
              </a:rPr>
              <a:t> có Chi² nhỏ</a:t>
            </a:r>
            <a:r>
              <a:rPr lang="en-US" dirty="0">
                <a:solidFill>
                  <a:srgbClr val="405888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rgbClr val="405888"/>
                </a:solidFill>
              </a:rPr>
              <a:t>ANOVA: Family History of Mental Illness </a:t>
            </a:r>
            <a:r>
              <a:rPr lang="en-US" dirty="0" err="1">
                <a:solidFill>
                  <a:srgbClr val="405888"/>
                </a:solidFill>
              </a:rPr>
              <a:t>và</a:t>
            </a:r>
            <a:r>
              <a:rPr lang="en-US" dirty="0">
                <a:solidFill>
                  <a:srgbClr val="405888"/>
                </a:solidFill>
              </a:rPr>
              <a:t> Gender </a:t>
            </a:r>
            <a:r>
              <a:rPr lang="en-US" dirty="0" err="1">
                <a:solidFill>
                  <a:srgbClr val="405888"/>
                </a:solidFill>
              </a:rPr>
              <a:t>có</a:t>
            </a:r>
            <a:r>
              <a:rPr lang="en-US" dirty="0">
                <a:solidFill>
                  <a:srgbClr val="405888"/>
                </a:solidFill>
              </a:rPr>
              <a:t> </a:t>
            </a:r>
            <a:r>
              <a:rPr lang="en-US" dirty="0" err="1">
                <a:solidFill>
                  <a:srgbClr val="405888"/>
                </a:solidFill>
              </a:rPr>
              <a:t>F_value</a:t>
            </a:r>
            <a:r>
              <a:rPr lang="en-US" dirty="0">
                <a:solidFill>
                  <a:srgbClr val="405888"/>
                </a:solidFill>
              </a:rPr>
              <a:t> </a:t>
            </a:r>
            <a:r>
              <a:rPr lang="en-US" dirty="0" err="1">
                <a:solidFill>
                  <a:srgbClr val="405888"/>
                </a:solidFill>
              </a:rPr>
              <a:t>thấp</a:t>
            </a:r>
            <a:r>
              <a:rPr lang="en-US" dirty="0">
                <a:solidFill>
                  <a:srgbClr val="405888"/>
                </a:solidFill>
              </a:rPr>
              <a:t>.</a:t>
            </a:r>
          </a:p>
          <a:p>
            <a:pPr lvl="1">
              <a:buFont typeface="Symbol" panose="05050102010706020507" pitchFamily="18" charset="2"/>
              <a:buChar char="Þ"/>
            </a:pPr>
            <a:r>
              <a:rPr lang="en-US" dirty="0">
                <a:solidFill>
                  <a:srgbClr val="405888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Gender</a:t>
            </a:r>
            <a:r>
              <a:rPr lang="vi-VN" dirty="0">
                <a:solidFill>
                  <a:srgbClr val="405888"/>
                </a:solidFill>
              </a:rPr>
              <a:t> và </a:t>
            </a:r>
            <a:r>
              <a:rPr lang="vi-VN" dirty="0" err="1">
                <a:solidFill>
                  <a:srgbClr val="FF0000"/>
                </a:solidFill>
              </a:rPr>
              <a:t>Family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History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of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Mental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 err="1">
                <a:solidFill>
                  <a:srgbClr val="FF0000"/>
                </a:solidFill>
              </a:rPr>
              <a:t>Illness</a:t>
            </a:r>
            <a:r>
              <a:rPr lang="vi-VN" dirty="0">
                <a:solidFill>
                  <a:srgbClr val="FF0000"/>
                </a:solidFill>
              </a:rPr>
              <a:t> </a:t>
            </a:r>
            <a:r>
              <a:rPr lang="vi-VN" dirty="0">
                <a:solidFill>
                  <a:srgbClr val="405888"/>
                </a:solidFill>
              </a:rPr>
              <a:t>ít ảnh hưởng tới mục tiêu</a:t>
            </a:r>
            <a:r>
              <a:rPr lang="vi-VN" dirty="0"/>
              <a:t>.</a:t>
            </a:r>
          </a:p>
          <a:p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622358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484BB-7168-117A-80DD-0D99E5900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1C12FBD9-869A-B807-2B56-C0BEB0D7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BADA345B-C806-AF7A-8C35-1608E9A57864}"/>
              </a:ext>
            </a:extLst>
          </p:cNvPr>
          <p:cNvSpPr txBox="1"/>
          <p:nvPr/>
        </p:nvSpPr>
        <p:spPr>
          <a:xfrm>
            <a:off x="3953987" y="116316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Feature Engineering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8BC0BEE-2C4B-BBFF-B012-2182F458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4ABB1FB9-C4FC-58BA-FC4D-36B304923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22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C8510FBF-3226-E9DD-BB92-6B093A21F25F}"/>
              </a:ext>
            </a:extLst>
          </p:cNvPr>
          <p:cNvGrpSpPr/>
          <p:nvPr/>
        </p:nvGrpSpPr>
        <p:grpSpPr>
          <a:xfrm rot="3675135">
            <a:off x="-3740563" y="-2719769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6F346990-B546-622B-66EC-D921871DF41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3F4386A2-5ABB-AD10-2375-0C91AC2AD73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E4CB681F-D18D-B60D-10EF-2A4081728E4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7B4CA502-92B7-2C7F-0A6E-DDD9B9751191}"/>
              </a:ext>
            </a:extLst>
          </p:cNvPr>
          <p:cNvSpPr txBox="1">
            <a:spLocks/>
          </p:cNvSpPr>
          <p:nvPr/>
        </p:nvSpPr>
        <p:spPr>
          <a:xfrm>
            <a:off x="1197327" y="485648"/>
            <a:ext cx="10515600" cy="1012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Chọn lựa đặc trưng: bằng </a:t>
            </a:r>
            <a:r>
              <a:rPr lang="vi-VN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model-based</a:t>
            </a:r>
            <a:r>
              <a:rPr lang="vi-VN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vi-VN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với phạt L1: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cân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nhắc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loại </a:t>
            </a:r>
            <a:r>
              <a:rPr lang="vi-VN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vi-V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vi-V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D357B9FC-D6DD-D4F9-A92A-2DFCDF06D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481" y="1344257"/>
            <a:ext cx="9242528" cy="551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9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7CCD5-69F8-4D1A-F3AA-CC0F3639A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505B8180-7019-BBBD-E608-2D12CC215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DFDD23BB-0455-A81A-B1E0-772F9FE563C6}"/>
              </a:ext>
            </a:extLst>
          </p:cNvPr>
          <p:cNvSpPr txBox="1"/>
          <p:nvPr/>
        </p:nvSpPr>
        <p:spPr>
          <a:xfrm>
            <a:off x="3953987" y="116316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Feature Engineering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E0E8CDB-EB0E-7E3E-C6B6-38FB4A731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B1E27B51-37FF-AFD5-DFE2-08A0418DE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23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2D7868BB-9DF9-0D25-2923-1278D16D302F}"/>
              </a:ext>
            </a:extLst>
          </p:cNvPr>
          <p:cNvGrpSpPr/>
          <p:nvPr/>
        </p:nvGrpSpPr>
        <p:grpSpPr>
          <a:xfrm rot="3675135">
            <a:off x="-3431295" y="-266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4B9F6602-4AD8-B9B8-8D99-067A5BB6516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06128F36-1461-DCFC-BEFD-CBDF3654276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57138EB5-6DC4-D1E0-2E00-5AAADBC4DC2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61A94C0-C005-FF3C-2C68-759656A578A1}"/>
              </a:ext>
            </a:extLst>
          </p:cNvPr>
          <p:cNvSpPr txBox="1">
            <a:spLocks/>
          </p:cNvSpPr>
          <p:nvPr/>
        </p:nvSpPr>
        <p:spPr>
          <a:xfrm>
            <a:off x="947354" y="485648"/>
            <a:ext cx="11244645" cy="15285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Chọn lựa đặc trưng: bằng </a:t>
            </a:r>
            <a:r>
              <a:rPr lang="vi-VN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model-based</a:t>
            </a:r>
            <a:r>
              <a:rPr lang="vi-VN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vi-VN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Tree:cân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nhắc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Family History of Mental Illness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Gender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EEA2CC59-D31A-3D2A-DBF9-5EF587F38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068" y="1415949"/>
            <a:ext cx="9122353" cy="544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30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437F0-A840-6165-51C6-4FA69168A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343A151C-338B-1AA3-4910-A8136FA30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8499A78F-7515-057F-5B4C-F539025F6487}"/>
              </a:ext>
            </a:extLst>
          </p:cNvPr>
          <p:cNvSpPr txBox="1"/>
          <p:nvPr/>
        </p:nvSpPr>
        <p:spPr>
          <a:xfrm>
            <a:off x="3953987" y="116316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Feature Engineering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19FBB08-DDB6-BCDB-3F7A-03AAC3DD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CE325E07-7E83-53FA-7EE8-F5DD3716D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F859DA9A-DE6C-48F5-EA7E-4C0BED03B3F8}"/>
              </a:ext>
            </a:extLst>
          </p:cNvPr>
          <p:cNvGrpSpPr/>
          <p:nvPr/>
        </p:nvGrpSpPr>
        <p:grpSpPr>
          <a:xfrm rot="3675135">
            <a:off x="-3431295" y="-266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4CF4D4C1-1AE9-8462-3BAC-E70B4D56094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1AE13EA3-D0BE-C6DA-AB75-80C3CDAA5A43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58381081-278C-5B8D-D6B8-AB074DADA5E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744AA77-B777-6164-407E-80E37FB20765}"/>
              </a:ext>
            </a:extLst>
          </p:cNvPr>
          <p:cNvSpPr txBox="1">
            <a:spLocks/>
          </p:cNvSpPr>
          <p:nvPr/>
        </p:nvSpPr>
        <p:spPr>
          <a:xfrm>
            <a:off x="1197327" y="485648"/>
            <a:ext cx="10515600" cy="1012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Chọn lựa đặc trưng: bằng </a:t>
            </a:r>
            <a:r>
              <a:rPr lang="vi-VN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model-based</a:t>
            </a:r>
            <a:r>
              <a:rPr lang="vi-VN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vi-VN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Boosting Tree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kĩ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SHAP values</a:t>
            </a:r>
            <a:endParaRPr lang="vi-V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4" descr="See the source image">
            <a:extLst>
              <a:ext uri="{FF2B5EF4-FFF2-40B4-BE49-F238E27FC236}">
                <a16:creationId xmlns:a16="http://schemas.microsoft.com/office/drawing/2014/main" id="{61A5050B-1F4B-2576-E385-00EF0F1D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74757"/>
            <a:ext cx="6691943" cy="365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5">
            <a:extLst>
              <a:ext uri="{FF2B5EF4-FFF2-40B4-BE49-F238E27FC236}">
                <a16:creationId xmlns:a16="http://schemas.microsoft.com/office/drawing/2014/main" id="{B4526B55-C430-A6C8-EEAB-554A9F0C88AF}"/>
              </a:ext>
            </a:extLst>
          </p:cNvPr>
          <p:cNvSpPr txBox="1"/>
          <p:nvPr/>
        </p:nvSpPr>
        <p:spPr>
          <a:xfrm>
            <a:off x="4568945" y="1772984"/>
            <a:ext cx="71439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Kĩ</a:t>
            </a:r>
            <a:r>
              <a:rPr lang="en-US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400" b="0" i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SHAP (</a:t>
            </a:r>
            <a:r>
              <a:rPr lang="en-US" sz="2400" b="0" i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SHapley</a:t>
            </a:r>
            <a:r>
              <a:rPr lang="en-US" sz="2400" b="0" i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Additive </a:t>
            </a:r>
            <a:r>
              <a:rPr lang="en-US" sz="2400" b="0" i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exPlanations</a:t>
            </a:r>
            <a:r>
              <a:rPr lang="en-US" sz="2400" b="0" i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b="0" i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sz="2400" b="0" i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400" b="0" i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công</a:t>
            </a:r>
            <a:r>
              <a:rPr lang="en-US" sz="2400" b="0" i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cụ</a:t>
            </a:r>
            <a:r>
              <a:rPr lang="en-US" sz="2400" b="0" i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mạnh</a:t>
            </a:r>
            <a:r>
              <a:rPr lang="en-US" sz="2400" b="0" i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mẽ</a:t>
            </a:r>
            <a:r>
              <a:rPr lang="en-US" sz="2400" b="0" i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b="0" i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diễn</a:t>
            </a:r>
            <a:r>
              <a:rPr lang="en-US" sz="2400" b="0" i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giải</a:t>
            </a:r>
            <a:r>
              <a:rPr lang="en-US" sz="2400" b="0" i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400" b="0" i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400" b="0" i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400" b="0" i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học</a:t>
            </a:r>
            <a:r>
              <a:rPr lang="en-US" sz="2400" b="0" i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0" i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máy</a:t>
            </a:r>
            <a:r>
              <a:rPr lang="en-US" sz="2400" b="0" i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EF258374-E870-C291-0AFA-83F201A06F74}"/>
              </a:ext>
            </a:extLst>
          </p:cNvPr>
          <p:cNvSpPr txBox="1"/>
          <p:nvPr/>
        </p:nvSpPr>
        <p:spPr>
          <a:xfrm>
            <a:off x="4568945" y="2738031"/>
            <a:ext cx="62975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 kĩ thuật SHAP và model xử lí được categorical data</a:t>
            </a:r>
            <a:r>
              <a:rPr lang="en-US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(CatBoost,...), ta có thể đánh giá các cột này.</a:t>
            </a:r>
          </a:p>
        </p:txBody>
      </p:sp>
    </p:spTree>
    <p:extLst>
      <p:ext uri="{BB962C8B-B14F-4D97-AF65-F5344CB8AC3E}">
        <p14:creationId xmlns:p14="http://schemas.microsoft.com/office/powerpoint/2010/main" val="18315460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00157-CD20-8866-34E0-669A60455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Hình ảnh 8">
            <a:extLst>
              <a:ext uri="{FF2B5EF4-FFF2-40B4-BE49-F238E27FC236}">
                <a16:creationId xmlns:a16="http://schemas.microsoft.com/office/drawing/2014/main" id="{4B0A9768-6030-8096-50AD-8E9A1D4B9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140" y="1278371"/>
            <a:ext cx="8599522" cy="5298208"/>
          </a:xfrm>
          <a:prstGeom prst="rect">
            <a:avLst/>
          </a:prstGeom>
        </p:spPr>
      </p:pic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3783CEF9-438A-85F3-913F-22C346544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688C7A5B-F90C-097A-E954-3F40590ECD61}"/>
              </a:ext>
            </a:extLst>
          </p:cNvPr>
          <p:cNvSpPr txBox="1"/>
          <p:nvPr/>
        </p:nvSpPr>
        <p:spPr>
          <a:xfrm>
            <a:off x="3953987" y="116316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Feature Engineering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48AC4B1-F411-B81A-B7F4-F14CDC6C6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2260A4D5-F8C4-5FE9-5D8D-D598A4A5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25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6D7166BC-7764-022B-150A-00517F1DC311}"/>
              </a:ext>
            </a:extLst>
          </p:cNvPr>
          <p:cNvGrpSpPr/>
          <p:nvPr/>
        </p:nvGrpSpPr>
        <p:grpSpPr>
          <a:xfrm rot="3675135">
            <a:off x="-3431295" y="-266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73F910FB-FA70-BCD0-46E3-FD1F2D035C8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21F8A7AD-96FC-AC31-F8BA-CAE3C48C9C0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B8EA62B1-1FE4-9377-43F5-E638E7E6FE9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D2FF060-8C02-713E-1E16-E03A7E063E3B}"/>
              </a:ext>
            </a:extLst>
          </p:cNvPr>
          <p:cNvSpPr txBox="1">
            <a:spLocks/>
          </p:cNvSpPr>
          <p:nvPr/>
        </p:nvSpPr>
        <p:spPr>
          <a:xfrm>
            <a:off x="1197327" y="485648"/>
            <a:ext cx="10515600" cy="10129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Chọn lựa đặc trưng: bằng </a:t>
            </a:r>
            <a:r>
              <a:rPr lang="vi-VN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model-based</a:t>
            </a:r>
            <a:r>
              <a:rPr lang="vi-VN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methods</a:t>
            </a:r>
            <a:endParaRPr lang="vi-VN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Boosting Tree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kĩ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thuật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SHAP values</a:t>
            </a:r>
            <a:endParaRPr lang="vi-V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299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45E3C-C8AE-41C2-624A-2B32728BD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B3F3AD79-9BE2-5002-DF29-C6ABB1C53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23E90184-9211-64AA-402F-35D94E0B5CDB}"/>
              </a:ext>
            </a:extLst>
          </p:cNvPr>
          <p:cNvSpPr txBox="1"/>
          <p:nvPr/>
        </p:nvSpPr>
        <p:spPr>
          <a:xfrm>
            <a:off x="3953987" y="116316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4. Feature Engineering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E474621-DF84-09BF-7886-5ACD82D2D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92380F93-A4BB-0C60-BBDB-BBE8BCE1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26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09C4B0F7-3F4D-BD55-AA97-2E4978D5A506}"/>
              </a:ext>
            </a:extLst>
          </p:cNvPr>
          <p:cNvGrpSpPr/>
          <p:nvPr/>
        </p:nvGrpSpPr>
        <p:grpSpPr>
          <a:xfrm rot="3675135">
            <a:off x="-3431295" y="-266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313E895F-47F1-73BE-ED1C-B4379A24C02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B22AE7AB-8E8D-BEFB-2A2C-F66BFE74720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8F3C2755-586C-3009-A3F1-6590E670F553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Hộp Văn bản 5">
            <a:extLst>
              <a:ext uri="{FF2B5EF4-FFF2-40B4-BE49-F238E27FC236}">
                <a16:creationId xmlns:a16="http://schemas.microsoft.com/office/drawing/2014/main" id="{2F20B676-2F1E-B1F8-49E5-8EC229DEBE14}"/>
              </a:ext>
            </a:extLst>
          </p:cNvPr>
          <p:cNvSpPr txBox="1"/>
          <p:nvPr/>
        </p:nvSpPr>
        <p:spPr>
          <a:xfrm>
            <a:off x="6658239" y="568833"/>
            <a:ext cx="5533761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Tổng hợp tất cả phương pháp thực hiện, tập đặc trưng được chọn là: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</a:t>
            </a:r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</a:t>
            </a:r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had</a:t>
            </a:r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suicidal</a:t>
            </a:r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thoughts</a:t>
            </a:r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</a:t>
            </a:r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vi-VN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</a:t>
            </a:r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Pressure</a:t>
            </a:r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</a:t>
            </a:r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Stress</a:t>
            </a:r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Aca/Work Satisfaction </a:t>
            </a:r>
            <a:endParaRPr lang="en-US" sz="24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CGPA </a:t>
            </a:r>
            <a:endParaRPr lang="en-US" sz="24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Work/Study Hours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Working</a:t>
            </a:r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Professional </a:t>
            </a:r>
            <a:r>
              <a:rPr lang="vi-VN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</a:t>
            </a:r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Dietary Habits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4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Profession</a:t>
            </a:r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vi-VN" sz="24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Sleep Duration</a:t>
            </a:r>
            <a:endParaRPr lang="en-US" sz="24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Family History of Mental Illness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Degree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</a:t>
            </a:r>
            <a:endParaRPr lang="vi-VN" sz="2400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B3E8F9FF-B9BD-5F79-ABA8-92E64E564288}"/>
              </a:ext>
            </a:extLst>
          </p:cNvPr>
          <p:cNvSpPr txBox="1"/>
          <p:nvPr/>
        </p:nvSpPr>
        <p:spPr>
          <a:xfrm>
            <a:off x="981260" y="1926850"/>
            <a:ext cx="455156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matrix: </a:t>
            </a:r>
            <a:r>
              <a:rPr lang="vi-VN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Family</a:t>
            </a:r>
            <a:r>
              <a:rPr lang="vi-VN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History</a:t>
            </a:r>
            <a:r>
              <a:rPr lang="vi-VN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vi-VN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Mental</a:t>
            </a:r>
            <a:r>
              <a:rPr lang="vi-VN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Illness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và </a:t>
            </a:r>
            <a:r>
              <a:rPr lang="vi-VN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test: </a:t>
            </a:r>
            <a:r>
              <a:rPr lang="vi-VN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Family</a:t>
            </a:r>
            <a:r>
              <a:rPr lang="vi-VN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History</a:t>
            </a:r>
            <a:r>
              <a:rPr lang="vi-VN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vi-VN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Mental</a:t>
            </a:r>
            <a:r>
              <a:rPr lang="vi-VN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Illness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và </a:t>
            </a:r>
            <a:r>
              <a:rPr lang="vi-VN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Decission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Tree: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Family</a:t>
            </a:r>
            <a:r>
              <a:rPr lang="vi-VN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History</a:t>
            </a:r>
            <a:r>
              <a:rPr lang="vi-VN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vi-VN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Mental</a:t>
            </a:r>
            <a:r>
              <a:rPr lang="vi-VN" sz="28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Illness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và </a:t>
            </a:r>
            <a:r>
              <a:rPr lang="vi-VN" sz="28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Gender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861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29F4D-C9A9-DDE0-0B12-248EE5A68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28193062-DEBA-B9DC-4C00-5B09F540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308A6BF-820E-69FA-3D92-5A5B5F41E7B5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Huấn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luyện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F87C7002-C3BC-5552-9E26-978F7ABFE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B4ADB2F1-4064-D4C1-85AE-CE7668A71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27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4AC42C92-54E4-B25D-E715-2C72D1612ED2}"/>
              </a:ext>
            </a:extLst>
          </p:cNvPr>
          <p:cNvGrpSpPr/>
          <p:nvPr/>
        </p:nvGrpSpPr>
        <p:grpSpPr>
          <a:xfrm rot="3675135">
            <a:off x="-3431295" y="-266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C5D7958A-9675-EBB9-E8E9-CB0339261AF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326301DE-5B27-9B64-4B2F-6DEB768A166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5584895A-1B92-3436-95BA-20123E5489A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2624C1CE-055C-74E1-1723-A44E8ECABB54}"/>
              </a:ext>
            </a:extLst>
          </p:cNvPr>
          <p:cNvSpPr txBox="1"/>
          <p:nvPr/>
        </p:nvSpPr>
        <p:spPr>
          <a:xfrm>
            <a:off x="530760" y="1720840"/>
            <a:ext cx="7603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36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</a:t>
            </a:r>
            <a:r>
              <a:rPr lang="en-US" sz="36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36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36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36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36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qua 5 metrics: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F1-score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ROC-AUC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A2C7BA82-39ED-A02D-FC3D-D683E0F6A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227" y="1583333"/>
            <a:ext cx="3696013" cy="369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24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76650-45AA-5625-9988-567F0CFC9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C4555612-885A-D3AC-0C2D-598DF2DA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8D3E266B-9880-BECF-97FA-A19C733108DA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Huấn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luyện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9BF23F6-5564-299C-D367-4397810BA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1E12695B-50B0-8E83-31AD-3CA706F79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28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A5D6D2E8-CC43-0E69-5089-F03959DED3E8}"/>
              </a:ext>
            </a:extLst>
          </p:cNvPr>
          <p:cNvGrpSpPr/>
          <p:nvPr/>
        </p:nvGrpSpPr>
        <p:grpSpPr>
          <a:xfrm rot="3675135">
            <a:off x="-3431295" y="-266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A90D2126-7E7E-996A-8934-C80E243BBA3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91CA04CE-FEE3-48AD-76B4-96995CE3118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5215DFB2-6E50-BF92-29A1-688E1B9F1700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4AECA9D6-0A94-F375-F96D-D103BE9B4582}"/>
              </a:ext>
            </a:extLst>
          </p:cNvPr>
          <p:cNvSpPr txBox="1"/>
          <p:nvPr/>
        </p:nvSpPr>
        <p:spPr>
          <a:xfrm>
            <a:off x="2294283" y="1347364"/>
            <a:ext cx="760343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Metrics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đánh giá chính là </a:t>
            </a:r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vì </a:t>
            </a:r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trực tiếp đo lường vấn đề quan trọng nhất: phát hiện đầy đủ ca trầm cảm.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F1-score cũng được sử dụng làm </a:t>
            </a:r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metric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phụ, giúp kiểm soát sự cân bằng giữa </a:t>
            </a:r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và </a:t>
            </a:r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31">
            <a:extLst>
              <a:ext uri="{FF2B5EF4-FFF2-40B4-BE49-F238E27FC236}">
                <a16:creationId xmlns:a16="http://schemas.microsoft.com/office/drawing/2014/main" id="{07BAA19D-DE5E-2CAE-CF03-06F04130513E}"/>
              </a:ext>
            </a:extLst>
          </p:cNvPr>
          <p:cNvSpPr/>
          <p:nvPr/>
        </p:nvSpPr>
        <p:spPr>
          <a:xfrm>
            <a:off x="2455986" y="4085417"/>
            <a:ext cx="744173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Nếu mô hình có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cao, nghĩa là nó có khả năng phát hiện phần lớn người thật sự bị trầm cảm, tránh để họ bị bỏ qua — điều rất quan trọng trong y tế và sức khỏe tâm thần.</a:t>
            </a:r>
          </a:p>
        </p:txBody>
      </p:sp>
    </p:spTree>
    <p:extLst>
      <p:ext uri="{BB962C8B-B14F-4D97-AF65-F5344CB8AC3E}">
        <p14:creationId xmlns:p14="http://schemas.microsoft.com/office/powerpoint/2010/main" val="512432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EE1E2-72FA-0FD6-E166-47AE8F62E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0F022522-D2AF-F312-1290-4BC7C001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4D42E74D-601D-E9F9-F414-E7CAE55D54E5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Huấn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luyện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E810BE74-4FC0-BCA1-E04D-0EC38DDB0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A2112273-A821-2460-09A2-5A3B42C0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29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C8DD1BD7-267C-1594-A42D-DDB447BAEF44}"/>
              </a:ext>
            </a:extLst>
          </p:cNvPr>
          <p:cNvGrpSpPr/>
          <p:nvPr/>
        </p:nvGrpSpPr>
        <p:grpSpPr>
          <a:xfrm rot="3675135">
            <a:off x="-3385741" y="-393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2A9577BD-7DAB-6281-838B-F08159C5FC7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90CBDA41-5F70-A93A-4787-C9E79C30D8F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7639E43E-59E5-4700-DF56-D1BB9BE23A80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660A4A3C-FCEE-FFD3-4D22-E616410EDFF5}"/>
              </a:ext>
            </a:extLst>
          </p:cNvPr>
          <p:cNvSpPr txBox="1"/>
          <p:nvPr/>
        </p:nvSpPr>
        <p:spPr>
          <a:xfrm>
            <a:off x="1151283" y="992747"/>
            <a:ext cx="7603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CatBoost</a:t>
            </a: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331">
            <a:extLst>
              <a:ext uri="{FF2B5EF4-FFF2-40B4-BE49-F238E27FC236}">
                <a16:creationId xmlns:a16="http://schemas.microsoft.com/office/drawing/2014/main" id="{40A9090D-A0B0-C26E-9578-F898CF80296E}"/>
              </a:ext>
            </a:extLst>
          </p:cNvPr>
          <p:cNvSpPr/>
          <p:nvPr/>
        </p:nvSpPr>
        <p:spPr>
          <a:xfrm>
            <a:off x="6917683" y="2644621"/>
            <a:ext cx="520653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0.92 =&gt; </a:t>
            </a:r>
            <a:r>
              <a:rPr lang="en-US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ố người thực sự bị trầm cảm (trong toàn bộ những người thực sự mắc trầm cảm) được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phát hiện đúng. 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1B352AA5-BCBA-3EFB-B9F6-B318BF59E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7116"/>
            <a:ext cx="6838977" cy="466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00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779BDC05-BA31-44EF-B695-331F1F3CEBCA}"/>
              </a:ext>
            </a:extLst>
          </p:cNvPr>
          <p:cNvSpPr/>
          <p:nvPr/>
        </p:nvSpPr>
        <p:spPr>
          <a:xfrm>
            <a:off x="838200" y="1735495"/>
            <a:ext cx="10437807" cy="4985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Con người phải đối mặt với nhiều áp lực trong công việc, học tập.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Trầm cảm đang trở thành một vấn đề sức khỏe tâm thần phổ biến nhưng thường bị bỏ sót hoặc chẩn đoán muộn.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vi-VN" sz="3600" dirty="0">
                <a:solidFill>
                  <a:srgbClr val="002060"/>
                </a:solidFill>
                <a:latin typeface="+mj-lt"/>
                <a:cs typeface="Segoe UI" panose="020B0502040204020203" pitchFamily="34" charset="0"/>
              </a:rPr>
              <a:t>Việc xây dựng mô hình dự đoán trầm cảm giúp phát hiện sớm các dấu hiệu bất thường, từ đó hỗ trợ can thiệp kịp thời.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rgbClr val="002060"/>
              </a:solidFill>
              <a:latin typeface="+mj-lt"/>
              <a:cs typeface="Segoe UI" panose="020B0502040204020203" pitchFamily="34" charset="0"/>
            </a:endParaRPr>
          </a:p>
        </p:txBody>
      </p:sp>
      <p:grpSp>
        <p:nvGrpSpPr>
          <p:cNvPr id="44" name="Group 93" descr="This image is of an abstract shape. ">
            <a:extLst>
              <a:ext uri="{FF2B5EF4-FFF2-40B4-BE49-F238E27FC236}">
                <a16:creationId xmlns:a16="http://schemas.microsoft.com/office/drawing/2014/main" id="{11D0AA2F-46CB-75F0-A0F0-BBA45D0A5880}"/>
              </a:ext>
            </a:extLst>
          </p:cNvPr>
          <p:cNvGrpSpPr/>
          <p:nvPr/>
        </p:nvGrpSpPr>
        <p:grpSpPr>
          <a:xfrm rot="10800000">
            <a:off x="10246755" y="-3840948"/>
            <a:ext cx="4582203" cy="6270777"/>
            <a:chOff x="4855953" y="-2833465"/>
            <a:chExt cx="8948964" cy="12105059"/>
          </a:xfrm>
        </p:grpSpPr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038A5B14-8A8A-CDD5-CA16-A69CFF439A96}"/>
                </a:ext>
              </a:extLst>
            </p:cNvPr>
            <p:cNvSpPr>
              <a:spLocks/>
            </p:cNvSpPr>
            <p:nvPr/>
          </p:nvSpPr>
          <p:spPr bwMode="auto">
            <a:xfrm rot="12476266">
              <a:off x="4855953" y="-2246937"/>
              <a:ext cx="8673601" cy="11518531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6DA6A277-C418-0FB9-8900-0D760D68C9D3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2070B229-D2FC-FF2C-08EB-D155AEFB84C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1" name="Group 61" descr="This image is a woman's hand writing on a piece of paper. ">
            <a:extLst>
              <a:ext uri="{FF2B5EF4-FFF2-40B4-BE49-F238E27FC236}">
                <a16:creationId xmlns:a16="http://schemas.microsoft.com/office/drawing/2014/main" id="{C5EDBBD6-F8C7-0F38-DF7A-593965689964}"/>
              </a:ext>
            </a:extLst>
          </p:cNvPr>
          <p:cNvGrpSpPr/>
          <p:nvPr/>
        </p:nvGrpSpPr>
        <p:grpSpPr>
          <a:xfrm rot="5223723">
            <a:off x="12761353" y="-395328"/>
            <a:ext cx="8739666" cy="8346238"/>
            <a:chOff x="4597682" y="-439156"/>
            <a:chExt cx="7594320" cy="7252450"/>
          </a:xfrm>
        </p:grpSpPr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566B48CF-9ABD-9ABC-3D91-4DBEF3DDF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9B2F8EC5-5E95-545C-D6B6-1B28CD5DB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225C1A25-14BD-2BAF-0E08-AB17F6658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538CF76C-9BC7-4E2D-70D9-807AB40DF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A94BA032-294A-078C-2203-2626F8313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BADAC48C-BEE5-E66D-AB8F-519465613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97FC2714-63A0-C369-A384-5E40E74E5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39" name="Group 59">
              <a:extLst>
                <a:ext uri="{FF2B5EF4-FFF2-40B4-BE49-F238E27FC236}">
                  <a16:creationId xmlns:a16="http://schemas.microsoft.com/office/drawing/2014/main" id="{C78C5DF7-9B31-FC18-23E6-A6123D81F1C6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146" name="Freeform 29">
                <a:extLst>
                  <a:ext uri="{FF2B5EF4-FFF2-40B4-BE49-F238E27FC236}">
                    <a16:creationId xmlns:a16="http://schemas.microsoft.com/office/drawing/2014/main" id="{01A2E087-963C-25A6-26A3-12060F96D4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30">
                <a:extLst>
                  <a:ext uri="{FF2B5EF4-FFF2-40B4-BE49-F238E27FC236}">
                    <a16:creationId xmlns:a16="http://schemas.microsoft.com/office/drawing/2014/main" id="{795A1CA0-FFA1-A9ED-0F92-BCB2AF6A4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FE1716DE-C6E4-ADBB-48EF-02372E720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9481DFE0-283C-F81A-64A1-0CFDAD664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F5B67E17-260F-5194-7B32-7C83DCCDB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34">
              <a:extLst>
                <a:ext uri="{FF2B5EF4-FFF2-40B4-BE49-F238E27FC236}">
                  <a16:creationId xmlns:a16="http://schemas.microsoft.com/office/drawing/2014/main" id="{DB28CE4C-6FA6-D7AB-DCB0-DED7D1D47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35">
              <a:extLst>
                <a:ext uri="{FF2B5EF4-FFF2-40B4-BE49-F238E27FC236}">
                  <a16:creationId xmlns:a16="http://schemas.microsoft.com/office/drawing/2014/main" id="{BE9BABFB-3DA3-E92B-AD42-F1FF83D6EB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: Shape 66">
              <a:extLst>
                <a:ext uri="{FF2B5EF4-FFF2-40B4-BE49-F238E27FC236}">
                  <a16:creationId xmlns:a16="http://schemas.microsoft.com/office/drawing/2014/main" id="{5E9BA995-AD87-5313-C0F8-9F12AA0B58CE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6" name="TextBox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3953987" y="893093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THỰC TRẠNG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002A3173-F6BB-1AFC-F557-22E6D502F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590A013B-F227-9A05-6480-00045BF3B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040FF-0A80-5E27-C9C3-862A2C7EE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92B231F9-1A3F-5B96-A0B6-CDAA6B2F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7C5AA3A0-4582-D735-0E42-7A6491B0E9FB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5.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Huấn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luyện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BEC3E46-F1AE-9C67-1F3B-020CD89C7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EE1B88CA-3236-1049-4038-10485CEEC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30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B7DBCC3B-63F0-12C5-C0F5-248BAD0920B6}"/>
              </a:ext>
            </a:extLst>
          </p:cNvPr>
          <p:cNvGrpSpPr/>
          <p:nvPr/>
        </p:nvGrpSpPr>
        <p:grpSpPr>
          <a:xfrm rot="3675135">
            <a:off x="-3385741" y="-393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D7B44FBF-5069-4DE2-2F36-AAC93CF5D39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6DA51055-CFC3-0A19-7690-C7A934C6064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B7D33E6B-740F-F60D-EF52-78945D083126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65A8AC90-6BD2-BB63-6090-480E464DFB96}"/>
              </a:ext>
            </a:extLst>
          </p:cNvPr>
          <p:cNvSpPr txBox="1"/>
          <p:nvPr/>
        </p:nvSpPr>
        <p:spPr>
          <a:xfrm>
            <a:off x="1151283" y="992747"/>
            <a:ext cx="7603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5.2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LightGBM</a:t>
            </a: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BF87CC39-11CA-7717-72E6-0B054E181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942" y="1524724"/>
            <a:ext cx="7380115" cy="503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64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53536-E969-8D96-901E-148919A3D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4F82AB0F-DA74-E214-423D-F8E8D0A2F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F26FBFFE-5E51-B325-089E-6D2F0434A761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Tinh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7E69FED-23ED-D777-9005-A0CDC142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45F11FB3-3A61-D766-AB02-328B70E8F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38CACEAC-281E-213B-7756-385A7025EE0D}"/>
              </a:ext>
            </a:extLst>
          </p:cNvPr>
          <p:cNvGrpSpPr/>
          <p:nvPr/>
        </p:nvGrpSpPr>
        <p:grpSpPr>
          <a:xfrm rot="3675135">
            <a:off x="-3385741" y="-393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8B1336B3-08BD-80EE-7F59-DDAB9110AAB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BE7665E0-EEBC-6262-BF61-52762538503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B363DABB-87FC-B436-1059-CD4A5CF8D3B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AFD66A81-3FF9-35BB-0F2B-3AB6103083B7}"/>
              </a:ext>
            </a:extLst>
          </p:cNvPr>
          <p:cNvSpPr txBox="1"/>
          <p:nvPr/>
        </p:nvSpPr>
        <p:spPr>
          <a:xfrm>
            <a:off x="2513598" y="1787372"/>
            <a:ext cx="716480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Chiến lược </a:t>
            </a:r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fine-tuning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Trước tiên, sử dụng </a:t>
            </a:r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để quét nhanh một không gian siêu tham số rộng với chi phí thời gian thấp.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 đó, chọn điểm tốt nhất làm điểm khởi đầu cho quá trình </a:t>
            </a:r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sử dụng thuật toán TPE (</a:t>
            </a:r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Tree-structured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Parzen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Estimator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 descr="Image result for optuna">
            <a:extLst>
              <a:ext uri="{FF2B5EF4-FFF2-40B4-BE49-F238E27FC236}">
                <a16:creationId xmlns:a16="http://schemas.microsoft.com/office/drawing/2014/main" id="{83E79F08-3CDB-42F7-31A4-817447F113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050" y="4957767"/>
            <a:ext cx="3231198" cy="1900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5510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73884-FAAE-4A76-4012-AFA06E4FE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BAFD0D27-926F-12F0-103D-D2E80302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443F471A-E65A-6073-B7FB-C75D44AEABD4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Tinh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08F5B8D-460B-0EF1-D06D-C97AD4A1F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08412D67-266C-9C8E-A313-AF3AEBD8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CA966244-2FF3-4FCF-404C-855776C106B6}"/>
              </a:ext>
            </a:extLst>
          </p:cNvPr>
          <p:cNvGrpSpPr/>
          <p:nvPr/>
        </p:nvGrpSpPr>
        <p:grpSpPr>
          <a:xfrm rot="3675135">
            <a:off x="-3385741" y="-393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8A16F391-C14F-DB36-2CEC-97774F0C0F70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10F56538-4E05-86C9-104E-88DB7A1D5C7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14AAAEC0-7D8A-A1BA-3096-E2E3AD9F64D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D32D5076-A370-066E-806D-70B430B14859}"/>
              </a:ext>
            </a:extLst>
          </p:cNvPr>
          <p:cNvSpPr txBox="1"/>
          <p:nvPr/>
        </p:nvSpPr>
        <p:spPr>
          <a:xfrm>
            <a:off x="1151283" y="992747"/>
            <a:ext cx="7603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CatBoost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(tuning)</a:t>
            </a: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3E5420B0-9C9D-F9A9-0B9D-C359671F6D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3" t="5591"/>
          <a:stretch/>
        </p:blipFill>
        <p:spPr>
          <a:xfrm>
            <a:off x="101600" y="1966169"/>
            <a:ext cx="12573000" cy="421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18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DDF78-A947-2645-3985-185FA1049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72A781CB-F532-B7B9-9A20-75FD8F89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A31D49A-A3E1-82D9-C034-279AC87B7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86BFE003-901B-5AEE-DA44-EA1FB397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80FF3678-8B7D-F34A-E668-6B91922AB420}"/>
              </a:ext>
            </a:extLst>
          </p:cNvPr>
          <p:cNvGrpSpPr/>
          <p:nvPr/>
        </p:nvGrpSpPr>
        <p:grpSpPr>
          <a:xfrm rot="3675135">
            <a:off x="-3385741" y="-393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9C11ED0D-83BF-225F-BB18-3542C09101C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092609C1-296C-02EE-51D7-EB1AA28996B6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9267DAB2-70EF-F878-F74D-A10CD5726FA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Rectangle 331">
            <a:extLst>
              <a:ext uri="{FF2B5EF4-FFF2-40B4-BE49-F238E27FC236}">
                <a16:creationId xmlns:a16="http://schemas.microsoft.com/office/drawing/2014/main" id="{89A4F3D0-453A-A9DC-84A1-96C7CFE3C3D6}"/>
              </a:ext>
            </a:extLst>
          </p:cNvPr>
          <p:cNvSpPr/>
          <p:nvPr/>
        </p:nvSpPr>
        <p:spPr>
          <a:xfrm>
            <a:off x="6838977" y="2619221"/>
            <a:ext cx="5206530" cy="2585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chỉ quanh 70%: còn khá nhiều dự đoán dương tính giả.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F1-score ~ 80% cho thấy mô hình vẫn có thể cân bằng tốt hơn giữa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và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9" name="TextBox 345">
            <a:extLst>
              <a:ext uri="{FF2B5EF4-FFF2-40B4-BE49-F238E27FC236}">
                <a16:creationId xmlns:a16="http://schemas.microsoft.com/office/drawing/2014/main" id="{05DD0316-5161-8298-7C72-EB326DB807AD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Tinh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7FCC3D5C-1B44-DAFC-B791-56ABFE7D2C1F}"/>
              </a:ext>
            </a:extLst>
          </p:cNvPr>
          <p:cNvSpPr txBox="1"/>
          <p:nvPr/>
        </p:nvSpPr>
        <p:spPr>
          <a:xfrm>
            <a:off x="1151283" y="992747"/>
            <a:ext cx="7603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CatBoost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(tuning)</a:t>
            </a: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8DBA58E0-3107-75C9-A08F-8E59B6555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7116"/>
            <a:ext cx="6838977" cy="466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55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852F8-09A4-71C1-8FA9-FA1B624B0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F3E2F0A9-718D-A3FA-397B-0C55589F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C528121-E6C0-8C33-6E5C-72981132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CE362266-07AC-C3AA-298E-BA595DF7F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395D75E8-DEDB-C930-95E9-B8A6F6EE0664}"/>
              </a:ext>
            </a:extLst>
          </p:cNvPr>
          <p:cNvGrpSpPr/>
          <p:nvPr/>
        </p:nvGrpSpPr>
        <p:grpSpPr>
          <a:xfrm rot="3675135">
            <a:off x="-3385741" y="-393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0167B5C0-C50B-AFCC-F80E-38D215BE2E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B642DB69-F044-94E7-6E69-6D673A386FB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08F5743B-E3A3-F5D5-809E-CF38A95E62A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345">
            <a:extLst>
              <a:ext uri="{FF2B5EF4-FFF2-40B4-BE49-F238E27FC236}">
                <a16:creationId xmlns:a16="http://schemas.microsoft.com/office/drawing/2014/main" id="{49D5F0C5-1872-45C0-1AA0-81C501704BC0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Tinh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D7298010-5C69-FD8D-2F3A-A68CC5C959D4}"/>
              </a:ext>
            </a:extLst>
          </p:cNvPr>
          <p:cNvSpPr txBox="1"/>
          <p:nvPr/>
        </p:nvSpPr>
        <p:spPr>
          <a:xfrm>
            <a:off x="1151283" y="992747"/>
            <a:ext cx="7603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CatBoost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(tuning)</a:t>
            </a: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CD9DE71A-9F9A-A8C6-DA84-619BB9AA0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127" y="1464537"/>
            <a:ext cx="4984152" cy="4840378"/>
          </a:xfrm>
          <a:prstGeom prst="rect">
            <a:avLst/>
          </a:prstGeom>
        </p:spPr>
      </p:pic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8E0D6CAB-ADDF-AC51-C2EA-B2FEC72A7C48}"/>
              </a:ext>
            </a:extLst>
          </p:cNvPr>
          <p:cNvSpPr txBox="1"/>
          <p:nvPr/>
        </p:nvSpPr>
        <p:spPr>
          <a:xfrm>
            <a:off x="5834227" y="2597815"/>
            <a:ext cx="59382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 Negative = 20980 (74.56%)</a:t>
            </a:r>
            <a:endParaRPr lang="en-US" altLang="vi-VN" sz="28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Positive = 2 019 (7.17%)</a:t>
            </a:r>
            <a:endParaRPr lang="en-US" altLang="vi-VN" sz="28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Negative = 347 (1.23%) </a:t>
            </a:r>
            <a:endParaRPr lang="en-US" altLang="vi-VN" sz="28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 Positive = 4 794 (17.04%)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64464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9B5E7-B81C-53EC-9F79-2A396F5F0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4D809DAE-CA14-CDA6-98FB-FC4F9931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DB35D694-329C-C1C4-1DAB-FF8A4930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F17C4DA1-A8E4-9787-0ACF-01C82E02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D0D2D6C4-C486-00A8-680A-685EF4D820E3}"/>
              </a:ext>
            </a:extLst>
          </p:cNvPr>
          <p:cNvGrpSpPr/>
          <p:nvPr/>
        </p:nvGrpSpPr>
        <p:grpSpPr>
          <a:xfrm rot="3675135">
            <a:off x="-3385741" y="-393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0518BACE-B063-B16B-5FF8-B6C54A458AC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3F3D3835-65A7-BFCE-0891-499BEDCF471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26EF2E85-38DA-CDD6-C7D0-71CA43FA012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345">
            <a:extLst>
              <a:ext uri="{FF2B5EF4-FFF2-40B4-BE49-F238E27FC236}">
                <a16:creationId xmlns:a16="http://schemas.microsoft.com/office/drawing/2014/main" id="{AD017AB8-2105-0453-111B-4DE2FB38D39F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Tinh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63595508-18CE-05B2-9EC4-938C57273C4A}"/>
              </a:ext>
            </a:extLst>
          </p:cNvPr>
          <p:cNvSpPr txBox="1"/>
          <p:nvPr/>
        </p:nvSpPr>
        <p:spPr>
          <a:xfrm>
            <a:off x="1151283" y="992747"/>
            <a:ext cx="7603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CatBoost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(tuning)</a:t>
            </a: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77AD2F75-D802-2A03-07A5-873A94B306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859"/>
          <a:stretch/>
        </p:blipFill>
        <p:spPr>
          <a:xfrm>
            <a:off x="189476" y="1679742"/>
            <a:ext cx="5374109" cy="4342877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2EA10901-7196-CA34-A564-8B2D3D333254}"/>
              </a:ext>
            </a:extLst>
          </p:cNvPr>
          <p:cNvSpPr txBox="1"/>
          <p:nvPr/>
        </p:nvSpPr>
        <p:spPr>
          <a:xfrm>
            <a:off x="6096000" y="2908910"/>
            <a:ext cx="53741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 hình có khả năng phân biệt giữa người bị trầm cảm và không bị trầm cảm lên đến 97.5% 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277265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B5560-9E0F-671C-E70C-8EF85B513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73E8925-231A-05D3-63F9-78739D3D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150768CD-E72C-F886-55F5-EA9EB467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E8E4BBA9-D405-6928-F2B8-60581969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378CB6B3-B456-6702-AFFB-8F0369A5EC83}"/>
              </a:ext>
            </a:extLst>
          </p:cNvPr>
          <p:cNvGrpSpPr/>
          <p:nvPr/>
        </p:nvGrpSpPr>
        <p:grpSpPr>
          <a:xfrm rot="3675135">
            <a:off x="-3385741" y="-393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0AB35480-2C11-9105-98C5-029BABDC853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7CC823B5-DAD9-5D3C-6C16-E556B33E3BD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D21567AF-62BA-0FC7-0BD9-C54BB06B5CD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345">
            <a:extLst>
              <a:ext uri="{FF2B5EF4-FFF2-40B4-BE49-F238E27FC236}">
                <a16:creationId xmlns:a16="http://schemas.microsoft.com/office/drawing/2014/main" id="{61EB798A-C7C8-4004-C772-B15040912399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Tinh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49CC43F1-7451-49E4-DB93-36D228A9ADE7}"/>
              </a:ext>
            </a:extLst>
          </p:cNvPr>
          <p:cNvSpPr txBox="1"/>
          <p:nvPr/>
        </p:nvSpPr>
        <p:spPr>
          <a:xfrm>
            <a:off x="1151283" y="992747"/>
            <a:ext cx="7603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CatBoost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(tuning)</a:t>
            </a: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E0986062-0916-6D8A-EA9A-6F709F55FCE6}"/>
              </a:ext>
            </a:extLst>
          </p:cNvPr>
          <p:cNvSpPr txBox="1"/>
          <p:nvPr/>
        </p:nvSpPr>
        <p:spPr>
          <a:xfrm>
            <a:off x="6096000" y="2908910"/>
            <a:ext cx="53741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 hình không bị </a:t>
            </a:r>
            <a:r>
              <a:rPr lang="vi-VN" altLang="vi-VN" sz="28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(và cũng không </a:t>
            </a:r>
            <a:r>
              <a:rPr lang="vi-VN" altLang="vi-VN" sz="28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underfitting</a:t>
            </a: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vì các chỉ số trên </a:t>
            </a:r>
            <a:r>
              <a:rPr lang="vi-VN" altLang="vi-VN" sz="28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và </a:t>
            </a:r>
            <a:r>
              <a:rPr lang="vi-VN" altLang="vi-VN" sz="28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gần như tương đương.</a:t>
            </a:r>
            <a:endParaRPr lang="vi-VN" dirty="0"/>
          </a:p>
        </p:txBody>
      </p:sp>
      <p:graphicFrame>
        <p:nvGraphicFramePr>
          <p:cNvPr id="11" name="Bảng 10">
            <a:extLst>
              <a:ext uri="{FF2B5EF4-FFF2-40B4-BE49-F238E27FC236}">
                <a16:creationId xmlns:a16="http://schemas.microsoft.com/office/drawing/2014/main" id="{0CEA59FD-2AEB-1C3D-31ED-76C5E7938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852507"/>
              </p:ext>
            </p:extLst>
          </p:nvPr>
        </p:nvGraphicFramePr>
        <p:xfrm>
          <a:off x="902480" y="1870594"/>
          <a:ext cx="4089650" cy="3778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693">
                  <a:extLst>
                    <a:ext uri="{9D8B030D-6E8A-4147-A177-3AD203B41FA5}">
                      <a16:colId xmlns:a16="http://schemas.microsoft.com/office/drawing/2014/main" val="2147727659"/>
                    </a:ext>
                  </a:extLst>
                </a:gridCol>
                <a:gridCol w="1541395">
                  <a:extLst>
                    <a:ext uri="{9D8B030D-6E8A-4147-A177-3AD203B41FA5}">
                      <a16:colId xmlns:a16="http://schemas.microsoft.com/office/drawing/2014/main" val="2844924063"/>
                    </a:ext>
                  </a:extLst>
                </a:gridCol>
                <a:gridCol w="1379562">
                  <a:extLst>
                    <a:ext uri="{9D8B030D-6E8A-4147-A177-3AD203B41FA5}">
                      <a16:colId xmlns:a16="http://schemas.microsoft.com/office/drawing/2014/main" val="753676709"/>
                    </a:ext>
                  </a:extLst>
                </a:gridCol>
              </a:tblGrid>
              <a:tr h="71761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rgbClr val="405888"/>
                          </a:solidFill>
                          <a:effectLst/>
                        </a:rPr>
                        <a:t>CatBoost</a:t>
                      </a:r>
                      <a:r>
                        <a:rPr lang="en-US" sz="1800" b="1" dirty="0">
                          <a:solidFill>
                            <a:srgbClr val="405888"/>
                          </a:solidFill>
                          <a:effectLst/>
                        </a:rPr>
                        <a:t> (Tuned)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405888"/>
                          </a:solidFill>
                          <a:effectLst/>
                        </a:rPr>
                        <a:t>Train</a:t>
                      </a:r>
                      <a:endParaRPr lang="en-US" sz="1800" b="1" i="0" dirty="0">
                        <a:solidFill>
                          <a:srgbClr val="405888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405888"/>
                          </a:solidFill>
                          <a:effectLst/>
                        </a:rPr>
                        <a:t>Test</a:t>
                      </a:r>
                      <a:endParaRPr lang="en-US" sz="1800" b="1" i="0" dirty="0">
                        <a:solidFill>
                          <a:srgbClr val="405888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09168"/>
                  </a:ext>
                </a:extLst>
              </a:tr>
              <a:tr h="76521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05888"/>
                          </a:solidFill>
                          <a:effectLst/>
                        </a:rPr>
                        <a:t>Accuracy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405888"/>
                          </a:solidFill>
                          <a:effectLst/>
                        </a:rPr>
                        <a:t>0.9139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405888"/>
                          </a:solidFill>
                          <a:effectLst/>
                        </a:rPr>
                        <a:t>0.9159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229838"/>
                  </a:ext>
                </a:extLst>
              </a:tr>
              <a:tr h="76521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05888"/>
                          </a:solidFill>
                          <a:effectLst/>
                        </a:rPr>
                        <a:t>Recall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405888"/>
                          </a:solidFill>
                          <a:effectLst/>
                        </a:rPr>
                        <a:t>0.9324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405888"/>
                          </a:solidFill>
                          <a:effectLst/>
                        </a:rPr>
                        <a:t>0.9325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115491"/>
                  </a:ext>
                </a:extLst>
              </a:tr>
              <a:tr h="76521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05888"/>
                          </a:solidFill>
                          <a:effectLst/>
                        </a:rPr>
                        <a:t>F1-score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405888"/>
                          </a:solidFill>
                          <a:effectLst/>
                        </a:rPr>
                        <a:t>0.7971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405888"/>
                          </a:solidFill>
                          <a:effectLst/>
                        </a:rPr>
                        <a:t>0.8021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122847"/>
                  </a:ext>
                </a:extLst>
              </a:tr>
              <a:tr h="76521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05888"/>
                          </a:solidFill>
                          <a:effectLst/>
                        </a:rPr>
                        <a:t>Precision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405888"/>
                          </a:solidFill>
                          <a:effectLst/>
                        </a:rPr>
                        <a:t>0.6961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405888"/>
                          </a:solidFill>
                          <a:effectLst/>
                        </a:rPr>
                        <a:t>0.7037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763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209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25878-9BDB-2BE3-078B-2F9B61AAD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9054337C-8969-1BE9-E453-5DD867DAB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91FFDBB-D5AC-657D-1406-87AFAC441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13ED8816-FD1D-68B9-84A5-B944911F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37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EE16A021-0A08-BE24-39A6-1A0E9FFA16D0}"/>
              </a:ext>
            </a:extLst>
          </p:cNvPr>
          <p:cNvGrpSpPr/>
          <p:nvPr/>
        </p:nvGrpSpPr>
        <p:grpSpPr>
          <a:xfrm rot="3675135">
            <a:off x="-3385741" y="-393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A2DF9101-1F0B-2502-4F60-8384A23B4DE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0E584BB9-5846-EDD7-CBFD-95D1FC68F8A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9AB33775-2065-D464-C61C-AFE0CE9BE21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345">
            <a:extLst>
              <a:ext uri="{FF2B5EF4-FFF2-40B4-BE49-F238E27FC236}">
                <a16:creationId xmlns:a16="http://schemas.microsoft.com/office/drawing/2014/main" id="{DC701C22-3A81-5D0B-7F13-DDA4115E710F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Tinh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EEF70978-3BCC-5D0F-BB9E-8275984CFBD8}"/>
              </a:ext>
            </a:extLst>
          </p:cNvPr>
          <p:cNvSpPr txBox="1"/>
          <p:nvPr/>
        </p:nvSpPr>
        <p:spPr>
          <a:xfrm>
            <a:off x="1151283" y="992747"/>
            <a:ext cx="7603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vi-VN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CatBoost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(tuning)</a:t>
            </a: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4B689FC7-8DF2-E2ED-0BDC-D588480017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97"/>
          <a:stretch/>
        </p:blipFill>
        <p:spPr>
          <a:xfrm>
            <a:off x="2946400" y="1588742"/>
            <a:ext cx="6376476" cy="489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255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903D1-0380-D7E5-BAC2-98BB416B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39FC3892-9575-164A-FCC8-20EF8942E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2018786C-B8B2-9990-3947-A5BEDFCB9E14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Tinh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D635D37-E73D-D47B-439B-E64F8EBBB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9353261A-1207-19D6-84F8-0156D8EE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38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51962598-F9C3-53FE-83A0-7457E5B46F23}"/>
              </a:ext>
            </a:extLst>
          </p:cNvPr>
          <p:cNvGrpSpPr/>
          <p:nvPr/>
        </p:nvGrpSpPr>
        <p:grpSpPr>
          <a:xfrm rot="3675135">
            <a:off x="-3385741" y="-393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EBC43FA1-46A8-269D-BEC6-FC126CA8BB13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4E0B42E9-4A4D-0880-C866-26BDAC1E44B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A0ED6CD3-26FB-5F1B-7698-95F8A1A056A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" name="TextBox 8">
            <a:extLst>
              <a:ext uri="{FF2B5EF4-FFF2-40B4-BE49-F238E27FC236}">
                <a16:creationId xmlns:a16="http://schemas.microsoft.com/office/drawing/2014/main" id="{960DB5A6-2320-BDDF-2822-AD332F9DBD36}"/>
              </a:ext>
            </a:extLst>
          </p:cNvPr>
          <p:cNvSpPr txBox="1"/>
          <p:nvPr/>
        </p:nvSpPr>
        <p:spPr>
          <a:xfrm>
            <a:off x="1151283" y="992747"/>
            <a:ext cx="7603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6.2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LightGBM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(tuning)</a:t>
            </a: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25BFE21-94A3-44B4-5FA6-F53B9CA544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96"/>
          <a:stretch/>
        </p:blipFill>
        <p:spPr>
          <a:xfrm>
            <a:off x="162780" y="1966169"/>
            <a:ext cx="12573000" cy="373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45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E8DE1-19FE-82EE-D9B4-C406DA608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526908B7-65C5-B773-5E77-8AC92FC11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D08EB53-16A6-07B0-594C-8DF86FCF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79A3E4F4-C8DB-CE16-D708-CE511EA6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E6250787-86BC-2C79-4D4C-CD229C9569A7}"/>
              </a:ext>
            </a:extLst>
          </p:cNvPr>
          <p:cNvGrpSpPr/>
          <p:nvPr/>
        </p:nvGrpSpPr>
        <p:grpSpPr>
          <a:xfrm rot="3675135">
            <a:off x="-3385741" y="-393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0F498D03-CD04-C1C7-36DA-ED6F118252E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69F4ECD4-BCB9-C718-9532-E5B1C05CDF7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86AF114E-68A8-3048-89B4-C52F10AC4DF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Rectangle 331">
            <a:extLst>
              <a:ext uri="{FF2B5EF4-FFF2-40B4-BE49-F238E27FC236}">
                <a16:creationId xmlns:a16="http://schemas.microsoft.com/office/drawing/2014/main" id="{8EFE5131-D4EA-7E3D-5426-5467AE9D488E}"/>
              </a:ext>
            </a:extLst>
          </p:cNvPr>
          <p:cNvSpPr/>
          <p:nvPr/>
        </p:nvSpPr>
        <p:spPr>
          <a:xfrm>
            <a:off x="6985470" y="2694480"/>
            <a:ext cx="5062368" cy="21544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Precision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và F1-score thấp hơn một chút so với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CatBoost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Điều này cho thấy </a:t>
            </a:r>
            <a:r>
              <a:rPr lang="vi-VN" sz="2800" b="0" dirty="0" err="1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LightGBM</a:t>
            </a:r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có xu hướng dự đoán dương tính giả nhiều hơn, gây giảm độ tin cậy.</a:t>
            </a:r>
          </a:p>
        </p:txBody>
      </p:sp>
      <p:sp>
        <p:nvSpPr>
          <p:cNvPr id="9" name="TextBox 345">
            <a:extLst>
              <a:ext uri="{FF2B5EF4-FFF2-40B4-BE49-F238E27FC236}">
                <a16:creationId xmlns:a16="http://schemas.microsoft.com/office/drawing/2014/main" id="{FFA59F91-9470-4E7C-9F88-E30920402C5A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Tinh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8">
            <a:extLst>
              <a:ext uri="{FF2B5EF4-FFF2-40B4-BE49-F238E27FC236}">
                <a16:creationId xmlns:a16="http://schemas.microsoft.com/office/drawing/2014/main" id="{C8E96A8C-7827-F1D0-A60D-00BC1EF7E0AF}"/>
              </a:ext>
            </a:extLst>
          </p:cNvPr>
          <p:cNvSpPr txBox="1"/>
          <p:nvPr/>
        </p:nvSpPr>
        <p:spPr>
          <a:xfrm>
            <a:off x="1151283" y="992747"/>
            <a:ext cx="7603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6.2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LightGBM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(tuning)</a:t>
            </a: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42E41471-586A-65B0-4AD5-42C933E8D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9800"/>
            <a:ext cx="6838977" cy="46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392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F4A49-2272-2866-DF16-ADBE10FAC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491EFAA-CFFE-44FF-DBAC-322A5A915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grpSp>
        <p:nvGrpSpPr>
          <p:cNvPr id="44" name="Group 93" descr="This image is of an abstract shape. ">
            <a:extLst>
              <a:ext uri="{FF2B5EF4-FFF2-40B4-BE49-F238E27FC236}">
                <a16:creationId xmlns:a16="http://schemas.microsoft.com/office/drawing/2014/main" id="{338DFEDA-600C-C2E4-60F7-219FFE9DCC2D}"/>
              </a:ext>
            </a:extLst>
          </p:cNvPr>
          <p:cNvGrpSpPr/>
          <p:nvPr/>
        </p:nvGrpSpPr>
        <p:grpSpPr>
          <a:xfrm rot="15309759">
            <a:off x="9721398" y="5647776"/>
            <a:ext cx="4582203" cy="6270777"/>
            <a:chOff x="4855953" y="-2833465"/>
            <a:chExt cx="8948964" cy="12105059"/>
          </a:xfrm>
        </p:grpSpPr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E2E4080A-EAF5-0FE5-9F2F-524D70DB260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A42202FC-7E8C-C6C2-7A26-FD2A8FDBCAD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12">
              <a:extLst>
                <a:ext uri="{FF2B5EF4-FFF2-40B4-BE49-F238E27FC236}">
                  <a16:creationId xmlns:a16="http://schemas.microsoft.com/office/drawing/2014/main" id="{4AADF1BD-6F5D-1558-F569-AA83EE22130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31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C198D96-2F82-3816-AEE0-66912A1574EE}"/>
              </a:ext>
            </a:extLst>
          </p:cNvPr>
          <p:cNvGrpSpPr/>
          <p:nvPr/>
        </p:nvGrpSpPr>
        <p:grpSpPr>
          <a:xfrm rot="5223723">
            <a:off x="12761353" y="-395328"/>
            <a:ext cx="8739666" cy="8346238"/>
            <a:chOff x="4597682" y="-439156"/>
            <a:chExt cx="7594320" cy="7252450"/>
          </a:xfrm>
        </p:grpSpPr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6B021BC5-3000-99B4-B45D-E1179BCFF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23">
              <a:extLst>
                <a:ext uri="{FF2B5EF4-FFF2-40B4-BE49-F238E27FC236}">
                  <a16:creationId xmlns:a16="http://schemas.microsoft.com/office/drawing/2014/main" id="{B5DE8142-3403-5229-7760-9F98C2A1C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4" name="Freeform 24">
              <a:extLst>
                <a:ext uri="{FF2B5EF4-FFF2-40B4-BE49-F238E27FC236}">
                  <a16:creationId xmlns:a16="http://schemas.microsoft.com/office/drawing/2014/main" id="{A295FD0C-123F-7838-95B0-6F8714784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5" name="Freeform 25">
              <a:extLst>
                <a:ext uri="{FF2B5EF4-FFF2-40B4-BE49-F238E27FC236}">
                  <a16:creationId xmlns:a16="http://schemas.microsoft.com/office/drawing/2014/main" id="{3A11B42D-1D23-C088-59A3-A5D514699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6" name="Freeform 26">
              <a:extLst>
                <a:ext uri="{FF2B5EF4-FFF2-40B4-BE49-F238E27FC236}">
                  <a16:creationId xmlns:a16="http://schemas.microsoft.com/office/drawing/2014/main" id="{306BD1DF-5459-1809-88C9-942F93348528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7" name="Freeform 27">
              <a:extLst>
                <a:ext uri="{FF2B5EF4-FFF2-40B4-BE49-F238E27FC236}">
                  <a16:creationId xmlns:a16="http://schemas.microsoft.com/office/drawing/2014/main" id="{47F7BA03-4A27-8522-32D5-1513A8DB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28">
              <a:extLst>
                <a:ext uri="{FF2B5EF4-FFF2-40B4-BE49-F238E27FC236}">
                  <a16:creationId xmlns:a16="http://schemas.microsoft.com/office/drawing/2014/main" id="{5E06DC0C-670A-3D00-4945-DF41EB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39" name="Group 59">
              <a:extLst>
                <a:ext uri="{FF2B5EF4-FFF2-40B4-BE49-F238E27FC236}">
                  <a16:creationId xmlns:a16="http://schemas.microsoft.com/office/drawing/2014/main" id="{2142ED5A-3CAF-5A5C-16A6-B9859D44E9A3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146" name="Freeform 29">
                <a:extLst>
                  <a:ext uri="{FF2B5EF4-FFF2-40B4-BE49-F238E27FC236}">
                    <a16:creationId xmlns:a16="http://schemas.microsoft.com/office/drawing/2014/main" id="{3250DD89-8886-5FCF-DB62-E4CCFE2DD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30">
                <a:extLst>
                  <a:ext uri="{FF2B5EF4-FFF2-40B4-BE49-F238E27FC236}">
                    <a16:creationId xmlns:a16="http://schemas.microsoft.com/office/drawing/2014/main" id="{A92BE2AA-2DC1-EB9B-BD1A-8B530C718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140" name="Freeform 31">
              <a:extLst>
                <a:ext uri="{FF2B5EF4-FFF2-40B4-BE49-F238E27FC236}">
                  <a16:creationId xmlns:a16="http://schemas.microsoft.com/office/drawing/2014/main" id="{06E7623A-707E-111C-936B-12E513EBA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1" name="Freeform 32">
              <a:extLst>
                <a:ext uri="{FF2B5EF4-FFF2-40B4-BE49-F238E27FC236}">
                  <a16:creationId xmlns:a16="http://schemas.microsoft.com/office/drawing/2014/main" id="{FFD940A3-2A7C-C1DA-3F76-DCB45590A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33">
              <a:extLst>
                <a:ext uri="{FF2B5EF4-FFF2-40B4-BE49-F238E27FC236}">
                  <a16:creationId xmlns:a16="http://schemas.microsoft.com/office/drawing/2014/main" id="{6FC71952-86B0-3055-F189-982FF681B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3" name="Freeform 34">
              <a:extLst>
                <a:ext uri="{FF2B5EF4-FFF2-40B4-BE49-F238E27FC236}">
                  <a16:creationId xmlns:a16="http://schemas.microsoft.com/office/drawing/2014/main" id="{2FB2715A-1983-6A24-C7C6-472185BBF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4" name="Freeform 35">
              <a:extLst>
                <a:ext uri="{FF2B5EF4-FFF2-40B4-BE49-F238E27FC236}">
                  <a16:creationId xmlns:a16="http://schemas.microsoft.com/office/drawing/2014/main" id="{F2D50333-135D-6FB6-3C22-1A68467E7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5" name="Freeform: Shape 66">
              <a:extLst>
                <a:ext uri="{FF2B5EF4-FFF2-40B4-BE49-F238E27FC236}">
                  <a16:creationId xmlns:a16="http://schemas.microsoft.com/office/drawing/2014/main" id="{70BBE15B-4EA2-43AE-D526-0F6664532B88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46" name="TextBox 345">
            <a:extLst>
              <a:ext uri="{FF2B5EF4-FFF2-40B4-BE49-F238E27FC236}">
                <a16:creationId xmlns:a16="http://schemas.microsoft.com/office/drawing/2014/main" id="{3C2A2A69-44F1-4935-F360-E20023F0B6EC}"/>
              </a:ext>
            </a:extLst>
          </p:cNvPr>
          <p:cNvSpPr txBox="1"/>
          <p:nvPr/>
        </p:nvSpPr>
        <p:spPr>
          <a:xfrm>
            <a:off x="3953987" y="557049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NỘI DUNG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45173D9-90A5-FB11-E7BA-AA1AA7C22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01BB40E-1EE5-C690-2D33-7266EE5A3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Rectangle 331">
            <a:extLst>
              <a:ext uri="{FF2B5EF4-FFF2-40B4-BE49-F238E27FC236}">
                <a16:creationId xmlns:a16="http://schemas.microsoft.com/office/drawing/2014/main" id="{83F576C5-D2F9-B38F-20CD-EC447801CEAE}"/>
              </a:ext>
            </a:extLst>
          </p:cNvPr>
          <p:cNvSpPr/>
          <p:nvPr/>
        </p:nvSpPr>
        <p:spPr>
          <a:xfrm>
            <a:off x="3623264" y="1388318"/>
            <a:ext cx="4987336" cy="4431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Tổng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về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3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tích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(EDA)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Tiền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3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Huấn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luyện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</a:t>
            </a:r>
            <a:endParaRPr lang="en-US" sz="3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Tinh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chỉnh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</a:t>
            </a:r>
            <a:endParaRPr lang="en-US" sz="3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Đánh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hình</a:t>
            </a:r>
            <a:endParaRPr lang="en-US" sz="36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3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76613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9DF8E-3C9C-B5E3-3989-CE1EE216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8FEF2583-92C2-2691-7E2F-CC101AF29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2EE0D4A5-8526-CEC5-183C-1DF125C2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2A026868-0C4B-9195-A25C-D1D47D31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0BA108E1-E8EB-36C1-0236-B61247F564CC}"/>
              </a:ext>
            </a:extLst>
          </p:cNvPr>
          <p:cNvGrpSpPr/>
          <p:nvPr/>
        </p:nvGrpSpPr>
        <p:grpSpPr>
          <a:xfrm rot="3675135">
            <a:off x="-3385741" y="-393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7B82CD48-DA0D-E2E4-80C9-9EF7A7824C36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79FB25C6-E2BB-8D53-777A-C0608875A46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DCF82942-0807-BBC9-EDAC-3FC6DC2E60C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966E4398-9BD7-D15A-BCFE-6324CFA82841}"/>
              </a:ext>
            </a:extLst>
          </p:cNvPr>
          <p:cNvSpPr txBox="1"/>
          <p:nvPr/>
        </p:nvSpPr>
        <p:spPr>
          <a:xfrm>
            <a:off x="5834227" y="2597815"/>
            <a:ext cx="593827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vi-VN" altLang="vi-VN" sz="28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8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20859 (74.13%) 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vi-VN" altLang="vi-VN" sz="28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8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2140 (7.6%)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vi-VN" altLang="vi-VN" sz="28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8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Negative</a:t>
            </a: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358 (1.27%)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vi-VN" altLang="vi-VN" sz="28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altLang="vi-VN" sz="28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4783 (17%)</a:t>
            </a:r>
          </a:p>
        </p:txBody>
      </p:sp>
      <p:sp>
        <p:nvSpPr>
          <p:cNvPr id="6" name="TextBox 345">
            <a:extLst>
              <a:ext uri="{FF2B5EF4-FFF2-40B4-BE49-F238E27FC236}">
                <a16:creationId xmlns:a16="http://schemas.microsoft.com/office/drawing/2014/main" id="{0618AB89-28FC-3CB3-B5C6-6977CC36FCB9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Tinh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B17B153C-DE48-CE3B-EA2B-7227778A35D0}"/>
              </a:ext>
            </a:extLst>
          </p:cNvPr>
          <p:cNvSpPr txBox="1"/>
          <p:nvPr/>
        </p:nvSpPr>
        <p:spPr>
          <a:xfrm>
            <a:off x="1151283" y="992747"/>
            <a:ext cx="7603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6.2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LightGBM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(tuning)</a:t>
            </a: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Hình ảnh 13">
            <a:extLst>
              <a:ext uri="{FF2B5EF4-FFF2-40B4-BE49-F238E27FC236}">
                <a16:creationId xmlns:a16="http://schemas.microsoft.com/office/drawing/2014/main" id="{66ED7D18-A45B-5E2A-2ABC-341A05BE1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74525"/>
            <a:ext cx="5309409" cy="483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901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7A0CC-6347-97AF-D21F-3E2852CBC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0A086C4E-5DC3-66EF-A403-6262E995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E25147C-E419-ECBB-8A9F-38FD37F76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925530C2-AD65-3CE5-7094-F21CB83E2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41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31ED6E8B-7AE2-BC42-E97B-6118413E7607}"/>
              </a:ext>
            </a:extLst>
          </p:cNvPr>
          <p:cNvGrpSpPr/>
          <p:nvPr/>
        </p:nvGrpSpPr>
        <p:grpSpPr>
          <a:xfrm rot="3675135">
            <a:off x="-3385741" y="-393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5046693D-844B-FED5-C1A0-54EF7D896E4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A03DDE26-0E2E-1EE8-B340-ED9F927CAD50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AF7A41B0-DCA3-F78F-9C2F-13DF83C4C83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345">
            <a:extLst>
              <a:ext uri="{FF2B5EF4-FFF2-40B4-BE49-F238E27FC236}">
                <a16:creationId xmlns:a16="http://schemas.microsoft.com/office/drawing/2014/main" id="{AB6E368B-9443-8C08-E23D-63A216811CC2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Tinh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A179D1BE-F101-6CFE-1CF2-5AFE25AF019B}"/>
              </a:ext>
            </a:extLst>
          </p:cNvPr>
          <p:cNvSpPr txBox="1"/>
          <p:nvPr/>
        </p:nvSpPr>
        <p:spPr>
          <a:xfrm>
            <a:off x="1151283" y="992747"/>
            <a:ext cx="7603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6.2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LightGBM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(tuning)</a:t>
            </a: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Hình ảnh 16">
            <a:extLst>
              <a:ext uri="{FF2B5EF4-FFF2-40B4-BE49-F238E27FC236}">
                <a16:creationId xmlns:a16="http://schemas.microsoft.com/office/drawing/2014/main" id="{DD61F178-E070-82C0-F1A6-71D6DBCBD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9" y="1679743"/>
            <a:ext cx="5535827" cy="4625172"/>
          </a:xfrm>
          <a:prstGeom prst="rect">
            <a:avLst/>
          </a:prstGeom>
        </p:spPr>
      </p:pic>
      <p:sp>
        <p:nvSpPr>
          <p:cNvPr id="18" name="Hộp Văn bản 17">
            <a:extLst>
              <a:ext uri="{FF2B5EF4-FFF2-40B4-BE49-F238E27FC236}">
                <a16:creationId xmlns:a16="http://schemas.microsoft.com/office/drawing/2014/main" id="{30C1D395-2FB6-3C2B-5517-F39F345A1EBB}"/>
              </a:ext>
            </a:extLst>
          </p:cNvPr>
          <p:cNvSpPr txBox="1"/>
          <p:nvPr/>
        </p:nvSpPr>
        <p:spPr>
          <a:xfrm>
            <a:off x="5781353" y="2908910"/>
            <a:ext cx="59382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 hình có khả năng phân biệt giữa người bị trầm cảm và không bị trầm cảm lên đến 97.4%.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459444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B61B2-465C-6AC4-F9E8-BAE96E747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A0415BF2-61E0-B0C5-548E-A52E35F7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623CAB2-7DFE-8C36-3B51-DE057DA25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96C54499-5700-4898-E1C7-5BE63B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42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EE216488-9C5F-91FD-B05E-9F4245625350}"/>
              </a:ext>
            </a:extLst>
          </p:cNvPr>
          <p:cNvGrpSpPr/>
          <p:nvPr/>
        </p:nvGrpSpPr>
        <p:grpSpPr>
          <a:xfrm rot="3675135">
            <a:off x="-3385741" y="-393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9B511E8A-4022-97D4-E034-5F5FDAEB15B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E1EABCF1-B2AE-167F-703A-B0FE2D33BCB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B466E1CF-F737-7B0F-3BB3-DCAE196B1216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345">
            <a:extLst>
              <a:ext uri="{FF2B5EF4-FFF2-40B4-BE49-F238E27FC236}">
                <a16:creationId xmlns:a16="http://schemas.microsoft.com/office/drawing/2014/main" id="{265C0BEE-6372-3AAC-F55B-FCA4B9214851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Tinh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ABFB01D9-73DF-B949-A737-22C2CA69EE66}"/>
              </a:ext>
            </a:extLst>
          </p:cNvPr>
          <p:cNvSpPr txBox="1"/>
          <p:nvPr/>
        </p:nvSpPr>
        <p:spPr>
          <a:xfrm>
            <a:off x="6096000" y="2908910"/>
            <a:ext cx="53741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 hình không bị </a:t>
            </a:r>
            <a:r>
              <a:rPr lang="vi-VN" altLang="vi-VN" sz="28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overfitting</a:t>
            </a: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(và cũng không </a:t>
            </a:r>
            <a:r>
              <a:rPr lang="vi-VN" altLang="vi-VN" sz="28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underfitting</a:t>
            </a: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vì các chỉ số trên </a:t>
            </a:r>
            <a:r>
              <a:rPr lang="vi-VN" altLang="vi-VN" sz="28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</a:t>
            </a: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và </a:t>
            </a:r>
            <a:r>
              <a:rPr lang="vi-VN" altLang="vi-VN" sz="28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</a:t>
            </a:r>
            <a:r>
              <a:rPr lang="vi-VN" altLang="vi-VN" sz="2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gần như tương đương.</a:t>
            </a:r>
            <a:endParaRPr lang="vi-VN" dirty="0"/>
          </a:p>
        </p:txBody>
      </p:sp>
      <p:graphicFrame>
        <p:nvGraphicFramePr>
          <p:cNvPr id="11" name="Bảng 10">
            <a:extLst>
              <a:ext uri="{FF2B5EF4-FFF2-40B4-BE49-F238E27FC236}">
                <a16:creationId xmlns:a16="http://schemas.microsoft.com/office/drawing/2014/main" id="{FC08F6A6-0E88-E4A5-A761-33F82C21C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237511"/>
              </p:ext>
            </p:extLst>
          </p:nvPr>
        </p:nvGraphicFramePr>
        <p:xfrm>
          <a:off x="902480" y="1870594"/>
          <a:ext cx="4089650" cy="37784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693">
                  <a:extLst>
                    <a:ext uri="{9D8B030D-6E8A-4147-A177-3AD203B41FA5}">
                      <a16:colId xmlns:a16="http://schemas.microsoft.com/office/drawing/2014/main" val="2147727659"/>
                    </a:ext>
                  </a:extLst>
                </a:gridCol>
                <a:gridCol w="1541395">
                  <a:extLst>
                    <a:ext uri="{9D8B030D-6E8A-4147-A177-3AD203B41FA5}">
                      <a16:colId xmlns:a16="http://schemas.microsoft.com/office/drawing/2014/main" val="2844924063"/>
                    </a:ext>
                  </a:extLst>
                </a:gridCol>
                <a:gridCol w="1379562">
                  <a:extLst>
                    <a:ext uri="{9D8B030D-6E8A-4147-A177-3AD203B41FA5}">
                      <a16:colId xmlns:a16="http://schemas.microsoft.com/office/drawing/2014/main" val="753676709"/>
                    </a:ext>
                  </a:extLst>
                </a:gridCol>
              </a:tblGrid>
              <a:tr h="71761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err="1">
                          <a:solidFill>
                            <a:srgbClr val="405888"/>
                          </a:solidFill>
                          <a:effectLst/>
                        </a:rPr>
                        <a:t>LightGBM</a:t>
                      </a:r>
                      <a:r>
                        <a:rPr lang="en-US" sz="1800" b="1" dirty="0">
                          <a:solidFill>
                            <a:srgbClr val="405888"/>
                          </a:solidFill>
                          <a:effectLst/>
                        </a:rPr>
                        <a:t> (Tuned)</a:t>
                      </a:r>
                      <a:endParaRPr lang="en-US" b="1" dirty="0">
                        <a:solidFill>
                          <a:srgbClr val="405888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405888"/>
                          </a:solidFill>
                          <a:effectLst/>
                        </a:rPr>
                        <a:t>Train</a:t>
                      </a:r>
                      <a:endParaRPr lang="en-US" sz="1800" b="1" i="0" dirty="0">
                        <a:solidFill>
                          <a:srgbClr val="405888"/>
                        </a:solidFill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405888"/>
                          </a:solidFill>
                          <a:effectLst/>
                        </a:rPr>
                        <a:t>Test</a:t>
                      </a:r>
                      <a:endParaRPr lang="en-US" sz="1800" b="1" i="0" dirty="0">
                        <a:solidFill>
                          <a:srgbClr val="405888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709168"/>
                  </a:ext>
                </a:extLst>
              </a:tr>
              <a:tr h="76521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05888"/>
                          </a:solidFill>
                          <a:effectLst/>
                        </a:rPr>
                        <a:t>Accuracy</a:t>
                      </a:r>
                      <a:endParaRPr lang="en-US" b="1" dirty="0">
                        <a:solidFill>
                          <a:srgbClr val="405888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40588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0.9115</a:t>
                      </a:r>
                      <a:endParaRPr lang="en-US" dirty="0">
                        <a:solidFill>
                          <a:srgbClr val="405888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40588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0.9112</a:t>
                      </a:r>
                      <a:endParaRPr lang="en-US" dirty="0">
                        <a:solidFill>
                          <a:srgbClr val="405888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8229838"/>
                  </a:ext>
                </a:extLst>
              </a:tr>
              <a:tr h="76521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05888"/>
                          </a:solidFill>
                          <a:effectLst/>
                        </a:rPr>
                        <a:t>Recall</a:t>
                      </a:r>
                      <a:endParaRPr lang="en-US" b="1" dirty="0">
                        <a:solidFill>
                          <a:srgbClr val="405888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40588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0.9358</a:t>
                      </a:r>
                      <a:endParaRPr lang="en-US" dirty="0">
                        <a:solidFill>
                          <a:srgbClr val="405888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40588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0.9304</a:t>
                      </a:r>
                      <a:endParaRPr lang="en-US" dirty="0">
                        <a:solidFill>
                          <a:srgbClr val="405888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115491"/>
                  </a:ext>
                </a:extLst>
              </a:tr>
              <a:tr h="76521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05888"/>
                          </a:solidFill>
                          <a:effectLst/>
                        </a:rPr>
                        <a:t>F1-score</a:t>
                      </a:r>
                      <a:endParaRPr lang="en-US" b="1" dirty="0">
                        <a:solidFill>
                          <a:srgbClr val="405888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40588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0.7932</a:t>
                      </a:r>
                      <a:endParaRPr lang="en-US" dirty="0">
                        <a:solidFill>
                          <a:srgbClr val="405888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40588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0.7929</a:t>
                      </a:r>
                      <a:endParaRPr lang="en-US" dirty="0">
                        <a:solidFill>
                          <a:srgbClr val="405888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122847"/>
                  </a:ext>
                </a:extLst>
              </a:tr>
              <a:tr h="76521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405888"/>
                          </a:solidFill>
                          <a:effectLst/>
                        </a:rPr>
                        <a:t>Precision</a:t>
                      </a:r>
                      <a:endParaRPr lang="en-US" b="1" dirty="0">
                        <a:solidFill>
                          <a:srgbClr val="405888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40588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0.6883</a:t>
                      </a:r>
                      <a:endParaRPr lang="en-US" dirty="0">
                        <a:solidFill>
                          <a:srgbClr val="405888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rgbClr val="40588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0.6909</a:t>
                      </a:r>
                      <a:endParaRPr lang="en-US" dirty="0">
                        <a:solidFill>
                          <a:srgbClr val="405888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3763454"/>
                  </a:ext>
                </a:extLst>
              </a:tr>
            </a:tbl>
          </a:graphicData>
        </a:graphic>
      </p:graphicFrame>
      <p:sp>
        <p:nvSpPr>
          <p:cNvPr id="6" name="TextBox 8">
            <a:extLst>
              <a:ext uri="{FF2B5EF4-FFF2-40B4-BE49-F238E27FC236}">
                <a16:creationId xmlns:a16="http://schemas.microsoft.com/office/drawing/2014/main" id="{CA93D97A-EBF0-5DEA-6220-5CF1EC62F995}"/>
              </a:ext>
            </a:extLst>
          </p:cNvPr>
          <p:cNvSpPr txBox="1"/>
          <p:nvPr/>
        </p:nvSpPr>
        <p:spPr>
          <a:xfrm>
            <a:off x="1151283" y="992747"/>
            <a:ext cx="7603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6.2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LightGBM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(tuning)</a:t>
            </a: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059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24D4A-F6A4-9334-3D88-D454DCB38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Hình ảnh 10">
            <a:extLst>
              <a:ext uri="{FF2B5EF4-FFF2-40B4-BE49-F238E27FC236}">
                <a16:creationId xmlns:a16="http://schemas.microsoft.com/office/drawing/2014/main" id="{64AB3F25-73BC-12F9-BBB5-688A01591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518" y="1611447"/>
            <a:ext cx="6343082" cy="4828808"/>
          </a:xfrm>
          <a:prstGeom prst="rect">
            <a:avLst/>
          </a:prstGeom>
        </p:spPr>
      </p:pic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223071CC-213B-E159-25A6-0389A982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9DB6ADF7-D6B2-A3B1-33A5-23EF08E4E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F768BEEE-B346-C163-B068-1AB7993D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43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76429A01-6FFD-A302-68F0-4420692A5A34}"/>
              </a:ext>
            </a:extLst>
          </p:cNvPr>
          <p:cNvGrpSpPr/>
          <p:nvPr/>
        </p:nvGrpSpPr>
        <p:grpSpPr>
          <a:xfrm rot="3675135">
            <a:off x="-3385741" y="-393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63701491-EA0B-C9E9-5B13-160895A9998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BF504E49-ACBD-E8E0-6AE8-92662511CD1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D03B39B1-A324-FF56-A453-33E099A2C2A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345">
            <a:extLst>
              <a:ext uri="{FF2B5EF4-FFF2-40B4-BE49-F238E27FC236}">
                <a16:creationId xmlns:a16="http://schemas.microsoft.com/office/drawing/2014/main" id="{1968FF3E-41FD-2810-1CE0-7CE10AE408A8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Tinh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253B457C-0074-FB12-A99A-7E6C16444B38}"/>
              </a:ext>
            </a:extLst>
          </p:cNvPr>
          <p:cNvSpPr txBox="1"/>
          <p:nvPr/>
        </p:nvSpPr>
        <p:spPr>
          <a:xfrm>
            <a:off x="1151283" y="992747"/>
            <a:ext cx="7603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6.2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dirty="0" err="1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LightGBM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(tuning)</a:t>
            </a: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524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3B117-616B-094B-8798-93C81BE07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788D755A-44A8-3271-D45A-C647BDEF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53DACEF-14F8-77C5-517F-1C38BDD85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29333CD1-6BCB-B8BA-5359-D0CB8CC6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44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4F663679-6B50-BE86-634D-01EBC108027A}"/>
              </a:ext>
            </a:extLst>
          </p:cNvPr>
          <p:cNvGrpSpPr/>
          <p:nvPr/>
        </p:nvGrpSpPr>
        <p:grpSpPr>
          <a:xfrm rot="3675135">
            <a:off x="-3385741" y="-393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5F1055E7-1304-C1A1-1080-DCBB1ECBC99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000A5C02-E8AA-B40E-4D29-24CD0804DBE6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D7CF78CF-6B8D-E446-27C8-5E7D053CF9D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345">
            <a:extLst>
              <a:ext uri="{FF2B5EF4-FFF2-40B4-BE49-F238E27FC236}">
                <a16:creationId xmlns:a16="http://schemas.microsoft.com/office/drawing/2014/main" id="{8F5E48DA-0552-9191-670D-2C1E94E04E98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6. Tinh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chỉnh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39E65F7-C206-8CBB-32FB-D9EC1FDD6802}"/>
              </a:ext>
            </a:extLst>
          </p:cNvPr>
          <p:cNvSpPr txBox="1"/>
          <p:nvPr/>
        </p:nvSpPr>
        <p:spPr>
          <a:xfrm>
            <a:off x="1151283" y="992747"/>
            <a:ext cx="76034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6.3</a:t>
            </a:r>
            <a:r>
              <a:rPr lang="vi-VN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800" dirty="0">
                <a:solidFill>
                  <a:srgbClr val="40588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Ensemble</a:t>
            </a: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vi-VN" sz="2800" dirty="0">
              <a:solidFill>
                <a:srgbClr val="40588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01425395-8AC7-EFD3-BC9D-F28C3898C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45" y="1542964"/>
            <a:ext cx="10882709" cy="1907861"/>
          </a:xfrm>
          <a:prstGeom prst="rect">
            <a:avLst/>
          </a:prstGeom>
        </p:spPr>
      </p:pic>
      <p:sp>
        <p:nvSpPr>
          <p:cNvPr id="13" name="Hộp Văn bản 12">
            <a:extLst>
              <a:ext uri="{FF2B5EF4-FFF2-40B4-BE49-F238E27FC236}">
                <a16:creationId xmlns:a16="http://schemas.microsoft.com/office/drawing/2014/main" id="{4EC01D1B-39E2-300D-3A3E-D567204C30CC}"/>
              </a:ext>
            </a:extLst>
          </p:cNvPr>
          <p:cNvSpPr txBox="1"/>
          <p:nvPr/>
        </p:nvSpPr>
        <p:spPr>
          <a:xfrm>
            <a:off x="654645" y="3639320"/>
            <a:ext cx="79330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405888"/>
                </a:solidFill>
                <a:effectLst/>
              </a:rPr>
              <a:t>Wrong predictions - </a:t>
            </a:r>
            <a:r>
              <a:rPr lang="en-US" sz="2400" b="0" i="0" dirty="0" err="1">
                <a:solidFill>
                  <a:srgbClr val="405888"/>
                </a:solidFill>
                <a:effectLst/>
              </a:rPr>
              <a:t>CatBoost</a:t>
            </a:r>
            <a:r>
              <a:rPr lang="en-US" sz="2400" b="0" i="0" dirty="0">
                <a:solidFill>
                  <a:srgbClr val="405888"/>
                </a:solidFill>
                <a:effectLst/>
              </a:rPr>
              <a:t>: 2366 </a:t>
            </a:r>
          </a:p>
          <a:p>
            <a:r>
              <a:rPr lang="en-US" sz="2400" b="0" i="0" dirty="0">
                <a:solidFill>
                  <a:srgbClr val="405888"/>
                </a:solidFill>
                <a:effectLst/>
              </a:rPr>
              <a:t>Wrong predictions - </a:t>
            </a:r>
            <a:r>
              <a:rPr lang="en-US" sz="2400" b="0" i="0" dirty="0" err="1">
                <a:solidFill>
                  <a:srgbClr val="405888"/>
                </a:solidFill>
                <a:effectLst/>
              </a:rPr>
              <a:t>LightGBM</a:t>
            </a:r>
            <a:r>
              <a:rPr lang="en-US" sz="2400" b="0" i="0" dirty="0">
                <a:solidFill>
                  <a:srgbClr val="405888"/>
                </a:solidFill>
                <a:effectLst/>
              </a:rPr>
              <a:t>: 2498 </a:t>
            </a:r>
          </a:p>
          <a:p>
            <a:r>
              <a:rPr lang="en-US" sz="2400" b="0" i="0" dirty="0">
                <a:solidFill>
                  <a:srgbClr val="405888"/>
                </a:solidFill>
                <a:effectLst/>
              </a:rPr>
              <a:t>Wrong predictions - Ensemble: 2415 </a:t>
            </a:r>
          </a:p>
          <a:p>
            <a:r>
              <a:rPr lang="en-US" sz="2400" b="0" i="0" dirty="0">
                <a:solidFill>
                  <a:srgbClr val="405888"/>
                </a:solidFill>
                <a:effectLst/>
              </a:rPr>
              <a:t>Number of samples all three models predict wrong: 2250</a:t>
            </a:r>
            <a:endParaRPr lang="en-US" sz="2400" dirty="0">
              <a:solidFill>
                <a:srgbClr val="405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56293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E2B64-1AB1-335A-2067-409D663EF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0E1991AB-1B98-73AE-B5FB-1D3F1E89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79D0E96-7C08-B1C1-F7A2-3D24E8840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4455D865-5A32-507C-288A-3ED9C5157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45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9B6C78AF-FDDA-F951-1CB0-4A8A3157EBFC}"/>
              </a:ext>
            </a:extLst>
          </p:cNvPr>
          <p:cNvGrpSpPr/>
          <p:nvPr/>
        </p:nvGrpSpPr>
        <p:grpSpPr>
          <a:xfrm rot="3675135">
            <a:off x="-3385741" y="-393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8FCDF7DF-C051-AD96-4F21-33CE04D67300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211FF324-07EB-8EA7-A77A-14F01D61798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DEFAFC06-497E-6A5E-CE91-7BE1969DC15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345">
            <a:extLst>
              <a:ext uri="{FF2B5EF4-FFF2-40B4-BE49-F238E27FC236}">
                <a16:creationId xmlns:a16="http://schemas.microsoft.com/office/drawing/2014/main" id="{4520FC4F-CDC8-F482-E2C2-6A491A646F4F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7.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Đánh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giá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mô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hình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Hộp Văn bản 10">
            <a:extLst>
              <a:ext uri="{FF2B5EF4-FFF2-40B4-BE49-F238E27FC236}">
                <a16:creationId xmlns:a16="http://schemas.microsoft.com/office/drawing/2014/main" id="{128625D8-E9D2-769F-1B4A-D65179FDCA24}"/>
              </a:ext>
            </a:extLst>
          </p:cNvPr>
          <p:cNvSpPr txBox="1"/>
          <p:nvPr/>
        </p:nvSpPr>
        <p:spPr>
          <a:xfrm>
            <a:off x="1584325" y="1114166"/>
            <a:ext cx="90233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 sz="280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l"/>
            <a:r>
              <a:rPr lang="vi-VN" sz="2400" dirty="0"/>
              <a:t>Qua các biểu đồ và số liệu về các m</a:t>
            </a:r>
            <a:r>
              <a:rPr lang="en-US" sz="2400" dirty="0" err="1"/>
              <a:t>ẫu</a:t>
            </a:r>
            <a:r>
              <a:rPr lang="vi-VN" sz="2400" dirty="0"/>
              <a:t> bị dự đoán sai giống nhau giữa 3 mô hình, ta có thể phần nào hiểu được tại sao </a:t>
            </a:r>
            <a:r>
              <a:rPr lang="vi-VN" sz="2400" dirty="0" err="1"/>
              <a:t>ensemble</a:t>
            </a:r>
            <a:r>
              <a:rPr lang="vi-VN" sz="2400" dirty="0"/>
              <a:t> </a:t>
            </a:r>
            <a:r>
              <a:rPr lang="vi-VN" sz="2400" dirty="0" err="1"/>
              <a:t>model</a:t>
            </a:r>
            <a:r>
              <a:rPr lang="vi-VN" sz="2400" dirty="0"/>
              <a:t> có kết quả không tốt hơn 2 mô hình con.</a:t>
            </a:r>
          </a:p>
          <a:p>
            <a:pPr algn="l"/>
            <a:br>
              <a:rPr lang="vi-VN" sz="2400" dirty="0"/>
            </a:br>
            <a:r>
              <a:rPr lang="vi-VN" sz="2400" dirty="0"/>
              <a:t>Hai mô hình </a:t>
            </a:r>
            <a:r>
              <a:rPr lang="vi-VN" sz="2400" dirty="0" err="1"/>
              <a:t>CatBoost</a:t>
            </a:r>
            <a:r>
              <a:rPr lang="vi-VN" sz="2400" dirty="0"/>
              <a:t> và </a:t>
            </a:r>
            <a:r>
              <a:rPr lang="vi-VN" sz="2400" dirty="0" err="1"/>
              <a:t>LightGB</a:t>
            </a:r>
            <a:r>
              <a:rPr lang="en-US" sz="2400" dirty="0"/>
              <a:t>M</a:t>
            </a:r>
            <a:r>
              <a:rPr lang="vi-VN" sz="2400" dirty="0"/>
              <a:t> học dữ liệu một cách giống nhau (mắc những sai lầm như nhau). </a:t>
            </a:r>
          </a:p>
          <a:p>
            <a:pPr algn="l"/>
            <a:br>
              <a:rPr lang="vi-VN" sz="2400" dirty="0"/>
            </a:br>
            <a:r>
              <a:rPr lang="vi-VN" sz="2400" dirty="0"/>
              <a:t>Vì thế, </a:t>
            </a:r>
            <a:r>
              <a:rPr lang="vi-VN" sz="2400" dirty="0" err="1"/>
              <a:t>ensemble</a:t>
            </a:r>
            <a:r>
              <a:rPr lang="vi-VN" sz="2400" dirty="0"/>
              <a:t> không thể có được hiệu quả cao hơn.</a:t>
            </a:r>
          </a:p>
          <a:p>
            <a:endParaRPr lang="vi-VN" sz="2400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:a16="http://schemas.microsoft.com/office/drawing/2014/main" id="{E24669EC-FC8A-0C95-7920-AD25B4A271AB}"/>
              </a:ext>
            </a:extLst>
          </p:cNvPr>
          <p:cNvSpPr txBox="1"/>
          <p:nvPr/>
        </p:nvSpPr>
        <p:spPr>
          <a:xfrm>
            <a:off x="1488260" y="4612124"/>
            <a:ext cx="921548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 sz="280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: </a:t>
            </a:r>
            <a:r>
              <a:rPr lang="vi-VN" dirty="0"/>
              <a:t>Chọn </a:t>
            </a:r>
            <a:r>
              <a:rPr lang="vi-VN" dirty="0" err="1"/>
              <a:t>CatBoost</a:t>
            </a:r>
            <a:r>
              <a:rPr lang="vi-VN" dirty="0"/>
              <a:t> vì có điểm số cao nhất, trong khi thời gian huấn luyện và bộ nhớ không quá chênh lệch với LGBM và </a:t>
            </a:r>
            <a:r>
              <a:rPr lang="vi-VN" dirty="0" err="1"/>
              <a:t>Ensemble</a:t>
            </a:r>
            <a:r>
              <a:rPr lang="vi-V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75285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81F7-6679-D88A-6C0B-9E995F804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Hình ảnh 13">
            <a:extLst>
              <a:ext uri="{FF2B5EF4-FFF2-40B4-BE49-F238E27FC236}">
                <a16:creationId xmlns:a16="http://schemas.microsoft.com/office/drawing/2014/main" id="{FCFCE148-A29C-A967-609A-C193C838C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320" y="922417"/>
            <a:ext cx="9559361" cy="5938278"/>
          </a:xfrm>
          <a:prstGeom prst="rect">
            <a:avLst/>
          </a:prstGeom>
        </p:spPr>
      </p:pic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BA8AA911-D7E1-B262-427E-7BD54ACD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F7E777A-8A97-5218-CC9F-A1F1B1D2D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CB180190-FB3B-C2E0-331E-AFDE61B7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46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26AE6B04-12EC-1E9A-4721-90933A91F174}"/>
              </a:ext>
            </a:extLst>
          </p:cNvPr>
          <p:cNvGrpSpPr/>
          <p:nvPr/>
        </p:nvGrpSpPr>
        <p:grpSpPr>
          <a:xfrm rot="3675135">
            <a:off x="-3385741" y="-393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276CFCD2-D391-B938-BEBE-96EB015E933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A287B643-06E7-0A72-458E-C574B3521BD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0B435156-5893-E760-CE02-7C85BAD1403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345">
            <a:extLst>
              <a:ext uri="{FF2B5EF4-FFF2-40B4-BE49-F238E27FC236}">
                <a16:creationId xmlns:a16="http://schemas.microsoft.com/office/drawing/2014/main" id="{A47C6697-A28E-A432-8942-29FE1EE4B0C7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8. Deployment</a:t>
            </a:r>
          </a:p>
        </p:txBody>
      </p:sp>
    </p:spTree>
    <p:extLst>
      <p:ext uri="{BB962C8B-B14F-4D97-AF65-F5344CB8AC3E}">
        <p14:creationId xmlns:p14="http://schemas.microsoft.com/office/powerpoint/2010/main" val="3664895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20A24-A939-AEE6-5ABD-9A358F8FF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DDC8C3DA-6271-F930-F7AF-215A1AEC0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CC581C9B-FEFC-2EF4-6C98-763A6345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A6C81FFC-8934-C4B0-49E3-FAD69A4A9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47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4BF7BC3D-209A-11E0-3E60-77387ED98932}"/>
              </a:ext>
            </a:extLst>
          </p:cNvPr>
          <p:cNvGrpSpPr/>
          <p:nvPr/>
        </p:nvGrpSpPr>
        <p:grpSpPr>
          <a:xfrm rot="3675135">
            <a:off x="-3385741" y="-393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792DA5F0-13FA-0E3E-1111-66A0890B87A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151B41AF-643D-56A2-0B1E-E4071482C98B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4AB87C72-70B3-3DE8-5BE6-17A5D21C9A83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345">
            <a:extLst>
              <a:ext uri="{FF2B5EF4-FFF2-40B4-BE49-F238E27FC236}">
                <a16:creationId xmlns:a16="http://schemas.microsoft.com/office/drawing/2014/main" id="{C5C0AD56-1126-E396-9523-3B9A0B5FD8CF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8. Deployment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72C93EFA-D4EE-CD31-AFF1-A8B03574C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0724" y="1034651"/>
            <a:ext cx="5610553" cy="582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47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32099-210B-59B5-9643-1552C66D4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0FF83BC-FD87-3705-972B-39A2D2C8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C65EAE0-E9D1-0EAC-3A5D-F9033037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AA2B2A80-9DC9-B303-F9AC-21F00343F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48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DEC38E4D-44E9-893C-12B0-ED0BC1DA61BC}"/>
              </a:ext>
            </a:extLst>
          </p:cNvPr>
          <p:cNvGrpSpPr/>
          <p:nvPr/>
        </p:nvGrpSpPr>
        <p:grpSpPr>
          <a:xfrm rot="3675135">
            <a:off x="-3385741" y="-393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36B17657-65EC-5ABE-2E5D-CC5FC7F25F3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7DB86B51-EE06-447D-5C42-CDB82F41B55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94383645-FBF0-8737-C014-C36F6956104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345">
            <a:extLst>
              <a:ext uri="{FF2B5EF4-FFF2-40B4-BE49-F238E27FC236}">
                <a16:creationId xmlns:a16="http://schemas.microsoft.com/office/drawing/2014/main" id="{3F5F2037-BBFD-5119-D45C-93F7BEAE559F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8. Deployment</a:t>
            </a: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AEDA13B1-F821-FFE2-5E90-E4EC7D203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376" y="1173968"/>
            <a:ext cx="7689248" cy="4755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573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6CCC9-1D38-EAA1-75D9-136942E9E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956D2E3A-27F4-5FD4-A114-030180D3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0BDA401E-8473-4372-ABE4-741638069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51DF095D-1F01-6AD8-EBC4-5217B101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49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94F50D8F-526B-FB60-C6D2-4EB3E1CC97F6}"/>
              </a:ext>
            </a:extLst>
          </p:cNvPr>
          <p:cNvGrpSpPr/>
          <p:nvPr/>
        </p:nvGrpSpPr>
        <p:grpSpPr>
          <a:xfrm rot="3675135">
            <a:off x="-3385741" y="-393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ED6B9F68-102A-ACFB-FFE7-4574C0BF9743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B42277EE-57EB-7AA9-F1E0-E16BD8798AC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0286DD4E-5347-DF6D-3CCE-DC7C94CCE1D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9" name="TextBox 345">
            <a:extLst>
              <a:ext uri="{FF2B5EF4-FFF2-40B4-BE49-F238E27FC236}">
                <a16:creationId xmlns:a16="http://schemas.microsoft.com/office/drawing/2014/main" id="{393D7154-B58D-7866-E150-7F34C60F384A}"/>
              </a:ext>
            </a:extLst>
          </p:cNvPr>
          <p:cNvSpPr txBox="1"/>
          <p:nvPr/>
        </p:nvSpPr>
        <p:spPr>
          <a:xfrm>
            <a:off x="3953987" y="553085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8. Deployment</a:t>
            </a:r>
          </a:p>
        </p:txBody>
      </p:sp>
      <p:pic>
        <p:nvPicPr>
          <p:cNvPr id="10" name="Hình ảnh 9">
            <a:extLst>
              <a:ext uri="{FF2B5EF4-FFF2-40B4-BE49-F238E27FC236}">
                <a16:creationId xmlns:a16="http://schemas.microsoft.com/office/drawing/2014/main" id="{0E81B389-EF68-88B6-0225-C0B0A63DA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075" y="2185987"/>
            <a:ext cx="102298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915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756E3-736C-3567-D051-D6F6A22D3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3C85CF18-0F0B-43D3-6A43-1391D613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28" name="Rectangle 331">
            <a:extLst>
              <a:ext uri="{FF2B5EF4-FFF2-40B4-BE49-F238E27FC236}">
                <a16:creationId xmlns:a16="http://schemas.microsoft.com/office/drawing/2014/main" id="{8B469B78-EEF9-89DA-6C44-6B93E325600D}"/>
              </a:ext>
            </a:extLst>
          </p:cNvPr>
          <p:cNvSpPr/>
          <p:nvPr/>
        </p:nvSpPr>
        <p:spPr>
          <a:xfrm>
            <a:off x="1986396" y="1490007"/>
            <a:ext cx="8219208" cy="443198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Exploring Mental Health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Nguồn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cuộc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Kaggle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chức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1/11/2024 – 1/12/2024.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Quy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140700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hàng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20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cột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gồm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1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cột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Kiểu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numeric, categorical,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boolean</a:t>
            </a:r>
            <a:endParaRPr lang="en-US" sz="32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Mục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tiêu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Depression (0=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trầm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cảm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1=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trầm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cảm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bài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phân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loại</a:t>
            </a:r>
            <a:r>
              <a:rPr lang="en-US" sz="32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(classification)</a:t>
            </a:r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C1278F74-FB80-5A3D-F727-E802396163AA}"/>
              </a:ext>
            </a:extLst>
          </p:cNvPr>
          <p:cNvGrpSpPr/>
          <p:nvPr/>
        </p:nvGrpSpPr>
        <p:grpSpPr>
          <a:xfrm rot="7252661">
            <a:off x="-3993615" y="407833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BB13834F-395B-4948-5DB0-2176DD3BDD0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5DD0E4B3-56D8-544E-D087-60C83B7FD84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E05FA337-AB31-4C95-A38A-6CFEA237D00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extBox 345">
            <a:extLst>
              <a:ext uri="{FF2B5EF4-FFF2-40B4-BE49-F238E27FC236}">
                <a16:creationId xmlns:a16="http://schemas.microsoft.com/office/drawing/2014/main" id="{22644987-6F55-714C-1742-AA527DFF2595}"/>
              </a:ext>
            </a:extLst>
          </p:cNvPr>
          <p:cNvSpPr txBox="1"/>
          <p:nvPr/>
        </p:nvSpPr>
        <p:spPr>
          <a:xfrm>
            <a:off x="3953987" y="553782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876E01CD-6F87-359C-54B6-264205B54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2D27064-E8DD-F6E3-CD17-AC309A03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89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5033225" y="-2901373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210011" y="4316443"/>
            <a:ext cx="924290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Thanks for your attentions!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6E09E831-B54B-E46F-8C18-7CF33F134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15" name="Chỗ dành sẵn cho Số hiệu Bản chiếu 14">
            <a:extLst>
              <a:ext uri="{FF2B5EF4-FFF2-40B4-BE49-F238E27FC236}">
                <a16:creationId xmlns:a16="http://schemas.microsoft.com/office/drawing/2014/main" id="{F3756EAD-5338-4FF0-E28C-11711350F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5C2EE-A7BD-194E-7FB9-A546F64F4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8E517C63-A6D1-D614-7E6D-27AC8164E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8BF96E5D-E72A-866F-ACA3-6FB70049A1B7}"/>
              </a:ext>
            </a:extLst>
          </p:cNvPr>
          <p:cNvGrpSpPr/>
          <p:nvPr/>
        </p:nvGrpSpPr>
        <p:grpSpPr>
          <a:xfrm rot="7252661">
            <a:off x="-3956545" y="-3203638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D77F66DF-6B31-0FF1-4733-062C24BF0887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D000CC2F-18CC-307E-F4CF-79974B16EBF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EAE30546-52FE-B5C3-5C90-5F486E5B830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B28249E-FF36-BA05-816D-310500BF7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8EBEDA32-7A45-655D-572B-F9EBF4035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345">
            <a:extLst>
              <a:ext uri="{FF2B5EF4-FFF2-40B4-BE49-F238E27FC236}">
                <a16:creationId xmlns:a16="http://schemas.microsoft.com/office/drawing/2014/main" id="{69E9E93F-1632-4DB2-1D92-42DA293D3B6E}"/>
              </a:ext>
            </a:extLst>
          </p:cNvPr>
          <p:cNvSpPr txBox="1"/>
          <p:nvPr/>
        </p:nvSpPr>
        <p:spPr>
          <a:xfrm>
            <a:off x="3953987" y="553782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1.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Tổng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về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bộ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endParaRPr lang="en-US" sz="2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Hình ảnh 10">
            <a:extLst>
              <a:ext uri="{FF2B5EF4-FFF2-40B4-BE49-F238E27FC236}">
                <a16:creationId xmlns:a16="http://schemas.microsoft.com/office/drawing/2014/main" id="{4CB69922-C1EC-E4E4-FD7C-B58BE7183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84568"/>
            <a:ext cx="1219200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25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E3295-5823-CD94-B493-74100A150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AACA4002-4CB4-3622-49CC-2486E9A9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4EA71F23-19FD-635F-AA1F-CB7E3C070686}"/>
              </a:ext>
            </a:extLst>
          </p:cNvPr>
          <p:cNvSpPr txBox="1"/>
          <p:nvPr/>
        </p:nvSpPr>
        <p:spPr>
          <a:xfrm>
            <a:off x="3953987" y="557049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(EDA)</a:t>
            </a:r>
          </a:p>
        </p:txBody>
      </p:sp>
      <p:sp>
        <p:nvSpPr>
          <p:cNvPr id="28" name="Rectangle 331">
            <a:extLst>
              <a:ext uri="{FF2B5EF4-FFF2-40B4-BE49-F238E27FC236}">
                <a16:creationId xmlns:a16="http://schemas.microsoft.com/office/drawing/2014/main" id="{ABC100CE-C21C-96BA-465F-E3A8C8640190}"/>
              </a:ext>
            </a:extLst>
          </p:cNvPr>
          <p:cNvSpPr/>
          <p:nvPr/>
        </p:nvSpPr>
        <p:spPr>
          <a:xfrm>
            <a:off x="6096000" y="3265678"/>
            <a:ext cx="5350475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Mất cân bằng nhãn với 18.2% trầm cảm và 81.8% không trầm cảm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6E08A4C9-8C53-4B1C-F756-8922026D4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28/5/2025</a:t>
            </a: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4CFDF056-3930-590A-2D50-2B7087F8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079128A1-A83F-D705-7273-0000DA3849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90" y="939944"/>
            <a:ext cx="5486400" cy="5479455"/>
          </a:xfrm>
          <a:prstGeom prst="rect">
            <a:avLst/>
          </a:prstGeom>
        </p:spPr>
      </p:pic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841E5D62-A07D-5F5D-03FA-FC7C95B7AE6F}"/>
              </a:ext>
            </a:extLst>
          </p:cNvPr>
          <p:cNvGrpSpPr/>
          <p:nvPr/>
        </p:nvGrpSpPr>
        <p:grpSpPr>
          <a:xfrm rot="3675135">
            <a:off x="-3431295" y="-266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0F709564-055D-E14F-CCCC-AF0BE46E0BC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C2255AD2-91D1-C087-1AFF-BE2E2104272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13423D7A-9148-74A9-A6BC-7F7D8AD6C4D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39325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A5141-F04C-2D7C-DA1D-B630B9B89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DB685B19-FAAF-08EE-20CE-683C3703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BA5446FE-6AE8-B2A1-90F2-4AAD7B8B1066}"/>
              </a:ext>
            </a:extLst>
          </p:cNvPr>
          <p:cNvSpPr txBox="1"/>
          <p:nvPr/>
        </p:nvSpPr>
        <p:spPr>
          <a:xfrm>
            <a:off x="3953987" y="557049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(EDA)</a:t>
            </a:r>
          </a:p>
        </p:txBody>
      </p:sp>
      <p:sp>
        <p:nvSpPr>
          <p:cNvPr id="28" name="Rectangle 331">
            <a:extLst>
              <a:ext uri="{FF2B5EF4-FFF2-40B4-BE49-F238E27FC236}">
                <a16:creationId xmlns:a16="http://schemas.microsoft.com/office/drawing/2014/main" id="{58B86F87-B763-53B9-EBEF-CF22BE5D0B02}"/>
              </a:ext>
            </a:extLst>
          </p:cNvPr>
          <p:cNvSpPr/>
          <p:nvPr/>
        </p:nvSpPr>
        <p:spPr>
          <a:xfrm>
            <a:off x="6275518" y="3265678"/>
            <a:ext cx="5350475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just"/>
            <a:r>
              <a:rPr lang="vi-VN" sz="2800" b="0" dirty="0">
                <a:solidFill>
                  <a:srgbClr val="40588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Tỉ lệ trầm cảm ở giới tính Nam và Nữ chênh lệch không đáng kể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E6157432-4550-CEA2-3F49-03E9E825B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28/5/2025</a:t>
            </a: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5159E714-485D-A81D-45BD-459E0C71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8</a:t>
            </a:fld>
            <a:endParaRPr lang="en-US" dirty="0"/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3C93F4F6-54B2-5D1D-8BB5-5448D848E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0913"/>
            <a:ext cx="6096000" cy="4558480"/>
          </a:xfrm>
          <a:prstGeom prst="rect">
            <a:avLst/>
          </a:prstGeom>
        </p:spPr>
      </p:pic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604CD592-43AF-12D7-7A8D-1062C78569A1}"/>
              </a:ext>
            </a:extLst>
          </p:cNvPr>
          <p:cNvGrpSpPr/>
          <p:nvPr/>
        </p:nvGrpSpPr>
        <p:grpSpPr>
          <a:xfrm rot="3675135">
            <a:off x="-3431295" y="-266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DC6C4F8E-7944-B6C9-BA47-353CDC42AE0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04BA1920-D330-12EF-6BF9-13F4147C662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7DC301BF-2C01-24AF-9963-8D4E838C6E9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1996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00095-D870-91A9-014B-DD685A3A7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Nhóm 15">
            <a:extLst>
              <a:ext uri="{FF2B5EF4-FFF2-40B4-BE49-F238E27FC236}">
                <a16:creationId xmlns:a16="http://schemas.microsoft.com/office/drawing/2014/main" id="{3211E203-ACB4-9446-A1A6-E2AED0284C2D}"/>
              </a:ext>
            </a:extLst>
          </p:cNvPr>
          <p:cNvGrpSpPr/>
          <p:nvPr/>
        </p:nvGrpSpPr>
        <p:grpSpPr>
          <a:xfrm>
            <a:off x="1056146" y="925182"/>
            <a:ext cx="10297654" cy="5931619"/>
            <a:chOff x="959351" y="576870"/>
            <a:chExt cx="10669970" cy="6281130"/>
          </a:xfrm>
        </p:grpSpPr>
        <p:pic>
          <p:nvPicPr>
            <p:cNvPr id="17" name="Hình ảnh 16">
              <a:extLst>
                <a:ext uri="{FF2B5EF4-FFF2-40B4-BE49-F238E27FC236}">
                  <a16:creationId xmlns:a16="http://schemas.microsoft.com/office/drawing/2014/main" id="{2A36D25E-3A6C-DF37-8356-454E3FCEC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9351" y="576870"/>
              <a:ext cx="10669970" cy="6281130"/>
            </a:xfrm>
            <a:prstGeom prst="rect">
              <a:avLst/>
            </a:prstGeom>
          </p:spPr>
        </p:pic>
        <p:sp>
          <p:nvSpPr>
            <p:cNvPr id="18" name="Hộp Văn bản 17">
              <a:extLst>
                <a:ext uri="{FF2B5EF4-FFF2-40B4-BE49-F238E27FC236}">
                  <a16:creationId xmlns:a16="http://schemas.microsoft.com/office/drawing/2014/main" id="{85C814F1-8512-8534-863B-30AF430A319B}"/>
                </a:ext>
              </a:extLst>
            </p:cNvPr>
            <p:cNvSpPr txBox="1"/>
            <p:nvPr/>
          </p:nvSpPr>
          <p:spPr>
            <a:xfrm>
              <a:off x="3743127" y="800078"/>
              <a:ext cx="610966" cy="293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26.0%</a:t>
              </a:r>
            </a:p>
          </p:txBody>
        </p:sp>
        <p:sp>
          <p:nvSpPr>
            <p:cNvPr id="19" name="Hộp Văn bản 18">
              <a:extLst>
                <a:ext uri="{FF2B5EF4-FFF2-40B4-BE49-F238E27FC236}">
                  <a16:creationId xmlns:a16="http://schemas.microsoft.com/office/drawing/2014/main" id="{9A7052F2-D707-851F-2D89-E2748978AF6D}"/>
                </a:ext>
              </a:extLst>
            </p:cNvPr>
            <p:cNvSpPr txBox="1"/>
            <p:nvPr/>
          </p:nvSpPr>
          <p:spPr>
            <a:xfrm>
              <a:off x="4232616" y="800078"/>
              <a:ext cx="610967" cy="293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80.2%</a:t>
              </a:r>
            </a:p>
          </p:txBody>
        </p:sp>
        <p:sp>
          <p:nvSpPr>
            <p:cNvPr id="20" name="Hộp Văn bản 19">
              <a:extLst>
                <a:ext uri="{FF2B5EF4-FFF2-40B4-BE49-F238E27FC236}">
                  <a16:creationId xmlns:a16="http://schemas.microsoft.com/office/drawing/2014/main" id="{78C49E76-8C28-EFA9-6A7B-FA79510C0EAD}"/>
                </a:ext>
              </a:extLst>
            </p:cNvPr>
            <p:cNvSpPr txBox="1"/>
            <p:nvPr/>
          </p:nvSpPr>
          <p:spPr>
            <a:xfrm>
              <a:off x="4693368" y="800078"/>
              <a:ext cx="600873" cy="293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19.8%</a:t>
              </a:r>
            </a:p>
          </p:txBody>
        </p:sp>
        <p:sp>
          <p:nvSpPr>
            <p:cNvPr id="21" name="Hộp Văn bản 20">
              <a:extLst>
                <a:ext uri="{FF2B5EF4-FFF2-40B4-BE49-F238E27FC236}">
                  <a16:creationId xmlns:a16="http://schemas.microsoft.com/office/drawing/2014/main" id="{8D447BA0-3378-F4A4-54FB-49D753A840CC}"/>
                </a:ext>
              </a:extLst>
            </p:cNvPr>
            <p:cNvSpPr txBox="1"/>
            <p:nvPr/>
          </p:nvSpPr>
          <p:spPr>
            <a:xfrm>
              <a:off x="5220939" y="800077"/>
              <a:ext cx="595281" cy="293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80.2%</a:t>
              </a:r>
            </a:p>
          </p:txBody>
        </p:sp>
        <p:sp>
          <p:nvSpPr>
            <p:cNvPr id="22" name="Hộp Văn bản 21">
              <a:extLst>
                <a:ext uri="{FF2B5EF4-FFF2-40B4-BE49-F238E27FC236}">
                  <a16:creationId xmlns:a16="http://schemas.microsoft.com/office/drawing/2014/main" id="{AE02FF26-DCFB-F5C6-3E50-FAC6A33C1C69}"/>
                </a:ext>
              </a:extLst>
            </p:cNvPr>
            <p:cNvSpPr txBox="1"/>
            <p:nvPr/>
          </p:nvSpPr>
          <p:spPr>
            <a:xfrm>
              <a:off x="5680289" y="800077"/>
              <a:ext cx="600873" cy="293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80.2%</a:t>
              </a:r>
            </a:p>
          </p:txBody>
        </p:sp>
        <p:sp>
          <p:nvSpPr>
            <p:cNvPr id="23" name="Hộp Văn bản 22">
              <a:extLst>
                <a:ext uri="{FF2B5EF4-FFF2-40B4-BE49-F238E27FC236}">
                  <a16:creationId xmlns:a16="http://schemas.microsoft.com/office/drawing/2014/main" id="{25FE3AA3-5A4C-BA13-67F5-D2893F1EF0D4}"/>
                </a:ext>
              </a:extLst>
            </p:cNvPr>
            <p:cNvSpPr txBox="1"/>
            <p:nvPr/>
          </p:nvSpPr>
          <p:spPr>
            <a:xfrm>
              <a:off x="6077937" y="800076"/>
              <a:ext cx="661377" cy="293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19.8%</a:t>
              </a:r>
            </a:p>
          </p:txBody>
        </p:sp>
        <p:sp>
          <p:nvSpPr>
            <p:cNvPr id="25" name="Hộp Văn bản 24">
              <a:extLst>
                <a:ext uri="{FF2B5EF4-FFF2-40B4-BE49-F238E27FC236}">
                  <a16:creationId xmlns:a16="http://schemas.microsoft.com/office/drawing/2014/main" id="{F7EEEBD0-ABBE-E725-E2F9-B0E8763015D4}"/>
                </a:ext>
              </a:extLst>
            </p:cNvPr>
            <p:cNvSpPr txBox="1"/>
            <p:nvPr/>
          </p:nvSpPr>
          <p:spPr>
            <a:xfrm>
              <a:off x="7154790" y="800075"/>
              <a:ext cx="564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0.0%</a:t>
              </a:r>
            </a:p>
          </p:txBody>
        </p:sp>
        <p:sp>
          <p:nvSpPr>
            <p:cNvPr id="26" name="Hộp Văn bản 25">
              <a:extLst>
                <a:ext uri="{FF2B5EF4-FFF2-40B4-BE49-F238E27FC236}">
                  <a16:creationId xmlns:a16="http://schemas.microsoft.com/office/drawing/2014/main" id="{3211989D-1C25-066B-34D9-0A517218A724}"/>
                </a:ext>
              </a:extLst>
            </p:cNvPr>
            <p:cNvSpPr txBox="1"/>
            <p:nvPr/>
          </p:nvSpPr>
          <p:spPr>
            <a:xfrm>
              <a:off x="7593174" y="800072"/>
              <a:ext cx="564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0.0%</a:t>
              </a:r>
            </a:p>
          </p:txBody>
        </p:sp>
        <p:sp>
          <p:nvSpPr>
            <p:cNvPr id="27" name="Hộp Văn bản 26">
              <a:extLst>
                <a:ext uri="{FF2B5EF4-FFF2-40B4-BE49-F238E27FC236}">
                  <a16:creationId xmlns:a16="http://schemas.microsoft.com/office/drawing/2014/main" id="{75B395DB-092D-362B-5440-96624E3FC92D}"/>
                </a:ext>
              </a:extLst>
            </p:cNvPr>
            <p:cNvSpPr txBox="1"/>
            <p:nvPr/>
          </p:nvSpPr>
          <p:spPr>
            <a:xfrm>
              <a:off x="8918416" y="800071"/>
              <a:ext cx="5645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0000"/>
                  </a:solidFill>
                </a:rPr>
                <a:t>0.0%</a:t>
              </a:r>
            </a:p>
          </p:txBody>
        </p:sp>
        <p:cxnSp>
          <p:nvCxnSpPr>
            <p:cNvPr id="29" name="Đường kết nối Mũi tên Thẳng 28">
              <a:extLst>
                <a:ext uri="{FF2B5EF4-FFF2-40B4-BE49-F238E27FC236}">
                  <a16:creationId xmlns:a16="http://schemas.microsoft.com/office/drawing/2014/main" id="{2524313C-07F7-62BC-24EA-1A664AD23D26}"/>
                </a:ext>
              </a:extLst>
            </p:cNvPr>
            <p:cNvCxnSpPr>
              <a:cxnSpLocks/>
            </p:cNvCxnSpPr>
            <p:nvPr/>
          </p:nvCxnSpPr>
          <p:spPr>
            <a:xfrm>
              <a:off x="7814103" y="1077071"/>
              <a:ext cx="0" cy="3304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Đường kết nối Mũi tên Thẳng 29">
              <a:extLst>
                <a:ext uri="{FF2B5EF4-FFF2-40B4-BE49-F238E27FC236}">
                  <a16:creationId xmlns:a16="http://schemas.microsoft.com/office/drawing/2014/main" id="{E8963BF2-DAFD-9B62-5191-4B048BE3FAF0}"/>
                </a:ext>
              </a:extLst>
            </p:cNvPr>
            <p:cNvCxnSpPr>
              <a:cxnSpLocks/>
            </p:cNvCxnSpPr>
            <p:nvPr/>
          </p:nvCxnSpPr>
          <p:spPr>
            <a:xfrm>
              <a:off x="7345034" y="1077074"/>
              <a:ext cx="0" cy="33046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Đường kết nối Mũi tên Thẳng 30">
              <a:extLst>
                <a:ext uri="{FF2B5EF4-FFF2-40B4-BE49-F238E27FC236}">
                  <a16:creationId xmlns:a16="http://schemas.microsoft.com/office/drawing/2014/main" id="{426AEA20-F518-CC4F-4CB5-6657228E7A4B}"/>
                </a:ext>
              </a:extLst>
            </p:cNvPr>
            <p:cNvCxnSpPr>
              <a:cxnSpLocks/>
            </p:cNvCxnSpPr>
            <p:nvPr/>
          </p:nvCxnSpPr>
          <p:spPr>
            <a:xfrm>
              <a:off x="9200714" y="1077071"/>
              <a:ext cx="0" cy="3304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75BE7476-83BF-F5D7-DA20-F0CD0F3C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8B453ABA-F54C-B2F9-6D3D-5D2DDABADB01}"/>
              </a:ext>
            </a:extLst>
          </p:cNvPr>
          <p:cNvSpPr txBox="1"/>
          <p:nvPr/>
        </p:nvSpPr>
        <p:spPr>
          <a:xfrm>
            <a:off x="3953987" y="557049"/>
            <a:ext cx="4284026" cy="36933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2.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Phân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tích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dữ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4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liệu</a:t>
            </a:r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(EDA)</a:t>
            </a:r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E0BEBE66-5F32-8968-FAE3-7BCFFBCB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9</a:t>
            </a:fld>
            <a:endParaRPr lang="en-US" dirty="0"/>
          </a:p>
        </p:txBody>
      </p:sp>
      <p:grpSp>
        <p:nvGrpSpPr>
          <p:cNvPr id="2" name="Group 93" descr="This image is of an abstract shape. ">
            <a:extLst>
              <a:ext uri="{FF2B5EF4-FFF2-40B4-BE49-F238E27FC236}">
                <a16:creationId xmlns:a16="http://schemas.microsoft.com/office/drawing/2014/main" id="{053F9DBD-B4AD-5C43-AAA6-9687A3B7B736}"/>
              </a:ext>
            </a:extLst>
          </p:cNvPr>
          <p:cNvGrpSpPr/>
          <p:nvPr/>
        </p:nvGrpSpPr>
        <p:grpSpPr>
          <a:xfrm rot="3675135">
            <a:off x="-3431295" y="-2661316"/>
            <a:ext cx="4736736" cy="6407275"/>
            <a:chOff x="4855953" y="-2833465"/>
            <a:chExt cx="8948964" cy="12105059"/>
          </a:xfrm>
        </p:grpSpPr>
        <p:sp>
          <p:nvSpPr>
            <p:cNvPr id="3" name="Freeform 10">
              <a:extLst>
                <a:ext uri="{FF2B5EF4-FFF2-40B4-BE49-F238E27FC236}">
                  <a16:creationId xmlns:a16="http://schemas.microsoft.com/office/drawing/2014/main" id="{8C0F7CE5-3EFF-BEA8-5A51-FC4120AF3E9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Freeform 11">
              <a:extLst>
                <a:ext uri="{FF2B5EF4-FFF2-40B4-BE49-F238E27FC236}">
                  <a16:creationId xmlns:a16="http://schemas.microsoft.com/office/drawing/2014/main" id="{ECB07096-5E6E-D29D-A493-9D894AEECE15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134F5EE5-C687-483B-C402-B235E640158A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6694DC6-6FB9-874D-ECFE-D799B7F4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28/5/2025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40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68227_win32_fixed" id="{17DD1A52-D3DE-4BC7-AB4E-5ED952CBB3F4}" vid="{D8C85220-06A0-4E3D-954C-BC12E2647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71421E6-0B73-4301-8D1C-0131DB42FA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CA4BDF-ECBC-4F8E-8F31-E58428FA4B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900F64-9193-44F8-BD63-E681103777C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1350</TotalTime>
  <Words>2241</Words>
  <Application>Microsoft Office PowerPoint</Application>
  <PresentationFormat>Widescreen</PresentationFormat>
  <Paragraphs>463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Courier New</vt:lpstr>
      <vt:lpstr>Segoe UI</vt:lpstr>
      <vt:lpstr>Symbol</vt:lpstr>
      <vt:lpstr>Office Theme</vt:lpstr>
      <vt:lpstr>Human resources slide 1</vt:lpstr>
      <vt:lpstr>Human resources slide 2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4</vt:lpstr>
      <vt:lpstr>Human resources slide 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Việt Hùng</dc:creator>
  <cp:lastModifiedBy>Nguyên Nguyễn Việt</cp:lastModifiedBy>
  <cp:revision>17</cp:revision>
  <dcterms:created xsi:type="dcterms:W3CDTF">2022-01-19T22:30:16Z</dcterms:created>
  <dcterms:modified xsi:type="dcterms:W3CDTF">2025-05-28T02:14:34Z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