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4"/>
  </p:notesMasterIdLst>
  <p:sldIdLst>
    <p:sldId id="256" r:id="rId2"/>
    <p:sldId id="258" r:id="rId3"/>
    <p:sldId id="262" r:id="rId4"/>
    <p:sldId id="263" r:id="rId5"/>
    <p:sldId id="297" r:id="rId6"/>
    <p:sldId id="264" r:id="rId7"/>
    <p:sldId id="298" r:id="rId8"/>
    <p:sldId id="299"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12" r:id="rId22"/>
    <p:sldId id="278" r:id="rId23"/>
  </p:sldIdLst>
  <p:sldSz cx="9144000" cy="5143500" type="screen16x9"/>
  <p:notesSz cx="6858000" cy="9144000"/>
  <p:embeddedFontLst>
    <p:embeddedFont>
      <p:font typeface="Advent Pro Light" panose="020B0604020202020204" charset="0"/>
      <p:regular r:id="rId25"/>
      <p:bold r:id="rId26"/>
    </p:embeddedFont>
    <p:embeddedFont>
      <p:font typeface="Anton" panose="020B0604020202020204" charset="0"/>
      <p:regular r:id="rId27"/>
    </p:embeddedFont>
    <p:embeddedFont>
      <p:font typeface="Cambria Math" panose="02040503050406030204" pitchFamily="18" charset="0"/>
      <p:regular r:id="rId28"/>
    </p:embeddedFont>
    <p:embeddedFont>
      <p:font typeface="Fira Sans Condensed Light" panose="020B0604020202020204" charset="0"/>
      <p:regular r:id="rId29"/>
      <p:bold r:id="rId30"/>
      <p:italic r:id="rId31"/>
      <p:boldItalic r:id="rId32"/>
    </p:embeddedFont>
    <p:embeddedFont>
      <p:font typeface="Josefin Slab" panose="020B0604020202020204" charset="0"/>
      <p:regular r:id="rId33"/>
      <p:bold r:id="rId34"/>
      <p:italic r:id="rId35"/>
      <p:boldItalic r:id="rId36"/>
    </p:embeddedFont>
    <p:embeddedFont>
      <p:font typeface="Rajdhani" panose="020B0604020202020204" charset="0"/>
      <p:regular r:id="rId37"/>
      <p:bold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FFFF"/>
    <a:srgbClr val="0649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47670A-9551-49CD-B16F-013E24372086}" v="147" dt="2021-01-12T03:45:25.784"/>
  </p1510:revLst>
</p1510:revInfo>
</file>

<file path=ppt/tableStyles.xml><?xml version="1.0" encoding="utf-8"?>
<a:tblStyleLst xmlns:a="http://schemas.openxmlformats.org/drawingml/2006/main" def="{727FB6F6-D330-4EB7-B1CA-5D3EE17763EA}">
  <a:tblStyle styleId="{727FB6F6-D330-4EB7-B1CA-5D3EE17763E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520" autoAdjust="0"/>
  </p:normalViewPr>
  <p:slideViewPr>
    <p:cSldViewPr snapToGrid="0">
      <p:cViewPr varScale="1">
        <p:scale>
          <a:sx n="91" d="100"/>
          <a:sy n="91" d="100"/>
        </p:scale>
        <p:origin x="84"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ẦN HOÀNG THÁI" userId="d0a8c52e-ccaa-4032-829f-eb47fb899302" providerId="ADAL" clId="{F647670A-9551-49CD-B16F-013E24372086}"/>
    <pc:docChg chg="undo custSel addSld modSld sldOrd">
      <pc:chgData name="TRẦN HOÀNG THÁI" userId="d0a8c52e-ccaa-4032-829f-eb47fb899302" providerId="ADAL" clId="{F647670A-9551-49CD-B16F-013E24372086}" dt="2021-01-12T03:45:25.784" v="369"/>
      <pc:docMkLst>
        <pc:docMk/>
      </pc:docMkLst>
      <pc:sldChg chg="addSp modSp modAnim">
        <pc:chgData name="TRẦN HOÀNG THÁI" userId="d0a8c52e-ccaa-4032-829f-eb47fb899302" providerId="ADAL" clId="{F647670A-9551-49CD-B16F-013E24372086}" dt="2021-01-12T03:11:52.921" v="43" actId="20577"/>
        <pc:sldMkLst>
          <pc:docMk/>
          <pc:sldMk cId="0" sldId="258"/>
        </pc:sldMkLst>
        <pc:spChg chg="add mod">
          <ac:chgData name="TRẦN HOÀNG THÁI" userId="d0a8c52e-ccaa-4032-829f-eb47fb899302" providerId="ADAL" clId="{F647670A-9551-49CD-B16F-013E24372086}" dt="2021-01-12T03:10:16.683" v="36" actId="20577"/>
          <ac:spMkLst>
            <pc:docMk/>
            <pc:sldMk cId="0" sldId="258"/>
            <ac:spMk id="14" creationId="{4BE23B83-D402-4069-9D7F-C1253B0320B3}"/>
          </ac:spMkLst>
        </pc:spChg>
        <pc:spChg chg="add mod">
          <ac:chgData name="TRẦN HOÀNG THÁI" userId="d0a8c52e-ccaa-4032-829f-eb47fb899302" providerId="ADAL" clId="{F647670A-9551-49CD-B16F-013E24372086}" dt="2021-01-12T03:11:48.555" v="41" actId="5793"/>
          <ac:spMkLst>
            <pc:docMk/>
            <pc:sldMk cId="0" sldId="258"/>
            <ac:spMk id="15" creationId="{E03A3741-7309-43AD-AACD-ADA736B17F2E}"/>
          </ac:spMkLst>
        </pc:spChg>
        <pc:spChg chg="add mod">
          <ac:chgData name="TRẦN HOÀNG THÁI" userId="d0a8c52e-ccaa-4032-829f-eb47fb899302" providerId="ADAL" clId="{F647670A-9551-49CD-B16F-013E24372086}" dt="2021-01-12T03:11:52.921" v="43" actId="20577"/>
          <ac:spMkLst>
            <pc:docMk/>
            <pc:sldMk cId="0" sldId="258"/>
            <ac:spMk id="16" creationId="{9FA41C6D-9D89-4893-B72D-21B486F80E17}"/>
          </ac:spMkLst>
        </pc:spChg>
        <pc:cxnChg chg="add mod">
          <ac:chgData name="TRẦN HOÀNG THÁI" userId="d0a8c52e-ccaa-4032-829f-eb47fb899302" providerId="ADAL" clId="{F647670A-9551-49CD-B16F-013E24372086}" dt="2021-01-12T03:10:04.980" v="0" actId="571"/>
          <ac:cxnSpMkLst>
            <pc:docMk/>
            <pc:sldMk cId="0" sldId="258"/>
            <ac:cxnSpMk id="17" creationId="{17E7C763-81FF-4B3C-B273-D0FDFAC35908}"/>
          </ac:cxnSpMkLst>
        </pc:cxnChg>
      </pc:sldChg>
      <pc:sldChg chg="addSp delSp modSp mod">
        <pc:chgData name="TRẦN HOÀNG THÁI" userId="d0a8c52e-ccaa-4032-829f-eb47fb899302" providerId="ADAL" clId="{F647670A-9551-49CD-B16F-013E24372086}" dt="2021-01-12T03:14:57.158" v="111" actId="1076"/>
        <pc:sldMkLst>
          <pc:docMk/>
          <pc:sldMk cId="1606821030" sldId="309"/>
        </pc:sldMkLst>
        <pc:spChg chg="add del mod">
          <ac:chgData name="TRẦN HOÀNG THÁI" userId="d0a8c52e-ccaa-4032-829f-eb47fb899302" providerId="ADAL" clId="{F647670A-9551-49CD-B16F-013E24372086}" dt="2021-01-12T03:14:54.945" v="110" actId="478"/>
          <ac:spMkLst>
            <pc:docMk/>
            <pc:sldMk cId="1606821030" sldId="309"/>
            <ac:spMk id="2" creationId="{472F235A-60C6-43A0-B325-274FA0820A61}"/>
          </ac:spMkLst>
        </pc:spChg>
        <pc:picChg chg="mod">
          <ac:chgData name="TRẦN HOÀNG THÁI" userId="d0a8c52e-ccaa-4032-829f-eb47fb899302" providerId="ADAL" clId="{F647670A-9551-49CD-B16F-013E24372086}" dt="2021-01-12T03:14:57.158" v="111" actId="1076"/>
          <ac:picMkLst>
            <pc:docMk/>
            <pc:sldMk cId="1606821030" sldId="309"/>
            <ac:picMk id="4" creationId="{62CB90D4-4C78-4BE6-959B-321F23B3462F}"/>
          </ac:picMkLst>
        </pc:picChg>
      </pc:sldChg>
      <pc:sldChg chg="modSp add mod">
        <pc:chgData name="TRẦN HOÀNG THÁI" userId="d0a8c52e-ccaa-4032-829f-eb47fb899302" providerId="ADAL" clId="{F647670A-9551-49CD-B16F-013E24372086}" dt="2021-01-12T03:17:17.180" v="173" actId="20577"/>
        <pc:sldMkLst>
          <pc:docMk/>
          <pc:sldMk cId="1048861498" sldId="310"/>
        </pc:sldMkLst>
        <pc:spChg chg="mod">
          <ac:chgData name="TRẦN HOÀNG THÁI" userId="d0a8c52e-ccaa-4032-829f-eb47fb899302" providerId="ADAL" clId="{F647670A-9551-49CD-B16F-013E24372086}" dt="2021-01-12T03:16:18.117" v="160" actId="20577"/>
          <ac:spMkLst>
            <pc:docMk/>
            <pc:sldMk cId="1048861498" sldId="310"/>
            <ac:spMk id="174" creationId="{00000000-0000-0000-0000-000000000000}"/>
          </ac:spMkLst>
        </pc:spChg>
        <pc:spChg chg="mod">
          <ac:chgData name="TRẦN HOÀNG THÁI" userId="d0a8c52e-ccaa-4032-829f-eb47fb899302" providerId="ADAL" clId="{F647670A-9551-49CD-B16F-013E24372086}" dt="2021-01-12T03:17:17.180" v="173" actId="20577"/>
          <ac:spMkLst>
            <pc:docMk/>
            <pc:sldMk cId="1048861498" sldId="310"/>
            <ac:spMk id="175" creationId="{00000000-0000-0000-0000-000000000000}"/>
          </ac:spMkLst>
        </pc:spChg>
        <pc:spChg chg="mod">
          <ac:chgData name="TRẦN HOÀNG THÁI" userId="d0a8c52e-ccaa-4032-829f-eb47fb899302" providerId="ADAL" clId="{F647670A-9551-49CD-B16F-013E24372086}" dt="2021-01-12T03:15:43.488" v="117" actId="14100"/>
          <ac:spMkLst>
            <pc:docMk/>
            <pc:sldMk cId="1048861498" sldId="310"/>
            <ac:spMk id="176" creationId="{00000000-0000-0000-0000-000000000000}"/>
          </ac:spMkLst>
        </pc:spChg>
      </pc:sldChg>
      <pc:sldChg chg="addSp delSp modSp add mod ord">
        <pc:chgData name="TRẦN HOÀNG THÁI" userId="d0a8c52e-ccaa-4032-829f-eb47fb899302" providerId="ADAL" clId="{F647670A-9551-49CD-B16F-013E24372086}" dt="2021-01-12T03:39:57.319" v="254"/>
        <pc:sldMkLst>
          <pc:docMk/>
          <pc:sldMk cId="1430505662" sldId="311"/>
        </pc:sldMkLst>
        <pc:spChg chg="add del">
          <ac:chgData name="TRẦN HOÀNG THÁI" userId="d0a8c52e-ccaa-4032-829f-eb47fb899302" providerId="ADAL" clId="{F647670A-9551-49CD-B16F-013E24372086}" dt="2021-01-12T03:39:57.319" v="254"/>
          <ac:spMkLst>
            <pc:docMk/>
            <pc:sldMk cId="1430505662" sldId="311"/>
            <ac:spMk id="2" creationId="{D865AB97-A335-46CD-A2A3-31F43CD37A32}"/>
          </ac:spMkLst>
        </pc:spChg>
        <pc:spChg chg="mod">
          <ac:chgData name="TRẦN HOÀNG THÁI" userId="d0a8c52e-ccaa-4032-829f-eb47fb899302" providerId="ADAL" clId="{F647670A-9551-49CD-B16F-013E24372086}" dt="2021-01-12T03:39:39.415" v="252" actId="20577"/>
          <ac:spMkLst>
            <pc:docMk/>
            <pc:sldMk cId="1430505662" sldId="311"/>
            <ac:spMk id="5" creationId="{85B5DD79-34F5-433E-A119-BF5DC841F3C8}"/>
          </ac:spMkLst>
        </pc:spChg>
        <pc:spChg chg="mod">
          <ac:chgData name="TRẦN HOÀNG THÁI" userId="d0a8c52e-ccaa-4032-829f-eb47fb899302" providerId="ADAL" clId="{F647670A-9551-49CD-B16F-013E24372086}" dt="2021-01-12T03:33:07.208" v="184" actId="20577"/>
          <ac:spMkLst>
            <pc:docMk/>
            <pc:sldMk cId="1430505662" sldId="311"/>
            <ac:spMk id="7" creationId="{B573CF42-CFD6-483E-A413-268D2C0391C3}"/>
          </ac:spMkLst>
        </pc:spChg>
      </pc:sldChg>
      <pc:sldChg chg="modSp add mod">
        <pc:chgData name="TRẦN HOÀNG THÁI" userId="d0a8c52e-ccaa-4032-829f-eb47fb899302" providerId="ADAL" clId="{F647670A-9551-49CD-B16F-013E24372086}" dt="2021-01-12T03:45:25.784" v="369"/>
        <pc:sldMkLst>
          <pc:docMk/>
          <pc:sldMk cId="499999264" sldId="312"/>
        </pc:sldMkLst>
        <pc:spChg chg="mod">
          <ac:chgData name="TRẦN HOÀNG THÁI" userId="d0a8c52e-ccaa-4032-829f-eb47fb899302" providerId="ADAL" clId="{F647670A-9551-49CD-B16F-013E24372086}" dt="2021-01-12T03:45:25.784" v="369"/>
          <ac:spMkLst>
            <pc:docMk/>
            <pc:sldMk cId="499999264" sldId="312"/>
            <ac:spMk id="5" creationId="{85B5DD79-34F5-433E-A119-BF5DC841F3C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713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3111222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9788726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p:cNvGrpSpPr/>
        <p:nvPr/>
      </p:nvGrpSpPr>
      <p:grpSpPr>
        <a:xfrm>
          <a:off x="0" y="0"/>
          <a:ext cx="0" cy="0"/>
          <a:chOff x="0" y="0"/>
          <a:chExt cx="0" cy="0"/>
        </a:xfrm>
      </p:grpSpPr>
      <p:sp>
        <p:nvSpPr>
          <p:cNvPr id="1765" name="Google Shape;1765;g65abef0139_0_1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65abef0139_0_1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08a6ee8a1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08a6ee8a1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b="0" i="0" dirty="0" err="1">
                <a:solidFill>
                  <a:srgbClr val="231F20"/>
                </a:solidFill>
                <a:effectLst/>
                <a:latin typeface="Times-Roman"/>
              </a:rPr>
              <a:t>UNION</a:t>
            </a:r>
            <a:r>
              <a:rPr lang="en-US" sz="1800" b="0" i="0" dirty="0" err="1">
                <a:solidFill>
                  <a:srgbClr val="231F20"/>
                </a:solidFill>
                <a:effectLst/>
                <a:latin typeface="MT2MIT"/>
              </a:rPr>
              <a:t>.x</a:t>
            </a:r>
            <a:r>
              <a:rPr lang="en-US" sz="1800" b="0" i="0" dirty="0">
                <a:solidFill>
                  <a:srgbClr val="231F20"/>
                </a:solidFill>
                <a:effectLst/>
                <a:latin typeface="MT2MIT"/>
              </a:rPr>
              <a:t>; y/ </a:t>
            </a:r>
            <a:r>
              <a:rPr lang="en-US" sz="1800" b="0" i="0" dirty="0">
                <a:solidFill>
                  <a:srgbClr val="231F20"/>
                </a:solidFill>
                <a:effectLst/>
                <a:latin typeface="Times-Roman"/>
              </a:rPr>
              <a:t>unites the dynamic sets that contain </a:t>
            </a:r>
            <a:r>
              <a:rPr lang="en-US" sz="1800" b="0" i="0" dirty="0">
                <a:solidFill>
                  <a:srgbClr val="231F20"/>
                </a:solidFill>
                <a:effectLst/>
                <a:latin typeface="MT2MIT"/>
              </a:rPr>
              <a:t>x </a:t>
            </a:r>
            <a:r>
              <a:rPr lang="en-US" sz="1800" b="0" i="0" dirty="0">
                <a:solidFill>
                  <a:srgbClr val="231F20"/>
                </a:solidFill>
                <a:effectLst/>
                <a:latin typeface="Times-Roman"/>
              </a:rPr>
              <a:t>and </a:t>
            </a:r>
            <a:r>
              <a:rPr lang="en-US" sz="1800" b="0" i="0" dirty="0">
                <a:solidFill>
                  <a:srgbClr val="231F20"/>
                </a:solidFill>
                <a:effectLst/>
                <a:latin typeface="MT2MIT"/>
              </a:rPr>
              <a:t>y</a:t>
            </a:r>
            <a:r>
              <a:rPr lang="en-US" sz="1800" b="0" i="0" dirty="0">
                <a:solidFill>
                  <a:srgbClr val="231F20"/>
                </a:solidFill>
                <a:effectLst/>
                <a:latin typeface="Times-Roman"/>
              </a:rPr>
              <a:t>, say </a:t>
            </a:r>
            <a:r>
              <a:rPr lang="en-US" sz="1800" b="0" i="0" dirty="0" err="1">
                <a:solidFill>
                  <a:srgbClr val="231F20"/>
                </a:solidFill>
                <a:effectLst/>
                <a:latin typeface="MT2MIT"/>
              </a:rPr>
              <a:t>S</a:t>
            </a:r>
            <a:r>
              <a:rPr lang="en-US" sz="1800" b="0" i="0" dirty="0" err="1">
                <a:solidFill>
                  <a:srgbClr val="231F20"/>
                </a:solidFill>
                <a:effectLst/>
                <a:latin typeface="MT2MIS"/>
              </a:rPr>
              <a:t>x</a:t>
            </a:r>
            <a:r>
              <a:rPr lang="en-US" sz="1800" b="0" i="0" dirty="0">
                <a:solidFill>
                  <a:srgbClr val="231F20"/>
                </a:solidFill>
                <a:effectLst/>
                <a:latin typeface="MT2MIS"/>
              </a:rPr>
              <a:t> </a:t>
            </a:r>
            <a:r>
              <a:rPr lang="en-US" sz="1800" b="0" i="0" dirty="0">
                <a:solidFill>
                  <a:srgbClr val="231F20"/>
                </a:solidFill>
                <a:effectLst/>
                <a:latin typeface="Times-Roman"/>
              </a:rPr>
              <a:t>and </a:t>
            </a:r>
            <a:r>
              <a:rPr lang="en-US" sz="1800" b="0" i="0" dirty="0">
                <a:solidFill>
                  <a:srgbClr val="231F20"/>
                </a:solidFill>
                <a:effectLst/>
                <a:latin typeface="MT2MIT"/>
              </a:rPr>
              <a:t>S</a:t>
            </a:r>
            <a:r>
              <a:rPr lang="en-US" sz="1800" b="0" i="0" dirty="0">
                <a:solidFill>
                  <a:srgbClr val="231F20"/>
                </a:solidFill>
                <a:effectLst/>
                <a:latin typeface="MT2MIS"/>
              </a:rPr>
              <a:t>y</a:t>
            </a:r>
            <a:r>
              <a:rPr lang="en-US" sz="1800" b="0" i="0" dirty="0">
                <a:solidFill>
                  <a:srgbClr val="231F20"/>
                </a:solidFill>
                <a:effectLst/>
                <a:latin typeface="Times-Roman"/>
              </a:rPr>
              <a:t>, into a</a:t>
            </a:r>
            <a:br>
              <a:rPr lang="en-US" sz="1800" b="0" i="0" dirty="0">
                <a:solidFill>
                  <a:srgbClr val="231F20"/>
                </a:solidFill>
                <a:effectLst/>
                <a:latin typeface="Times-Roman"/>
              </a:rPr>
            </a:br>
            <a:r>
              <a:rPr lang="en-US" sz="1800" b="0" i="0" dirty="0">
                <a:solidFill>
                  <a:srgbClr val="231F20"/>
                </a:solidFill>
                <a:effectLst/>
                <a:latin typeface="Times-Roman"/>
              </a:rPr>
              <a:t>new set that is the union of these two sets. We assume that the two sets are disjoint prior to the operation. The representative of the resulting set is any member</a:t>
            </a:r>
            <a:br>
              <a:rPr lang="en-US" sz="1800" b="0" i="0" dirty="0">
                <a:solidFill>
                  <a:srgbClr val="231F20"/>
                </a:solidFill>
                <a:effectLst/>
                <a:latin typeface="Times-Roman"/>
              </a:rPr>
            </a:br>
            <a:r>
              <a:rPr lang="en-US" sz="1800" b="0" i="0" dirty="0">
                <a:solidFill>
                  <a:srgbClr val="231F20"/>
                </a:solidFill>
                <a:effectLst/>
                <a:latin typeface="Times-Roman"/>
              </a:rPr>
              <a:t>of </a:t>
            </a:r>
            <a:r>
              <a:rPr lang="en-US" sz="1800" b="0" i="0" dirty="0" err="1">
                <a:solidFill>
                  <a:srgbClr val="231F20"/>
                </a:solidFill>
                <a:effectLst/>
                <a:latin typeface="MT2MIT"/>
              </a:rPr>
              <a:t>S</a:t>
            </a:r>
            <a:r>
              <a:rPr lang="en-US" sz="1800" b="0" i="0" dirty="0" err="1">
                <a:solidFill>
                  <a:srgbClr val="231F20"/>
                </a:solidFill>
                <a:effectLst/>
                <a:latin typeface="MT2MIS"/>
              </a:rPr>
              <a:t>x</a:t>
            </a:r>
            <a:r>
              <a:rPr lang="en-US" sz="1800" b="0" i="0" dirty="0">
                <a:solidFill>
                  <a:srgbClr val="231F20"/>
                </a:solidFill>
                <a:effectLst/>
                <a:latin typeface="MT2MIS"/>
              </a:rPr>
              <a:t> </a:t>
            </a:r>
            <a:r>
              <a:rPr lang="en-US" sz="1800" b="0" i="0" dirty="0">
                <a:solidFill>
                  <a:srgbClr val="231F20"/>
                </a:solidFill>
                <a:effectLst/>
                <a:latin typeface="MT2SYT"/>
              </a:rPr>
              <a:t>[ </a:t>
            </a:r>
            <a:r>
              <a:rPr lang="en-US" sz="1800" b="0" i="0" dirty="0">
                <a:solidFill>
                  <a:srgbClr val="231F20"/>
                </a:solidFill>
                <a:effectLst/>
                <a:latin typeface="MT2MIT"/>
              </a:rPr>
              <a:t>S</a:t>
            </a:r>
            <a:r>
              <a:rPr lang="en-US" sz="1800" b="0" i="0" dirty="0">
                <a:solidFill>
                  <a:srgbClr val="231F20"/>
                </a:solidFill>
                <a:effectLst/>
                <a:latin typeface="MT2MIS"/>
              </a:rPr>
              <a:t>y</a:t>
            </a:r>
            <a:r>
              <a:rPr lang="en-US" sz="1800" b="0" i="0" dirty="0">
                <a:solidFill>
                  <a:srgbClr val="231F20"/>
                </a:solidFill>
                <a:effectLst/>
                <a:latin typeface="Times-Roman"/>
              </a:rPr>
              <a:t>, although many implementations of UNION specifically choose the</a:t>
            </a:r>
            <a:br>
              <a:rPr lang="en-US" sz="1800" b="0" i="0" dirty="0">
                <a:solidFill>
                  <a:srgbClr val="231F20"/>
                </a:solidFill>
                <a:effectLst/>
                <a:latin typeface="Times-Roman"/>
              </a:rPr>
            </a:br>
            <a:r>
              <a:rPr lang="en-US" sz="1800" b="0" i="0" dirty="0">
                <a:solidFill>
                  <a:srgbClr val="231F20"/>
                </a:solidFill>
                <a:effectLst/>
                <a:latin typeface="Times-Roman"/>
              </a:rPr>
              <a:t>representative of either </a:t>
            </a:r>
            <a:r>
              <a:rPr lang="en-US" sz="1800" b="0" i="0" dirty="0" err="1">
                <a:solidFill>
                  <a:srgbClr val="231F20"/>
                </a:solidFill>
                <a:effectLst/>
                <a:latin typeface="MT2MIT"/>
              </a:rPr>
              <a:t>S</a:t>
            </a:r>
            <a:r>
              <a:rPr lang="en-US" sz="1800" b="0" i="0" dirty="0" err="1">
                <a:solidFill>
                  <a:srgbClr val="231F20"/>
                </a:solidFill>
                <a:effectLst/>
                <a:latin typeface="MT2MIS"/>
              </a:rPr>
              <a:t>x</a:t>
            </a:r>
            <a:r>
              <a:rPr lang="en-US" sz="1800" b="0" i="0" dirty="0">
                <a:solidFill>
                  <a:srgbClr val="231F20"/>
                </a:solidFill>
                <a:effectLst/>
                <a:latin typeface="MT2MIS"/>
              </a:rPr>
              <a:t> </a:t>
            </a:r>
            <a:r>
              <a:rPr lang="en-US" sz="1800" b="0" i="0" dirty="0">
                <a:solidFill>
                  <a:srgbClr val="231F20"/>
                </a:solidFill>
                <a:effectLst/>
                <a:latin typeface="Times-Roman"/>
              </a:rPr>
              <a:t>or </a:t>
            </a:r>
            <a:r>
              <a:rPr lang="en-US" sz="1800" b="0" i="0" dirty="0">
                <a:solidFill>
                  <a:srgbClr val="231F20"/>
                </a:solidFill>
                <a:effectLst/>
                <a:latin typeface="MT2MIT"/>
              </a:rPr>
              <a:t>S</a:t>
            </a:r>
            <a:r>
              <a:rPr lang="en-US" sz="1800" b="0" i="0" dirty="0">
                <a:solidFill>
                  <a:srgbClr val="231F20"/>
                </a:solidFill>
                <a:effectLst/>
                <a:latin typeface="MT2MIS"/>
              </a:rPr>
              <a:t>y </a:t>
            </a:r>
            <a:r>
              <a:rPr lang="en-US" sz="1800" b="0" i="0" dirty="0">
                <a:solidFill>
                  <a:srgbClr val="231F20"/>
                </a:solidFill>
                <a:effectLst/>
                <a:latin typeface="Times-Roman"/>
              </a:rPr>
              <a:t>as the new representative. Since we require</a:t>
            </a:r>
            <a:br>
              <a:rPr lang="en-US" sz="1800" b="0" i="0" dirty="0">
                <a:solidFill>
                  <a:srgbClr val="231F20"/>
                </a:solidFill>
                <a:effectLst/>
                <a:latin typeface="Times-Roman"/>
              </a:rPr>
            </a:br>
            <a:r>
              <a:rPr lang="en-US" sz="1800" b="0" i="0" dirty="0">
                <a:solidFill>
                  <a:srgbClr val="231F20"/>
                </a:solidFill>
                <a:effectLst/>
                <a:latin typeface="Times-Roman"/>
              </a:rPr>
              <a:t>the sets in the collection to be disjoint, conceptually we destroy sets </a:t>
            </a:r>
            <a:r>
              <a:rPr lang="en-US" sz="1800" b="0" i="0" dirty="0" err="1">
                <a:solidFill>
                  <a:srgbClr val="231F20"/>
                </a:solidFill>
                <a:effectLst/>
                <a:latin typeface="MT2MIT"/>
              </a:rPr>
              <a:t>S</a:t>
            </a:r>
            <a:r>
              <a:rPr lang="en-US" sz="1800" b="0" i="0" dirty="0" err="1">
                <a:solidFill>
                  <a:srgbClr val="231F20"/>
                </a:solidFill>
                <a:effectLst/>
                <a:latin typeface="MT2MIS"/>
              </a:rPr>
              <a:t>x</a:t>
            </a:r>
            <a:r>
              <a:rPr lang="en-US" sz="1800" b="0" i="0" dirty="0">
                <a:solidFill>
                  <a:srgbClr val="231F20"/>
                </a:solidFill>
                <a:effectLst/>
                <a:latin typeface="MT2MIS"/>
              </a:rPr>
              <a:t> </a:t>
            </a:r>
            <a:r>
              <a:rPr lang="en-US" sz="1800" b="0" i="0" dirty="0">
                <a:solidFill>
                  <a:srgbClr val="231F20"/>
                </a:solidFill>
                <a:effectLst/>
                <a:latin typeface="Times-Roman"/>
              </a:rPr>
              <a:t>and </a:t>
            </a:r>
            <a:r>
              <a:rPr lang="en-US" sz="1800" b="0" i="0" dirty="0">
                <a:solidFill>
                  <a:srgbClr val="231F20"/>
                </a:solidFill>
                <a:effectLst/>
                <a:latin typeface="MT2MIT"/>
              </a:rPr>
              <a:t>S</a:t>
            </a:r>
            <a:r>
              <a:rPr lang="en-US" sz="1800" b="0" i="0" dirty="0">
                <a:solidFill>
                  <a:srgbClr val="231F20"/>
                </a:solidFill>
                <a:effectLst/>
                <a:latin typeface="MT2MIS"/>
              </a:rPr>
              <a:t>y</a:t>
            </a:r>
            <a:r>
              <a:rPr lang="en-US" sz="1800" b="0" i="0" dirty="0">
                <a:solidFill>
                  <a:srgbClr val="231F20"/>
                </a:solidFill>
                <a:effectLst/>
                <a:latin typeface="Times-Roman"/>
              </a:rPr>
              <a:t>,</a:t>
            </a:r>
            <a:br>
              <a:rPr lang="en-US" sz="1800" b="0" i="0" dirty="0">
                <a:solidFill>
                  <a:srgbClr val="231F20"/>
                </a:solidFill>
                <a:effectLst/>
                <a:latin typeface="Times-Roman"/>
              </a:rPr>
            </a:br>
            <a:r>
              <a:rPr lang="en-US" sz="1800" b="0" i="0" dirty="0">
                <a:solidFill>
                  <a:srgbClr val="231F20"/>
                </a:solidFill>
                <a:effectLst/>
                <a:latin typeface="Times-Roman"/>
              </a:rPr>
              <a:t>removing them from the collection </a:t>
            </a:r>
            <a:r>
              <a:rPr lang="en-US" sz="1800" b="0" i="0" dirty="0">
                <a:solidFill>
                  <a:srgbClr val="231F20"/>
                </a:solidFill>
                <a:effectLst/>
                <a:latin typeface="MT2MST"/>
              </a:rPr>
              <a:t>S</a:t>
            </a:r>
            <a:r>
              <a:rPr lang="en-US" sz="1800" b="0" i="0" dirty="0">
                <a:solidFill>
                  <a:srgbClr val="231F20"/>
                </a:solidFill>
                <a:effectLst/>
                <a:latin typeface="Times-Roman"/>
              </a:rPr>
              <a:t>. In practice, we often absorb the elements</a:t>
            </a:r>
            <a:br>
              <a:rPr lang="en-US" sz="1800" b="0" i="0" dirty="0">
                <a:solidFill>
                  <a:srgbClr val="231F20"/>
                </a:solidFill>
                <a:effectLst/>
                <a:latin typeface="Times-Roman"/>
              </a:rPr>
            </a:br>
            <a:r>
              <a:rPr lang="en-US" sz="1800" b="0" i="0" dirty="0">
                <a:solidFill>
                  <a:srgbClr val="231F20"/>
                </a:solidFill>
                <a:effectLst/>
                <a:latin typeface="Times-Roman"/>
              </a:rPr>
              <a:t>of one of the sets into the other set.</a:t>
            </a:r>
            <a:br>
              <a:rPr lang="en-US" sz="1800" b="0" i="0" dirty="0">
                <a:solidFill>
                  <a:srgbClr val="231F20"/>
                </a:solidFill>
                <a:effectLst/>
                <a:latin typeface="Times-Roman"/>
              </a:rPr>
            </a:br>
            <a:r>
              <a:rPr lang="en-US" sz="1800" b="0" i="0" dirty="0">
                <a:solidFill>
                  <a:srgbClr val="231F20"/>
                </a:solidFill>
                <a:effectLst/>
                <a:latin typeface="Times-Roman"/>
              </a:rPr>
              <a:t>FIND-</a:t>
            </a:r>
            <a:r>
              <a:rPr lang="en-US" sz="1800" b="0" i="0" dirty="0" err="1">
                <a:solidFill>
                  <a:srgbClr val="231F20"/>
                </a:solidFill>
                <a:effectLst/>
                <a:latin typeface="Times-Roman"/>
              </a:rPr>
              <a:t>SET</a:t>
            </a:r>
            <a:r>
              <a:rPr lang="en-US" sz="1800" b="0" i="0" dirty="0" err="1">
                <a:solidFill>
                  <a:srgbClr val="231F20"/>
                </a:solidFill>
                <a:effectLst/>
                <a:latin typeface="MT2MIT"/>
              </a:rPr>
              <a:t>.x</a:t>
            </a:r>
            <a:r>
              <a:rPr lang="en-US" sz="1800" b="0" i="0" dirty="0">
                <a:solidFill>
                  <a:srgbClr val="231F20"/>
                </a:solidFill>
                <a:effectLst/>
                <a:latin typeface="MT2MIT"/>
              </a:rPr>
              <a:t>/ </a:t>
            </a:r>
            <a:r>
              <a:rPr lang="en-US" sz="1800" b="0" i="0" dirty="0">
                <a:solidFill>
                  <a:srgbClr val="231F20"/>
                </a:solidFill>
                <a:effectLst/>
                <a:latin typeface="Times-Roman"/>
              </a:rPr>
              <a:t>returns a pointer to the representative of the (unique) set containing </a:t>
            </a:r>
            <a:r>
              <a:rPr lang="en-US" sz="1800" b="0" i="0" dirty="0">
                <a:solidFill>
                  <a:srgbClr val="231F20"/>
                </a:solidFill>
                <a:effectLst/>
                <a:latin typeface="MT2MIT"/>
              </a:rPr>
              <a:t>x</a:t>
            </a:r>
            <a:r>
              <a:rPr lang="en-US" dirty="0"/>
              <a:t> </a:t>
            </a:r>
            <a:br>
              <a:rPr lang="en-US" dirty="0"/>
            </a:br>
            <a:endParaRPr lang="en-AU" dirty="0"/>
          </a:p>
        </p:txBody>
      </p:sp>
    </p:spTree>
    <p:extLst>
      <p:ext uri="{BB962C8B-B14F-4D97-AF65-F5344CB8AC3E}">
        <p14:creationId xmlns:p14="http://schemas.microsoft.com/office/powerpoint/2010/main" val="4154783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65abef0139_0_14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65abef0139_0_14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2819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7654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b="0" i="0" dirty="0">
                <a:solidFill>
                  <a:srgbClr val="000000"/>
                </a:solidFill>
                <a:effectLst/>
                <a:latin typeface="OldStandardTT-Regular"/>
              </a:rPr>
              <a:t>With each node </a:t>
            </a:r>
            <a:r>
              <a:rPr lang="en-US" sz="1800" b="0" i="1" dirty="0">
                <a:solidFill>
                  <a:srgbClr val="000000"/>
                </a:solidFill>
                <a:effectLst/>
                <a:latin typeface="OldStandardTT-Italic"/>
              </a:rPr>
              <a:t>x</a:t>
            </a:r>
            <a:r>
              <a:rPr lang="en-US" sz="1800" b="0" i="0" dirty="0">
                <a:solidFill>
                  <a:srgbClr val="000000"/>
                </a:solidFill>
                <a:effectLst/>
                <a:latin typeface="OldStandardTT-Regular"/>
              </a:rPr>
              <a:t>, we maintain the integer value</a:t>
            </a:r>
            <a:br>
              <a:rPr lang="en-US" sz="1800" b="0" i="0" dirty="0">
                <a:solidFill>
                  <a:srgbClr val="000000"/>
                </a:solidFill>
                <a:effectLst/>
                <a:latin typeface="OldStandardTT-Regular"/>
              </a:rPr>
            </a:br>
            <a:r>
              <a:rPr lang="en-US" sz="1800" b="0" i="1" dirty="0" err="1">
                <a:solidFill>
                  <a:srgbClr val="000000"/>
                </a:solidFill>
                <a:effectLst/>
                <a:latin typeface="OldStandardTT-Italic"/>
              </a:rPr>
              <a:t>x.rank</a:t>
            </a:r>
            <a:r>
              <a:rPr lang="en-US" sz="1800" b="0" i="0" dirty="0">
                <a:solidFill>
                  <a:srgbClr val="000000"/>
                </a:solidFill>
                <a:effectLst/>
                <a:latin typeface="OldStandardTT-Regular"/>
              </a:rPr>
              <a:t>, which is an upper bound on the height of </a:t>
            </a:r>
            <a:r>
              <a:rPr lang="en-US" sz="1800" b="0" i="1" dirty="0">
                <a:solidFill>
                  <a:srgbClr val="000000"/>
                </a:solidFill>
                <a:effectLst/>
                <a:latin typeface="OldStandardTT-Italic"/>
              </a:rPr>
              <a:t>x</a:t>
            </a:r>
            <a:r>
              <a:rPr lang="en-US" sz="1800" b="0" i="0" dirty="0">
                <a:solidFill>
                  <a:srgbClr val="000000"/>
                </a:solidFill>
                <a:effectLst/>
                <a:latin typeface="OldStandardTT-Regular"/>
              </a:rPr>
              <a:t>.</a:t>
            </a:r>
            <a:br>
              <a:rPr lang="en-US" sz="1800" b="0" i="0" dirty="0">
                <a:solidFill>
                  <a:srgbClr val="000000"/>
                </a:solidFill>
                <a:effectLst/>
                <a:latin typeface="OldStandardTT-Regular"/>
              </a:rPr>
            </a:br>
            <a:r>
              <a:rPr lang="en-US" sz="1800" b="0" i="0" dirty="0">
                <a:solidFill>
                  <a:srgbClr val="000000"/>
                </a:solidFill>
                <a:effectLst/>
                <a:latin typeface="OldStandardTT-Regular"/>
              </a:rPr>
              <a:t>The parent of </a:t>
            </a:r>
            <a:r>
              <a:rPr lang="en-US" sz="1800" b="0" i="1" dirty="0">
                <a:solidFill>
                  <a:srgbClr val="000000"/>
                </a:solidFill>
                <a:effectLst/>
                <a:latin typeface="OldStandardTT-Italic"/>
              </a:rPr>
              <a:t>x </a:t>
            </a:r>
            <a:r>
              <a:rPr lang="en-US" sz="1800" b="0" i="0" dirty="0">
                <a:solidFill>
                  <a:srgbClr val="000000"/>
                </a:solidFill>
                <a:effectLst/>
                <a:latin typeface="OldStandardTT-Regular"/>
              </a:rPr>
              <a:t>is </a:t>
            </a:r>
            <a:r>
              <a:rPr lang="en-US" sz="1800" b="0" i="1" dirty="0" err="1">
                <a:solidFill>
                  <a:srgbClr val="000000"/>
                </a:solidFill>
                <a:effectLst/>
                <a:latin typeface="OldStandardTT-Italic"/>
              </a:rPr>
              <a:t>x.p</a:t>
            </a:r>
            <a:r>
              <a:rPr lang="en-US" sz="1800" b="0" i="0" dirty="0" err="1">
                <a:solidFill>
                  <a:srgbClr val="000000"/>
                </a:solidFill>
                <a:effectLst/>
                <a:latin typeface="OldStandardTT-Regular"/>
              </a:rPr>
              <a:t>.</a:t>
            </a:r>
            <a:br>
              <a:rPr lang="en-US" sz="1800" b="0" i="0" dirty="0">
                <a:solidFill>
                  <a:srgbClr val="000000"/>
                </a:solidFill>
                <a:effectLst/>
                <a:latin typeface="OldStandardTT-Regular"/>
              </a:rPr>
            </a:br>
            <a:r>
              <a:rPr lang="en-US" sz="1800" b="0" i="0" dirty="0">
                <a:solidFill>
                  <a:srgbClr val="000000"/>
                </a:solidFill>
                <a:effectLst/>
                <a:latin typeface="OldStandardTT-Regular"/>
              </a:rPr>
              <a:t>MAKE-SET creates a singleton set, the single node</a:t>
            </a:r>
            <a:br>
              <a:rPr lang="en-US" sz="1800" b="0" i="0" dirty="0">
                <a:solidFill>
                  <a:srgbClr val="000000"/>
                </a:solidFill>
                <a:effectLst/>
                <a:latin typeface="OldStandardTT-Regular"/>
              </a:rPr>
            </a:br>
            <a:r>
              <a:rPr lang="en-US" sz="1800" b="0" i="0" dirty="0">
                <a:solidFill>
                  <a:srgbClr val="000000"/>
                </a:solidFill>
                <a:effectLst/>
                <a:latin typeface="OldStandardTT-Regular"/>
              </a:rPr>
              <a:t>in the corresponding tree has an initial rank 0.</a:t>
            </a:r>
            <a:br>
              <a:rPr lang="en-US" sz="1800" b="0" i="0" dirty="0">
                <a:solidFill>
                  <a:srgbClr val="000000"/>
                </a:solidFill>
                <a:effectLst/>
                <a:latin typeface="OldStandardTT-Regular"/>
              </a:rPr>
            </a:br>
            <a:r>
              <a:rPr lang="en-US" sz="1800" b="0" i="0" dirty="0">
                <a:solidFill>
                  <a:srgbClr val="000000"/>
                </a:solidFill>
                <a:effectLst/>
                <a:latin typeface="OldStandardTT-Regular"/>
              </a:rPr>
              <a:t>Each FIND-SET operation leaves the ranks</a:t>
            </a:r>
            <a:br>
              <a:rPr lang="en-US" sz="1800" b="0" i="0" dirty="0">
                <a:solidFill>
                  <a:srgbClr val="000000"/>
                </a:solidFill>
                <a:effectLst/>
                <a:latin typeface="OldStandardTT-Regular"/>
              </a:rPr>
            </a:br>
            <a:r>
              <a:rPr lang="en-US" sz="1800" b="0" i="0" dirty="0">
                <a:solidFill>
                  <a:srgbClr val="000000"/>
                </a:solidFill>
                <a:effectLst/>
                <a:latin typeface="OldStandardTT-Regular"/>
              </a:rPr>
              <a:t>unchanged.</a:t>
            </a:r>
            <a:br>
              <a:rPr lang="en-US" sz="1800" b="0" i="0" dirty="0">
                <a:solidFill>
                  <a:srgbClr val="000000"/>
                </a:solidFill>
                <a:effectLst/>
                <a:latin typeface="OldStandardTT-Regular"/>
              </a:rPr>
            </a:br>
            <a:r>
              <a:rPr lang="en-US" sz="1800" b="0" i="0" dirty="0">
                <a:solidFill>
                  <a:srgbClr val="000000"/>
                </a:solidFill>
                <a:effectLst/>
                <a:latin typeface="OldStandardTT-Regular"/>
              </a:rPr>
              <a:t>The FIND-SET procedure is a </a:t>
            </a:r>
            <a:r>
              <a:rPr lang="en-US" sz="1800" b="1" i="0" dirty="0">
                <a:solidFill>
                  <a:srgbClr val="000000"/>
                </a:solidFill>
                <a:effectLst/>
                <a:latin typeface="OldStandardTT-Bold"/>
              </a:rPr>
              <a:t>two-pass method</a:t>
            </a:r>
            <a:r>
              <a:rPr lang="en-US" sz="1800" b="0" i="0" dirty="0">
                <a:solidFill>
                  <a:srgbClr val="000000"/>
                </a:solidFill>
                <a:effectLst/>
                <a:latin typeface="OldStandardTT-Regular"/>
              </a:rPr>
              <a:t>: as</a:t>
            </a:r>
            <a:br>
              <a:rPr lang="en-US" sz="1800" b="0" i="0" dirty="0">
                <a:solidFill>
                  <a:srgbClr val="000000"/>
                </a:solidFill>
                <a:effectLst/>
                <a:latin typeface="OldStandardTT-Regular"/>
              </a:rPr>
            </a:br>
            <a:r>
              <a:rPr lang="en-US" sz="1800" b="0" i="0" dirty="0">
                <a:solidFill>
                  <a:srgbClr val="000000"/>
                </a:solidFill>
                <a:effectLst/>
                <a:latin typeface="OldStandardTT-Regular"/>
              </a:rPr>
              <a:t>it recurses, it makes one pass up the find path to find</a:t>
            </a:r>
            <a:br>
              <a:rPr lang="en-US" sz="1800" b="0" i="0" dirty="0">
                <a:solidFill>
                  <a:srgbClr val="000000"/>
                </a:solidFill>
                <a:effectLst/>
                <a:latin typeface="OldStandardTT-Regular"/>
              </a:rPr>
            </a:br>
            <a:r>
              <a:rPr lang="en-US" sz="1800" b="0" i="0" dirty="0">
                <a:solidFill>
                  <a:srgbClr val="000000"/>
                </a:solidFill>
                <a:effectLst/>
                <a:latin typeface="OldStandardTT-Regular"/>
              </a:rPr>
              <a:t>the root, and as the recursion unwinds, it makes a</a:t>
            </a:r>
            <a:br>
              <a:rPr lang="en-US" sz="1800" b="0" i="0" dirty="0">
                <a:solidFill>
                  <a:srgbClr val="000000"/>
                </a:solidFill>
                <a:effectLst/>
                <a:latin typeface="OldStandardTT-Regular"/>
              </a:rPr>
            </a:br>
            <a:r>
              <a:rPr lang="en-US" sz="1800" b="0" i="0" dirty="0">
                <a:solidFill>
                  <a:srgbClr val="000000"/>
                </a:solidFill>
                <a:effectLst/>
                <a:latin typeface="OldStandardTT-Regular"/>
              </a:rPr>
              <a:t>second pass back down the find path to update each</a:t>
            </a:r>
            <a:br>
              <a:rPr lang="en-US" sz="1800" b="0" i="0" dirty="0">
                <a:solidFill>
                  <a:srgbClr val="000000"/>
                </a:solidFill>
                <a:effectLst/>
                <a:latin typeface="OldStandardTT-Regular"/>
              </a:rPr>
            </a:br>
            <a:r>
              <a:rPr lang="en-US" sz="1800" b="0" i="0" dirty="0">
                <a:solidFill>
                  <a:srgbClr val="000000"/>
                </a:solidFill>
                <a:effectLst/>
                <a:latin typeface="OldStandardTT-Regular"/>
              </a:rPr>
              <a:t>node to point directly to the root</a:t>
            </a:r>
            <a:r>
              <a:rPr lang="en-US" dirty="0"/>
              <a:t> </a:t>
            </a:r>
            <a:br>
              <a:rPr lang="en-US" dirty="0"/>
            </a:br>
            <a:endParaRPr lang="en-US" dirty="0"/>
          </a:p>
          <a:p>
            <a:r>
              <a:rPr lang="en-US" sz="1800" b="0" i="0" dirty="0">
                <a:solidFill>
                  <a:srgbClr val="000000"/>
                </a:solidFill>
                <a:effectLst/>
                <a:latin typeface="OldStandardTT-Regular"/>
              </a:rPr>
              <a:t>The UNION operation has two cases,</a:t>
            </a:r>
            <a:br>
              <a:rPr lang="en-US" sz="1800" b="0" i="0" dirty="0">
                <a:solidFill>
                  <a:srgbClr val="000000"/>
                </a:solidFill>
                <a:effectLst/>
                <a:latin typeface="OldStandardTT-Regular"/>
              </a:rPr>
            </a:br>
            <a:r>
              <a:rPr lang="en-US" sz="1800" b="0" i="0" dirty="0">
                <a:solidFill>
                  <a:srgbClr val="000000"/>
                </a:solidFill>
                <a:effectLst/>
                <a:latin typeface="OldStandardTT-Regular"/>
              </a:rPr>
              <a:t>depending on whether the roots of the</a:t>
            </a:r>
            <a:br>
              <a:rPr lang="en-US" sz="1800" b="0" i="0" dirty="0">
                <a:solidFill>
                  <a:srgbClr val="000000"/>
                </a:solidFill>
                <a:effectLst/>
                <a:latin typeface="OldStandardTT-Regular"/>
              </a:rPr>
            </a:br>
            <a:r>
              <a:rPr lang="en-US" sz="1800" b="0" i="0" dirty="0">
                <a:solidFill>
                  <a:srgbClr val="000000"/>
                </a:solidFill>
                <a:effectLst/>
                <a:latin typeface="OldStandardTT-Regular"/>
              </a:rPr>
              <a:t>trees have equal ranks.</a:t>
            </a:r>
            <a:br>
              <a:rPr lang="en-US" sz="1800" b="0" i="0" dirty="0">
                <a:solidFill>
                  <a:srgbClr val="000000"/>
                </a:solidFill>
                <a:effectLst/>
                <a:latin typeface="OldStandardTT-Regular"/>
              </a:rPr>
            </a:br>
            <a:r>
              <a:rPr lang="en-US" sz="1800" b="0" i="0" dirty="0">
                <a:solidFill>
                  <a:srgbClr val="000000"/>
                </a:solidFill>
                <a:effectLst/>
                <a:latin typeface="OldStandardTT-Regular"/>
              </a:rPr>
              <a:t>If the roots have unequal ranks, we</a:t>
            </a:r>
            <a:br>
              <a:rPr lang="en-US" sz="1800" b="0" i="0" dirty="0">
                <a:solidFill>
                  <a:srgbClr val="000000"/>
                </a:solidFill>
                <a:effectLst/>
                <a:latin typeface="OldStandardTT-Regular"/>
              </a:rPr>
            </a:br>
            <a:r>
              <a:rPr lang="en-US" sz="1800" b="0" i="0" dirty="0">
                <a:solidFill>
                  <a:srgbClr val="000000"/>
                </a:solidFill>
                <a:effectLst/>
                <a:latin typeface="OldStandardTT-Regular"/>
              </a:rPr>
              <a:t>make the root with higher rank the</a:t>
            </a:r>
            <a:br>
              <a:rPr lang="en-US" sz="1800" b="0" i="0" dirty="0">
                <a:solidFill>
                  <a:srgbClr val="000000"/>
                </a:solidFill>
                <a:effectLst/>
                <a:latin typeface="OldStandardTT-Regular"/>
              </a:rPr>
            </a:br>
            <a:r>
              <a:rPr lang="en-US" sz="1800" b="0" i="0" dirty="0">
                <a:solidFill>
                  <a:srgbClr val="000000"/>
                </a:solidFill>
                <a:effectLst/>
                <a:latin typeface="OldStandardTT-Regular"/>
              </a:rPr>
              <a:t>parent root of the root with lower rank,</a:t>
            </a:r>
            <a:br>
              <a:rPr lang="en-US" sz="1800" b="0" i="0" dirty="0">
                <a:solidFill>
                  <a:srgbClr val="000000"/>
                </a:solidFill>
                <a:effectLst/>
                <a:latin typeface="OldStandardTT-Regular"/>
              </a:rPr>
            </a:br>
            <a:r>
              <a:rPr lang="en-US" sz="1800" b="0" i="1" dirty="0">
                <a:solidFill>
                  <a:srgbClr val="000000"/>
                </a:solidFill>
                <a:effectLst/>
                <a:latin typeface="OldStandardTT-Italic"/>
              </a:rPr>
              <a:t>but the rank themselves remain</a:t>
            </a:r>
            <a:br>
              <a:rPr lang="en-US" sz="1800" b="0" i="1" dirty="0">
                <a:solidFill>
                  <a:srgbClr val="000000"/>
                </a:solidFill>
                <a:effectLst/>
                <a:latin typeface="OldStandardTT-Italic"/>
              </a:rPr>
            </a:br>
            <a:r>
              <a:rPr lang="en-US" sz="1800" b="0" i="1" dirty="0">
                <a:solidFill>
                  <a:srgbClr val="000000"/>
                </a:solidFill>
                <a:effectLst/>
                <a:latin typeface="OldStandardTT-Italic"/>
              </a:rPr>
              <a:t>unchanged</a:t>
            </a:r>
            <a:r>
              <a:rPr lang="en-US" sz="1800" b="0" i="0" dirty="0">
                <a:solidFill>
                  <a:srgbClr val="000000"/>
                </a:solidFill>
                <a:effectLst/>
                <a:latin typeface="OldStandardTT-Regular"/>
              </a:rPr>
              <a:t>.</a:t>
            </a:r>
            <a:br>
              <a:rPr lang="en-US" sz="1800" b="0" i="0" dirty="0">
                <a:solidFill>
                  <a:srgbClr val="000000"/>
                </a:solidFill>
                <a:effectLst/>
                <a:latin typeface="OldStandardTT-Regular"/>
              </a:rPr>
            </a:br>
            <a:r>
              <a:rPr lang="en-US" sz="1800" b="0" i="0" dirty="0">
                <a:solidFill>
                  <a:srgbClr val="000000"/>
                </a:solidFill>
                <a:effectLst/>
                <a:latin typeface="OldStandardTT-Regular"/>
              </a:rPr>
              <a:t>If the roots have equal ranks, we</a:t>
            </a:r>
            <a:br>
              <a:rPr lang="en-US" sz="1800" b="0" i="0" dirty="0">
                <a:solidFill>
                  <a:srgbClr val="000000"/>
                </a:solidFill>
                <a:effectLst/>
                <a:latin typeface="OldStandardTT-Regular"/>
              </a:rPr>
            </a:br>
            <a:r>
              <a:rPr lang="en-US" sz="1800" b="0" i="0" dirty="0">
                <a:solidFill>
                  <a:srgbClr val="000000"/>
                </a:solidFill>
                <a:effectLst/>
                <a:latin typeface="OldStandardTT-Regular"/>
              </a:rPr>
              <a:t>arbitrarily choose one of the roots as</a:t>
            </a:r>
            <a:br>
              <a:rPr lang="en-US" sz="1800" b="0" i="0" dirty="0">
                <a:solidFill>
                  <a:srgbClr val="000000"/>
                </a:solidFill>
                <a:effectLst/>
                <a:latin typeface="OldStandardTT-Regular"/>
              </a:rPr>
            </a:br>
            <a:r>
              <a:rPr lang="en-US" sz="1800" b="0" i="0" dirty="0">
                <a:solidFill>
                  <a:srgbClr val="000000"/>
                </a:solidFill>
                <a:effectLst/>
                <a:latin typeface="OldStandardTT-Regular"/>
              </a:rPr>
              <a:t>the parent and increment the rank.</a:t>
            </a:r>
            <a:r>
              <a:rPr lang="en-US" dirty="0"/>
              <a:t> </a:t>
            </a:r>
            <a:br>
              <a:rPr lang="en-US" dirty="0"/>
            </a:br>
            <a:endParaRPr lang="en-AU" dirty="0"/>
          </a:p>
        </p:txBody>
      </p:sp>
    </p:spTree>
    <p:extLst>
      <p:ext uri="{BB962C8B-B14F-4D97-AF65-F5344CB8AC3E}">
        <p14:creationId xmlns:p14="http://schemas.microsoft.com/office/powerpoint/2010/main" val="277680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dirty="0"/>
          </a:p>
        </p:txBody>
      </p:sp>
      <p:sp>
        <p:nvSpPr>
          <p:cNvPr id="15" name="Google Shape;15;p4"/>
          <p:cNvSpPr txBox="1">
            <a:spLocks noGrp="1"/>
          </p:cNvSpPr>
          <p:nvPr>
            <p:ph type="title"/>
          </p:nvPr>
        </p:nvSpPr>
        <p:spPr>
          <a:xfrm>
            <a:off x="720000" y="376312"/>
            <a:ext cx="7704000" cy="572700"/>
          </a:xfrm>
          <a:prstGeom prst="rect">
            <a:avLst/>
          </a:prstGeom>
        </p:spPr>
        <p:txBody>
          <a:bodyPr spcFirstLastPara="1" wrap="square" lIns="91425" tIns="91425" rIns="91425" bIns="91425" anchor="t" anchorCtr="0">
            <a:noAutofit/>
          </a:bodyPr>
          <a:lstStyle>
            <a:lvl1pPr lvl="0" algn="l"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dirty="0"/>
          </a:p>
        </p:txBody>
      </p:sp>
      <p:cxnSp>
        <p:nvCxnSpPr>
          <p:cNvPr id="5" name="Google Shape;258;p31">
            <a:extLst>
              <a:ext uri="{FF2B5EF4-FFF2-40B4-BE49-F238E27FC236}">
                <a16:creationId xmlns:a16="http://schemas.microsoft.com/office/drawing/2014/main" id="{AE2E88E5-64B3-4EDF-8D3B-6F018DB55733}"/>
              </a:ext>
            </a:extLst>
          </p:cNvPr>
          <p:cNvCxnSpPr>
            <a:cxnSpLocks/>
          </p:cNvCxnSpPr>
          <p:nvPr userDrawn="1"/>
        </p:nvCxnSpPr>
        <p:spPr>
          <a:xfrm>
            <a:off x="720000" y="949012"/>
            <a:ext cx="7889831" cy="0"/>
          </a:xfrm>
          <a:prstGeom prst="straightConnector1">
            <a:avLst/>
          </a:prstGeom>
          <a:noFill/>
          <a:ln w="19050" cap="flat" cmpd="sng">
            <a:solidFill>
              <a:srgbClr val="F3F3F3"/>
            </a:solidFill>
            <a:prstDash val="solid"/>
            <a:round/>
            <a:headEnd type="oval" w="med" len="med"/>
            <a:tailEnd type="oval"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solidFill>
                  <a:srgbClr val="F3F3F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solidFill>
                  <a:srgbClr val="F3F3F3"/>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solidFill>
                  <a:srgbClr val="F3F3F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genda">
  <p:cSld name="BLANK_1">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4"/>
          <p:cNvSpPr txBox="1">
            <a:spLocks noGrp="1"/>
          </p:cNvSpPr>
          <p:nvPr>
            <p:ph type="title"/>
          </p:nvPr>
        </p:nvSpPr>
        <p:spPr>
          <a:xfrm>
            <a:off x="1511713" y="1452625"/>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solidFill>
                  <a:srgbClr val="F3F3F3"/>
                </a:solidFill>
              </a:defRPr>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3" name="Google Shape;43;p14"/>
          <p:cNvSpPr txBox="1">
            <a:spLocks noGrp="1"/>
          </p:cNvSpPr>
          <p:nvPr>
            <p:ph type="subTitle" idx="1"/>
          </p:nvPr>
        </p:nvSpPr>
        <p:spPr>
          <a:xfrm>
            <a:off x="1511712" y="1779575"/>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rgbClr val="F3F3F3"/>
                </a:solidFill>
              </a:defRPr>
            </a:lvl1pPr>
            <a:lvl2pPr lvl="1" rtl="0">
              <a:lnSpc>
                <a:spcPct val="100000"/>
              </a:lnSpc>
              <a:spcBef>
                <a:spcPts val="1600"/>
              </a:spcBef>
              <a:spcAft>
                <a:spcPts val="0"/>
              </a:spcAft>
              <a:buNone/>
              <a:defRPr sz="1400">
                <a:solidFill>
                  <a:srgbClr val="F3F3F3"/>
                </a:solidFill>
              </a:defRPr>
            </a:lvl2pPr>
            <a:lvl3pPr lvl="2" rtl="0">
              <a:lnSpc>
                <a:spcPct val="100000"/>
              </a:lnSpc>
              <a:spcBef>
                <a:spcPts val="1600"/>
              </a:spcBef>
              <a:spcAft>
                <a:spcPts val="0"/>
              </a:spcAft>
              <a:buNone/>
              <a:defRPr sz="1400">
                <a:solidFill>
                  <a:srgbClr val="F3F3F3"/>
                </a:solidFill>
              </a:defRPr>
            </a:lvl3pPr>
            <a:lvl4pPr lvl="3" rtl="0">
              <a:lnSpc>
                <a:spcPct val="100000"/>
              </a:lnSpc>
              <a:spcBef>
                <a:spcPts val="1600"/>
              </a:spcBef>
              <a:spcAft>
                <a:spcPts val="0"/>
              </a:spcAft>
              <a:buNone/>
              <a:defRPr sz="1400">
                <a:solidFill>
                  <a:srgbClr val="F3F3F3"/>
                </a:solidFill>
              </a:defRPr>
            </a:lvl4pPr>
            <a:lvl5pPr lvl="4" rtl="0">
              <a:lnSpc>
                <a:spcPct val="100000"/>
              </a:lnSpc>
              <a:spcBef>
                <a:spcPts val="1600"/>
              </a:spcBef>
              <a:spcAft>
                <a:spcPts val="0"/>
              </a:spcAft>
              <a:buNone/>
              <a:defRPr sz="1400">
                <a:solidFill>
                  <a:srgbClr val="F3F3F3"/>
                </a:solidFill>
              </a:defRPr>
            </a:lvl5pPr>
            <a:lvl6pPr lvl="5" rtl="0">
              <a:lnSpc>
                <a:spcPct val="100000"/>
              </a:lnSpc>
              <a:spcBef>
                <a:spcPts val="1600"/>
              </a:spcBef>
              <a:spcAft>
                <a:spcPts val="0"/>
              </a:spcAft>
              <a:buNone/>
              <a:defRPr sz="1400">
                <a:solidFill>
                  <a:srgbClr val="F3F3F3"/>
                </a:solidFill>
              </a:defRPr>
            </a:lvl6pPr>
            <a:lvl7pPr lvl="6" rtl="0">
              <a:lnSpc>
                <a:spcPct val="100000"/>
              </a:lnSpc>
              <a:spcBef>
                <a:spcPts val="1600"/>
              </a:spcBef>
              <a:spcAft>
                <a:spcPts val="0"/>
              </a:spcAft>
              <a:buNone/>
              <a:defRPr sz="1400">
                <a:solidFill>
                  <a:srgbClr val="F3F3F3"/>
                </a:solidFill>
              </a:defRPr>
            </a:lvl7pPr>
            <a:lvl8pPr lvl="7" rtl="0">
              <a:lnSpc>
                <a:spcPct val="100000"/>
              </a:lnSpc>
              <a:spcBef>
                <a:spcPts val="1600"/>
              </a:spcBef>
              <a:spcAft>
                <a:spcPts val="0"/>
              </a:spcAft>
              <a:buNone/>
              <a:defRPr sz="1400">
                <a:solidFill>
                  <a:srgbClr val="F3F3F3"/>
                </a:solidFill>
              </a:defRPr>
            </a:lvl8pPr>
            <a:lvl9pPr lvl="8" rtl="0">
              <a:lnSpc>
                <a:spcPct val="100000"/>
              </a:lnSpc>
              <a:spcBef>
                <a:spcPts val="1600"/>
              </a:spcBef>
              <a:spcAft>
                <a:spcPts val="1600"/>
              </a:spcAft>
              <a:buNone/>
              <a:defRPr sz="1400">
                <a:solidFill>
                  <a:srgbClr val="F3F3F3"/>
                </a:solidFill>
              </a:defRPr>
            </a:lvl9pPr>
          </a:lstStyle>
          <a:p>
            <a:endParaRPr/>
          </a:p>
        </p:txBody>
      </p:sp>
      <p:sp>
        <p:nvSpPr>
          <p:cNvPr id="44" name="Google Shape;44;p14"/>
          <p:cNvSpPr txBox="1">
            <a:spLocks noGrp="1"/>
          </p:cNvSpPr>
          <p:nvPr>
            <p:ph type="title" idx="2"/>
          </p:nvPr>
        </p:nvSpPr>
        <p:spPr>
          <a:xfrm>
            <a:off x="4845487" y="1455263"/>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5" name="Google Shape;45;p14"/>
          <p:cNvSpPr txBox="1">
            <a:spLocks noGrp="1"/>
          </p:cNvSpPr>
          <p:nvPr>
            <p:ph type="subTitle" idx="3"/>
          </p:nvPr>
        </p:nvSpPr>
        <p:spPr>
          <a:xfrm>
            <a:off x="4845487" y="1782238"/>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rgbClr val="F3F3F3"/>
                </a:solidFill>
              </a:defRPr>
            </a:lvl1pPr>
            <a:lvl2pPr lvl="1" rtl="0">
              <a:lnSpc>
                <a:spcPct val="100000"/>
              </a:lnSpc>
              <a:spcBef>
                <a:spcPts val="1600"/>
              </a:spcBef>
              <a:spcAft>
                <a:spcPts val="0"/>
              </a:spcAft>
              <a:buNone/>
              <a:defRPr sz="1400">
                <a:solidFill>
                  <a:srgbClr val="F3F3F3"/>
                </a:solidFill>
              </a:defRPr>
            </a:lvl2pPr>
            <a:lvl3pPr lvl="2" rtl="0">
              <a:lnSpc>
                <a:spcPct val="100000"/>
              </a:lnSpc>
              <a:spcBef>
                <a:spcPts val="1600"/>
              </a:spcBef>
              <a:spcAft>
                <a:spcPts val="0"/>
              </a:spcAft>
              <a:buNone/>
              <a:defRPr sz="1400">
                <a:solidFill>
                  <a:srgbClr val="F3F3F3"/>
                </a:solidFill>
              </a:defRPr>
            </a:lvl3pPr>
            <a:lvl4pPr lvl="3" rtl="0">
              <a:lnSpc>
                <a:spcPct val="100000"/>
              </a:lnSpc>
              <a:spcBef>
                <a:spcPts val="1600"/>
              </a:spcBef>
              <a:spcAft>
                <a:spcPts val="0"/>
              </a:spcAft>
              <a:buNone/>
              <a:defRPr sz="1400">
                <a:solidFill>
                  <a:srgbClr val="F3F3F3"/>
                </a:solidFill>
              </a:defRPr>
            </a:lvl4pPr>
            <a:lvl5pPr lvl="4" rtl="0">
              <a:lnSpc>
                <a:spcPct val="100000"/>
              </a:lnSpc>
              <a:spcBef>
                <a:spcPts val="1600"/>
              </a:spcBef>
              <a:spcAft>
                <a:spcPts val="0"/>
              </a:spcAft>
              <a:buNone/>
              <a:defRPr sz="1400">
                <a:solidFill>
                  <a:srgbClr val="F3F3F3"/>
                </a:solidFill>
              </a:defRPr>
            </a:lvl5pPr>
            <a:lvl6pPr lvl="5" rtl="0">
              <a:lnSpc>
                <a:spcPct val="100000"/>
              </a:lnSpc>
              <a:spcBef>
                <a:spcPts val="1600"/>
              </a:spcBef>
              <a:spcAft>
                <a:spcPts val="0"/>
              </a:spcAft>
              <a:buNone/>
              <a:defRPr sz="1400">
                <a:solidFill>
                  <a:srgbClr val="F3F3F3"/>
                </a:solidFill>
              </a:defRPr>
            </a:lvl6pPr>
            <a:lvl7pPr lvl="6" rtl="0">
              <a:lnSpc>
                <a:spcPct val="100000"/>
              </a:lnSpc>
              <a:spcBef>
                <a:spcPts val="1600"/>
              </a:spcBef>
              <a:spcAft>
                <a:spcPts val="0"/>
              </a:spcAft>
              <a:buNone/>
              <a:defRPr sz="1400">
                <a:solidFill>
                  <a:srgbClr val="F3F3F3"/>
                </a:solidFill>
              </a:defRPr>
            </a:lvl7pPr>
            <a:lvl8pPr lvl="7" rtl="0">
              <a:lnSpc>
                <a:spcPct val="100000"/>
              </a:lnSpc>
              <a:spcBef>
                <a:spcPts val="1600"/>
              </a:spcBef>
              <a:spcAft>
                <a:spcPts val="0"/>
              </a:spcAft>
              <a:buNone/>
              <a:defRPr sz="1400">
                <a:solidFill>
                  <a:srgbClr val="F3F3F3"/>
                </a:solidFill>
              </a:defRPr>
            </a:lvl8pPr>
            <a:lvl9pPr lvl="8" rtl="0">
              <a:lnSpc>
                <a:spcPct val="100000"/>
              </a:lnSpc>
              <a:spcBef>
                <a:spcPts val="1600"/>
              </a:spcBef>
              <a:spcAft>
                <a:spcPts val="1600"/>
              </a:spcAft>
              <a:buNone/>
              <a:defRPr sz="1400">
                <a:solidFill>
                  <a:srgbClr val="F3F3F3"/>
                </a:solidFill>
              </a:defRPr>
            </a:lvl9pPr>
          </a:lstStyle>
          <a:p>
            <a:endParaRPr/>
          </a:p>
        </p:txBody>
      </p:sp>
      <p:sp>
        <p:nvSpPr>
          <p:cNvPr id="46" name="Google Shape;46;p14"/>
          <p:cNvSpPr txBox="1">
            <a:spLocks noGrp="1"/>
          </p:cNvSpPr>
          <p:nvPr>
            <p:ph type="title" idx="4"/>
          </p:nvPr>
        </p:nvSpPr>
        <p:spPr>
          <a:xfrm>
            <a:off x="2768313" y="2877450"/>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solidFill>
                  <a:srgbClr val="F3F3F3"/>
                </a:solidFill>
              </a:defRPr>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7" name="Google Shape;47;p14"/>
          <p:cNvSpPr txBox="1">
            <a:spLocks noGrp="1"/>
          </p:cNvSpPr>
          <p:nvPr>
            <p:ph type="subTitle" idx="5"/>
          </p:nvPr>
        </p:nvSpPr>
        <p:spPr>
          <a:xfrm>
            <a:off x="2768312" y="3204400"/>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F3F3F3"/>
                </a:solidFill>
              </a:defRPr>
            </a:lvl1pPr>
            <a:lvl2pPr lvl="1" rtl="0">
              <a:spcBef>
                <a:spcPts val="1600"/>
              </a:spcBef>
              <a:spcAft>
                <a:spcPts val="0"/>
              </a:spcAft>
              <a:buNone/>
              <a:defRPr sz="1400">
                <a:solidFill>
                  <a:srgbClr val="F3F3F3"/>
                </a:solidFill>
              </a:defRPr>
            </a:lvl2pPr>
            <a:lvl3pPr lvl="2" rtl="0">
              <a:spcBef>
                <a:spcPts val="1600"/>
              </a:spcBef>
              <a:spcAft>
                <a:spcPts val="0"/>
              </a:spcAft>
              <a:buNone/>
              <a:defRPr sz="1400">
                <a:solidFill>
                  <a:srgbClr val="F3F3F3"/>
                </a:solidFill>
              </a:defRPr>
            </a:lvl3pPr>
            <a:lvl4pPr lvl="3" rtl="0">
              <a:spcBef>
                <a:spcPts val="1600"/>
              </a:spcBef>
              <a:spcAft>
                <a:spcPts val="0"/>
              </a:spcAft>
              <a:buNone/>
              <a:defRPr sz="1400">
                <a:solidFill>
                  <a:srgbClr val="F3F3F3"/>
                </a:solidFill>
              </a:defRPr>
            </a:lvl4pPr>
            <a:lvl5pPr lvl="4" rtl="0">
              <a:spcBef>
                <a:spcPts val="1600"/>
              </a:spcBef>
              <a:spcAft>
                <a:spcPts val="0"/>
              </a:spcAft>
              <a:buNone/>
              <a:defRPr sz="1400">
                <a:solidFill>
                  <a:srgbClr val="F3F3F3"/>
                </a:solidFill>
              </a:defRPr>
            </a:lvl5pPr>
            <a:lvl6pPr lvl="5" rtl="0">
              <a:spcBef>
                <a:spcPts val="1600"/>
              </a:spcBef>
              <a:spcAft>
                <a:spcPts val="0"/>
              </a:spcAft>
              <a:buNone/>
              <a:defRPr sz="1400">
                <a:solidFill>
                  <a:srgbClr val="F3F3F3"/>
                </a:solidFill>
              </a:defRPr>
            </a:lvl6pPr>
            <a:lvl7pPr lvl="6" rtl="0">
              <a:spcBef>
                <a:spcPts val="1600"/>
              </a:spcBef>
              <a:spcAft>
                <a:spcPts val="0"/>
              </a:spcAft>
              <a:buNone/>
              <a:defRPr sz="1400">
                <a:solidFill>
                  <a:srgbClr val="F3F3F3"/>
                </a:solidFill>
              </a:defRPr>
            </a:lvl7pPr>
            <a:lvl8pPr lvl="7" rtl="0">
              <a:spcBef>
                <a:spcPts val="1600"/>
              </a:spcBef>
              <a:spcAft>
                <a:spcPts val="0"/>
              </a:spcAft>
              <a:buNone/>
              <a:defRPr sz="1400">
                <a:solidFill>
                  <a:srgbClr val="F3F3F3"/>
                </a:solidFill>
              </a:defRPr>
            </a:lvl8pPr>
            <a:lvl9pPr lvl="8" rtl="0">
              <a:spcBef>
                <a:spcPts val="1600"/>
              </a:spcBef>
              <a:spcAft>
                <a:spcPts val="1600"/>
              </a:spcAft>
              <a:buNone/>
              <a:defRPr sz="1400">
                <a:solidFill>
                  <a:srgbClr val="F3F3F3"/>
                </a:solidFill>
              </a:defRPr>
            </a:lvl9pPr>
          </a:lstStyle>
          <a:p>
            <a:endParaRPr/>
          </a:p>
        </p:txBody>
      </p:sp>
      <p:sp>
        <p:nvSpPr>
          <p:cNvPr id="48" name="Google Shape;48;p14"/>
          <p:cNvSpPr txBox="1">
            <a:spLocks noGrp="1"/>
          </p:cNvSpPr>
          <p:nvPr>
            <p:ph type="title" idx="6"/>
          </p:nvPr>
        </p:nvSpPr>
        <p:spPr>
          <a:xfrm>
            <a:off x="6100575" y="2878082"/>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9" name="Google Shape;49;p14"/>
          <p:cNvSpPr txBox="1">
            <a:spLocks noGrp="1"/>
          </p:cNvSpPr>
          <p:nvPr>
            <p:ph type="subTitle" idx="7"/>
          </p:nvPr>
        </p:nvSpPr>
        <p:spPr>
          <a:xfrm>
            <a:off x="6100575" y="3205057"/>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F3F3F3"/>
                </a:solidFill>
              </a:defRPr>
            </a:lvl1pPr>
            <a:lvl2pPr lvl="1" rtl="0">
              <a:spcBef>
                <a:spcPts val="1600"/>
              </a:spcBef>
              <a:spcAft>
                <a:spcPts val="0"/>
              </a:spcAft>
              <a:buNone/>
              <a:defRPr sz="1400">
                <a:solidFill>
                  <a:srgbClr val="F3F3F3"/>
                </a:solidFill>
              </a:defRPr>
            </a:lvl2pPr>
            <a:lvl3pPr lvl="2" rtl="0">
              <a:spcBef>
                <a:spcPts val="1600"/>
              </a:spcBef>
              <a:spcAft>
                <a:spcPts val="0"/>
              </a:spcAft>
              <a:buNone/>
              <a:defRPr sz="1400">
                <a:solidFill>
                  <a:srgbClr val="F3F3F3"/>
                </a:solidFill>
              </a:defRPr>
            </a:lvl3pPr>
            <a:lvl4pPr lvl="3" rtl="0">
              <a:spcBef>
                <a:spcPts val="1600"/>
              </a:spcBef>
              <a:spcAft>
                <a:spcPts val="0"/>
              </a:spcAft>
              <a:buNone/>
              <a:defRPr sz="1400">
                <a:solidFill>
                  <a:srgbClr val="F3F3F3"/>
                </a:solidFill>
              </a:defRPr>
            </a:lvl4pPr>
            <a:lvl5pPr lvl="4" rtl="0">
              <a:spcBef>
                <a:spcPts val="1600"/>
              </a:spcBef>
              <a:spcAft>
                <a:spcPts val="0"/>
              </a:spcAft>
              <a:buNone/>
              <a:defRPr sz="1400">
                <a:solidFill>
                  <a:srgbClr val="F3F3F3"/>
                </a:solidFill>
              </a:defRPr>
            </a:lvl5pPr>
            <a:lvl6pPr lvl="5" rtl="0">
              <a:spcBef>
                <a:spcPts val="1600"/>
              </a:spcBef>
              <a:spcAft>
                <a:spcPts val="0"/>
              </a:spcAft>
              <a:buNone/>
              <a:defRPr sz="1400">
                <a:solidFill>
                  <a:srgbClr val="F3F3F3"/>
                </a:solidFill>
              </a:defRPr>
            </a:lvl6pPr>
            <a:lvl7pPr lvl="6" rtl="0">
              <a:spcBef>
                <a:spcPts val="1600"/>
              </a:spcBef>
              <a:spcAft>
                <a:spcPts val="0"/>
              </a:spcAft>
              <a:buNone/>
              <a:defRPr sz="1400">
                <a:solidFill>
                  <a:srgbClr val="F3F3F3"/>
                </a:solidFill>
              </a:defRPr>
            </a:lvl7pPr>
            <a:lvl8pPr lvl="7" rtl="0">
              <a:spcBef>
                <a:spcPts val="1600"/>
              </a:spcBef>
              <a:spcAft>
                <a:spcPts val="0"/>
              </a:spcAft>
              <a:buNone/>
              <a:defRPr sz="1400">
                <a:solidFill>
                  <a:srgbClr val="F3F3F3"/>
                </a:solidFill>
              </a:defRPr>
            </a:lvl8pPr>
            <a:lvl9pPr lvl="8" rtl="0">
              <a:spcBef>
                <a:spcPts val="1600"/>
              </a:spcBef>
              <a:spcAft>
                <a:spcPts val="1600"/>
              </a:spcAft>
              <a:buNone/>
              <a:defRPr sz="1400">
                <a:solidFill>
                  <a:srgbClr val="F3F3F3"/>
                </a:solidFill>
              </a:defRPr>
            </a:lvl9pPr>
          </a:lstStyle>
          <a:p>
            <a:endParaRPr/>
          </a:p>
        </p:txBody>
      </p:sp>
      <p:sp>
        <p:nvSpPr>
          <p:cNvPr id="50" name="Google Shape;50;p14"/>
          <p:cNvSpPr txBox="1">
            <a:spLocks noGrp="1"/>
          </p:cNvSpPr>
          <p:nvPr>
            <p:ph type="title" idx="8" hasCustomPrompt="1"/>
          </p:nvPr>
        </p:nvSpPr>
        <p:spPr>
          <a:xfrm>
            <a:off x="1959337" y="316430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1" name="Google Shape;51;p14"/>
          <p:cNvSpPr txBox="1">
            <a:spLocks noGrp="1"/>
          </p:cNvSpPr>
          <p:nvPr>
            <p:ph type="title" idx="9" hasCustomPrompt="1"/>
          </p:nvPr>
        </p:nvSpPr>
        <p:spPr>
          <a:xfrm>
            <a:off x="704337" y="173035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2" name="Google Shape;52;p14"/>
          <p:cNvSpPr txBox="1">
            <a:spLocks noGrp="1"/>
          </p:cNvSpPr>
          <p:nvPr>
            <p:ph type="title" idx="13" hasCustomPrompt="1"/>
          </p:nvPr>
        </p:nvSpPr>
        <p:spPr>
          <a:xfrm>
            <a:off x="5304000" y="3183632"/>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3" name="Google Shape;53;p14"/>
          <p:cNvSpPr txBox="1">
            <a:spLocks noGrp="1"/>
          </p:cNvSpPr>
          <p:nvPr>
            <p:ph type="title" idx="14" hasCustomPrompt="1"/>
          </p:nvPr>
        </p:nvSpPr>
        <p:spPr>
          <a:xfrm>
            <a:off x="4048912" y="1719213"/>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BLANK_1_1">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5"/>
          <p:cNvSpPr txBox="1">
            <a:spLocks noGrp="1"/>
          </p:cNvSpPr>
          <p:nvPr>
            <p:ph type="subTitle" idx="1"/>
          </p:nvPr>
        </p:nvSpPr>
        <p:spPr>
          <a:xfrm>
            <a:off x="1725925" y="1894325"/>
            <a:ext cx="2208600" cy="70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400">
                <a:solidFill>
                  <a:srgbClr val="F3F3F3"/>
                </a:solidFill>
              </a:defRPr>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56" name="Google Shape;56;p15"/>
          <p:cNvSpPr txBox="1">
            <a:spLocks noGrp="1"/>
          </p:cNvSpPr>
          <p:nvPr>
            <p:ph type="subTitle" idx="2"/>
          </p:nvPr>
        </p:nvSpPr>
        <p:spPr>
          <a:xfrm>
            <a:off x="5803499" y="1894325"/>
            <a:ext cx="2208600" cy="70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400">
                <a:solidFill>
                  <a:srgbClr val="F3F3F3"/>
                </a:solidFill>
              </a:defRPr>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57" name="Google Shape;57;p15"/>
          <p:cNvSpPr txBox="1">
            <a:spLocks noGrp="1"/>
          </p:cNvSpPr>
          <p:nvPr>
            <p:ph type="subTitle" idx="3"/>
          </p:nvPr>
        </p:nvSpPr>
        <p:spPr>
          <a:xfrm>
            <a:off x="1725925" y="3491450"/>
            <a:ext cx="2208600" cy="70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400">
                <a:solidFill>
                  <a:srgbClr val="F3F3F3"/>
                </a:solidFill>
              </a:defRPr>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58" name="Google Shape;58;p15"/>
          <p:cNvSpPr txBox="1">
            <a:spLocks noGrp="1"/>
          </p:cNvSpPr>
          <p:nvPr>
            <p:ph type="subTitle" idx="4"/>
          </p:nvPr>
        </p:nvSpPr>
        <p:spPr>
          <a:xfrm>
            <a:off x="5803499" y="3491450"/>
            <a:ext cx="2208600" cy="70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400">
                <a:solidFill>
                  <a:srgbClr val="F3F3F3"/>
                </a:solidFill>
              </a:defRPr>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59" name="Google Shape;59;p15"/>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BLANK_1_1_1_1_1_1_1">
    <p:bg>
      <p:bgPr>
        <a:blipFill>
          <a:blip r:embed="rId2">
            <a:alphaModFix/>
          </a:blip>
          <a:stretch>
            <a:fillRect/>
          </a:stretch>
        </a:blipFill>
        <a:effectLst/>
      </p:bgPr>
    </p:bg>
    <p:spTree>
      <p:nvGrpSpPr>
        <p:cNvPr id="1" name="Shape 88"/>
        <p:cNvGrpSpPr/>
        <p:nvPr/>
      </p:nvGrpSpPr>
      <p:grpSpPr>
        <a:xfrm>
          <a:off x="0" y="0"/>
          <a:ext cx="0" cy="0"/>
          <a:chOff x="0" y="0"/>
          <a:chExt cx="0" cy="0"/>
        </a:xfrm>
      </p:grpSpPr>
      <p:sp>
        <p:nvSpPr>
          <p:cNvPr id="89" name="Google Shape;89;p19"/>
          <p:cNvSpPr txBox="1">
            <a:spLocks noGrp="1"/>
          </p:cNvSpPr>
          <p:nvPr>
            <p:ph type="ctrTitle"/>
          </p:nvPr>
        </p:nvSpPr>
        <p:spPr>
          <a:xfrm>
            <a:off x="2562175" y="725400"/>
            <a:ext cx="4020000" cy="1462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3F3F3"/>
              </a:buClr>
              <a:buSzPts val="5200"/>
              <a:buNone/>
              <a:defRPr sz="7200"/>
            </a:lvl1pPr>
            <a:lvl2pPr lvl="1" algn="ctr" rtl="0">
              <a:spcBef>
                <a:spcPts val="0"/>
              </a:spcBef>
              <a:spcAft>
                <a:spcPts val="0"/>
              </a:spcAft>
              <a:buClr>
                <a:srgbClr val="F3F3F3"/>
              </a:buClr>
              <a:buSzPts val="5200"/>
              <a:buNone/>
              <a:defRPr sz="5200">
                <a:solidFill>
                  <a:srgbClr val="F3F3F3"/>
                </a:solidFill>
              </a:defRPr>
            </a:lvl2pPr>
            <a:lvl3pPr lvl="2" algn="ctr" rtl="0">
              <a:spcBef>
                <a:spcPts val="0"/>
              </a:spcBef>
              <a:spcAft>
                <a:spcPts val="0"/>
              </a:spcAft>
              <a:buClr>
                <a:srgbClr val="F3F3F3"/>
              </a:buClr>
              <a:buSzPts val="5200"/>
              <a:buNone/>
              <a:defRPr sz="5200">
                <a:solidFill>
                  <a:srgbClr val="F3F3F3"/>
                </a:solidFill>
              </a:defRPr>
            </a:lvl3pPr>
            <a:lvl4pPr lvl="3" algn="ctr" rtl="0">
              <a:spcBef>
                <a:spcPts val="0"/>
              </a:spcBef>
              <a:spcAft>
                <a:spcPts val="0"/>
              </a:spcAft>
              <a:buClr>
                <a:srgbClr val="F3F3F3"/>
              </a:buClr>
              <a:buSzPts val="5200"/>
              <a:buNone/>
              <a:defRPr sz="5200">
                <a:solidFill>
                  <a:srgbClr val="F3F3F3"/>
                </a:solidFill>
              </a:defRPr>
            </a:lvl4pPr>
            <a:lvl5pPr lvl="4" algn="ctr" rtl="0">
              <a:spcBef>
                <a:spcPts val="0"/>
              </a:spcBef>
              <a:spcAft>
                <a:spcPts val="0"/>
              </a:spcAft>
              <a:buClr>
                <a:srgbClr val="F3F3F3"/>
              </a:buClr>
              <a:buSzPts val="5200"/>
              <a:buNone/>
              <a:defRPr sz="5200">
                <a:solidFill>
                  <a:srgbClr val="F3F3F3"/>
                </a:solidFill>
              </a:defRPr>
            </a:lvl5pPr>
            <a:lvl6pPr lvl="5" algn="ctr" rtl="0">
              <a:spcBef>
                <a:spcPts val="0"/>
              </a:spcBef>
              <a:spcAft>
                <a:spcPts val="0"/>
              </a:spcAft>
              <a:buClr>
                <a:srgbClr val="F3F3F3"/>
              </a:buClr>
              <a:buSzPts val="5200"/>
              <a:buNone/>
              <a:defRPr sz="5200">
                <a:solidFill>
                  <a:srgbClr val="F3F3F3"/>
                </a:solidFill>
              </a:defRPr>
            </a:lvl6pPr>
            <a:lvl7pPr lvl="6" algn="ctr" rtl="0">
              <a:spcBef>
                <a:spcPts val="0"/>
              </a:spcBef>
              <a:spcAft>
                <a:spcPts val="0"/>
              </a:spcAft>
              <a:buClr>
                <a:srgbClr val="F3F3F3"/>
              </a:buClr>
              <a:buSzPts val="5200"/>
              <a:buNone/>
              <a:defRPr sz="5200">
                <a:solidFill>
                  <a:srgbClr val="F3F3F3"/>
                </a:solidFill>
              </a:defRPr>
            </a:lvl7pPr>
            <a:lvl8pPr lvl="7" algn="ctr" rtl="0">
              <a:spcBef>
                <a:spcPts val="0"/>
              </a:spcBef>
              <a:spcAft>
                <a:spcPts val="0"/>
              </a:spcAft>
              <a:buClr>
                <a:srgbClr val="F3F3F3"/>
              </a:buClr>
              <a:buSzPts val="5200"/>
              <a:buNone/>
              <a:defRPr sz="5200">
                <a:solidFill>
                  <a:srgbClr val="F3F3F3"/>
                </a:solidFill>
              </a:defRPr>
            </a:lvl8pPr>
            <a:lvl9pPr lvl="8" algn="ctr" rtl="0">
              <a:spcBef>
                <a:spcPts val="0"/>
              </a:spcBef>
              <a:spcAft>
                <a:spcPts val="0"/>
              </a:spcAft>
              <a:buClr>
                <a:srgbClr val="F3F3F3"/>
              </a:buClr>
              <a:buSzPts val="5200"/>
              <a:buNone/>
              <a:defRPr sz="5200">
                <a:solidFill>
                  <a:srgbClr val="F3F3F3"/>
                </a:solidFill>
              </a:defRPr>
            </a:lvl9pPr>
          </a:lstStyle>
          <a:p>
            <a:endParaRPr/>
          </a:p>
        </p:txBody>
      </p:sp>
      <p:sp>
        <p:nvSpPr>
          <p:cNvPr id="90" name="Google Shape;90;p19"/>
          <p:cNvSpPr txBox="1">
            <a:spLocks noGrp="1"/>
          </p:cNvSpPr>
          <p:nvPr>
            <p:ph type="subTitle" idx="1"/>
          </p:nvPr>
        </p:nvSpPr>
        <p:spPr>
          <a:xfrm>
            <a:off x="2561975" y="2225200"/>
            <a:ext cx="4020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3F3F3"/>
              </a:buClr>
              <a:buSzPts val="2800"/>
              <a:buNone/>
              <a:defRPr sz="1400">
                <a:solidFill>
                  <a:srgbClr val="F3F3F3"/>
                </a:solidFill>
              </a:defRPr>
            </a:lvl1pPr>
            <a:lvl2pPr lvl="1" algn="ctr" rtl="0">
              <a:lnSpc>
                <a:spcPct val="100000"/>
              </a:lnSpc>
              <a:spcBef>
                <a:spcPts val="0"/>
              </a:spcBef>
              <a:spcAft>
                <a:spcPts val="0"/>
              </a:spcAft>
              <a:buClr>
                <a:srgbClr val="F3F3F3"/>
              </a:buClr>
              <a:buSzPts val="2800"/>
              <a:buNone/>
              <a:defRPr sz="2800">
                <a:solidFill>
                  <a:srgbClr val="F3F3F3"/>
                </a:solidFill>
              </a:defRPr>
            </a:lvl2pPr>
            <a:lvl3pPr lvl="2" algn="ctr" rtl="0">
              <a:lnSpc>
                <a:spcPct val="100000"/>
              </a:lnSpc>
              <a:spcBef>
                <a:spcPts val="0"/>
              </a:spcBef>
              <a:spcAft>
                <a:spcPts val="0"/>
              </a:spcAft>
              <a:buClr>
                <a:srgbClr val="F3F3F3"/>
              </a:buClr>
              <a:buSzPts val="2800"/>
              <a:buNone/>
              <a:defRPr sz="2800">
                <a:solidFill>
                  <a:srgbClr val="F3F3F3"/>
                </a:solidFill>
              </a:defRPr>
            </a:lvl3pPr>
            <a:lvl4pPr lvl="3" algn="ctr" rtl="0">
              <a:lnSpc>
                <a:spcPct val="100000"/>
              </a:lnSpc>
              <a:spcBef>
                <a:spcPts val="0"/>
              </a:spcBef>
              <a:spcAft>
                <a:spcPts val="0"/>
              </a:spcAft>
              <a:buClr>
                <a:srgbClr val="F3F3F3"/>
              </a:buClr>
              <a:buSzPts val="2800"/>
              <a:buNone/>
              <a:defRPr sz="2800">
                <a:solidFill>
                  <a:srgbClr val="F3F3F3"/>
                </a:solidFill>
              </a:defRPr>
            </a:lvl4pPr>
            <a:lvl5pPr lvl="4" algn="ctr" rtl="0">
              <a:lnSpc>
                <a:spcPct val="100000"/>
              </a:lnSpc>
              <a:spcBef>
                <a:spcPts val="0"/>
              </a:spcBef>
              <a:spcAft>
                <a:spcPts val="0"/>
              </a:spcAft>
              <a:buClr>
                <a:srgbClr val="F3F3F3"/>
              </a:buClr>
              <a:buSzPts val="2800"/>
              <a:buNone/>
              <a:defRPr sz="2800">
                <a:solidFill>
                  <a:srgbClr val="F3F3F3"/>
                </a:solidFill>
              </a:defRPr>
            </a:lvl5pPr>
            <a:lvl6pPr lvl="5" algn="ctr" rtl="0">
              <a:lnSpc>
                <a:spcPct val="100000"/>
              </a:lnSpc>
              <a:spcBef>
                <a:spcPts val="0"/>
              </a:spcBef>
              <a:spcAft>
                <a:spcPts val="0"/>
              </a:spcAft>
              <a:buClr>
                <a:srgbClr val="F3F3F3"/>
              </a:buClr>
              <a:buSzPts val="2800"/>
              <a:buNone/>
              <a:defRPr sz="2800">
                <a:solidFill>
                  <a:srgbClr val="F3F3F3"/>
                </a:solidFill>
              </a:defRPr>
            </a:lvl6pPr>
            <a:lvl7pPr lvl="6" algn="ctr" rtl="0">
              <a:lnSpc>
                <a:spcPct val="100000"/>
              </a:lnSpc>
              <a:spcBef>
                <a:spcPts val="0"/>
              </a:spcBef>
              <a:spcAft>
                <a:spcPts val="0"/>
              </a:spcAft>
              <a:buClr>
                <a:srgbClr val="F3F3F3"/>
              </a:buClr>
              <a:buSzPts val="2800"/>
              <a:buNone/>
              <a:defRPr sz="2800">
                <a:solidFill>
                  <a:srgbClr val="F3F3F3"/>
                </a:solidFill>
              </a:defRPr>
            </a:lvl7pPr>
            <a:lvl8pPr lvl="7" algn="ctr" rtl="0">
              <a:lnSpc>
                <a:spcPct val="100000"/>
              </a:lnSpc>
              <a:spcBef>
                <a:spcPts val="0"/>
              </a:spcBef>
              <a:spcAft>
                <a:spcPts val="0"/>
              </a:spcAft>
              <a:buClr>
                <a:srgbClr val="F3F3F3"/>
              </a:buClr>
              <a:buSzPts val="2800"/>
              <a:buNone/>
              <a:defRPr sz="2800">
                <a:solidFill>
                  <a:srgbClr val="F3F3F3"/>
                </a:solidFill>
              </a:defRPr>
            </a:lvl8pPr>
            <a:lvl9pPr lvl="8" algn="ctr" rtl="0">
              <a:lnSpc>
                <a:spcPct val="100000"/>
              </a:lnSpc>
              <a:spcBef>
                <a:spcPts val="0"/>
              </a:spcBef>
              <a:spcAft>
                <a:spcPts val="0"/>
              </a:spcAft>
              <a:buClr>
                <a:srgbClr val="F3F3F3"/>
              </a:buClr>
              <a:buSzPts val="2800"/>
              <a:buNone/>
              <a:defRPr sz="2800">
                <a:solidFill>
                  <a:srgbClr val="F3F3F3"/>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6" r:id="rId4"/>
    <p:sldLayoutId id="2147483659" r:id="rId5"/>
    <p:sldLayoutId id="2147483660" r:id="rId6"/>
    <p:sldLayoutId id="2147483661" r:id="rId7"/>
    <p:sldLayoutId id="2147483665" r:id="rId8"/>
    <p:sldLayoutId id="2147483666" r:id="rId9"/>
    <p:sldLayoutId id="214748366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102" name="Google Shape;102;p24"/>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AU" dirty="0">
                <a:latin typeface="Rajdhani"/>
                <a:ea typeface="Rajdhani"/>
                <a:cs typeface="Rajdhani"/>
                <a:sym typeface="Rajdhani"/>
              </a:rPr>
              <a:t>Disjoint Sets</a:t>
            </a:r>
            <a:endParaRPr dirty="0">
              <a:latin typeface="Rajdhani"/>
              <a:ea typeface="Rajdhani"/>
              <a:cs typeface="Rajdhani"/>
              <a:sym typeface="Rajdhani"/>
            </a:endParaRPr>
          </a:p>
        </p:txBody>
      </p:sp>
      <p:sp>
        <p:nvSpPr>
          <p:cNvPr id="103" name="Google Shape;103;p24"/>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Fira Sans Condensed Light"/>
                <a:ea typeface="Fira Sans Condensed Light"/>
                <a:cs typeface="Fira Sans Condensed Light"/>
                <a:sym typeface="Fira Sans Condensed Light"/>
              </a:rPr>
              <a:t>Group 1- 19CLC9</a:t>
            </a:r>
            <a:endParaRPr dirty="0">
              <a:latin typeface="Fira Sans Condensed Light"/>
              <a:ea typeface="Fira Sans Condensed Light"/>
              <a:cs typeface="Fira Sans Condensed Light"/>
              <a:sym typeface="Fira Sans Condensed Light"/>
            </a:endParaRPr>
          </a:p>
        </p:txBody>
      </p:sp>
      <p:pic>
        <p:nvPicPr>
          <p:cNvPr id="104" name="Google Shape;104;p24"/>
          <p:cNvPicPr preferRelativeResize="0"/>
          <p:nvPr/>
        </p:nvPicPr>
        <p:blipFill rotWithShape="1">
          <a:blip r:embed="rId4">
            <a:alphaModFix/>
          </a:blip>
          <a:srcRect l="6664" t="4858" r="6220" b="5495"/>
          <a:stretch/>
        </p:blipFill>
        <p:spPr>
          <a:xfrm>
            <a:off x="4046050" y="411988"/>
            <a:ext cx="4197350" cy="431953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5B5DD79-34F5-433E-A119-BF5DC841F3C8}"/>
              </a:ext>
            </a:extLst>
          </p:cNvPr>
          <p:cNvSpPr/>
          <p:nvPr/>
        </p:nvSpPr>
        <p:spPr>
          <a:xfrm>
            <a:off x="534171" y="1013752"/>
            <a:ext cx="8075659" cy="3691833"/>
          </a:xfrm>
          <a:prstGeom prst="rect">
            <a:avLst/>
          </a:prstGeom>
          <a:solidFill>
            <a:schemeClr val="tx2">
              <a:alpha val="11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t"/>
          <a:lstStyle/>
          <a:p>
            <a:pPr marL="285750" indent="-285750">
              <a:buClr>
                <a:schemeClr val="bg1"/>
              </a:buClr>
              <a:buFont typeface="Wingdings" panose="05000000000000000000" pitchFamily="2" charset="2"/>
              <a:buChar char="q"/>
            </a:pPr>
            <a:r>
              <a:rPr lang="en-US" dirty="0">
                <a:solidFill>
                  <a:schemeClr val="accent4"/>
                </a:solidFill>
              </a:rPr>
              <a:t>We can perform UNION(</a:t>
            </a:r>
            <a:r>
              <a:rPr lang="en-US" dirty="0" err="1">
                <a:solidFill>
                  <a:schemeClr val="accent4"/>
                </a:solidFill>
              </a:rPr>
              <a:t>x,y</a:t>
            </a:r>
            <a:r>
              <a:rPr lang="en-US" dirty="0">
                <a:solidFill>
                  <a:schemeClr val="accent4"/>
                </a:solidFill>
              </a:rPr>
              <a:t>) by appending y’s list into the end of x’s list.</a:t>
            </a:r>
          </a:p>
          <a:p>
            <a:pPr marL="285750" indent="-285750">
              <a:buClr>
                <a:schemeClr val="bg1"/>
              </a:buClr>
              <a:buFont typeface="Wingdings" panose="05000000000000000000" pitchFamily="2" charset="2"/>
              <a:buChar char="q"/>
            </a:pPr>
            <a:endParaRPr lang="en-US" dirty="0">
              <a:solidFill>
                <a:schemeClr val="accent4"/>
              </a:solidFill>
            </a:endParaRPr>
          </a:p>
          <a:p>
            <a:pPr marL="285750" indent="-285750">
              <a:buClr>
                <a:schemeClr val="bg1"/>
              </a:buClr>
              <a:buFont typeface="Wingdings" panose="05000000000000000000" pitchFamily="2" charset="2"/>
              <a:buChar char="q"/>
            </a:pPr>
            <a:r>
              <a:rPr lang="en-US" dirty="0">
                <a:solidFill>
                  <a:schemeClr val="accent4"/>
                </a:solidFill>
              </a:rPr>
              <a:t>x’s representative becomes the resulting set’s representative.</a:t>
            </a:r>
          </a:p>
          <a:p>
            <a:pPr marL="285750" indent="-285750">
              <a:buClr>
                <a:schemeClr val="bg1"/>
              </a:buClr>
              <a:buFont typeface="Wingdings" panose="05000000000000000000" pitchFamily="2" charset="2"/>
              <a:buChar char="q"/>
            </a:pPr>
            <a:endParaRPr lang="en-US" dirty="0">
              <a:solidFill>
                <a:schemeClr val="accent4"/>
              </a:solidFill>
            </a:endParaRPr>
          </a:p>
          <a:p>
            <a:pPr marL="285750" indent="-285750">
              <a:buClr>
                <a:schemeClr val="bg1"/>
              </a:buClr>
              <a:buFont typeface="Wingdings" panose="05000000000000000000" pitchFamily="2" charset="2"/>
              <a:buChar char="q"/>
            </a:pPr>
            <a:r>
              <a:rPr lang="en-US" dirty="0">
                <a:solidFill>
                  <a:schemeClr val="accent4"/>
                </a:solidFill>
              </a:rPr>
              <a:t>Use the tail pointer of x’s list to quickly find where to append y’s list.</a:t>
            </a:r>
          </a:p>
          <a:p>
            <a:pPr marL="285750" indent="-285750">
              <a:buClr>
                <a:schemeClr val="bg1"/>
              </a:buClr>
              <a:buFont typeface="Wingdings" panose="05000000000000000000" pitchFamily="2" charset="2"/>
              <a:buChar char="q"/>
            </a:pPr>
            <a:endParaRPr lang="en-US" dirty="0">
              <a:solidFill>
                <a:schemeClr val="accent4"/>
              </a:solidFill>
            </a:endParaRPr>
          </a:p>
          <a:p>
            <a:pPr marL="285750" indent="-285750">
              <a:buClr>
                <a:schemeClr val="bg1"/>
              </a:buClr>
              <a:buFont typeface="Wingdings" panose="05000000000000000000" pitchFamily="2" charset="2"/>
              <a:buChar char="q"/>
            </a:pPr>
            <a:r>
              <a:rPr lang="en-US" dirty="0">
                <a:solidFill>
                  <a:schemeClr val="accent4"/>
                </a:solidFill>
              </a:rPr>
              <a:t>We must update the pointer to the set object for each object originally in y’s list -&gt; takes linear time proportional to the length of y.</a:t>
            </a:r>
          </a:p>
          <a:p>
            <a:pPr marL="285750" indent="-285750">
              <a:buClr>
                <a:schemeClr val="bg1"/>
              </a:buClr>
              <a:buFont typeface="Wingdings" panose="05000000000000000000" pitchFamily="2" charset="2"/>
              <a:buChar char="q"/>
            </a:pPr>
            <a:r>
              <a:rPr lang="en-US" dirty="0">
                <a:solidFill>
                  <a:schemeClr val="accent4"/>
                </a:solidFill>
              </a:rPr>
              <a:t>Example: UNION(g, e) causes pointer updates</a:t>
            </a:r>
          </a:p>
          <a:p>
            <a:pPr>
              <a:buClr>
                <a:schemeClr val="bg1"/>
              </a:buClr>
            </a:pPr>
            <a:r>
              <a:rPr lang="en-US" dirty="0">
                <a:solidFill>
                  <a:schemeClr val="accent4"/>
                </a:solidFill>
              </a:rPr>
              <a:t>for c, h, e, b.</a:t>
            </a:r>
          </a:p>
        </p:txBody>
      </p:sp>
      <p:cxnSp>
        <p:nvCxnSpPr>
          <p:cNvPr id="6" name="Google Shape;258;p31">
            <a:extLst>
              <a:ext uri="{FF2B5EF4-FFF2-40B4-BE49-F238E27FC236}">
                <a16:creationId xmlns:a16="http://schemas.microsoft.com/office/drawing/2014/main" id="{F058965B-5083-4562-A62D-C91050909D65}"/>
              </a:ext>
            </a:extLst>
          </p:cNvPr>
          <p:cNvCxnSpPr>
            <a:cxnSpLocks/>
          </p:cNvCxnSpPr>
          <p:nvPr/>
        </p:nvCxnSpPr>
        <p:spPr>
          <a:xfrm>
            <a:off x="736355" y="922299"/>
            <a:ext cx="8075660" cy="0"/>
          </a:xfrm>
          <a:prstGeom prst="straightConnector1">
            <a:avLst/>
          </a:prstGeom>
          <a:noFill/>
          <a:ln w="19050" cap="flat" cmpd="sng">
            <a:solidFill>
              <a:srgbClr val="F3F3F3"/>
            </a:solidFill>
            <a:prstDash val="solid"/>
            <a:round/>
            <a:headEnd type="oval" w="med" len="med"/>
            <a:tailEnd type="oval" w="med" len="med"/>
          </a:ln>
        </p:spPr>
      </p:cxnSp>
      <p:sp>
        <p:nvSpPr>
          <p:cNvPr id="7" name="TextBox 6">
            <a:extLst>
              <a:ext uri="{FF2B5EF4-FFF2-40B4-BE49-F238E27FC236}">
                <a16:creationId xmlns:a16="http://schemas.microsoft.com/office/drawing/2014/main" id="{B573CF42-CFD6-483E-A413-268D2C0391C3}"/>
              </a:ext>
            </a:extLst>
          </p:cNvPr>
          <p:cNvSpPr txBox="1"/>
          <p:nvPr/>
        </p:nvSpPr>
        <p:spPr>
          <a:xfrm>
            <a:off x="650897" y="368301"/>
            <a:ext cx="4402167" cy="553998"/>
          </a:xfrm>
          <a:prstGeom prst="rect">
            <a:avLst/>
          </a:prstGeom>
          <a:noFill/>
        </p:spPr>
        <p:txBody>
          <a:bodyPr wrap="none" rtlCol="0">
            <a:spAutoFit/>
          </a:bodyPr>
          <a:lstStyle/>
          <a:p>
            <a:r>
              <a:rPr kumimoji="0" lang="en-AU" sz="3000" b="1" i="0" u="none" strike="noStrike" kern="0" cap="none" spc="0" normalizeH="0" baseline="0" noProof="0" dirty="0">
                <a:ln>
                  <a:noFill/>
                </a:ln>
                <a:solidFill>
                  <a:srgbClr val="F3F3F3"/>
                </a:solidFill>
                <a:effectLst/>
                <a:uLnTx/>
                <a:uFillTx/>
                <a:latin typeface="Rajdhani"/>
                <a:cs typeface="Rajdhani"/>
                <a:sym typeface="Rajdhani"/>
              </a:rPr>
              <a:t>linked-list implementation</a:t>
            </a:r>
            <a:endParaRPr lang="en-AU" dirty="0"/>
          </a:p>
        </p:txBody>
      </p:sp>
      <p:pic>
        <p:nvPicPr>
          <p:cNvPr id="3" name="Picture 2">
            <a:extLst>
              <a:ext uri="{FF2B5EF4-FFF2-40B4-BE49-F238E27FC236}">
                <a16:creationId xmlns:a16="http://schemas.microsoft.com/office/drawing/2014/main" id="{C3928DF9-2651-4459-8304-AA4B54BE32C2}"/>
              </a:ext>
            </a:extLst>
          </p:cNvPr>
          <p:cNvPicPr>
            <a:picLocks noChangeAspect="1"/>
          </p:cNvPicPr>
          <p:nvPr/>
        </p:nvPicPr>
        <p:blipFill>
          <a:blip r:embed="rId2"/>
          <a:stretch>
            <a:fillRect/>
          </a:stretch>
        </p:blipFill>
        <p:spPr>
          <a:xfrm>
            <a:off x="4571999" y="1304843"/>
            <a:ext cx="4308049" cy="3081042"/>
          </a:xfrm>
          <a:prstGeom prst="rect">
            <a:avLst/>
          </a:prstGeom>
        </p:spPr>
      </p:pic>
    </p:spTree>
    <p:extLst>
      <p:ext uri="{BB962C8B-B14F-4D97-AF65-F5344CB8AC3E}">
        <p14:creationId xmlns:p14="http://schemas.microsoft.com/office/powerpoint/2010/main" val="2162690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2109C0-EBCB-4AEE-AF4D-9E793B4A4086}"/>
              </a:ext>
            </a:extLst>
          </p:cNvPr>
          <p:cNvSpPr>
            <a:spLocks noGrp="1"/>
          </p:cNvSpPr>
          <p:nvPr>
            <p:ph type="title"/>
          </p:nvPr>
        </p:nvSpPr>
        <p:spPr>
          <a:xfrm>
            <a:off x="720000" y="239362"/>
            <a:ext cx="7704000" cy="572700"/>
          </a:xfrm>
        </p:spPr>
        <p:txBody>
          <a:bodyPr/>
          <a:lstStyle/>
          <a:p>
            <a:r>
              <a:rPr lang="en-US" dirty="0"/>
              <a:t>Running time of the linked list implementation</a:t>
            </a:r>
            <a:endParaRPr lang="en-AU"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85A1CD9F-424A-40A6-AE60-F6612A3C9022}"/>
                  </a:ext>
                </a:extLst>
              </p:cNvPr>
              <p:cNvSpPr/>
              <p:nvPr/>
            </p:nvSpPr>
            <p:spPr>
              <a:xfrm>
                <a:off x="410967" y="871113"/>
                <a:ext cx="4828854" cy="4033025"/>
              </a:xfrm>
              <a:prstGeom prst="rect">
                <a:avLst/>
              </a:prstGeom>
              <a:solidFill>
                <a:schemeClr val="accent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Clr>
                    <a:schemeClr val="bg1"/>
                  </a:buClr>
                  <a:buFont typeface="Wingdings" panose="05000000000000000000" pitchFamily="2" charset="2"/>
                  <a:buChar char="q"/>
                </a:pPr>
                <a:r>
                  <a:rPr lang="en-US" sz="1600" dirty="0">
                    <a:solidFill>
                      <a:schemeClr val="accent4"/>
                    </a:solidFill>
                  </a:rPr>
                  <a:t>Suppose we have objects x</a:t>
                </a:r>
                <a:r>
                  <a:rPr lang="en-US" sz="1600" baseline="-25000" dirty="0">
                    <a:solidFill>
                      <a:schemeClr val="accent4"/>
                    </a:solidFill>
                  </a:rPr>
                  <a:t>1</a:t>
                </a:r>
                <a:r>
                  <a:rPr lang="en-US" sz="1600" dirty="0">
                    <a:solidFill>
                      <a:schemeClr val="accent4"/>
                    </a:solidFill>
                  </a:rPr>
                  <a:t>, x</a:t>
                </a:r>
                <a:r>
                  <a:rPr lang="en-US" sz="1600" baseline="-25000" dirty="0">
                    <a:solidFill>
                      <a:schemeClr val="accent4"/>
                    </a:solidFill>
                  </a:rPr>
                  <a:t>2</a:t>
                </a:r>
                <a:r>
                  <a:rPr lang="en-US" sz="1600" dirty="0">
                    <a:solidFill>
                      <a:schemeClr val="accent4"/>
                    </a:solidFill>
                  </a:rPr>
                  <a:t>, …, </a:t>
                </a:r>
                <a:r>
                  <a:rPr lang="en-US" sz="1600" dirty="0" err="1">
                    <a:solidFill>
                      <a:schemeClr val="accent4"/>
                    </a:solidFill>
                  </a:rPr>
                  <a:t>x</a:t>
                </a:r>
                <a:r>
                  <a:rPr lang="en-US" sz="1600" baseline="-25000" dirty="0" err="1">
                    <a:solidFill>
                      <a:schemeClr val="accent4"/>
                    </a:solidFill>
                  </a:rPr>
                  <a:t>n</a:t>
                </a:r>
                <a:r>
                  <a:rPr lang="en-US" sz="1600" dirty="0">
                    <a:solidFill>
                      <a:schemeClr val="accent4"/>
                    </a:solidFill>
                  </a:rPr>
                  <a:t>. We execute a sequence of n</a:t>
                </a:r>
              </a:p>
              <a:p>
                <a:pPr marL="285750" indent="-285750">
                  <a:buClr>
                    <a:schemeClr val="bg1"/>
                  </a:buClr>
                  <a:buFont typeface="Wingdings" panose="05000000000000000000" pitchFamily="2" charset="2"/>
                  <a:buChar char="q"/>
                </a:pPr>
                <a:r>
                  <a:rPr lang="en-US" sz="1600" dirty="0">
                    <a:solidFill>
                      <a:schemeClr val="accent4"/>
                    </a:solidFill>
                  </a:rPr>
                  <a:t>MAKE-SET operations followed by n-1 UNION operations, so that m = 2n -1. </a:t>
                </a:r>
              </a:p>
              <a:p>
                <a:pPr marL="285750" indent="-285750">
                  <a:buClr>
                    <a:schemeClr val="bg1"/>
                  </a:buClr>
                  <a:buFont typeface="Wingdings" panose="05000000000000000000" pitchFamily="2" charset="2"/>
                  <a:buChar char="q"/>
                </a:pPr>
                <a:r>
                  <a:rPr lang="en-US" sz="1600" dirty="0">
                    <a:solidFill>
                      <a:schemeClr val="accent4"/>
                    </a:solidFill>
                  </a:rPr>
                  <a:t> Total time for n MAKE-SET operations = Θ(n)</a:t>
                </a:r>
              </a:p>
              <a:p>
                <a:pPr marL="285750" indent="-285750">
                  <a:buClr>
                    <a:schemeClr val="bg1"/>
                  </a:buClr>
                  <a:buFont typeface="Wingdings" panose="05000000000000000000" pitchFamily="2" charset="2"/>
                  <a:buChar char="q"/>
                </a:pPr>
                <a:r>
                  <a:rPr lang="en-US" sz="1600" dirty="0" err="1">
                    <a:solidFill>
                      <a:schemeClr val="accent4"/>
                    </a:solidFill>
                  </a:rPr>
                  <a:t>i</a:t>
                </a:r>
                <a:r>
                  <a:rPr lang="en-US" sz="1600" baseline="30000" dirty="0" err="1">
                    <a:solidFill>
                      <a:schemeClr val="accent4"/>
                    </a:solidFill>
                  </a:rPr>
                  <a:t>th</a:t>
                </a:r>
                <a:r>
                  <a:rPr lang="en-US" sz="1600" dirty="0">
                    <a:solidFill>
                      <a:schemeClr val="accent4"/>
                    </a:solidFill>
                  </a:rPr>
                  <a:t> UNION operation updates </a:t>
                </a:r>
                <a:r>
                  <a:rPr lang="en-US" sz="1600" dirty="0" err="1">
                    <a:solidFill>
                      <a:schemeClr val="accent4"/>
                    </a:solidFill>
                  </a:rPr>
                  <a:t>i</a:t>
                </a:r>
                <a:r>
                  <a:rPr lang="en-US" sz="1600" dirty="0">
                    <a:solidFill>
                      <a:schemeClr val="accent4"/>
                    </a:solidFill>
                  </a:rPr>
                  <a:t> objects, so the number of objects updated by all n-1 UNION operations is</a:t>
                </a:r>
              </a:p>
              <a:p>
                <a:pPr>
                  <a:buClr>
                    <a:schemeClr val="bg1"/>
                  </a:buClr>
                </a:pPr>
                <a14:m>
                  <m:oMathPara xmlns:m="http://schemas.openxmlformats.org/officeDocument/2006/math">
                    <m:oMathParaPr>
                      <m:jc m:val="centerGroup"/>
                    </m:oMathParaPr>
                    <m:oMath xmlns:m="http://schemas.openxmlformats.org/officeDocument/2006/math">
                      <m:nary>
                        <m:naryPr>
                          <m:chr m:val="∑"/>
                          <m:ctrlPr>
                            <a:rPr lang="pt-BR" sz="1600" i="1" smtClean="0">
                              <a:solidFill>
                                <a:schemeClr val="accent4"/>
                              </a:solidFill>
                              <a:latin typeface="Cambria Math" panose="02040503050406030204" pitchFamily="18" charset="0"/>
                            </a:rPr>
                          </m:ctrlPr>
                        </m:naryPr>
                        <m:sub>
                          <m:r>
                            <m:rPr>
                              <m:brk m:alnAt="23"/>
                            </m:rPr>
                            <a:rPr lang="en-US" sz="1600" b="0" i="1" smtClean="0">
                              <a:solidFill>
                                <a:schemeClr val="accent4"/>
                              </a:solidFill>
                              <a:latin typeface="Cambria Math" panose="02040503050406030204" pitchFamily="18" charset="0"/>
                            </a:rPr>
                            <m:t>𝑖</m:t>
                          </m:r>
                          <m:r>
                            <a:rPr lang="pt-BR" sz="1600" i="1" smtClean="0">
                              <a:solidFill>
                                <a:schemeClr val="accent4"/>
                              </a:solidFill>
                              <a:latin typeface="Cambria Math" panose="02040503050406030204" pitchFamily="18" charset="0"/>
                            </a:rPr>
                            <m:t>=</m:t>
                          </m:r>
                          <m:r>
                            <a:rPr lang="en-US" sz="1600" b="0" i="1" smtClean="0">
                              <a:solidFill>
                                <a:schemeClr val="accent4"/>
                              </a:solidFill>
                              <a:latin typeface="Cambria Math" panose="02040503050406030204" pitchFamily="18" charset="0"/>
                            </a:rPr>
                            <m:t>1</m:t>
                          </m:r>
                        </m:sub>
                        <m:sup>
                          <m:r>
                            <a:rPr lang="pt-BR" sz="1600" i="1" smtClean="0">
                              <a:solidFill>
                                <a:schemeClr val="accent4"/>
                              </a:solidFill>
                              <a:latin typeface="Cambria Math" panose="02040503050406030204" pitchFamily="18" charset="0"/>
                            </a:rPr>
                            <m:t>𝑛</m:t>
                          </m:r>
                          <m:r>
                            <a:rPr lang="en-US" sz="1600" b="0" i="1" smtClean="0">
                              <a:solidFill>
                                <a:schemeClr val="accent4"/>
                              </a:solidFill>
                              <a:latin typeface="Cambria Math" panose="02040503050406030204" pitchFamily="18" charset="0"/>
                            </a:rPr>
                            <m:t>−1</m:t>
                          </m:r>
                        </m:sup>
                        <m:e>
                          <m:r>
                            <a:rPr lang="en-US" sz="1600" b="0" i="1" smtClean="0">
                              <a:solidFill>
                                <a:schemeClr val="accent4"/>
                              </a:solidFill>
                              <a:latin typeface="Cambria Math" panose="02040503050406030204" pitchFamily="18" charset="0"/>
                            </a:rPr>
                            <m:t>=</m:t>
                          </m:r>
                          <m:r>
                            <a:rPr lang="en-US" sz="1600" b="0" i="1" smtClean="0">
                              <a:solidFill>
                                <a:schemeClr val="accent4"/>
                              </a:solidFill>
                              <a:latin typeface="Cambria Math" panose="02040503050406030204" pitchFamily="18" charset="0"/>
                              <a:ea typeface="Cambria Math" panose="02040503050406030204" pitchFamily="18" charset="0"/>
                            </a:rPr>
                            <m:t>𝜃</m:t>
                          </m:r>
                          <m:r>
                            <a:rPr lang="en-US" sz="1600" b="0" i="1" smtClean="0">
                              <a:solidFill>
                                <a:schemeClr val="accent4"/>
                              </a:solidFill>
                              <a:latin typeface="Cambria Math" panose="02040503050406030204" pitchFamily="18" charset="0"/>
                              <a:ea typeface="Cambria Math" panose="02040503050406030204" pitchFamily="18" charset="0"/>
                            </a:rPr>
                            <m:t>(</m:t>
                          </m:r>
                          <m:sSup>
                            <m:sSupPr>
                              <m:ctrlPr>
                                <a:rPr lang="en-US" sz="1600" b="0" i="1" smtClean="0">
                                  <a:solidFill>
                                    <a:schemeClr val="accent4"/>
                                  </a:solidFill>
                                  <a:latin typeface="Cambria Math" panose="02040503050406030204" pitchFamily="18" charset="0"/>
                                  <a:ea typeface="Cambria Math" panose="02040503050406030204" pitchFamily="18" charset="0"/>
                                </a:rPr>
                              </m:ctrlPr>
                            </m:sSupPr>
                            <m:e>
                              <m:r>
                                <a:rPr lang="en-US" sz="1600" b="0" i="1" smtClean="0">
                                  <a:solidFill>
                                    <a:schemeClr val="accent4"/>
                                  </a:solidFill>
                                  <a:latin typeface="Cambria Math" panose="02040503050406030204" pitchFamily="18" charset="0"/>
                                  <a:ea typeface="Cambria Math" panose="02040503050406030204" pitchFamily="18" charset="0"/>
                                </a:rPr>
                                <m:t>𝑛</m:t>
                              </m:r>
                            </m:e>
                            <m:sup>
                              <m:r>
                                <a:rPr lang="en-US" sz="1600" b="0" i="1" smtClean="0">
                                  <a:solidFill>
                                    <a:schemeClr val="accent4"/>
                                  </a:solidFill>
                                  <a:latin typeface="Cambria Math" panose="02040503050406030204" pitchFamily="18" charset="0"/>
                                  <a:ea typeface="Cambria Math" panose="02040503050406030204" pitchFamily="18" charset="0"/>
                                </a:rPr>
                                <m:t>2</m:t>
                              </m:r>
                            </m:sup>
                          </m:sSup>
                          <m:r>
                            <a:rPr lang="en-US" sz="1600" b="0" i="1" smtClean="0">
                              <a:solidFill>
                                <a:schemeClr val="accent4"/>
                              </a:solidFill>
                              <a:latin typeface="Cambria Math" panose="02040503050406030204" pitchFamily="18" charset="0"/>
                              <a:ea typeface="Cambria Math" panose="02040503050406030204" pitchFamily="18" charset="0"/>
                            </a:rPr>
                            <m:t>)</m:t>
                          </m:r>
                        </m:e>
                      </m:nary>
                    </m:oMath>
                  </m:oMathPara>
                </a14:m>
                <a:endParaRPr lang="en-US" sz="1600" dirty="0">
                  <a:solidFill>
                    <a:schemeClr val="accent4"/>
                  </a:solidFill>
                </a:endParaRPr>
              </a:p>
              <a:p>
                <a:pPr marL="285750" indent="-285750">
                  <a:buClr>
                    <a:schemeClr val="bg1"/>
                  </a:buClr>
                  <a:buFont typeface="Wingdings" panose="05000000000000000000" pitchFamily="2" charset="2"/>
                  <a:buChar char="q"/>
                </a:pPr>
                <a:endParaRPr lang="en-US" sz="1600" dirty="0">
                  <a:solidFill>
                    <a:schemeClr val="accent4"/>
                  </a:solidFill>
                </a:endParaRPr>
              </a:p>
              <a:p>
                <a:pPr marL="285750" indent="-285750">
                  <a:buClr>
                    <a:schemeClr val="bg1"/>
                  </a:buClr>
                  <a:buFont typeface="Wingdings" panose="05000000000000000000" pitchFamily="2" charset="2"/>
                  <a:buChar char="q"/>
                </a:pPr>
                <a:r>
                  <a:rPr lang="en-US" sz="1600" dirty="0">
                    <a:solidFill>
                      <a:schemeClr val="accent4"/>
                    </a:solidFill>
                  </a:rPr>
                  <a:t>So, each operation (total operations = 2n-1) , on average requires Θ(n).</a:t>
                </a:r>
              </a:p>
            </p:txBody>
          </p:sp>
        </mc:Choice>
        <mc:Fallback xmlns="">
          <p:sp>
            <p:nvSpPr>
              <p:cNvPr id="4" name="Rectangle 3">
                <a:extLst>
                  <a:ext uri="{FF2B5EF4-FFF2-40B4-BE49-F238E27FC236}">
                    <a16:creationId xmlns:a16="http://schemas.microsoft.com/office/drawing/2014/main" id="{85A1CD9F-424A-40A6-AE60-F6612A3C9022}"/>
                  </a:ext>
                </a:extLst>
              </p:cNvPr>
              <p:cNvSpPr>
                <a:spLocks noRot="1" noChangeAspect="1" noMove="1" noResize="1" noEditPoints="1" noAdjustHandles="1" noChangeArrowheads="1" noChangeShapeType="1" noTextEdit="1"/>
              </p:cNvSpPr>
              <p:nvPr/>
            </p:nvSpPr>
            <p:spPr>
              <a:xfrm>
                <a:off x="410967" y="871113"/>
                <a:ext cx="4828854" cy="4033025"/>
              </a:xfrm>
              <a:prstGeom prst="rect">
                <a:avLst/>
              </a:prstGeom>
              <a:blipFill>
                <a:blip r:embed="rId2"/>
                <a:stretch>
                  <a:fillRect l="-251" t="-150" r="-878"/>
                </a:stretch>
              </a:blipFill>
              <a:ln>
                <a:solidFill>
                  <a:schemeClr val="accent4"/>
                </a:solidFill>
              </a:ln>
            </p:spPr>
            <p:txBody>
              <a:bodyPr/>
              <a:lstStyle/>
              <a:p>
                <a:r>
                  <a:rPr lang="en-AU">
                    <a:noFill/>
                  </a:rPr>
                  <a:t> </a:t>
                </a:r>
              </a:p>
            </p:txBody>
          </p:sp>
        </mc:Fallback>
      </mc:AlternateContent>
      <p:pic>
        <p:nvPicPr>
          <p:cNvPr id="6" name="Picture 5">
            <a:extLst>
              <a:ext uri="{FF2B5EF4-FFF2-40B4-BE49-F238E27FC236}">
                <a16:creationId xmlns:a16="http://schemas.microsoft.com/office/drawing/2014/main" id="{82486518-D959-4A3C-B247-1EA9B554C40B}"/>
              </a:ext>
            </a:extLst>
          </p:cNvPr>
          <p:cNvPicPr>
            <a:picLocks noChangeAspect="1"/>
          </p:cNvPicPr>
          <p:nvPr/>
        </p:nvPicPr>
        <p:blipFill>
          <a:blip r:embed="rId3"/>
          <a:stretch>
            <a:fillRect/>
          </a:stretch>
        </p:blipFill>
        <p:spPr>
          <a:xfrm>
            <a:off x="5395344" y="1161286"/>
            <a:ext cx="3337690" cy="2363333"/>
          </a:xfrm>
          <a:prstGeom prst="rect">
            <a:avLst/>
          </a:prstGeom>
        </p:spPr>
      </p:pic>
      <p:sp>
        <p:nvSpPr>
          <p:cNvPr id="7" name="TextBox 6">
            <a:extLst>
              <a:ext uri="{FF2B5EF4-FFF2-40B4-BE49-F238E27FC236}">
                <a16:creationId xmlns:a16="http://schemas.microsoft.com/office/drawing/2014/main" id="{2DDCD3CA-5B59-415B-89DA-4A48E4821D86}"/>
              </a:ext>
            </a:extLst>
          </p:cNvPr>
          <p:cNvSpPr txBox="1"/>
          <p:nvPr/>
        </p:nvSpPr>
        <p:spPr>
          <a:xfrm>
            <a:off x="5239820" y="3593638"/>
            <a:ext cx="3728906" cy="1138773"/>
          </a:xfrm>
          <a:prstGeom prst="rect">
            <a:avLst/>
          </a:prstGeom>
          <a:noFill/>
        </p:spPr>
        <p:txBody>
          <a:bodyPr wrap="none" rtlCol="0">
            <a:spAutoFit/>
          </a:bodyPr>
          <a:lstStyle/>
          <a:p>
            <a:r>
              <a:rPr lang="en-US" sz="1800" b="0" i="0" dirty="0">
                <a:solidFill>
                  <a:schemeClr val="tx2"/>
                </a:solidFill>
                <a:effectLst/>
                <a:latin typeface="OldStandardTT-Regular"/>
              </a:rPr>
              <a:t>A sequence of 2n-1 operations on n</a:t>
            </a:r>
            <a:br>
              <a:rPr lang="en-US" sz="1800" b="0" i="0" dirty="0">
                <a:solidFill>
                  <a:schemeClr val="tx2"/>
                </a:solidFill>
                <a:effectLst/>
                <a:latin typeface="OldStandardTT-Regular"/>
              </a:rPr>
            </a:br>
            <a:r>
              <a:rPr lang="en-US" sz="1800" b="0" i="0" dirty="0">
                <a:solidFill>
                  <a:schemeClr val="tx2"/>
                </a:solidFill>
                <a:effectLst/>
                <a:latin typeface="OldStandardTT-Regular"/>
              </a:rPr>
              <a:t>objects that takes </a:t>
            </a:r>
            <a:r>
              <a:rPr lang="en-US" sz="1800" b="0" i="0" dirty="0">
                <a:solidFill>
                  <a:schemeClr val="tx2"/>
                </a:solidFill>
                <a:effectLst/>
                <a:latin typeface="TimesNewRomanPSMT"/>
              </a:rPr>
              <a:t>Θ</a:t>
            </a:r>
            <a:r>
              <a:rPr lang="en-US" sz="1800" b="0" i="0" dirty="0">
                <a:solidFill>
                  <a:schemeClr val="tx2"/>
                </a:solidFill>
                <a:effectLst/>
                <a:latin typeface="OldStandardTT-Regular"/>
              </a:rPr>
              <a:t>(n2) time, or </a:t>
            </a:r>
            <a:r>
              <a:rPr lang="en-US" sz="1800" b="0" i="0" dirty="0">
                <a:solidFill>
                  <a:schemeClr val="tx2"/>
                </a:solidFill>
                <a:effectLst/>
                <a:latin typeface="TimesNewRomanPSMT"/>
              </a:rPr>
              <a:t>Θ</a:t>
            </a:r>
            <a:r>
              <a:rPr lang="en-US" sz="1800" b="0" i="0" dirty="0">
                <a:solidFill>
                  <a:schemeClr val="tx2"/>
                </a:solidFill>
                <a:effectLst/>
                <a:latin typeface="OldStandardTT-Regular"/>
              </a:rPr>
              <a:t>(n)</a:t>
            </a:r>
            <a:br>
              <a:rPr lang="en-US" sz="1800" b="0" i="0" dirty="0">
                <a:solidFill>
                  <a:schemeClr val="tx2"/>
                </a:solidFill>
                <a:effectLst/>
                <a:latin typeface="OldStandardTT-Regular"/>
              </a:rPr>
            </a:br>
            <a:r>
              <a:rPr lang="en-US" sz="1800" b="0" i="0" dirty="0">
                <a:solidFill>
                  <a:schemeClr val="tx2"/>
                </a:solidFill>
                <a:effectLst/>
                <a:latin typeface="OldStandardTT-Regular"/>
              </a:rPr>
              <a:t>time per operation</a:t>
            </a:r>
            <a:r>
              <a:rPr lang="en-US" dirty="0">
                <a:solidFill>
                  <a:schemeClr val="tx2"/>
                </a:solidFill>
              </a:rPr>
              <a:t> </a:t>
            </a:r>
            <a:br>
              <a:rPr lang="en-US" dirty="0">
                <a:solidFill>
                  <a:schemeClr val="tx2"/>
                </a:solidFill>
              </a:rPr>
            </a:br>
            <a:endParaRPr lang="en-AU" dirty="0">
              <a:solidFill>
                <a:schemeClr val="tx2"/>
              </a:solidFill>
            </a:endParaRPr>
          </a:p>
        </p:txBody>
      </p:sp>
    </p:spTree>
    <p:extLst>
      <p:ext uri="{BB962C8B-B14F-4D97-AF65-F5344CB8AC3E}">
        <p14:creationId xmlns:p14="http://schemas.microsoft.com/office/powerpoint/2010/main" val="3991303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5B5DD79-34F5-433E-A119-BF5DC841F3C8}"/>
              </a:ext>
            </a:extLst>
          </p:cNvPr>
          <p:cNvSpPr/>
          <p:nvPr/>
        </p:nvSpPr>
        <p:spPr>
          <a:xfrm>
            <a:off x="736353" y="1083364"/>
            <a:ext cx="8075659" cy="3691833"/>
          </a:xfrm>
          <a:prstGeom prst="rect">
            <a:avLst/>
          </a:prstGeom>
          <a:solidFill>
            <a:schemeClr val="tx2">
              <a:alpha val="11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Clr>
                <a:schemeClr val="bg1"/>
              </a:buClr>
              <a:buFont typeface="Wingdings" panose="05000000000000000000" pitchFamily="2" charset="2"/>
              <a:buChar char="q"/>
            </a:pPr>
            <a:r>
              <a:rPr lang="en-US" sz="1600" dirty="0">
                <a:solidFill>
                  <a:schemeClr val="accent4"/>
                </a:solidFill>
              </a:rPr>
              <a:t>In the worst case, our implementation of the UNION procedure requires an average of Θ(n) time per call.</a:t>
            </a:r>
          </a:p>
          <a:p>
            <a:pPr marL="285750" indent="-285750">
              <a:buClr>
                <a:schemeClr val="bg1"/>
              </a:buClr>
              <a:buFont typeface="Wingdings" panose="05000000000000000000" pitchFamily="2" charset="2"/>
              <a:buChar char="q"/>
            </a:pPr>
            <a:endParaRPr lang="en-US" sz="1600" dirty="0">
              <a:solidFill>
                <a:schemeClr val="accent4"/>
              </a:solidFill>
            </a:endParaRPr>
          </a:p>
          <a:p>
            <a:pPr marL="285750" indent="-285750">
              <a:buClr>
                <a:schemeClr val="bg1"/>
              </a:buClr>
              <a:buFont typeface="Wingdings" panose="05000000000000000000" pitchFamily="2" charset="2"/>
              <a:buChar char="q"/>
            </a:pPr>
            <a:r>
              <a:rPr lang="en-US" sz="1600" dirty="0">
                <a:solidFill>
                  <a:schemeClr val="accent4"/>
                </a:solidFill>
              </a:rPr>
              <a:t>Why? May be we are always appending a longer list onto a shorter list.</a:t>
            </a:r>
          </a:p>
          <a:p>
            <a:pPr marL="285750" indent="-285750">
              <a:buClr>
                <a:schemeClr val="bg1"/>
              </a:buClr>
              <a:buFont typeface="Wingdings" panose="05000000000000000000" pitchFamily="2" charset="2"/>
              <a:buChar char="q"/>
            </a:pPr>
            <a:endParaRPr lang="en-US" sz="1600" dirty="0">
              <a:solidFill>
                <a:schemeClr val="accent4"/>
              </a:solidFill>
            </a:endParaRPr>
          </a:p>
          <a:p>
            <a:pPr marL="285750" indent="-285750">
              <a:buClr>
                <a:schemeClr val="bg1"/>
              </a:buClr>
              <a:buFont typeface="Wingdings" panose="05000000000000000000" pitchFamily="2" charset="2"/>
              <a:buChar char="q"/>
            </a:pPr>
            <a:r>
              <a:rPr lang="en-US" sz="1600" b="1" u="sng" dirty="0">
                <a:solidFill>
                  <a:schemeClr val="accent4"/>
                </a:solidFill>
              </a:rPr>
              <a:t>Solution:</a:t>
            </a:r>
            <a:r>
              <a:rPr lang="en-US" sz="1600" b="1" dirty="0">
                <a:solidFill>
                  <a:schemeClr val="accent4"/>
                </a:solidFill>
              </a:rPr>
              <a:t> We maintain the length of the list along with each list</a:t>
            </a:r>
          </a:p>
          <a:p>
            <a:pPr marL="285750" indent="-285750">
              <a:buClr>
                <a:schemeClr val="bg1"/>
              </a:buClr>
              <a:buFont typeface="Wingdings" panose="05000000000000000000" pitchFamily="2" charset="2"/>
              <a:buChar char="q"/>
            </a:pPr>
            <a:r>
              <a:rPr lang="en-US" sz="1600" dirty="0">
                <a:solidFill>
                  <a:schemeClr val="accent4"/>
                </a:solidFill>
              </a:rPr>
              <a:t>This way, we will always append a shorter list onto the longer.</a:t>
            </a:r>
          </a:p>
          <a:p>
            <a:pPr marL="285750" indent="-285750">
              <a:buClr>
                <a:schemeClr val="bg1"/>
              </a:buClr>
              <a:buFont typeface="Wingdings" panose="05000000000000000000" pitchFamily="2" charset="2"/>
              <a:buChar char="q"/>
            </a:pPr>
            <a:r>
              <a:rPr lang="en-US" sz="1600" dirty="0">
                <a:solidFill>
                  <a:schemeClr val="accent4"/>
                </a:solidFill>
              </a:rPr>
              <a:t>With this simple weighted-union heuristic, a single UNION operation can still take Ω(n) time if both sets have Ω(n) members.</a:t>
            </a:r>
          </a:p>
          <a:p>
            <a:pPr marL="285750" indent="-285750">
              <a:buClr>
                <a:schemeClr val="bg1"/>
              </a:buClr>
              <a:buFont typeface="Wingdings" panose="05000000000000000000" pitchFamily="2" charset="2"/>
              <a:buChar char="q"/>
            </a:pPr>
            <a:r>
              <a:rPr lang="en-US" sz="1600" dirty="0">
                <a:solidFill>
                  <a:schemeClr val="accent4"/>
                </a:solidFill>
              </a:rPr>
              <a:t>Overall, the total time spent in updating object pointers over all UNION operations is O(n lg (n)). i.e. each UNION operation on average takes O(lg(n)) time.</a:t>
            </a:r>
          </a:p>
          <a:p>
            <a:pPr marL="285750" indent="-285750">
              <a:buClr>
                <a:schemeClr val="bg1"/>
              </a:buClr>
              <a:buFont typeface="Wingdings" panose="05000000000000000000" pitchFamily="2" charset="2"/>
              <a:buChar char="q"/>
            </a:pPr>
            <a:r>
              <a:rPr lang="en-US" sz="1600" dirty="0">
                <a:solidFill>
                  <a:schemeClr val="accent4"/>
                </a:solidFill>
              </a:rPr>
              <a:t>Each MAKE-SET and FIND-SET take O(1) time and there are total O(m) of them. Thus the total time for entire sequence is O(</a:t>
            </a:r>
            <a:r>
              <a:rPr lang="en-US" sz="1600" dirty="0" err="1">
                <a:solidFill>
                  <a:schemeClr val="accent4"/>
                </a:solidFill>
              </a:rPr>
              <a:t>m+n</a:t>
            </a:r>
            <a:r>
              <a:rPr lang="en-US" sz="1600" dirty="0">
                <a:solidFill>
                  <a:schemeClr val="accent4"/>
                </a:solidFill>
              </a:rPr>
              <a:t> lg(n)).</a:t>
            </a:r>
          </a:p>
          <a:p>
            <a:pPr marL="285750" indent="-285750">
              <a:buClr>
                <a:schemeClr val="bg1"/>
              </a:buClr>
              <a:buFont typeface="Wingdings" panose="05000000000000000000" pitchFamily="2" charset="2"/>
              <a:buChar char="q"/>
            </a:pPr>
            <a:endParaRPr lang="en-US" sz="1600" dirty="0">
              <a:solidFill>
                <a:schemeClr val="accent4"/>
              </a:solidFill>
            </a:endParaRPr>
          </a:p>
        </p:txBody>
      </p:sp>
      <p:cxnSp>
        <p:nvCxnSpPr>
          <p:cNvPr id="6" name="Google Shape;258;p31">
            <a:extLst>
              <a:ext uri="{FF2B5EF4-FFF2-40B4-BE49-F238E27FC236}">
                <a16:creationId xmlns:a16="http://schemas.microsoft.com/office/drawing/2014/main" id="{F058965B-5083-4562-A62D-C91050909D65}"/>
              </a:ext>
            </a:extLst>
          </p:cNvPr>
          <p:cNvCxnSpPr>
            <a:cxnSpLocks/>
          </p:cNvCxnSpPr>
          <p:nvPr/>
        </p:nvCxnSpPr>
        <p:spPr>
          <a:xfrm>
            <a:off x="736355" y="922299"/>
            <a:ext cx="8075660" cy="0"/>
          </a:xfrm>
          <a:prstGeom prst="straightConnector1">
            <a:avLst/>
          </a:prstGeom>
          <a:noFill/>
          <a:ln w="19050" cap="flat" cmpd="sng">
            <a:solidFill>
              <a:srgbClr val="F3F3F3"/>
            </a:solidFill>
            <a:prstDash val="solid"/>
            <a:round/>
            <a:headEnd type="oval" w="med" len="med"/>
            <a:tailEnd type="oval" w="med" len="med"/>
          </a:ln>
        </p:spPr>
      </p:cxnSp>
      <p:sp>
        <p:nvSpPr>
          <p:cNvPr id="7" name="TextBox 6">
            <a:extLst>
              <a:ext uri="{FF2B5EF4-FFF2-40B4-BE49-F238E27FC236}">
                <a16:creationId xmlns:a16="http://schemas.microsoft.com/office/drawing/2014/main" id="{B573CF42-CFD6-483E-A413-268D2C0391C3}"/>
              </a:ext>
            </a:extLst>
          </p:cNvPr>
          <p:cNvSpPr txBox="1"/>
          <p:nvPr/>
        </p:nvSpPr>
        <p:spPr>
          <a:xfrm>
            <a:off x="650897" y="368301"/>
            <a:ext cx="4451860" cy="553998"/>
          </a:xfrm>
          <a:prstGeom prst="rect">
            <a:avLst/>
          </a:prstGeom>
          <a:noFill/>
        </p:spPr>
        <p:txBody>
          <a:bodyPr wrap="none" rtlCol="0">
            <a:spAutoFit/>
          </a:bodyPr>
          <a:lstStyle/>
          <a:p>
            <a:r>
              <a:rPr kumimoji="0" lang="en-AU" sz="3000" b="1" i="0" u="none" strike="noStrike" kern="0" cap="none" spc="0" normalizeH="0" baseline="0" noProof="0" dirty="0">
                <a:ln>
                  <a:noFill/>
                </a:ln>
                <a:solidFill>
                  <a:srgbClr val="F3F3F3"/>
                </a:solidFill>
                <a:effectLst/>
                <a:uLnTx/>
                <a:uFillTx/>
                <a:latin typeface="Rajdhani"/>
                <a:cs typeface="Rajdhani"/>
                <a:sym typeface="Rajdhani"/>
              </a:rPr>
              <a:t>A weighted-union heuristic</a:t>
            </a:r>
            <a:endParaRPr lang="en-AU" dirty="0"/>
          </a:p>
        </p:txBody>
      </p:sp>
    </p:spTree>
    <p:extLst>
      <p:ext uri="{BB962C8B-B14F-4D97-AF65-F5344CB8AC3E}">
        <p14:creationId xmlns:p14="http://schemas.microsoft.com/office/powerpoint/2010/main" val="872225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717125" y="1215925"/>
            <a:ext cx="4109991" cy="3199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AU" sz="5400" dirty="0"/>
              <a:t>Disjoint-set forests</a:t>
            </a:r>
          </a:p>
        </p:txBody>
      </p:sp>
      <p:sp>
        <p:nvSpPr>
          <p:cNvPr id="175" name="Google Shape;175;p30"/>
          <p:cNvSpPr txBox="1">
            <a:spLocks noGrp="1"/>
          </p:cNvSpPr>
          <p:nvPr>
            <p:ph type="subTitle" idx="1"/>
          </p:nvPr>
        </p:nvSpPr>
        <p:spPr>
          <a:xfrm>
            <a:off x="4917749" y="3290550"/>
            <a:ext cx="3703425" cy="52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presents a more efficient representation using rooted trees. .</a:t>
            </a:r>
          </a:p>
        </p:txBody>
      </p:sp>
      <p:sp>
        <p:nvSpPr>
          <p:cNvPr id="176" name="Google Shape;176;p30"/>
          <p:cNvSpPr txBox="1">
            <a:spLocks noGrp="1"/>
          </p:cNvSpPr>
          <p:nvPr>
            <p:ph type="title" idx="2"/>
          </p:nvPr>
        </p:nvSpPr>
        <p:spPr>
          <a:xfrm>
            <a:off x="4849170" y="1001125"/>
            <a:ext cx="2219450"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03</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spTree>
    <p:extLst>
      <p:ext uri="{BB962C8B-B14F-4D97-AF65-F5344CB8AC3E}">
        <p14:creationId xmlns:p14="http://schemas.microsoft.com/office/powerpoint/2010/main" val="762640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21.3 Disjoint-set forests">
            <a:extLst>
              <a:ext uri="{FF2B5EF4-FFF2-40B4-BE49-F238E27FC236}">
                <a16:creationId xmlns:a16="http://schemas.microsoft.com/office/drawing/2014/main" id="{06573713-1A37-4609-8A98-CB956A8531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079" y="514350"/>
            <a:ext cx="4876800" cy="20574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E374999-C8A2-4440-A45E-A8BD5919C540}"/>
              </a:ext>
            </a:extLst>
          </p:cNvPr>
          <p:cNvSpPr/>
          <p:nvPr/>
        </p:nvSpPr>
        <p:spPr>
          <a:xfrm>
            <a:off x="726079" y="2806773"/>
            <a:ext cx="8075659" cy="1551398"/>
          </a:xfrm>
          <a:prstGeom prst="rect">
            <a:avLst/>
          </a:prstGeom>
          <a:solidFill>
            <a:schemeClr val="tx2">
              <a:alpha val="11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Clr>
                <a:schemeClr val="bg1"/>
              </a:buClr>
              <a:buFont typeface="Wingdings" panose="05000000000000000000" pitchFamily="2" charset="2"/>
              <a:buChar char="q"/>
            </a:pPr>
            <a:r>
              <a:rPr lang="en-US" sz="1600" dirty="0">
                <a:solidFill>
                  <a:schemeClr val="accent4"/>
                </a:solidFill>
              </a:rPr>
              <a:t>We represent sets by rooted trees, with each node containing one member and each tree representing a set.</a:t>
            </a:r>
          </a:p>
          <a:p>
            <a:pPr marL="285750" indent="-285750">
              <a:buClr>
                <a:schemeClr val="bg1"/>
              </a:buClr>
              <a:buFont typeface="Wingdings" panose="05000000000000000000" pitchFamily="2" charset="2"/>
              <a:buChar char="q"/>
            </a:pPr>
            <a:r>
              <a:rPr lang="en-US" sz="1600" dirty="0">
                <a:solidFill>
                  <a:schemeClr val="accent4"/>
                </a:solidFill>
              </a:rPr>
              <a:t>Each member points only to its parent.</a:t>
            </a:r>
          </a:p>
          <a:p>
            <a:pPr marL="285750" indent="-285750">
              <a:buClr>
                <a:schemeClr val="bg1"/>
              </a:buClr>
              <a:buFont typeface="Wingdings" panose="05000000000000000000" pitchFamily="2" charset="2"/>
              <a:buChar char="q"/>
            </a:pPr>
            <a:r>
              <a:rPr lang="en-US" sz="1600" dirty="0">
                <a:solidFill>
                  <a:schemeClr val="accent4"/>
                </a:solidFill>
              </a:rPr>
              <a:t>The root of each tree contains the representative and is its own parent</a:t>
            </a:r>
          </a:p>
        </p:txBody>
      </p:sp>
    </p:spTree>
    <p:extLst>
      <p:ext uri="{BB962C8B-B14F-4D97-AF65-F5344CB8AC3E}">
        <p14:creationId xmlns:p14="http://schemas.microsoft.com/office/powerpoint/2010/main" val="348786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5B5DD79-34F5-433E-A119-BF5DC841F3C8}"/>
              </a:ext>
            </a:extLst>
          </p:cNvPr>
          <p:cNvSpPr/>
          <p:nvPr/>
        </p:nvSpPr>
        <p:spPr>
          <a:xfrm>
            <a:off x="736353" y="1083364"/>
            <a:ext cx="8075659" cy="2492039"/>
          </a:xfrm>
          <a:prstGeom prst="rect">
            <a:avLst/>
          </a:prstGeom>
          <a:solidFill>
            <a:schemeClr val="tx2">
              <a:alpha val="11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Clr>
                <a:schemeClr val="bg1"/>
              </a:buClr>
              <a:buFont typeface="Wingdings" panose="05000000000000000000" pitchFamily="2" charset="2"/>
              <a:buChar char="q"/>
            </a:pPr>
            <a:r>
              <a:rPr lang="en-US" sz="1600" dirty="0">
                <a:solidFill>
                  <a:schemeClr val="accent4"/>
                </a:solidFill>
              </a:rPr>
              <a:t>MAKE-SET operation creates a tree with just one node.</a:t>
            </a:r>
          </a:p>
          <a:p>
            <a:pPr marL="285750" indent="-285750">
              <a:buClr>
                <a:schemeClr val="bg1"/>
              </a:buClr>
              <a:buFont typeface="Wingdings" panose="05000000000000000000" pitchFamily="2" charset="2"/>
              <a:buChar char="q"/>
            </a:pPr>
            <a:endParaRPr lang="en-US" sz="1600" dirty="0">
              <a:solidFill>
                <a:schemeClr val="accent4"/>
              </a:solidFill>
            </a:endParaRPr>
          </a:p>
          <a:p>
            <a:pPr marL="285750" indent="-285750">
              <a:buClr>
                <a:schemeClr val="bg1"/>
              </a:buClr>
              <a:buFont typeface="Wingdings" panose="05000000000000000000" pitchFamily="2" charset="2"/>
              <a:buChar char="q"/>
            </a:pPr>
            <a:r>
              <a:rPr lang="en-US" sz="1600" dirty="0">
                <a:solidFill>
                  <a:schemeClr val="accent4"/>
                </a:solidFill>
              </a:rPr>
              <a:t>FIND-SET operation is following the parents pointer until we find the root of the tree. The nodes visited on this simple path towards the root constitute the find path.</a:t>
            </a:r>
          </a:p>
          <a:p>
            <a:pPr marL="285750" indent="-285750">
              <a:buClr>
                <a:schemeClr val="bg1"/>
              </a:buClr>
              <a:buFont typeface="Wingdings" panose="05000000000000000000" pitchFamily="2" charset="2"/>
              <a:buChar char="q"/>
            </a:pPr>
            <a:endParaRPr lang="en-US" sz="1600" dirty="0">
              <a:solidFill>
                <a:schemeClr val="accent4"/>
              </a:solidFill>
            </a:endParaRPr>
          </a:p>
          <a:p>
            <a:pPr marL="285750" indent="-285750">
              <a:buClr>
                <a:schemeClr val="bg1"/>
              </a:buClr>
              <a:buFont typeface="Wingdings" panose="05000000000000000000" pitchFamily="2" charset="2"/>
              <a:buChar char="q"/>
            </a:pPr>
            <a:r>
              <a:rPr lang="en-US" sz="1600" dirty="0">
                <a:solidFill>
                  <a:schemeClr val="accent4"/>
                </a:solidFill>
              </a:rPr>
              <a:t>UNION operation causes the root of one tree to point to the root of the other.</a:t>
            </a:r>
          </a:p>
          <a:p>
            <a:pPr marL="285750" indent="-285750">
              <a:buClr>
                <a:schemeClr val="bg1"/>
              </a:buClr>
              <a:buFont typeface="Wingdings" panose="05000000000000000000" pitchFamily="2" charset="2"/>
              <a:buChar char="q"/>
            </a:pPr>
            <a:endParaRPr lang="en-US" sz="1600" dirty="0">
              <a:solidFill>
                <a:schemeClr val="accent4"/>
              </a:solidFill>
            </a:endParaRPr>
          </a:p>
          <a:p>
            <a:pPr marL="285750" indent="-285750">
              <a:buClr>
                <a:schemeClr val="bg1"/>
              </a:buClr>
              <a:buFont typeface="Wingdings" panose="05000000000000000000" pitchFamily="2" charset="2"/>
              <a:buChar char="q"/>
            </a:pPr>
            <a:r>
              <a:rPr lang="en-US" sz="1600" dirty="0">
                <a:solidFill>
                  <a:schemeClr val="accent4"/>
                </a:solidFill>
              </a:rPr>
              <a:t>Algorithms that use this representation are no faster than the ones that use the linked-list representation.</a:t>
            </a:r>
          </a:p>
        </p:txBody>
      </p:sp>
      <p:cxnSp>
        <p:nvCxnSpPr>
          <p:cNvPr id="6" name="Google Shape;258;p31">
            <a:extLst>
              <a:ext uri="{FF2B5EF4-FFF2-40B4-BE49-F238E27FC236}">
                <a16:creationId xmlns:a16="http://schemas.microsoft.com/office/drawing/2014/main" id="{F058965B-5083-4562-A62D-C91050909D65}"/>
              </a:ext>
            </a:extLst>
          </p:cNvPr>
          <p:cNvCxnSpPr>
            <a:cxnSpLocks/>
          </p:cNvCxnSpPr>
          <p:nvPr/>
        </p:nvCxnSpPr>
        <p:spPr>
          <a:xfrm>
            <a:off x="736355" y="922299"/>
            <a:ext cx="8075660" cy="0"/>
          </a:xfrm>
          <a:prstGeom prst="straightConnector1">
            <a:avLst/>
          </a:prstGeom>
          <a:noFill/>
          <a:ln w="19050" cap="flat" cmpd="sng">
            <a:solidFill>
              <a:srgbClr val="F3F3F3"/>
            </a:solidFill>
            <a:prstDash val="solid"/>
            <a:round/>
            <a:headEnd type="oval" w="med" len="med"/>
            <a:tailEnd type="oval" w="med" len="med"/>
          </a:ln>
        </p:spPr>
      </p:cxnSp>
      <p:sp>
        <p:nvSpPr>
          <p:cNvPr id="7" name="TextBox 6">
            <a:extLst>
              <a:ext uri="{FF2B5EF4-FFF2-40B4-BE49-F238E27FC236}">
                <a16:creationId xmlns:a16="http://schemas.microsoft.com/office/drawing/2014/main" id="{B573CF42-CFD6-483E-A413-268D2C0391C3}"/>
              </a:ext>
            </a:extLst>
          </p:cNvPr>
          <p:cNvSpPr txBox="1"/>
          <p:nvPr/>
        </p:nvSpPr>
        <p:spPr>
          <a:xfrm>
            <a:off x="650897" y="368301"/>
            <a:ext cx="3214341" cy="553998"/>
          </a:xfrm>
          <a:prstGeom prst="rect">
            <a:avLst/>
          </a:prstGeom>
          <a:noFill/>
        </p:spPr>
        <p:txBody>
          <a:bodyPr wrap="none" rtlCol="0">
            <a:spAutoFit/>
          </a:bodyPr>
          <a:lstStyle/>
          <a:p>
            <a:r>
              <a:rPr kumimoji="0" lang="en-AU" sz="3000" b="1" i="0" u="none" strike="noStrike" kern="0" cap="none" spc="0" normalizeH="0" baseline="0" noProof="0" dirty="0">
                <a:ln>
                  <a:noFill/>
                </a:ln>
                <a:solidFill>
                  <a:srgbClr val="F3F3F3"/>
                </a:solidFill>
                <a:effectLst/>
                <a:uLnTx/>
                <a:uFillTx/>
                <a:latin typeface="Rajdhani"/>
                <a:cs typeface="Rajdhani"/>
                <a:sym typeface="Rajdhani"/>
              </a:rPr>
              <a:t>Disjoint-set forests</a:t>
            </a:r>
            <a:endParaRPr lang="en-AU" dirty="0"/>
          </a:p>
        </p:txBody>
      </p:sp>
    </p:spTree>
    <p:extLst>
      <p:ext uri="{BB962C8B-B14F-4D97-AF65-F5344CB8AC3E}">
        <p14:creationId xmlns:p14="http://schemas.microsoft.com/office/powerpoint/2010/main" val="1957571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5B5DD79-34F5-433E-A119-BF5DC841F3C8}"/>
              </a:ext>
            </a:extLst>
          </p:cNvPr>
          <p:cNvSpPr/>
          <p:nvPr/>
        </p:nvSpPr>
        <p:spPr>
          <a:xfrm>
            <a:off x="736353" y="1083364"/>
            <a:ext cx="8075659" cy="3221508"/>
          </a:xfrm>
          <a:prstGeom prst="rect">
            <a:avLst/>
          </a:prstGeom>
          <a:solidFill>
            <a:schemeClr val="tx2">
              <a:alpha val="11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Clr>
                <a:schemeClr val="bg1"/>
              </a:buClr>
              <a:buFont typeface="Wingdings" panose="05000000000000000000" pitchFamily="2" charset="2"/>
              <a:buChar char="v"/>
            </a:pPr>
            <a:r>
              <a:rPr lang="en-US" sz="1600" b="1" u="sng" dirty="0">
                <a:solidFill>
                  <a:schemeClr val="accent4"/>
                </a:solidFill>
              </a:rPr>
              <a:t>Scenario:</a:t>
            </a:r>
            <a:r>
              <a:rPr lang="en-US" sz="1600" dirty="0">
                <a:solidFill>
                  <a:schemeClr val="accent4"/>
                </a:solidFill>
              </a:rPr>
              <a:t> A sequence of n-1 UNION operations may create a tree that is just a linear chain of n nodes.</a:t>
            </a:r>
          </a:p>
          <a:p>
            <a:pPr marL="285750" indent="-285750">
              <a:buClr>
                <a:schemeClr val="bg1"/>
              </a:buClr>
              <a:buFont typeface="Wingdings" panose="05000000000000000000" pitchFamily="2" charset="2"/>
              <a:buChar char="q"/>
            </a:pPr>
            <a:r>
              <a:rPr lang="en-US" sz="1600" dirty="0">
                <a:solidFill>
                  <a:schemeClr val="accent4"/>
                </a:solidFill>
              </a:rPr>
              <a:t>Similar to the weighted-union heuristic, we can make the root of the tree with fewer nodes point to the root of the tree with more nodes.</a:t>
            </a:r>
          </a:p>
          <a:p>
            <a:pPr marL="285750" indent="-285750">
              <a:buClr>
                <a:schemeClr val="bg1"/>
              </a:buClr>
              <a:buFont typeface="Wingdings" panose="05000000000000000000" pitchFamily="2" charset="2"/>
              <a:buChar char="q"/>
            </a:pPr>
            <a:r>
              <a:rPr lang="en-US" sz="1600" dirty="0">
                <a:solidFill>
                  <a:schemeClr val="accent4"/>
                </a:solidFill>
              </a:rPr>
              <a:t>For each node, we maintain a rank, which is an upper bound on the height of the node.</a:t>
            </a:r>
          </a:p>
          <a:p>
            <a:pPr marL="285750" indent="-285750">
              <a:buClr>
                <a:schemeClr val="bg1"/>
              </a:buClr>
              <a:buFont typeface="Wingdings" panose="05000000000000000000" pitchFamily="2" charset="2"/>
              <a:buChar char="q"/>
            </a:pPr>
            <a:r>
              <a:rPr lang="en-US" sz="1600" dirty="0">
                <a:solidFill>
                  <a:schemeClr val="accent4"/>
                </a:solidFill>
              </a:rPr>
              <a:t>We make the root with smaller rank point to the root with larger rank during a UNION operation.</a:t>
            </a:r>
          </a:p>
          <a:p>
            <a:pPr marL="285750" indent="-285750">
              <a:buClr>
                <a:schemeClr val="bg1"/>
              </a:buClr>
              <a:buFont typeface="Wingdings" panose="05000000000000000000" pitchFamily="2" charset="2"/>
              <a:buChar char="q"/>
            </a:pPr>
            <a:r>
              <a:rPr lang="en-US" sz="1600" dirty="0">
                <a:solidFill>
                  <a:schemeClr val="accent4"/>
                </a:solidFill>
              </a:rPr>
              <a:t>This will improve the time required for each FIND-SET from O(n) to O(lg n).</a:t>
            </a:r>
          </a:p>
          <a:p>
            <a:pPr marL="285750" indent="-285750">
              <a:buClr>
                <a:schemeClr val="bg1"/>
              </a:buClr>
              <a:buFont typeface="Wingdings" panose="05000000000000000000" pitchFamily="2" charset="2"/>
              <a:buChar char="q"/>
            </a:pPr>
            <a:endParaRPr lang="en-US" sz="1600" dirty="0">
              <a:solidFill>
                <a:schemeClr val="accent4"/>
              </a:solidFill>
            </a:endParaRPr>
          </a:p>
          <a:p>
            <a:pPr marL="285750" indent="-285750">
              <a:buClr>
                <a:schemeClr val="bg1"/>
              </a:buClr>
              <a:buFont typeface="Wingdings" panose="05000000000000000000" pitchFamily="2" charset="2"/>
              <a:buChar char="Ø"/>
            </a:pPr>
            <a:r>
              <a:rPr lang="en-US" sz="1600" dirty="0">
                <a:solidFill>
                  <a:schemeClr val="accent4"/>
                </a:solidFill>
              </a:rPr>
              <a:t>The total running time is O(m lg n) because for each MAKE-SET and UNION, we may have to run FIND-SET.</a:t>
            </a:r>
          </a:p>
        </p:txBody>
      </p:sp>
      <p:cxnSp>
        <p:nvCxnSpPr>
          <p:cNvPr id="6" name="Google Shape;258;p31">
            <a:extLst>
              <a:ext uri="{FF2B5EF4-FFF2-40B4-BE49-F238E27FC236}">
                <a16:creationId xmlns:a16="http://schemas.microsoft.com/office/drawing/2014/main" id="{F058965B-5083-4562-A62D-C91050909D65}"/>
              </a:ext>
            </a:extLst>
          </p:cNvPr>
          <p:cNvCxnSpPr>
            <a:cxnSpLocks/>
          </p:cNvCxnSpPr>
          <p:nvPr/>
        </p:nvCxnSpPr>
        <p:spPr>
          <a:xfrm>
            <a:off x="736355" y="922299"/>
            <a:ext cx="8075660" cy="0"/>
          </a:xfrm>
          <a:prstGeom prst="straightConnector1">
            <a:avLst/>
          </a:prstGeom>
          <a:noFill/>
          <a:ln w="19050" cap="flat" cmpd="sng">
            <a:solidFill>
              <a:srgbClr val="F3F3F3"/>
            </a:solidFill>
            <a:prstDash val="solid"/>
            <a:round/>
            <a:headEnd type="oval" w="med" len="med"/>
            <a:tailEnd type="oval" w="med" len="med"/>
          </a:ln>
        </p:spPr>
      </p:cxnSp>
      <p:sp>
        <p:nvSpPr>
          <p:cNvPr id="7" name="TextBox 6">
            <a:extLst>
              <a:ext uri="{FF2B5EF4-FFF2-40B4-BE49-F238E27FC236}">
                <a16:creationId xmlns:a16="http://schemas.microsoft.com/office/drawing/2014/main" id="{B573CF42-CFD6-483E-A413-268D2C0391C3}"/>
              </a:ext>
            </a:extLst>
          </p:cNvPr>
          <p:cNvSpPr txBox="1"/>
          <p:nvPr/>
        </p:nvSpPr>
        <p:spPr>
          <a:xfrm>
            <a:off x="650897" y="368301"/>
            <a:ext cx="8241359" cy="553998"/>
          </a:xfrm>
          <a:prstGeom prst="rect">
            <a:avLst/>
          </a:prstGeom>
          <a:noFill/>
        </p:spPr>
        <p:txBody>
          <a:bodyPr wrap="none" rtlCol="0">
            <a:spAutoFit/>
          </a:bodyPr>
          <a:lstStyle/>
          <a:p>
            <a:r>
              <a:rPr kumimoji="0" lang="en-US" sz="3000" b="1" i="0" u="none" strike="noStrike" kern="0" cap="none" spc="0" normalizeH="0" baseline="0" noProof="0" dirty="0">
                <a:ln>
                  <a:noFill/>
                </a:ln>
                <a:solidFill>
                  <a:srgbClr val="F3F3F3"/>
                </a:solidFill>
                <a:effectLst/>
                <a:uLnTx/>
                <a:uFillTx/>
                <a:latin typeface="Rajdhani"/>
                <a:cs typeface="Rajdhani"/>
                <a:sym typeface="Rajdhani"/>
              </a:rPr>
              <a:t>Heuristics to improve running time - Union by Rank</a:t>
            </a:r>
            <a:endParaRPr lang="en-AU" dirty="0"/>
          </a:p>
        </p:txBody>
      </p:sp>
    </p:spTree>
    <p:extLst>
      <p:ext uri="{BB962C8B-B14F-4D97-AF65-F5344CB8AC3E}">
        <p14:creationId xmlns:p14="http://schemas.microsoft.com/office/powerpoint/2010/main" val="4185983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Google Shape;258;p31">
            <a:extLst>
              <a:ext uri="{FF2B5EF4-FFF2-40B4-BE49-F238E27FC236}">
                <a16:creationId xmlns:a16="http://schemas.microsoft.com/office/drawing/2014/main" id="{F058965B-5083-4562-A62D-C91050909D65}"/>
              </a:ext>
            </a:extLst>
          </p:cNvPr>
          <p:cNvCxnSpPr>
            <a:cxnSpLocks/>
          </p:cNvCxnSpPr>
          <p:nvPr/>
        </p:nvCxnSpPr>
        <p:spPr>
          <a:xfrm>
            <a:off x="736355" y="922299"/>
            <a:ext cx="8075660" cy="0"/>
          </a:xfrm>
          <a:prstGeom prst="straightConnector1">
            <a:avLst/>
          </a:prstGeom>
          <a:noFill/>
          <a:ln w="19050" cap="flat" cmpd="sng">
            <a:solidFill>
              <a:srgbClr val="F3F3F3"/>
            </a:solidFill>
            <a:prstDash val="solid"/>
            <a:round/>
            <a:headEnd type="oval" w="med" len="med"/>
            <a:tailEnd type="oval" w="med" len="med"/>
          </a:ln>
        </p:spPr>
      </p:cxnSp>
      <p:sp>
        <p:nvSpPr>
          <p:cNvPr id="7" name="TextBox 6">
            <a:extLst>
              <a:ext uri="{FF2B5EF4-FFF2-40B4-BE49-F238E27FC236}">
                <a16:creationId xmlns:a16="http://schemas.microsoft.com/office/drawing/2014/main" id="{B573CF42-CFD6-483E-A413-268D2C0391C3}"/>
              </a:ext>
            </a:extLst>
          </p:cNvPr>
          <p:cNvSpPr txBox="1"/>
          <p:nvPr/>
        </p:nvSpPr>
        <p:spPr>
          <a:xfrm>
            <a:off x="650897" y="414467"/>
            <a:ext cx="8161118" cy="523220"/>
          </a:xfrm>
          <a:prstGeom prst="rect">
            <a:avLst/>
          </a:prstGeom>
          <a:noFill/>
        </p:spPr>
        <p:txBody>
          <a:bodyPr wrap="square" rtlCol="0">
            <a:spAutoFit/>
          </a:bodyPr>
          <a:lstStyle/>
          <a:p>
            <a:r>
              <a:rPr kumimoji="0" lang="en-US" sz="2800" b="1" i="0" u="none" strike="noStrike" kern="0" cap="none" spc="0" normalizeH="0" baseline="0" noProof="0" dirty="0">
                <a:ln>
                  <a:noFill/>
                </a:ln>
                <a:solidFill>
                  <a:srgbClr val="F3F3F3"/>
                </a:solidFill>
                <a:effectLst/>
                <a:uLnTx/>
                <a:uFillTx/>
                <a:latin typeface="Rajdhani"/>
                <a:cs typeface="Rajdhani"/>
                <a:sym typeface="Rajdhani"/>
              </a:rPr>
              <a:t>Heuristics to improve running time - Path compression</a:t>
            </a:r>
            <a:endParaRPr lang="en-AU" sz="1200" dirty="0"/>
          </a:p>
        </p:txBody>
      </p:sp>
      <p:sp>
        <p:nvSpPr>
          <p:cNvPr id="2" name="TextBox 1">
            <a:extLst>
              <a:ext uri="{FF2B5EF4-FFF2-40B4-BE49-F238E27FC236}">
                <a16:creationId xmlns:a16="http://schemas.microsoft.com/office/drawing/2014/main" id="{876F6F87-16D4-404C-B643-9465B8A1F2B2}"/>
              </a:ext>
            </a:extLst>
          </p:cNvPr>
          <p:cNvSpPr txBox="1"/>
          <p:nvPr/>
        </p:nvSpPr>
        <p:spPr>
          <a:xfrm>
            <a:off x="650897" y="1173315"/>
            <a:ext cx="4229447" cy="2677656"/>
          </a:xfrm>
          <a:prstGeom prst="rect">
            <a:avLst/>
          </a:prstGeom>
          <a:noFill/>
        </p:spPr>
        <p:txBody>
          <a:bodyPr wrap="square" rtlCol="0">
            <a:spAutoFit/>
          </a:bodyPr>
          <a:lstStyle/>
          <a:p>
            <a:pPr marL="285750" indent="-285750">
              <a:buClr>
                <a:schemeClr val="tx2"/>
              </a:buClr>
              <a:buFont typeface="Wingdings" panose="05000000000000000000" pitchFamily="2" charset="2"/>
              <a:buChar char="Ø"/>
            </a:pPr>
            <a:r>
              <a:rPr lang="en-US" dirty="0">
                <a:solidFill>
                  <a:schemeClr val="tx2"/>
                </a:solidFill>
              </a:rPr>
              <a:t>Path compression is simple and yet highly effective.</a:t>
            </a:r>
          </a:p>
          <a:p>
            <a:pPr marL="285750" indent="-285750">
              <a:buClr>
                <a:schemeClr val="tx2"/>
              </a:buClr>
              <a:buFont typeface="Wingdings" panose="05000000000000000000" pitchFamily="2" charset="2"/>
              <a:buChar char="Ø"/>
            </a:pPr>
            <a:r>
              <a:rPr lang="en-US" dirty="0">
                <a:solidFill>
                  <a:schemeClr val="tx2"/>
                </a:solidFill>
              </a:rPr>
              <a:t>During the FIND-SET operations, make each node on the find path point directly to the root.</a:t>
            </a:r>
          </a:p>
          <a:p>
            <a:pPr marL="285750" indent="-285750">
              <a:buClr>
                <a:schemeClr val="tx2"/>
              </a:buClr>
              <a:buFont typeface="Wingdings" panose="05000000000000000000" pitchFamily="2" charset="2"/>
              <a:buChar char="Ø"/>
            </a:pPr>
            <a:r>
              <a:rPr lang="en-US" dirty="0">
                <a:solidFill>
                  <a:schemeClr val="tx2"/>
                </a:solidFill>
              </a:rPr>
              <a:t>Path compression does not change any ranks.</a:t>
            </a:r>
          </a:p>
          <a:p>
            <a:pPr marL="285750" indent="-285750">
              <a:buClr>
                <a:schemeClr val="tx2"/>
              </a:buClr>
              <a:buFont typeface="Wingdings" panose="05000000000000000000" pitchFamily="2" charset="2"/>
              <a:buChar char="Ø"/>
            </a:pPr>
            <a:endParaRPr lang="en-US" dirty="0">
              <a:solidFill>
                <a:schemeClr val="tx2"/>
              </a:solidFill>
            </a:endParaRPr>
          </a:p>
          <a:p>
            <a:pPr>
              <a:buClr>
                <a:schemeClr val="tx2"/>
              </a:buClr>
            </a:pPr>
            <a:r>
              <a:rPr lang="en-US" b="1" dirty="0">
                <a:solidFill>
                  <a:schemeClr val="tx2"/>
                </a:solidFill>
              </a:rPr>
              <a:t>What is the consequence?</a:t>
            </a:r>
          </a:p>
          <a:p>
            <a:pPr marL="285750" indent="-285750">
              <a:buClr>
                <a:schemeClr val="tx2"/>
              </a:buClr>
              <a:buFont typeface="Wingdings" panose="05000000000000000000" pitchFamily="2" charset="2"/>
              <a:buChar char="Ø"/>
            </a:pPr>
            <a:r>
              <a:rPr lang="en-US" dirty="0">
                <a:solidFill>
                  <a:schemeClr val="tx2"/>
                </a:solidFill>
              </a:rPr>
              <a:t>Future FIND-SET operations take constant time.</a:t>
            </a:r>
          </a:p>
          <a:p>
            <a:pPr marL="285750" indent="-285750">
              <a:buClr>
                <a:schemeClr val="tx2"/>
              </a:buClr>
              <a:buFont typeface="Wingdings" panose="05000000000000000000" pitchFamily="2" charset="2"/>
              <a:buChar char="Ø"/>
            </a:pPr>
            <a:r>
              <a:rPr lang="en-US" dirty="0">
                <a:solidFill>
                  <a:schemeClr val="tx2"/>
                </a:solidFill>
              </a:rPr>
              <a:t>Now, the total running time is O(m) and each operation, on average, takes almost constant time</a:t>
            </a:r>
            <a:endParaRPr lang="en-AU" dirty="0">
              <a:solidFill>
                <a:schemeClr val="tx2"/>
              </a:solidFill>
            </a:endParaRPr>
          </a:p>
        </p:txBody>
      </p:sp>
      <p:pic>
        <p:nvPicPr>
          <p:cNvPr id="4" name="Picture 3">
            <a:extLst>
              <a:ext uri="{FF2B5EF4-FFF2-40B4-BE49-F238E27FC236}">
                <a16:creationId xmlns:a16="http://schemas.microsoft.com/office/drawing/2014/main" id="{5BDE9E12-8393-436A-B908-D21F533D8116}"/>
              </a:ext>
            </a:extLst>
          </p:cNvPr>
          <p:cNvPicPr>
            <a:picLocks noChangeAspect="1"/>
          </p:cNvPicPr>
          <p:nvPr/>
        </p:nvPicPr>
        <p:blipFill>
          <a:blip r:embed="rId2"/>
          <a:stretch>
            <a:fillRect/>
          </a:stretch>
        </p:blipFill>
        <p:spPr>
          <a:xfrm>
            <a:off x="4774185" y="1173315"/>
            <a:ext cx="4229446" cy="2073258"/>
          </a:xfrm>
          <a:prstGeom prst="rect">
            <a:avLst/>
          </a:prstGeom>
        </p:spPr>
      </p:pic>
      <p:sp>
        <p:nvSpPr>
          <p:cNvPr id="9" name="TextBox 8">
            <a:extLst>
              <a:ext uri="{FF2B5EF4-FFF2-40B4-BE49-F238E27FC236}">
                <a16:creationId xmlns:a16="http://schemas.microsoft.com/office/drawing/2014/main" id="{0C839B32-F302-4459-81C8-32064C3A1D3C}"/>
              </a:ext>
            </a:extLst>
          </p:cNvPr>
          <p:cNvSpPr txBox="1"/>
          <p:nvPr/>
        </p:nvSpPr>
        <p:spPr>
          <a:xfrm>
            <a:off x="4923072" y="3281584"/>
            <a:ext cx="3931671" cy="1138773"/>
          </a:xfrm>
          <a:prstGeom prst="rect">
            <a:avLst/>
          </a:prstGeom>
          <a:noFill/>
        </p:spPr>
        <p:txBody>
          <a:bodyPr wrap="square" rtlCol="0">
            <a:spAutoFit/>
          </a:bodyPr>
          <a:lstStyle/>
          <a:p>
            <a:r>
              <a:rPr lang="en-US" sz="1800" b="0" i="0" dirty="0">
                <a:solidFill>
                  <a:schemeClr val="tx2"/>
                </a:solidFill>
                <a:effectLst/>
                <a:latin typeface="OldStandardTT-Regular"/>
              </a:rPr>
              <a:t>Path compression during the FIND-SET operation. Triangles are subtrees whose root nodes are shown.</a:t>
            </a:r>
            <a:r>
              <a:rPr lang="en-US" dirty="0">
                <a:solidFill>
                  <a:schemeClr val="tx2"/>
                </a:solidFill>
              </a:rPr>
              <a:t> </a:t>
            </a:r>
            <a:br>
              <a:rPr lang="en-US" dirty="0">
                <a:solidFill>
                  <a:schemeClr val="tx2"/>
                </a:solidFill>
              </a:rPr>
            </a:br>
            <a:endParaRPr lang="en-AU" dirty="0">
              <a:solidFill>
                <a:schemeClr val="tx2"/>
              </a:solidFill>
            </a:endParaRPr>
          </a:p>
        </p:txBody>
      </p:sp>
    </p:spTree>
    <p:extLst>
      <p:ext uri="{BB962C8B-B14F-4D97-AF65-F5344CB8AC3E}">
        <p14:creationId xmlns:p14="http://schemas.microsoft.com/office/powerpoint/2010/main" val="3217587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CB90D4-4C78-4BE6-959B-321F23B3462F}"/>
              </a:ext>
            </a:extLst>
          </p:cNvPr>
          <p:cNvPicPr>
            <a:picLocks noChangeAspect="1"/>
          </p:cNvPicPr>
          <p:nvPr/>
        </p:nvPicPr>
        <p:blipFill>
          <a:blip r:embed="rId3">
            <a:duotone>
              <a:prstClr val="black"/>
              <a:schemeClr val="accent2">
                <a:tint val="45000"/>
                <a:satMod val="400000"/>
              </a:schemeClr>
            </a:duotone>
          </a:blip>
          <a:stretch>
            <a:fillRect/>
          </a:stretch>
        </p:blipFill>
        <p:spPr>
          <a:xfrm>
            <a:off x="582330" y="186964"/>
            <a:ext cx="6260495" cy="4664467"/>
          </a:xfrm>
          <a:prstGeom prst="rect">
            <a:avLst/>
          </a:prstGeom>
        </p:spPr>
      </p:pic>
    </p:spTree>
    <p:extLst>
      <p:ext uri="{BB962C8B-B14F-4D97-AF65-F5344CB8AC3E}">
        <p14:creationId xmlns:p14="http://schemas.microsoft.com/office/powerpoint/2010/main" val="1606821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1654467" y="942575"/>
            <a:ext cx="6655642" cy="3199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AU" sz="7200" dirty="0"/>
              <a:t>Analysis</a:t>
            </a:r>
            <a:endParaRPr lang="en-AU" sz="5400" dirty="0"/>
          </a:p>
        </p:txBody>
      </p:sp>
      <p:sp>
        <p:nvSpPr>
          <p:cNvPr id="175" name="Google Shape;175;p30"/>
          <p:cNvSpPr txBox="1">
            <a:spLocks noGrp="1"/>
          </p:cNvSpPr>
          <p:nvPr>
            <p:ph type="subTitle" idx="1"/>
          </p:nvPr>
        </p:nvSpPr>
        <p:spPr>
          <a:xfrm>
            <a:off x="4917749" y="3290550"/>
            <a:ext cx="4005534" cy="52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Defines and discusses a very quickly growing function and its very slowly growing inverse, which appears in the running time of operations on the tree-based implementation, and then, by a complex amortized analysis, proves an upper bound on the running time that is just barely </a:t>
            </a:r>
            <a:r>
              <a:rPr lang="en-US" dirty="0" err="1"/>
              <a:t>superlinear</a:t>
            </a:r>
            <a:r>
              <a:rPr lang="en-US" dirty="0"/>
              <a:t>.</a:t>
            </a:r>
          </a:p>
        </p:txBody>
      </p:sp>
      <p:sp>
        <p:nvSpPr>
          <p:cNvPr id="176" name="Google Shape;176;p30"/>
          <p:cNvSpPr txBox="1">
            <a:spLocks noGrp="1"/>
          </p:cNvSpPr>
          <p:nvPr>
            <p:ph type="title" idx="2"/>
          </p:nvPr>
        </p:nvSpPr>
        <p:spPr>
          <a:xfrm>
            <a:off x="4849169" y="1001125"/>
            <a:ext cx="2360927"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04</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spTree>
    <p:extLst>
      <p:ext uri="{BB962C8B-B14F-4D97-AF65-F5344CB8AC3E}">
        <p14:creationId xmlns:p14="http://schemas.microsoft.com/office/powerpoint/2010/main" val="10488614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4"/>
        <p:cNvGrpSpPr/>
        <p:nvPr/>
      </p:nvGrpSpPr>
      <p:grpSpPr>
        <a:xfrm>
          <a:off x="0" y="0"/>
          <a:ext cx="0" cy="0"/>
          <a:chOff x="0" y="0"/>
          <a:chExt cx="0" cy="0"/>
        </a:xfrm>
      </p:grpSpPr>
      <p:sp>
        <p:nvSpPr>
          <p:cNvPr id="115" name="Google Shape;115;p26"/>
          <p:cNvSpPr txBox="1">
            <a:spLocks noGrp="1"/>
          </p:cNvSpPr>
          <p:nvPr>
            <p:ph type="title"/>
          </p:nvPr>
        </p:nvSpPr>
        <p:spPr>
          <a:xfrm>
            <a:off x="1511712" y="1452625"/>
            <a:ext cx="2537195"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AU" sz="1800" dirty="0"/>
              <a:t>Disjoint-set operations</a:t>
            </a:r>
            <a:endParaRPr sz="1800" dirty="0"/>
          </a:p>
        </p:txBody>
      </p:sp>
      <p:sp>
        <p:nvSpPr>
          <p:cNvPr id="116" name="Google Shape;116;p26"/>
          <p:cNvSpPr txBox="1">
            <a:spLocks noGrp="1"/>
          </p:cNvSpPr>
          <p:nvPr>
            <p:ph type="subTitle" idx="1"/>
          </p:nvPr>
        </p:nvSpPr>
        <p:spPr>
          <a:xfrm>
            <a:off x="1511711" y="1779575"/>
            <a:ext cx="2786785" cy="644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US" dirty="0"/>
              <a:t>describes the operations supported by a disjoint-set data structure and presents a simple application</a:t>
            </a:r>
            <a:endParaRPr dirty="0"/>
          </a:p>
        </p:txBody>
      </p:sp>
      <p:sp>
        <p:nvSpPr>
          <p:cNvPr id="117" name="Google Shape;117;p26"/>
          <p:cNvSpPr txBox="1">
            <a:spLocks noGrp="1"/>
          </p:cNvSpPr>
          <p:nvPr>
            <p:ph type="title" idx="2"/>
          </p:nvPr>
        </p:nvSpPr>
        <p:spPr>
          <a:xfrm>
            <a:off x="5412843" y="1452600"/>
            <a:ext cx="2339100"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AU" sz="1800" dirty="0"/>
              <a:t>Disjoint-set forests</a:t>
            </a:r>
            <a:endParaRPr sz="1800" dirty="0"/>
          </a:p>
        </p:txBody>
      </p:sp>
      <p:sp>
        <p:nvSpPr>
          <p:cNvPr id="118" name="Google Shape;118;p26"/>
          <p:cNvSpPr txBox="1">
            <a:spLocks noGrp="1"/>
          </p:cNvSpPr>
          <p:nvPr>
            <p:ph type="subTitle" idx="3"/>
          </p:nvPr>
        </p:nvSpPr>
        <p:spPr>
          <a:xfrm>
            <a:off x="5412842" y="1779575"/>
            <a:ext cx="2786781" cy="644700"/>
          </a:xfrm>
          <a:prstGeom prst="rect">
            <a:avLst/>
          </a:prstGeom>
        </p:spPr>
        <p:txBody>
          <a:bodyPr spcFirstLastPara="1" wrap="square" lIns="91425" tIns="91425" rIns="91425" bIns="91425" anchor="t" anchorCtr="0">
            <a:noAutofit/>
          </a:bodyPr>
          <a:lstStyle/>
          <a:p>
            <a:pPr marL="0" lvl="0" indent="0">
              <a:spcAft>
                <a:spcPts val="1600"/>
              </a:spcAft>
            </a:pPr>
            <a:r>
              <a:rPr lang="en-US" dirty="0"/>
              <a:t>presents a more efficient representation using rooted trees. </a:t>
            </a:r>
            <a:endParaRPr dirty="0"/>
          </a:p>
        </p:txBody>
      </p:sp>
      <p:sp>
        <p:nvSpPr>
          <p:cNvPr id="119" name="Google Shape;119;p26"/>
          <p:cNvSpPr txBox="1">
            <a:spLocks noGrp="1"/>
          </p:cNvSpPr>
          <p:nvPr>
            <p:ph type="title" idx="4"/>
          </p:nvPr>
        </p:nvSpPr>
        <p:spPr>
          <a:xfrm>
            <a:off x="2768312" y="2877450"/>
            <a:ext cx="2957369"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AU" sz="1800" dirty="0"/>
              <a:t>linked-list implementation</a:t>
            </a:r>
          </a:p>
        </p:txBody>
      </p:sp>
      <p:sp>
        <p:nvSpPr>
          <p:cNvPr id="120" name="Google Shape;120;p26"/>
          <p:cNvSpPr txBox="1">
            <a:spLocks noGrp="1"/>
          </p:cNvSpPr>
          <p:nvPr>
            <p:ph type="subTitle" idx="5"/>
          </p:nvPr>
        </p:nvSpPr>
        <p:spPr>
          <a:xfrm>
            <a:off x="2768311" y="3204400"/>
            <a:ext cx="2644517" cy="644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AU" dirty="0"/>
              <a:t>a simple linked-list implementation for disjoint sets</a:t>
            </a:r>
            <a:endParaRPr dirty="0"/>
          </a:p>
        </p:txBody>
      </p:sp>
      <p:sp>
        <p:nvSpPr>
          <p:cNvPr id="123" name="Google Shape;123;p26"/>
          <p:cNvSpPr txBox="1">
            <a:spLocks noGrp="1"/>
          </p:cNvSpPr>
          <p:nvPr>
            <p:ph type="title" idx="8"/>
          </p:nvPr>
        </p:nvSpPr>
        <p:spPr>
          <a:xfrm>
            <a:off x="1959337" y="3164300"/>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124" name="Google Shape;124;p26"/>
          <p:cNvSpPr txBox="1">
            <a:spLocks noGrp="1"/>
          </p:cNvSpPr>
          <p:nvPr>
            <p:ph type="title" idx="9"/>
          </p:nvPr>
        </p:nvSpPr>
        <p:spPr>
          <a:xfrm>
            <a:off x="704337" y="1730350"/>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126" name="Google Shape;126;p26"/>
          <p:cNvSpPr txBox="1">
            <a:spLocks noGrp="1"/>
          </p:cNvSpPr>
          <p:nvPr>
            <p:ph type="title" idx="14"/>
          </p:nvPr>
        </p:nvSpPr>
        <p:spPr>
          <a:xfrm>
            <a:off x="4616268" y="1716550"/>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cxnSp>
        <p:nvCxnSpPr>
          <p:cNvPr id="127" name="Google Shape;127;p26"/>
          <p:cNvCxnSpPr/>
          <p:nvPr/>
        </p:nvCxnSpPr>
        <p:spPr>
          <a:xfrm>
            <a:off x="2635538" y="3069415"/>
            <a:ext cx="0" cy="630600"/>
          </a:xfrm>
          <a:prstGeom prst="straightConnector1">
            <a:avLst/>
          </a:prstGeom>
          <a:noFill/>
          <a:ln w="19050" cap="flat" cmpd="sng">
            <a:solidFill>
              <a:srgbClr val="F3F3F3"/>
            </a:solidFill>
            <a:prstDash val="solid"/>
            <a:round/>
            <a:headEnd type="oval" w="med" len="med"/>
            <a:tailEnd type="oval" w="med" len="med"/>
          </a:ln>
        </p:spPr>
      </p:cxnSp>
      <p:cxnSp>
        <p:nvCxnSpPr>
          <p:cNvPr id="128" name="Google Shape;128;p26"/>
          <p:cNvCxnSpPr/>
          <p:nvPr/>
        </p:nvCxnSpPr>
        <p:spPr>
          <a:xfrm>
            <a:off x="5292544" y="1617565"/>
            <a:ext cx="0" cy="630600"/>
          </a:xfrm>
          <a:prstGeom prst="straightConnector1">
            <a:avLst/>
          </a:prstGeom>
          <a:noFill/>
          <a:ln w="19050" cap="flat" cmpd="sng">
            <a:solidFill>
              <a:srgbClr val="F3F3F3"/>
            </a:solidFill>
            <a:prstDash val="solid"/>
            <a:round/>
            <a:headEnd type="oval" w="med" len="med"/>
            <a:tailEnd type="oval" w="med" len="med"/>
          </a:ln>
        </p:spPr>
      </p:cxnSp>
      <p:cxnSp>
        <p:nvCxnSpPr>
          <p:cNvPr id="130" name="Google Shape;130;p26"/>
          <p:cNvCxnSpPr/>
          <p:nvPr/>
        </p:nvCxnSpPr>
        <p:spPr>
          <a:xfrm>
            <a:off x="1380538" y="1620228"/>
            <a:ext cx="0" cy="630600"/>
          </a:xfrm>
          <a:prstGeom prst="straightConnector1">
            <a:avLst/>
          </a:prstGeom>
          <a:noFill/>
          <a:ln w="19050" cap="flat" cmpd="sng">
            <a:solidFill>
              <a:srgbClr val="F3F3F3"/>
            </a:solidFill>
            <a:prstDash val="solid"/>
            <a:round/>
            <a:headEnd type="oval" w="med" len="med"/>
            <a:tailEnd type="oval" w="med" len="med"/>
          </a:ln>
        </p:spPr>
      </p:cxnSp>
      <p:sp>
        <p:nvSpPr>
          <p:cNvPr id="14" name="Google Shape;117;p26">
            <a:extLst>
              <a:ext uri="{FF2B5EF4-FFF2-40B4-BE49-F238E27FC236}">
                <a16:creationId xmlns:a16="http://schemas.microsoft.com/office/drawing/2014/main" id="{4BE23B83-D402-4069-9D7F-C1253B0320B3}"/>
              </a:ext>
            </a:extLst>
          </p:cNvPr>
          <p:cNvSpPr txBox="1">
            <a:spLocks/>
          </p:cNvSpPr>
          <p:nvPr/>
        </p:nvSpPr>
        <p:spPr>
          <a:xfrm>
            <a:off x="6238256" y="2877425"/>
            <a:ext cx="2339100" cy="42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72000" lvl="0" algn="l" rtl="0">
              <a:lnSpc>
                <a:spcPct val="100000"/>
              </a:lnSpc>
              <a:spcBef>
                <a:spcPts val="0"/>
              </a:spcBef>
              <a:spcAft>
                <a:spcPts val="0"/>
              </a:spcAft>
              <a:buClr>
                <a:srgbClr val="F3F3F3"/>
              </a:buClr>
              <a:buSzPts val="1400"/>
              <a:buFont typeface="Rajdhani"/>
              <a:buNone/>
              <a:defRPr sz="2400" b="1" i="0" u="none" strike="noStrike" cap="none">
                <a:solidFill>
                  <a:srgbClr val="F3F3F3"/>
                </a:solidFill>
                <a:latin typeface="Rajdhani"/>
                <a:ea typeface="Rajdhani"/>
                <a:cs typeface="Rajdhani"/>
                <a:sym typeface="Rajdhani"/>
              </a:defRPr>
            </a:lvl1pPr>
            <a:lvl2pPr marR="0" lvl="1"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2pPr>
            <a:lvl3pPr marR="0" lvl="2"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3pPr>
            <a:lvl4pPr marR="0" lvl="3"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4pPr>
            <a:lvl5pPr marR="0" lvl="4"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5pPr>
            <a:lvl6pPr marR="0" lvl="5"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6pPr>
            <a:lvl7pPr marR="0" lvl="6"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7pPr>
            <a:lvl8pPr marR="0" lvl="7"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8pPr>
            <a:lvl9pPr marR="0" lvl="8"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9pPr>
          </a:lstStyle>
          <a:p>
            <a:r>
              <a:rPr lang="en-US" sz="1800" dirty="0"/>
              <a:t>Analysis</a:t>
            </a:r>
            <a:endParaRPr lang="en-AU" sz="1800" dirty="0"/>
          </a:p>
        </p:txBody>
      </p:sp>
      <p:sp>
        <p:nvSpPr>
          <p:cNvPr id="15" name="Google Shape;118;p26">
            <a:extLst>
              <a:ext uri="{FF2B5EF4-FFF2-40B4-BE49-F238E27FC236}">
                <a16:creationId xmlns:a16="http://schemas.microsoft.com/office/drawing/2014/main" id="{E03A3741-7309-43AD-AACD-ADA736B17F2E}"/>
              </a:ext>
            </a:extLst>
          </p:cNvPr>
          <p:cNvSpPr txBox="1">
            <a:spLocks/>
          </p:cNvSpPr>
          <p:nvPr/>
        </p:nvSpPr>
        <p:spPr>
          <a:xfrm>
            <a:off x="6238255" y="3204400"/>
            <a:ext cx="2786781" cy="644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00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00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00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00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00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00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00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00000"/>
              </a:lnSpc>
              <a:spcBef>
                <a:spcPts val="1600"/>
              </a:spcBef>
              <a:spcAft>
                <a:spcPts val="160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spcAft>
                <a:spcPts val="1600"/>
              </a:spcAft>
            </a:pPr>
            <a:r>
              <a:rPr lang="en-AU" dirty="0"/>
              <a:t>Defines and discusses </a:t>
            </a:r>
            <a:endParaRPr lang="en-US" dirty="0"/>
          </a:p>
        </p:txBody>
      </p:sp>
      <p:sp>
        <p:nvSpPr>
          <p:cNvPr id="16" name="Google Shape;126;p26">
            <a:extLst>
              <a:ext uri="{FF2B5EF4-FFF2-40B4-BE49-F238E27FC236}">
                <a16:creationId xmlns:a16="http://schemas.microsoft.com/office/drawing/2014/main" id="{9FA41C6D-9D89-4893-B72D-21B486F80E17}"/>
              </a:ext>
            </a:extLst>
          </p:cNvPr>
          <p:cNvSpPr txBox="1">
            <a:spLocks/>
          </p:cNvSpPr>
          <p:nvPr/>
        </p:nvSpPr>
        <p:spPr>
          <a:xfrm>
            <a:off x="5441681" y="3141375"/>
            <a:ext cx="600000" cy="42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3F3F3"/>
              </a:buClr>
              <a:buSzPts val="4800"/>
              <a:buFont typeface="Rajdhani"/>
              <a:buNone/>
              <a:defRPr sz="24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4800"/>
              <a:buFont typeface="Rajdhani"/>
              <a:buNone/>
              <a:defRPr sz="48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4800"/>
              <a:buFont typeface="Rajdhani"/>
              <a:buNone/>
              <a:defRPr sz="48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4800"/>
              <a:buFont typeface="Rajdhani"/>
              <a:buNone/>
              <a:defRPr sz="48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4800"/>
              <a:buFont typeface="Rajdhani"/>
              <a:buNone/>
              <a:defRPr sz="48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4800"/>
              <a:buFont typeface="Rajdhani"/>
              <a:buNone/>
              <a:defRPr sz="48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4800"/>
              <a:buFont typeface="Rajdhani"/>
              <a:buNone/>
              <a:defRPr sz="48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4800"/>
              <a:buFont typeface="Rajdhani"/>
              <a:buNone/>
              <a:defRPr sz="48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4800"/>
              <a:buFont typeface="Rajdhani"/>
              <a:buNone/>
              <a:defRPr sz="4800" b="1" i="0" u="none" strike="noStrike" cap="none">
                <a:solidFill>
                  <a:srgbClr val="F3F3F3"/>
                </a:solidFill>
                <a:latin typeface="Rajdhani"/>
                <a:ea typeface="Rajdhani"/>
                <a:cs typeface="Rajdhani"/>
                <a:sym typeface="Rajdhani"/>
              </a:defRPr>
            </a:lvl9pPr>
          </a:lstStyle>
          <a:p>
            <a:r>
              <a:rPr lang="en" dirty="0"/>
              <a:t>04</a:t>
            </a:r>
          </a:p>
        </p:txBody>
      </p:sp>
      <p:cxnSp>
        <p:nvCxnSpPr>
          <p:cNvPr id="17" name="Google Shape;128;p26">
            <a:extLst>
              <a:ext uri="{FF2B5EF4-FFF2-40B4-BE49-F238E27FC236}">
                <a16:creationId xmlns:a16="http://schemas.microsoft.com/office/drawing/2014/main" id="{17E7C763-81FF-4B3C-B273-D0FDFAC35908}"/>
              </a:ext>
            </a:extLst>
          </p:cNvPr>
          <p:cNvCxnSpPr/>
          <p:nvPr/>
        </p:nvCxnSpPr>
        <p:spPr>
          <a:xfrm>
            <a:off x="6117957" y="3042390"/>
            <a:ext cx="0" cy="630600"/>
          </a:xfrm>
          <a:prstGeom prst="straightConnector1">
            <a:avLst/>
          </a:prstGeom>
          <a:noFill/>
          <a:ln w="19050" cap="flat" cmpd="sng">
            <a:solidFill>
              <a:srgbClr val="F3F3F3"/>
            </a:solidFill>
            <a:prstDash val="solid"/>
            <a:round/>
            <a:headEnd type="oval" w="med" len="med"/>
            <a:tailEnd type="oval"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000"/>
                                        <p:tgtEl>
                                          <p:spTgt spid="115"/>
                                        </p:tgtEl>
                                      </p:cBhvr>
                                    </p:animEffect>
                                    <p:anim calcmode="lin" valueType="num">
                                      <p:cBhvr>
                                        <p:cTn id="8" dur="1000" fill="hold"/>
                                        <p:tgtEl>
                                          <p:spTgt spid="115"/>
                                        </p:tgtEl>
                                        <p:attrNameLst>
                                          <p:attrName>ppt_x</p:attrName>
                                        </p:attrNameLst>
                                      </p:cBhvr>
                                      <p:tavLst>
                                        <p:tav tm="0">
                                          <p:val>
                                            <p:strVal val="#ppt_x"/>
                                          </p:val>
                                        </p:tav>
                                        <p:tav tm="100000">
                                          <p:val>
                                            <p:strVal val="#ppt_x"/>
                                          </p:val>
                                        </p:tav>
                                      </p:tavLst>
                                    </p:anim>
                                    <p:anim calcmode="lin" valueType="num">
                                      <p:cBhvr>
                                        <p:cTn id="9" dur="1000" fill="hold"/>
                                        <p:tgtEl>
                                          <p:spTgt spid="1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6">
                                            <p:txEl>
                                              <p:pRg st="0" end="0"/>
                                            </p:txEl>
                                          </p:spTgt>
                                        </p:tgtEl>
                                        <p:attrNameLst>
                                          <p:attrName>style.visibility</p:attrName>
                                        </p:attrNameLst>
                                      </p:cBhvr>
                                      <p:to>
                                        <p:strVal val="visible"/>
                                      </p:to>
                                    </p:set>
                                    <p:animEffect transition="in" filter="fade">
                                      <p:cBhvr>
                                        <p:cTn id="12" dur="1000"/>
                                        <p:tgtEl>
                                          <p:spTgt spid="116">
                                            <p:txEl>
                                              <p:pRg st="0" end="0"/>
                                            </p:txEl>
                                          </p:spTgt>
                                        </p:tgtEl>
                                      </p:cBhvr>
                                    </p:animEffect>
                                    <p:anim calcmode="lin" valueType="num">
                                      <p:cBhvr>
                                        <p:cTn id="13" dur="1000" fill="hold"/>
                                        <p:tgtEl>
                                          <p:spTgt spid="11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16">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4"/>
                                        </p:tgtEl>
                                        <p:attrNameLst>
                                          <p:attrName>style.visibility</p:attrName>
                                        </p:attrNameLst>
                                      </p:cBhvr>
                                      <p:to>
                                        <p:strVal val="visible"/>
                                      </p:to>
                                    </p:set>
                                    <p:animEffect transition="in" filter="fade">
                                      <p:cBhvr>
                                        <p:cTn id="17" dur="1000"/>
                                        <p:tgtEl>
                                          <p:spTgt spid="124"/>
                                        </p:tgtEl>
                                      </p:cBhvr>
                                    </p:animEffect>
                                    <p:anim calcmode="lin" valueType="num">
                                      <p:cBhvr>
                                        <p:cTn id="18" dur="1000" fill="hold"/>
                                        <p:tgtEl>
                                          <p:spTgt spid="124"/>
                                        </p:tgtEl>
                                        <p:attrNameLst>
                                          <p:attrName>ppt_x</p:attrName>
                                        </p:attrNameLst>
                                      </p:cBhvr>
                                      <p:tavLst>
                                        <p:tav tm="0">
                                          <p:val>
                                            <p:strVal val="#ppt_x"/>
                                          </p:val>
                                        </p:tav>
                                        <p:tav tm="100000">
                                          <p:val>
                                            <p:strVal val="#ppt_x"/>
                                          </p:val>
                                        </p:tav>
                                      </p:tavLst>
                                    </p:anim>
                                    <p:anim calcmode="lin" valueType="num">
                                      <p:cBhvr>
                                        <p:cTn id="19" dur="1000" fill="hold"/>
                                        <p:tgtEl>
                                          <p:spTgt spid="12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0"/>
                                        </p:tgtEl>
                                        <p:attrNameLst>
                                          <p:attrName>style.visibility</p:attrName>
                                        </p:attrNameLst>
                                      </p:cBhvr>
                                      <p:to>
                                        <p:strVal val="visible"/>
                                      </p:to>
                                    </p:set>
                                    <p:animEffect transition="in" filter="fade">
                                      <p:cBhvr>
                                        <p:cTn id="22" dur="1000"/>
                                        <p:tgtEl>
                                          <p:spTgt spid="130"/>
                                        </p:tgtEl>
                                      </p:cBhvr>
                                    </p:animEffect>
                                    <p:anim calcmode="lin" valueType="num">
                                      <p:cBhvr>
                                        <p:cTn id="23" dur="1000" fill="hold"/>
                                        <p:tgtEl>
                                          <p:spTgt spid="130"/>
                                        </p:tgtEl>
                                        <p:attrNameLst>
                                          <p:attrName>ppt_x</p:attrName>
                                        </p:attrNameLst>
                                      </p:cBhvr>
                                      <p:tavLst>
                                        <p:tav tm="0">
                                          <p:val>
                                            <p:strVal val="#ppt_x"/>
                                          </p:val>
                                        </p:tav>
                                        <p:tav tm="100000">
                                          <p:val>
                                            <p:strVal val="#ppt_x"/>
                                          </p:val>
                                        </p:tav>
                                      </p:tavLst>
                                    </p:anim>
                                    <p:anim calcmode="lin" valueType="num">
                                      <p:cBhvr>
                                        <p:cTn id="24" dur="1000" fill="hold"/>
                                        <p:tgtEl>
                                          <p:spTgt spid="130"/>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42" presetClass="entr" presetSubtype="0" fill="hold" grpId="0" nodeType="afterEffect">
                                  <p:stCondLst>
                                    <p:cond delay="0"/>
                                  </p:stCondLst>
                                  <p:childTnLst>
                                    <p:set>
                                      <p:cBhvr>
                                        <p:cTn id="27" dur="1" fill="hold">
                                          <p:stCondLst>
                                            <p:cond delay="0"/>
                                          </p:stCondLst>
                                        </p:cTn>
                                        <p:tgtEl>
                                          <p:spTgt spid="119"/>
                                        </p:tgtEl>
                                        <p:attrNameLst>
                                          <p:attrName>style.visibility</p:attrName>
                                        </p:attrNameLst>
                                      </p:cBhvr>
                                      <p:to>
                                        <p:strVal val="visible"/>
                                      </p:to>
                                    </p:set>
                                    <p:animEffect transition="in" filter="fade">
                                      <p:cBhvr>
                                        <p:cTn id="28" dur="1000"/>
                                        <p:tgtEl>
                                          <p:spTgt spid="119"/>
                                        </p:tgtEl>
                                      </p:cBhvr>
                                    </p:animEffect>
                                    <p:anim calcmode="lin" valueType="num">
                                      <p:cBhvr>
                                        <p:cTn id="29" dur="1000" fill="hold"/>
                                        <p:tgtEl>
                                          <p:spTgt spid="119"/>
                                        </p:tgtEl>
                                        <p:attrNameLst>
                                          <p:attrName>ppt_x</p:attrName>
                                        </p:attrNameLst>
                                      </p:cBhvr>
                                      <p:tavLst>
                                        <p:tav tm="0">
                                          <p:val>
                                            <p:strVal val="#ppt_x"/>
                                          </p:val>
                                        </p:tav>
                                        <p:tav tm="100000">
                                          <p:val>
                                            <p:strVal val="#ppt_x"/>
                                          </p:val>
                                        </p:tav>
                                      </p:tavLst>
                                    </p:anim>
                                    <p:anim calcmode="lin" valueType="num">
                                      <p:cBhvr>
                                        <p:cTn id="30" dur="1000" fill="hold"/>
                                        <p:tgtEl>
                                          <p:spTgt spid="119"/>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20">
                                            <p:txEl>
                                              <p:pRg st="0" end="0"/>
                                            </p:txEl>
                                          </p:spTgt>
                                        </p:tgtEl>
                                        <p:attrNameLst>
                                          <p:attrName>style.visibility</p:attrName>
                                        </p:attrNameLst>
                                      </p:cBhvr>
                                      <p:to>
                                        <p:strVal val="visible"/>
                                      </p:to>
                                    </p:set>
                                    <p:animEffect transition="in" filter="fade">
                                      <p:cBhvr>
                                        <p:cTn id="33" dur="1000"/>
                                        <p:tgtEl>
                                          <p:spTgt spid="120">
                                            <p:txEl>
                                              <p:pRg st="0" end="0"/>
                                            </p:txEl>
                                          </p:spTgt>
                                        </p:tgtEl>
                                      </p:cBhvr>
                                    </p:animEffect>
                                    <p:anim calcmode="lin" valueType="num">
                                      <p:cBhvr>
                                        <p:cTn id="34" dur="1000" fill="hold"/>
                                        <p:tgtEl>
                                          <p:spTgt spid="120">
                                            <p:txEl>
                                              <p:pRg st="0" end="0"/>
                                            </p:txEl>
                                          </p:spTgt>
                                        </p:tgtEl>
                                        <p:attrNameLst>
                                          <p:attrName>ppt_x</p:attrName>
                                        </p:attrNameLst>
                                      </p:cBhvr>
                                      <p:tavLst>
                                        <p:tav tm="0">
                                          <p:val>
                                            <p:strVal val="#ppt_x"/>
                                          </p:val>
                                        </p:tav>
                                        <p:tav tm="100000">
                                          <p:val>
                                            <p:strVal val="#ppt_x"/>
                                          </p:val>
                                        </p:tav>
                                      </p:tavLst>
                                    </p:anim>
                                    <p:anim calcmode="lin" valueType="num">
                                      <p:cBhvr>
                                        <p:cTn id="35" dur="1000" fill="hold"/>
                                        <p:tgtEl>
                                          <p:spTgt spid="120">
                                            <p:txEl>
                                              <p:pRg st="0" end="0"/>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23"/>
                                        </p:tgtEl>
                                        <p:attrNameLst>
                                          <p:attrName>style.visibility</p:attrName>
                                        </p:attrNameLst>
                                      </p:cBhvr>
                                      <p:to>
                                        <p:strVal val="visible"/>
                                      </p:to>
                                    </p:set>
                                    <p:animEffect transition="in" filter="fade">
                                      <p:cBhvr>
                                        <p:cTn id="38" dur="1000"/>
                                        <p:tgtEl>
                                          <p:spTgt spid="123"/>
                                        </p:tgtEl>
                                      </p:cBhvr>
                                    </p:animEffect>
                                    <p:anim calcmode="lin" valueType="num">
                                      <p:cBhvr>
                                        <p:cTn id="39" dur="1000" fill="hold"/>
                                        <p:tgtEl>
                                          <p:spTgt spid="123"/>
                                        </p:tgtEl>
                                        <p:attrNameLst>
                                          <p:attrName>ppt_x</p:attrName>
                                        </p:attrNameLst>
                                      </p:cBhvr>
                                      <p:tavLst>
                                        <p:tav tm="0">
                                          <p:val>
                                            <p:strVal val="#ppt_x"/>
                                          </p:val>
                                        </p:tav>
                                        <p:tav tm="100000">
                                          <p:val>
                                            <p:strVal val="#ppt_x"/>
                                          </p:val>
                                        </p:tav>
                                      </p:tavLst>
                                    </p:anim>
                                    <p:anim calcmode="lin" valueType="num">
                                      <p:cBhvr>
                                        <p:cTn id="40" dur="1000" fill="hold"/>
                                        <p:tgtEl>
                                          <p:spTgt spid="123"/>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127"/>
                                        </p:tgtEl>
                                        <p:attrNameLst>
                                          <p:attrName>style.visibility</p:attrName>
                                        </p:attrNameLst>
                                      </p:cBhvr>
                                      <p:to>
                                        <p:strVal val="visible"/>
                                      </p:to>
                                    </p:set>
                                    <p:animEffect transition="in" filter="fade">
                                      <p:cBhvr>
                                        <p:cTn id="43" dur="1000"/>
                                        <p:tgtEl>
                                          <p:spTgt spid="127"/>
                                        </p:tgtEl>
                                      </p:cBhvr>
                                    </p:animEffect>
                                    <p:anim calcmode="lin" valueType="num">
                                      <p:cBhvr>
                                        <p:cTn id="44" dur="1000" fill="hold"/>
                                        <p:tgtEl>
                                          <p:spTgt spid="127"/>
                                        </p:tgtEl>
                                        <p:attrNameLst>
                                          <p:attrName>ppt_x</p:attrName>
                                        </p:attrNameLst>
                                      </p:cBhvr>
                                      <p:tavLst>
                                        <p:tav tm="0">
                                          <p:val>
                                            <p:strVal val="#ppt_x"/>
                                          </p:val>
                                        </p:tav>
                                        <p:tav tm="100000">
                                          <p:val>
                                            <p:strVal val="#ppt_x"/>
                                          </p:val>
                                        </p:tav>
                                      </p:tavLst>
                                    </p:anim>
                                    <p:anim calcmode="lin" valueType="num">
                                      <p:cBhvr>
                                        <p:cTn id="45" dur="1000" fill="hold"/>
                                        <p:tgtEl>
                                          <p:spTgt spid="127"/>
                                        </p:tgtEl>
                                        <p:attrNameLst>
                                          <p:attrName>ppt_y</p:attrName>
                                        </p:attrNameLst>
                                      </p:cBhvr>
                                      <p:tavLst>
                                        <p:tav tm="0">
                                          <p:val>
                                            <p:strVal val="#ppt_y+.1"/>
                                          </p:val>
                                        </p:tav>
                                        <p:tav tm="100000">
                                          <p:val>
                                            <p:strVal val="#ppt_y"/>
                                          </p:val>
                                        </p:tav>
                                      </p:tavLst>
                                    </p:anim>
                                  </p:childTnLst>
                                </p:cTn>
                              </p:par>
                            </p:childTnLst>
                          </p:cTn>
                        </p:par>
                        <p:par>
                          <p:cTn id="46" fill="hold">
                            <p:stCondLst>
                              <p:cond delay="2000"/>
                            </p:stCondLst>
                            <p:childTnLst>
                              <p:par>
                                <p:cTn id="47" presetID="42" presetClass="entr" presetSubtype="0" fill="hold" grpId="0" nodeType="afterEffect">
                                  <p:stCondLst>
                                    <p:cond delay="0"/>
                                  </p:stCondLst>
                                  <p:childTnLst>
                                    <p:set>
                                      <p:cBhvr>
                                        <p:cTn id="48" dur="1" fill="hold">
                                          <p:stCondLst>
                                            <p:cond delay="0"/>
                                          </p:stCondLst>
                                        </p:cTn>
                                        <p:tgtEl>
                                          <p:spTgt spid="117"/>
                                        </p:tgtEl>
                                        <p:attrNameLst>
                                          <p:attrName>style.visibility</p:attrName>
                                        </p:attrNameLst>
                                      </p:cBhvr>
                                      <p:to>
                                        <p:strVal val="visible"/>
                                      </p:to>
                                    </p:set>
                                    <p:animEffect transition="in" filter="fade">
                                      <p:cBhvr>
                                        <p:cTn id="49" dur="1000"/>
                                        <p:tgtEl>
                                          <p:spTgt spid="117"/>
                                        </p:tgtEl>
                                      </p:cBhvr>
                                    </p:animEffect>
                                    <p:anim calcmode="lin" valueType="num">
                                      <p:cBhvr>
                                        <p:cTn id="50" dur="1000" fill="hold"/>
                                        <p:tgtEl>
                                          <p:spTgt spid="117"/>
                                        </p:tgtEl>
                                        <p:attrNameLst>
                                          <p:attrName>ppt_x</p:attrName>
                                        </p:attrNameLst>
                                      </p:cBhvr>
                                      <p:tavLst>
                                        <p:tav tm="0">
                                          <p:val>
                                            <p:strVal val="#ppt_x"/>
                                          </p:val>
                                        </p:tav>
                                        <p:tav tm="100000">
                                          <p:val>
                                            <p:strVal val="#ppt_x"/>
                                          </p:val>
                                        </p:tav>
                                      </p:tavLst>
                                    </p:anim>
                                    <p:anim calcmode="lin" valueType="num">
                                      <p:cBhvr>
                                        <p:cTn id="51" dur="1000" fill="hold"/>
                                        <p:tgtEl>
                                          <p:spTgt spid="117"/>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18">
                                            <p:txEl>
                                              <p:pRg st="0" end="0"/>
                                            </p:txEl>
                                          </p:spTgt>
                                        </p:tgtEl>
                                        <p:attrNameLst>
                                          <p:attrName>style.visibility</p:attrName>
                                        </p:attrNameLst>
                                      </p:cBhvr>
                                      <p:to>
                                        <p:strVal val="visible"/>
                                      </p:to>
                                    </p:set>
                                    <p:animEffect transition="in" filter="fade">
                                      <p:cBhvr>
                                        <p:cTn id="54" dur="1000"/>
                                        <p:tgtEl>
                                          <p:spTgt spid="118">
                                            <p:txEl>
                                              <p:pRg st="0" end="0"/>
                                            </p:txEl>
                                          </p:spTgt>
                                        </p:tgtEl>
                                      </p:cBhvr>
                                    </p:animEffect>
                                    <p:anim calcmode="lin" valueType="num">
                                      <p:cBhvr>
                                        <p:cTn id="55" dur="1000" fill="hold"/>
                                        <p:tgtEl>
                                          <p:spTgt spid="118">
                                            <p:txEl>
                                              <p:pRg st="0" end="0"/>
                                            </p:txEl>
                                          </p:spTgt>
                                        </p:tgtEl>
                                        <p:attrNameLst>
                                          <p:attrName>ppt_x</p:attrName>
                                        </p:attrNameLst>
                                      </p:cBhvr>
                                      <p:tavLst>
                                        <p:tav tm="0">
                                          <p:val>
                                            <p:strVal val="#ppt_x"/>
                                          </p:val>
                                        </p:tav>
                                        <p:tav tm="100000">
                                          <p:val>
                                            <p:strVal val="#ppt_x"/>
                                          </p:val>
                                        </p:tav>
                                      </p:tavLst>
                                    </p:anim>
                                    <p:anim calcmode="lin" valueType="num">
                                      <p:cBhvr>
                                        <p:cTn id="56" dur="1000" fill="hold"/>
                                        <p:tgtEl>
                                          <p:spTgt spid="118">
                                            <p:txEl>
                                              <p:pRg st="0" end="0"/>
                                            </p:txEl>
                                          </p:spTgt>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26"/>
                                        </p:tgtEl>
                                        <p:attrNameLst>
                                          <p:attrName>style.visibility</p:attrName>
                                        </p:attrNameLst>
                                      </p:cBhvr>
                                      <p:to>
                                        <p:strVal val="visible"/>
                                      </p:to>
                                    </p:set>
                                    <p:animEffect transition="in" filter="fade">
                                      <p:cBhvr>
                                        <p:cTn id="59" dur="1000"/>
                                        <p:tgtEl>
                                          <p:spTgt spid="126"/>
                                        </p:tgtEl>
                                      </p:cBhvr>
                                    </p:animEffect>
                                    <p:anim calcmode="lin" valueType="num">
                                      <p:cBhvr>
                                        <p:cTn id="60" dur="1000" fill="hold"/>
                                        <p:tgtEl>
                                          <p:spTgt spid="126"/>
                                        </p:tgtEl>
                                        <p:attrNameLst>
                                          <p:attrName>ppt_x</p:attrName>
                                        </p:attrNameLst>
                                      </p:cBhvr>
                                      <p:tavLst>
                                        <p:tav tm="0">
                                          <p:val>
                                            <p:strVal val="#ppt_x"/>
                                          </p:val>
                                        </p:tav>
                                        <p:tav tm="100000">
                                          <p:val>
                                            <p:strVal val="#ppt_x"/>
                                          </p:val>
                                        </p:tav>
                                      </p:tavLst>
                                    </p:anim>
                                    <p:anim calcmode="lin" valueType="num">
                                      <p:cBhvr>
                                        <p:cTn id="61" dur="1000" fill="hold"/>
                                        <p:tgtEl>
                                          <p:spTgt spid="126"/>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128"/>
                                        </p:tgtEl>
                                        <p:attrNameLst>
                                          <p:attrName>style.visibility</p:attrName>
                                        </p:attrNameLst>
                                      </p:cBhvr>
                                      <p:to>
                                        <p:strVal val="visible"/>
                                      </p:to>
                                    </p:set>
                                    <p:animEffect transition="in" filter="fade">
                                      <p:cBhvr>
                                        <p:cTn id="64" dur="1000"/>
                                        <p:tgtEl>
                                          <p:spTgt spid="128"/>
                                        </p:tgtEl>
                                      </p:cBhvr>
                                    </p:animEffect>
                                    <p:anim calcmode="lin" valueType="num">
                                      <p:cBhvr>
                                        <p:cTn id="65" dur="1000" fill="hold"/>
                                        <p:tgtEl>
                                          <p:spTgt spid="128"/>
                                        </p:tgtEl>
                                        <p:attrNameLst>
                                          <p:attrName>ppt_x</p:attrName>
                                        </p:attrNameLst>
                                      </p:cBhvr>
                                      <p:tavLst>
                                        <p:tav tm="0">
                                          <p:val>
                                            <p:strVal val="#ppt_x"/>
                                          </p:val>
                                        </p:tav>
                                        <p:tav tm="100000">
                                          <p:val>
                                            <p:strVal val="#ppt_x"/>
                                          </p:val>
                                        </p:tav>
                                      </p:tavLst>
                                    </p:anim>
                                    <p:anim calcmode="lin" valueType="num">
                                      <p:cBhvr>
                                        <p:cTn id="66" dur="1000" fill="hold"/>
                                        <p:tgtEl>
                                          <p:spTgt spid="128"/>
                                        </p:tgtEl>
                                        <p:attrNameLst>
                                          <p:attrName>ppt_y</p:attrName>
                                        </p:attrNameLst>
                                      </p:cBhvr>
                                      <p:tavLst>
                                        <p:tav tm="0">
                                          <p:val>
                                            <p:strVal val="#ppt_y+.1"/>
                                          </p:val>
                                        </p:tav>
                                        <p:tav tm="100000">
                                          <p:val>
                                            <p:strVal val="#ppt_y"/>
                                          </p:val>
                                        </p:tav>
                                      </p:tavLst>
                                    </p:anim>
                                  </p:childTnLst>
                                </p:cTn>
                              </p:par>
                            </p:childTnLst>
                          </p:cTn>
                        </p:par>
                        <p:par>
                          <p:cTn id="67" fill="hold">
                            <p:stCondLst>
                              <p:cond delay="3000"/>
                            </p:stCondLst>
                            <p:childTnLst>
                              <p:par>
                                <p:cTn id="68" presetID="42" presetClass="entr" presetSubtype="0" fill="hold" grpId="0" nodeType="after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1000"/>
                                        <p:tgtEl>
                                          <p:spTgt spid="14"/>
                                        </p:tgtEl>
                                      </p:cBhvr>
                                    </p:animEffect>
                                    <p:anim calcmode="lin" valueType="num">
                                      <p:cBhvr>
                                        <p:cTn id="71" dur="1000" fill="hold"/>
                                        <p:tgtEl>
                                          <p:spTgt spid="14"/>
                                        </p:tgtEl>
                                        <p:attrNameLst>
                                          <p:attrName>ppt_x</p:attrName>
                                        </p:attrNameLst>
                                      </p:cBhvr>
                                      <p:tavLst>
                                        <p:tav tm="0">
                                          <p:val>
                                            <p:strVal val="#ppt_x"/>
                                          </p:val>
                                        </p:tav>
                                        <p:tav tm="100000">
                                          <p:val>
                                            <p:strVal val="#ppt_x"/>
                                          </p:val>
                                        </p:tav>
                                      </p:tavLst>
                                    </p:anim>
                                    <p:anim calcmode="lin" valueType="num">
                                      <p:cBhvr>
                                        <p:cTn id="72" dur="1000" fill="hold"/>
                                        <p:tgtEl>
                                          <p:spTgt spid="14"/>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15">
                                            <p:txEl>
                                              <p:pRg st="0" end="0"/>
                                            </p:txEl>
                                          </p:spTgt>
                                        </p:tgtEl>
                                        <p:attrNameLst>
                                          <p:attrName>style.visibility</p:attrName>
                                        </p:attrNameLst>
                                      </p:cBhvr>
                                      <p:to>
                                        <p:strVal val="visible"/>
                                      </p:to>
                                    </p:set>
                                    <p:animEffect transition="in" filter="fade">
                                      <p:cBhvr>
                                        <p:cTn id="75" dur="1000"/>
                                        <p:tgtEl>
                                          <p:spTgt spid="15">
                                            <p:txEl>
                                              <p:pRg st="0" end="0"/>
                                            </p:txEl>
                                          </p:spTgt>
                                        </p:tgtEl>
                                      </p:cBhvr>
                                    </p:animEffect>
                                    <p:anim calcmode="lin" valueType="num">
                                      <p:cBhvr>
                                        <p:cTn id="76"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77" dur="1000" fill="hold"/>
                                        <p:tgtEl>
                                          <p:spTgt spid="15">
                                            <p:txEl>
                                              <p:pRg st="0" end="0"/>
                                            </p:txEl>
                                          </p:spTgt>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16"/>
                                        </p:tgtEl>
                                        <p:attrNameLst>
                                          <p:attrName>style.visibility</p:attrName>
                                        </p:attrNameLst>
                                      </p:cBhvr>
                                      <p:to>
                                        <p:strVal val="visible"/>
                                      </p:to>
                                    </p:set>
                                    <p:animEffect transition="in" filter="fade">
                                      <p:cBhvr>
                                        <p:cTn id="80" dur="1000"/>
                                        <p:tgtEl>
                                          <p:spTgt spid="16"/>
                                        </p:tgtEl>
                                      </p:cBhvr>
                                    </p:animEffect>
                                    <p:anim calcmode="lin" valueType="num">
                                      <p:cBhvr>
                                        <p:cTn id="81" dur="1000" fill="hold"/>
                                        <p:tgtEl>
                                          <p:spTgt spid="16"/>
                                        </p:tgtEl>
                                        <p:attrNameLst>
                                          <p:attrName>ppt_x</p:attrName>
                                        </p:attrNameLst>
                                      </p:cBhvr>
                                      <p:tavLst>
                                        <p:tav tm="0">
                                          <p:val>
                                            <p:strVal val="#ppt_x"/>
                                          </p:val>
                                        </p:tav>
                                        <p:tav tm="100000">
                                          <p:val>
                                            <p:strVal val="#ppt_x"/>
                                          </p:val>
                                        </p:tav>
                                      </p:tavLst>
                                    </p:anim>
                                    <p:anim calcmode="lin" valueType="num">
                                      <p:cBhvr>
                                        <p:cTn id="82" dur="1000" fill="hold"/>
                                        <p:tgtEl>
                                          <p:spTgt spid="16"/>
                                        </p:tgtEl>
                                        <p:attrNameLst>
                                          <p:attrName>ppt_y</p:attrName>
                                        </p:attrNameLst>
                                      </p:cBhvr>
                                      <p:tavLst>
                                        <p:tav tm="0">
                                          <p:val>
                                            <p:strVal val="#ppt_y+.1"/>
                                          </p:val>
                                        </p:tav>
                                        <p:tav tm="100000">
                                          <p:val>
                                            <p:strVal val="#ppt_y"/>
                                          </p:val>
                                        </p:tav>
                                      </p:tavLst>
                                    </p:anim>
                                  </p:childTnLst>
                                </p:cTn>
                              </p:par>
                              <p:par>
                                <p:cTn id="83" presetID="42" presetClass="entr" presetSubtype="0" fill="hold" nodeType="with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fade">
                                      <p:cBhvr>
                                        <p:cTn id="85" dur="1000"/>
                                        <p:tgtEl>
                                          <p:spTgt spid="17"/>
                                        </p:tgtEl>
                                      </p:cBhvr>
                                    </p:animEffect>
                                    <p:anim calcmode="lin" valueType="num">
                                      <p:cBhvr>
                                        <p:cTn id="86" dur="1000" fill="hold"/>
                                        <p:tgtEl>
                                          <p:spTgt spid="17"/>
                                        </p:tgtEl>
                                        <p:attrNameLst>
                                          <p:attrName>ppt_x</p:attrName>
                                        </p:attrNameLst>
                                      </p:cBhvr>
                                      <p:tavLst>
                                        <p:tav tm="0">
                                          <p:val>
                                            <p:strVal val="#ppt_x"/>
                                          </p:val>
                                        </p:tav>
                                        <p:tav tm="100000">
                                          <p:val>
                                            <p:strVal val="#ppt_x"/>
                                          </p:val>
                                        </p:tav>
                                      </p:tavLst>
                                    </p:anim>
                                    <p:anim calcmode="lin" valueType="num">
                                      <p:cBhvr>
                                        <p:cTn id="8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6" grpId="0" build="p"/>
      <p:bldP spid="117" grpId="0"/>
      <p:bldP spid="118" grpId="0" build="p"/>
      <p:bldP spid="119" grpId="0"/>
      <p:bldP spid="120" grpId="0" build="p"/>
      <p:bldP spid="123" grpId="0"/>
      <p:bldP spid="124" grpId="0"/>
      <p:bldP spid="126" grpId="0"/>
      <p:bldP spid="14" grpId="0"/>
      <p:bldP spid="15" grpId="0" build="p"/>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85B5DD79-34F5-433E-A119-BF5DC841F3C8}"/>
                  </a:ext>
                </a:extLst>
              </p:cNvPr>
              <p:cNvSpPr/>
              <p:nvPr/>
            </p:nvSpPr>
            <p:spPr>
              <a:xfrm>
                <a:off x="736353" y="1083364"/>
                <a:ext cx="8075659" cy="3221508"/>
              </a:xfrm>
              <a:prstGeom prst="rect">
                <a:avLst/>
              </a:prstGeom>
              <a:solidFill>
                <a:schemeClr val="tx2">
                  <a:alpha val="11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Clr>
                    <a:schemeClr val="bg1"/>
                  </a:buClr>
                  <a:buFont typeface="Wingdings" panose="05000000000000000000" pitchFamily="2" charset="2"/>
                  <a:buChar char="v"/>
                </a:pPr>
                <a:r>
                  <a:rPr lang="en-US" sz="1600" b="1" u="sng" dirty="0">
                    <a:solidFill>
                      <a:schemeClr val="accent4"/>
                    </a:solidFill>
                  </a:rPr>
                  <a:t>On a disjoint-set forest with union by rank and path compression, any sequence of m operations, n of which are MAKE-SET operations, has worst-case running</a:t>
                </a:r>
              </a:p>
              <a:p>
                <a:pPr>
                  <a:buClr>
                    <a:schemeClr val="bg1"/>
                  </a:buClr>
                </a:pPr>
                <a14:m>
                  <m:oMathPara xmlns:m="http://schemas.openxmlformats.org/officeDocument/2006/math">
                    <m:oMathParaPr>
                      <m:jc m:val="centerGroup"/>
                    </m:oMathParaPr>
                    <m:oMath xmlns:m="http://schemas.openxmlformats.org/officeDocument/2006/math">
                      <m:r>
                        <a:rPr lang="en-US" sz="2000" i="1" smtClean="0">
                          <a:solidFill>
                            <a:schemeClr val="accent4"/>
                          </a:solidFill>
                          <a:latin typeface="Cambria Math" panose="02040503050406030204" pitchFamily="18" charset="0"/>
                          <a:ea typeface="Cambria Math" panose="02040503050406030204" pitchFamily="18" charset="0"/>
                        </a:rPr>
                        <m:t>𝜃</m:t>
                      </m:r>
                      <m:r>
                        <a:rPr lang="en-US" sz="2000" b="0" i="1" smtClean="0">
                          <a:solidFill>
                            <a:schemeClr val="accent4"/>
                          </a:solidFill>
                          <a:latin typeface="Cambria Math" panose="02040503050406030204" pitchFamily="18" charset="0"/>
                          <a:ea typeface="Cambria Math" panose="02040503050406030204" pitchFamily="18" charset="0"/>
                        </a:rPr>
                        <m:t>(</m:t>
                      </m:r>
                      <m:r>
                        <a:rPr lang="en-US" sz="2000" b="0" i="1" smtClean="0">
                          <a:solidFill>
                            <a:schemeClr val="accent4"/>
                          </a:solidFill>
                          <a:latin typeface="Cambria Math" panose="02040503050406030204" pitchFamily="18" charset="0"/>
                          <a:ea typeface="Cambria Math" panose="02040503050406030204" pitchFamily="18" charset="0"/>
                        </a:rPr>
                        <m:t>𝑚</m:t>
                      </m:r>
                      <m:r>
                        <a:rPr lang="en-US" sz="2000" b="0" i="1" smtClean="0">
                          <a:solidFill>
                            <a:schemeClr val="accent4"/>
                          </a:solidFill>
                          <a:latin typeface="Cambria Math" panose="02040503050406030204" pitchFamily="18" charset="0"/>
                          <a:ea typeface="Cambria Math" panose="02040503050406030204" pitchFamily="18" charset="0"/>
                        </a:rPr>
                        <m:t>.</m:t>
                      </m:r>
                      <m:r>
                        <a:rPr lang="en-US" sz="2000" b="0" i="1" smtClean="0">
                          <a:solidFill>
                            <a:schemeClr val="accent4"/>
                          </a:solidFill>
                          <a:latin typeface="Cambria Math" panose="02040503050406030204" pitchFamily="18" charset="0"/>
                          <a:ea typeface="Cambria Math" panose="02040503050406030204" pitchFamily="18" charset="0"/>
                        </a:rPr>
                        <m:t>𝛼</m:t>
                      </m:r>
                      <m:d>
                        <m:dPr>
                          <m:ctrlPr>
                            <a:rPr lang="en-US" sz="2000" b="0" i="1" smtClean="0">
                              <a:solidFill>
                                <a:schemeClr val="accent4"/>
                              </a:solidFill>
                              <a:latin typeface="Cambria Math" panose="02040503050406030204" pitchFamily="18" charset="0"/>
                              <a:ea typeface="Cambria Math" panose="02040503050406030204" pitchFamily="18" charset="0"/>
                            </a:rPr>
                          </m:ctrlPr>
                        </m:dPr>
                        <m:e>
                          <m:r>
                            <a:rPr lang="en-US" sz="2000" b="0" i="1" smtClean="0">
                              <a:solidFill>
                                <a:schemeClr val="accent4"/>
                              </a:solidFill>
                              <a:latin typeface="Cambria Math" panose="02040503050406030204" pitchFamily="18" charset="0"/>
                              <a:ea typeface="Cambria Math" panose="02040503050406030204" pitchFamily="18" charset="0"/>
                            </a:rPr>
                            <m:t>𝑛</m:t>
                          </m:r>
                        </m:e>
                      </m:d>
                      <m:r>
                        <a:rPr lang="en-US" sz="2000" b="0" i="1" smtClean="0">
                          <a:solidFill>
                            <a:schemeClr val="accent4"/>
                          </a:solidFill>
                          <a:latin typeface="Cambria Math" panose="02040503050406030204" pitchFamily="18" charset="0"/>
                          <a:ea typeface="Cambria Math" panose="02040503050406030204" pitchFamily="18" charset="0"/>
                        </a:rPr>
                        <m:t>)</m:t>
                      </m:r>
                    </m:oMath>
                  </m:oMathPara>
                </a14:m>
                <a:endParaRPr lang="en-US" sz="2000" dirty="0">
                  <a:solidFill>
                    <a:schemeClr val="accent4"/>
                  </a:solidFill>
                </a:endParaRPr>
              </a:p>
              <a:p>
                <a:pPr marL="285750" indent="-285750">
                  <a:buClr>
                    <a:schemeClr val="bg1"/>
                  </a:buClr>
                  <a:buFont typeface="Wingdings" panose="05000000000000000000" pitchFamily="2" charset="2"/>
                  <a:buChar char="v"/>
                </a:pPr>
                <a:r>
                  <a:rPr lang="en-US" sz="1600" dirty="0">
                    <a:solidFill>
                      <a:schemeClr val="accent4"/>
                    </a:solidFill>
                  </a:rPr>
                  <a:t>where fi is the inverse Ackermann function. Thus, the amortized worst-case running time of each operation is </a:t>
                </a:r>
                <a14:m>
                  <m:oMath xmlns:m="http://schemas.openxmlformats.org/officeDocument/2006/math">
                    <m:r>
                      <a:rPr lang="en-US" sz="1600" i="1" smtClean="0">
                        <a:solidFill>
                          <a:schemeClr val="accent4"/>
                        </a:solidFill>
                        <a:latin typeface="Cambria Math" panose="02040503050406030204" pitchFamily="18" charset="0"/>
                        <a:ea typeface="Cambria Math" panose="02040503050406030204" pitchFamily="18" charset="0"/>
                      </a:rPr>
                      <m:t>𝜃</m:t>
                    </m:r>
                    <m:r>
                      <a:rPr lang="en-US" sz="1600" b="0" i="1" smtClean="0">
                        <a:solidFill>
                          <a:schemeClr val="accent4"/>
                        </a:solidFill>
                        <a:latin typeface="Cambria Math" panose="02040503050406030204" pitchFamily="18" charset="0"/>
                        <a:ea typeface="Cambria Math" panose="02040503050406030204" pitchFamily="18" charset="0"/>
                      </a:rPr>
                      <m:t>(</m:t>
                    </m:r>
                    <m:r>
                      <a:rPr lang="en-US" sz="1600" b="0" i="1" smtClean="0">
                        <a:solidFill>
                          <a:schemeClr val="accent4"/>
                        </a:solidFill>
                        <a:latin typeface="Cambria Math" panose="02040503050406030204" pitchFamily="18" charset="0"/>
                        <a:ea typeface="Cambria Math" panose="02040503050406030204" pitchFamily="18" charset="0"/>
                      </a:rPr>
                      <m:t>𝛼</m:t>
                    </m:r>
                    <m:d>
                      <m:dPr>
                        <m:ctrlPr>
                          <a:rPr lang="en-US" sz="1600" b="0" i="1" smtClean="0">
                            <a:solidFill>
                              <a:schemeClr val="accent4"/>
                            </a:solidFill>
                            <a:latin typeface="Cambria Math" panose="02040503050406030204" pitchFamily="18" charset="0"/>
                            <a:ea typeface="Cambria Math" panose="02040503050406030204" pitchFamily="18" charset="0"/>
                          </a:rPr>
                        </m:ctrlPr>
                      </m:dPr>
                      <m:e>
                        <m:r>
                          <a:rPr lang="en-US" sz="1600" b="0" i="1" smtClean="0">
                            <a:solidFill>
                              <a:schemeClr val="accent4"/>
                            </a:solidFill>
                            <a:latin typeface="Cambria Math" panose="02040503050406030204" pitchFamily="18" charset="0"/>
                            <a:ea typeface="Cambria Math" panose="02040503050406030204" pitchFamily="18" charset="0"/>
                          </a:rPr>
                          <m:t>𝑛</m:t>
                        </m:r>
                      </m:e>
                    </m:d>
                    <m:r>
                      <a:rPr lang="en-US" sz="1600" b="0" i="1" smtClean="0">
                        <a:solidFill>
                          <a:schemeClr val="accent4"/>
                        </a:solidFill>
                        <a:latin typeface="Cambria Math" panose="02040503050406030204" pitchFamily="18" charset="0"/>
                        <a:ea typeface="Cambria Math" panose="02040503050406030204" pitchFamily="18" charset="0"/>
                      </a:rPr>
                      <m:t>)</m:t>
                    </m:r>
                  </m:oMath>
                </a14:m>
                <a:r>
                  <a:rPr lang="en-US" sz="1600" dirty="0">
                    <a:solidFill>
                      <a:schemeClr val="accent4"/>
                    </a:solidFill>
                  </a:rPr>
                  <a:t>. If one makes the approximation </a:t>
                </a:r>
                <a14:m>
                  <m:oMath xmlns:m="http://schemas.openxmlformats.org/officeDocument/2006/math">
                    <m:r>
                      <a:rPr lang="en-US" sz="1600" i="1">
                        <a:solidFill>
                          <a:schemeClr val="accent4"/>
                        </a:solidFill>
                        <a:latin typeface="Cambria Math" panose="02040503050406030204" pitchFamily="18" charset="0"/>
                        <a:ea typeface="Cambria Math" panose="02040503050406030204" pitchFamily="18" charset="0"/>
                      </a:rPr>
                      <m:t>𝛼</m:t>
                    </m:r>
                    <m:d>
                      <m:dPr>
                        <m:ctrlPr>
                          <a:rPr lang="en-US" sz="1600" i="1">
                            <a:solidFill>
                              <a:schemeClr val="accent4"/>
                            </a:solidFill>
                            <a:latin typeface="Cambria Math" panose="02040503050406030204" pitchFamily="18" charset="0"/>
                            <a:ea typeface="Cambria Math" panose="02040503050406030204" pitchFamily="18" charset="0"/>
                          </a:rPr>
                        </m:ctrlPr>
                      </m:dPr>
                      <m:e>
                        <m:r>
                          <a:rPr lang="en-US" sz="1600" i="1">
                            <a:solidFill>
                              <a:schemeClr val="accent4"/>
                            </a:solidFill>
                            <a:latin typeface="Cambria Math" panose="02040503050406030204" pitchFamily="18" charset="0"/>
                            <a:ea typeface="Cambria Math" panose="02040503050406030204" pitchFamily="18" charset="0"/>
                          </a:rPr>
                          <m:t>𝑛</m:t>
                        </m:r>
                      </m:e>
                    </m:d>
                    <m:r>
                      <a:rPr lang="en-US" sz="1600" i="1">
                        <a:solidFill>
                          <a:schemeClr val="accent4"/>
                        </a:solidFill>
                        <a:latin typeface="Cambria Math" panose="02040503050406030204" pitchFamily="18" charset="0"/>
                        <a:ea typeface="Cambria Math" panose="02040503050406030204" pitchFamily="18" charset="0"/>
                      </a:rPr>
                      <m:t>=</m:t>
                    </m:r>
                    <m:r>
                      <a:rPr lang="en-US" sz="1600" i="1">
                        <a:solidFill>
                          <a:schemeClr val="accent4"/>
                        </a:solidFill>
                        <a:latin typeface="Cambria Math" panose="02040503050406030204" pitchFamily="18" charset="0"/>
                        <a:ea typeface="Cambria Math" panose="02040503050406030204" pitchFamily="18" charset="0"/>
                      </a:rPr>
                      <m:t>𝑂</m:t>
                    </m:r>
                    <m:r>
                      <a:rPr lang="en-US" sz="1600" i="1">
                        <a:solidFill>
                          <a:schemeClr val="accent4"/>
                        </a:solidFill>
                        <a:latin typeface="Cambria Math" panose="02040503050406030204" pitchFamily="18" charset="0"/>
                        <a:ea typeface="Cambria Math" panose="02040503050406030204" pitchFamily="18" charset="0"/>
                      </a:rPr>
                      <m:t>(</m:t>
                    </m:r>
                    <m:r>
                      <a:rPr lang="en-US" sz="1600" b="0" i="0" smtClean="0">
                        <a:solidFill>
                          <a:schemeClr val="accent4"/>
                        </a:solidFill>
                        <a:latin typeface="Cambria Math" panose="02040503050406030204" pitchFamily="18" charset="0"/>
                        <a:ea typeface="Cambria Math" panose="02040503050406030204" pitchFamily="18" charset="0"/>
                      </a:rPr>
                      <m:t>1),</m:t>
                    </m:r>
                  </m:oMath>
                </a14:m>
                <a:r>
                  <a:rPr lang="en-US" sz="1600" dirty="0">
                    <a:solidFill>
                      <a:schemeClr val="accent4"/>
                    </a:solidFill>
                  </a:rPr>
                  <a:t> which is valid for literally all conceivable purposes, then the operations on a disjoint-set forest have O(1) amortized running time.</a:t>
                </a:r>
              </a:p>
            </p:txBody>
          </p:sp>
        </mc:Choice>
        <mc:Fallback>
          <p:sp>
            <p:nvSpPr>
              <p:cNvPr id="5" name="Rectangle 4">
                <a:extLst>
                  <a:ext uri="{FF2B5EF4-FFF2-40B4-BE49-F238E27FC236}">
                    <a16:creationId xmlns:a16="http://schemas.microsoft.com/office/drawing/2014/main" id="{85B5DD79-34F5-433E-A119-BF5DC841F3C8}"/>
                  </a:ext>
                </a:extLst>
              </p:cNvPr>
              <p:cNvSpPr>
                <a:spLocks noRot="1" noChangeAspect="1" noMove="1" noResize="1" noEditPoints="1" noAdjustHandles="1" noChangeArrowheads="1" noChangeShapeType="1" noTextEdit="1"/>
              </p:cNvSpPr>
              <p:nvPr/>
            </p:nvSpPr>
            <p:spPr>
              <a:xfrm>
                <a:off x="736353" y="1083364"/>
                <a:ext cx="8075659" cy="3221508"/>
              </a:xfrm>
              <a:prstGeom prst="rect">
                <a:avLst/>
              </a:prstGeom>
              <a:blipFill>
                <a:blip r:embed="rId3"/>
                <a:stretch>
                  <a:fillRect l="-150" t="-188"/>
                </a:stretch>
              </a:blipFill>
              <a:ln>
                <a:solidFill>
                  <a:schemeClr val="accent4"/>
                </a:solidFill>
              </a:ln>
            </p:spPr>
            <p:txBody>
              <a:bodyPr/>
              <a:lstStyle/>
              <a:p>
                <a:r>
                  <a:rPr lang="en-AU">
                    <a:noFill/>
                  </a:rPr>
                  <a:t> </a:t>
                </a:r>
              </a:p>
            </p:txBody>
          </p:sp>
        </mc:Fallback>
      </mc:AlternateContent>
      <p:cxnSp>
        <p:nvCxnSpPr>
          <p:cNvPr id="6" name="Google Shape;258;p31">
            <a:extLst>
              <a:ext uri="{FF2B5EF4-FFF2-40B4-BE49-F238E27FC236}">
                <a16:creationId xmlns:a16="http://schemas.microsoft.com/office/drawing/2014/main" id="{F058965B-5083-4562-A62D-C91050909D65}"/>
              </a:ext>
            </a:extLst>
          </p:cNvPr>
          <p:cNvCxnSpPr>
            <a:cxnSpLocks/>
          </p:cNvCxnSpPr>
          <p:nvPr/>
        </p:nvCxnSpPr>
        <p:spPr>
          <a:xfrm>
            <a:off x="736355" y="922299"/>
            <a:ext cx="8075660" cy="0"/>
          </a:xfrm>
          <a:prstGeom prst="straightConnector1">
            <a:avLst/>
          </a:prstGeom>
          <a:noFill/>
          <a:ln w="19050" cap="flat" cmpd="sng">
            <a:solidFill>
              <a:srgbClr val="F3F3F3"/>
            </a:solidFill>
            <a:prstDash val="solid"/>
            <a:round/>
            <a:headEnd type="oval" w="med" len="med"/>
            <a:tailEnd type="oval" w="med" len="med"/>
          </a:ln>
        </p:spPr>
      </p:cxnSp>
      <p:sp>
        <p:nvSpPr>
          <p:cNvPr id="7" name="TextBox 6">
            <a:extLst>
              <a:ext uri="{FF2B5EF4-FFF2-40B4-BE49-F238E27FC236}">
                <a16:creationId xmlns:a16="http://schemas.microsoft.com/office/drawing/2014/main" id="{B573CF42-CFD6-483E-A413-268D2C0391C3}"/>
              </a:ext>
            </a:extLst>
          </p:cNvPr>
          <p:cNvSpPr txBox="1"/>
          <p:nvPr/>
        </p:nvSpPr>
        <p:spPr>
          <a:xfrm>
            <a:off x="650897" y="368301"/>
            <a:ext cx="1507144" cy="553998"/>
          </a:xfrm>
          <a:prstGeom prst="rect">
            <a:avLst/>
          </a:prstGeom>
          <a:noFill/>
        </p:spPr>
        <p:txBody>
          <a:bodyPr wrap="none" rtlCol="0">
            <a:spAutoFit/>
          </a:bodyPr>
          <a:lstStyle/>
          <a:p>
            <a:r>
              <a:rPr kumimoji="0" lang="en-US" sz="3000" b="1" i="0" u="none" strike="noStrike" kern="0" cap="none" spc="0" normalizeH="0" baseline="0" noProof="0" dirty="0">
                <a:ln>
                  <a:noFill/>
                </a:ln>
                <a:solidFill>
                  <a:srgbClr val="F3F3F3"/>
                </a:solidFill>
                <a:effectLst/>
                <a:uLnTx/>
                <a:uFillTx/>
                <a:latin typeface="Rajdhani"/>
                <a:cs typeface="Rajdhani"/>
                <a:sym typeface="Rajdhani"/>
              </a:rPr>
              <a:t>Analysis</a:t>
            </a:r>
            <a:endParaRPr lang="en-AU" dirty="0"/>
          </a:p>
        </p:txBody>
      </p:sp>
    </p:spTree>
    <p:extLst>
      <p:ext uri="{BB962C8B-B14F-4D97-AF65-F5344CB8AC3E}">
        <p14:creationId xmlns:p14="http://schemas.microsoft.com/office/powerpoint/2010/main" val="1430505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85B5DD79-34F5-433E-A119-BF5DC841F3C8}"/>
                  </a:ext>
                </a:extLst>
              </p:cNvPr>
              <p:cNvSpPr/>
              <p:nvPr/>
            </p:nvSpPr>
            <p:spPr>
              <a:xfrm>
                <a:off x="736353" y="1083363"/>
                <a:ext cx="8075659" cy="3604247"/>
              </a:xfrm>
              <a:prstGeom prst="rect">
                <a:avLst/>
              </a:prstGeom>
              <a:solidFill>
                <a:schemeClr val="tx2">
                  <a:alpha val="11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Clr>
                    <a:schemeClr val="bg1"/>
                  </a:buClr>
                  <a:buFont typeface="Wingdings" panose="05000000000000000000" pitchFamily="2" charset="2"/>
                  <a:buChar char="v"/>
                </a:pPr>
                <a:r>
                  <a:rPr lang="en-US" b="1" u="sng" dirty="0">
                    <a:solidFill>
                      <a:schemeClr val="accent4"/>
                    </a:solidFill>
                  </a:rPr>
                  <a:t>Applied to Disjoint-set forests(about find and union) :</a:t>
                </a:r>
                <a:r>
                  <a:rPr lang="en-US" dirty="0">
                    <a:solidFill>
                      <a:schemeClr val="accent4"/>
                    </a:solidFill>
                  </a:rPr>
                  <a:t>These two techniques complement each other; applied together, the amortized time per operation is only O(α(n)), where α(n) is the inverse of the function f(n) = A</a:t>
                </a:r>
                <a:r>
                  <a:rPr lang="en-US" baseline="-25000" dirty="0">
                    <a:solidFill>
                      <a:schemeClr val="accent4"/>
                    </a:solidFill>
                  </a:rPr>
                  <a:t>k</a:t>
                </a:r>
                <a:r>
                  <a:rPr lang="en-US" dirty="0">
                    <a:solidFill>
                      <a:schemeClr val="accent4"/>
                    </a:solidFill>
                  </a:rPr>
                  <a:t>(</a:t>
                </a:r>
                <a:r>
                  <a:rPr lang="en-US" dirty="0" err="1">
                    <a:solidFill>
                      <a:schemeClr val="accent4"/>
                    </a:solidFill>
                  </a:rPr>
                  <a:t>n,n</a:t>
                </a:r>
                <a:r>
                  <a:rPr lang="en-US" dirty="0">
                    <a:solidFill>
                      <a:schemeClr val="accent4"/>
                    </a:solidFill>
                  </a:rPr>
                  <a:t>), and A is the extremely quickly-growing Ackermann function. Since α(n) is the inverse of this function, α(n) is less than 5 for all remotely practical values of n. Thus, the amortized running time per operation is effectively a small constant.</a:t>
                </a:r>
              </a:p>
              <a:p>
                <a:pPr marL="285750" indent="-285750">
                  <a:buClr>
                    <a:schemeClr val="bg1"/>
                  </a:buClr>
                  <a:buFont typeface="Wingdings" panose="05000000000000000000" pitchFamily="2" charset="2"/>
                  <a:buChar char="v"/>
                </a:pPr>
                <a:r>
                  <a:rPr lang="en-US" b="1" dirty="0">
                    <a:solidFill>
                      <a:schemeClr val="accent4"/>
                    </a:solidFill>
                  </a:rPr>
                  <a:t>The Function </a:t>
                </a:r>
                <a14:m>
                  <m:oMath xmlns:m="http://schemas.openxmlformats.org/officeDocument/2006/math">
                    <m:func>
                      <m:funcPr>
                        <m:ctrlPr>
                          <a:rPr lang="en-US" b="1" i="1" smtClean="0">
                            <a:solidFill>
                              <a:schemeClr val="accent4"/>
                            </a:solidFill>
                            <a:latin typeface="Cambria Math" panose="02040503050406030204" pitchFamily="18" charset="0"/>
                          </a:rPr>
                        </m:ctrlPr>
                      </m:funcPr>
                      <m:fName>
                        <m:sSub>
                          <m:sSubPr>
                            <m:ctrlPr>
                              <a:rPr lang="en-US" b="1" i="1" smtClean="0">
                                <a:solidFill>
                                  <a:schemeClr val="accent4"/>
                                </a:solidFill>
                                <a:latin typeface="Cambria Math" panose="02040503050406030204" pitchFamily="18" charset="0"/>
                              </a:rPr>
                            </m:ctrlPr>
                          </m:sSubPr>
                          <m:e>
                            <m:r>
                              <m:rPr>
                                <m:sty m:val="p"/>
                              </m:rPr>
                              <a:rPr lang="en-US" b="0" i="0" smtClean="0">
                                <a:solidFill>
                                  <a:schemeClr val="accent4"/>
                                </a:solidFill>
                                <a:latin typeface="Cambria Math" panose="02040503050406030204" pitchFamily="18" charset="0"/>
                              </a:rPr>
                              <m:t>log</m:t>
                            </m:r>
                          </m:e>
                          <m:sub>
                            <m:r>
                              <a:rPr lang="en-US" b="1" i="1" smtClean="0">
                                <a:solidFill>
                                  <a:schemeClr val="accent4"/>
                                </a:solidFill>
                                <a:latin typeface="Cambria Math" panose="02040503050406030204" pitchFamily="18" charset="0"/>
                              </a:rPr>
                              <m:t>𝟐</m:t>
                            </m:r>
                          </m:sub>
                        </m:sSub>
                      </m:fName>
                      <m:e>
                        <m:r>
                          <a:rPr lang="en-US" b="1" i="1" smtClean="0">
                            <a:solidFill>
                              <a:schemeClr val="accent4"/>
                            </a:solidFill>
                            <a:latin typeface="Cambria Math" panose="02040503050406030204" pitchFamily="18" charset="0"/>
                          </a:rPr>
                          <m:t>𝒏</m:t>
                        </m:r>
                      </m:e>
                    </m:func>
                  </m:oMath>
                </a14:m>
                <a:r>
                  <a:rPr lang="en-US" b="1" u="sng" dirty="0">
                    <a:solidFill>
                      <a:schemeClr val="accent4"/>
                    </a:solidFill>
                  </a:rPr>
                  <a:t>: </a:t>
                </a:r>
                <a:r>
                  <a:rPr lang="en-US" dirty="0">
                    <a:solidFill>
                      <a:schemeClr val="accent4"/>
                    </a:solidFill>
                  </a:rPr>
                  <a:t>Note that lg*n is a very slow growing function, much slower than lg n. In fact is slower than </a:t>
                </a:r>
                <a14:m>
                  <m:oMath xmlns:m="http://schemas.openxmlformats.org/officeDocument/2006/math">
                    <m:func>
                      <m:funcPr>
                        <m:ctrlPr>
                          <a:rPr lang="en-US" b="1" i="1">
                            <a:solidFill>
                              <a:schemeClr val="accent4"/>
                            </a:solidFill>
                            <a:latin typeface="Cambria Math" panose="02040503050406030204" pitchFamily="18" charset="0"/>
                          </a:rPr>
                        </m:ctrlPr>
                      </m:funcPr>
                      <m:fName>
                        <m:sSub>
                          <m:sSubPr>
                            <m:ctrlPr>
                              <a:rPr lang="en-US" b="1" i="1">
                                <a:solidFill>
                                  <a:schemeClr val="accent4"/>
                                </a:solidFill>
                                <a:latin typeface="Cambria Math" panose="02040503050406030204" pitchFamily="18" charset="0"/>
                              </a:rPr>
                            </m:ctrlPr>
                          </m:sSubPr>
                          <m:e>
                            <m:r>
                              <m:rPr>
                                <m:sty m:val="p"/>
                              </m:rPr>
                              <a:rPr lang="en-US">
                                <a:solidFill>
                                  <a:schemeClr val="accent4"/>
                                </a:solidFill>
                                <a:latin typeface="Cambria Math" panose="02040503050406030204" pitchFamily="18" charset="0"/>
                              </a:rPr>
                              <m:t>log</m:t>
                            </m:r>
                          </m:e>
                          <m:sub>
                            <m:r>
                              <a:rPr lang="en-US" b="1" i="1">
                                <a:solidFill>
                                  <a:schemeClr val="accent4"/>
                                </a:solidFill>
                                <a:latin typeface="Cambria Math" panose="02040503050406030204" pitchFamily="18" charset="0"/>
                              </a:rPr>
                              <m:t>𝟐</m:t>
                            </m:r>
                          </m:sub>
                        </m:sSub>
                      </m:fName>
                      <m:e>
                        <m:func>
                          <m:funcPr>
                            <m:ctrlPr>
                              <a:rPr lang="en-US" b="1" i="1">
                                <a:solidFill>
                                  <a:schemeClr val="accent4"/>
                                </a:solidFill>
                                <a:latin typeface="Cambria Math" panose="02040503050406030204" pitchFamily="18" charset="0"/>
                              </a:rPr>
                            </m:ctrlPr>
                          </m:funcPr>
                          <m:fName>
                            <m:sSub>
                              <m:sSubPr>
                                <m:ctrlPr>
                                  <a:rPr lang="en-US" b="1" i="1">
                                    <a:solidFill>
                                      <a:schemeClr val="accent4"/>
                                    </a:solidFill>
                                    <a:latin typeface="Cambria Math" panose="02040503050406030204" pitchFamily="18" charset="0"/>
                                  </a:rPr>
                                </m:ctrlPr>
                              </m:sSubPr>
                              <m:e>
                                <m:r>
                                  <m:rPr>
                                    <m:sty m:val="p"/>
                                  </m:rPr>
                                  <a:rPr lang="en-US">
                                    <a:solidFill>
                                      <a:schemeClr val="accent4"/>
                                    </a:solidFill>
                                    <a:latin typeface="Cambria Math" panose="02040503050406030204" pitchFamily="18" charset="0"/>
                                  </a:rPr>
                                  <m:t>log</m:t>
                                </m:r>
                              </m:e>
                              <m:sub>
                                <m:r>
                                  <a:rPr lang="en-US" b="1" i="1">
                                    <a:solidFill>
                                      <a:schemeClr val="accent4"/>
                                    </a:solidFill>
                                    <a:latin typeface="Cambria Math" panose="02040503050406030204" pitchFamily="18" charset="0"/>
                                  </a:rPr>
                                  <m:t>𝟐</m:t>
                                </m:r>
                              </m:sub>
                            </m:sSub>
                          </m:fName>
                          <m:e>
                            <m:r>
                              <a:rPr lang="en-US" b="1" i="1">
                                <a:solidFill>
                                  <a:schemeClr val="accent4"/>
                                </a:solidFill>
                                <a:latin typeface="Cambria Math" panose="02040503050406030204" pitchFamily="18" charset="0"/>
                              </a:rPr>
                              <m:t>𝒏</m:t>
                            </m:r>
                          </m:e>
                        </m:func>
                      </m:e>
                    </m:func>
                  </m:oMath>
                </a14:m>
                <a:r>
                  <a:rPr lang="en-US" dirty="0">
                    <a:solidFill>
                      <a:schemeClr val="accent4"/>
                    </a:solidFill>
                  </a:rPr>
                  <a:t>, or any finite composition of lg n. It is the inverse of the function f(n) = 2 ^2^2^…^2, n times. For n &gt;= 5, f(n) is greater than the number of atoms in the universe. Hence for all intents and purposes, the inverse of f(n) for any real life value of n, is constant. From an engineer’s point of view, Kruskal’s algorithm runs in O(e). Note of course that from a theoretician’s point of view, a true result of O(e) would still be a significant breakthrough. The whole picture is not complete because the actual best result shows that </a:t>
                </a:r>
                <a14:m>
                  <m:oMath xmlns:m="http://schemas.openxmlformats.org/officeDocument/2006/math">
                    <m:func>
                      <m:funcPr>
                        <m:ctrlPr>
                          <a:rPr lang="en-US" b="1" i="1">
                            <a:solidFill>
                              <a:schemeClr val="accent4"/>
                            </a:solidFill>
                            <a:latin typeface="Cambria Math" panose="02040503050406030204" pitchFamily="18" charset="0"/>
                          </a:rPr>
                        </m:ctrlPr>
                      </m:funcPr>
                      <m:fName>
                        <m:sSub>
                          <m:sSubPr>
                            <m:ctrlPr>
                              <a:rPr lang="en-US" b="1" i="1">
                                <a:solidFill>
                                  <a:schemeClr val="accent4"/>
                                </a:solidFill>
                                <a:latin typeface="Cambria Math" panose="02040503050406030204" pitchFamily="18" charset="0"/>
                              </a:rPr>
                            </m:ctrlPr>
                          </m:sSubPr>
                          <m:e>
                            <m:r>
                              <m:rPr>
                                <m:sty m:val="p"/>
                              </m:rPr>
                              <a:rPr lang="en-US">
                                <a:solidFill>
                                  <a:schemeClr val="accent4"/>
                                </a:solidFill>
                                <a:latin typeface="Cambria Math" panose="02040503050406030204" pitchFamily="18" charset="0"/>
                              </a:rPr>
                              <m:t>log</m:t>
                            </m:r>
                          </m:e>
                          <m:sub>
                            <m:r>
                              <a:rPr lang="en-US" b="1" i="1">
                                <a:solidFill>
                                  <a:schemeClr val="accent4"/>
                                </a:solidFill>
                                <a:latin typeface="Cambria Math" panose="02040503050406030204" pitchFamily="18" charset="0"/>
                              </a:rPr>
                              <m:t>𝟐</m:t>
                            </m:r>
                          </m:sub>
                        </m:sSub>
                      </m:fName>
                      <m:e>
                        <m:r>
                          <a:rPr lang="en-US" b="1" i="1">
                            <a:solidFill>
                              <a:schemeClr val="accent4"/>
                            </a:solidFill>
                            <a:latin typeface="Cambria Math" panose="02040503050406030204" pitchFamily="18" charset="0"/>
                          </a:rPr>
                          <m:t>𝒏</m:t>
                        </m:r>
                      </m:e>
                    </m:func>
                  </m:oMath>
                </a14:m>
                <a:r>
                  <a:rPr lang="en-US" dirty="0">
                    <a:solidFill>
                      <a:schemeClr val="accent4"/>
                    </a:solidFill>
                  </a:rPr>
                  <a:t> can be replaced by the inverse of A</a:t>
                </a:r>
                <a:r>
                  <a:rPr lang="en-US" baseline="-25000" dirty="0">
                    <a:solidFill>
                      <a:schemeClr val="accent4"/>
                    </a:solidFill>
                  </a:rPr>
                  <a:t>k</a:t>
                </a:r>
                <a:r>
                  <a:rPr lang="en-US" dirty="0">
                    <a:solidFill>
                      <a:schemeClr val="accent4"/>
                    </a:solidFill>
                  </a:rPr>
                  <a:t>(</a:t>
                </a:r>
                <a:r>
                  <a:rPr lang="en-US" dirty="0" err="1">
                    <a:solidFill>
                      <a:schemeClr val="accent4"/>
                    </a:solidFill>
                  </a:rPr>
                  <a:t>p,n</a:t>
                </a:r>
                <a:r>
                  <a:rPr lang="en-US" dirty="0">
                    <a:solidFill>
                      <a:schemeClr val="accent4"/>
                    </a:solidFill>
                  </a:rPr>
                  <a:t>) where A is Ackermann’s function, a function that grows explosively. The inverse of Ackermann’s function is related to </a:t>
                </a:r>
                <a14:m>
                  <m:oMath xmlns:m="http://schemas.openxmlformats.org/officeDocument/2006/math">
                    <m:func>
                      <m:funcPr>
                        <m:ctrlPr>
                          <a:rPr lang="en-US" b="1" i="1">
                            <a:solidFill>
                              <a:schemeClr val="accent4"/>
                            </a:solidFill>
                            <a:latin typeface="Cambria Math" panose="02040503050406030204" pitchFamily="18" charset="0"/>
                          </a:rPr>
                        </m:ctrlPr>
                      </m:funcPr>
                      <m:fName>
                        <m:sSub>
                          <m:sSubPr>
                            <m:ctrlPr>
                              <a:rPr lang="en-US" b="1" i="1">
                                <a:solidFill>
                                  <a:schemeClr val="accent4"/>
                                </a:solidFill>
                                <a:latin typeface="Cambria Math" panose="02040503050406030204" pitchFamily="18" charset="0"/>
                              </a:rPr>
                            </m:ctrlPr>
                          </m:sSubPr>
                          <m:e>
                            <m:r>
                              <m:rPr>
                                <m:sty m:val="p"/>
                              </m:rPr>
                              <a:rPr lang="en-US">
                                <a:solidFill>
                                  <a:schemeClr val="accent4"/>
                                </a:solidFill>
                                <a:latin typeface="Cambria Math" panose="02040503050406030204" pitchFamily="18" charset="0"/>
                              </a:rPr>
                              <m:t>log</m:t>
                            </m:r>
                          </m:e>
                          <m:sub>
                            <m:r>
                              <a:rPr lang="en-US" b="1" i="1">
                                <a:solidFill>
                                  <a:schemeClr val="accent4"/>
                                </a:solidFill>
                                <a:latin typeface="Cambria Math" panose="02040503050406030204" pitchFamily="18" charset="0"/>
                              </a:rPr>
                              <m:t>𝟐</m:t>
                            </m:r>
                          </m:sub>
                        </m:sSub>
                      </m:fName>
                      <m:e>
                        <m:r>
                          <a:rPr lang="en-US" b="1" i="1">
                            <a:solidFill>
                              <a:schemeClr val="accent4"/>
                            </a:solidFill>
                            <a:latin typeface="Cambria Math" panose="02040503050406030204" pitchFamily="18" charset="0"/>
                          </a:rPr>
                          <m:t>𝒏</m:t>
                        </m:r>
                      </m:e>
                    </m:func>
                  </m:oMath>
                </a14:m>
                <a:r>
                  <a:rPr lang="en-US" dirty="0">
                    <a:solidFill>
                      <a:schemeClr val="accent4"/>
                    </a:solidFill>
                  </a:rPr>
                  <a:t>, and is a nicer result, but the proof is even harder.</a:t>
                </a:r>
              </a:p>
              <a:p>
                <a:pPr marL="285750" indent="-285750">
                  <a:buClr>
                    <a:schemeClr val="bg1"/>
                  </a:buClr>
                  <a:buFont typeface="Wingdings" panose="05000000000000000000" pitchFamily="2" charset="2"/>
                  <a:buChar char="v"/>
                </a:pPr>
                <a:endParaRPr lang="en-US" dirty="0">
                  <a:solidFill>
                    <a:schemeClr val="accent4"/>
                  </a:solidFill>
                </a:endParaRPr>
              </a:p>
            </p:txBody>
          </p:sp>
        </mc:Choice>
        <mc:Fallback>
          <p:sp>
            <p:nvSpPr>
              <p:cNvPr id="5" name="Rectangle 4">
                <a:extLst>
                  <a:ext uri="{FF2B5EF4-FFF2-40B4-BE49-F238E27FC236}">
                    <a16:creationId xmlns:a16="http://schemas.microsoft.com/office/drawing/2014/main" id="{85B5DD79-34F5-433E-A119-BF5DC841F3C8}"/>
                  </a:ext>
                </a:extLst>
              </p:cNvPr>
              <p:cNvSpPr>
                <a:spLocks noRot="1" noChangeAspect="1" noMove="1" noResize="1" noEditPoints="1" noAdjustHandles="1" noChangeArrowheads="1" noChangeShapeType="1" noTextEdit="1"/>
              </p:cNvSpPr>
              <p:nvPr/>
            </p:nvSpPr>
            <p:spPr>
              <a:xfrm>
                <a:off x="736353" y="1083363"/>
                <a:ext cx="8075659" cy="3604247"/>
              </a:xfrm>
              <a:prstGeom prst="rect">
                <a:avLst/>
              </a:prstGeom>
              <a:blipFill>
                <a:blip r:embed="rId3"/>
                <a:stretch>
                  <a:fillRect r="-527"/>
                </a:stretch>
              </a:blipFill>
              <a:ln>
                <a:solidFill>
                  <a:schemeClr val="accent4"/>
                </a:solidFill>
              </a:ln>
            </p:spPr>
            <p:txBody>
              <a:bodyPr/>
              <a:lstStyle/>
              <a:p>
                <a:r>
                  <a:rPr lang="en-AU">
                    <a:noFill/>
                  </a:rPr>
                  <a:t> </a:t>
                </a:r>
              </a:p>
            </p:txBody>
          </p:sp>
        </mc:Fallback>
      </mc:AlternateContent>
      <p:cxnSp>
        <p:nvCxnSpPr>
          <p:cNvPr id="6" name="Google Shape;258;p31">
            <a:extLst>
              <a:ext uri="{FF2B5EF4-FFF2-40B4-BE49-F238E27FC236}">
                <a16:creationId xmlns:a16="http://schemas.microsoft.com/office/drawing/2014/main" id="{F058965B-5083-4562-A62D-C91050909D65}"/>
              </a:ext>
            </a:extLst>
          </p:cNvPr>
          <p:cNvCxnSpPr>
            <a:cxnSpLocks/>
          </p:cNvCxnSpPr>
          <p:nvPr/>
        </p:nvCxnSpPr>
        <p:spPr>
          <a:xfrm>
            <a:off x="736355" y="922299"/>
            <a:ext cx="8075660" cy="0"/>
          </a:xfrm>
          <a:prstGeom prst="straightConnector1">
            <a:avLst/>
          </a:prstGeom>
          <a:noFill/>
          <a:ln w="19050" cap="flat" cmpd="sng">
            <a:solidFill>
              <a:srgbClr val="F3F3F3"/>
            </a:solidFill>
            <a:prstDash val="solid"/>
            <a:round/>
            <a:headEnd type="oval" w="med" len="med"/>
            <a:tailEnd type="oval" w="med" len="med"/>
          </a:ln>
        </p:spPr>
      </p:cxnSp>
      <p:sp>
        <p:nvSpPr>
          <p:cNvPr id="7" name="TextBox 6">
            <a:extLst>
              <a:ext uri="{FF2B5EF4-FFF2-40B4-BE49-F238E27FC236}">
                <a16:creationId xmlns:a16="http://schemas.microsoft.com/office/drawing/2014/main" id="{B573CF42-CFD6-483E-A413-268D2C0391C3}"/>
              </a:ext>
            </a:extLst>
          </p:cNvPr>
          <p:cNvSpPr txBox="1"/>
          <p:nvPr/>
        </p:nvSpPr>
        <p:spPr>
          <a:xfrm>
            <a:off x="650897" y="368301"/>
            <a:ext cx="1507144" cy="553998"/>
          </a:xfrm>
          <a:prstGeom prst="rect">
            <a:avLst/>
          </a:prstGeom>
          <a:noFill/>
        </p:spPr>
        <p:txBody>
          <a:bodyPr wrap="none" rtlCol="0">
            <a:spAutoFit/>
          </a:bodyPr>
          <a:lstStyle/>
          <a:p>
            <a:r>
              <a:rPr kumimoji="0" lang="en-US" sz="3000" b="1" i="0" u="none" strike="noStrike" kern="0" cap="none" spc="0" normalizeH="0" baseline="0" noProof="0" dirty="0">
                <a:ln>
                  <a:noFill/>
                </a:ln>
                <a:solidFill>
                  <a:srgbClr val="F3F3F3"/>
                </a:solidFill>
                <a:effectLst/>
                <a:uLnTx/>
                <a:uFillTx/>
                <a:latin typeface="Rajdhani"/>
                <a:cs typeface="Rajdhani"/>
                <a:sym typeface="Rajdhani"/>
              </a:rPr>
              <a:t>Analysis</a:t>
            </a:r>
            <a:endParaRPr lang="en-AU" dirty="0"/>
          </a:p>
        </p:txBody>
      </p:sp>
    </p:spTree>
    <p:extLst>
      <p:ext uri="{BB962C8B-B14F-4D97-AF65-F5344CB8AC3E}">
        <p14:creationId xmlns:p14="http://schemas.microsoft.com/office/powerpoint/2010/main" val="499999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67"/>
        <p:cNvGrpSpPr/>
        <p:nvPr/>
      </p:nvGrpSpPr>
      <p:grpSpPr>
        <a:xfrm>
          <a:off x="0" y="0"/>
          <a:ext cx="0" cy="0"/>
          <a:chOff x="0" y="0"/>
          <a:chExt cx="0" cy="0"/>
        </a:xfrm>
      </p:grpSpPr>
      <p:sp>
        <p:nvSpPr>
          <p:cNvPr id="1768" name="Google Shape;1768;p46"/>
          <p:cNvSpPr txBox="1">
            <a:spLocks noGrp="1"/>
          </p:cNvSpPr>
          <p:nvPr>
            <p:ph type="ctrTitle"/>
          </p:nvPr>
        </p:nvSpPr>
        <p:spPr>
          <a:xfrm>
            <a:off x="890061" y="304800"/>
            <a:ext cx="7363879" cy="7429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AU" sz="4400" dirty="0"/>
              <a:t>THANKS FOR YOUR ATTENTION!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AU" dirty="0"/>
              <a:t>Disjoint-set operations</a:t>
            </a:r>
            <a:endParaRPr dirty="0"/>
          </a:p>
        </p:txBody>
      </p:sp>
      <p:sp>
        <p:nvSpPr>
          <p:cNvPr id="175" name="Google Shape;175;p30"/>
          <p:cNvSpPr txBox="1">
            <a:spLocks noGrp="1"/>
          </p:cNvSpPr>
          <p:nvPr>
            <p:ph type="subTitle" idx="1"/>
          </p:nvPr>
        </p:nvSpPr>
        <p:spPr>
          <a:xfrm>
            <a:off x="4917749" y="3290550"/>
            <a:ext cx="3703425" cy="52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describes the operations supported by a disjoint-set data structure and presents a simple application</a:t>
            </a:r>
            <a:endParaRPr dirty="0"/>
          </a:p>
        </p:txBody>
      </p:sp>
      <p:sp>
        <p:nvSpPr>
          <p:cNvPr id="176" name="Google Shape;176;p30"/>
          <p:cNvSpPr txBox="1">
            <a:spLocks noGrp="1"/>
          </p:cNvSpPr>
          <p:nvPr>
            <p:ph type="title" idx="2"/>
          </p:nvPr>
        </p:nvSpPr>
        <p:spPr>
          <a:xfrm>
            <a:off x="4849170" y="1001125"/>
            <a:ext cx="2026800"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01</a:t>
            </a:r>
            <a:endParaRPr/>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sharpenSoften amount="40000"/>
                    </a14:imgEffect>
                    <a14:imgEffect>
                      <a14:brightnessContrast bright="-6000"/>
                    </a14:imgEffect>
                  </a14:imgLayer>
                </a14:imgProps>
              </a:ext>
            </a:extLst>
          </a:blip>
          <a:srcRect/>
          <a:stretch>
            <a:fillRect/>
          </a:stretch>
        </a:blipFill>
        <a:effectLst/>
      </p:bgPr>
    </p:bg>
    <p:spTree>
      <p:nvGrpSpPr>
        <p:cNvPr id="1" name="Shape 181"/>
        <p:cNvGrpSpPr/>
        <p:nvPr/>
      </p:nvGrpSpPr>
      <p:grpSpPr>
        <a:xfrm>
          <a:off x="0" y="0"/>
          <a:ext cx="0" cy="0"/>
          <a:chOff x="0" y="0"/>
          <a:chExt cx="0" cy="0"/>
        </a:xfrm>
      </p:grpSpPr>
      <p:sp>
        <p:nvSpPr>
          <p:cNvPr id="182" name="Google Shape;182;p31"/>
          <p:cNvSpPr txBox="1">
            <a:spLocks noGrp="1"/>
          </p:cNvSpPr>
          <p:nvPr>
            <p:ph type="subTitle" idx="1"/>
          </p:nvPr>
        </p:nvSpPr>
        <p:spPr>
          <a:xfrm>
            <a:off x="914075" y="950901"/>
            <a:ext cx="7623170" cy="32416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A disjoint-set data structure maintains a collection S = {S</a:t>
            </a:r>
            <a:r>
              <a:rPr lang="en-US" sz="1600" baseline="-25000" dirty="0"/>
              <a:t>1</a:t>
            </a:r>
            <a:r>
              <a:rPr lang="en-US" sz="1600" dirty="0"/>
              <a:t>, S</a:t>
            </a:r>
            <a:r>
              <a:rPr lang="en-US" sz="1600" baseline="-25000" dirty="0"/>
              <a:t>2</a:t>
            </a:r>
            <a:r>
              <a:rPr lang="en-US" sz="1600" dirty="0"/>
              <a:t>, S</a:t>
            </a:r>
            <a:r>
              <a:rPr lang="en-US" sz="1600" baseline="-25000" dirty="0"/>
              <a:t>3</a:t>
            </a:r>
            <a:r>
              <a:rPr lang="en-US" sz="1600" dirty="0"/>
              <a:t>, ..., </a:t>
            </a:r>
            <a:r>
              <a:rPr lang="en-US" sz="1600" dirty="0" err="1"/>
              <a:t>S</a:t>
            </a:r>
            <a:r>
              <a:rPr lang="en-US" sz="1600" baseline="-25000" dirty="0" err="1"/>
              <a:t>k</a:t>
            </a:r>
            <a:r>
              <a:rPr lang="en-US" sz="1600" dirty="0"/>
              <a:t>} of disjoint dynamic sets.</a:t>
            </a:r>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dirty="0"/>
              <a:t>Each set is identified by a representative, which is some member of the set.</a:t>
            </a:r>
          </a:p>
          <a:p>
            <a:pPr marL="285750" lvl="0" indent="-285750" algn="l" rtl="0">
              <a:spcBef>
                <a:spcPts val="0"/>
              </a:spcBef>
              <a:spcAft>
                <a:spcPts val="0"/>
              </a:spcAft>
              <a:buFont typeface="Wingdings" panose="05000000000000000000" pitchFamily="2" charset="2"/>
              <a:buChar char="Ø"/>
            </a:pPr>
            <a:r>
              <a:rPr lang="en-US" sz="1600" dirty="0"/>
              <a:t>In some applications, it may not matter which member is used</a:t>
            </a:r>
          </a:p>
          <a:p>
            <a:pPr marL="285750" lvl="0" indent="-285750" algn="l" rtl="0">
              <a:spcBef>
                <a:spcPts val="0"/>
              </a:spcBef>
              <a:spcAft>
                <a:spcPts val="0"/>
              </a:spcAft>
              <a:buFont typeface="Wingdings" panose="05000000000000000000" pitchFamily="2" charset="2"/>
              <a:buChar char="Ø"/>
            </a:pPr>
            <a:r>
              <a:rPr lang="en-US" sz="1600" dirty="0"/>
              <a:t>In some applications, the smallest member</a:t>
            </a:r>
          </a:p>
          <a:p>
            <a:pPr marL="285750" lvl="0" indent="-285750" algn="l" rtl="0">
              <a:spcBef>
                <a:spcPts val="0"/>
              </a:spcBef>
              <a:spcAft>
                <a:spcPts val="0"/>
              </a:spcAft>
              <a:buFont typeface="Wingdings" panose="05000000000000000000" pitchFamily="2" charset="2"/>
              <a:buChar char="Ø"/>
            </a:pPr>
            <a:r>
              <a:rPr lang="en-US" sz="1600" dirty="0"/>
              <a:t>In some applications, a user selected member</a:t>
            </a:r>
          </a:p>
          <a:p>
            <a:pPr marL="0" lvl="0" indent="0" algn="l" rtl="0">
              <a:spcBef>
                <a:spcPts val="0"/>
              </a:spcBef>
              <a:spcAft>
                <a:spcPts val="0"/>
              </a:spcAft>
            </a:pPr>
            <a:endParaRPr lang="en-US" sz="1600" dirty="0"/>
          </a:p>
          <a:p>
            <a:pPr marL="0" lvl="0" indent="0" algn="l" rtl="0">
              <a:spcBef>
                <a:spcPts val="0"/>
              </a:spcBef>
              <a:spcAft>
                <a:spcPts val="0"/>
              </a:spcAft>
              <a:buNone/>
            </a:pPr>
            <a:r>
              <a:rPr lang="en-US" sz="1600" dirty="0"/>
              <a:t>Each element of a set is represented by an object x.</a:t>
            </a:r>
            <a:endParaRPr sz="1600" dirty="0"/>
          </a:p>
        </p:txBody>
      </p:sp>
      <p:sp>
        <p:nvSpPr>
          <p:cNvPr id="186" name="Google Shape;186;p31"/>
          <p:cNvSpPr txBox="1">
            <a:spLocks noGrp="1"/>
          </p:cNvSpPr>
          <p:nvPr>
            <p:ph type="title"/>
          </p:nvPr>
        </p:nvSpPr>
        <p:spPr>
          <a:xfrm>
            <a:off x="-336792" y="18387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WHAT is </a:t>
            </a:r>
            <a:r>
              <a:rPr lang="en-AU" dirty="0"/>
              <a:t>disjoint-set data structure</a:t>
            </a:r>
            <a:r>
              <a:rPr lang="en" dirty="0"/>
              <a:t>?</a:t>
            </a:r>
            <a:endParaRPr dirty="0"/>
          </a:p>
        </p:txBody>
      </p:sp>
      <p:cxnSp>
        <p:nvCxnSpPr>
          <p:cNvPr id="258" name="Google Shape;258;p31"/>
          <p:cNvCxnSpPr>
            <a:cxnSpLocks/>
          </p:cNvCxnSpPr>
          <p:nvPr/>
        </p:nvCxnSpPr>
        <p:spPr>
          <a:xfrm>
            <a:off x="839741" y="950901"/>
            <a:ext cx="0" cy="2518692"/>
          </a:xfrm>
          <a:prstGeom prst="straightConnector1">
            <a:avLst/>
          </a:prstGeom>
          <a:noFill/>
          <a:ln w="19050" cap="flat" cmpd="sng">
            <a:solidFill>
              <a:srgbClr val="F3F3F3"/>
            </a:solidFill>
            <a:prstDash val="solid"/>
            <a:round/>
            <a:headEnd type="oval" w="med" len="med"/>
            <a:tailEnd type="oval" w="med" len="med"/>
          </a:ln>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258;p31">
            <a:extLst>
              <a:ext uri="{FF2B5EF4-FFF2-40B4-BE49-F238E27FC236}">
                <a16:creationId xmlns:a16="http://schemas.microsoft.com/office/drawing/2014/main" id="{682214EF-49CA-4041-BA81-18AB010D4E40}"/>
              </a:ext>
            </a:extLst>
          </p:cNvPr>
          <p:cNvCxnSpPr>
            <a:cxnSpLocks/>
          </p:cNvCxnSpPr>
          <p:nvPr/>
        </p:nvCxnSpPr>
        <p:spPr>
          <a:xfrm>
            <a:off x="736355" y="922299"/>
            <a:ext cx="8075660" cy="0"/>
          </a:xfrm>
          <a:prstGeom prst="straightConnector1">
            <a:avLst/>
          </a:prstGeom>
          <a:noFill/>
          <a:ln w="19050" cap="flat" cmpd="sng">
            <a:solidFill>
              <a:srgbClr val="F3F3F3"/>
            </a:solidFill>
            <a:prstDash val="solid"/>
            <a:round/>
            <a:headEnd type="oval" w="med" len="med"/>
            <a:tailEnd type="oval" w="med" len="med"/>
          </a:ln>
        </p:spPr>
      </p:cxnSp>
      <p:sp>
        <p:nvSpPr>
          <p:cNvPr id="9" name="TextBox 8">
            <a:extLst>
              <a:ext uri="{FF2B5EF4-FFF2-40B4-BE49-F238E27FC236}">
                <a16:creationId xmlns:a16="http://schemas.microsoft.com/office/drawing/2014/main" id="{D266AB66-10A6-421B-AB10-5B7F5328A837}"/>
              </a:ext>
            </a:extLst>
          </p:cNvPr>
          <p:cNvSpPr txBox="1"/>
          <p:nvPr/>
        </p:nvSpPr>
        <p:spPr>
          <a:xfrm>
            <a:off x="650897" y="368301"/>
            <a:ext cx="3767378" cy="553998"/>
          </a:xfrm>
          <a:prstGeom prst="rect">
            <a:avLst/>
          </a:prstGeom>
          <a:noFill/>
        </p:spPr>
        <p:txBody>
          <a:bodyPr wrap="none" rtlCol="0">
            <a:spAutoFit/>
          </a:bodyPr>
          <a:lstStyle/>
          <a:p>
            <a:r>
              <a:rPr kumimoji="0" lang="en-AU" sz="3000" b="1" i="0" u="none" strike="noStrike" kern="0" cap="none" spc="0" normalizeH="0" baseline="0" noProof="0" dirty="0">
                <a:ln>
                  <a:noFill/>
                </a:ln>
                <a:solidFill>
                  <a:srgbClr val="F3F3F3"/>
                </a:solidFill>
                <a:effectLst/>
                <a:uLnTx/>
                <a:uFillTx/>
                <a:latin typeface="Rajdhani"/>
                <a:cs typeface="Rajdhani"/>
                <a:sym typeface="Rajdhani"/>
              </a:rPr>
              <a:t>Disjoint set operations</a:t>
            </a:r>
            <a:endParaRPr lang="en-AU" dirty="0"/>
          </a:p>
        </p:txBody>
      </p:sp>
      <p:sp>
        <p:nvSpPr>
          <p:cNvPr id="10" name="TextBox 9">
            <a:extLst>
              <a:ext uri="{FF2B5EF4-FFF2-40B4-BE49-F238E27FC236}">
                <a16:creationId xmlns:a16="http://schemas.microsoft.com/office/drawing/2014/main" id="{AA68E956-AC70-4B74-BD03-EE0F74F865D4}"/>
              </a:ext>
            </a:extLst>
          </p:cNvPr>
          <p:cNvSpPr txBox="1"/>
          <p:nvPr/>
        </p:nvSpPr>
        <p:spPr>
          <a:xfrm>
            <a:off x="650896" y="964478"/>
            <a:ext cx="8262367" cy="3416320"/>
          </a:xfrm>
          <a:prstGeom prst="rect">
            <a:avLst/>
          </a:prstGeom>
          <a:noFill/>
        </p:spPr>
        <p:txBody>
          <a:bodyPr wrap="square" rtlCol="0">
            <a:spAutoFit/>
          </a:bodyPr>
          <a:lstStyle/>
          <a:p>
            <a:r>
              <a:rPr lang="en-US" sz="1800" b="1" i="0" dirty="0">
                <a:solidFill>
                  <a:schemeClr val="accent4"/>
                </a:solidFill>
                <a:effectLst/>
                <a:latin typeface="OldStandardTT-Bold"/>
              </a:rPr>
              <a:t>MAKE-SET(x) - </a:t>
            </a:r>
            <a:r>
              <a:rPr lang="en-US" sz="1800" b="0" i="0" dirty="0">
                <a:solidFill>
                  <a:schemeClr val="accent4"/>
                </a:solidFill>
                <a:effectLst/>
                <a:latin typeface="OldStandardTT-Regular"/>
              </a:rPr>
              <a:t>creates a new set whose only member (and thus representative)</a:t>
            </a:r>
          </a:p>
          <a:p>
            <a:r>
              <a:rPr lang="en-US" sz="1800" b="0" i="0" dirty="0">
                <a:solidFill>
                  <a:schemeClr val="accent4"/>
                </a:solidFill>
                <a:effectLst/>
                <a:latin typeface="OldStandardTT-Regular"/>
              </a:rPr>
              <a:t>is x. Since the sets are disjoint, we require that x not already be in some other</a:t>
            </a:r>
          </a:p>
          <a:p>
            <a:r>
              <a:rPr lang="en-US" sz="1800" b="0" i="0" dirty="0">
                <a:solidFill>
                  <a:schemeClr val="accent4"/>
                </a:solidFill>
                <a:effectLst/>
                <a:latin typeface="OldStandardTT-Regular"/>
              </a:rPr>
              <a:t>set.</a:t>
            </a:r>
            <a:br>
              <a:rPr lang="en-US" sz="1800" b="0" i="0" dirty="0">
                <a:solidFill>
                  <a:schemeClr val="accent4"/>
                </a:solidFill>
                <a:effectLst/>
                <a:latin typeface="OldStandardTT-Regular"/>
              </a:rPr>
            </a:br>
            <a:r>
              <a:rPr lang="en-US" sz="1800" b="1" i="0" dirty="0">
                <a:solidFill>
                  <a:schemeClr val="accent4"/>
                </a:solidFill>
                <a:effectLst/>
                <a:latin typeface="OldStandardTT-Bold"/>
              </a:rPr>
              <a:t>UNION(x, y) </a:t>
            </a:r>
            <a:r>
              <a:rPr lang="en-US" sz="1800" b="0" i="0" dirty="0">
                <a:solidFill>
                  <a:schemeClr val="accent4"/>
                </a:solidFill>
                <a:effectLst/>
                <a:latin typeface="OldStandardTT-Regular"/>
              </a:rPr>
              <a:t>- unites the dynamic sets that contain x and y, say </a:t>
            </a:r>
            <a:r>
              <a:rPr lang="en-US" sz="1800" b="0" i="0" dirty="0" err="1">
                <a:solidFill>
                  <a:schemeClr val="accent4"/>
                </a:solidFill>
                <a:effectLst/>
                <a:latin typeface="OldStandardTT-Regular"/>
              </a:rPr>
              <a:t>S</a:t>
            </a:r>
            <a:r>
              <a:rPr lang="en-US" sz="1800" b="0" i="0" baseline="-25000" dirty="0" err="1">
                <a:solidFill>
                  <a:schemeClr val="accent4"/>
                </a:solidFill>
                <a:effectLst/>
                <a:latin typeface="OldStandardTT-Regular"/>
              </a:rPr>
              <a:t>x</a:t>
            </a:r>
            <a:r>
              <a:rPr lang="en-US" sz="1800" b="0" i="0" dirty="0">
                <a:solidFill>
                  <a:schemeClr val="accent4"/>
                </a:solidFill>
                <a:effectLst/>
                <a:latin typeface="OldStandardTT-Regular"/>
              </a:rPr>
              <a:t> and S</a:t>
            </a:r>
            <a:r>
              <a:rPr lang="en-US" sz="1800" b="0" i="0" baseline="-25000" dirty="0">
                <a:solidFill>
                  <a:schemeClr val="accent4"/>
                </a:solidFill>
                <a:effectLst/>
                <a:latin typeface="OldStandardTT-Regular"/>
              </a:rPr>
              <a:t>y</a:t>
            </a:r>
            <a:r>
              <a:rPr lang="en-US" sz="1800" b="0" i="0" dirty="0">
                <a:solidFill>
                  <a:schemeClr val="accent4"/>
                </a:solidFill>
                <a:effectLst/>
                <a:latin typeface="OldStandardTT-Regular"/>
              </a:rPr>
              <a:t>, into a</a:t>
            </a:r>
          </a:p>
          <a:p>
            <a:r>
              <a:rPr lang="en-US" sz="1800" b="0" i="0" dirty="0">
                <a:solidFill>
                  <a:schemeClr val="accent4"/>
                </a:solidFill>
                <a:effectLst/>
                <a:latin typeface="OldStandardTT-Regular"/>
              </a:rPr>
              <a:t>new set that is the union of these two sets. </a:t>
            </a:r>
            <a:br>
              <a:rPr lang="en-US" sz="1800" b="0" i="0" dirty="0">
                <a:solidFill>
                  <a:schemeClr val="accent4"/>
                </a:solidFill>
                <a:effectLst/>
                <a:latin typeface="OldStandardTT-Regular"/>
              </a:rPr>
            </a:br>
            <a:r>
              <a:rPr lang="en-US" sz="1800" b="0" i="0" dirty="0">
                <a:solidFill>
                  <a:schemeClr val="accent4"/>
                </a:solidFill>
                <a:effectLst/>
                <a:latin typeface="OldStandardTT-Regular"/>
              </a:rPr>
              <a:t>What will be the new representative? </a:t>
            </a:r>
            <a:r>
              <a:rPr lang="en-US" sz="1800" b="0" i="1" dirty="0">
                <a:solidFill>
                  <a:schemeClr val="accent4"/>
                </a:solidFill>
                <a:effectLst/>
                <a:latin typeface="OldStandardTT-Italic"/>
              </a:rPr>
              <a:t>x </a:t>
            </a:r>
            <a:r>
              <a:rPr lang="en-US" sz="1800" b="0" i="0" dirty="0">
                <a:solidFill>
                  <a:schemeClr val="accent4"/>
                </a:solidFill>
                <a:effectLst/>
                <a:latin typeface="OldStandardTT-Regular"/>
              </a:rPr>
              <a:t>or </a:t>
            </a:r>
            <a:r>
              <a:rPr lang="en-US" sz="1800" b="0" i="1" dirty="0">
                <a:solidFill>
                  <a:schemeClr val="accent4"/>
                </a:solidFill>
                <a:effectLst/>
                <a:latin typeface="OldStandardTT-Italic"/>
              </a:rPr>
              <a:t>y</a:t>
            </a:r>
            <a:r>
              <a:rPr lang="en-US" sz="1800" b="0" i="0" dirty="0">
                <a:solidFill>
                  <a:schemeClr val="accent4"/>
                </a:solidFill>
                <a:effectLst/>
                <a:latin typeface="OldStandardTT-Regular"/>
              </a:rPr>
              <a:t>? Where do we implement it?</a:t>
            </a:r>
          </a:p>
          <a:p>
            <a:br>
              <a:rPr lang="en-US" sz="1800" b="0" i="0" dirty="0">
                <a:solidFill>
                  <a:schemeClr val="accent4"/>
                </a:solidFill>
                <a:effectLst/>
                <a:latin typeface="OldStandardTT-Regular"/>
              </a:rPr>
            </a:br>
            <a:r>
              <a:rPr lang="en-US" sz="1800" b="1" i="0" dirty="0">
                <a:solidFill>
                  <a:schemeClr val="accent4"/>
                </a:solidFill>
                <a:effectLst/>
                <a:latin typeface="OldStandardTT-Bold"/>
              </a:rPr>
              <a:t>FIND-SET(x) </a:t>
            </a:r>
            <a:r>
              <a:rPr lang="en-US" sz="1800" b="0" i="0" dirty="0">
                <a:solidFill>
                  <a:schemeClr val="accent4"/>
                </a:solidFill>
                <a:effectLst/>
                <a:latin typeface="OldStandardTT-Regular"/>
              </a:rPr>
              <a:t>- returns a pointer to the representative of the (unique) set containing </a:t>
            </a:r>
            <a:r>
              <a:rPr lang="en-US" sz="1800" b="0" i="1" dirty="0">
                <a:solidFill>
                  <a:schemeClr val="accent4"/>
                </a:solidFill>
                <a:effectLst/>
                <a:latin typeface="OldStandardTT-Italic"/>
              </a:rPr>
              <a:t>x</a:t>
            </a:r>
            <a:r>
              <a:rPr lang="en-US" sz="1800" b="0" i="0" dirty="0">
                <a:solidFill>
                  <a:schemeClr val="accent4"/>
                </a:solidFill>
                <a:effectLst/>
                <a:latin typeface="OldStandardTT-Regular"/>
              </a:rPr>
              <a:t>.</a:t>
            </a:r>
            <a:br>
              <a:rPr lang="en-US" sz="1800" b="0" i="0" dirty="0">
                <a:solidFill>
                  <a:schemeClr val="accent4"/>
                </a:solidFill>
                <a:effectLst/>
                <a:latin typeface="OldStandardTT-Regular"/>
              </a:rPr>
            </a:br>
            <a:r>
              <a:rPr lang="en-US" sz="1800" b="0" i="0" dirty="0">
                <a:solidFill>
                  <a:schemeClr val="accent4"/>
                </a:solidFill>
                <a:effectLst/>
                <a:latin typeface="OldStandardTT-Regular"/>
              </a:rPr>
              <a:t>Running times of disjoint-set data structures - depends on two parameters:</a:t>
            </a:r>
            <a:br>
              <a:rPr lang="en-US" sz="1800" b="0" i="0" dirty="0">
                <a:solidFill>
                  <a:schemeClr val="accent4"/>
                </a:solidFill>
                <a:effectLst/>
                <a:latin typeface="OldStandardTT-Regular"/>
              </a:rPr>
            </a:br>
            <a:r>
              <a:rPr lang="en-US" sz="1800" b="0" i="0" dirty="0">
                <a:solidFill>
                  <a:schemeClr val="accent4"/>
                </a:solidFill>
                <a:effectLst/>
                <a:latin typeface="OldStandardTT-Regular"/>
              </a:rPr>
              <a:t>(a) </a:t>
            </a:r>
            <a:r>
              <a:rPr lang="en-US" sz="1800" b="0" i="1" dirty="0">
                <a:solidFill>
                  <a:schemeClr val="accent4"/>
                </a:solidFill>
                <a:effectLst/>
                <a:latin typeface="OldStandardTT-Italic"/>
              </a:rPr>
              <a:t>n </a:t>
            </a:r>
            <a:r>
              <a:rPr lang="en-US" sz="1800" b="0" i="0" dirty="0">
                <a:solidFill>
                  <a:schemeClr val="accent4"/>
                </a:solidFill>
                <a:effectLst/>
                <a:latin typeface="OldStandardTT-Regular"/>
              </a:rPr>
              <a:t>- the number of MAKE-SET operations</a:t>
            </a:r>
            <a:br>
              <a:rPr lang="en-US" sz="1800" b="0" i="0" dirty="0">
                <a:solidFill>
                  <a:schemeClr val="accent4"/>
                </a:solidFill>
                <a:effectLst/>
                <a:latin typeface="OldStandardTT-Regular"/>
              </a:rPr>
            </a:br>
            <a:r>
              <a:rPr lang="en-US" sz="1800" b="0" i="0" dirty="0">
                <a:solidFill>
                  <a:schemeClr val="accent4"/>
                </a:solidFill>
                <a:effectLst/>
                <a:latin typeface="OldStandardTT-Regular"/>
              </a:rPr>
              <a:t>(b) </a:t>
            </a:r>
            <a:r>
              <a:rPr lang="en-US" sz="1800" b="0" i="1" dirty="0">
                <a:solidFill>
                  <a:schemeClr val="accent4"/>
                </a:solidFill>
                <a:effectLst/>
                <a:latin typeface="OldStandardTT-Italic"/>
              </a:rPr>
              <a:t>m </a:t>
            </a:r>
            <a:r>
              <a:rPr lang="en-US" sz="1800" b="0" i="0" dirty="0">
                <a:solidFill>
                  <a:schemeClr val="accent4"/>
                </a:solidFill>
                <a:effectLst/>
                <a:latin typeface="OldStandardTT-Regular"/>
              </a:rPr>
              <a:t>- the total number of MAKE-SET, UNION, and FIND-SET operations.</a:t>
            </a:r>
            <a:r>
              <a:rPr lang="en-US" sz="1800" dirty="0">
                <a:solidFill>
                  <a:schemeClr val="accent4"/>
                </a:solidFill>
              </a:rPr>
              <a:t> </a:t>
            </a:r>
          </a:p>
          <a:p>
            <a:r>
              <a:rPr lang="en-US" sz="1800" dirty="0">
                <a:solidFill>
                  <a:schemeClr val="accent4"/>
                </a:solidFill>
              </a:rPr>
              <a:t>Always, m ≥ n. Why?</a:t>
            </a:r>
            <a:endParaRPr lang="en-AU" sz="1800" dirty="0">
              <a:solidFill>
                <a:schemeClr val="accent4"/>
              </a:solidFill>
            </a:endParaRPr>
          </a:p>
        </p:txBody>
      </p:sp>
    </p:spTree>
    <p:extLst>
      <p:ext uri="{BB962C8B-B14F-4D97-AF65-F5344CB8AC3E}">
        <p14:creationId xmlns:p14="http://schemas.microsoft.com/office/powerpoint/2010/main" val="2887926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05"/>
        <p:cNvGrpSpPr/>
        <p:nvPr/>
      </p:nvGrpSpPr>
      <p:grpSpPr>
        <a:xfrm>
          <a:off x="0" y="0"/>
          <a:ext cx="0" cy="0"/>
          <a:chOff x="0" y="0"/>
          <a:chExt cx="0" cy="0"/>
        </a:xfrm>
      </p:grpSpPr>
      <p:grpSp>
        <p:nvGrpSpPr>
          <p:cNvPr id="13" name="Group 12">
            <a:extLst>
              <a:ext uri="{FF2B5EF4-FFF2-40B4-BE49-F238E27FC236}">
                <a16:creationId xmlns:a16="http://schemas.microsoft.com/office/drawing/2014/main" id="{6182185C-F80C-4F39-B898-EFAA24D6EECA}"/>
              </a:ext>
            </a:extLst>
          </p:cNvPr>
          <p:cNvGrpSpPr/>
          <p:nvPr/>
        </p:nvGrpSpPr>
        <p:grpSpPr>
          <a:xfrm>
            <a:off x="412288" y="246235"/>
            <a:ext cx="8487163" cy="4219853"/>
            <a:chOff x="412288" y="246235"/>
            <a:chExt cx="8487163" cy="4219853"/>
          </a:xfrm>
        </p:grpSpPr>
        <p:pic>
          <p:nvPicPr>
            <p:cNvPr id="6" name="Picture 5">
              <a:extLst>
                <a:ext uri="{FF2B5EF4-FFF2-40B4-BE49-F238E27FC236}">
                  <a16:creationId xmlns:a16="http://schemas.microsoft.com/office/drawing/2014/main" id="{88A08453-2C1C-409A-995B-D63920BD3762}"/>
                </a:ext>
              </a:extLst>
            </p:cNvPr>
            <p:cNvPicPr>
              <a:picLocks noChangeAspect="1"/>
            </p:cNvPicPr>
            <p:nvPr/>
          </p:nvPicPr>
          <p:blipFill>
            <a:blip r:embed="rId4"/>
            <a:stretch>
              <a:fillRect/>
            </a:stretch>
          </p:blipFill>
          <p:spPr>
            <a:xfrm>
              <a:off x="412288" y="246235"/>
              <a:ext cx="3002368" cy="1368387"/>
            </a:xfrm>
            <a:prstGeom prst="rect">
              <a:avLst/>
            </a:prstGeom>
          </p:spPr>
        </p:pic>
        <p:pic>
          <p:nvPicPr>
            <p:cNvPr id="8" name="Picture 7">
              <a:extLst>
                <a:ext uri="{FF2B5EF4-FFF2-40B4-BE49-F238E27FC236}">
                  <a16:creationId xmlns:a16="http://schemas.microsoft.com/office/drawing/2014/main" id="{A04D32CD-EFE4-4356-A94B-5714010D9553}"/>
                </a:ext>
              </a:extLst>
            </p:cNvPr>
            <p:cNvPicPr>
              <a:picLocks noChangeAspect="1"/>
            </p:cNvPicPr>
            <p:nvPr/>
          </p:nvPicPr>
          <p:blipFill>
            <a:blip r:embed="rId5"/>
            <a:stretch>
              <a:fillRect/>
            </a:stretch>
          </p:blipFill>
          <p:spPr>
            <a:xfrm>
              <a:off x="3318424" y="246235"/>
              <a:ext cx="3199597" cy="1368387"/>
            </a:xfrm>
            <a:prstGeom prst="rect">
              <a:avLst/>
            </a:prstGeom>
          </p:spPr>
        </p:pic>
        <p:pic>
          <p:nvPicPr>
            <p:cNvPr id="10" name="Picture 9">
              <a:extLst>
                <a:ext uri="{FF2B5EF4-FFF2-40B4-BE49-F238E27FC236}">
                  <a16:creationId xmlns:a16="http://schemas.microsoft.com/office/drawing/2014/main" id="{FEDA5FB1-C88E-4375-A54E-C535EC69949C}"/>
                </a:ext>
              </a:extLst>
            </p:cNvPr>
            <p:cNvPicPr>
              <a:picLocks noChangeAspect="1"/>
            </p:cNvPicPr>
            <p:nvPr/>
          </p:nvPicPr>
          <p:blipFill>
            <a:blip r:embed="rId6"/>
            <a:stretch>
              <a:fillRect/>
            </a:stretch>
          </p:blipFill>
          <p:spPr>
            <a:xfrm>
              <a:off x="412288" y="1572423"/>
              <a:ext cx="7091639" cy="2893665"/>
            </a:xfrm>
            <a:prstGeom prst="rect">
              <a:avLst/>
            </a:prstGeom>
          </p:spPr>
        </p:pic>
        <p:pic>
          <p:nvPicPr>
            <p:cNvPr id="12" name="Picture 11">
              <a:extLst>
                <a:ext uri="{FF2B5EF4-FFF2-40B4-BE49-F238E27FC236}">
                  <a16:creationId xmlns:a16="http://schemas.microsoft.com/office/drawing/2014/main" id="{3431FF60-15BC-4CBD-9543-473E8DB61471}"/>
                </a:ext>
              </a:extLst>
            </p:cNvPr>
            <p:cNvPicPr>
              <a:picLocks noChangeAspect="1"/>
            </p:cNvPicPr>
            <p:nvPr/>
          </p:nvPicPr>
          <p:blipFill>
            <a:blip r:embed="rId7"/>
            <a:stretch>
              <a:fillRect/>
            </a:stretch>
          </p:blipFill>
          <p:spPr>
            <a:xfrm>
              <a:off x="6520247" y="246235"/>
              <a:ext cx="2379204" cy="1616216"/>
            </a:xfrm>
            <a:prstGeom prst="rect">
              <a:avLst/>
            </a:prstGeom>
          </p:spPr>
        </p:pic>
      </p:grpSp>
      <p:sp>
        <p:nvSpPr>
          <p:cNvPr id="250" name="Google Shape;174;p30">
            <a:extLst>
              <a:ext uri="{FF2B5EF4-FFF2-40B4-BE49-F238E27FC236}">
                <a16:creationId xmlns:a16="http://schemas.microsoft.com/office/drawing/2014/main" id="{2C4218DF-DB73-4447-9524-342BE1A38F02}"/>
              </a:ext>
            </a:extLst>
          </p:cNvPr>
          <p:cNvSpPr txBox="1">
            <a:spLocks noGrp="1"/>
          </p:cNvSpPr>
          <p:nvPr>
            <p:ph type="title"/>
          </p:nvPr>
        </p:nvSpPr>
        <p:spPr>
          <a:xfrm rot="17079394">
            <a:off x="-9680910" y="93044"/>
            <a:ext cx="3766449" cy="1810777"/>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AU" sz="5400" dirty="0"/>
              <a:t>linked-list implementation</a:t>
            </a:r>
          </a:p>
        </p:txBody>
      </p:sp>
      <p:sp>
        <p:nvSpPr>
          <p:cNvPr id="251" name="Google Shape;175;p30">
            <a:extLst>
              <a:ext uri="{FF2B5EF4-FFF2-40B4-BE49-F238E27FC236}">
                <a16:creationId xmlns:a16="http://schemas.microsoft.com/office/drawing/2014/main" id="{5118B173-F0F4-43CE-BF4E-5CC0C95CC0D8}"/>
              </a:ext>
            </a:extLst>
          </p:cNvPr>
          <p:cNvSpPr txBox="1">
            <a:spLocks/>
          </p:cNvSpPr>
          <p:nvPr/>
        </p:nvSpPr>
        <p:spPr>
          <a:xfrm rot="17079394">
            <a:off x="-3349678" y="2627082"/>
            <a:ext cx="2095779" cy="29642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t>shows a simple way to implement a disjoint-set data structure: each set is represented by its own linked list.</a:t>
            </a:r>
            <a:endParaRPr lang="en-US" dirty="0"/>
          </a:p>
        </p:txBody>
      </p:sp>
      <p:sp>
        <p:nvSpPr>
          <p:cNvPr id="252" name="Google Shape;176;p30">
            <a:extLst>
              <a:ext uri="{FF2B5EF4-FFF2-40B4-BE49-F238E27FC236}">
                <a16:creationId xmlns:a16="http://schemas.microsoft.com/office/drawing/2014/main" id="{7FBF56AC-14EF-4AEA-86C4-DA9B59EF26AF}"/>
              </a:ext>
            </a:extLst>
          </p:cNvPr>
          <p:cNvSpPr txBox="1">
            <a:spLocks/>
          </p:cNvSpPr>
          <p:nvPr/>
        </p:nvSpPr>
        <p:spPr>
          <a:xfrm rot="17079394">
            <a:off x="-4145315" y="899018"/>
            <a:ext cx="1146973" cy="102694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a:t>02</a:t>
            </a:r>
            <a:endParaRPr lang="en" dirty="0"/>
          </a:p>
        </p:txBody>
      </p:sp>
      <p:cxnSp>
        <p:nvCxnSpPr>
          <p:cNvPr id="253" name="Google Shape;177;p30">
            <a:extLst>
              <a:ext uri="{FF2B5EF4-FFF2-40B4-BE49-F238E27FC236}">
                <a16:creationId xmlns:a16="http://schemas.microsoft.com/office/drawing/2014/main" id="{F51C6715-8606-4BD7-83CB-53ECE97BE0FD}"/>
              </a:ext>
            </a:extLst>
          </p:cNvPr>
          <p:cNvCxnSpPr>
            <a:cxnSpLocks/>
          </p:cNvCxnSpPr>
          <p:nvPr/>
        </p:nvCxnSpPr>
        <p:spPr>
          <a:xfrm flipV="1">
            <a:off x="-2507448" y="1484596"/>
            <a:ext cx="489204" cy="1875206"/>
          </a:xfrm>
          <a:prstGeom prst="straightConnector1">
            <a:avLst/>
          </a:prstGeom>
          <a:noFill/>
          <a:ln w="19050" cap="flat" cmpd="sng">
            <a:solidFill>
              <a:srgbClr val="F3F3F3"/>
            </a:solidFill>
            <a:prstDash val="solid"/>
            <a:round/>
            <a:headEnd type="oval" w="med" len="med"/>
            <a:tailEnd type="oval"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1654467" y="942575"/>
            <a:ext cx="6655642" cy="3199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AU" sz="5400" dirty="0"/>
              <a:t>linked-list implementation</a:t>
            </a:r>
          </a:p>
        </p:txBody>
      </p:sp>
      <p:sp>
        <p:nvSpPr>
          <p:cNvPr id="175" name="Google Shape;175;p30"/>
          <p:cNvSpPr txBox="1">
            <a:spLocks noGrp="1"/>
          </p:cNvSpPr>
          <p:nvPr>
            <p:ph type="subTitle" idx="1"/>
          </p:nvPr>
        </p:nvSpPr>
        <p:spPr>
          <a:xfrm>
            <a:off x="4917749" y="3290550"/>
            <a:ext cx="3703425" cy="52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shows a simple way to implement a disjoint-set data structure: each set is represented by its own linked list.</a:t>
            </a:r>
          </a:p>
        </p:txBody>
      </p:sp>
      <p:sp>
        <p:nvSpPr>
          <p:cNvPr id="176" name="Google Shape;176;p30"/>
          <p:cNvSpPr txBox="1">
            <a:spLocks noGrp="1"/>
          </p:cNvSpPr>
          <p:nvPr>
            <p:ph type="title" idx="2"/>
          </p:nvPr>
        </p:nvSpPr>
        <p:spPr>
          <a:xfrm>
            <a:off x="4849170" y="1001125"/>
            <a:ext cx="2026800"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spTree>
    <p:extLst>
      <p:ext uri="{BB962C8B-B14F-4D97-AF65-F5344CB8AC3E}">
        <p14:creationId xmlns:p14="http://schemas.microsoft.com/office/powerpoint/2010/main" val="7588642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5B5DD79-34F5-433E-A119-BF5DC841F3C8}"/>
              </a:ext>
            </a:extLst>
          </p:cNvPr>
          <p:cNvSpPr/>
          <p:nvPr/>
        </p:nvSpPr>
        <p:spPr>
          <a:xfrm>
            <a:off x="736353" y="1083365"/>
            <a:ext cx="8075659" cy="1678886"/>
          </a:xfrm>
          <a:prstGeom prst="rect">
            <a:avLst/>
          </a:prstGeom>
          <a:solidFill>
            <a:schemeClr val="tx2">
              <a:alpha val="11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Clr>
                <a:schemeClr val="bg1"/>
              </a:buClr>
              <a:buFont typeface="Wingdings" panose="05000000000000000000" pitchFamily="2" charset="2"/>
              <a:buChar char="q"/>
            </a:pPr>
            <a:r>
              <a:rPr lang="en-US" sz="1600" dirty="0">
                <a:solidFill>
                  <a:schemeClr val="accent4"/>
                </a:solidFill>
              </a:rPr>
              <a:t>Say, S1 contains members f, g, and d with f as the representative member.</a:t>
            </a:r>
          </a:p>
          <a:p>
            <a:pPr marL="285750" indent="-285750">
              <a:buClr>
                <a:schemeClr val="bg1"/>
              </a:buClr>
              <a:buFont typeface="Wingdings" panose="05000000000000000000" pitchFamily="2" charset="2"/>
              <a:buChar char="q"/>
            </a:pPr>
            <a:endParaRPr lang="en-US" sz="1600" dirty="0">
              <a:solidFill>
                <a:schemeClr val="accent4"/>
              </a:solidFill>
            </a:endParaRPr>
          </a:p>
          <a:p>
            <a:pPr marL="285750" indent="-285750">
              <a:buClr>
                <a:schemeClr val="bg1"/>
              </a:buClr>
              <a:buFont typeface="Wingdings" panose="05000000000000000000" pitchFamily="2" charset="2"/>
              <a:buChar char="q"/>
            </a:pPr>
            <a:r>
              <a:rPr lang="en-US" sz="1600" dirty="0">
                <a:solidFill>
                  <a:schemeClr val="accent4"/>
                </a:solidFill>
              </a:rPr>
              <a:t>Each object in the list contains a set member, a pointer to the next object in the list, and a pointer back to the set object. Each object has pointers head and tail to the first and last objects.</a:t>
            </a:r>
          </a:p>
          <a:p>
            <a:pPr marL="285750" indent="-285750">
              <a:buClr>
                <a:schemeClr val="bg1"/>
              </a:buClr>
              <a:buFont typeface="Wingdings" panose="05000000000000000000" pitchFamily="2" charset="2"/>
              <a:buChar char="q"/>
            </a:pPr>
            <a:endParaRPr lang="en-US" sz="1600" dirty="0">
              <a:solidFill>
                <a:schemeClr val="accent4"/>
              </a:solidFill>
            </a:endParaRPr>
          </a:p>
          <a:p>
            <a:pPr marL="285750" indent="-285750">
              <a:buClr>
                <a:schemeClr val="bg1"/>
              </a:buClr>
              <a:buFont typeface="Wingdings" panose="05000000000000000000" pitchFamily="2" charset="2"/>
              <a:buChar char="q"/>
            </a:pPr>
            <a:endParaRPr lang="en-US" sz="1600" dirty="0">
              <a:solidFill>
                <a:schemeClr val="accent4"/>
              </a:solidFill>
            </a:endParaRPr>
          </a:p>
        </p:txBody>
      </p:sp>
      <p:cxnSp>
        <p:nvCxnSpPr>
          <p:cNvPr id="6" name="Google Shape;258;p31">
            <a:extLst>
              <a:ext uri="{FF2B5EF4-FFF2-40B4-BE49-F238E27FC236}">
                <a16:creationId xmlns:a16="http://schemas.microsoft.com/office/drawing/2014/main" id="{F058965B-5083-4562-A62D-C91050909D65}"/>
              </a:ext>
            </a:extLst>
          </p:cNvPr>
          <p:cNvCxnSpPr>
            <a:cxnSpLocks/>
          </p:cNvCxnSpPr>
          <p:nvPr/>
        </p:nvCxnSpPr>
        <p:spPr>
          <a:xfrm>
            <a:off x="736355" y="922299"/>
            <a:ext cx="8075660" cy="0"/>
          </a:xfrm>
          <a:prstGeom prst="straightConnector1">
            <a:avLst/>
          </a:prstGeom>
          <a:noFill/>
          <a:ln w="19050" cap="flat" cmpd="sng">
            <a:solidFill>
              <a:srgbClr val="F3F3F3"/>
            </a:solidFill>
            <a:prstDash val="solid"/>
            <a:round/>
            <a:headEnd type="oval" w="med" len="med"/>
            <a:tailEnd type="oval" w="med" len="med"/>
          </a:ln>
        </p:spPr>
      </p:cxnSp>
      <p:sp>
        <p:nvSpPr>
          <p:cNvPr id="7" name="TextBox 6">
            <a:extLst>
              <a:ext uri="{FF2B5EF4-FFF2-40B4-BE49-F238E27FC236}">
                <a16:creationId xmlns:a16="http://schemas.microsoft.com/office/drawing/2014/main" id="{B573CF42-CFD6-483E-A413-268D2C0391C3}"/>
              </a:ext>
            </a:extLst>
          </p:cNvPr>
          <p:cNvSpPr txBox="1"/>
          <p:nvPr/>
        </p:nvSpPr>
        <p:spPr>
          <a:xfrm>
            <a:off x="650897" y="368301"/>
            <a:ext cx="4402167" cy="553998"/>
          </a:xfrm>
          <a:prstGeom prst="rect">
            <a:avLst/>
          </a:prstGeom>
          <a:noFill/>
        </p:spPr>
        <p:txBody>
          <a:bodyPr wrap="none" rtlCol="0">
            <a:spAutoFit/>
          </a:bodyPr>
          <a:lstStyle/>
          <a:p>
            <a:r>
              <a:rPr kumimoji="0" lang="en-AU" sz="3000" b="1" i="0" u="none" strike="noStrike" kern="0" cap="none" spc="0" normalizeH="0" baseline="0" noProof="0" dirty="0">
                <a:ln>
                  <a:noFill/>
                </a:ln>
                <a:solidFill>
                  <a:srgbClr val="F3F3F3"/>
                </a:solidFill>
                <a:effectLst/>
                <a:uLnTx/>
                <a:uFillTx/>
                <a:latin typeface="Rajdhani"/>
                <a:cs typeface="Rajdhani"/>
                <a:sym typeface="Rajdhani"/>
              </a:rPr>
              <a:t>linked-list implementation</a:t>
            </a:r>
            <a:endParaRPr lang="en-AU" dirty="0"/>
          </a:p>
        </p:txBody>
      </p:sp>
    </p:spTree>
    <p:extLst>
      <p:ext uri="{BB962C8B-B14F-4D97-AF65-F5344CB8AC3E}">
        <p14:creationId xmlns:p14="http://schemas.microsoft.com/office/powerpoint/2010/main" val="1977565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randombar(horizont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9A6801C-66C9-4599-89F1-594191DD59CE}"/>
              </a:ext>
            </a:extLst>
          </p:cNvPr>
          <p:cNvSpPr/>
          <p:nvPr/>
        </p:nvSpPr>
        <p:spPr>
          <a:xfrm>
            <a:off x="534170" y="409256"/>
            <a:ext cx="8075659" cy="4324987"/>
          </a:xfrm>
          <a:prstGeom prst="rect">
            <a:avLst/>
          </a:prstGeom>
          <a:solidFill>
            <a:schemeClr val="tx2">
              <a:alpha val="11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Clr>
                <a:schemeClr val="bg1"/>
              </a:buClr>
              <a:buFont typeface="Wingdings" panose="05000000000000000000" pitchFamily="2" charset="2"/>
              <a:buChar char="q"/>
            </a:pPr>
            <a:r>
              <a:rPr lang="en-US" sz="1600" dirty="0">
                <a:solidFill>
                  <a:schemeClr val="accent4"/>
                </a:solidFill>
              </a:rPr>
              <a:t>MAKE-SET(x) - we create a new linked list whose only object is x.</a:t>
            </a:r>
          </a:p>
          <a:p>
            <a:pPr marL="285750" indent="-285750">
              <a:buClr>
                <a:schemeClr val="bg1"/>
              </a:buClr>
              <a:buFont typeface="Wingdings" panose="05000000000000000000" pitchFamily="2" charset="2"/>
              <a:buChar char="q"/>
            </a:pPr>
            <a:r>
              <a:rPr lang="en-US" sz="1600" dirty="0">
                <a:solidFill>
                  <a:schemeClr val="accent4"/>
                </a:solidFill>
              </a:rPr>
              <a:t>FIND-SET(x) - we follow the pointer from x back to its set object and then return the member of the object that the head points to. Example, FIND-SET(g) would return f</a:t>
            </a:r>
            <a:endParaRPr lang="en-AU" sz="1600" dirty="0">
              <a:solidFill>
                <a:schemeClr val="accent4"/>
              </a:solidFill>
            </a:endParaRPr>
          </a:p>
          <a:p>
            <a:pPr marL="285750" indent="-285750">
              <a:buClr>
                <a:schemeClr val="bg1"/>
              </a:buClr>
              <a:buFont typeface="Wingdings" panose="05000000000000000000" pitchFamily="2" charset="2"/>
              <a:buChar char="q"/>
            </a:pPr>
            <a:endParaRPr lang="en-AU" sz="1600" dirty="0">
              <a:solidFill>
                <a:schemeClr val="accent4"/>
              </a:solidFill>
            </a:endParaRPr>
          </a:p>
        </p:txBody>
      </p:sp>
      <p:sp>
        <p:nvSpPr>
          <p:cNvPr id="2" name="Rectangle 1">
            <a:extLst>
              <a:ext uri="{FF2B5EF4-FFF2-40B4-BE49-F238E27FC236}">
                <a16:creationId xmlns:a16="http://schemas.microsoft.com/office/drawing/2014/main" id="{63265742-C57A-4E5D-8BDE-8593FB422D1D}"/>
              </a:ext>
            </a:extLst>
          </p:cNvPr>
          <p:cNvSpPr/>
          <p:nvPr/>
        </p:nvSpPr>
        <p:spPr>
          <a:xfrm>
            <a:off x="884582" y="3342085"/>
            <a:ext cx="1669775" cy="1292087"/>
          </a:xfrm>
          <a:prstGeom prst="rect">
            <a:avLst/>
          </a:prstGeom>
          <a:solidFill>
            <a:schemeClr val="bg1">
              <a:lumMod val="40000"/>
              <a:lumOff val="6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6" name="Group 5">
            <a:extLst>
              <a:ext uri="{FF2B5EF4-FFF2-40B4-BE49-F238E27FC236}">
                <a16:creationId xmlns:a16="http://schemas.microsoft.com/office/drawing/2014/main" id="{66BB76B8-CA25-41D5-9392-7AC92C832E76}"/>
              </a:ext>
            </a:extLst>
          </p:cNvPr>
          <p:cNvGrpSpPr/>
          <p:nvPr/>
        </p:nvGrpSpPr>
        <p:grpSpPr>
          <a:xfrm>
            <a:off x="1172817" y="3540867"/>
            <a:ext cx="1142003" cy="407504"/>
            <a:chOff x="1073426" y="3240155"/>
            <a:chExt cx="1142003" cy="407504"/>
          </a:xfrm>
        </p:grpSpPr>
        <p:sp>
          <p:nvSpPr>
            <p:cNvPr id="3" name="Rectangle 2">
              <a:extLst>
                <a:ext uri="{FF2B5EF4-FFF2-40B4-BE49-F238E27FC236}">
                  <a16:creationId xmlns:a16="http://schemas.microsoft.com/office/drawing/2014/main" id="{A7F70769-AEE2-44B3-A64D-F68B39706EEE}"/>
                </a:ext>
              </a:extLst>
            </p:cNvPr>
            <p:cNvSpPr/>
            <p:nvPr/>
          </p:nvSpPr>
          <p:spPr>
            <a:xfrm>
              <a:off x="1073426" y="3240155"/>
              <a:ext cx="457200" cy="407504"/>
            </a:xfrm>
            <a:prstGeom prst="rect">
              <a:avLst/>
            </a:prstGeom>
            <a:solidFill>
              <a:schemeClr val="accent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a:extLst>
                <a:ext uri="{FF2B5EF4-FFF2-40B4-BE49-F238E27FC236}">
                  <a16:creationId xmlns:a16="http://schemas.microsoft.com/office/drawing/2014/main" id="{C654CF9C-E87E-4228-A943-2AE6A29338C9}"/>
                </a:ext>
              </a:extLst>
            </p:cNvPr>
            <p:cNvSpPr txBox="1"/>
            <p:nvPr/>
          </p:nvSpPr>
          <p:spPr>
            <a:xfrm>
              <a:off x="1530626" y="3274630"/>
              <a:ext cx="684803" cy="338554"/>
            </a:xfrm>
            <a:prstGeom prst="rect">
              <a:avLst/>
            </a:prstGeom>
            <a:noFill/>
          </p:spPr>
          <p:txBody>
            <a:bodyPr wrap="none" rtlCol="0">
              <a:spAutoFit/>
            </a:bodyPr>
            <a:lstStyle/>
            <a:p>
              <a:r>
                <a:rPr lang="en-US" sz="1600" b="1" dirty="0">
                  <a:solidFill>
                    <a:schemeClr val="tx1"/>
                  </a:solidFill>
                </a:rPr>
                <a:t>Head</a:t>
              </a:r>
              <a:endParaRPr lang="en-AU" sz="1600" b="1" dirty="0">
                <a:solidFill>
                  <a:schemeClr val="tx1"/>
                </a:solidFill>
              </a:endParaRPr>
            </a:p>
          </p:txBody>
        </p:sp>
      </p:grpSp>
      <p:grpSp>
        <p:nvGrpSpPr>
          <p:cNvPr id="11" name="Group 10">
            <a:extLst>
              <a:ext uri="{FF2B5EF4-FFF2-40B4-BE49-F238E27FC236}">
                <a16:creationId xmlns:a16="http://schemas.microsoft.com/office/drawing/2014/main" id="{CF8731E5-4CBF-4B5C-9D23-22C0FCD7545A}"/>
              </a:ext>
            </a:extLst>
          </p:cNvPr>
          <p:cNvGrpSpPr/>
          <p:nvPr/>
        </p:nvGrpSpPr>
        <p:grpSpPr>
          <a:xfrm>
            <a:off x="1172817" y="4070282"/>
            <a:ext cx="996130" cy="407504"/>
            <a:chOff x="1073426" y="3240155"/>
            <a:chExt cx="996130" cy="407504"/>
          </a:xfrm>
        </p:grpSpPr>
        <p:sp>
          <p:nvSpPr>
            <p:cNvPr id="12" name="Rectangle 11">
              <a:extLst>
                <a:ext uri="{FF2B5EF4-FFF2-40B4-BE49-F238E27FC236}">
                  <a16:creationId xmlns:a16="http://schemas.microsoft.com/office/drawing/2014/main" id="{29D7A8FF-2983-46AD-BB95-1646FF0EE2E5}"/>
                </a:ext>
              </a:extLst>
            </p:cNvPr>
            <p:cNvSpPr/>
            <p:nvPr/>
          </p:nvSpPr>
          <p:spPr>
            <a:xfrm>
              <a:off x="1073426" y="3240155"/>
              <a:ext cx="457200" cy="407504"/>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TextBox 12">
              <a:extLst>
                <a:ext uri="{FF2B5EF4-FFF2-40B4-BE49-F238E27FC236}">
                  <a16:creationId xmlns:a16="http://schemas.microsoft.com/office/drawing/2014/main" id="{FA73C709-494F-46E5-A7DE-FBB57FEDF2DF}"/>
                </a:ext>
              </a:extLst>
            </p:cNvPr>
            <p:cNvSpPr txBox="1"/>
            <p:nvPr/>
          </p:nvSpPr>
          <p:spPr>
            <a:xfrm>
              <a:off x="1530626" y="3274630"/>
              <a:ext cx="538930" cy="338554"/>
            </a:xfrm>
            <a:prstGeom prst="rect">
              <a:avLst/>
            </a:prstGeom>
            <a:noFill/>
          </p:spPr>
          <p:txBody>
            <a:bodyPr wrap="none" rtlCol="0">
              <a:spAutoFit/>
            </a:bodyPr>
            <a:lstStyle/>
            <a:p>
              <a:r>
                <a:rPr lang="en-US" sz="1600" b="1" dirty="0">
                  <a:solidFill>
                    <a:schemeClr val="tx1"/>
                  </a:solidFill>
                </a:rPr>
                <a:t>Tail</a:t>
              </a:r>
              <a:endParaRPr lang="en-AU" sz="1600" b="1" dirty="0">
                <a:solidFill>
                  <a:schemeClr val="tx1"/>
                </a:solidFill>
              </a:endParaRPr>
            </a:p>
          </p:txBody>
        </p:sp>
      </p:grpSp>
      <p:grpSp>
        <p:nvGrpSpPr>
          <p:cNvPr id="17" name="Group 16">
            <a:extLst>
              <a:ext uri="{FF2B5EF4-FFF2-40B4-BE49-F238E27FC236}">
                <a16:creationId xmlns:a16="http://schemas.microsoft.com/office/drawing/2014/main" id="{A829981B-9701-4FF5-97D9-EFB01819397C}"/>
              </a:ext>
            </a:extLst>
          </p:cNvPr>
          <p:cNvGrpSpPr/>
          <p:nvPr/>
        </p:nvGrpSpPr>
        <p:grpSpPr>
          <a:xfrm>
            <a:off x="2842592" y="2750705"/>
            <a:ext cx="914400" cy="993914"/>
            <a:chOff x="3150704" y="1133059"/>
            <a:chExt cx="854765" cy="1192698"/>
          </a:xfrm>
        </p:grpSpPr>
        <p:sp>
          <p:nvSpPr>
            <p:cNvPr id="14" name="Rectangle 13">
              <a:extLst>
                <a:ext uri="{FF2B5EF4-FFF2-40B4-BE49-F238E27FC236}">
                  <a16:creationId xmlns:a16="http://schemas.microsoft.com/office/drawing/2014/main" id="{26487E88-BC27-4B41-BB9F-F34017C9E6A7}"/>
                </a:ext>
              </a:extLst>
            </p:cNvPr>
            <p:cNvSpPr/>
            <p:nvPr/>
          </p:nvSpPr>
          <p:spPr>
            <a:xfrm>
              <a:off x="3150704" y="1928191"/>
              <a:ext cx="854765" cy="397566"/>
            </a:xfrm>
            <a:prstGeom prst="rect">
              <a:avLst/>
            </a:prstGeom>
            <a:solidFill>
              <a:schemeClr val="bg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a:extLst>
                <a:ext uri="{FF2B5EF4-FFF2-40B4-BE49-F238E27FC236}">
                  <a16:creationId xmlns:a16="http://schemas.microsoft.com/office/drawing/2014/main" id="{98E653E0-C285-43DF-A8E2-1491DCE4E7DA}"/>
                </a:ext>
              </a:extLst>
            </p:cNvPr>
            <p:cNvSpPr/>
            <p:nvPr/>
          </p:nvSpPr>
          <p:spPr>
            <a:xfrm>
              <a:off x="3150704" y="1530625"/>
              <a:ext cx="854765" cy="397566"/>
            </a:xfrm>
            <a:prstGeom prst="rect">
              <a:avLst/>
            </a:prstGeom>
            <a:solidFill>
              <a:schemeClr val="bg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a:solidFill>
                      <a:sysClr val="windowText" lastClr="000000"/>
                    </a:solidFill>
                  </a:ln>
                  <a:solidFill>
                    <a:sysClr val="windowText" lastClr="000000"/>
                  </a:solidFill>
                </a:rPr>
                <a:t>f</a:t>
              </a:r>
              <a:endParaRPr lang="en-AU" dirty="0">
                <a:ln>
                  <a:solidFill>
                    <a:sysClr val="windowText" lastClr="000000"/>
                  </a:solidFill>
                </a:ln>
                <a:solidFill>
                  <a:sysClr val="windowText" lastClr="000000"/>
                </a:solidFill>
              </a:endParaRPr>
            </a:p>
          </p:txBody>
        </p:sp>
        <p:sp>
          <p:nvSpPr>
            <p:cNvPr id="16" name="Rectangle 15">
              <a:extLst>
                <a:ext uri="{FF2B5EF4-FFF2-40B4-BE49-F238E27FC236}">
                  <a16:creationId xmlns:a16="http://schemas.microsoft.com/office/drawing/2014/main" id="{830D950A-5A13-460B-9307-C664DF8DC761}"/>
                </a:ext>
              </a:extLst>
            </p:cNvPr>
            <p:cNvSpPr/>
            <p:nvPr/>
          </p:nvSpPr>
          <p:spPr>
            <a:xfrm>
              <a:off x="3150704" y="1133059"/>
              <a:ext cx="854765" cy="397566"/>
            </a:xfrm>
            <a:prstGeom prst="rect">
              <a:avLst/>
            </a:prstGeom>
            <a:solidFill>
              <a:schemeClr val="bg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nvGrpSpPr>
          <p:cNvPr id="18" name="Group 17">
            <a:extLst>
              <a:ext uri="{FF2B5EF4-FFF2-40B4-BE49-F238E27FC236}">
                <a16:creationId xmlns:a16="http://schemas.microsoft.com/office/drawing/2014/main" id="{09DD6D63-A1AB-405F-8CAA-5DCDD526FAD2}"/>
              </a:ext>
            </a:extLst>
          </p:cNvPr>
          <p:cNvGrpSpPr/>
          <p:nvPr/>
        </p:nvGrpSpPr>
        <p:grpSpPr>
          <a:xfrm>
            <a:off x="4180040" y="2750705"/>
            <a:ext cx="914400" cy="993914"/>
            <a:chOff x="3150704" y="1133059"/>
            <a:chExt cx="854765" cy="1192698"/>
          </a:xfrm>
        </p:grpSpPr>
        <p:sp>
          <p:nvSpPr>
            <p:cNvPr id="19" name="Rectangle 18">
              <a:extLst>
                <a:ext uri="{FF2B5EF4-FFF2-40B4-BE49-F238E27FC236}">
                  <a16:creationId xmlns:a16="http://schemas.microsoft.com/office/drawing/2014/main" id="{B67F91C4-323D-4391-AFBD-2B2E59D3B8C0}"/>
                </a:ext>
              </a:extLst>
            </p:cNvPr>
            <p:cNvSpPr/>
            <p:nvPr/>
          </p:nvSpPr>
          <p:spPr>
            <a:xfrm>
              <a:off x="3150704" y="1928191"/>
              <a:ext cx="854765" cy="397566"/>
            </a:xfrm>
            <a:prstGeom prst="rect">
              <a:avLst/>
            </a:prstGeom>
            <a:solidFill>
              <a:schemeClr val="bg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Rectangle 19">
              <a:extLst>
                <a:ext uri="{FF2B5EF4-FFF2-40B4-BE49-F238E27FC236}">
                  <a16:creationId xmlns:a16="http://schemas.microsoft.com/office/drawing/2014/main" id="{FF81ECE9-B6F3-448B-A474-022CBBA7FE48}"/>
                </a:ext>
              </a:extLst>
            </p:cNvPr>
            <p:cNvSpPr/>
            <p:nvPr/>
          </p:nvSpPr>
          <p:spPr>
            <a:xfrm>
              <a:off x="3150704" y="1530625"/>
              <a:ext cx="854765" cy="397566"/>
            </a:xfrm>
            <a:prstGeom prst="rect">
              <a:avLst/>
            </a:prstGeom>
            <a:solidFill>
              <a:schemeClr val="bg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a:solidFill>
                      <a:sysClr val="windowText" lastClr="000000"/>
                    </a:solidFill>
                  </a:ln>
                  <a:solidFill>
                    <a:sysClr val="windowText" lastClr="000000"/>
                  </a:solidFill>
                </a:rPr>
                <a:t>g</a:t>
              </a:r>
              <a:endParaRPr lang="en-AU" dirty="0">
                <a:ln>
                  <a:solidFill>
                    <a:sysClr val="windowText" lastClr="000000"/>
                  </a:solidFill>
                </a:ln>
                <a:solidFill>
                  <a:sysClr val="windowText" lastClr="000000"/>
                </a:solidFill>
              </a:endParaRPr>
            </a:p>
          </p:txBody>
        </p:sp>
        <p:sp>
          <p:nvSpPr>
            <p:cNvPr id="21" name="Rectangle 20">
              <a:extLst>
                <a:ext uri="{FF2B5EF4-FFF2-40B4-BE49-F238E27FC236}">
                  <a16:creationId xmlns:a16="http://schemas.microsoft.com/office/drawing/2014/main" id="{C76E3BF5-0367-401A-8BF7-4D9795531A3B}"/>
                </a:ext>
              </a:extLst>
            </p:cNvPr>
            <p:cNvSpPr/>
            <p:nvPr/>
          </p:nvSpPr>
          <p:spPr>
            <a:xfrm>
              <a:off x="3150704" y="1133059"/>
              <a:ext cx="854765" cy="397566"/>
            </a:xfrm>
            <a:prstGeom prst="rect">
              <a:avLst/>
            </a:prstGeom>
            <a:solidFill>
              <a:schemeClr val="bg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nvGrpSpPr>
          <p:cNvPr id="22" name="Group 21">
            <a:extLst>
              <a:ext uri="{FF2B5EF4-FFF2-40B4-BE49-F238E27FC236}">
                <a16:creationId xmlns:a16="http://schemas.microsoft.com/office/drawing/2014/main" id="{B3D6A38E-1F92-4323-8402-C9B890E08A7C}"/>
              </a:ext>
            </a:extLst>
          </p:cNvPr>
          <p:cNvGrpSpPr/>
          <p:nvPr/>
        </p:nvGrpSpPr>
        <p:grpSpPr>
          <a:xfrm>
            <a:off x="5517489" y="2750705"/>
            <a:ext cx="914400" cy="993914"/>
            <a:chOff x="3150704" y="1133059"/>
            <a:chExt cx="854765" cy="1192698"/>
          </a:xfrm>
        </p:grpSpPr>
        <p:sp>
          <p:nvSpPr>
            <p:cNvPr id="23" name="Rectangle 22">
              <a:extLst>
                <a:ext uri="{FF2B5EF4-FFF2-40B4-BE49-F238E27FC236}">
                  <a16:creationId xmlns:a16="http://schemas.microsoft.com/office/drawing/2014/main" id="{03527926-9C8C-4583-8AD2-0CBBD47AA09D}"/>
                </a:ext>
              </a:extLst>
            </p:cNvPr>
            <p:cNvSpPr/>
            <p:nvPr/>
          </p:nvSpPr>
          <p:spPr>
            <a:xfrm>
              <a:off x="3150704" y="1928191"/>
              <a:ext cx="854765" cy="397566"/>
            </a:xfrm>
            <a:prstGeom prst="rect">
              <a:avLst/>
            </a:prstGeom>
            <a:solidFill>
              <a:schemeClr val="bg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Rectangle 23">
              <a:extLst>
                <a:ext uri="{FF2B5EF4-FFF2-40B4-BE49-F238E27FC236}">
                  <a16:creationId xmlns:a16="http://schemas.microsoft.com/office/drawing/2014/main" id="{412E851B-BAD0-4DFE-9A9C-DB3D8441BE45}"/>
                </a:ext>
              </a:extLst>
            </p:cNvPr>
            <p:cNvSpPr/>
            <p:nvPr/>
          </p:nvSpPr>
          <p:spPr>
            <a:xfrm>
              <a:off x="3150704" y="1530625"/>
              <a:ext cx="854765" cy="397566"/>
            </a:xfrm>
            <a:prstGeom prst="rect">
              <a:avLst/>
            </a:prstGeom>
            <a:solidFill>
              <a:schemeClr val="bg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a:solidFill>
                      <a:sysClr val="windowText" lastClr="000000"/>
                    </a:solidFill>
                  </a:ln>
                  <a:solidFill>
                    <a:sysClr val="windowText" lastClr="000000"/>
                  </a:solidFill>
                </a:rPr>
                <a:t>d</a:t>
              </a:r>
              <a:endParaRPr lang="en-AU" dirty="0">
                <a:ln>
                  <a:solidFill>
                    <a:sysClr val="windowText" lastClr="000000"/>
                  </a:solidFill>
                </a:ln>
                <a:solidFill>
                  <a:sysClr val="windowText" lastClr="000000"/>
                </a:solidFill>
              </a:endParaRPr>
            </a:p>
          </p:txBody>
        </p:sp>
        <p:sp>
          <p:nvSpPr>
            <p:cNvPr id="25" name="Rectangle 24">
              <a:extLst>
                <a:ext uri="{FF2B5EF4-FFF2-40B4-BE49-F238E27FC236}">
                  <a16:creationId xmlns:a16="http://schemas.microsoft.com/office/drawing/2014/main" id="{014FB9FE-C6CE-41EA-A9ED-A6488C810514}"/>
                </a:ext>
              </a:extLst>
            </p:cNvPr>
            <p:cNvSpPr/>
            <p:nvPr/>
          </p:nvSpPr>
          <p:spPr>
            <a:xfrm>
              <a:off x="3150704" y="1133059"/>
              <a:ext cx="854765" cy="397566"/>
            </a:xfrm>
            <a:prstGeom prst="rect">
              <a:avLst/>
            </a:prstGeom>
            <a:solidFill>
              <a:schemeClr val="bg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cxnSp>
        <p:nvCxnSpPr>
          <p:cNvPr id="27" name="Straight Arrow Connector 26">
            <a:extLst>
              <a:ext uri="{FF2B5EF4-FFF2-40B4-BE49-F238E27FC236}">
                <a16:creationId xmlns:a16="http://schemas.microsoft.com/office/drawing/2014/main" id="{76471285-F6B6-43CB-9DD3-688BA928B9E1}"/>
              </a:ext>
            </a:extLst>
          </p:cNvPr>
          <p:cNvCxnSpPr/>
          <p:nvPr/>
        </p:nvCxnSpPr>
        <p:spPr>
          <a:xfrm>
            <a:off x="2425148" y="3575342"/>
            <a:ext cx="735495" cy="0"/>
          </a:xfrm>
          <a:prstGeom prst="straightConnector1">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4EEADE5-84E1-49A4-A885-8D319FAC3DF5}"/>
              </a:ext>
            </a:extLst>
          </p:cNvPr>
          <p:cNvCxnSpPr/>
          <p:nvPr/>
        </p:nvCxnSpPr>
        <p:spPr>
          <a:xfrm>
            <a:off x="3677479" y="3579998"/>
            <a:ext cx="735495" cy="0"/>
          </a:xfrm>
          <a:prstGeom prst="straightConnector1">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C286BBC-0668-428E-B325-F0D1A9CF7C51}"/>
              </a:ext>
            </a:extLst>
          </p:cNvPr>
          <p:cNvCxnSpPr/>
          <p:nvPr/>
        </p:nvCxnSpPr>
        <p:spPr>
          <a:xfrm>
            <a:off x="5029201" y="3575342"/>
            <a:ext cx="735495" cy="0"/>
          </a:xfrm>
          <a:prstGeom prst="straightConnector1">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Arrow: Bent-Up 35">
            <a:extLst>
              <a:ext uri="{FF2B5EF4-FFF2-40B4-BE49-F238E27FC236}">
                <a16:creationId xmlns:a16="http://schemas.microsoft.com/office/drawing/2014/main" id="{B2FE49A8-A2CF-4873-912E-B50269246497}"/>
              </a:ext>
            </a:extLst>
          </p:cNvPr>
          <p:cNvSpPr/>
          <p:nvPr/>
        </p:nvSpPr>
        <p:spPr>
          <a:xfrm>
            <a:off x="2314820" y="3724435"/>
            <a:ext cx="3767928" cy="611563"/>
          </a:xfrm>
          <a:prstGeom prst="bentUpArrow">
            <a:avLst>
              <a:gd name="adj1" fmla="val 11633"/>
              <a:gd name="adj2" fmla="val 15346"/>
              <a:gd name="adj3" fmla="val 25000"/>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8" name="Freeform: Shape 47">
            <a:extLst>
              <a:ext uri="{FF2B5EF4-FFF2-40B4-BE49-F238E27FC236}">
                <a16:creationId xmlns:a16="http://schemas.microsoft.com/office/drawing/2014/main" id="{56DCC77F-A910-4E0B-9350-CE31397B0D70}"/>
              </a:ext>
            </a:extLst>
          </p:cNvPr>
          <p:cNvSpPr/>
          <p:nvPr/>
        </p:nvSpPr>
        <p:spPr>
          <a:xfrm>
            <a:off x="1053820" y="1519379"/>
            <a:ext cx="4965314" cy="1788231"/>
          </a:xfrm>
          <a:custGeom>
            <a:avLst/>
            <a:gdLst>
              <a:gd name="connsiteX0" fmla="*/ 89072 w 4965314"/>
              <a:gd name="connsiteY0" fmla="*/ 0 h 1788231"/>
              <a:gd name="connsiteX1" fmla="*/ 4965314 w 4965314"/>
              <a:gd name="connsiteY1" fmla="*/ 0 h 1788231"/>
              <a:gd name="connsiteX2" fmla="*/ 4965314 w 4965314"/>
              <a:gd name="connsiteY2" fmla="*/ 22575 h 1788231"/>
              <a:gd name="connsiteX3" fmla="*/ 4965314 w 4965314"/>
              <a:gd name="connsiteY3" fmla="*/ 75857 h 1788231"/>
              <a:gd name="connsiteX4" fmla="*/ 4965314 w 4965314"/>
              <a:gd name="connsiteY4" fmla="*/ 1278827 h 1788231"/>
              <a:gd name="connsiteX5" fmla="*/ 4889780 w 4965314"/>
              <a:gd name="connsiteY5" fmla="*/ 1278827 h 1788231"/>
              <a:gd name="connsiteX6" fmla="*/ 4889780 w 4965314"/>
              <a:gd name="connsiteY6" fmla="*/ 75857 h 1788231"/>
              <a:gd name="connsiteX7" fmla="*/ 164929 w 4965314"/>
              <a:gd name="connsiteY7" fmla="*/ 75857 h 1788231"/>
              <a:gd name="connsiteX8" fmla="*/ 164929 w 4965314"/>
              <a:gd name="connsiteY8" fmla="*/ 1615685 h 1788231"/>
              <a:gd name="connsiteX9" fmla="*/ 254000 w 4965314"/>
              <a:gd name="connsiteY9" fmla="*/ 1615685 h 1788231"/>
              <a:gd name="connsiteX10" fmla="*/ 127000 w 4965314"/>
              <a:gd name="connsiteY10" fmla="*/ 1788231 h 1788231"/>
              <a:gd name="connsiteX11" fmla="*/ 0 w 4965314"/>
              <a:gd name="connsiteY11" fmla="*/ 1615685 h 1788231"/>
              <a:gd name="connsiteX12" fmla="*/ 89072 w 4965314"/>
              <a:gd name="connsiteY12" fmla="*/ 1615685 h 1788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65314" h="1788231">
                <a:moveTo>
                  <a:pt x="89072" y="0"/>
                </a:moveTo>
                <a:lnTo>
                  <a:pt x="4965314" y="0"/>
                </a:lnTo>
                <a:lnTo>
                  <a:pt x="4965314" y="22575"/>
                </a:lnTo>
                <a:lnTo>
                  <a:pt x="4965314" y="75857"/>
                </a:lnTo>
                <a:lnTo>
                  <a:pt x="4965314" y="1278827"/>
                </a:lnTo>
                <a:lnTo>
                  <a:pt x="4889780" y="1278827"/>
                </a:lnTo>
                <a:lnTo>
                  <a:pt x="4889780" y="75857"/>
                </a:lnTo>
                <a:lnTo>
                  <a:pt x="164929" y="75857"/>
                </a:lnTo>
                <a:lnTo>
                  <a:pt x="164929" y="1615685"/>
                </a:lnTo>
                <a:lnTo>
                  <a:pt x="254000" y="1615685"/>
                </a:lnTo>
                <a:lnTo>
                  <a:pt x="127000" y="1788231"/>
                </a:lnTo>
                <a:lnTo>
                  <a:pt x="0" y="1615685"/>
                </a:lnTo>
                <a:lnTo>
                  <a:pt x="89072" y="1615685"/>
                </a:lnTo>
                <a:close/>
              </a:path>
            </a:pathLst>
          </a:cu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U"/>
          </a:p>
        </p:txBody>
      </p:sp>
      <p:sp>
        <p:nvSpPr>
          <p:cNvPr id="49" name="Freeform: Shape 48">
            <a:extLst>
              <a:ext uri="{FF2B5EF4-FFF2-40B4-BE49-F238E27FC236}">
                <a16:creationId xmlns:a16="http://schemas.microsoft.com/office/drawing/2014/main" id="{2C9EBE38-1E3B-4386-8602-433ECF5AC6D6}"/>
              </a:ext>
            </a:extLst>
          </p:cNvPr>
          <p:cNvSpPr/>
          <p:nvPr/>
        </p:nvSpPr>
        <p:spPr>
          <a:xfrm rot="10800000">
            <a:off x="1371600" y="1702129"/>
            <a:ext cx="3293830" cy="1639953"/>
          </a:xfrm>
          <a:custGeom>
            <a:avLst/>
            <a:gdLst>
              <a:gd name="connsiteX0" fmla="*/ 3197040 w 3293830"/>
              <a:gd name="connsiteY0" fmla="*/ 1639953 h 1639953"/>
              <a:gd name="connsiteX1" fmla="*/ 1 w 3293830"/>
              <a:gd name="connsiteY1" fmla="*/ 1639953 h 1639953"/>
              <a:gd name="connsiteX2" fmla="*/ 1 w 3293830"/>
              <a:gd name="connsiteY2" fmla="*/ 1586569 h 1639953"/>
              <a:gd name="connsiteX3" fmla="*/ 0 w 3293830"/>
              <a:gd name="connsiteY3" fmla="*/ 1586569 h 1639953"/>
              <a:gd name="connsiteX4" fmla="*/ 0 w 3293830"/>
              <a:gd name="connsiteY4" fmla="*/ 512803 h 1639953"/>
              <a:gd name="connsiteX5" fmla="*/ 74634 w 3293830"/>
              <a:gd name="connsiteY5" fmla="*/ 512803 h 1639953"/>
              <a:gd name="connsiteX6" fmla="*/ 74634 w 3293830"/>
              <a:gd name="connsiteY6" fmla="*/ 1570386 h 1639953"/>
              <a:gd name="connsiteX7" fmla="*/ 3127473 w 3293830"/>
              <a:gd name="connsiteY7" fmla="*/ 1570386 h 1639953"/>
              <a:gd name="connsiteX8" fmla="*/ 3127473 w 3293830"/>
              <a:gd name="connsiteY8" fmla="*/ 195351 h 1639953"/>
              <a:gd name="connsiteX9" fmla="*/ 3030683 w 3293830"/>
              <a:gd name="connsiteY9" fmla="*/ 195351 h 1639953"/>
              <a:gd name="connsiteX10" fmla="*/ 3162257 w 3293830"/>
              <a:gd name="connsiteY10" fmla="*/ 0 h 1639953"/>
              <a:gd name="connsiteX11" fmla="*/ 3293830 w 3293830"/>
              <a:gd name="connsiteY11" fmla="*/ 195351 h 1639953"/>
              <a:gd name="connsiteX12" fmla="*/ 3197040 w 3293830"/>
              <a:gd name="connsiteY12" fmla="*/ 195351 h 163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3830" h="1639953">
                <a:moveTo>
                  <a:pt x="3197040" y="1639953"/>
                </a:moveTo>
                <a:lnTo>
                  <a:pt x="1" y="1639953"/>
                </a:lnTo>
                <a:lnTo>
                  <a:pt x="1" y="1586569"/>
                </a:lnTo>
                <a:lnTo>
                  <a:pt x="0" y="1586569"/>
                </a:lnTo>
                <a:lnTo>
                  <a:pt x="0" y="512803"/>
                </a:lnTo>
                <a:lnTo>
                  <a:pt x="74634" y="512803"/>
                </a:lnTo>
                <a:lnTo>
                  <a:pt x="74634" y="1570386"/>
                </a:lnTo>
                <a:lnTo>
                  <a:pt x="3127473" y="1570386"/>
                </a:lnTo>
                <a:lnTo>
                  <a:pt x="3127473" y="195351"/>
                </a:lnTo>
                <a:lnTo>
                  <a:pt x="3030683" y="195351"/>
                </a:lnTo>
                <a:lnTo>
                  <a:pt x="3162257" y="0"/>
                </a:lnTo>
                <a:lnTo>
                  <a:pt x="3293830" y="195351"/>
                </a:lnTo>
                <a:lnTo>
                  <a:pt x="3197040" y="195351"/>
                </a:lnTo>
                <a:close/>
              </a:path>
            </a:pathLst>
          </a:cu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U"/>
          </a:p>
        </p:txBody>
      </p:sp>
      <p:sp>
        <p:nvSpPr>
          <p:cNvPr id="50" name="Freeform: Shape 49">
            <a:extLst>
              <a:ext uri="{FF2B5EF4-FFF2-40B4-BE49-F238E27FC236}">
                <a16:creationId xmlns:a16="http://schemas.microsoft.com/office/drawing/2014/main" id="{76A7D242-22FB-4954-BAC5-6BF398616BB1}"/>
              </a:ext>
            </a:extLst>
          </p:cNvPr>
          <p:cNvSpPr/>
          <p:nvPr/>
        </p:nvSpPr>
        <p:spPr>
          <a:xfrm rot="10800000">
            <a:off x="1884732" y="1860842"/>
            <a:ext cx="1468173" cy="1481241"/>
          </a:xfrm>
          <a:custGeom>
            <a:avLst/>
            <a:gdLst>
              <a:gd name="connsiteX0" fmla="*/ 1381521 w 1468173"/>
              <a:gd name="connsiteY0" fmla="*/ 1481241 h 1481241"/>
              <a:gd name="connsiteX1" fmla="*/ 0 w 1468173"/>
              <a:gd name="connsiteY1" fmla="*/ 1481241 h 1481241"/>
              <a:gd name="connsiteX2" fmla="*/ 0 w 1468173"/>
              <a:gd name="connsiteY2" fmla="*/ 1433022 h 1481241"/>
              <a:gd name="connsiteX3" fmla="*/ 0 w 1468173"/>
              <a:gd name="connsiteY3" fmla="*/ 1418961 h 1481241"/>
              <a:gd name="connsiteX4" fmla="*/ 0 w 1468173"/>
              <a:gd name="connsiteY4" fmla="*/ 543876 h 1481241"/>
              <a:gd name="connsiteX5" fmla="*/ 74633 w 1468173"/>
              <a:gd name="connsiteY5" fmla="*/ 543876 h 1481241"/>
              <a:gd name="connsiteX6" fmla="*/ 74633 w 1468173"/>
              <a:gd name="connsiteY6" fmla="*/ 1418961 h 1481241"/>
              <a:gd name="connsiteX7" fmla="*/ 1319242 w 1468173"/>
              <a:gd name="connsiteY7" fmla="*/ 1418961 h 1481241"/>
              <a:gd name="connsiteX8" fmla="*/ 1319242 w 1468173"/>
              <a:gd name="connsiteY8" fmla="*/ 214647 h 1481241"/>
              <a:gd name="connsiteX9" fmla="*/ 1232590 w 1468173"/>
              <a:gd name="connsiteY9" fmla="*/ 214647 h 1481241"/>
              <a:gd name="connsiteX10" fmla="*/ 1350381 w 1468173"/>
              <a:gd name="connsiteY10" fmla="*/ 0 h 1481241"/>
              <a:gd name="connsiteX11" fmla="*/ 1468173 w 1468173"/>
              <a:gd name="connsiteY11" fmla="*/ 214647 h 1481241"/>
              <a:gd name="connsiteX12" fmla="*/ 1381521 w 1468173"/>
              <a:gd name="connsiteY12" fmla="*/ 214647 h 1481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68173" h="1481241">
                <a:moveTo>
                  <a:pt x="1381521" y="1481241"/>
                </a:moveTo>
                <a:lnTo>
                  <a:pt x="0" y="1481241"/>
                </a:lnTo>
                <a:lnTo>
                  <a:pt x="0" y="1433022"/>
                </a:lnTo>
                <a:lnTo>
                  <a:pt x="0" y="1418961"/>
                </a:lnTo>
                <a:lnTo>
                  <a:pt x="0" y="543876"/>
                </a:lnTo>
                <a:lnTo>
                  <a:pt x="74633" y="543876"/>
                </a:lnTo>
                <a:lnTo>
                  <a:pt x="74633" y="1418961"/>
                </a:lnTo>
                <a:lnTo>
                  <a:pt x="1319242" y="1418961"/>
                </a:lnTo>
                <a:lnTo>
                  <a:pt x="1319242" y="214647"/>
                </a:lnTo>
                <a:lnTo>
                  <a:pt x="1232590" y="214647"/>
                </a:lnTo>
                <a:lnTo>
                  <a:pt x="1350381" y="0"/>
                </a:lnTo>
                <a:lnTo>
                  <a:pt x="1468173" y="214647"/>
                </a:lnTo>
                <a:lnTo>
                  <a:pt x="1381521" y="214647"/>
                </a:lnTo>
                <a:close/>
              </a:path>
            </a:pathLst>
          </a:cu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U"/>
          </a:p>
        </p:txBody>
      </p:sp>
    </p:spTree>
    <p:extLst>
      <p:ext uri="{BB962C8B-B14F-4D97-AF65-F5344CB8AC3E}">
        <p14:creationId xmlns:p14="http://schemas.microsoft.com/office/powerpoint/2010/main" val="36186142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200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1000"/>
                                        <p:tgtEl>
                                          <p:spTgt spid="36"/>
                                        </p:tgtEl>
                                      </p:cBhvr>
                                    </p:animEffect>
                                  </p:childTnLst>
                                </p:cTn>
                              </p:par>
                              <p:par>
                                <p:cTn id="8" presetID="22" presetClass="entr" presetSubtype="8" repeatCount="200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left)">
                                      <p:cBhvr>
                                        <p:cTn id="10" dur="1000"/>
                                        <p:tgtEl>
                                          <p:spTgt spid="27"/>
                                        </p:tgtEl>
                                      </p:cBhvr>
                                    </p:animEffect>
                                  </p:childTnLst>
                                </p:cTn>
                              </p:par>
                              <p:par>
                                <p:cTn id="11" presetID="22" presetClass="entr" presetSubtype="8" repeatCount="200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left)">
                                      <p:cBhvr>
                                        <p:cTn id="13" dur="1000"/>
                                        <p:tgtEl>
                                          <p:spTgt spid="28"/>
                                        </p:tgtEl>
                                      </p:cBhvr>
                                    </p:animEffect>
                                  </p:childTnLst>
                                </p:cTn>
                              </p:par>
                              <p:par>
                                <p:cTn id="14" presetID="22" presetClass="entr" presetSubtype="8" repeatCount="200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left)">
                                      <p:cBhvr>
                                        <p:cTn id="16" dur="1000"/>
                                        <p:tgtEl>
                                          <p:spTgt spid="29"/>
                                        </p:tgtEl>
                                      </p:cBhvr>
                                    </p:animEffect>
                                  </p:childTnLst>
                                </p:cTn>
                              </p:par>
                              <p:par>
                                <p:cTn id="17" presetID="22" presetClass="entr" presetSubtype="2" repeatCount="200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wipe(right)">
                                      <p:cBhvr>
                                        <p:cTn id="19" dur="1000"/>
                                        <p:tgtEl>
                                          <p:spTgt spid="48"/>
                                        </p:tgtEl>
                                      </p:cBhvr>
                                    </p:animEffect>
                                  </p:childTnLst>
                                </p:cTn>
                              </p:par>
                              <p:par>
                                <p:cTn id="20" presetID="22" presetClass="entr" presetSubtype="2" repeatCount="2000" fill="hold" grpId="0" nodeType="with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wipe(right)">
                                      <p:cBhvr>
                                        <p:cTn id="22" dur="1000"/>
                                        <p:tgtEl>
                                          <p:spTgt spid="49"/>
                                        </p:tgtEl>
                                      </p:cBhvr>
                                    </p:animEffect>
                                  </p:childTnLst>
                                </p:cTn>
                              </p:par>
                              <p:par>
                                <p:cTn id="23" presetID="22" presetClass="entr" presetSubtype="2" repeatCount="2000" fill="hold" grpId="0" nodeType="with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wipe(right)">
                                      <p:cBhvr>
                                        <p:cTn id="25"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48" grpId="0" animBg="1"/>
      <p:bldP spid="49" grpId="0" animBg="1"/>
      <p:bldP spid="50" grpId="0" animBg="1"/>
    </p:bldLst>
  </p:timing>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717</TotalTime>
  <Words>2070</Words>
  <Application>Microsoft Office PowerPoint</Application>
  <PresentationFormat>On-screen Show (16:9)</PresentationFormat>
  <Paragraphs>124</Paragraphs>
  <Slides>22</Slides>
  <Notes>13</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22</vt:i4>
      </vt:variant>
    </vt:vector>
  </HeadingPairs>
  <TitlesOfParts>
    <vt:vector size="40" baseType="lpstr">
      <vt:lpstr>MT2MIT</vt:lpstr>
      <vt:lpstr>MT2MIS</vt:lpstr>
      <vt:lpstr>TimesNewRomanPSMT</vt:lpstr>
      <vt:lpstr>Advent Pro Light</vt:lpstr>
      <vt:lpstr>OldStandardTT-Italic</vt:lpstr>
      <vt:lpstr>Anton</vt:lpstr>
      <vt:lpstr>Cambria Math</vt:lpstr>
      <vt:lpstr>Rajdhani</vt:lpstr>
      <vt:lpstr>MT2MST</vt:lpstr>
      <vt:lpstr>Arial</vt:lpstr>
      <vt:lpstr>MT2SYT</vt:lpstr>
      <vt:lpstr>Fira Sans Condensed Light</vt:lpstr>
      <vt:lpstr>Times-Roman</vt:lpstr>
      <vt:lpstr>Josefin Slab</vt:lpstr>
      <vt:lpstr>OldStandardTT-Bold</vt:lpstr>
      <vt:lpstr>Wingdings</vt:lpstr>
      <vt:lpstr>OldStandardTT-Regular</vt:lpstr>
      <vt:lpstr>Ai Tech Agency by Slidesgo</vt:lpstr>
      <vt:lpstr>Disjoint Sets</vt:lpstr>
      <vt:lpstr>Disjoint-set operations</vt:lpstr>
      <vt:lpstr>Disjoint-set operations</vt:lpstr>
      <vt:lpstr>WHAT is disjoint-set data structure?</vt:lpstr>
      <vt:lpstr>PowerPoint Presentation</vt:lpstr>
      <vt:lpstr>linked-list implementation</vt:lpstr>
      <vt:lpstr>linked-list implementation</vt:lpstr>
      <vt:lpstr>PowerPoint Presentation</vt:lpstr>
      <vt:lpstr>PowerPoint Presentation</vt:lpstr>
      <vt:lpstr>PowerPoint Presentation</vt:lpstr>
      <vt:lpstr>Running time of the linked list implementation</vt:lpstr>
      <vt:lpstr>PowerPoint Presentation</vt:lpstr>
      <vt:lpstr>Disjoint-set forests</vt:lpstr>
      <vt:lpstr>PowerPoint Presentation</vt:lpstr>
      <vt:lpstr>PowerPoint Presentation</vt:lpstr>
      <vt:lpstr>PowerPoint Presentation</vt:lpstr>
      <vt:lpstr>PowerPoint Presentation</vt:lpstr>
      <vt:lpstr>PowerPoint Presentation</vt:lpstr>
      <vt:lpstr>Analysis</vt:lpstr>
      <vt:lpstr>PowerPoint Presentation</vt:lpstr>
      <vt:lpstr>PowerPoint Presentation</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Disjoint Sets</dc:title>
  <cp:lastModifiedBy>TRẦN HOÀNG THÁI</cp:lastModifiedBy>
  <cp:revision>23</cp:revision>
  <dcterms:modified xsi:type="dcterms:W3CDTF">2021-01-12T03:45:42Z</dcterms:modified>
</cp:coreProperties>
</file>