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0"/>
            <a:ext cx="8949378" cy="721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36C0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342" y="1545082"/>
            <a:ext cx="864331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Relationship Id="rId3" Type="http://schemas.openxmlformats.org/officeDocument/2006/relationships/hyperlink" Target="http://schemas.android.com/apk/res-auto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0"/>
            <a:ext cx="9122664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42" y="1814271"/>
            <a:ext cx="31718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6600"/>
                </a:solidFill>
              </a:rPr>
              <a:t>Fresher</a:t>
            </a:r>
            <a:r>
              <a:rPr dirty="0" sz="3200" spc="-185">
                <a:solidFill>
                  <a:srgbClr val="FF6600"/>
                </a:solidFill>
              </a:rPr>
              <a:t> </a:t>
            </a:r>
            <a:r>
              <a:rPr dirty="0" sz="3200">
                <a:solidFill>
                  <a:srgbClr val="FF6600"/>
                </a:solidFill>
              </a:rPr>
              <a:t>Android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50342" y="2597911"/>
            <a:ext cx="5063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48ED4"/>
                </a:solidFill>
                <a:latin typeface="Arial"/>
                <a:cs typeface="Arial"/>
              </a:rPr>
              <a:t>Jetpack Architecture Component</a:t>
            </a:r>
            <a:r>
              <a:rPr dirty="0" sz="2400" spc="-35" b="1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548ED4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42" y="4791862"/>
            <a:ext cx="610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4625" y="4791862"/>
            <a:ext cx="44475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dirty="0" sz="1200" spc="2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825" y="4791862"/>
            <a:ext cx="1028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3592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#3. </a:t>
            </a:r>
            <a:r>
              <a:rPr dirty="0" sz="3200">
                <a:solidFill>
                  <a:srgbClr val="FFFFFF"/>
                </a:solidFill>
              </a:rPr>
              <a:t>Hosting</a:t>
            </a:r>
            <a:r>
              <a:rPr dirty="0" sz="3200" spc="-10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navigation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111122"/>
            <a:ext cx="679894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activity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hosts navigation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for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 application through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implementation of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NavHost 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interface -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Navigation Architecture Component’s default is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NavHostFragment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.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It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is added 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the </a:t>
            </a:r>
            <a:r>
              <a:rPr dirty="0" sz="1350" spc="-10">
                <a:solidFill>
                  <a:srgbClr val="445369"/>
                </a:solidFill>
                <a:latin typeface="Arial"/>
                <a:cs typeface="Arial"/>
              </a:rPr>
              <a:t>activity’s</a:t>
            </a: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layout.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591" y="2154935"/>
            <a:ext cx="6033770" cy="2112645"/>
          </a:xfrm>
          <a:prstGeom prst="rect">
            <a:avLst/>
          </a:prstGeom>
          <a:solidFill>
            <a:srgbClr val="2B2B2B"/>
          </a:solidFill>
        </p:spPr>
        <p:txBody>
          <a:bodyPr wrap="square" lIns="0" tIns="2222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75"/>
              </a:spcBef>
            </a:pPr>
            <a:r>
              <a:rPr dirty="0" sz="900" spc="55">
                <a:solidFill>
                  <a:srgbClr val="E8BE6A"/>
                </a:solidFill>
                <a:latin typeface="Arial"/>
                <a:cs typeface="Arial"/>
              </a:rPr>
              <a:t>&lt;LinearLayout</a:t>
            </a:r>
            <a:endParaRPr sz="900">
              <a:latin typeface="Arial"/>
              <a:cs typeface="Arial"/>
            </a:endParaRPr>
          </a:p>
          <a:p>
            <a:pPr marL="286385" marR="3451860">
              <a:lnSpc>
                <a:spcPct val="100000"/>
              </a:lnSpc>
            </a:pPr>
            <a:r>
              <a:rPr dirty="0" sz="900" spc="7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70">
                <a:solidFill>
                  <a:srgbClr val="B9B9B9"/>
                </a:solidFill>
                <a:latin typeface="Arial"/>
                <a:cs typeface="Arial"/>
              </a:rPr>
              <a:t>:layout_width</a:t>
            </a:r>
            <a:r>
              <a:rPr dirty="0" sz="900" spc="70">
                <a:solidFill>
                  <a:srgbClr val="6A8658"/>
                </a:solidFill>
                <a:latin typeface="Arial"/>
                <a:cs typeface="Arial"/>
              </a:rPr>
              <a:t>="match_parent"  </a:t>
            </a:r>
            <a:r>
              <a:rPr dirty="0" sz="900" spc="7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70">
                <a:solidFill>
                  <a:srgbClr val="B9B9B9"/>
                </a:solidFill>
                <a:latin typeface="Arial"/>
                <a:cs typeface="Arial"/>
              </a:rPr>
              <a:t>:layout_height</a:t>
            </a:r>
            <a:r>
              <a:rPr dirty="0" sz="900" spc="70">
                <a:solidFill>
                  <a:srgbClr val="6A8658"/>
                </a:solidFill>
                <a:latin typeface="Arial"/>
                <a:cs typeface="Arial"/>
              </a:rPr>
              <a:t>="match_parent"  </a:t>
            </a:r>
            <a:r>
              <a:rPr dirty="0" sz="900" spc="11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110">
                <a:solidFill>
                  <a:srgbClr val="B9B9B9"/>
                </a:solidFill>
                <a:latin typeface="Arial"/>
                <a:cs typeface="Arial"/>
              </a:rPr>
              <a:t>:orientation</a:t>
            </a:r>
            <a:r>
              <a:rPr dirty="0" sz="900" spc="110">
                <a:solidFill>
                  <a:srgbClr val="6A8658"/>
                </a:solidFill>
                <a:latin typeface="Arial"/>
                <a:cs typeface="Arial"/>
              </a:rPr>
              <a:t>="vertical"</a:t>
            </a:r>
            <a:r>
              <a:rPr dirty="0" sz="900" spc="110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900" spc="40">
                <a:solidFill>
                  <a:srgbClr val="E8BE6A"/>
                </a:solidFill>
                <a:latin typeface="Arial"/>
                <a:cs typeface="Arial"/>
              </a:rPr>
              <a:t>&lt;fragment</a:t>
            </a:r>
            <a:endParaRPr sz="900">
              <a:latin typeface="Arial"/>
              <a:cs typeface="Arial"/>
            </a:endParaRPr>
          </a:p>
          <a:p>
            <a:pPr marL="541020" marR="1737360">
              <a:lnSpc>
                <a:spcPct val="100000"/>
              </a:lnSpc>
            </a:pPr>
            <a:r>
              <a:rPr dirty="0" sz="90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60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900" spc="60">
                <a:solidFill>
                  <a:srgbClr val="6A8658"/>
                </a:solidFill>
                <a:latin typeface="Arial"/>
                <a:cs typeface="Arial"/>
              </a:rPr>
              <a:t>="@+id/nav_host_fragment"  </a:t>
            </a:r>
            <a:r>
              <a:rPr dirty="0" sz="90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60">
                <a:solidFill>
                  <a:srgbClr val="B9B9B9"/>
                </a:solidFill>
                <a:latin typeface="Arial"/>
                <a:cs typeface="Arial"/>
              </a:rPr>
              <a:t>:name</a:t>
            </a:r>
            <a:r>
              <a:rPr dirty="0" sz="900" spc="60">
                <a:solidFill>
                  <a:srgbClr val="6A8658"/>
                </a:solidFill>
                <a:latin typeface="Arial"/>
                <a:cs typeface="Arial"/>
              </a:rPr>
              <a:t>="androidx.navigation.fragment.NavHostFragment"  </a:t>
            </a:r>
            <a:r>
              <a:rPr dirty="0" sz="900" spc="7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70">
                <a:solidFill>
                  <a:srgbClr val="B9B9B9"/>
                </a:solidFill>
                <a:latin typeface="Arial"/>
                <a:cs typeface="Arial"/>
              </a:rPr>
              <a:t>:layout_width</a:t>
            </a:r>
            <a:r>
              <a:rPr dirty="0" sz="900" spc="70">
                <a:solidFill>
                  <a:srgbClr val="6A8658"/>
                </a:solidFill>
                <a:latin typeface="Arial"/>
                <a:cs typeface="Arial"/>
              </a:rPr>
              <a:t>="match_parent"  </a:t>
            </a:r>
            <a:r>
              <a:rPr dirty="0" sz="900" spc="7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900" spc="70">
                <a:solidFill>
                  <a:srgbClr val="B9B9B9"/>
                </a:solidFill>
                <a:latin typeface="Arial"/>
                <a:cs typeface="Arial"/>
              </a:rPr>
              <a:t>:layout_height</a:t>
            </a:r>
            <a:r>
              <a:rPr dirty="0" sz="900" spc="70">
                <a:solidFill>
                  <a:srgbClr val="6A8658"/>
                </a:solidFill>
                <a:latin typeface="Arial"/>
                <a:cs typeface="Arial"/>
              </a:rPr>
              <a:t>="match_parent"  </a:t>
            </a:r>
            <a:r>
              <a:rPr dirty="0" sz="900" spc="7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900" spc="70">
                <a:solidFill>
                  <a:srgbClr val="B9B9B9"/>
                </a:solidFill>
                <a:latin typeface="Arial"/>
                <a:cs typeface="Arial"/>
              </a:rPr>
              <a:t>:defaultNavHost</a:t>
            </a:r>
            <a:r>
              <a:rPr dirty="0" sz="900" spc="70">
                <a:solidFill>
                  <a:srgbClr val="6A8658"/>
                </a:solidFill>
                <a:latin typeface="Arial"/>
                <a:cs typeface="Arial"/>
              </a:rPr>
              <a:t>="true"  </a:t>
            </a:r>
            <a:r>
              <a:rPr dirty="0" sz="900" spc="5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900" spc="55">
                <a:solidFill>
                  <a:srgbClr val="B9B9B9"/>
                </a:solidFill>
                <a:latin typeface="Arial"/>
                <a:cs typeface="Arial"/>
              </a:rPr>
              <a:t>:navGraph</a:t>
            </a:r>
            <a:r>
              <a:rPr dirty="0" sz="900" spc="55">
                <a:solidFill>
                  <a:srgbClr val="6A8658"/>
                </a:solidFill>
                <a:latin typeface="Arial"/>
                <a:cs typeface="Arial"/>
              </a:rPr>
              <a:t>="@navigation/mobile_navigation"</a:t>
            </a:r>
            <a:r>
              <a:rPr dirty="0" sz="900" spc="245">
                <a:solidFill>
                  <a:srgbClr val="6A8658"/>
                </a:solidFill>
                <a:latin typeface="Arial"/>
                <a:cs typeface="Arial"/>
              </a:rPr>
              <a:t> </a:t>
            </a:r>
            <a:r>
              <a:rPr dirty="0" sz="900" spc="114">
                <a:solidFill>
                  <a:srgbClr val="E8BE6A"/>
                </a:solidFill>
                <a:latin typeface="Arial"/>
                <a:cs typeface="Arial"/>
              </a:rPr>
              <a:t>/&gt;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900" spc="60">
                <a:solidFill>
                  <a:srgbClr val="E8BE6A"/>
                </a:solidFill>
                <a:latin typeface="Arial"/>
                <a:cs typeface="Arial"/>
              </a:rPr>
              <a:t>&lt;/LinearLayout&gt;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2043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#4.</a:t>
            </a:r>
            <a:r>
              <a:rPr dirty="0" sz="3200" spc="-8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NavHostFragment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180922"/>
            <a:ext cx="7491095" cy="992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NavHostFragment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swaps in and out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different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fragment destinations as user navigates through</a:t>
            </a:r>
            <a:r>
              <a:rPr dirty="0" sz="1350" spc="-19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</a:t>
            </a:r>
            <a:r>
              <a:rPr dirty="0" sz="1350" spc="-2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graph.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Navigation graph is associated by </a:t>
            </a:r>
            <a:r>
              <a:rPr dirty="0" sz="1350" b="1">
                <a:solidFill>
                  <a:srgbClr val="212A35"/>
                </a:solidFill>
                <a:latin typeface="Arial"/>
                <a:cs typeface="Arial"/>
              </a:rPr>
              <a:t>navGraph</a:t>
            </a:r>
            <a:r>
              <a:rPr dirty="0" sz="1350" spc="-125" b="1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attribute: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" y="2478023"/>
            <a:ext cx="6285230" cy="17399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900" spc="55">
                <a:solidFill>
                  <a:srgbClr val="B9B9B9"/>
                </a:solidFill>
                <a:latin typeface="Arial"/>
                <a:cs typeface="Arial"/>
              </a:rPr>
              <a:t>:navGraph</a:t>
            </a:r>
            <a:r>
              <a:rPr dirty="0" sz="900" spc="55">
                <a:solidFill>
                  <a:srgbClr val="6A8658"/>
                </a:solidFill>
                <a:latin typeface="Arial"/>
                <a:cs typeface="Arial"/>
              </a:rPr>
              <a:t>="@navigation/mobile_navigation"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59" y="2926842"/>
            <a:ext cx="52184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70">
                <a:solidFill>
                  <a:srgbClr val="212A35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ensure that NavHostFragment intercepts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the system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Back</a:t>
            </a:r>
            <a:r>
              <a:rPr dirty="0" sz="1350" spc="-75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button: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" y="3378708"/>
            <a:ext cx="6285230" cy="17399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587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25"/>
              </a:spcBef>
            </a:pPr>
            <a:r>
              <a:rPr dirty="0" sz="900" spc="-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900" spc="-5">
                <a:solidFill>
                  <a:srgbClr val="B9B9B9"/>
                </a:solidFill>
                <a:latin typeface="Arial"/>
                <a:cs typeface="Arial"/>
              </a:rPr>
              <a:t>:defaultNavHost</a:t>
            </a:r>
            <a:r>
              <a:rPr dirty="0" sz="900" spc="-5">
                <a:solidFill>
                  <a:srgbClr val="6A8658"/>
                </a:solidFill>
                <a:latin typeface="Arial"/>
                <a:cs typeface="Arial"/>
              </a:rPr>
              <a:t>="true"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084" y="3640327"/>
            <a:ext cx="372935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75">
                <a:solidFill>
                  <a:srgbClr val="212A35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support Up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button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there is a need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to</a:t>
            </a:r>
            <a:r>
              <a:rPr dirty="0" sz="1350" spc="-45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overwrite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" y="4087367"/>
            <a:ext cx="6285230" cy="38100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4604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CC7831"/>
                </a:solidFill>
                <a:latin typeface="Arial"/>
                <a:cs typeface="Arial"/>
              </a:rPr>
              <a:t>override </a:t>
            </a:r>
            <a:r>
              <a:rPr dirty="0" sz="750" spc="60">
                <a:solidFill>
                  <a:srgbClr val="CC7831"/>
                </a:solidFill>
                <a:latin typeface="Arial"/>
                <a:cs typeface="Arial"/>
              </a:rPr>
              <a:t>fun </a:t>
            </a:r>
            <a:r>
              <a:rPr dirty="0" sz="750" spc="40">
                <a:solidFill>
                  <a:srgbClr val="FFC56C"/>
                </a:solidFill>
                <a:latin typeface="Arial"/>
                <a:cs typeface="Arial"/>
              </a:rPr>
              <a:t>onSupportNavigateUp</a:t>
            </a:r>
            <a:r>
              <a:rPr dirty="0" sz="750" spc="40">
                <a:solidFill>
                  <a:srgbClr val="A9B7C5"/>
                </a:solidFill>
                <a:latin typeface="Arial"/>
                <a:cs typeface="Arial"/>
              </a:rPr>
              <a:t>(): </a:t>
            </a:r>
            <a:r>
              <a:rPr dirty="0" sz="750" spc="15">
                <a:solidFill>
                  <a:srgbClr val="A9B7C5"/>
                </a:solidFill>
                <a:latin typeface="Arial"/>
                <a:cs typeface="Arial"/>
              </a:rPr>
              <a:t>Boolean</a:t>
            </a:r>
            <a:r>
              <a:rPr dirty="0" sz="750" spc="12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750" spc="165">
                <a:solidFill>
                  <a:srgbClr val="A9B7C5"/>
                </a:solidFill>
                <a:latin typeface="Arial"/>
                <a:cs typeface="Arial"/>
              </a:rPr>
              <a:t>{</a:t>
            </a: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80">
                <a:solidFill>
                  <a:srgbClr val="CC7831"/>
                </a:solidFill>
                <a:latin typeface="Arial"/>
                <a:cs typeface="Arial"/>
              </a:rPr>
              <a:t>return </a:t>
            </a:r>
            <a:r>
              <a:rPr dirty="0" sz="750" spc="70">
                <a:solidFill>
                  <a:srgbClr val="A9B7C5"/>
                </a:solidFill>
                <a:latin typeface="Arial"/>
                <a:cs typeface="Arial"/>
              </a:rPr>
              <a:t>navigateUp(findNavController(</a:t>
            </a:r>
            <a:r>
              <a:rPr dirty="0" sz="750" spc="70">
                <a:solidFill>
                  <a:srgbClr val="CC7831"/>
                </a:solidFill>
                <a:latin typeface="Arial"/>
                <a:cs typeface="Arial"/>
              </a:rPr>
              <a:t>this, </a:t>
            </a:r>
            <a:r>
              <a:rPr dirty="0" sz="750" spc="55">
                <a:solidFill>
                  <a:srgbClr val="A9B7C5"/>
                </a:solidFill>
                <a:latin typeface="Arial"/>
                <a:cs typeface="Arial"/>
              </a:rPr>
              <a:t>R.id.</a:t>
            </a:r>
            <a:r>
              <a:rPr dirty="0" sz="750" spc="55" i="1">
                <a:solidFill>
                  <a:srgbClr val="9776AA"/>
                </a:solidFill>
                <a:latin typeface="Arial"/>
                <a:cs typeface="Arial"/>
              </a:rPr>
              <a:t>nav_host_fragment</a:t>
            </a:r>
            <a:r>
              <a:rPr dirty="0" sz="750" spc="55">
                <a:solidFill>
                  <a:srgbClr val="A9B7C5"/>
                </a:solidFill>
                <a:latin typeface="Arial"/>
                <a:cs typeface="Arial"/>
              </a:rPr>
              <a:t>)</a:t>
            </a:r>
            <a:r>
              <a:rPr dirty="0" sz="750" spc="55">
                <a:solidFill>
                  <a:srgbClr val="CC7831"/>
                </a:solidFill>
                <a:latin typeface="Arial"/>
                <a:cs typeface="Arial"/>
              </a:rPr>
              <a:t>,</a:t>
            </a:r>
            <a:r>
              <a:rPr dirty="0" sz="750" spc="175">
                <a:solidFill>
                  <a:srgbClr val="CC7831"/>
                </a:solidFill>
                <a:latin typeface="Arial"/>
                <a:cs typeface="Arial"/>
              </a:rPr>
              <a:t> </a:t>
            </a:r>
            <a:r>
              <a:rPr dirty="0" sz="750" spc="40">
                <a:solidFill>
                  <a:srgbClr val="A9B7C5"/>
                </a:solidFill>
                <a:latin typeface="Arial"/>
                <a:cs typeface="Arial"/>
              </a:rPr>
              <a:t>drawerLayout)</a:t>
            </a:r>
            <a:endParaRPr sz="75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dirty="0" sz="750" spc="165">
                <a:solidFill>
                  <a:srgbClr val="A9B7C5"/>
                </a:solidFill>
                <a:latin typeface="Arial"/>
                <a:cs typeface="Arial"/>
              </a:rPr>
              <a:t>}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8310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#5. Navigation</a:t>
            </a:r>
            <a:r>
              <a:rPr dirty="0" sz="3200" spc="-7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Controller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75944"/>
            <a:ext cx="7001509" cy="249301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894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destination is done by NavController</a:t>
            </a:r>
            <a:r>
              <a:rPr dirty="0" sz="1350" spc="-1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class.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805"/>
              </a:spcBef>
            </a:pP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A</a:t>
            </a:r>
            <a:r>
              <a:rPr dirty="0" sz="1350" spc="-27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NavController can be retrieved using one of the following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static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methods: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19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NavHostFragment.findNavController(Fragment)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05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Navigation.findNavController(Activity,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@IdRes int</a:t>
            </a:r>
            <a:r>
              <a:rPr dirty="0" sz="1350" spc="-3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viewId)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15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Navigation.findNavController(View)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05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View.findNavController()</a:t>
            </a:r>
            <a:endParaRPr sz="1350">
              <a:latin typeface="Arial"/>
              <a:cs typeface="Arial"/>
            </a:endParaRPr>
          </a:p>
          <a:p>
            <a:pPr marL="227329" marR="5080">
              <a:lnSpc>
                <a:spcPct val="149600"/>
              </a:lnSpc>
              <a:spcBef>
                <a:spcPts val="15"/>
              </a:spcBef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navigate()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method is used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destination.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It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accepts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ID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of a destination or</a:t>
            </a:r>
            <a:r>
              <a:rPr dirty="0" sz="1350" spc="-19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of  an</a:t>
            </a:r>
            <a:r>
              <a:rPr dirty="0" sz="1350" spc="-2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action.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8310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#5. Navigation</a:t>
            </a:r>
            <a:r>
              <a:rPr dirty="0" sz="3200" spc="-75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Controller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75944"/>
            <a:ext cx="7995920" cy="249301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894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Useful</a:t>
            </a:r>
            <a:r>
              <a:rPr dirty="0" sz="1350" spc="-3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methods: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05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NavController.navigateUp()</a:t>
            </a:r>
            <a:endParaRPr sz="1350">
              <a:latin typeface="Arial"/>
              <a:cs typeface="Arial"/>
            </a:endParaRPr>
          </a:p>
          <a:p>
            <a:pPr lvl="1" marL="378460" indent="-151765">
              <a:lnSpc>
                <a:spcPct val="100000"/>
              </a:lnSpc>
              <a:spcBef>
                <a:spcPts val="819"/>
              </a:spcBef>
              <a:buChar char="●"/>
              <a:tabLst>
                <a:tab pos="37909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NavController.popBackStack()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8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They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will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be translated into appropriate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framework</a:t>
            </a:r>
            <a:r>
              <a:rPr dirty="0" sz="1350" spc="-13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operations.</a:t>
            </a:r>
            <a:endParaRPr sz="1350">
              <a:latin typeface="Arial"/>
              <a:cs typeface="Arial"/>
            </a:endParaRPr>
          </a:p>
          <a:p>
            <a:pPr marL="227329" marR="5080">
              <a:lnSpc>
                <a:spcPct val="149800"/>
              </a:lnSpc>
              <a:spcBef>
                <a:spcPts val="10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For example when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navigate()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activity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destination,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NavController calls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startActivity()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on our  behalf.</a:t>
            </a:r>
            <a:endParaRPr sz="1350">
              <a:latin typeface="Arial"/>
              <a:cs typeface="Arial"/>
            </a:endParaRPr>
          </a:p>
          <a:p>
            <a:pPr marL="227329" marR="2503170">
              <a:lnSpc>
                <a:spcPct val="149600"/>
              </a:lnSpc>
              <a:spcBef>
                <a:spcPts val="10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Pressing Up and Back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button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calls these methods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respectively to</a:t>
            </a:r>
            <a:r>
              <a:rPr dirty="0" sz="1350" spc="-1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pop 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top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 </a:t>
            </a:r>
            <a:r>
              <a:rPr dirty="0" sz="1350" spc="-10">
                <a:solidFill>
                  <a:srgbClr val="445369"/>
                </a:solidFill>
                <a:latin typeface="Arial"/>
                <a:cs typeface="Arial"/>
              </a:rPr>
              <a:t>off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</a:t>
            </a:r>
            <a:r>
              <a:rPr dirty="0" sz="1350" spc="-6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stack.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77851"/>
            <a:ext cx="6450965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FFFFFF"/>
                </a:solidFill>
              </a:rPr>
              <a:t>#6. </a:t>
            </a:r>
            <a:r>
              <a:rPr dirty="0" sz="2900" spc="-15">
                <a:solidFill>
                  <a:srgbClr val="FFFFFF"/>
                </a:solidFill>
              </a:rPr>
              <a:t>Transitions </a:t>
            </a:r>
            <a:r>
              <a:rPr dirty="0" sz="2900">
                <a:solidFill>
                  <a:srgbClr val="FFFFFF"/>
                </a:solidFill>
              </a:rPr>
              <a:t>between</a:t>
            </a:r>
            <a:r>
              <a:rPr dirty="0" sz="2900" spc="-120">
                <a:solidFill>
                  <a:srgbClr val="FFFFFF"/>
                </a:solidFill>
              </a:rPr>
              <a:t> </a:t>
            </a:r>
            <a:r>
              <a:rPr dirty="0" sz="2900">
                <a:solidFill>
                  <a:srgbClr val="FFFFFF"/>
                </a:solidFill>
              </a:rPr>
              <a:t>destinations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29259" y="1176654"/>
            <a:ext cx="48793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Transitions</a:t>
            </a:r>
            <a:r>
              <a:rPr dirty="0" sz="1350" spc="-4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can</a:t>
            </a:r>
            <a:r>
              <a:rPr dirty="0" sz="1350" spc="-1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be</a:t>
            </a:r>
            <a:r>
              <a:rPr dirty="0" sz="1350" spc="-1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easily</a:t>
            </a:r>
            <a:r>
              <a:rPr dirty="0" sz="1350" spc="-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added</a:t>
            </a:r>
            <a:r>
              <a:rPr dirty="0" sz="1350" spc="-3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through</a:t>
            </a:r>
            <a:r>
              <a:rPr dirty="0" sz="1350" spc="-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XML</a:t>
            </a:r>
            <a:r>
              <a:rPr dirty="0" sz="1350" spc="-5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or</a:t>
            </a:r>
            <a:r>
              <a:rPr dirty="0" sz="1350" spc="-8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Attributes</a:t>
            </a:r>
            <a:r>
              <a:rPr dirty="0" sz="1350" spc="-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panel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051" y="1429511"/>
            <a:ext cx="4619625" cy="234442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2413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90"/>
              </a:spcBef>
            </a:pPr>
            <a:r>
              <a:rPr dirty="0" sz="750" spc="30">
                <a:solidFill>
                  <a:srgbClr val="E8BE6A"/>
                </a:solidFill>
                <a:latin typeface="Arial"/>
                <a:cs typeface="Arial"/>
              </a:rPr>
              <a:t>&lt;fragment</a:t>
            </a:r>
            <a:endParaRPr sz="750">
              <a:latin typeface="Arial"/>
              <a:cs typeface="Arial"/>
            </a:endParaRPr>
          </a:p>
          <a:p>
            <a:pPr marL="244475" marR="70485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="@+id/notesFragment"  </a:t>
            </a:r>
            <a:r>
              <a:rPr dirty="0" sz="75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60">
                <a:solidFill>
                  <a:srgbClr val="B9B9B9"/>
                </a:solidFill>
                <a:latin typeface="Arial"/>
                <a:cs typeface="Arial"/>
              </a:rPr>
              <a:t>:name</a:t>
            </a:r>
            <a:r>
              <a:rPr dirty="0" sz="750" spc="60">
                <a:solidFill>
                  <a:srgbClr val="6A8658"/>
                </a:solidFill>
                <a:latin typeface="Arial"/>
                <a:cs typeface="Arial"/>
              </a:rPr>
              <a:t>="com.jshvarts.notesnavigation.presentation.notelist.NoteListFragment"  </a:t>
            </a:r>
            <a:r>
              <a:rPr dirty="0" sz="750" spc="7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75">
                <a:solidFill>
                  <a:srgbClr val="B9B9B9"/>
                </a:solidFill>
                <a:latin typeface="Arial"/>
                <a:cs typeface="Arial"/>
              </a:rPr>
              <a:t>:label</a:t>
            </a:r>
            <a:r>
              <a:rPr dirty="0" sz="750" spc="75">
                <a:solidFill>
                  <a:srgbClr val="6A8658"/>
                </a:solidFill>
                <a:latin typeface="Arial"/>
                <a:cs typeface="Arial"/>
              </a:rPr>
              <a:t>="@string/label_note_list"  </a:t>
            </a:r>
            <a:r>
              <a:rPr dirty="0" sz="750" spc="65">
                <a:solidFill>
                  <a:srgbClr val="9776AA"/>
                </a:solidFill>
                <a:latin typeface="Arial"/>
                <a:cs typeface="Arial"/>
              </a:rPr>
              <a:t>tools</a:t>
            </a:r>
            <a:r>
              <a:rPr dirty="0" sz="750" spc="65">
                <a:solidFill>
                  <a:srgbClr val="B9B9B9"/>
                </a:solidFill>
                <a:latin typeface="Arial"/>
                <a:cs typeface="Arial"/>
              </a:rPr>
              <a:t>:layout</a:t>
            </a:r>
            <a:r>
              <a:rPr dirty="0" sz="750" spc="65">
                <a:solidFill>
                  <a:srgbClr val="6A8658"/>
                </a:solidFill>
                <a:latin typeface="Arial"/>
                <a:cs typeface="Arial"/>
              </a:rPr>
              <a:t>="@layout/note_list_fragment"</a:t>
            </a:r>
            <a:r>
              <a:rPr dirty="0" sz="750" spc="65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60">
                <a:solidFill>
                  <a:srgbClr val="E8BE6A"/>
                </a:solidFill>
                <a:latin typeface="Arial"/>
                <a:cs typeface="Arial"/>
              </a:rPr>
              <a:t>&lt;action</a:t>
            </a:r>
            <a:endParaRPr sz="750">
              <a:latin typeface="Arial"/>
              <a:cs typeface="Arial"/>
            </a:endParaRPr>
          </a:p>
          <a:p>
            <a:pPr marL="454025" marR="2008505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="@+id/action_notes_to_addNote"  </a:t>
            </a:r>
            <a:r>
              <a:rPr dirty="0" sz="750" spc="4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40">
                <a:solidFill>
                  <a:srgbClr val="B9B9B9"/>
                </a:solidFill>
                <a:latin typeface="Arial"/>
                <a:cs typeface="Arial"/>
              </a:rPr>
              <a:t>:destination</a:t>
            </a:r>
            <a:r>
              <a:rPr dirty="0" sz="750" spc="40">
                <a:solidFill>
                  <a:srgbClr val="6A8658"/>
                </a:solidFill>
                <a:latin typeface="Arial"/>
                <a:cs typeface="Arial"/>
              </a:rPr>
              <a:t>="@id/addNoteFragment"</a:t>
            </a:r>
            <a:r>
              <a:rPr dirty="0" sz="750" spc="170">
                <a:solidFill>
                  <a:srgbClr val="6A8658"/>
                </a:solidFill>
                <a:latin typeface="Arial"/>
                <a:cs typeface="Arial"/>
              </a:rPr>
              <a:t> </a:t>
            </a:r>
            <a:r>
              <a:rPr dirty="0" sz="750" spc="80">
                <a:solidFill>
                  <a:srgbClr val="E8BE6A"/>
                </a:solidFill>
                <a:latin typeface="Arial"/>
                <a:cs typeface="Arial"/>
              </a:rPr>
              <a:t>/&gt;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60">
                <a:solidFill>
                  <a:srgbClr val="E8BE6A"/>
                </a:solidFill>
                <a:latin typeface="Arial"/>
                <a:cs typeface="Arial"/>
              </a:rPr>
              <a:t>&lt;action</a:t>
            </a:r>
            <a:endParaRPr sz="750">
              <a:latin typeface="Arial"/>
              <a:cs typeface="Arial"/>
            </a:endParaRPr>
          </a:p>
          <a:p>
            <a:pPr marL="454025" marR="1850389">
              <a:lnSpc>
                <a:spcPct val="100000"/>
              </a:lnSpc>
            </a:pPr>
            <a:r>
              <a:rPr dirty="0" sz="75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60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60">
                <a:solidFill>
                  <a:srgbClr val="6A8658"/>
                </a:solidFill>
                <a:latin typeface="Arial"/>
                <a:cs typeface="Arial"/>
              </a:rPr>
              <a:t>="@+id/action_notes_to_noteDetail"  </a:t>
            </a:r>
            <a:r>
              <a:rPr dirty="0" sz="750" spc="5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50">
                <a:solidFill>
                  <a:srgbClr val="B9B9B9"/>
                </a:solidFill>
                <a:latin typeface="Arial"/>
                <a:cs typeface="Arial"/>
              </a:rPr>
              <a:t>:destination</a:t>
            </a:r>
            <a:r>
              <a:rPr dirty="0" sz="750" spc="50">
                <a:solidFill>
                  <a:srgbClr val="6A8658"/>
                </a:solidFill>
                <a:latin typeface="Arial"/>
                <a:cs typeface="Arial"/>
              </a:rPr>
              <a:t>="@id/noteDetailFragment"  </a:t>
            </a:r>
            <a:r>
              <a:rPr dirty="0" sz="750" spc="3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30">
                <a:solidFill>
                  <a:srgbClr val="B9B9B9"/>
                </a:solidFill>
                <a:latin typeface="Arial"/>
                <a:cs typeface="Arial"/>
              </a:rPr>
              <a:t>:enterAnim</a:t>
            </a:r>
            <a:r>
              <a:rPr dirty="0" sz="750" spc="30">
                <a:solidFill>
                  <a:srgbClr val="6A8658"/>
                </a:solidFill>
                <a:latin typeface="Arial"/>
                <a:cs typeface="Arial"/>
              </a:rPr>
              <a:t>="@anim/enter_slide_down"  </a:t>
            </a:r>
            <a:r>
              <a:rPr dirty="0" sz="750" spc="4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40">
                <a:solidFill>
                  <a:srgbClr val="B9B9B9"/>
                </a:solidFill>
                <a:latin typeface="Arial"/>
                <a:cs typeface="Arial"/>
              </a:rPr>
              <a:t>:exitAnim</a:t>
            </a:r>
            <a:r>
              <a:rPr dirty="0" sz="750" spc="40">
                <a:solidFill>
                  <a:srgbClr val="6A8658"/>
                </a:solidFill>
                <a:latin typeface="Arial"/>
                <a:cs typeface="Arial"/>
              </a:rPr>
              <a:t>="@anim/exit_slide_down"  </a:t>
            </a:r>
            <a:r>
              <a:rPr dirty="0" sz="750" spc="2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25">
                <a:solidFill>
                  <a:srgbClr val="B9B9B9"/>
                </a:solidFill>
                <a:latin typeface="Arial"/>
                <a:cs typeface="Arial"/>
              </a:rPr>
              <a:t>:popEnterAnim</a:t>
            </a:r>
            <a:r>
              <a:rPr dirty="0" sz="750" spc="25">
                <a:solidFill>
                  <a:srgbClr val="6A8658"/>
                </a:solidFill>
                <a:latin typeface="Arial"/>
                <a:cs typeface="Arial"/>
              </a:rPr>
              <a:t>="@anim/pop_enter_slide_up"  </a:t>
            </a:r>
            <a:r>
              <a:rPr dirty="0" sz="750" spc="3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35">
                <a:solidFill>
                  <a:srgbClr val="B9B9B9"/>
                </a:solidFill>
                <a:latin typeface="Arial"/>
                <a:cs typeface="Arial"/>
              </a:rPr>
              <a:t>:popExitAnim</a:t>
            </a:r>
            <a:r>
              <a:rPr dirty="0" sz="750" spc="35">
                <a:solidFill>
                  <a:srgbClr val="6A8658"/>
                </a:solidFill>
                <a:latin typeface="Arial"/>
                <a:cs typeface="Arial"/>
              </a:rPr>
              <a:t>="@anim/pop_exit_slide_up"</a:t>
            </a:r>
            <a:r>
              <a:rPr dirty="0" sz="750" spc="35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65">
                <a:solidFill>
                  <a:srgbClr val="E8BE6A"/>
                </a:solidFill>
                <a:latin typeface="Arial"/>
                <a:cs typeface="Arial"/>
              </a:rPr>
              <a:t>&lt;/action&gt;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dirty="0" sz="750" spc="40">
                <a:solidFill>
                  <a:srgbClr val="E8BE6A"/>
                </a:solidFill>
                <a:latin typeface="Arial"/>
                <a:cs typeface="Arial"/>
              </a:rPr>
              <a:t>&lt;/fragment&gt;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59" y="4096613"/>
            <a:ext cx="22193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Or in code using</a:t>
            </a:r>
            <a:r>
              <a:rPr dirty="0" sz="1350" spc="-10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NavOptions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86994"/>
            <a:ext cx="65316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</a:rPr>
              <a:t>#7. Passing </a:t>
            </a:r>
            <a:r>
              <a:rPr dirty="0" sz="2800" spc="-5">
                <a:solidFill>
                  <a:srgbClr val="FFFFFF"/>
                </a:solidFill>
              </a:rPr>
              <a:t>data between</a:t>
            </a:r>
            <a:r>
              <a:rPr dirty="0" sz="2800" spc="30">
                <a:solidFill>
                  <a:srgbClr val="FFFFFF"/>
                </a:solidFill>
              </a:rPr>
              <a:t> </a:t>
            </a:r>
            <a:r>
              <a:rPr dirty="0" sz="2800" spc="-5">
                <a:solidFill>
                  <a:srgbClr val="FFFFFF"/>
                </a:solidFill>
              </a:rPr>
              <a:t>destinations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9259" y="1075944"/>
            <a:ext cx="4763770" cy="156781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Every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can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define </a:t>
            </a:r>
            <a:r>
              <a:rPr dirty="0" sz="1350" spc="5" b="1">
                <a:solidFill>
                  <a:srgbClr val="445369"/>
                </a:solidFill>
                <a:latin typeface="Arial"/>
                <a:cs typeface="Arial"/>
              </a:rPr>
              <a:t>what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arguments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it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can</a:t>
            </a:r>
            <a:r>
              <a:rPr dirty="0" sz="1350" spc="-110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receive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50" spc="-25">
                <a:solidFill>
                  <a:srgbClr val="445369"/>
                </a:solidFill>
                <a:latin typeface="Arial"/>
                <a:cs typeface="Arial"/>
              </a:rPr>
              <a:t>Two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possible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ways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of passing data between</a:t>
            </a:r>
            <a:r>
              <a:rPr dirty="0" sz="1350" spc="-10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destinations:</a:t>
            </a:r>
            <a:endParaRPr sz="1350">
              <a:latin typeface="Arial"/>
              <a:cs typeface="Arial"/>
            </a:endParaRPr>
          </a:p>
          <a:p>
            <a:pPr marL="163830" indent="-151765">
              <a:lnSpc>
                <a:spcPct val="100000"/>
              </a:lnSpc>
              <a:spcBef>
                <a:spcPts val="819"/>
              </a:spcBef>
              <a:buChar char="●"/>
              <a:tabLst>
                <a:tab pos="1644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using</a:t>
            </a:r>
            <a:r>
              <a:rPr dirty="0" sz="1350" spc="-3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Bundle</a:t>
            </a:r>
            <a:endParaRPr sz="1350">
              <a:latin typeface="Arial"/>
              <a:cs typeface="Arial"/>
            </a:endParaRPr>
          </a:p>
          <a:p>
            <a:pPr marL="163830" indent="-151765">
              <a:lnSpc>
                <a:spcPct val="100000"/>
              </a:lnSpc>
              <a:spcBef>
                <a:spcPts val="805"/>
              </a:spcBef>
              <a:buChar char="●"/>
              <a:tabLst>
                <a:tab pos="16446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type-safe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way using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safeargs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Gradle</a:t>
            </a:r>
            <a:r>
              <a:rPr dirty="0" sz="1350" spc="-10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plugin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350" spc="-7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enable safeargs, add below line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</a:t>
            </a:r>
            <a:r>
              <a:rPr dirty="0" sz="1350" spc="-5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build.gradle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" y="2894076"/>
            <a:ext cx="3339465" cy="17399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900" spc="60">
                <a:solidFill>
                  <a:srgbClr val="A9B7C5"/>
                </a:solidFill>
                <a:latin typeface="Arial"/>
                <a:cs typeface="Arial"/>
              </a:rPr>
              <a:t>apply </a:t>
            </a:r>
            <a:r>
              <a:rPr dirty="0" sz="900" spc="114">
                <a:solidFill>
                  <a:srgbClr val="6A8658"/>
                </a:solidFill>
                <a:latin typeface="Arial"/>
                <a:cs typeface="Arial"/>
              </a:rPr>
              <a:t>plugin</a:t>
            </a:r>
            <a:r>
              <a:rPr dirty="0" sz="900" spc="114">
                <a:solidFill>
                  <a:srgbClr val="A9B7C5"/>
                </a:solidFill>
                <a:latin typeface="Arial"/>
                <a:cs typeface="Arial"/>
              </a:rPr>
              <a:t>:</a:t>
            </a:r>
            <a:r>
              <a:rPr dirty="0" sz="900" spc="17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900" spc="110">
                <a:solidFill>
                  <a:srgbClr val="6A8658"/>
                </a:solidFill>
                <a:latin typeface="Arial"/>
                <a:cs typeface="Arial"/>
              </a:rPr>
              <a:t>'androidx.navigation.safeargs.kotlin'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77851"/>
            <a:ext cx="6515734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FFFFFF"/>
                </a:solidFill>
              </a:rPr>
              <a:t>#8. Passing data – adding</a:t>
            </a:r>
            <a:r>
              <a:rPr dirty="0" sz="2900" spc="-105">
                <a:solidFill>
                  <a:srgbClr val="FFFFFF"/>
                </a:solidFill>
              </a:rPr>
              <a:t> </a:t>
            </a:r>
            <a:r>
              <a:rPr dirty="0" sz="2900">
                <a:solidFill>
                  <a:srgbClr val="FFFFFF"/>
                </a:solidFill>
              </a:rPr>
              <a:t>arguments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50520" y="1202436"/>
            <a:ext cx="6620509" cy="118872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778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40"/>
              </a:spcBef>
            </a:pPr>
            <a:r>
              <a:rPr dirty="0" sz="750" spc="30">
                <a:solidFill>
                  <a:srgbClr val="E8BE6A"/>
                </a:solidFill>
                <a:latin typeface="Arial"/>
                <a:cs typeface="Arial"/>
              </a:rPr>
              <a:t>&lt;fragment</a:t>
            </a:r>
            <a:endParaRPr sz="750">
              <a:latin typeface="Arial"/>
              <a:cs typeface="Arial"/>
            </a:endParaRPr>
          </a:p>
          <a:p>
            <a:pPr marL="244475" marR="2072005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="@+id/editNoteFragment"  </a:t>
            </a:r>
            <a:r>
              <a:rPr dirty="0" sz="750" spc="5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55">
                <a:solidFill>
                  <a:srgbClr val="B9B9B9"/>
                </a:solidFill>
                <a:latin typeface="Arial"/>
                <a:cs typeface="Arial"/>
              </a:rPr>
              <a:t>:name</a:t>
            </a:r>
            <a:r>
              <a:rPr dirty="0" sz="750" spc="55">
                <a:solidFill>
                  <a:srgbClr val="6A8658"/>
                </a:solidFill>
                <a:latin typeface="Arial"/>
                <a:cs typeface="Arial"/>
              </a:rPr>
              <a:t>="com.jshvarts.notesnavigation.presentation.editnote.EditNoteFragment"  </a:t>
            </a:r>
            <a:r>
              <a:rPr dirty="0" sz="750" spc="7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70">
                <a:solidFill>
                  <a:srgbClr val="B9B9B9"/>
                </a:solidFill>
                <a:latin typeface="Arial"/>
                <a:cs typeface="Arial"/>
              </a:rPr>
              <a:t>:label</a:t>
            </a:r>
            <a:r>
              <a:rPr dirty="0" sz="750" spc="70">
                <a:solidFill>
                  <a:srgbClr val="6A8658"/>
                </a:solidFill>
                <a:latin typeface="Arial"/>
                <a:cs typeface="Arial"/>
              </a:rPr>
              <a:t>="@string/label_edit_note"  </a:t>
            </a:r>
            <a:r>
              <a:rPr dirty="0" sz="750" spc="60">
                <a:solidFill>
                  <a:srgbClr val="9776AA"/>
                </a:solidFill>
                <a:latin typeface="Arial"/>
                <a:cs typeface="Arial"/>
              </a:rPr>
              <a:t>tools</a:t>
            </a:r>
            <a:r>
              <a:rPr dirty="0" sz="750" spc="60">
                <a:solidFill>
                  <a:srgbClr val="B9B9B9"/>
                </a:solidFill>
                <a:latin typeface="Arial"/>
                <a:cs typeface="Arial"/>
              </a:rPr>
              <a:t>:layout</a:t>
            </a:r>
            <a:r>
              <a:rPr dirty="0" sz="750" spc="60">
                <a:solidFill>
                  <a:srgbClr val="6A8658"/>
                </a:solidFill>
                <a:latin typeface="Arial"/>
                <a:cs typeface="Arial"/>
              </a:rPr>
              <a:t>="@layout/edit_note_fragment"</a:t>
            </a:r>
            <a:r>
              <a:rPr dirty="0" sz="750" spc="60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5">
                <a:solidFill>
                  <a:srgbClr val="E8BE6A"/>
                </a:solidFill>
                <a:latin typeface="Arial"/>
                <a:cs typeface="Arial"/>
              </a:rPr>
              <a:t>&lt;argument</a:t>
            </a:r>
            <a:endParaRPr sz="750">
              <a:latin typeface="Arial"/>
              <a:cs typeface="Arial"/>
            </a:endParaRPr>
          </a:p>
          <a:p>
            <a:pPr marL="453390" marR="4900930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:name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="noteId"  </a:t>
            </a:r>
            <a:r>
              <a:rPr dirty="0" sz="750" spc="5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50">
                <a:solidFill>
                  <a:srgbClr val="B9B9B9"/>
                </a:solidFill>
                <a:latin typeface="Arial"/>
                <a:cs typeface="Arial"/>
              </a:rPr>
              <a:t>:argType</a:t>
            </a:r>
            <a:r>
              <a:rPr dirty="0" sz="750" spc="50">
                <a:solidFill>
                  <a:srgbClr val="6A8658"/>
                </a:solidFill>
                <a:latin typeface="Arial"/>
                <a:cs typeface="Arial"/>
              </a:rPr>
              <a:t>="integer"</a:t>
            </a:r>
            <a:r>
              <a:rPr dirty="0" sz="750" spc="190">
                <a:solidFill>
                  <a:srgbClr val="6A8658"/>
                </a:solidFill>
                <a:latin typeface="Arial"/>
                <a:cs typeface="Arial"/>
              </a:rPr>
              <a:t> </a:t>
            </a:r>
            <a:r>
              <a:rPr dirty="0" sz="750" spc="80">
                <a:solidFill>
                  <a:srgbClr val="E8BE6A"/>
                </a:solidFill>
                <a:latin typeface="Arial"/>
                <a:cs typeface="Arial"/>
              </a:rPr>
              <a:t>/&gt;</a:t>
            </a:r>
            <a:endParaRPr sz="75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dirty="0" sz="750" spc="40">
                <a:solidFill>
                  <a:srgbClr val="E8BE6A"/>
                </a:solidFill>
                <a:latin typeface="Arial"/>
                <a:cs typeface="Arial"/>
              </a:rPr>
              <a:t>&lt;/fragment&gt;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59" y="2679014"/>
            <a:ext cx="7249795" cy="4387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Create Bundle and </a:t>
            </a:r>
            <a:r>
              <a:rPr dirty="0" sz="1350" spc="5">
                <a:solidFill>
                  <a:srgbClr val="212A35"/>
                </a:solidFill>
                <a:latin typeface="Arial"/>
                <a:cs typeface="Arial"/>
              </a:rPr>
              <a:t>pass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it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the destination using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navigate()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method. Enable safeArgs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for</a:t>
            </a:r>
            <a:r>
              <a:rPr dirty="0" sz="1350" spc="-16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 spc="5">
                <a:solidFill>
                  <a:srgbClr val="212A35"/>
                </a:solidFill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passing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Data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between</a:t>
            </a:r>
            <a:r>
              <a:rPr dirty="0" sz="1350" spc="-7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fragment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" y="3451859"/>
            <a:ext cx="6620509" cy="17399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333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5"/>
              </a:spcBef>
            </a:pPr>
            <a:r>
              <a:rPr dirty="0" sz="900" spc="60">
                <a:solidFill>
                  <a:srgbClr val="A9B7C5"/>
                </a:solidFill>
                <a:latin typeface="Arial"/>
                <a:cs typeface="Arial"/>
              </a:rPr>
              <a:t>apply </a:t>
            </a:r>
            <a:r>
              <a:rPr dirty="0" sz="900" spc="114">
                <a:solidFill>
                  <a:srgbClr val="A9B7C5"/>
                </a:solidFill>
                <a:latin typeface="Arial"/>
                <a:cs typeface="Arial"/>
              </a:rPr>
              <a:t>plugin:</a:t>
            </a:r>
            <a:r>
              <a:rPr dirty="0" sz="900" spc="145">
                <a:solidFill>
                  <a:srgbClr val="A9B7C5"/>
                </a:solidFill>
                <a:latin typeface="Arial"/>
                <a:cs typeface="Arial"/>
              </a:rPr>
              <a:t> </a:t>
            </a:r>
            <a:r>
              <a:rPr dirty="0" sz="900" spc="110">
                <a:solidFill>
                  <a:srgbClr val="6A8658"/>
                </a:solidFill>
                <a:latin typeface="Arial"/>
                <a:cs typeface="Arial"/>
              </a:rPr>
              <a:t>'androidx.navigation.safeargs.kotlin'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5436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#9. Nested navigation</a:t>
            </a:r>
            <a:r>
              <a:rPr dirty="0" sz="3200" spc="-75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graph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75944"/>
            <a:ext cx="6374130" cy="156781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series of destinations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can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be grouped into a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sub-graph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within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navigation</a:t>
            </a:r>
            <a:r>
              <a:rPr dirty="0" sz="1350" spc="-18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graph.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Useful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for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organizing </a:t>
            </a:r>
            <a:r>
              <a:rPr dirty="0" sz="1350" spc="5" b="1">
                <a:solidFill>
                  <a:srgbClr val="445369"/>
                </a:solidFill>
                <a:latin typeface="Arial"/>
                <a:cs typeface="Arial"/>
              </a:rPr>
              <a:t>and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reusing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sections of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app’s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UI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like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login</a:t>
            </a:r>
            <a:r>
              <a:rPr dirty="0" sz="1350" spc="-22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445369"/>
                </a:solidFill>
                <a:latin typeface="Arial"/>
                <a:cs typeface="Arial"/>
              </a:rPr>
              <a:t>flow.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Nested graph must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have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start</a:t>
            </a:r>
            <a:r>
              <a:rPr dirty="0" sz="1350" spc="-114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destination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Root graph only accesses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nested graph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through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its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starting</a:t>
            </a:r>
            <a:r>
              <a:rPr dirty="0" sz="1350" spc="-190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destination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In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navigation graph </a:t>
            </a:r>
            <a:r>
              <a:rPr dirty="0" sz="1350" spc="-5">
                <a:solidFill>
                  <a:srgbClr val="212A35"/>
                </a:solidFill>
                <a:latin typeface="Arial"/>
                <a:cs typeface="Arial"/>
              </a:rPr>
              <a:t>you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can reference other graph by using</a:t>
            </a:r>
            <a:r>
              <a:rPr dirty="0" sz="1350" spc="-170">
                <a:solidFill>
                  <a:srgbClr val="212A3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212A35"/>
                </a:solidFill>
                <a:latin typeface="Arial"/>
                <a:cs typeface="Arial"/>
              </a:rPr>
              <a:t>&lt;include&gt;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" y="2942844"/>
            <a:ext cx="5875020" cy="17399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333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5"/>
              </a:spcBef>
            </a:pPr>
            <a:r>
              <a:rPr dirty="0" sz="900" spc="70">
                <a:solidFill>
                  <a:srgbClr val="E8BE6A"/>
                </a:solidFill>
                <a:latin typeface="Arial"/>
                <a:cs typeface="Arial"/>
              </a:rPr>
              <a:t>&lt;include </a:t>
            </a:r>
            <a:r>
              <a:rPr dirty="0" sz="900" spc="5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900" spc="50">
                <a:solidFill>
                  <a:srgbClr val="B9B9B9"/>
                </a:solidFill>
                <a:latin typeface="Arial"/>
                <a:cs typeface="Arial"/>
              </a:rPr>
              <a:t>:graph</a:t>
            </a:r>
            <a:r>
              <a:rPr dirty="0" sz="900" spc="50">
                <a:solidFill>
                  <a:srgbClr val="6A8658"/>
                </a:solidFill>
                <a:latin typeface="Arial"/>
                <a:cs typeface="Arial"/>
              </a:rPr>
              <a:t>="@navigation/nav_graph_sale"</a:t>
            </a:r>
            <a:r>
              <a:rPr dirty="0" sz="900" spc="135">
                <a:solidFill>
                  <a:srgbClr val="6A8658"/>
                </a:solidFill>
                <a:latin typeface="Arial"/>
                <a:cs typeface="Arial"/>
              </a:rPr>
              <a:t> </a:t>
            </a:r>
            <a:r>
              <a:rPr dirty="0" sz="900" spc="100">
                <a:solidFill>
                  <a:srgbClr val="E8BE6A"/>
                </a:solidFill>
                <a:latin typeface="Arial"/>
                <a:cs typeface="Arial"/>
              </a:rPr>
              <a:t>/&gt;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64535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#10. </a:t>
            </a:r>
            <a:r>
              <a:rPr dirty="0" sz="3200">
                <a:solidFill>
                  <a:srgbClr val="FFFFFF"/>
                </a:solidFill>
              </a:rPr>
              <a:t>Deep linking to a</a:t>
            </a:r>
            <a:r>
              <a:rPr dirty="0" sz="3200" spc="-100">
                <a:solidFill>
                  <a:srgbClr val="FFFFFF"/>
                </a:solidFill>
              </a:rPr>
              <a:t> </a:t>
            </a:r>
            <a:r>
              <a:rPr dirty="0" sz="3200" spc="-5">
                <a:solidFill>
                  <a:srgbClr val="FFFFFF"/>
                </a:solidFill>
              </a:rPr>
              <a:t>destination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075944"/>
            <a:ext cx="8176895" cy="156781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894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Deep links allow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jump in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middle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of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app’s navigation. It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can be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from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url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link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or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pending</a:t>
            </a:r>
            <a:r>
              <a:rPr dirty="0" sz="1350" spc="-75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intent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805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library ensures users start on the appropriate destination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appropriate back</a:t>
            </a:r>
            <a:r>
              <a:rPr dirty="0" sz="1350" spc="-215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stack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227329" marR="75565" indent="-215265">
              <a:lnSpc>
                <a:spcPct val="149600"/>
              </a:lnSpc>
              <a:spcBef>
                <a:spcPts val="15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When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user uses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Back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button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they navigate back up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stack just as though they</a:t>
            </a:r>
            <a:r>
              <a:rPr dirty="0" sz="1350" spc="-24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entered  app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from app’s entry</a:t>
            </a:r>
            <a:r>
              <a:rPr dirty="0" sz="1350" spc="-7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point.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815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When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deep link is triggered,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task back stack is cleared and replaced</a:t>
            </a:r>
            <a:r>
              <a:rPr dirty="0" sz="1350" spc="-27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 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deep link destination.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118998"/>
            <a:ext cx="256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</a:rPr>
              <a:t>Lesson</a:t>
            </a:r>
            <a:r>
              <a:rPr dirty="0" sz="2400" spc="-5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Summary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7327" y="989787"/>
            <a:ext cx="3039110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</a:tabLst>
            </a:pPr>
            <a:r>
              <a:rPr dirty="0" sz="2400" spc="-5">
                <a:latin typeface="Arial"/>
                <a:cs typeface="Arial"/>
              </a:rPr>
              <a:t>Navigation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2020"/>
              </a:spcBef>
              <a:buChar char="•"/>
              <a:tabLst>
                <a:tab pos="227965" algn="l"/>
              </a:tabLst>
            </a:pPr>
            <a:r>
              <a:rPr dirty="0" sz="2400" spc="-5">
                <a:latin typeface="Arial"/>
                <a:cs typeface="Arial"/>
              </a:rPr>
              <a:t>Setup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2014"/>
              </a:spcBef>
              <a:buChar char="•"/>
              <a:tabLst>
                <a:tab pos="227965" algn="l"/>
              </a:tabLst>
            </a:pPr>
            <a:r>
              <a:rPr dirty="0" sz="2400" spc="-5">
                <a:latin typeface="Arial"/>
                <a:cs typeface="Arial"/>
              </a:rPr>
              <a:t>Navigation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detail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27" y="4791862"/>
            <a:ext cx="610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6817" y="4791862"/>
            <a:ext cx="44475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dirty="0" sz="1200" spc="2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842" y="4791862"/>
            <a:ext cx="1816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92329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40740" sz="1125">
                <a:solidFill>
                  <a:srgbClr val="445369"/>
                </a:solidFill>
                <a:latin typeface="Arial"/>
                <a:cs typeface="Arial"/>
              </a:rPr>
              <a:t>2</a:t>
            </a:r>
            <a:endParaRPr baseline="40740" sz="112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676"/>
            <a:ext cx="490727" cy="36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522"/>
            <a:ext cx="1424940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23" y="0"/>
            <a:ext cx="9142730" cy="5143500"/>
            <a:chOff x="1523" y="0"/>
            <a:chExt cx="9142730" cy="5143500"/>
          </a:xfrm>
        </p:grpSpPr>
        <p:sp>
          <p:nvSpPr>
            <p:cNvPr id="6" name="object 6"/>
            <p:cNvSpPr/>
            <p:nvPr/>
          </p:nvSpPr>
          <p:spPr>
            <a:xfrm>
              <a:off x="3086099" y="0"/>
              <a:ext cx="6057899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4" y="1523"/>
              <a:ext cx="9140952" cy="5141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3" y="0"/>
              <a:ext cx="5724525" cy="5142230"/>
            </a:xfrm>
            <a:custGeom>
              <a:avLst/>
              <a:gdLst/>
              <a:ahLst/>
              <a:cxnLst/>
              <a:rect l="l" t="t" r="r" b="b"/>
              <a:pathLst>
                <a:path w="5724525" h="5142230">
                  <a:moveTo>
                    <a:pt x="3122694" y="0"/>
                  </a:moveTo>
                  <a:lnTo>
                    <a:pt x="0" y="0"/>
                  </a:lnTo>
                  <a:lnTo>
                    <a:pt x="0" y="5141975"/>
                  </a:lnTo>
                  <a:lnTo>
                    <a:pt x="5724144" y="5141975"/>
                  </a:lnTo>
                  <a:lnTo>
                    <a:pt x="3122694" y="0"/>
                  </a:lnTo>
                  <a:close/>
                </a:path>
              </a:pathLst>
            </a:custGeom>
            <a:solidFill>
              <a:srgbClr val="1885AE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4974" y="2937459"/>
            <a:ext cx="3385185" cy="1445260"/>
          </a:xfrm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1295"/>
              </a:spcBef>
            </a:pPr>
            <a:r>
              <a:rPr dirty="0" sz="5150" spc="10">
                <a:solidFill>
                  <a:srgbClr val="FFFFFF"/>
                </a:solidFill>
              </a:rPr>
              <a:t>Navigation  </a:t>
            </a:r>
            <a:r>
              <a:rPr dirty="0" sz="5150" spc="10">
                <a:solidFill>
                  <a:srgbClr val="FFFFFF"/>
                </a:solidFill>
              </a:rPr>
              <a:t>overview</a:t>
            </a:r>
            <a:endParaRPr sz="5150"/>
          </a:p>
        </p:txBody>
      </p:sp>
      <p:grpSp>
        <p:nvGrpSpPr>
          <p:cNvPr id="10" name="object 10"/>
          <p:cNvGrpSpPr/>
          <p:nvPr/>
        </p:nvGrpSpPr>
        <p:grpSpPr>
          <a:xfrm>
            <a:off x="498348" y="2528316"/>
            <a:ext cx="1845945" cy="1676400"/>
            <a:chOff x="498348" y="2528316"/>
            <a:chExt cx="1845945" cy="1676400"/>
          </a:xfrm>
        </p:grpSpPr>
        <p:sp>
          <p:nvSpPr>
            <p:cNvPr id="11" name="object 11"/>
            <p:cNvSpPr/>
            <p:nvPr/>
          </p:nvSpPr>
          <p:spPr>
            <a:xfrm>
              <a:off x="498348" y="3099816"/>
              <a:ext cx="62865" cy="1104900"/>
            </a:xfrm>
            <a:custGeom>
              <a:avLst/>
              <a:gdLst/>
              <a:ahLst/>
              <a:cxnLst/>
              <a:rect l="l" t="t" r="r" b="b"/>
              <a:pathLst>
                <a:path w="62865" h="1104900">
                  <a:moveTo>
                    <a:pt x="62484" y="0"/>
                  </a:moveTo>
                  <a:lnTo>
                    <a:pt x="0" y="0"/>
                  </a:lnTo>
                  <a:lnTo>
                    <a:pt x="0" y="1104900"/>
                  </a:lnTo>
                  <a:lnTo>
                    <a:pt x="62484" y="1104900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8348" y="2598420"/>
              <a:ext cx="615696" cy="452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1580" y="2583180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w="0"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64336" y="2528316"/>
              <a:ext cx="1179576" cy="4907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42" y="1545082"/>
            <a:ext cx="42202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75"/>
              <a:t> </a:t>
            </a:r>
            <a:r>
              <a:rPr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4791862"/>
            <a:ext cx="610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dirty="0" sz="1200" spc="5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4625" y="4791862"/>
            <a:ext cx="44475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09e-BM/DT/FSOFT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©FPT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–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Fresher </a:t>
            </a: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Academy </a:t>
            </a: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-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Internal</a:t>
            </a:r>
            <a:r>
              <a:rPr dirty="0" sz="1200" spc="2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rlito"/>
                <a:cs typeface="Carlito"/>
              </a:rPr>
              <a:t>Use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8101" y="4791862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0189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</a:rPr>
              <a:t>Navigation</a:t>
            </a:r>
            <a:r>
              <a:rPr dirty="0" sz="3200" spc="-13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5615" y="959358"/>
            <a:ext cx="8183880" cy="28409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450"/>
              </a:lnSpc>
              <a:spcBef>
                <a:spcPts val="29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refers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interactions that allow users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navigate across, into, and back out from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</a:t>
            </a:r>
            <a:r>
              <a:rPr dirty="0" sz="1350" spc="-20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different 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pieces of content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within your</a:t>
            </a:r>
            <a:r>
              <a:rPr dirty="0" sz="1350" spc="-8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app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1140"/>
              </a:spcBef>
            </a:pP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component consists of three key parts that are described</a:t>
            </a:r>
            <a:r>
              <a:rPr dirty="0" sz="1350" spc="-26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below: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81305" marR="1470660" indent="-215265">
              <a:lnSpc>
                <a:spcPct val="100000"/>
              </a:lnSpc>
              <a:buChar char="•"/>
              <a:tabLst>
                <a:tab pos="281305" algn="l"/>
                <a:tab pos="281940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graph: An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XML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resource that contains</a:t>
            </a:r>
            <a:r>
              <a:rPr dirty="0" sz="1350" spc="-27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all navigation-related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information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  one centralized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location.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This includes all of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individual content areas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within your 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app, called destinations, as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well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as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possible paths that a user can take through 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your</a:t>
            </a:r>
            <a:r>
              <a:rPr dirty="0" sz="1350" spc="-1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app.</a:t>
            </a:r>
            <a:endParaRPr sz="1350">
              <a:latin typeface="Arial"/>
              <a:cs typeface="Arial"/>
            </a:endParaRPr>
          </a:p>
          <a:p>
            <a:pPr marL="281305" marR="1576705" indent="-215265">
              <a:lnSpc>
                <a:spcPct val="100000"/>
              </a:lnSpc>
              <a:buChar char="•"/>
              <a:tabLst>
                <a:tab pos="281305" algn="l"/>
                <a:tab pos="281940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NavHost: An empty container that displays destinations from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your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</a:t>
            </a:r>
            <a:r>
              <a:rPr dirty="0" sz="1350" spc="-24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graph.  The Navigation component contains a default NavHost implementation,  NavHostFragment, that displays fragment</a:t>
            </a:r>
            <a:r>
              <a:rPr dirty="0" sz="1350" spc="-10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destinations.</a:t>
            </a:r>
            <a:endParaRPr sz="1350">
              <a:latin typeface="Arial"/>
              <a:cs typeface="Arial"/>
            </a:endParaRPr>
          </a:p>
          <a:p>
            <a:pPr marL="281305" indent="-215900">
              <a:lnSpc>
                <a:spcPct val="100000"/>
              </a:lnSpc>
              <a:spcBef>
                <a:spcPts val="5"/>
              </a:spcBef>
              <a:buChar char="•"/>
              <a:tabLst>
                <a:tab pos="281305" algn="l"/>
                <a:tab pos="281940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NavController: An object that manages app navigation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within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</a:t>
            </a:r>
            <a:r>
              <a:rPr dirty="0" sz="1350" spc="-229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NavHost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46513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Principles </a:t>
            </a:r>
            <a:r>
              <a:rPr dirty="0" sz="3200">
                <a:solidFill>
                  <a:srgbClr val="FFFFFF"/>
                </a:solidFill>
              </a:rPr>
              <a:t>of</a:t>
            </a:r>
            <a:r>
              <a:rPr dirty="0" sz="3200" spc="-8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Navigation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9358" y="1180922"/>
            <a:ext cx="6792595" cy="2290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Starting point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– visible when application is started from a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launcher,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it's the last</a:t>
            </a:r>
            <a:r>
              <a:rPr dirty="0" sz="1350" spc="-16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screen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after returning by pressing back</a:t>
            </a:r>
            <a:r>
              <a:rPr dirty="0" sz="1350" spc="-13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button</a:t>
            </a:r>
            <a:endParaRPr sz="1350">
              <a:latin typeface="Arial"/>
              <a:cs typeface="Arial"/>
            </a:endParaRPr>
          </a:p>
          <a:p>
            <a:pPr marL="227329" marR="143510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Navigation state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is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represented by a stack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(start destination at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bottom,</a:t>
            </a:r>
            <a:r>
              <a:rPr dirty="0" sz="1350" spc="-19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current  destination at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 top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of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the</a:t>
            </a:r>
            <a:r>
              <a:rPr dirty="0" sz="1350" spc="-8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stack)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Up button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takes user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hierarchical parent destination,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never exits the</a:t>
            </a:r>
            <a:r>
              <a:rPr dirty="0" sz="1350" spc="-17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app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Up button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function identically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the system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Back button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your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own app's</a:t>
            </a:r>
            <a:r>
              <a:rPr dirty="0" sz="1350" spc="-15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task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(when </a:t>
            </a:r>
            <a:r>
              <a:rPr dirty="0" sz="1350" spc="5">
                <a:solidFill>
                  <a:srgbClr val="445369"/>
                </a:solidFill>
                <a:latin typeface="Arial"/>
                <a:cs typeface="Arial"/>
              </a:rPr>
              <a:t>back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button would not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exit your</a:t>
            </a:r>
            <a:r>
              <a:rPr dirty="0" sz="1350" spc="-10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app)</a:t>
            </a:r>
            <a:endParaRPr sz="1350">
              <a:latin typeface="Arial"/>
              <a:cs typeface="Arial"/>
            </a:endParaRPr>
          </a:p>
          <a:p>
            <a:pPr marL="227329" marR="107950" indent="-215265">
              <a:lnSpc>
                <a:spcPct val="100000"/>
              </a:lnSpc>
              <a:buFont typeface="Arial"/>
              <a:buChar char="•"/>
              <a:tabLst>
                <a:tab pos="227329" algn="l"/>
                <a:tab pos="227965" algn="l"/>
              </a:tabLst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Deep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link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 destination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has got the same stack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as it would be by navigating</a:t>
            </a:r>
            <a:r>
              <a:rPr dirty="0" sz="1350" spc="-18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from  start destination (user is able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use Back or Up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buttons to</a:t>
            </a:r>
            <a:r>
              <a:rPr dirty="0" sz="1350" spc="-20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navigate</a:t>
            </a:r>
            <a:endParaRPr sz="1350">
              <a:latin typeface="Arial"/>
              <a:cs typeface="Arial"/>
            </a:endParaRPr>
          </a:p>
          <a:p>
            <a:pPr marL="227329" marR="358775">
              <a:lnSpc>
                <a:spcPct val="100000"/>
              </a:lnSpc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through destinations back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start destination). Any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existing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stack</a:t>
            </a:r>
            <a:r>
              <a:rPr dirty="0" sz="1350" spc="-26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is  removed and replaced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with 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deep link's navigation</a:t>
            </a:r>
            <a:r>
              <a:rPr dirty="0" sz="1350" spc="-14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stack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92329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40740" sz="1125">
                <a:solidFill>
                  <a:srgbClr val="445369"/>
                </a:solidFill>
                <a:latin typeface="Arial"/>
                <a:cs typeface="Arial"/>
              </a:rPr>
              <a:t>5</a:t>
            </a:r>
            <a:endParaRPr baseline="40740" sz="112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676"/>
            <a:ext cx="490727" cy="36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522"/>
            <a:ext cx="1424940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23" y="0"/>
            <a:ext cx="9142730" cy="5143500"/>
            <a:chOff x="1523" y="0"/>
            <a:chExt cx="9142730" cy="5143500"/>
          </a:xfrm>
        </p:grpSpPr>
        <p:sp>
          <p:nvSpPr>
            <p:cNvPr id="6" name="object 6"/>
            <p:cNvSpPr/>
            <p:nvPr/>
          </p:nvSpPr>
          <p:spPr>
            <a:xfrm>
              <a:off x="3086099" y="0"/>
              <a:ext cx="6057899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4" y="1523"/>
              <a:ext cx="9140952" cy="5141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3" y="0"/>
              <a:ext cx="5724525" cy="5142230"/>
            </a:xfrm>
            <a:custGeom>
              <a:avLst/>
              <a:gdLst/>
              <a:ahLst/>
              <a:cxnLst/>
              <a:rect l="l" t="t" r="r" b="b"/>
              <a:pathLst>
                <a:path w="5724525" h="5142230">
                  <a:moveTo>
                    <a:pt x="3122694" y="0"/>
                  </a:moveTo>
                  <a:lnTo>
                    <a:pt x="0" y="0"/>
                  </a:lnTo>
                  <a:lnTo>
                    <a:pt x="0" y="5141975"/>
                  </a:lnTo>
                  <a:lnTo>
                    <a:pt x="5724144" y="5141975"/>
                  </a:lnTo>
                  <a:lnTo>
                    <a:pt x="3122694" y="0"/>
                  </a:lnTo>
                  <a:close/>
                </a:path>
              </a:pathLst>
            </a:custGeom>
            <a:solidFill>
              <a:srgbClr val="1885AE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4974" y="2937459"/>
            <a:ext cx="3967479" cy="1445260"/>
          </a:xfrm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1295"/>
              </a:spcBef>
            </a:pPr>
            <a:r>
              <a:rPr dirty="0" sz="5150" spc="10">
                <a:solidFill>
                  <a:srgbClr val="FFFFFF"/>
                </a:solidFill>
              </a:rPr>
              <a:t>Set </a:t>
            </a:r>
            <a:r>
              <a:rPr dirty="0" sz="5150" spc="15">
                <a:solidFill>
                  <a:srgbClr val="FFFFFF"/>
                </a:solidFill>
              </a:rPr>
              <a:t>up  </a:t>
            </a:r>
            <a:r>
              <a:rPr dirty="0" sz="5150" spc="10">
                <a:solidFill>
                  <a:srgbClr val="FFFFFF"/>
                </a:solidFill>
              </a:rPr>
              <a:t>environment</a:t>
            </a:r>
            <a:endParaRPr sz="5150"/>
          </a:p>
        </p:txBody>
      </p:sp>
      <p:grpSp>
        <p:nvGrpSpPr>
          <p:cNvPr id="10" name="object 10"/>
          <p:cNvGrpSpPr/>
          <p:nvPr/>
        </p:nvGrpSpPr>
        <p:grpSpPr>
          <a:xfrm>
            <a:off x="498348" y="2528316"/>
            <a:ext cx="1845945" cy="1676400"/>
            <a:chOff x="498348" y="2528316"/>
            <a:chExt cx="1845945" cy="1676400"/>
          </a:xfrm>
        </p:grpSpPr>
        <p:sp>
          <p:nvSpPr>
            <p:cNvPr id="11" name="object 11"/>
            <p:cNvSpPr/>
            <p:nvPr/>
          </p:nvSpPr>
          <p:spPr>
            <a:xfrm>
              <a:off x="498348" y="3099816"/>
              <a:ext cx="62865" cy="1104900"/>
            </a:xfrm>
            <a:custGeom>
              <a:avLst/>
              <a:gdLst/>
              <a:ahLst/>
              <a:cxnLst/>
              <a:rect l="l" t="t" r="r" b="b"/>
              <a:pathLst>
                <a:path w="62865" h="1104900">
                  <a:moveTo>
                    <a:pt x="62484" y="0"/>
                  </a:moveTo>
                  <a:lnTo>
                    <a:pt x="0" y="0"/>
                  </a:lnTo>
                  <a:lnTo>
                    <a:pt x="0" y="1104900"/>
                  </a:lnTo>
                  <a:lnTo>
                    <a:pt x="62484" y="1104900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8348" y="2598420"/>
              <a:ext cx="615696" cy="452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1580" y="2583180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w="0"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64336" y="2528316"/>
              <a:ext cx="1179576" cy="4907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64268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</a:rPr>
              <a:t>Setting up </a:t>
            </a:r>
            <a:r>
              <a:rPr dirty="0" sz="3200" spc="-5">
                <a:solidFill>
                  <a:srgbClr val="FFFFFF"/>
                </a:solidFill>
              </a:rPr>
              <a:t>navigation </a:t>
            </a:r>
            <a:r>
              <a:rPr dirty="0" sz="3200">
                <a:solidFill>
                  <a:srgbClr val="FFFFFF"/>
                </a:solidFill>
              </a:rPr>
              <a:t>in a</a:t>
            </a:r>
            <a:r>
              <a:rPr dirty="0" sz="3200" spc="-15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project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5480" y="1135456"/>
            <a:ext cx="628650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5" b="1">
                <a:solidFill>
                  <a:srgbClr val="445369"/>
                </a:solidFill>
                <a:latin typeface="Arial"/>
                <a:cs typeface="Arial"/>
              </a:rPr>
              <a:t>Grad</a:t>
            </a:r>
            <a:r>
              <a:rPr dirty="0" sz="1350" spc="-10" b="1">
                <a:solidFill>
                  <a:srgbClr val="445369"/>
                </a:solidFill>
                <a:latin typeface="Arial"/>
                <a:cs typeface="Arial"/>
              </a:rPr>
              <a:t>l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e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1632204"/>
            <a:ext cx="6457315" cy="311150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905" rIns="0" bIns="0" rtlCol="0" vert="horz">
            <a:spAutoFit/>
          </a:bodyPr>
          <a:lstStyle/>
          <a:p>
            <a:pPr marL="33655" marR="1363345">
              <a:lnSpc>
                <a:spcPct val="102200"/>
              </a:lnSpc>
              <a:spcBef>
                <a:spcPts val="15"/>
              </a:spcBef>
            </a:pPr>
            <a:r>
              <a:rPr dirty="0" sz="900" spc="-5">
                <a:solidFill>
                  <a:srgbClr val="A9B7C5"/>
                </a:solidFill>
                <a:latin typeface="Courier New"/>
                <a:cs typeface="Courier New"/>
              </a:rPr>
              <a:t>implementation 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'androidx.navigation:navigation-ui-ktx:2.1.0-alpha06'  </a:t>
            </a:r>
            <a:r>
              <a:rPr dirty="0" sz="900" spc="-5">
                <a:solidFill>
                  <a:srgbClr val="A9B7C5"/>
                </a:solidFill>
                <a:latin typeface="Courier New"/>
                <a:cs typeface="Courier New"/>
              </a:rPr>
              <a:t>implementation</a:t>
            </a:r>
            <a:r>
              <a:rPr dirty="0" sz="900" spc="25">
                <a:solidFill>
                  <a:srgbClr val="A9B7C5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'androidx.navigation:navigation-fragment-ktx:2.1.0-alpha06'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480" y="2467483"/>
            <a:ext cx="476948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Create a new resource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file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of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type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Navigation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in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res</a:t>
            </a:r>
            <a:r>
              <a:rPr dirty="0" sz="1350" spc="-125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folder:</a:t>
            </a:r>
            <a:endParaRPr sz="1350">
              <a:latin typeface="Arial"/>
              <a:cs typeface="Arial"/>
            </a:endParaRPr>
          </a:p>
          <a:p>
            <a:pPr marL="117475" indent="-105410">
              <a:lnSpc>
                <a:spcPct val="100000"/>
              </a:lnSpc>
              <a:buChar char="-"/>
              <a:tabLst>
                <a:tab pos="118110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navigation resource directory is</a:t>
            </a:r>
            <a:r>
              <a:rPr dirty="0" sz="1350" spc="-1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created</a:t>
            </a:r>
            <a:endParaRPr sz="1350">
              <a:latin typeface="Arial"/>
              <a:cs typeface="Arial"/>
            </a:endParaRPr>
          </a:p>
          <a:p>
            <a:pPr marL="117475" indent="-105410">
              <a:lnSpc>
                <a:spcPct val="100000"/>
              </a:lnSpc>
              <a:buChar char="-"/>
              <a:tabLst>
                <a:tab pos="118110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nav_graph.xml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is created which contains navigation</a:t>
            </a:r>
            <a:r>
              <a:rPr dirty="0" sz="1350" spc="-12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graph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" y="3305555"/>
            <a:ext cx="4062984" cy="765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2316" y="4827373"/>
            <a:ext cx="977265" cy="1797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tabLst>
                <a:tab pos="923290" algn="l"/>
              </a:tabLst>
            </a:pP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baseline="40740" sz="1125">
                <a:solidFill>
                  <a:srgbClr val="445369"/>
                </a:solidFill>
                <a:latin typeface="Arial"/>
                <a:cs typeface="Arial"/>
              </a:rPr>
              <a:t>7</a:t>
            </a:r>
            <a:endParaRPr baseline="40740" sz="1125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40" y="205676"/>
            <a:ext cx="490727" cy="360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23" y="0"/>
            <a:ext cx="9142730" cy="5143500"/>
            <a:chOff x="1523" y="0"/>
            <a:chExt cx="9142730" cy="5143500"/>
          </a:xfrm>
        </p:grpSpPr>
        <p:sp>
          <p:nvSpPr>
            <p:cNvPr id="5" name="object 5"/>
            <p:cNvSpPr/>
            <p:nvPr/>
          </p:nvSpPr>
          <p:spPr>
            <a:xfrm>
              <a:off x="1523" y="12"/>
              <a:ext cx="9142476" cy="5143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4343" y="0"/>
              <a:ext cx="5709920" cy="5143500"/>
            </a:xfrm>
            <a:custGeom>
              <a:avLst/>
              <a:gdLst/>
              <a:ahLst/>
              <a:cxnLst/>
              <a:rect l="l" t="t" r="r" b="b"/>
              <a:pathLst>
                <a:path w="5709920" h="5143500">
                  <a:moveTo>
                    <a:pt x="5709656" y="0"/>
                  </a:moveTo>
                  <a:lnTo>
                    <a:pt x="2602982" y="0"/>
                  </a:lnTo>
                  <a:lnTo>
                    <a:pt x="0" y="5143498"/>
                  </a:lnTo>
                  <a:lnTo>
                    <a:pt x="5709656" y="5143498"/>
                  </a:lnTo>
                  <a:lnTo>
                    <a:pt x="5709656" y="0"/>
                  </a:lnTo>
                  <a:close/>
                </a:path>
              </a:pathLst>
            </a:custGeom>
            <a:solidFill>
              <a:srgbClr val="D43D22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9204" y="2352497"/>
            <a:ext cx="3385185" cy="1445895"/>
          </a:xfrm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marL="887094" marR="5080" indent="-875030">
              <a:lnSpc>
                <a:spcPts val="4970"/>
              </a:lnSpc>
              <a:spcBef>
                <a:spcPts val="1295"/>
              </a:spcBef>
            </a:pPr>
            <a:r>
              <a:rPr dirty="0" sz="5150" spc="10">
                <a:solidFill>
                  <a:srgbClr val="FFFFFF"/>
                </a:solidFill>
              </a:rPr>
              <a:t>Navigation  </a:t>
            </a:r>
            <a:r>
              <a:rPr dirty="0" sz="5150" spc="10">
                <a:solidFill>
                  <a:srgbClr val="FFFFFF"/>
                </a:solidFill>
              </a:rPr>
              <a:t>in</a:t>
            </a:r>
            <a:r>
              <a:rPr dirty="0" sz="5150" spc="-90">
                <a:solidFill>
                  <a:srgbClr val="FFFFFF"/>
                </a:solidFill>
              </a:rPr>
              <a:t> </a:t>
            </a:r>
            <a:r>
              <a:rPr dirty="0" sz="5150" spc="10">
                <a:solidFill>
                  <a:srgbClr val="FFFFFF"/>
                </a:solidFill>
              </a:rPr>
              <a:t>detail</a:t>
            </a:r>
            <a:endParaRPr sz="5150"/>
          </a:p>
        </p:txBody>
      </p:sp>
      <p:grpSp>
        <p:nvGrpSpPr>
          <p:cNvPr id="8" name="object 8"/>
          <p:cNvGrpSpPr/>
          <p:nvPr/>
        </p:nvGrpSpPr>
        <p:grpSpPr>
          <a:xfrm>
            <a:off x="6827519" y="1946148"/>
            <a:ext cx="1871980" cy="2324100"/>
            <a:chOff x="6827519" y="1946148"/>
            <a:chExt cx="1871980" cy="2324100"/>
          </a:xfrm>
        </p:grpSpPr>
        <p:sp>
          <p:nvSpPr>
            <p:cNvPr id="9" name="object 9"/>
            <p:cNvSpPr/>
            <p:nvPr/>
          </p:nvSpPr>
          <p:spPr>
            <a:xfrm>
              <a:off x="8645651" y="2505456"/>
              <a:ext cx="53340" cy="1765300"/>
            </a:xfrm>
            <a:custGeom>
              <a:avLst/>
              <a:gdLst/>
              <a:ahLst/>
              <a:cxnLst/>
              <a:rect l="l" t="t" r="r" b="b"/>
              <a:pathLst>
                <a:path w="53340" h="1765300">
                  <a:moveTo>
                    <a:pt x="53340" y="0"/>
                  </a:moveTo>
                  <a:lnTo>
                    <a:pt x="0" y="0"/>
                  </a:lnTo>
                  <a:lnTo>
                    <a:pt x="0" y="1764792"/>
                  </a:lnTo>
                  <a:lnTo>
                    <a:pt x="53340" y="1764792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83295" y="2016252"/>
              <a:ext cx="615696" cy="4523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07095" y="2002536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w="0" h="402589">
                  <a:moveTo>
                    <a:pt x="0" y="0"/>
                  </a:moveTo>
                  <a:lnTo>
                    <a:pt x="0" y="40220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27519" y="1946148"/>
              <a:ext cx="1179576" cy="492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31419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#1.</a:t>
            </a:r>
            <a:r>
              <a:rPr dirty="0" sz="3200" spc="-30">
                <a:solidFill>
                  <a:srgbClr val="FFFFFF"/>
                </a:solidFill>
              </a:rPr>
              <a:t> </a:t>
            </a:r>
            <a:r>
              <a:rPr dirty="0" sz="3200" spc="-5">
                <a:solidFill>
                  <a:srgbClr val="FFFFFF"/>
                </a:solidFill>
              </a:rPr>
              <a:t>Destinations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9721" y="1235709"/>
            <a:ext cx="6746875" cy="1056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Destinations:</a:t>
            </a:r>
            <a:endParaRPr sz="135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har char="●"/>
              <a:tabLst>
                <a:tab pos="154940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Activities</a:t>
            </a:r>
            <a:endParaRPr sz="1350">
              <a:latin typeface="Arial"/>
              <a:cs typeface="Arial"/>
            </a:endParaRPr>
          </a:p>
          <a:p>
            <a:pPr marL="163195" indent="-151130">
              <a:lnSpc>
                <a:spcPct val="100000"/>
              </a:lnSpc>
              <a:buChar char="●"/>
              <a:tabLst>
                <a:tab pos="163830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Fragments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Can be created in Editor as blank destination or from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existing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Fragments and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Activities</a:t>
            </a:r>
            <a:r>
              <a:rPr dirty="0" sz="1350" spc="-254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in  our</a:t>
            </a:r>
            <a:r>
              <a:rPr dirty="0" sz="1350" spc="-2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project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2" y="2490216"/>
            <a:ext cx="7870190" cy="1419225"/>
          </a:xfrm>
          <a:prstGeom prst="rect">
            <a:avLst/>
          </a:prstGeom>
          <a:solidFill>
            <a:srgbClr val="2B2B2B"/>
          </a:solidFill>
        </p:spPr>
        <p:txBody>
          <a:bodyPr wrap="square" lIns="0" tIns="10160" rIns="0" bIns="0" rtlCol="0" vert="horz">
            <a:spAutoFit/>
          </a:bodyPr>
          <a:lstStyle/>
          <a:p>
            <a:pPr marL="854710" marR="1547495" indent="-820419">
              <a:lnSpc>
                <a:spcPct val="100000"/>
              </a:lnSpc>
              <a:spcBef>
                <a:spcPts val="80"/>
              </a:spcBef>
            </a:pP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&lt;navigation 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xmlns: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android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  <a:hlinkClick r:id="rId2"/>
              </a:rPr>
              <a:t>="http://schemas.a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n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  <a:hlinkClick r:id="rId2"/>
              </a:rPr>
              <a:t>droid.com/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a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  <a:hlinkClick r:id="rId2"/>
              </a:rPr>
              <a:t>pk/res/android" 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xmlns: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app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  <a:hlinkClick r:id="rId3"/>
              </a:rPr>
              <a:t>"http://schemas.andro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i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  <a:hlinkClick r:id="rId3"/>
              </a:rPr>
              <a:t>d.com/apk/res-auto" 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android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:id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="@+id/nav_graph_sale"</a:t>
            </a:r>
            <a:r>
              <a:rPr dirty="0" sz="900" spc="65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app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:startDestination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="@id/amountEntryFragment"</a:t>
            </a: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308610">
              <a:lnSpc>
                <a:spcPct val="100000"/>
              </a:lnSpc>
            </a:pPr>
            <a:r>
              <a:rPr dirty="0" sz="900" spc="-5">
                <a:solidFill>
                  <a:srgbClr val="808080"/>
                </a:solidFill>
                <a:latin typeface="Courier New"/>
                <a:cs typeface="Courier New"/>
              </a:rPr>
              <a:t>&lt;!-- </a:t>
            </a:r>
            <a:r>
              <a:rPr dirty="0" sz="900" spc="-10">
                <a:solidFill>
                  <a:srgbClr val="808080"/>
                </a:solidFill>
                <a:latin typeface="Courier New"/>
                <a:cs typeface="Courier New"/>
              </a:rPr>
              <a:t>Screen Amount </a:t>
            </a:r>
            <a:r>
              <a:rPr dirty="0" sz="900" spc="-5">
                <a:solidFill>
                  <a:srgbClr val="808080"/>
                </a:solidFill>
                <a:latin typeface="Courier New"/>
                <a:cs typeface="Courier New"/>
              </a:rPr>
              <a:t>Entry </a:t>
            </a:r>
            <a:r>
              <a:rPr dirty="0" sz="900" spc="-10">
                <a:solidFill>
                  <a:srgbClr val="808080"/>
                </a:solidFill>
                <a:latin typeface="Courier New"/>
                <a:cs typeface="Courier New"/>
              </a:rPr>
              <a:t>input</a:t>
            </a:r>
            <a:r>
              <a:rPr dirty="0" sz="900" spc="-3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808080"/>
                </a:solidFill>
                <a:latin typeface="Courier New"/>
                <a:cs typeface="Courier New"/>
              </a:rPr>
              <a:t>--&gt;</a:t>
            </a:r>
            <a:endParaRPr sz="900">
              <a:latin typeface="Courier New"/>
              <a:cs typeface="Courier New"/>
            </a:endParaRPr>
          </a:p>
          <a:p>
            <a:pPr marL="991869" marR="2024380" indent="-683260">
              <a:lnSpc>
                <a:spcPct val="100000"/>
              </a:lnSpc>
            </a:pP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&lt;fragment 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android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:id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="@+id/amountEntryFragment"  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android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:name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="com.ingenico.uipresentation.fragment.AmountEntryFragment"  </a:t>
            </a:r>
            <a:r>
              <a:rPr dirty="0" sz="900" spc="-10">
                <a:solidFill>
                  <a:srgbClr val="9776AA"/>
                </a:solidFill>
                <a:latin typeface="Courier New"/>
                <a:cs typeface="Courier New"/>
              </a:rPr>
              <a:t>android</a:t>
            </a:r>
            <a:r>
              <a:rPr dirty="0" sz="900" spc="-10">
                <a:solidFill>
                  <a:srgbClr val="B9B9B9"/>
                </a:solidFill>
                <a:latin typeface="Courier New"/>
                <a:cs typeface="Courier New"/>
              </a:rPr>
              <a:t>:label</a:t>
            </a:r>
            <a:r>
              <a:rPr dirty="0" sz="900" spc="-10">
                <a:solidFill>
                  <a:srgbClr val="6A8658"/>
                </a:solidFill>
                <a:latin typeface="Courier New"/>
                <a:cs typeface="Courier New"/>
              </a:rPr>
              <a:t>="AmountEntryFragment"</a:t>
            </a: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  <a:p>
            <a:pPr marL="308610">
              <a:lnSpc>
                <a:spcPct val="100000"/>
              </a:lnSpc>
            </a:pP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&lt;/fragment&gt;</a:t>
            </a:r>
            <a:endParaRPr sz="900">
              <a:latin typeface="Courier New"/>
              <a:cs typeface="Courier New"/>
            </a:endParaRPr>
          </a:p>
          <a:p>
            <a:pPr marL="34290">
              <a:lnSpc>
                <a:spcPct val="100000"/>
              </a:lnSpc>
              <a:spcBef>
                <a:spcPts val="25"/>
              </a:spcBef>
            </a:pPr>
            <a:r>
              <a:rPr dirty="0" sz="900" spc="-10">
                <a:solidFill>
                  <a:srgbClr val="E8BE6A"/>
                </a:solidFill>
                <a:latin typeface="Courier New"/>
                <a:cs typeface="Courier New"/>
              </a:rPr>
              <a:t>&lt;/navigation&gt;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" y="53467"/>
            <a:ext cx="21793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FFFFFF"/>
                </a:solidFill>
              </a:rPr>
              <a:t>#2.</a:t>
            </a:r>
            <a:r>
              <a:rPr dirty="0" sz="3200" spc="-195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Actions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9259" y="1111122"/>
            <a:ext cx="7973695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329" algn="l"/>
                <a:tab pos="227965" algn="l"/>
              </a:tabLst>
            </a:pP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Actions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are scoped to the destination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they are attached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to the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same action on a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different</a:t>
            </a:r>
            <a:r>
              <a:rPr dirty="0" sz="1350" spc="-19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destination  can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have different</a:t>
            </a:r>
            <a:r>
              <a:rPr dirty="0" sz="1350" spc="-50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45369"/>
                </a:solidFill>
                <a:latin typeface="Arial"/>
                <a:cs typeface="Arial"/>
              </a:rPr>
              <a:t>behavior.</a:t>
            </a:r>
            <a:endParaRPr sz="135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It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means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the same action can have different destination </a:t>
            </a:r>
            <a:r>
              <a:rPr dirty="0" sz="1350" spc="-5" b="1">
                <a:solidFill>
                  <a:srgbClr val="445369"/>
                </a:solidFill>
                <a:latin typeface="Arial"/>
                <a:cs typeface="Arial"/>
              </a:rPr>
              <a:t>it</a:t>
            </a:r>
            <a:r>
              <a:rPr dirty="0" sz="1350" spc="-185" b="1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points</a:t>
            </a:r>
            <a:endParaRPr sz="13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dirty="0" sz="1350" b="1">
                <a:solidFill>
                  <a:srgbClr val="445369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and also </a:t>
            </a:r>
            <a:r>
              <a:rPr dirty="0" sz="1350" spc="-5">
                <a:solidFill>
                  <a:srgbClr val="445369"/>
                </a:solidFill>
                <a:latin typeface="Arial"/>
                <a:cs typeface="Arial"/>
              </a:rPr>
              <a:t>different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attributes like transition</a:t>
            </a:r>
            <a:r>
              <a:rPr dirty="0" sz="1350" spc="-155">
                <a:solidFill>
                  <a:srgbClr val="4453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45369"/>
                </a:solidFill>
                <a:latin typeface="Arial"/>
                <a:cs typeface="Arial"/>
              </a:rPr>
              <a:t>animations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096" y="2151888"/>
            <a:ext cx="6099175" cy="2342515"/>
          </a:xfrm>
          <a:prstGeom prst="rect">
            <a:avLst/>
          </a:prstGeom>
          <a:solidFill>
            <a:srgbClr val="2B2B2B"/>
          </a:solidFill>
        </p:spPr>
        <p:txBody>
          <a:bodyPr wrap="square" lIns="0" tIns="2349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85"/>
              </a:spcBef>
            </a:pPr>
            <a:r>
              <a:rPr dirty="0" sz="750" spc="30">
                <a:solidFill>
                  <a:srgbClr val="E8BE6A"/>
                </a:solidFill>
                <a:latin typeface="Arial"/>
                <a:cs typeface="Arial"/>
              </a:rPr>
              <a:t>&lt;fragment</a:t>
            </a:r>
            <a:endParaRPr sz="750">
              <a:latin typeface="Arial"/>
              <a:cs typeface="Arial"/>
            </a:endParaRPr>
          </a:p>
          <a:p>
            <a:pPr marL="244475" marR="1551305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="@+id/notesFragment"  </a:t>
            </a:r>
            <a:r>
              <a:rPr dirty="0" sz="75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60">
                <a:solidFill>
                  <a:srgbClr val="B9B9B9"/>
                </a:solidFill>
                <a:latin typeface="Arial"/>
                <a:cs typeface="Arial"/>
              </a:rPr>
              <a:t>:name</a:t>
            </a:r>
            <a:r>
              <a:rPr dirty="0" sz="750" spc="60">
                <a:solidFill>
                  <a:srgbClr val="6A8658"/>
                </a:solidFill>
                <a:latin typeface="Arial"/>
                <a:cs typeface="Arial"/>
              </a:rPr>
              <a:t>="com.jshvarts.notesnavigation.presentation.notelist.NoteListFragment"  </a:t>
            </a:r>
            <a:r>
              <a:rPr dirty="0" sz="750" spc="8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80">
                <a:solidFill>
                  <a:srgbClr val="B9B9B9"/>
                </a:solidFill>
                <a:latin typeface="Arial"/>
                <a:cs typeface="Arial"/>
              </a:rPr>
              <a:t>:label</a:t>
            </a:r>
            <a:r>
              <a:rPr dirty="0" sz="750" spc="80">
                <a:solidFill>
                  <a:srgbClr val="6A8658"/>
                </a:solidFill>
                <a:latin typeface="Arial"/>
                <a:cs typeface="Arial"/>
              </a:rPr>
              <a:t>="@string/label_note_list"  </a:t>
            </a:r>
            <a:r>
              <a:rPr dirty="0" sz="750" spc="65">
                <a:solidFill>
                  <a:srgbClr val="9776AA"/>
                </a:solidFill>
                <a:latin typeface="Arial"/>
                <a:cs typeface="Arial"/>
              </a:rPr>
              <a:t>tools</a:t>
            </a:r>
            <a:r>
              <a:rPr dirty="0" sz="750" spc="65">
                <a:solidFill>
                  <a:srgbClr val="B9B9B9"/>
                </a:solidFill>
                <a:latin typeface="Arial"/>
                <a:cs typeface="Arial"/>
              </a:rPr>
              <a:t>:layout</a:t>
            </a:r>
            <a:r>
              <a:rPr dirty="0" sz="750" spc="65">
                <a:solidFill>
                  <a:srgbClr val="6A8658"/>
                </a:solidFill>
                <a:latin typeface="Arial"/>
                <a:cs typeface="Arial"/>
              </a:rPr>
              <a:t>="@layout/note_list_fragment"</a:t>
            </a:r>
            <a:r>
              <a:rPr dirty="0" sz="750" spc="65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60">
                <a:solidFill>
                  <a:srgbClr val="E8BE6A"/>
                </a:solidFill>
                <a:latin typeface="Arial"/>
                <a:cs typeface="Arial"/>
              </a:rPr>
              <a:t>&lt;action</a:t>
            </a:r>
            <a:endParaRPr sz="750">
              <a:latin typeface="Arial"/>
              <a:cs typeface="Arial"/>
            </a:endParaRPr>
          </a:p>
          <a:p>
            <a:pPr marL="452755" marR="3489325">
              <a:lnSpc>
                <a:spcPct val="100000"/>
              </a:lnSpc>
            </a:pPr>
            <a:r>
              <a:rPr dirty="0" sz="750" spc="45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45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45">
                <a:solidFill>
                  <a:srgbClr val="6A8658"/>
                </a:solidFill>
                <a:latin typeface="Arial"/>
                <a:cs typeface="Arial"/>
              </a:rPr>
              <a:t>="@+id/action_notes_to_addNote"  </a:t>
            </a:r>
            <a:r>
              <a:rPr dirty="0" sz="750" spc="4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40">
                <a:solidFill>
                  <a:srgbClr val="B9B9B9"/>
                </a:solidFill>
                <a:latin typeface="Arial"/>
                <a:cs typeface="Arial"/>
              </a:rPr>
              <a:t>:destination</a:t>
            </a:r>
            <a:r>
              <a:rPr dirty="0" sz="750" spc="40">
                <a:solidFill>
                  <a:srgbClr val="6A8658"/>
                </a:solidFill>
                <a:latin typeface="Arial"/>
                <a:cs typeface="Arial"/>
              </a:rPr>
              <a:t>="@id/addNoteFragment"</a:t>
            </a:r>
            <a:r>
              <a:rPr dirty="0" sz="750" spc="170">
                <a:solidFill>
                  <a:srgbClr val="6A8658"/>
                </a:solidFill>
                <a:latin typeface="Arial"/>
                <a:cs typeface="Arial"/>
              </a:rPr>
              <a:t> </a:t>
            </a:r>
            <a:r>
              <a:rPr dirty="0" sz="750" spc="80">
                <a:solidFill>
                  <a:srgbClr val="E8BE6A"/>
                </a:solidFill>
                <a:latin typeface="Arial"/>
                <a:cs typeface="Arial"/>
              </a:rPr>
              <a:t>/&gt;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750" spc="60">
                <a:solidFill>
                  <a:srgbClr val="E8BE6A"/>
                </a:solidFill>
                <a:latin typeface="Arial"/>
                <a:cs typeface="Arial"/>
              </a:rPr>
              <a:t>&lt;action</a:t>
            </a:r>
            <a:endParaRPr sz="750">
              <a:latin typeface="Arial"/>
              <a:cs typeface="Arial"/>
            </a:endParaRPr>
          </a:p>
          <a:p>
            <a:pPr marL="452755" marR="3330575">
              <a:lnSpc>
                <a:spcPct val="100000"/>
              </a:lnSpc>
            </a:pPr>
            <a:r>
              <a:rPr dirty="0" sz="750" spc="60">
                <a:solidFill>
                  <a:srgbClr val="9776AA"/>
                </a:solidFill>
                <a:latin typeface="Arial"/>
                <a:cs typeface="Arial"/>
              </a:rPr>
              <a:t>android</a:t>
            </a:r>
            <a:r>
              <a:rPr dirty="0" sz="750" spc="60">
                <a:solidFill>
                  <a:srgbClr val="B9B9B9"/>
                </a:solidFill>
                <a:latin typeface="Arial"/>
                <a:cs typeface="Arial"/>
              </a:rPr>
              <a:t>:id</a:t>
            </a:r>
            <a:r>
              <a:rPr dirty="0" sz="750" spc="60">
                <a:solidFill>
                  <a:srgbClr val="6A8658"/>
                </a:solidFill>
                <a:latin typeface="Arial"/>
                <a:cs typeface="Arial"/>
              </a:rPr>
              <a:t>="@+id/action_notes_to_noteDetail"  </a:t>
            </a:r>
            <a:r>
              <a:rPr dirty="0" sz="750" spc="5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50">
                <a:solidFill>
                  <a:srgbClr val="B9B9B9"/>
                </a:solidFill>
                <a:latin typeface="Arial"/>
                <a:cs typeface="Arial"/>
              </a:rPr>
              <a:t>:destination</a:t>
            </a:r>
            <a:r>
              <a:rPr dirty="0" sz="750" spc="50">
                <a:solidFill>
                  <a:srgbClr val="6A8658"/>
                </a:solidFill>
                <a:latin typeface="Arial"/>
                <a:cs typeface="Arial"/>
              </a:rPr>
              <a:t>="@id/noteDetailFragment"  </a:t>
            </a:r>
            <a:r>
              <a:rPr dirty="0" sz="750" spc="3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30">
                <a:solidFill>
                  <a:srgbClr val="B9B9B9"/>
                </a:solidFill>
                <a:latin typeface="Arial"/>
                <a:cs typeface="Arial"/>
              </a:rPr>
              <a:t>:enterAnim</a:t>
            </a:r>
            <a:r>
              <a:rPr dirty="0" sz="750" spc="30">
                <a:solidFill>
                  <a:srgbClr val="6A8658"/>
                </a:solidFill>
                <a:latin typeface="Arial"/>
                <a:cs typeface="Arial"/>
              </a:rPr>
              <a:t>="@anim/enter_slide_down"  </a:t>
            </a:r>
            <a:r>
              <a:rPr dirty="0" sz="750" spc="40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40">
                <a:solidFill>
                  <a:srgbClr val="B9B9B9"/>
                </a:solidFill>
                <a:latin typeface="Arial"/>
                <a:cs typeface="Arial"/>
              </a:rPr>
              <a:t>:exitAnim</a:t>
            </a:r>
            <a:r>
              <a:rPr dirty="0" sz="750" spc="40">
                <a:solidFill>
                  <a:srgbClr val="6A8658"/>
                </a:solidFill>
                <a:latin typeface="Arial"/>
                <a:cs typeface="Arial"/>
              </a:rPr>
              <a:t>="@anim/exit_slide_down"  </a:t>
            </a:r>
            <a:r>
              <a:rPr dirty="0" sz="750" spc="2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25">
                <a:solidFill>
                  <a:srgbClr val="B9B9B9"/>
                </a:solidFill>
                <a:latin typeface="Arial"/>
                <a:cs typeface="Arial"/>
              </a:rPr>
              <a:t>:popEnterAnim</a:t>
            </a:r>
            <a:r>
              <a:rPr dirty="0" sz="750" spc="25">
                <a:solidFill>
                  <a:srgbClr val="6A8658"/>
                </a:solidFill>
                <a:latin typeface="Arial"/>
                <a:cs typeface="Arial"/>
              </a:rPr>
              <a:t>="@anim/pop_enter_slide_up"  </a:t>
            </a:r>
            <a:r>
              <a:rPr dirty="0" sz="750" spc="35">
                <a:solidFill>
                  <a:srgbClr val="9776AA"/>
                </a:solidFill>
                <a:latin typeface="Arial"/>
                <a:cs typeface="Arial"/>
              </a:rPr>
              <a:t>app</a:t>
            </a:r>
            <a:r>
              <a:rPr dirty="0" sz="750" spc="35">
                <a:solidFill>
                  <a:srgbClr val="B9B9B9"/>
                </a:solidFill>
                <a:latin typeface="Arial"/>
                <a:cs typeface="Arial"/>
              </a:rPr>
              <a:t>:popExitAnim</a:t>
            </a:r>
            <a:r>
              <a:rPr dirty="0" sz="750" spc="35">
                <a:solidFill>
                  <a:srgbClr val="6A8658"/>
                </a:solidFill>
                <a:latin typeface="Arial"/>
                <a:cs typeface="Arial"/>
              </a:rPr>
              <a:t>="@anim/pop_exit_slide_up"</a:t>
            </a:r>
            <a:r>
              <a:rPr dirty="0" sz="750" spc="35">
                <a:solidFill>
                  <a:srgbClr val="E8BE6A"/>
                </a:solidFill>
                <a:latin typeface="Arial"/>
                <a:cs typeface="Arial"/>
              </a:rPr>
              <a:t>&gt;</a:t>
            </a:r>
            <a:endParaRPr sz="75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dirty="0" sz="750" spc="65">
                <a:solidFill>
                  <a:srgbClr val="E8BE6A"/>
                </a:solidFill>
                <a:latin typeface="Arial"/>
                <a:cs typeface="Arial"/>
              </a:rPr>
              <a:t>&lt;/action&gt;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750" spc="40">
                <a:solidFill>
                  <a:srgbClr val="E8BE6A"/>
                </a:solidFill>
                <a:latin typeface="Arial"/>
                <a:cs typeface="Arial"/>
              </a:rPr>
              <a:t>&lt;/fragment&gt;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A86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2021-08-07T13:25:17Z</dcterms:created>
  <dcterms:modified xsi:type="dcterms:W3CDTF">2021-08-07T13:25:17Z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LastSaved">
    <vt:filetime>2021-08-07T00:00:00Z</vt:filetime>
  </property>
</Properties>
</file>