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9"/>
  </p:notesMasterIdLst>
  <p:sldIdLst>
    <p:sldId id="256" r:id="rId5"/>
    <p:sldId id="277" r:id="rId6"/>
    <p:sldId id="257" r:id="rId7"/>
    <p:sldId id="281" r:id="rId8"/>
    <p:sldId id="278" r:id="rId9"/>
    <p:sldId id="279" r:id="rId10"/>
    <p:sldId id="280" r:id="rId11"/>
    <p:sldId id="282" r:id="rId12"/>
    <p:sldId id="285" r:id="rId13"/>
    <p:sldId id="284" r:id="rId14"/>
    <p:sldId id="287" r:id="rId15"/>
    <p:sldId id="283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4" r:id="rId33"/>
    <p:sldId id="305" r:id="rId34"/>
    <p:sldId id="306" r:id="rId35"/>
    <p:sldId id="307" r:id="rId36"/>
    <p:sldId id="308" r:id="rId37"/>
    <p:sldId id="30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97810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Docter Booking Android App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629449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Student ID : 24104131</a:t>
            </a:r>
          </a:p>
          <a:p>
            <a:r>
              <a:rPr lang="en-US" dirty="0">
                <a:solidFill>
                  <a:srgbClr val="FFFFFF"/>
                </a:solidFill>
              </a:rPr>
              <a:t>Student Name : Nguyen Ngoc Nguyen</a:t>
            </a:r>
          </a:p>
          <a:p>
            <a:r>
              <a:rPr lang="en-US" dirty="0">
                <a:solidFill>
                  <a:srgbClr val="FFFFFF"/>
                </a:solidFill>
              </a:rPr>
              <a:t>Teach             :  Tran Dinh Anh Dung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EF6D-F15F-23FD-18B1-A9581298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087"/>
            <a:ext cx="3476445" cy="729105"/>
          </a:xfrm>
        </p:spPr>
        <p:txBody>
          <a:bodyPr/>
          <a:lstStyle/>
          <a:p>
            <a:r>
              <a:rPr lang="en-US" dirty="0"/>
              <a:t>Sign-in Part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6C23E9-B7DF-C698-480C-5470A78E6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612" y="4467849"/>
            <a:ext cx="5868219" cy="2734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82DB9-719A-9946-9067-C2AA2257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01" y="0"/>
            <a:ext cx="5306165" cy="4467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0BCC2E-F69F-2AD2-2B45-99FC4413731D}"/>
              </a:ext>
            </a:extLst>
          </p:cNvPr>
          <p:cNvSpPr txBox="1"/>
          <p:nvPr/>
        </p:nvSpPr>
        <p:spPr>
          <a:xfrm>
            <a:off x="120769" y="2241914"/>
            <a:ext cx="6219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“</a:t>
            </a:r>
            <a:r>
              <a:rPr lang="en-US" b="1" dirty="0" err="1"/>
              <a:t>getUser</a:t>
            </a:r>
            <a:r>
              <a:rPr lang="en-US" dirty="0"/>
              <a:t>” and “</a:t>
            </a:r>
            <a:r>
              <a:rPr lang="en-US" b="1" dirty="0" err="1"/>
              <a:t>checkExitUser</a:t>
            </a:r>
            <a:r>
              <a:rPr lang="en-US" dirty="0"/>
              <a:t>” concept are kind the same, while “get user function return “object” and “</a:t>
            </a:r>
            <a:r>
              <a:rPr lang="en-US" b="1" dirty="0"/>
              <a:t>checkExitU22ser</a:t>
            </a:r>
            <a:r>
              <a:rPr lang="en-US" dirty="0"/>
              <a:t>” return “</a:t>
            </a:r>
            <a:r>
              <a:rPr lang="en-US" dirty="0" err="1"/>
              <a:t>Trule</a:t>
            </a:r>
            <a:r>
              <a:rPr lang="en-US" dirty="0"/>
              <a:t>/False”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32CD8-6386-473F-40A7-80AB913DB864}"/>
              </a:ext>
            </a:extLst>
          </p:cNvPr>
          <p:cNvSpPr txBox="1"/>
          <p:nvPr/>
        </p:nvSpPr>
        <p:spPr>
          <a:xfrm>
            <a:off x="120769" y="3670214"/>
            <a:ext cx="516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 will search from data storage with “userName” and check the data exits, or get data attribute values.</a:t>
            </a:r>
          </a:p>
        </p:txBody>
      </p:sp>
    </p:spTree>
    <p:extLst>
      <p:ext uri="{BB962C8B-B14F-4D97-AF65-F5344CB8AC3E}">
        <p14:creationId xmlns:p14="http://schemas.microsoft.com/office/powerpoint/2010/main" val="75534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EF6D-F15F-23FD-18B1-A9581298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087"/>
            <a:ext cx="3476445" cy="729105"/>
          </a:xfrm>
        </p:spPr>
        <p:txBody>
          <a:bodyPr/>
          <a:lstStyle/>
          <a:p>
            <a:r>
              <a:rPr lang="en-US" dirty="0"/>
              <a:t>Sign-in Part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EE707-B44E-D95E-9824-1DA6615B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62" y="690114"/>
            <a:ext cx="5211860" cy="3448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2B82E-1F75-9CF0-FBAC-BA538950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92" y="4304944"/>
            <a:ext cx="2467319" cy="2553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E5B73C-DB61-2403-63DD-97283D417A22}"/>
              </a:ext>
            </a:extLst>
          </p:cNvPr>
          <p:cNvSpPr txBox="1"/>
          <p:nvPr/>
        </p:nvSpPr>
        <p:spPr>
          <a:xfrm>
            <a:off x="1095555" y="1561381"/>
            <a:ext cx="310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SQL lite app, which contains all data value for our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D3C80-B48E-1E6E-52F3-E6E7C3977981}"/>
              </a:ext>
            </a:extLst>
          </p:cNvPr>
          <p:cNvSpPr txBox="1"/>
          <p:nvPr/>
        </p:nvSpPr>
        <p:spPr>
          <a:xfrm>
            <a:off x="1492370" y="5667555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 the “</a:t>
            </a:r>
            <a:r>
              <a:rPr lang="en-US" dirty="0" err="1"/>
              <a:t>account_table</a:t>
            </a:r>
            <a:r>
              <a:rPr lang="en-US" dirty="0"/>
              <a:t>”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944EEDF-4D36-D547-72C9-4C8F6620B3A1}"/>
              </a:ext>
            </a:extLst>
          </p:cNvPr>
          <p:cNvSpPr/>
          <p:nvPr/>
        </p:nvSpPr>
        <p:spPr>
          <a:xfrm>
            <a:off x="4442603" y="5769469"/>
            <a:ext cx="1138687" cy="2674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A9FA-DE1F-A952-B7C5-97D7AAF6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30" y="-70392"/>
            <a:ext cx="9720072" cy="1499616"/>
          </a:xfrm>
        </p:spPr>
        <p:txBody>
          <a:bodyPr/>
          <a:lstStyle/>
          <a:p>
            <a:r>
              <a:rPr lang="en-US" dirty="0" err="1"/>
              <a:t>Edit_user_infor</a:t>
            </a:r>
            <a:r>
              <a:rPr lang="en-US" dirty="0"/>
              <a:t> pages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92B3A-4C90-9719-F363-4A37C2171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318" y="577969"/>
            <a:ext cx="2923799" cy="5874589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E3D158A-AFAC-4AA4-9F94-4DC620B44D81}"/>
              </a:ext>
            </a:extLst>
          </p:cNvPr>
          <p:cNvSpPr/>
          <p:nvPr/>
        </p:nvSpPr>
        <p:spPr>
          <a:xfrm>
            <a:off x="5105615" y="3096882"/>
            <a:ext cx="1179067" cy="418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94B3F-72AB-DD1F-F720-5B3655D72342}"/>
              </a:ext>
            </a:extLst>
          </p:cNvPr>
          <p:cNvSpPr txBox="1"/>
          <p:nvPr/>
        </p:nvSpPr>
        <p:spPr>
          <a:xfrm>
            <a:off x="1112806" y="2829018"/>
            <a:ext cx="3433314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These “input” component is for getting user’s information to update user’s data in table after user first sign-up process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EB0E6-0D1C-0412-4489-A6578099A57A}"/>
              </a:ext>
            </a:extLst>
          </p:cNvPr>
          <p:cNvSpPr txBox="1"/>
          <p:nvPr/>
        </p:nvSpPr>
        <p:spPr>
          <a:xfrm>
            <a:off x="1112806" y="4076973"/>
            <a:ext cx="3433314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are  buttons for user to choose sex , also at the “avatar icon”, there is also option for user to update there avatar which image from there image library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EF9490-6FED-B2E9-99AB-0DD6840159EC}"/>
              </a:ext>
            </a:extLst>
          </p:cNvPr>
          <p:cNvSpPr txBox="1"/>
          <p:nvPr/>
        </p:nvSpPr>
        <p:spPr>
          <a:xfrm>
            <a:off x="1112806" y="5329683"/>
            <a:ext cx="3433314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this process, they will navigated to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Main_Home_Page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45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D9B0-86FB-1EB0-FEF3-BB45ACE6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332" y="-320612"/>
            <a:ext cx="5911509" cy="1499616"/>
          </a:xfrm>
        </p:spPr>
        <p:txBody>
          <a:bodyPr>
            <a:normAutofit/>
          </a:bodyPr>
          <a:lstStyle/>
          <a:p>
            <a:r>
              <a:rPr lang="en-US" sz="4000" dirty="0" err="1">
                <a:cs typeface="Arial" panose="020B0604020202020204" pitchFamily="34" charset="0"/>
              </a:rPr>
              <a:t>Edit_user_infor</a:t>
            </a:r>
            <a:r>
              <a:rPr lang="en-US" sz="4000" dirty="0">
                <a:cs typeface="Arial" panose="020B0604020202020204" pitchFamily="34" charset="0"/>
              </a:rPr>
              <a:t> part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FF0352-5773-FF18-2D4E-3260330B8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482" y="2304216"/>
            <a:ext cx="5356099" cy="40227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6A0EF5-AA3B-9167-9B32-4A7B44C645E4}"/>
              </a:ext>
            </a:extLst>
          </p:cNvPr>
          <p:cNvSpPr txBox="1"/>
          <p:nvPr/>
        </p:nvSpPr>
        <p:spPr>
          <a:xfrm>
            <a:off x="549146" y="1151505"/>
            <a:ext cx="397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The location file of </a:t>
            </a:r>
            <a:r>
              <a:rPr lang="en-US" sz="1400" dirty="0" err="1">
                <a:highlight>
                  <a:srgbClr val="C0C0C0"/>
                </a:highlight>
              </a:rPr>
              <a:t>EditInfoActivity</a:t>
            </a:r>
            <a:r>
              <a:rPr lang="en-US" sz="1400" dirty="0">
                <a:highlight>
                  <a:srgbClr val="C0C0C0"/>
                </a:highlight>
              </a:rPr>
              <a:t> which handle all the interaction in “</a:t>
            </a:r>
            <a:r>
              <a:rPr lang="en-US" sz="1400" dirty="0" err="1">
                <a:highlight>
                  <a:srgbClr val="C0C0C0"/>
                </a:highlight>
              </a:rPr>
              <a:t>Edit_User_Infor</a:t>
            </a:r>
            <a:r>
              <a:rPr lang="en-US" sz="1400" dirty="0">
                <a:highlight>
                  <a:srgbClr val="C0C0C0"/>
                </a:highlight>
              </a:rPr>
              <a:t>”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AECEF6-6BE7-312E-9628-1F0B6E72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72" y="1036825"/>
            <a:ext cx="1733792" cy="75258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04EAFB-20BE-89C6-C435-5D156EC1FD97}"/>
              </a:ext>
            </a:extLst>
          </p:cNvPr>
          <p:cNvSpPr/>
          <p:nvPr/>
        </p:nvSpPr>
        <p:spPr>
          <a:xfrm>
            <a:off x="5087162" y="1380225"/>
            <a:ext cx="1259456" cy="146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C379D-944A-5858-DCD8-9ACE1CAFE688}"/>
              </a:ext>
            </a:extLst>
          </p:cNvPr>
          <p:cNvSpPr txBox="1"/>
          <p:nvPr/>
        </p:nvSpPr>
        <p:spPr>
          <a:xfrm>
            <a:off x="664234" y="2521059"/>
            <a:ext cx="39705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`</a:t>
            </a:r>
            <a:r>
              <a:rPr lang="en-US" sz="1400" dirty="0" err="1">
                <a:highlight>
                  <a:srgbClr val="C0C0C0"/>
                </a:highlight>
              </a:rPr>
              <a:t>initData</a:t>
            </a:r>
            <a:r>
              <a:rPr lang="en-US" sz="1400" dirty="0">
                <a:highlight>
                  <a:srgbClr val="C0C0C0"/>
                </a:highlight>
              </a:rPr>
              <a:t>` retrieves the user data from the database using the username stored in shared preferences.</a:t>
            </a:r>
          </a:p>
          <a:p>
            <a:endParaRPr lang="en-US" sz="1400" dirty="0">
              <a:highlight>
                <a:srgbClr val="C0C0C0"/>
              </a:highlight>
            </a:endParaRPr>
          </a:p>
          <a:p>
            <a:r>
              <a:rPr lang="en-US" sz="1400" dirty="0">
                <a:highlight>
                  <a:srgbClr val="C0C0C0"/>
                </a:highlight>
              </a:rPr>
              <a:t>If the user data exists, it populates dataModel with the retrieved data or If the user data does not exist, it initializes dataModel with default values.</a:t>
            </a:r>
          </a:p>
          <a:p>
            <a:endParaRPr lang="en-US" sz="1400" dirty="0">
              <a:highlight>
                <a:srgbClr val="C0C0C0"/>
              </a:highlight>
            </a:endParaRPr>
          </a:p>
          <a:p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78CD5DD-1A7B-EE28-27AE-784444CAC271}"/>
              </a:ext>
            </a:extLst>
          </p:cNvPr>
          <p:cNvSpPr/>
          <p:nvPr/>
        </p:nvSpPr>
        <p:spPr>
          <a:xfrm>
            <a:off x="4848045" y="3079630"/>
            <a:ext cx="1380227" cy="349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E337C-2936-D72D-5150-B1642D778864}"/>
              </a:ext>
            </a:extLst>
          </p:cNvPr>
          <p:cNvSpPr txBox="1"/>
          <p:nvPr/>
        </p:nvSpPr>
        <p:spPr>
          <a:xfrm>
            <a:off x="664234" y="4720145"/>
            <a:ext cx="397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It then sets the user's avatar, sex, name, birth date, and phone number in the corresponding views.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ACEC85E-BF71-0040-0159-6D2EFEE69718}"/>
              </a:ext>
            </a:extLst>
          </p:cNvPr>
          <p:cNvSpPr/>
          <p:nvPr/>
        </p:nvSpPr>
        <p:spPr>
          <a:xfrm>
            <a:off x="4993791" y="4881271"/>
            <a:ext cx="1259456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D9B0-86FB-1EB0-FEF3-BB45ACE6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2" y="-225722"/>
            <a:ext cx="5911509" cy="1499616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Edit_user_infor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A0EF5-AA3B-9167-9B32-4A7B44C645E4}"/>
              </a:ext>
            </a:extLst>
          </p:cNvPr>
          <p:cNvSpPr txBox="1"/>
          <p:nvPr/>
        </p:nvSpPr>
        <p:spPr>
          <a:xfrm>
            <a:off x="1587397" y="1120005"/>
            <a:ext cx="397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The function for asking “User” to allow App used “phone camera or library” for chose </a:t>
            </a:r>
            <a:r>
              <a:rPr lang="en-US" sz="1400" dirty="0" err="1">
                <a:highlight>
                  <a:srgbClr val="C0C0C0"/>
                </a:highlight>
              </a:rPr>
              <a:t>avartar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ED9A9-39A6-11C8-CD89-3C3357DD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397" y="2988952"/>
            <a:ext cx="3771926" cy="4226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highlight>
                  <a:srgbClr val="C0C0C0"/>
                </a:highlight>
              </a:rPr>
              <a:t>Check missing input of user. IF there is, there will an alert to warn user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8CAAF-022B-826B-A53C-16005C1F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71" y="634179"/>
            <a:ext cx="4202313" cy="558964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C0A839A-32BE-FF0D-300C-4AA608438941}"/>
              </a:ext>
            </a:extLst>
          </p:cNvPr>
          <p:cNvSpPr/>
          <p:nvPr/>
        </p:nvSpPr>
        <p:spPr>
          <a:xfrm>
            <a:off x="5710687" y="1247212"/>
            <a:ext cx="992038" cy="2192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3DC0BFB-53E6-C749-B519-F40050781FA3}"/>
              </a:ext>
            </a:extLst>
          </p:cNvPr>
          <p:cNvSpPr/>
          <p:nvPr/>
        </p:nvSpPr>
        <p:spPr>
          <a:xfrm>
            <a:off x="5850148" y="2939425"/>
            <a:ext cx="992038" cy="2192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53313-FFA6-B100-76AD-D29A01F009F3}"/>
              </a:ext>
            </a:extLst>
          </p:cNvPr>
          <p:cNvSpPr txBox="1"/>
          <p:nvPr/>
        </p:nvSpPr>
        <p:spPr>
          <a:xfrm>
            <a:off x="1222212" y="5016269"/>
            <a:ext cx="3970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Get “Input value” and update user’s </a:t>
            </a:r>
            <a:r>
              <a:rPr lang="en-US" sz="1400" dirty="0" err="1">
                <a:highlight>
                  <a:srgbClr val="C0C0C0"/>
                </a:highlight>
              </a:rPr>
              <a:t>infor</a:t>
            </a:r>
            <a:r>
              <a:rPr lang="en-US" sz="1400" dirty="0">
                <a:highlight>
                  <a:srgbClr val="C0C0C0"/>
                </a:highlight>
              </a:rPr>
              <a:t> with “</a:t>
            </a:r>
            <a:r>
              <a:rPr lang="en-US" sz="1400" dirty="0" err="1">
                <a:highlight>
                  <a:srgbClr val="C0C0C0"/>
                </a:highlight>
              </a:rPr>
              <a:t>insertUser</a:t>
            </a:r>
            <a:r>
              <a:rPr lang="en-US" sz="1400" dirty="0">
                <a:highlight>
                  <a:srgbClr val="C0C0C0"/>
                </a:highlight>
              </a:rPr>
              <a:t>(dataModel)” the parameter is a Class type data which is “</a:t>
            </a:r>
            <a:r>
              <a:rPr lang="en-US" sz="1400" dirty="0" err="1">
                <a:highlight>
                  <a:srgbClr val="C0C0C0"/>
                </a:highlight>
              </a:rPr>
              <a:t>userModel</a:t>
            </a:r>
            <a:r>
              <a:rPr lang="en-US" sz="1400" dirty="0">
                <a:highlight>
                  <a:srgbClr val="C0C0C0"/>
                </a:highlight>
              </a:rPr>
              <a:t>”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6895B1-CE6E-8C74-AB9E-F6B314BEC56C}"/>
              </a:ext>
            </a:extLst>
          </p:cNvPr>
          <p:cNvSpPr/>
          <p:nvPr/>
        </p:nvSpPr>
        <p:spPr>
          <a:xfrm>
            <a:off x="5579758" y="5275961"/>
            <a:ext cx="992038" cy="2192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3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D9B0-86FB-1EB0-FEF3-BB45ACE6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244"/>
            <a:ext cx="5911509" cy="1499616"/>
          </a:xfrm>
        </p:spPr>
        <p:txBody>
          <a:bodyPr>
            <a:normAutofit/>
          </a:bodyPr>
          <a:lstStyle/>
          <a:p>
            <a:r>
              <a:rPr lang="en-US" sz="3600" dirty="0" err="1">
                <a:cs typeface="Arial" panose="020B0604020202020204" pitchFamily="34" charset="0"/>
              </a:rPr>
              <a:t>Edit_user_infor</a:t>
            </a:r>
            <a:r>
              <a:rPr lang="en-US" sz="3600" dirty="0">
                <a:cs typeface="Arial" panose="020B0604020202020204" pitchFamily="34" charset="0"/>
              </a:rPr>
              <a:t> part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872A6-94B4-83C5-E171-97E53ED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089" y="240380"/>
            <a:ext cx="3258005" cy="676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6A0EF5-AA3B-9167-9B32-4A7B44C645E4}"/>
              </a:ext>
            </a:extLst>
          </p:cNvPr>
          <p:cNvSpPr txBox="1"/>
          <p:nvPr/>
        </p:nvSpPr>
        <p:spPr>
          <a:xfrm>
            <a:off x="3388974" y="1480475"/>
            <a:ext cx="3970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dataModel in this file is base on the User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464274-752A-B615-0A1F-35733128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089" y="1075075"/>
            <a:ext cx="2200582" cy="200052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ED9A9-39A6-11C8-CD89-3C3357DD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37" y="4661533"/>
            <a:ext cx="4723202" cy="71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 </a:t>
            </a:r>
            <a:r>
              <a:rPr lang="en-US" sz="1400" dirty="0" err="1">
                <a:highlight>
                  <a:srgbClr val="C0C0C0"/>
                </a:highlight>
              </a:rPr>
              <a:t>InsertUser</a:t>
            </a:r>
            <a:r>
              <a:rPr lang="en-US" sz="1400" dirty="0">
                <a:highlight>
                  <a:srgbClr val="C0C0C0"/>
                </a:highlight>
              </a:rPr>
              <a:t>(</a:t>
            </a:r>
            <a:r>
              <a:rPr lang="en-US" sz="1400" dirty="0" err="1">
                <a:highlight>
                  <a:srgbClr val="C0C0C0"/>
                </a:highlight>
              </a:rPr>
              <a:t>data:UserModel</a:t>
            </a:r>
            <a:r>
              <a:rPr lang="en-US" sz="1400" dirty="0">
                <a:highlight>
                  <a:srgbClr val="C0C0C0"/>
                </a:highlight>
              </a:rPr>
              <a:t>) function for update User’s information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0C535-2CB8-69D4-7890-D78E15DEF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82" y="3186312"/>
            <a:ext cx="5430008" cy="34009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158784C-15A7-7E5F-D971-BBA17948A88E}"/>
              </a:ext>
            </a:extLst>
          </p:cNvPr>
          <p:cNvSpPr/>
          <p:nvPr/>
        </p:nvSpPr>
        <p:spPr>
          <a:xfrm>
            <a:off x="5374257" y="4779034"/>
            <a:ext cx="1065525" cy="28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360936-DCAA-3C5A-9302-411BC1E6079C}"/>
              </a:ext>
            </a:extLst>
          </p:cNvPr>
          <p:cNvSpPr/>
          <p:nvPr/>
        </p:nvSpPr>
        <p:spPr>
          <a:xfrm>
            <a:off x="7500013" y="1564525"/>
            <a:ext cx="543464" cy="143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2998-FF4D-EAFA-FD10-49D7ABD8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6" y="0"/>
            <a:ext cx="4522657" cy="760505"/>
          </a:xfrm>
        </p:spPr>
        <p:txBody>
          <a:bodyPr/>
          <a:lstStyle/>
          <a:p>
            <a:r>
              <a:rPr lang="en-US" dirty="0" err="1"/>
              <a:t>Main_Home_page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79201-B9DE-3AE7-7D7D-0D13026D7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5661" y="0"/>
            <a:ext cx="3335545" cy="66918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780F1-EFC6-0249-682C-68E15E17A133}"/>
              </a:ext>
            </a:extLst>
          </p:cNvPr>
          <p:cNvSpPr txBox="1"/>
          <p:nvPr/>
        </p:nvSpPr>
        <p:spPr>
          <a:xfrm>
            <a:off x="1020794" y="927305"/>
            <a:ext cx="3433314" cy="7386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main_home_page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show the list of doctor and also the all user’s appointment schedule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F14EC-28E8-4A3A-63A8-A4CD50081C10}"/>
              </a:ext>
            </a:extLst>
          </p:cNvPr>
          <p:cNvSpPr txBox="1"/>
          <p:nvPr/>
        </p:nvSpPr>
        <p:spPr>
          <a:xfrm>
            <a:off x="1020794" y="2010580"/>
            <a:ext cx="3433314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slider “list of doctor” when we click on that card, It navigates us to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Booking_page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which auto filled the appointment schedule for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FE1D2-996C-B67D-1F75-4B108FA11407}"/>
              </a:ext>
            </a:extLst>
          </p:cNvPr>
          <p:cNvSpPr txBox="1"/>
          <p:nvPr/>
        </p:nvSpPr>
        <p:spPr>
          <a:xfrm>
            <a:off x="923026" y="3647601"/>
            <a:ext cx="3433314" cy="7386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we click on card of docter’s appointment. It will toggle show the detail of appointment’s schedule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E46F7-192E-C958-0D01-09775E7A0ECA}"/>
              </a:ext>
            </a:extLst>
          </p:cNvPr>
          <p:cNvSpPr txBox="1"/>
          <p:nvPr/>
        </p:nvSpPr>
        <p:spPr>
          <a:xfrm>
            <a:off x="923026" y="6047530"/>
            <a:ext cx="3433314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button will navigate user to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Booking_page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B5AC5F4-7906-430D-A081-F9E985CD8634}"/>
              </a:ext>
            </a:extLst>
          </p:cNvPr>
          <p:cNvCxnSpPr>
            <a:stCxn id="7" idx="3"/>
          </p:cNvCxnSpPr>
          <p:nvPr/>
        </p:nvCxnSpPr>
        <p:spPr>
          <a:xfrm flipV="1">
            <a:off x="4454108" y="1239734"/>
            <a:ext cx="3381553" cy="12479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BC02495-465C-F4F7-C46C-E47F0B4AC4C8}"/>
              </a:ext>
            </a:extLst>
          </p:cNvPr>
          <p:cNvCxnSpPr>
            <a:stCxn id="9" idx="3"/>
          </p:cNvCxnSpPr>
          <p:nvPr/>
        </p:nvCxnSpPr>
        <p:spPr>
          <a:xfrm flipV="1">
            <a:off x="4356340" y="2964687"/>
            <a:ext cx="3479321" cy="10522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42F23D-9533-28D6-ACF3-43EF4CC3136B}"/>
              </a:ext>
            </a:extLst>
          </p:cNvPr>
          <p:cNvSpPr/>
          <p:nvPr/>
        </p:nvSpPr>
        <p:spPr>
          <a:xfrm>
            <a:off x="5167223" y="6123039"/>
            <a:ext cx="2329132" cy="411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2998-FF4D-EAFA-FD10-49D7ABD8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6" y="0"/>
            <a:ext cx="5609586" cy="760505"/>
          </a:xfrm>
        </p:spPr>
        <p:txBody>
          <a:bodyPr>
            <a:normAutofit/>
          </a:bodyPr>
          <a:lstStyle/>
          <a:p>
            <a:r>
              <a:rPr lang="en-US" dirty="0" err="1"/>
              <a:t>Main_Home_page</a:t>
            </a:r>
            <a:r>
              <a:rPr lang="en-US" dirty="0"/>
              <a:t> 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4DFE3-1135-BA69-831E-F55219BD2902}"/>
              </a:ext>
            </a:extLst>
          </p:cNvPr>
          <p:cNvSpPr txBox="1"/>
          <p:nvPr/>
        </p:nvSpPr>
        <p:spPr>
          <a:xfrm>
            <a:off x="1561380" y="913446"/>
            <a:ext cx="4209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“</a:t>
            </a:r>
            <a:r>
              <a:rPr lang="en-US" dirty="0" err="1">
                <a:highlight>
                  <a:srgbClr val="C0C0C0"/>
                </a:highlight>
              </a:rPr>
              <a:t>Main_Home_Page</a:t>
            </a:r>
            <a:r>
              <a:rPr lang="en-US" dirty="0">
                <a:highlight>
                  <a:srgbClr val="C0C0C0"/>
                </a:highlight>
              </a:rPr>
              <a:t>” file location, This page will show all the value data of user . From list of all doctor, to list of all user’s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257B2-F47A-7170-FC62-E1C64AD5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82" y="1066025"/>
            <a:ext cx="2162477" cy="71101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06F4089-C62F-2E8D-DD15-3B0E4B0C87EC}"/>
              </a:ext>
            </a:extLst>
          </p:cNvPr>
          <p:cNvSpPr/>
          <p:nvPr/>
        </p:nvSpPr>
        <p:spPr>
          <a:xfrm>
            <a:off x="6719977" y="1250830"/>
            <a:ext cx="957532" cy="362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B7BA08-20A2-C67D-DAE7-CF177A24F786}"/>
              </a:ext>
            </a:extLst>
          </p:cNvPr>
          <p:cNvSpPr txBox="1"/>
          <p:nvPr/>
        </p:nvSpPr>
        <p:spPr>
          <a:xfrm>
            <a:off x="560717" y="2439468"/>
            <a:ext cx="6159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“</a:t>
            </a:r>
            <a:r>
              <a:rPr lang="en-US" dirty="0" err="1">
                <a:highlight>
                  <a:srgbClr val="C0C0C0"/>
                </a:highlight>
              </a:rPr>
              <a:t>Main_Home_Page</a:t>
            </a:r>
            <a:r>
              <a:rPr lang="en-US" dirty="0">
                <a:highlight>
                  <a:srgbClr val="C0C0C0"/>
                </a:highlight>
              </a:rPr>
              <a:t>” file location, The page does not much logical process, however it’s handle with “</a:t>
            </a:r>
            <a:r>
              <a:rPr lang="en-US" dirty="0" err="1">
                <a:highlight>
                  <a:srgbClr val="C0C0C0"/>
                </a:highlight>
              </a:rPr>
              <a:t>view_component</a:t>
            </a:r>
            <a:r>
              <a:rPr lang="en-US" dirty="0">
                <a:highlight>
                  <a:srgbClr val="C0C0C0"/>
                </a:highlight>
              </a:rPr>
              <a:t>”. Means we setup how the component should be show. Like the list of data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3519AAC-CE6D-BDF9-8250-1415EDF4823E}"/>
              </a:ext>
            </a:extLst>
          </p:cNvPr>
          <p:cNvSpPr/>
          <p:nvPr/>
        </p:nvSpPr>
        <p:spPr>
          <a:xfrm>
            <a:off x="6970143" y="2872596"/>
            <a:ext cx="957532" cy="362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FF6C3A-8CC6-6FAB-B0E4-EB847109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743" y="4763131"/>
            <a:ext cx="2429214" cy="10288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77F923-7FDC-CBDC-E6DD-186DE91A1281}"/>
              </a:ext>
            </a:extLst>
          </p:cNvPr>
          <p:cNvSpPr txBox="1"/>
          <p:nvPr/>
        </p:nvSpPr>
        <p:spPr>
          <a:xfrm>
            <a:off x="586596" y="4569339"/>
            <a:ext cx="615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To handle this process, I create an folder (adapter) inside  UI folder which contains all “custom-component”. 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2A449-B0F5-2870-8BCB-3B4AC26257D2}"/>
              </a:ext>
            </a:extLst>
          </p:cNvPr>
          <p:cNvSpPr txBox="1"/>
          <p:nvPr/>
        </p:nvSpPr>
        <p:spPr>
          <a:xfrm>
            <a:off x="8878286" y="3976579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DoctorOfUserAdapter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BC6FF10A-9447-CAB3-B116-F7B69539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917BC3E-79B4-D2A1-CF9F-7247E30E7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482" y="2214208"/>
            <a:ext cx="362000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2998-FF4D-EAFA-FD10-49D7ABD8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6" y="0"/>
            <a:ext cx="5609586" cy="760505"/>
          </a:xfrm>
        </p:spPr>
        <p:txBody>
          <a:bodyPr>
            <a:normAutofit/>
          </a:bodyPr>
          <a:lstStyle/>
          <a:p>
            <a:r>
              <a:rPr lang="en-US" dirty="0" err="1"/>
              <a:t>Main_Home_page</a:t>
            </a:r>
            <a:r>
              <a:rPr lang="en-US" dirty="0"/>
              <a:t> Part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2A449-B0F5-2870-8BCB-3B4AC26257D2}"/>
              </a:ext>
            </a:extLst>
          </p:cNvPr>
          <p:cNvSpPr txBox="1"/>
          <p:nvPr/>
        </p:nvSpPr>
        <p:spPr>
          <a:xfrm>
            <a:off x="1218030" y="2594780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DoctorOfUserAdapter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BC6FF10A-9447-CAB3-B116-F7B69539DE7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6255620" y="2886474"/>
            <a:ext cx="5122620" cy="542526"/>
          </a:xfrm>
        </p:spPr>
        <p:txBody>
          <a:bodyPr>
            <a:norm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The “</a:t>
            </a:r>
            <a:r>
              <a:rPr lang="en-US" sz="1400" dirty="0" err="1">
                <a:highlight>
                  <a:srgbClr val="C0C0C0"/>
                </a:highlight>
              </a:rPr>
              <a:t>DocterOfUserAdapter”included</a:t>
            </a:r>
            <a:r>
              <a:rPr lang="en-US" sz="1400" dirty="0">
                <a:highlight>
                  <a:srgbClr val="C0C0C0"/>
                </a:highlight>
              </a:rPr>
              <a:t> the “Image”, “Name”, and “Doctor’s pathological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917BC3E-79B4-D2A1-CF9F-7247E30E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05" y="760505"/>
            <a:ext cx="3620005" cy="176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50BF1-3B50-D425-C7BD-8A50F3B6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047" y="426443"/>
            <a:ext cx="5858693" cy="23530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8FFB70-B25F-DDA2-4E97-A775FBDEB43F}"/>
              </a:ext>
            </a:extLst>
          </p:cNvPr>
          <p:cNvCxnSpPr/>
          <p:nvPr/>
        </p:nvCxnSpPr>
        <p:spPr>
          <a:xfrm>
            <a:off x="4608210" y="1803952"/>
            <a:ext cx="871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0E9050A-E7FD-94EE-90B7-D0088E880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047" y="3429000"/>
            <a:ext cx="5601482" cy="2295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703C9-D61A-2AD3-C503-C29836848B4E}"/>
              </a:ext>
            </a:extLst>
          </p:cNvPr>
          <p:cNvSpPr txBox="1"/>
          <p:nvPr/>
        </p:nvSpPr>
        <p:spPr>
          <a:xfrm>
            <a:off x="6096000" y="5785226"/>
            <a:ext cx="615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C0C0C0"/>
                </a:highlight>
              </a:rPr>
              <a:t>The “</a:t>
            </a:r>
            <a:r>
              <a:rPr lang="en-US" dirty="0" err="1">
                <a:highlight>
                  <a:srgbClr val="C0C0C0"/>
                </a:highlight>
              </a:rPr>
              <a:t>ScheduleUserAdapter</a:t>
            </a:r>
            <a:r>
              <a:rPr lang="en-US" sz="1800" dirty="0">
                <a:highlight>
                  <a:srgbClr val="C0C0C0"/>
                </a:highlight>
              </a:rPr>
              <a:t>” included the “Docter</a:t>
            </a:r>
            <a:r>
              <a:rPr lang="en-US" dirty="0">
                <a:highlight>
                  <a:srgbClr val="C0C0C0"/>
                </a:highlight>
              </a:rPr>
              <a:t> name</a:t>
            </a:r>
            <a:r>
              <a:rPr lang="en-US" sz="1800" dirty="0">
                <a:highlight>
                  <a:srgbClr val="C0C0C0"/>
                </a:highlight>
              </a:rPr>
              <a:t>”, “Data time”, and “</a:t>
            </a:r>
            <a:r>
              <a:rPr lang="en-US" sz="1800" dirty="0" err="1">
                <a:highlight>
                  <a:srgbClr val="C0C0C0"/>
                </a:highlight>
              </a:rPr>
              <a:t>Doct</a:t>
            </a:r>
            <a:r>
              <a:rPr lang="en-US" sz="1800" dirty="0">
                <a:highlight>
                  <a:srgbClr val="C0C0C0"/>
                </a:highlight>
              </a:rPr>
              <a:t>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B3A821-2395-F4EF-8756-551A6C4A8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507" y="4124421"/>
            <a:ext cx="2896004" cy="9050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11D75A-DCDE-F8AA-511D-77ECEF586C62}"/>
              </a:ext>
            </a:extLst>
          </p:cNvPr>
          <p:cNvCxnSpPr/>
          <p:nvPr/>
        </p:nvCxnSpPr>
        <p:spPr>
          <a:xfrm>
            <a:off x="4717478" y="4576921"/>
            <a:ext cx="871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0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0D47-C81E-3B00-8BA3-1544E3F0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" y="0"/>
            <a:ext cx="5582173" cy="1362974"/>
          </a:xfrm>
        </p:spPr>
        <p:txBody>
          <a:bodyPr/>
          <a:lstStyle/>
          <a:p>
            <a:r>
              <a:rPr lang="en-US" dirty="0" err="1"/>
              <a:t>Main_Home_page</a:t>
            </a:r>
            <a:r>
              <a:rPr lang="en-US" dirty="0"/>
              <a:t>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0D2A-5A15-B6E3-A2BA-BD5E29A6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57" y="1056018"/>
            <a:ext cx="4695184" cy="774838"/>
          </a:xfrm>
        </p:spPr>
        <p:txBody>
          <a:bodyPr>
            <a:normAutofit/>
          </a:bodyPr>
          <a:lstStyle/>
          <a:p>
            <a:r>
              <a:rPr lang="en-US" sz="1400" dirty="0"/>
              <a:t>For having animation effect of our app, we used “Dialog” this file is library from “Android  studio”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B9619-44C5-6A10-71C8-A8084A12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28" y="106710"/>
            <a:ext cx="2869261" cy="234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67630-20C3-32C0-DE53-8A9A3A72A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094" y="2748009"/>
            <a:ext cx="5230724" cy="3322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3F360-E782-3712-13A2-23A2CA418C40}"/>
              </a:ext>
            </a:extLst>
          </p:cNvPr>
          <p:cNvSpPr txBox="1"/>
          <p:nvPr/>
        </p:nvSpPr>
        <p:spPr>
          <a:xfrm>
            <a:off x="7246188" y="6028945"/>
            <a:ext cx="453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Hide and Show function code for “schedule component” in “</a:t>
            </a:r>
            <a:r>
              <a:rPr lang="en-US" dirty="0" err="1">
                <a:highlight>
                  <a:srgbClr val="C0C0C0"/>
                </a:highlight>
              </a:rPr>
              <a:t>Main_Home_Part</a:t>
            </a:r>
            <a:r>
              <a:rPr lang="en-US" dirty="0">
                <a:highlight>
                  <a:srgbClr val="C0C0C0"/>
                </a:highlight>
              </a:rPr>
              <a:t>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574E1F2-8D1E-94F7-C525-EF0C0C424F63}"/>
              </a:ext>
            </a:extLst>
          </p:cNvPr>
          <p:cNvSpPr/>
          <p:nvPr/>
        </p:nvSpPr>
        <p:spPr>
          <a:xfrm>
            <a:off x="4871765" y="4906375"/>
            <a:ext cx="836762" cy="2127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1B2BB8-2760-3E9A-2DC5-C81314ED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51" y="2789687"/>
            <a:ext cx="2378947" cy="32392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58773-70F9-0D79-BEA9-5B2034B78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69" y="1054897"/>
            <a:ext cx="185763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6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41" y="231534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B6294-CA6B-A29F-4A88-83FA0652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41" y="1417320"/>
            <a:ext cx="9720073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“Docter Booking Appointment” mobile application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technology used in App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 was created by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language”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 Studio ide”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SQLite library”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storing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2867-947B-BCF1-1B6A-ED8701D0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46015" cy="1127300"/>
          </a:xfrm>
        </p:spPr>
        <p:txBody>
          <a:bodyPr/>
          <a:lstStyle/>
          <a:p>
            <a:r>
              <a:rPr lang="en-US" dirty="0" err="1"/>
              <a:t>Main_Home_page</a:t>
            </a:r>
            <a:r>
              <a:rPr lang="en-US" dirty="0"/>
              <a:t> Part 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053EE9-3C49-1B42-DA7D-4610AFAD0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058" y="954772"/>
            <a:ext cx="3029266" cy="317658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65FA8B-39EC-943B-43D3-D47F3C60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87" y="563650"/>
            <a:ext cx="5558470" cy="380512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97DED7-B8B4-87F9-2018-075D9C7BF583}"/>
              </a:ext>
            </a:extLst>
          </p:cNvPr>
          <p:cNvCxnSpPr/>
          <p:nvPr/>
        </p:nvCxnSpPr>
        <p:spPr>
          <a:xfrm>
            <a:off x="5098211" y="2355011"/>
            <a:ext cx="9977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1F0FB0-F573-E441-0D7C-D2AA621E877C}"/>
              </a:ext>
            </a:extLst>
          </p:cNvPr>
          <p:cNvSpPr txBox="1"/>
          <p:nvPr/>
        </p:nvSpPr>
        <p:spPr>
          <a:xfrm>
            <a:off x="6329633" y="4611144"/>
            <a:ext cx="6241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Hide and Show function code for “</a:t>
            </a:r>
            <a:r>
              <a:rPr lang="en-US" dirty="0" err="1">
                <a:highlight>
                  <a:srgbClr val="C0C0C0"/>
                </a:highlight>
              </a:rPr>
              <a:t>User_component</a:t>
            </a:r>
            <a:r>
              <a:rPr lang="en-US" dirty="0">
                <a:highlight>
                  <a:srgbClr val="C0C0C0"/>
                </a:highlight>
              </a:rPr>
              <a:t>” in     “</a:t>
            </a:r>
            <a:r>
              <a:rPr lang="en-US" dirty="0" err="1">
                <a:highlight>
                  <a:srgbClr val="C0C0C0"/>
                </a:highlight>
              </a:rPr>
              <a:t>Main_Home_Part</a:t>
            </a:r>
            <a:r>
              <a:rPr lang="en-US" dirty="0">
                <a:highlight>
                  <a:srgbClr val="C0C0C0"/>
                </a:highligh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39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7B72-7638-31AE-3D2D-4E86B7F2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9" y="102137"/>
            <a:ext cx="6308325" cy="6311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Main_Home_page</a:t>
            </a:r>
            <a:r>
              <a:rPr lang="en-US" dirty="0"/>
              <a:t> Part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42672-8835-FA0D-7DC4-AA4E35C2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062" y="140956"/>
            <a:ext cx="3591426" cy="1228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59C57-F87D-FAB1-653F-EF8F3690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25" y="1517416"/>
            <a:ext cx="4534533" cy="5496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198EF-84C3-DAFA-C161-7C9E8460D99C}"/>
              </a:ext>
            </a:extLst>
          </p:cNvPr>
          <p:cNvSpPr txBox="1"/>
          <p:nvPr/>
        </p:nvSpPr>
        <p:spPr>
          <a:xfrm>
            <a:off x="960637" y="896131"/>
            <a:ext cx="443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To get all list of doctor the n pass this list into </a:t>
            </a:r>
            <a:r>
              <a:rPr lang="en-US" dirty="0" err="1">
                <a:highlight>
                  <a:srgbClr val="C0C0C0"/>
                </a:highlight>
              </a:rPr>
              <a:t>doctore_adapter</a:t>
            </a:r>
            <a:r>
              <a:rPr lang="en-US" dirty="0">
                <a:highlight>
                  <a:srgbClr val="C0C0C0"/>
                </a:highlight>
              </a:rPr>
              <a:t> component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11D998-C5C8-A615-F336-04DE50DFD2D5}"/>
              </a:ext>
            </a:extLst>
          </p:cNvPr>
          <p:cNvSpPr/>
          <p:nvPr/>
        </p:nvSpPr>
        <p:spPr>
          <a:xfrm>
            <a:off x="6219645" y="733246"/>
            <a:ext cx="966159" cy="1475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D43B5-87F8-8682-B7F2-69F637CEA4D8}"/>
              </a:ext>
            </a:extLst>
          </p:cNvPr>
          <p:cNvSpPr txBox="1"/>
          <p:nvPr/>
        </p:nvSpPr>
        <p:spPr>
          <a:xfrm>
            <a:off x="960637" y="2323791"/>
            <a:ext cx="4433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This function will search the database in </a:t>
            </a:r>
            <a:r>
              <a:rPr lang="en-US" dirty="0" err="1">
                <a:highlight>
                  <a:srgbClr val="C0C0C0"/>
                </a:highlight>
              </a:rPr>
              <a:t>SQLlite</a:t>
            </a:r>
            <a:r>
              <a:rPr lang="en-US" dirty="0">
                <a:highlight>
                  <a:srgbClr val="C0C0C0"/>
                </a:highlight>
              </a:rPr>
              <a:t>, then return an list of “</a:t>
            </a:r>
            <a:r>
              <a:rPr lang="en-US" dirty="0" err="1">
                <a:highlight>
                  <a:srgbClr val="C0C0C0"/>
                </a:highlight>
              </a:rPr>
              <a:t>Doctor_Model</a:t>
            </a:r>
            <a:r>
              <a:rPr lang="en-US" dirty="0">
                <a:highlight>
                  <a:srgbClr val="C0C0C0"/>
                </a:highlight>
              </a:rPr>
              <a:t>” for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D896BA1-D22F-3599-5BE2-FA918160E4B6}"/>
              </a:ext>
            </a:extLst>
          </p:cNvPr>
          <p:cNvSpPr/>
          <p:nvPr/>
        </p:nvSpPr>
        <p:spPr>
          <a:xfrm>
            <a:off x="5979814" y="2637892"/>
            <a:ext cx="966159" cy="1475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73AA72-7F20-D0FB-88D6-1B8AF5A62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314" y="3170807"/>
            <a:ext cx="2629267" cy="30007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F4F46A-381A-3D25-A4D1-C63EF42CE6E7}"/>
              </a:ext>
            </a:extLst>
          </p:cNvPr>
          <p:cNvSpPr txBox="1"/>
          <p:nvPr/>
        </p:nvSpPr>
        <p:spPr>
          <a:xfrm>
            <a:off x="1798879" y="6206107"/>
            <a:ext cx="25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Class of “DoctoreModel”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8FFEDDB-6A9E-08E8-57F0-7AEFCF276236}"/>
              </a:ext>
            </a:extLst>
          </p:cNvPr>
          <p:cNvCxnSpPr>
            <a:cxnSpLocks/>
            <a:stCxn id="16" idx="3"/>
            <a:endCxn id="7" idx="0"/>
          </p:cNvCxnSpPr>
          <p:nvPr/>
        </p:nvCxnSpPr>
        <p:spPr>
          <a:xfrm flipV="1">
            <a:off x="4317014" y="1517416"/>
            <a:ext cx="5238178" cy="4873357"/>
          </a:xfrm>
          <a:prstGeom prst="bentConnector4">
            <a:avLst>
              <a:gd name="adj1" fmla="val 28358"/>
              <a:gd name="adj2" fmla="val 10469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0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7B72-7638-31AE-3D2D-4E86B7F2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9" y="102137"/>
            <a:ext cx="6308325" cy="6311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Main_Home_page</a:t>
            </a:r>
            <a:r>
              <a:rPr lang="en-US" dirty="0"/>
              <a:t> Part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42672-8835-FA0D-7DC4-AA4E35C2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062" y="140956"/>
            <a:ext cx="3591426" cy="1228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59C57-F87D-FAB1-653F-EF8F3690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25" y="1517416"/>
            <a:ext cx="4534533" cy="5496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198EF-84C3-DAFA-C161-7C9E8460D99C}"/>
              </a:ext>
            </a:extLst>
          </p:cNvPr>
          <p:cNvSpPr txBox="1"/>
          <p:nvPr/>
        </p:nvSpPr>
        <p:spPr>
          <a:xfrm>
            <a:off x="960637" y="896131"/>
            <a:ext cx="443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To get all list of doctor then pass this list into </a:t>
            </a:r>
            <a:r>
              <a:rPr lang="en-US" dirty="0" err="1">
                <a:highlight>
                  <a:srgbClr val="C0C0C0"/>
                </a:highlight>
              </a:rPr>
              <a:t>doctore_adapter</a:t>
            </a:r>
            <a:r>
              <a:rPr lang="en-US" dirty="0">
                <a:highlight>
                  <a:srgbClr val="C0C0C0"/>
                </a:highlight>
              </a:rPr>
              <a:t> component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11D998-C5C8-A615-F336-04DE50DFD2D5}"/>
              </a:ext>
            </a:extLst>
          </p:cNvPr>
          <p:cNvSpPr/>
          <p:nvPr/>
        </p:nvSpPr>
        <p:spPr>
          <a:xfrm>
            <a:off x="6219645" y="733246"/>
            <a:ext cx="966159" cy="1475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D43B5-87F8-8682-B7F2-69F637CEA4D8}"/>
              </a:ext>
            </a:extLst>
          </p:cNvPr>
          <p:cNvSpPr txBox="1"/>
          <p:nvPr/>
        </p:nvSpPr>
        <p:spPr>
          <a:xfrm>
            <a:off x="960637" y="2323791"/>
            <a:ext cx="4433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This function will search the database in </a:t>
            </a:r>
            <a:r>
              <a:rPr lang="en-US" dirty="0" err="1">
                <a:highlight>
                  <a:srgbClr val="C0C0C0"/>
                </a:highlight>
              </a:rPr>
              <a:t>SQLlite</a:t>
            </a:r>
            <a:r>
              <a:rPr lang="en-US" dirty="0">
                <a:highlight>
                  <a:srgbClr val="C0C0C0"/>
                </a:highlight>
              </a:rPr>
              <a:t>, then return an list of “</a:t>
            </a:r>
            <a:r>
              <a:rPr lang="en-US" dirty="0" err="1">
                <a:highlight>
                  <a:srgbClr val="C0C0C0"/>
                </a:highlight>
              </a:rPr>
              <a:t>Doctor_Model</a:t>
            </a:r>
            <a:r>
              <a:rPr lang="en-US" dirty="0">
                <a:highlight>
                  <a:srgbClr val="C0C0C0"/>
                </a:highlight>
              </a:rPr>
              <a:t>” for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D896BA1-D22F-3599-5BE2-FA918160E4B6}"/>
              </a:ext>
            </a:extLst>
          </p:cNvPr>
          <p:cNvSpPr/>
          <p:nvPr/>
        </p:nvSpPr>
        <p:spPr>
          <a:xfrm>
            <a:off x="5979814" y="2637892"/>
            <a:ext cx="966159" cy="1475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73AA72-7F20-D0FB-88D6-1B8AF5A62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314" y="3170807"/>
            <a:ext cx="2629267" cy="30007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F4F46A-381A-3D25-A4D1-C63EF42CE6E7}"/>
              </a:ext>
            </a:extLst>
          </p:cNvPr>
          <p:cNvSpPr txBox="1"/>
          <p:nvPr/>
        </p:nvSpPr>
        <p:spPr>
          <a:xfrm>
            <a:off x="1798879" y="6206107"/>
            <a:ext cx="25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Class of “DoctoreModel”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8FFEDDB-6A9E-08E8-57F0-7AEFCF276236}"/>
              </a:ext>
            </a:extLst>
          </p:cNvPr>
          <p:cNvCxnSpPr>
            <a:cxnSpLocks/>
            <a:stCxn id="16" idx="3"/>
            <a:endCxn id="7" idx="0"/>
          </p:cNvCxnSpPr>
          <p:nvPr/>
        </p:nvCxnSpPr>
        <p:spPr>
          <a:xfrm flipV="1">
            <a:off x="4317014" y="1517416"/>
            <a:ext cx="5238178" cy="4873357"/>
          </a:xfrm>
          <a:prstGeom prst="bentConnector4">
            <a:avLst>
              <a:gd name="adj1" fmla="val 28358"/>
              <a:gd name="adj2" fmla="val 10469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0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5E25-59AC-9795-3D85-4EFA4664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20770"/>
            <a:ext cx="5408762" cy="11618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Main_Home_page</a:t>
            </a:r>
            <a:r>
              <a:rPr lang="en-US" dirty="0"/>
              <a:t> Part 3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84ED2A-4F70-59FB-C536-522202E43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6540" y="2320505"/>
            <a:ext cx="5546719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CAE96-5864-1A33-1F97-8A83B355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461" y="592441"/>
            <a:ext cx="6258798" cy="1590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B758A4-7501-4F8B-2598-5F6688A00D0B}"/>
              </a:ext>
            </a:extLst>
          </p:cNvPr>
          <p:cNvSpPr txBox="1"/>
          <p:nvPr/>
        </p:nvSpPr>
        <p:spPr>
          <a:xfrm>
            <a:off x="-119331" y="775100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To get all list of schedule then pass this list into </a:t>
            </a:r>
            <a:r>
              <a:rPr lang="en-US" dirty="0" err="1">
                <a:highlight>
                  <a:srgbClr val="C0C0C0"/>
                </a:highlight>
              </a:rPr>
              <a:t>doctore_adapter</a:t>
            </a:r>
            <a:r>
              <a:rPr lang="en-US" dirty="0">
                <a:highlight>
                  <a:srgbClr val="C0C0C0"/>
                </a:highlight>
              </a:rPr>
              <a:t>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DEDE4-ACF5-4401-9A38-631F58FF9BA6}"/>
              </a:ext>
            </a:extLst>
          </p:cNvPr>
          <p:cNvSpPr txBox="1"/>
          <p:nvPr/>
        </p:nvSpPr>
        <p:spPr>
          <a:xfrm>
            <a:off x="129396" y="1716657"/>
            <a:ext cx="5434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We use “</a:t>
            </a:r>
            <a:r>
              <a:rPr lang="en-US" dirty="0" err="1">
                <a:highlight>
                  <a:srgbClr val="C0C0C0"/>
                </a:highlight>
              </a:rPr>
              <a:t>onResum</a:t>
            </a:r>
            <a:r>
              <a:rPr lang="en-US" dirty="0">
                <a:highlight>
                  <a:srgbClr val="C0C0C0"/>
                </a:highlight>
              </a:rPr>
              <a:t>()” function instead “</a:t>
            </a:r>
            <a:r>
              <a:rPr lang="en-US" dirty="0" err="1">
                <a:highlight>
                  <a:srgbClr val="C0C0C0"/>
                </a:highlight>
              </a:rPr>
              <a:t>initData</a:t>
            </a:r>
            <a:r>
              <a:rPr lang="en-US" dirty="0">
                <a:highlight>
                  <a:srgbClr val="C0C0C0"/>
                </a:highlight>
              </a:rPr>
              <a:t>()” function</a:t>
            </a:r>
          </a:p>
          <a:p>
            <a:br>
              <a:rPr lang="en-US" dirty="0">
                <a:highlight>
                  <a:srgbClr val="C0C0C0"/>
                </a:highlight>
              </a:rPr>
            </a:br>
            <a:r>
              <a:rPr lang="en-US" dirty="0">
                <a:highlight>
                  <a:srgbClr val="C0C0C0"/>
                </a:highlight>
              </a:rPr>
              <a:t>“</a:t>
            </a:r>
            <a:r>
              <a:rPr lang="en-US" dirty="0" err="1">
                <a:highlight>
                  <a:srgbClr val="C0C0C0"/>
                </a:highlight>
              </a:rPr>
              <a:t>onResume</a:t>
            </a:r>
            <a:r>
              <a:rPr lang="en-US" dirty="0">
                <a:highlight>
                  <a:srgbClr val="C0C0C0"/>
                </a:highlight>
              </a:rPr>
              <a:t>” is a lifecycle method in Android. This function is like “</a:t>
            </a:r>
            <a:r>
              <a:rPr lang="en-US" dirty="0" err="1">
                <a:highlight>
                  <a:srgbClr val="C0C0C0"/>
                </a:highlight>
              </a:rPr>
              <a:t>useEffect</a:t>
            </a:r>
            <a:r>
              <a:rPr lang="en-US" dirty="0">
                <a:highlight>
                  <a:srgbClr val="C0C0C0"/>
                </a:highlight>
              </a:rPr>
              <a:t>()” on </a:t>
            </a:r>
            <a:r>
              <a:rPr lang="en-US" dirty="0" err="1">
                <a:highlight>
                  <a:srgbClr val="C0C0C0"/>
                </a:highlight>
              </a:rPr>
              <a:t>Reatjs</a:t>
            </a:r>
            <a:r>
              <a:rPr lang="en-US" dirty="0">
                <a:highlight>
                  <a:srgbClr val="C0C0C0"/>
                </a:highlight>
              </a:rPr>
              <a:t> Framework library for Web development. It will update the component if that component update data.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When user creates a new booking the </a:t>
            </a:r>
            <a:r>
              <a:rPr lang="en-US" dirty="0" err="1">
                <a:highlight>
                  <a:srgbClr val="C0C0C0"/>
                </a:highlight>
              </a:rPr>
              <a:t>schedule_Adapter</a:t>
            </a:r>
            <a:r>
              <a:rPr lang="en-US" dirty="0">
                <a:highlight>
                  <a:srgbClr val="C0C0C0"/>
                </a:highlight>
              </a:rPr>
              <a:t> will auto update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2D2FE-1A6E-6984-20B1-8C3AC5811670}"/>
              </a:ext>
            </a:extLst>
          </p:cNvPr>
          <p:cNvSpPr txBox="1"/>
          <p:nvPr/>
        </p:nvSpPr>
        <p:spPr>
          <a:xfrm>
            <a:off x="129396" y="4674663"/>
            <a:ext cx="618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This function will search the database in </a:t>
            </a:r>
            <a:r>
              <a:rPr lang="en-US" dirty="0" err="1">
                <a:highlight>
                  <a:srgbClr val="C0C0C0"/>
                </a:highlight>
              </a:rPr>
              <a:t>SQLlite</a:t>
            </a:r>
            <a:r>
              <a:rPr lang="en-US" dirty="0">
                <a:highlight>
                  <a:srgbClr val="C0C0C0"/>
                </a:highlight>
              </a:rPr>
              <a:t>, then return an list of “</a:t>
            </a:r>
            <a:r>
              <a:rPr lang="en-US" dirty="0" err="1">
                <a:highlight>
                  <a:srgbClr val="C0C0C0"/>
                </a:highlight>
              </a:rPr>
              <a:t>Doctor_Model</a:t>
            </a:r>
            <a:r>
              <a:rPr lang="en-US" dirty="0">
                <a:highlight>
                  <a:srgbClr val="C0C0C0"/>
                </a:highlight>
              </a:rPr>
              <a:t>” for </a:t>
            </a:r>
          </a:p>
        </p:txBody>
      </p:sp>
    </p:spTree>
    <p:extLst>
      <p:ext uri="{BB962C8B-B14F-4D97-AF65-F5344CB8AC3E}">
        <p14:creationId xmlns:p14="http://schemas.microsoft.com/office/powerpoint/2010/main" val="66735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F23C-6C95-F60C-7D34-CBA68AB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09321" cy="1291202"/>
          </a:xfrm>
        </p:spPr>
        <p:txBody>
          <a:bodyPr/>
          <a:lstStyle/>
          <a:p>
            <a:r>
              <a:rPr lang="en-US" dirty="0"/>
              <a:t>Booking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FC38E-7C09-C7E4-EB4F-38650EEE6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794" y="84885"/>
            <a:ext cx="2843312" cy="61666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18573-4DD9-A638-2ADB-9DECD52F62BE}"/>
              </a:ext>
            </a:extLst>
          </p:cNvPr>
          <p:cNvSpPr txBox="1"/>
          <p:nvPr/>
        </p:nvSpPr>
        <p:spPr>
          <a:xfrm>
            <a:off x="1489494" y="1060666"/>
            <a:ext cx="4244196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booking features will take all input of “Patient”  to create new schedule for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4708D-A8AD-45BA-6757-A50A123A8B64}"/>
              </a:ext>
            </a:extLst>
          </p:cNvPr>
          <p:cNvSpPr txBox="1"/>
          <p:nvPr/>
        </p:nvSpPr>
        <p:spPr>
          <a:xfrm>
            <a:off x="1671040" y="2088452"/>
            <a:ext cx="3433314" cy="18158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user to Sign-Up requires: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Pathological (means types of treatment)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Docter (Docter will be showed based on their Pathological that used chose)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34B37-BFC2-6EB4-C3CD-E1D38B2AC2BD}"/>
              </a:ext>
            </a:extLst>
          </p:cNvPr>
          <p:cNvSpPr txBox="1"/>
          <p:nvPr/>
        </p:nvSpPr>
        <p:spPr>
          <a:xfrm>
            <a:off x="1740672" y="4889393"/>
            <a:ext cx="3433314" cy="18158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user click on button, the Appointment will created and storage into SQL lite store.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will be navigated to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Main_home_page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and the scheduleAdatper component will be updated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onResum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EE2697-72DB-51E6-9264-6F8A9040E26F}"/>
              </a:ext>
            </a:extLst>
          </p:cNvPr>
          <p:cNvSpPr/>
          <p:nvPr/>
        </p:nvSpPr>
        <p:spPr>
          <a:xfrm>
            <a:off x="5650302" y="2459084"/>
            <a:ext cx="1652156" cy="3709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E4C7EC-7F46-2782-260F-4FE4A9726107}"/>
              </a:ext>
            </a:extLst>
          </p:cNvPr>
          <p:cNvSpPr/>
          <p:nvPr/>
        </p:nvSpPr>
        <p:spPr>
          <a:xfrm>
            <a:off x="5691996" y="5797890"/>
            <a:ext cx="1652156" cy="3709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4C1F-6E2D-6168-5660-77E27B5C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0" y="136236"/>
            <a:ext cx="5783783" cy="1499616"/>
          </a:xfrm>
        </p:spPr>
        <p:txBody>
          <a:bodyPr/>
          <a:lstStyle/>
          <a:p>
            <a:r>
              <a:rPr lang="en-US" dirty="0"/>
              <a:t>Booking Feature part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286F3-E35C-65B0-5DAB-1578E97C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4341" y="114232"/>
            <a:ext cx="4150742" cy="35074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F31DF-1B54-81C0-DA46-803163EA5D66}"/>
              </a:ext>
            </a:extLst>
          </p:cNvPr>
          <p:cNvSpPr txBox="1"/>
          <p:nvPr/>
        </p:nvSpPr>
        <p:spPr>
          <a:xfrm>
            <a:off x="2774828" y="1406277"/>
            <a:ext cx="269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setup for SQL table </a:t>
            </a:r>
            <a:r>
              <a:rPr lang="en-US" dirty="0" err="1"/>
              <a:t>schedule_table</a:t>
            </a:r>
            <a:r>
              <a:rPr lang="en-US" dirty="0"/>
              <a:t>. The primary key is “id”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D31BA8-F4C9-2865-4A48-783BDB224E16}"/>
              </a:ext>
            </a:extLst>
          </p:cNvPr>
          <p:cNvSpPr/>
          <p:nvPr/>
        </p:nvSpPr>
        <p:spPr>
          <a:xfrm>
            <a:off x="5960853" y="1747497"/>
            <a:ext cx="655608" cy="215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395E8-8603-51C7-2683-157D88E3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36" y="3849987"/>
            <a:ext cx="2314898" cy="230537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7361-AAA4-CA34-ED54-3D8C0FEA4290}"/>
              </a:ext>
            </a:extLst>
          </p:cNvPr>
          <p:cNvSpPr/>
          <p:nvPr/>
        </p:nvSpPr>
        <p:spPr>
          <a:xfrm>
            <a:off x="5960854" y="4787012"/>
            <a:ext cx="655608" cy="215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7B9CB-245E-E161-2E03-B57C0913541F}"/>
              </a:ext>
            </a:extLst>
          </p:cNvPr>
          <p:cNvSpPr txBox="1"/>
          <p:nvPr/>
        </p:nvSpPr>
        <p:spPr>
          <a:xfrm>
            <a:off x="2833020" y="4571676"/>
            <a:ext cx="257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model for Schedule</a:t>
            </a:r>
          </a:p>
        </p:txBody>
      </p:sp>
    </p:spTree>
    <p:extLst>
      <p:ext uri="{BB962C8B-B14F-4D97-AF65-F5344CB8AC3E}">
        <p14:creationId xmlns:p14="http://schemas.microsoft.com/office/powerpoint/2010/main" val="170360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4CC4-8945-7152-C6EE-6BF1EF2A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4" y="0"/>
            <a:ext cx="5741858" cy="1499616"/>
          </a:xfrm>
        </p:spPr>
        <p:txBody>
          <a:bodyPr/>
          <a:lstStyle/>
          <a:p>
            <a:r>
              <a:rPr lang="en-US" dirty="0"/>
              <a:t>Booking Feature Part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768CF-607C-A6E6-4DFE-8DF15FE07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909" y="817759"/>
            <a:ext cx="5096586" cy="32103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D27AE-E437-5A28-AEEB-3A6C78DE4402}"/>
              </a:ext>
            </a:extLst>
          </p:cNvPr>
          <p:cNvSpPr txBox="1"/>
          <p:nvPr/>
        </p:nvSpPr>
        <p:spPr>
          <a:xfrm>
            <a:off x="1319842" y="1499616"/>
            <a:ext cx="313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Function for creating a new schedule with the data input of user and store to </a:t>
            </a:r>
            <a:r>
              <a:rPr lang="en-US" b="1" dirty="0" err="1">
                <a:highlight>
                  <a:srgbClr val="C0C0C0"/>
                </a:highlight>
              </a:rPr>
              <a:t>SQLlite</a:t>
            </a:r>
            <a:endParaRPr lang="en-US" b="1" dirty="0">
              <a:highlight>
                <a:srgbClr val="C0C0C0"/>
              </a:highligh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D7EC5-5101-2683-614D-54CEA73412D2}"/>
              </a:ext>
            </a:extLst>
          </p:cNvPr>
          <p:cNvSpPr/>
          <p:nvPr/>
        </p:nvSpPr>
        <p:spPr>
          <a:xfrm>
            <a:off x="4554747" y="1961281"/>
            <a:ext cx="1647645" cy="250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9D3-91DA-719F-5425-F1A1B8A7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9D73C-5409-AF26-5CF7-FC2FEE699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596" y="432380"/>
            <a:ext cx="3162741" cy="1324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9FB20-D607-B76E-37B1-191C787F0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168706" cy="29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334A14-3406-83B3-4ACB-CC50DD795025}"/>
              </a:ext>
            </a:extLst>
          </p:cNvPr>
          <p:cNvSpPr txBox="1"/>
          <p:nvPr/>
        </p:nvSpPr>
        <p:spPr>
          <a:xfrm>
            <a:off x="2432741" y="2005131"/>
            <a:ext cx="337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For </a:t>
            </a:r>
            <a:r>
              <a:rPr lang="en-US" dirty="0" err="1">
                <a:highlight>
                  <a:srgbClr val="C0C0C0"/>
                </a:highlight>
              </a:rPr>
              <a:t>dropDown</a:t>
            </a:r>
            <a:r>
              <a:rPr lang="en-US" dirty="0">
                <a:highlight>
                  <a:srgbClr val="C0C0C0"/>
                </a:highlight>
              </a:rPr>
              <a:t> list doctor, we also create a adapter for that with name “</a:t>
            </a:r>
            <a:r>
              <a:rPr lang="en-US" dirty="0" err="1">
                <a:highlight>
                  <a:srgbClr val="C0C0C0"/>
                </a:highlight>
              </a:rPr>
              <a:t>DocterSpinnerAdapter</a:t>
            </a:r>
            <a:r>
              <a:rPr lang="en-US" dirty="0">
                <a:highlight>
                  <a:srgbClr val="C0C0C0"/>
                </a:highlight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C1B6D0-2FFD-2398-0160-BD672A1EF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1" y="3239430"/>
            <a:ext cx="5601482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80095C-1B43-9FA5-ED0F-5DCA82FF164E}"/>
              </a:ext>
            </a:extLst>
          </p:cNvPr>
          <p:cNvSpPr txBox="1"/>
          <p:nvPr/>
        </p:nvSpPr>
        <p:spPr>
          <a:xfrm>
            <a:off x="2352596" y="3425046"/>
            <a:ext cx="337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This function will generate “Doctors” with the same “pathological” that user chose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1F0BFAA-BCC9-C8BF-EB44-7A8F7ABEE75D}"/>
              </a:ext>
            </a:extLst>
          </p:cNvPr>
          <p:cNvSpPr/>
          <p:nvPr/>
        </p:nvSpPr>
        <p:spPr>
          <a:xfrm>
            <a:off x="5337335" y="3818777"/>
            <a:ext cx="776377" cy="2215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409544-1C5C-C81C-EDA1-87A2CB235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745" y="4902735"/>
            <a:ext cx="2686425" cy="1867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F0BF5-7C05-EC0C-4308-936905820AA7}"/>
              </a:ext>
            </a:extLst>
          </p:cNvPr>
          <p:cNvSpPr txBox="1"/>
          <p:nvPr/>
        </p:nvSpPr>
        <p:spPr>
          <a:xfrm>
            <a:off x="2778026" y="5540886"/>
            <a:ext cx="23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list of Pathological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A05F73-CE23-665A-67B7-4E3230CE5E09}"/>
              </a:ext>
            </a:extLst>
          </p:cNvPr>
          <p:cNvSpPr/>
          <p:nvPr/>
        </p:nvSpPr>
        <p:spPr>
          <a:xfrm>
            <a:off x="5863178" y="5725552"/>
            <a:ext cx="776377" cy="2215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4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D363-2CFD-449A-4860-68CED579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3" y="-166621"/>
            <a:ext cx="5333540" cy="1299828"/>
          </a:xfrm>
        </p:spPr>
        <p:txBody>
          <a:bodyPr/>
          <a:lstStyle/>
          <a:p>
            <a:r>
              <a:rPr lang="en-US" dirty="0"/>
              <a:t>Booking Feature Part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731ADE-C5D6-DE8D-4D59-60DF5387A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730" y="1957757"/>
            <a:ext cx="6539270" cy="192383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BFF94-FFC0-B511-A68D-7F9F48309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88" y="1006784"/>
            <a:ext cx="2829320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6F4EA-1E1B-F8DC-DB07-8E972ABA7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88" y="2038489"/>
            <a:ext cx="2324424" cy="176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99ACD-A940-9053-CE52-037A596827DE}"/>
              </a:ext>
            </a:extLst>
          </p:cNvPr>
          <p:cNvSpPr txBox="1"/>
          <p:nvPr/>
        </p:nvSpPr>
        <p:spPr>
          <a:xfrm>
            <a:off x="230278" y="4099038"/>
            <a:ext cx="301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data for “time” input of Schedule, we created a list of time data, the time will begin from 8h to 19h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DD8166-315A-4C5B-A40D-C9E2C32F9FCE}"/>
              </a:ext>
            </a:extLst>
          </p:cNvPr>
          <p:cNvSpPr/>
          <p:nvPr/>
        </p:nvSpPr>
        <p:spPr>
          <a:xfrm>
            <a:off x="4026507" y="2919674"/>
            <a:ext cx="940279" cy="276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9DE8F-04B0-7CD3-1C66-5E508068EF01}"/>
              </a:ext>
            </a:extLst>
          </p:cNvPr>
          <p:cNvSpPr txBox="1"/>
          <p:nvPr/>
        </p:nvSpPr>
        <p:spPr>
          <a:xfrm>
            <a:off x="6250887" y="4329870"/>
            <a:ext cx="43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code for choosing the time for booking </a:t>
            </a:r>
          </a:p>
        </p:txBody>
      </p:sp>
    </p:spTree>
    <p:extLst>
      <p:ext uri="{BB962C8B-B14F-4D97-AF65-F5344CB8AC3E}">
        <p14:creationId xmlns:p14="http://schemas.microsoft.com/office/powerpoint/2010/main" val="4163076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30C5-9AB7-1AB7-30EB-34D8CBF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1" y="0"/>
            <a:ext cx="5851125" cy="907154"/>
          </a:xfrm>
        </p:spPr>
        <p:txBody>
          <a:bodyPr/>
          <a:lstStyle/>
          <a:p>
            <a:r>
              <a:rPr lang="en-US" dirty="0"/>
              <a:t>Booking Feature Part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A76ED-5A72-775C-CB6B-D2F2B27C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87" y="1108598"/>
            <a:ext cx="2924583" cy="666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591FE-2E89-CF63-42D2-84966541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6" y="1938334"/>
            <a:ext cx="2024632" cy="3144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720BA-6CBA-3176-DF2F-3910B015055C}"/>
              </a:ext>
            </a:extLst>
          </p:cNvPr>
          <p:cNvSpPr txBox="1"/>
          <p:nvPr/>
        </p:nvSpPr>
        <p:spPr>
          <a:xfrm>
            <a:off x="528769" y="5252383"/>
            <a:ext cx="284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“Date” input type, We created base on Android Studio library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C3E8B-62FE-4FBC-CB06-E04B3FBF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62" y="1039273"/>
            <a:ext cx="7268589" cy="4296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6390BA-3780-07D9-17A6-8932177C6965}"/>
              </a:ext>
            </a:extLst>
          </p:cNvPr>
          <p:cNvSpPr txBox="1"/>
          <p:nvPr/>
        </p:nvSpPr>
        <p:spPr>
          <a:xfrm>
            <a:off x="6096000" y="5467767"/>
            <a:ext cx="43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code for choosing the Date for booking </a:t>
            </a:r>
          </a:p>
        </p:txBody>
      </p:sp>
    </p:spTree>
    <p:extLst>
      <p:ext uri="{BB962C8B-B14F-4D97-AF65-F5344CB8AC3E}">
        <p14:creationId xmlns:p14="http://schemas.microsoft.com/office/powerpoint/2010/main" val="26056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436" y="65807"/>
            <a:ext cx="9779183" cy="174441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8"/>
            <a:ext cx="9779182" cy="1950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ass Diagram</a:t>
            </a:r>
          </a:p>
          <a:p>
            <a:pPr marL="514350" indent="-514350">
              <a:buAutoNum type="arabicPeriod"/>
            </a:pPr>
            <a:r>
              <a:rPr lang="en-US" b="1" dirty="0"/>
              <a:t>Data Design</a:t>
            </a:r>
          </a:p>
          <a:p>
            <a:pPr marL="514350" indent="-514350">
              <a:buAutoNum type="arabicPeriod"/>
            </a:pPr>
            <a:r>
              <a:rPr lang="en-US" b="1" dirty="0"/>
              <a:t>UI screenshot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5394-880A-C5F6-AEF5-E326B8DE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21" y="-113524"/>
            <a:ext cx="9720072" cy="1499616"/>
          </a:xfrm>
        </p:spPr>
        <p:txBody>
          <a:bodyPr/>
          <a:lstStyle/>
          <a:p>
            <a:r>
              <a:rPr lang="en-US" dirty="0"/>
              <a:t>Booking Feature Part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0EAF1-66CC-68A8-A258-C57A882A0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944" y="2303807"/>
            <a:ext cx="2667372" cy="2467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C430B-BBB2-C31E-156B-69E358DB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44" y="1286663"/>
            <a:ext cx="2667372" cy="8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615776-2073-62DF-4F91-C0756B6F0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891" y="924662"/>
            <a:ext cx="6725589" cy="3629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1EE927-B067-166F-2D35-DBA9B77FB59D}"/>
              </a:ext>
            </a:extLst>
          </p:cNvPr>
          <p:cNvSpPr txBox="1"/>
          <p:nvPr/>
        </p:nvSpPr>
        <p:spPr>
          <a:xfrm>
            <a:off x="603850" y="5244860"/>
            <a:ext cx="332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pathological for “Patient” to chose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02669-4E0C-5D48-6DAA-15D9DD80D260}"/>
              </a:ext>
            </a:extLst>
          </p:cNvPr>
          <p:cNvSpPr txBox="1"/>
          <p:nvPr/>
        </p:nvSpPr>
        <p:spPr>
          <a:xfrm>
            <a:off x="5822830" y="4856672"/>
            <a:ext cx="5641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As here, we used the “Adapter library” for the basic format of input. </a:t>
            </a:r>
            <a:br>
              <a:rPr lang="en-US" b="1" dirty="0">
                <a:highlight>
                  <a:srgbClr val="C0C0C0"/>
                </a:highlight>
              </a:rPr>
            </a:br>
            <a:br>
              <a:rPr lang="en-US" b="1" dirty="0">
                <a:highlight>
                  <a:srgbClr val="C0C0C0"/>
                </a:highlight>
              </a:rPr>
            </a:br>
            <a:r>
              <a:rPr lang="en-US" b="1" dirty="0">
                <a:highlight>
                  <a:srgbClr val="C0C0C0"/>
                </a:highlight>
              </a:rPr>
              <a:t>After get the “Pathological” input, Also an function to get the ‘input” doctor who is the first one with </a:t>
            </a:r>
            <a:r>
              <a:rPr lang="en-US" b="1" dirty="0" err="1">
                <a:highlight>
                  <a:srgbClr val="C0C0C0"/>
                </a:highlight>
              </a:rPr>
              <a:t>patological</a:t>
            </a:r>
            <a:r>
              <a:rPr lang="en-US" b="1" dirty="0">
                <a:highlight>
                  <a:srgbClr val="C0C0C0"/>
                </a:highlight>
              </a:rPr>
              <a:t> data </a:t>
            </a:r>
            <a:r>
              <a:rPr lang="en-US" b="1" dirty="0" err="1">
                <a:highlight>
                  <a:srgbClr val="C0C0C0"/>
                </a:highlight>
              </a:rPr>
              <a:t>attriubtes</a:t>
            </a:r>
            <a:endParaRPr lang="en-US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0646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00A7-57F7-BEF3-B7B6-D8E28114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35" y="0"/>
            <a:ext cx="9720072" cy="1499616"/>
          </a:xfrm>
        </p:spPr>
        <p:txBody>
          <a:bodyPr/>
          <a:lstStyle/>
          <a:p>
            <a:r>
              <a:rPr lang="en-US" dirty="0"/>
              <a:t>Doctor </a:t>
            </a:r>
            <a:r>
              <a:rPr lang="en-US" dirty="0" err="1"/>
              <a:t>MoDel</a:t>
            </a:r>
            <a:r>
              <a:rPr lang="en-US" dirty="0"/>
              <a:t>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67A3-40C4-4120-842A-D197A06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73" y="1682149"/>
            <a:ext cx="5522371" cy="161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Because there is no “admin function” for our app, for the doctor data we choose to integrate into our code. But these data is still storage in SQL lite storage.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For handle that process, we  </a:t>
            </a:r>
            <a:r>
              <a:rPr lang="en-US" dirty="0" err="1">
                <a:highlight>
                  <a:srgbClr val="C0C0C0"/>
                </a:highlight>
              </a:rPr>
              <a:t>firstcreate</a:t>
            </a:r>
            <a:r>
              <a:rPr lang="en-US" dirty="0">
                <a:highlight>
                  <a:srgbClr val="C0C0C0"/>
                </a:highlight>
              </a:rPr>
              <a:t> “</a:t>
            </a:r>
            <a:r>
              <a:rPr lang="en-US" dirty="0" err="1">
                <a:highlight>
                  <a:srgbClr val="C0C0C0"/>
                </a:highlight>
              </a:rPr>
              <a:t>DataUtils.kt</a:t>
            </a:r>
            <a:r>
              <a:rPr lang="en-US" dirty="0">
                <a:highlight>
                  <a:srgbClr val="C0C0C0"/>
                </a:highlight>
              </a:rPr>
              <a:t>” file inside </a:t>
            </a:r>
            <a:r>
              <a:rPr lang="en-US" dirty="0" err="1">
                <a:highlight>
                  <a:srgbClr val="C0C0C0"/>
                </a:highlight>
              </a:rPr>
              <a:t>utlils</a:t>
            </a:r>
            <a:r>
              <a:rPr lang="en-US" dirty="0">
                <a:highlight>
                  <a:srgbClr val="C0C0C0"/>
                </a:highlight>
              </a:rPr>
              <a:t>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10916-D4A2-C31E-94B7-9E9A4C2A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372" y="1432151"/>
            <a:ext cx="2838846" cy="249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C5191-B822-3E7F-F747-9C6D7683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03" y="3858768"/>
            <a:ext cx="6792273" cy="3134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D0D7D-AD8F-FAFF-EF1E-0B4E965A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682" y="565338"/>
            <a:ext cx="1495634" cy="724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8FE23C-98EE-873B-F858-F924A796112A}"/>
              </a:ext>
            </a:extLst>
          </p:cNvPr>
          <p:cNvSpPr txBox="1"/>
          <p:nvPr/>
        </p:nvSpPr>
        <p:spPr>
          <a:xfrm>
            <a:off x="765335" y="3392363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class of </a:t>
            </a:r>
            <a:r>
              <a:rPr lang="en-US" dirty="0" err="1">
                <a:highlight>
                  <a:srgbClr val="C0C0C0"/>
                </a:highlight>
              </a:rPr>
              <a:t>DataModel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D2764-1AB3-BB2C-A901-0EEF5651308C}"/>
              </a:ext>
            </a:extLst>
          </p:cNvPr>
          <p:cNvSpPr txBox="1"/>
          <p:nvPr/>
        </p:nvSpPr>
        <p:spPr>
          <a:xfrm>
            <a:off x="765335" y="4964184"/>
            <a:ext cx="2794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List of our Doctor, for creating a new Doctor. We insert into this file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C357B37-8095-10B1-17DA-8C5E870F05E8}"/>
              </a:ext>
            </a:extLst>
          </p:cNvPr>
          <p:cNvCxnSpPr>
            <a:endCxn id="9" idx="1"/>
          </p:cNvCxnSpPr>
          <p:nvPr/>
        </p:nvCxnSpPr>
        <p:spPr>
          <a:xfrm flipV="1">
            <a:off x="6504314" y="927339"/>
            <a:ext cx="1880368" cy="16347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985AABC-76BD-16FA-7E55-F780D8085234}"/>
              </a:ext>
            </a:extLst>
          </p:cNvPr>
          <p:cNvCxnSpPr>
            <a:cxnSpLocks/>
          </p:cNvCxnSpPr>
          <p:nvPr/>
        </p:nvCxnSpPr>
        <p:spPr>
          <a:xfrm flipV="1">
            <a:off x="3560294" y="3053751"/>
            <a:ext cx="4376008" cy="5232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9111855-44FD-5973-BE6C-AF947C120B71}"/>
              </a:ext>
            </a:extLst>
          </p:cNvPr>
          <p:cNvSpPr/>
          <p:nvPr/>
        </p:nvSpPr>
        <p:spPr>
          <a:xfrm>
            <a:off x="3890513" y="5425849"/>
            <a:ext cx="1121434" cy="95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099B-A7D8-68F9-4281-91DA3E8A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65" y="8930"/>
            <a:ext cx="5071872" cy="1499616"/>
          </a:xfrm>
        </p:spPr>
        <p:txBody>
          <a:bodyPr/>
          <a:lstStyle/>
          <a:p>
            <a:r>
              <a:rPr lang="en-US" dirty="0"/>
              <a:t>Doctor </a:t>
            </a:r>
            <a:r>
              <a:rPr lang="en-US" dirty="0" err="1"/>
              <a:t>MoDel</a:t>
            </a:r>
            <a:r>
              <a:rPr lang="en-US" dirty="0"/>
              <a:t> and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138652-8D07-72E5-C666-73FB84DA6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780" y="3724434"/>
            <a:ext cx="4734586" cy="31246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24A9B-F9AA-7100-C878-F945327A8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35" y="8930"/>
            <a:ext cx="5431775" cy="3589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8CEF9-B5B3-A2C9-1FE1-2E4EE19AFC27}"/>
              </a:ext>
            </a:extLst>
          </p:cNvPr>
          <p:cNvSpPr txBox="1"/>
          <p:nvPr/>
        </p:nvSpPr>
        <p:spPr>
          <a:xfrm>
            <a:off x="1233576" y="2084832"/>
            <a:ext cx="3554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To </a:t>
            </a:r>
            <a:r>
              <a:rPr lang="en-US" dirty="0" err="1">
                <a:highlight>
                  <a:srgbClr val="C0C0C0"/>
                </a:highlight>
              </a:rPr>
              <a:t>intergrate</a:t>
            </a:r>
            <a:r>
              <a:rPr lang="en-US" dirty="0">
                <a:highlight>
                  <a:srgbClr val="C0C0C0"/>
                </a:highlight>
              </a:rPr>
              <a:t> “</a:t>
            </a:r>
            <a:r>
              <a:rPr lang="en-US" dirty="0" err="1">
                <a:highlight>
                  <a:srgbClr val="C0C0C0"/>
                </a:highlight>
              </a:rPr>
              <a:t>Doctor_list</a:t>
            </a:r>
            <a:r>
              <a:rPr lang="en-US" dirty="0">
                <a:highlight>
                  <a:srgbClr val="C0C0C0"/>
                </a:highlight>
              </a:rPr>
              <a:t>” into SQL lite, we first setup </a:t>
            </a:r>
            <a:r>
              <a:rPr lang="en-US" dirty="0" err="1">
                <a:highlight>
                  <a:srgbClr val="C0C0C0"/>
                </a:highlight>
              </a:rPr>
              <a:t>data_table</a:t>
            </a:r>
            <a:r>
              <a:rPr lang="en-US" dirty="0">
                <a:highlight>
                  <a:srgbClr val="C0C0C0"/>
                </a:highlight>
              </a:rPr>
              <a:t> for doctor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DF043-9C6E-AED0-339D-307EED33E4CF}"/>
              </a:ext>
            </a:extLst>
          </p:cNvPr>
          <p:cNvSpPr txBox="1"/>
          <p:nvPr/>
        </p:nvSpPr>
        <p:spPr>
          <a:xfrm>
            <a:off x="752655" y="5205125"/>
            <a:ext cx="4276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Function to inserting new Doctor into SQL lite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74747B-8931-4914-83A6-82EAB9782B46}"/>
              </a:ext>
            </a:extLst>
          </p:cNvPr>
          <p:cNvSpPr/>
          <p:nvPr/>
        </p:nvSpPr>
        <p:spPr>
          <a:xfrm>
            <a:off x="5115464" y="2311879"/>
            <a:ext cx="87126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03AAB33-90ED-A5C5-74C2-77A83B663BB1}"/>
              </a:ext>
            </a:extLst>
          </p:cNvPr>
          <p:cNvSpPr/>
          <p:nvPr/>
        </p:nvSpPr>
        <p:spPr>
          <a:xfrm>
            <a:off x="5224732" y="5324291"/>
            <a:ext cx="87126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4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412A-FF5D-4542-95F0-7AF9455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74" y="-35950"/>
            <a:ext cx="9720072" cy="1499616"/>
          </a:xfrm>
        </p:spPr>
        <p:txBody>
          <a:bodyPr/>
          <a:lstStyle/>
          <a:p>
            <a:r>
              <a:rPr lang="en-US" dirty="0"/>
              <a:t>Doctor </a:t>
            </a:r>
            <a:r>
              <a:rPr lang="en-US" dirty="0" err="1"/>
              <a:t>MoDel</a:t>
            </a:r>
            <a:r>
              <a:rPr lang="en-US" dirty="0"/>
              <a:t> and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507E7-B215-325D-C873-51C32DE2D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2121" y="3188818"/>
            <a:ext cx="4467849" cy="1962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18753-508A-76FD-AE09-67E9BEE7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818" y="1381980"/>
            <a:ext cx="1952898" cy="6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EFE84-6E4B-FE16-A759-55E88CEA3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019" y="208806"/>
            <a:ext cx="1638529" cy="29341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BCED7-909B-3426-D6A9-116E80A4D763}"/>
              </a:ext>
            </a:extLst>
          </p:cNvPr>
          <p:cNvCxnSpPr/>
          <p:nvPr/>
        </p:nvCxnSpPr>
        <p:spPr>
          <a:xfrm>
            <a:off x="8557404" y="1706758"/>
            <a:ext cx="10869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BE3B32-F7BB-9332-94FA-47ED3219FF51}"/>
              </a:ext>
            </a:extLst>
          </p:cNvPr>
          <p:cNvSpPr txBox="1"/>
          <p:nvPr/>
        </p:nvSpPr>
        <p:spPr>
          <a:xfrm>
            <a:off x="385774" y="2881907"/>
            <a:ext cx="32718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To  use “</a:t>
            </a:r>
            <a:r>
              <a:rPr lang="en-US" b="1" dirty="0" err="1">
                <a:highlight>
                  <a:srgbClr val="C0C0C0"/>
                </a:highlight>
              </a:rPr>
              <a:t>insertAllList”Doctor</a:t>
            </a:r>
            <a:r>
              <a:rPr lang="en-US" b="1" dirty="0">
                <a:highlight>
                  <a:srgbClr val="C0C0C0"/>
                </a:highlight>
              </a:rPr>
              <a:t> function into our </a:t>
            </a:r>
            <a:r>
              <a:rPr lang="en-US" b="1" dirty="0" err="1">
                <a:highlight>
                  <a:srgbClr val="C0C0C0"/>
                </a:highlight>
              </a:rPr>
              <a:t>SQl</a:t>
            </a:r>
            <a:r>
              <a:rPr lang="en-US" b="1" dirty="0">
                <a:highlight>
                  <a:srgbClr val="C0C0C0"/>
                </a:highlight>
              </a:rPr>
              <a:t> lite, we hide this function run inside “</a:t>
            </a:r>
            <a:r>
              <a:rPr lang="en-US" b="1" dirty="0" err="1">
                <a:highlight>
                  <a:srgbClr val="C0C0C0"/>
                </a:highlight>
              </a:rPr>
              <a:t>splasash</a:t>
            </a:r>
            <a:r>
              <a:rPr lang="en-US" b="1" dirty="0">
                <a:highlight>
                  <a:srgbClr val="C0C0C0"/>
                </a:highlight>
              </a:rPr>
              <a:t>” page</a:t>
            </a:r>
          </a:p>
          <a:p>
            <a:endParaRPr lang="en-US" b="1" dirty="0">
              <a:highlight>
                <a:srgbClr val="C0C0C0"/>
              </a:highlight>
            </a:endParaRPr>
          </a:p>
          <a:p>
            <a:r>
              <a:rPr lang="en-US" b="1" dirty="0">
                <a:highlight>
                  <a:srgbClr val="C0C0C0"/>
                </a:highlight>
              </a:rPr>
              <a:t>This function is only becomes valuable to the first time user. These data will auto stored in SQL lite.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93A2CB-9C49-ABA5-FFDD-85540826C72F}"/>
              </a:ext>
            </a:extLst>
          </p:cNvPr>
          <p:cNvSpPr/>
          <p:nvPr/>
        </p:nvSpPr>
        <p:spPr>
          <a:xfrm>
            <a:off x="3856008" y="4237683"/>
            <a:ext cx="1658832" cy="345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7AB77-0C08-3F49-80F8-DF696C645DA7}"/>
              </a:ext>
            </a:extLst>
          </p:cNvPr>
          <p:cNvSpPr txBox="1"/>
          <p:nvPr/>
        </p:nvSpPr>
        <p:spPr>
          <a:xfrm>
            <a:off x="385774" y="5710687"/>
            <a:ext cx="327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For the admin function app, we will try to create in our future work</a:t>
            </a:r>
          </a:p>
        </p:txBody>
      </p:sp>
    </p:spTree>
    <p:extLst>
      <p:ext uri="{BB962C8B-B14F-4D97-AF65-F5344CB8AC3E}">
        <p14:creationId xmlns:p14="http://schemas.microsoft.com/office/powerpoint/2010/main" val="1517665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>
                <a:highlight>
                  <a:srgbClr val="808000"/>
                </a:highlight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517" y="2328169"/>
            <a:ext cx="3341133" cy="569190"/>
          </a:xfrm>
        </p:spPr>
        <p:txBody>
          <a:bodyPr/>
          <a:lstStyle/>
          <a:p>
            <a:r>
              <a:rPr lang="en-US" b="1" dirty="0">
                <a:highlight>
                  <a:srgbClr val="808000"/>
                </a:highlight>
              </a:rPr>
              <a:t>For your reding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7EF8-641B-36FC-73A9-FD8F2332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28" y="-5387"/>
            <a:ext cx="5734637" cy="149961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F03065-259E-55F8-E9D2-199D15593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424" y="1484673"/>
            <a:ext cx="5134692" cy="31341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771F2-4E59-275E-4B44-FB93A2E1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24" y="734865"/>
            <a:ext cx="1705213" cy="600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AFEA87-2610-2D72-C69A-425665A2D4A9}"/>
              </a:ext>
            </a:extLst>
          </p:cNvPr>
          <p:cNvSpPr txBox="1"/>
          <p:nvPr/>
        </p:nvSpPr>
        <p:spPr>
          <a:xfrm>
            <a:off x="105884" y="2002258"/>
            <a:ext cx="6297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“db-method” folder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contains important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dataActivity-related classes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such as AccountTable, UserTable, DoctorTable, and ScheduleTable.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5F40E20-D643-C7A1-E553-BEA0D422BC0F}"/>
              </a:ext>
            </a:extLst>
          </p:cNvPr>
          <p:cNvSpPr/>
          <p:nvPr/>
        </p:nvSpPr>
        <p:spPr>
          <a:xfrm>
            <a:off x="6077787" y="2236602"/>
            <a:ext cx="855424" cy="181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2FC-46F4-8500-78BE-03B18B10E5A5}"/>
              </a:ext>
            </a:extLst>
          </p:cNvPr>
          <p:cNvSpPr txBox="1"/>
          <p:nvPr/>
        </p:nvSpPr>
        <p:spPr>
          <a:xfrm>
            <a:off x="115529" y="3347049"/>
            <a:ext cx="598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for all the project,  the “</a:t>
            </a:r>
            <a:r>
              <a:rPr lang="en-US" dirty="0" err="1"/>
              <a:t>AppDataBase.kt</a:t>
            </a:r>
            <a:r>
              <a:rPr lang="en-US" dirty="0"/>
              <a:t>” file contains all the activity function related to all our the model class in our project</a:t>
            </a:r>
          </a:p>
        </p:txBody>
      </p:sp>
    </p:spTree>
    <p:extLst>
      <p:ext uri="{BB962C8B-B14F-4D97-AF65-F5344CB8AC3E}">
        <p14:creationId xmlns:p14="http://schemas.microsoft.com/office/powerpoint/2010/main" val="242506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AFC-85E9-9B92-9A42-B6EDA01C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98" y="214279"/>
            <a:ext cx="3168310" cy="501713"/>
          </a:xfrm>
        </p:spPr>
        <p:txBody>
          <a:bodyPr>
            <a:normAutofit fontScale="90000"/>
          </a:bodyPr>
          <a:lstStyle/>
          <a:p>
            <a:r>
              <a:rPr lang="en-US" dirty="0"/>
              <a:t>Sign-up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CB516-E446-D6F0-00F7-C260E3202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-112144"/>
            <a:ext cx="3260784" cy="6710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395B3-A864-52FD-491E-0433FA80BD7A}"/>
              </a:ext>
            </a:extLst>
          </p:cNvPr>
          <p:cNvSpPr txBox="1"/>
          <p:nvPr/>
        </p:nvSpPr>
        <p:spPr>
          <a:xfrm>
            <a:off x="577970" y="2725188"/>
            <a:ext cx="3105510" cy="11695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user to Sigin requires: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confirmed Password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BA06589-61C3-F6EC-0BA1-A72EF2BF9755}"/>
              </a:ext>
            </a:extLst>
          </p:cNvPr>
          <p:cNvSpPr/>
          <p:nvPr/>
        </p:nvSpPr>
        <p:spPr>
          <a:xfrm>
            <a:off x="4074544" y="2947655"/>
            <a:ext cx="134572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00B72-9C0D-21FC-3E6D-C925E1E97AF4}"/>
              </a:ext>
            </a:extLst>
          </p:cNvPr>
          <p:cNvSpPr txBox="1"/>
          <p:nvPr/>
        </p:nvSpPr>
        <p:spPr>
          <a:xfrm>
            <a:off x="1641894" y="4462400"/>
            <a:ext cx="3105510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Sign-in success, User will be navigated to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Edit_Infor_User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page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BC45B0-450A-40A5-4CC0-6B7D62DDFB10}"/>
              </a:ext>
            </a:extLst>
          </p:cNvPr>
          <p:cNvSpPr/>
          <p:nvPr/>
        </p:nvSpPr>
        <p:spPr>
          <a:xfrm>
            <a:off x="4986068" y="4684143"/>
            <a:ext cx="1017917" cy="2415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40C-7D1C-848F-473F-60C0A230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34" y="232223"/>
            <a:ext cx="4686558" cy="544154"/>
          </a:xfrm>
        </p:spPr>
        <p:txBody>
          <a:bodyPr>
            <a:normAutofit fontScale="90000"/>
          </a:bodyPr>
          <a:lstStyle/>
          <a:p>
            <a:r>
              <a:rPr lang="en-US" dirty="0"/>
              <a:t>Sign-up Part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E5B4C-4778-E903-B08E-704D3C27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3046" y="982031"/>
            <a:ext cx="4818762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5F539-944E-FF95-FCCE-86A88DE85B81}"/>
              </a:ext>
            </a:extLst>
          </p:cNvPr>
          <p:cNvSpPr txBox="1"/>
          <p:nvPr/>
        </p:nvSpPr>
        <p:spPr>
          <a:xfrm>
            <a:off x="683384" y="875431"/>
            <a:ext cx="3970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Function check whether user has missed in inserting data. If there is, there will show an alert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F7F50E-2578-7E8A-672A-C80CAED1AF57}"/>
              </a:ext>
            </a:extLst>
          </p:cNvPr>
          <p:cNvSpPr/>
          <p:nvPr/>
        </p:nvSpPr>
        <p:spPr>
          <a:xfrm>
            <a:off x="4525992" y="1246519"/>
            <a:ext cx="3140015" cy="181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5183-C599-4429-8E21-F8082FBB96D4}"/>
              </a:ext>
            </a:extLst>
          </p:cNvPr>
          <p:cNvSpPr txBox="1"/>
          <p:nvPr/>
        </p:nvSpPr>
        <p:spPr>
          <a:xfrm>
            <a:off x="528107" y="2341911"/>
            <a:ext cx="4686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Get the input data of user , also check the incorrect “password confirm”. If not show the alert.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Also an function to check whether that “username has been </a:t>
            </a:r>
            <a:r>
              <a:rPr lang="en-US" dirty="0" err="1">
                <a:highlight>
                  <a:srgbClr val="C0C0C0"/>
                </a:highlight>
              </a:rPr>
              <a:t>exsited</a:t>
            </a:r>
            <a:r>
              <a:rPr lang="en-US" dirty="0">
                <a:highlight>
                  <a:srgbClr val="C0C0C0"/>
                </a:highlight>
              </a:rPr>
              <a:t>” in </a:t>
            </a:r>
            <a:r>
              <a:rPr lang="en-US" dirty="0" err="1">
                <a:highlight>
                  <a:srgbClr val="C0C0C0"/>
                </a:highlight>
              </a:rPr>
              <a:t>SQLlite</a:t>
            </a:r>
            <a:r>
              <a:rPr lang="en-US" dirty="0">
                <a:highlight>
                  <a:srgbClr val="C0C0C0"/>
                </a:highlight>
              </a:rPr>
              <a:t> data storage which “</a:t>
            </a:r>
            <a:r>
              <a:rPr lang="en-US" dirty="0" err="1">
                <a:highlight>
                  <a:srgbClr val="C0C0C0"/>
                </a:highlight>
              </a:rPr>
              <a:t>appDatabase.checkExitUserName</a:t>
            </a:r>
            <a:r>
              <a:rPr lang="en-US" dirty="0">
                <a:highlight>
                  <a:srgbClr val="C0C0C0"/>
                </a:highlight>
              </a:rPr>
              <a:t>(username) function.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endParaRPr lang="en-US" dirty="0">
              <a:highlight>
                <a:srgbClr val="C0C0C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75EFCC-4F9E-ECC6-3E1F-81C6A3CE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00" y="5169717"/>
            <a:ext cx="2553056" cy="159089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B17D6F-9390-5D20-37F4-C6EE513BFB8B}"/>
              </a:ext>
            </a:extLst>
          </p:cNvPr>
          <p:cNvSpPr/>
          <p:nvPr/>
        </p:nvSpPr>
        <p:spPr>
          <a:xfrm>
            <a:off x="5451894" y="2743200"/>
            <a:ext cx="2087593" cy="4360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F1FE7D-A33E-4156-D972-4E961E2FCA7B}"/>
              </a:ext>
            </a:extLst>
          </p:cNvPr>
          <p:cNvSpPr txBox="1"/>
          <p:nvPr/>
        </p:nvSpPr>
        <p:spPr>
          <a:xfrm>
            <a:off x="528108" y="4832080"/>
            <a:ext cx="397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If not, create an account for user, and navigate to “</a:t>
            </a:r>
            <a:r>
              <a:rPr lang="en-US" dirty="0" err="1">
                <a:highlight>
                  <a:srgbClr val="C0C0C0"/>
                </a:highlight>
              </a:rPr>
              <a:t>Edit_Infor_user</a:t>
            </a:r>
            <a:r>
              <a:rPr lang="en-US" dirty="0">
                <a:highlight>
                  <a:srgbClr val="C0C0C0"/>
                </a:highlight>
              </a:rPr>
              <a:t>” page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7E3EF22-0F4C-4FC0-145B-97FDDA29476A}"/>
              </a:ext>
            </a:extLst>
          </p:cNvPr>
          <p:cNvSpPr/>
          <p:nvPr/>
        </p:nvSpPr>
        <p:spPr>
          <a:xfrm>
            <a:off x="7539486" y="2173857"/>
            <a:ext cx="237229" cy="177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50690B4-6358-FAA7-E168-48E1495893B1}"/>
              </a:ext>
            </a:extLst>
          </p:cNvPr>
          <p:cNvSpPr/>
          <p:nvPr/>
        </p:nvSpPr>
        <p:spPr>
          <a:xfrm>
            <a:off x="5433437" y="4494820"/>
            <a:ext cx="1614344" cy="5219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FC03A1-40AF-5BD5-40DE-E65F0D9F8321}"/>
              </a:ext>
            </a:extLst>
          </p:cNvPr>
          <p:cNvSpPr txBox="1"/>
          <p:nvPr/>
        </p:nvSpPr>
        <p:spPr>
          <a:xfrm>
            <a:off x="5287992" y="5427774"/>
            <a:ext cx="247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</a:t>
            </a:r>
            <a:r>
              <a:rPr lang="en-US" dirty="0" err="1"/>
              <a:t>AcoountModel</a:t>
            </a:r>
            <a:r>
              <a:rPr lang="en-US" dirty="0"/>
              <a:t>” attribute data input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824AA27-FB86-559E-BDE4-3E578878D045}"/>
              </a:ext>
            </a:extLst>
          </p:cNvPr>
          <p:cNvSpPr/>
          <p:nvPr/>
        </p:nvSpPr>
        <p:spPr>
          <a:xfrm>
            <a:off x="7776714" y="5738972"/>
            <a:ext cx="872885" cy="2128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8E48B8-C961-B3CA-4E93-9BE23243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281" y="193404"/>
            <a:ext cx="1619476" cy="5239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601E48B-2A88-8182-2440-BE40EDE5B5DB}"/>
              </a:ext>
            </a:extLst>
          </p:cNvPr>
          <p:cNvSpPr txBox="1"/>
          <p:nvPr/>
        </p:nvSpPr>
        <p:spPr>
          <a:xfrm>
            <a:off x="3806148" y="156702"/>
            <a:ext cx="397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The location of “</a:t>
            </a:r>
            <a:r>
              <a:rPr lang="en-US" sz="1400" dirty="0" err="1">
                <a:highlight>
                  <a:srgbClr val="C0C0C0"/>
                </a:highlight>
              </a:rPr>
              <a:t>LoginActivity.kt</a:t>
            </a:r>
            <a:r>
              <a:rPr lang="en-US" sz="1400" dirty="0">
                <a:highlight>
                  <a:srgbClr val="C0C0C0"/>
                </a:highlight>
              </a:rPr>
              <a:t>” handle all the </a:t>
            </a:r>
            <a:r>
              <a:rPr lang="en-US" sz="1400" dirty="0" err="1">
                <a:highlight>
                  <a:srgbClr val="C0C0C0"/>
                </a:highlight>
              </a:rPr>
              <a:t>SingUp</a:t>
            </a:r>
            <a:r>
              <a:rPr lang="en-US" sz="1400" dirty="0">
                <a:highlight>
                  <a:srgbClr val="C0C0C0"/>
                </a:highlight>
              </a:rPr>
              <a:t>/</a:t>
            </a:r>
            <a:r>
              <a:rPr lang="en-US" sz="1400" dirty="0" err="1">
                <a:highlight>
                  <a:srgbClr val="C0C0C0"/>
                </a:highlight>
              </a:rPr>
              <a:t>SingIn</a:t>
            </a:r>
            <a:r>
              <a:rPr lang="en-US" sz="1400" dirty="0">
                <a:highlight>
                  <a:srgbClr val="C0C0C0"/>
                </a:highlight>
              </a:rPr>
              <a:t> interaction in our app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A8FDCE-6589-7A29-C5FC-D81F494082B9}"/>
              </a:ext>
            </a:extLst>
          </p:cNvPr>
          <p:cNvSpPr/>
          <p:nvPr/>
        </p:nvSpPr>
        <p:spPr>
          <a:xfrm>
            <a:off x="7996687" y="353313"/>
            <a:ext cx="652912" cy="121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45DD-EA35-3964-7883-904488FC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00" y="0"/>
            <a:ext cx="3314959" cy="721858"/>
          </a:xfrm>
        </p:spPr>
        <p:txBody>
          <a:bodyPr/>
          <a:lstStyle/>
          <a:p>
            <a:r>
              <a:rPr lang="en-US" dirty="0"/>
              <a:t>Sign-up Part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4EC02D-7329-A4C7-BBC4-D633F0BC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8760" y="4175983"/>
            <a:ext cx="5220429" cy="229584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4C9CC-5E11-9507-8A91-0B23E17A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87" y="0"/>
            <a:ext cx="7831711" cy="394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4AC1FE-A71C-5537-5000-13F80B2EBE2E}"/>
              </a:ext>
            </a:extLst>
          </p:cNvPr>
          <p:cNvSpPr txBox="1"/>
          <p:nvPr/>
        </p:nvSpPr>
        <p:spPr>
          <a:xfrm>
            <a:off x="-131813" y="1497652"/>
            <a:ext cx="39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 Setup for Account table  in </a:t>
            </a:r>
            <a:r>
              <a:rPr lang="en-US" dirty="0" err="1">
                <a:highlight>
                  <a:srgbClr val="C0C0C0"/>
                </a:highlight>
              </a:rPr>
              <a:t>SQLlite</a:t>
            </a:r>
            <a:r>
              <a:rPr lang="en-US" dirty="0">
                <a:highlight>
                  <a:srgbClr val="C0C0C0"/>
                </a:highlight>
              </a:rPr>
              <a:t>,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518AEFE-2FF2-5A98-9CFA-1D872A534667}"/>
              </a:ext>
            </a:extLst>
          </p:cNvPr>
          <p:cNvSpPr/>
          <p:nvPr/>
        </p:nvSpPr>
        <p:spPr>
          <a:xfrm>
            <a:off x="3640347" y="1591741"/>
            <a:ext cx="534838" cy="181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9EB01-D196-79A2-F0D9-6050D07E0566}"/>
              </a:ext>
            </a:extLst>
          </p:cNvPr>
          <p:cNvSpPr txBox="1"/>
          <p:nvPr/>
        </p:nvSpPr>
        <p:spPr>
          <a:xfrm>
            <a:off x="128902" y="2928237"/>
            <a:ext cx="2978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AccountModel code setup: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class AccountModel(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   var userName: String,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   var password: String,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   var role: Int,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2E687F-3821-A650-812C-C4B42B19A6F8}"/>
              </a:ext>
            </a:extLst>
          </p:cNvPr>
          <p:cNvSpPr txBox="1"/>
          <p:nvPr/>
        </p:nvSpPr>
        <p:spPr>
          <a:xfrm>
            <a:off x="-9827" y="5323905"/>
            <a:ext cx="32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The function for creating a new user into our </a:t>
            </a:r>
            <a:r>
              <a:rPr lang="en-US" dirty="0" err="1">
                <a:highlight>
                  <a:srgbClr val="C0C0C0"/>
                </a:highlight>
              </a:rPr>
              <a:t>SQl</a:t>
            </a:r>
            <a:r>
              <a:rPr lang="en-US" dirty="0">
                <a:highlight>
                  <a:srgbClr val="C0C0C0"/>
                </a:highlight>
              </a:rPr>
              <a:t> lite store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D21AF0-DC75-6924-07C7-4B924C38BFD2}"/>
              </a:ext>
            </a:extLst>
          </p:cNvPr>
          <p:cNvSpPr/>
          <p:nvPr/>
        </p:nvSpPr>
        <p:spPr>
          <a:xfrm>
            <a:off x="3502325" y="5589917"/>
            <a:ext cx="27432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AFC-85E9-9B92-9A42-B6EDA01C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98" y="214279"/>
            <a:ext cx="3168310" cy="501713"/>
          </a:xfrm>
        </p:spPr>
        <p:txBody>
          <a:bodyPr>
            <a:normAutofit fontScale="90000"/>
          </a:bodyPr>
          <a:lstStyle/>
          <a:p>
            <a:r>
              <a:rPr lang="en-US" dirty="0"/>
              <a:t>Sign-up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395B3-A864-52FD-491E-0433FA80BD7A}"/>
              </a:ext>
            </a:extLst>
          </p:cNvPr>
          <p:cNvSpPr txBox="1"/>
          <p:nvPr/>
        </p:nvSpPr>
        <p:spPr>
          <a:xfrm>
            <a:off x="577970" y="2725188"/>
            <a:ext cx="3105510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user to Sign-Up requires: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BA06589-61C3-F6EC-0BA1-A72EF2BF9755}"/>
              </a:ext>
            </a:extLst>
          </p:cNvPr>
          <p:cNvSpPr/>
          <p:nvPr/>
        </p:nvSpPr>
        <p:spPr>
          <a:xfrm>
            <a:off x="4074544" y="2947655"/>
            <a:ext cx="134572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00B72-9C0D-21FC-3E6D-C925E1E97AF4}"/>
              </a:ext>
            </a:extLst>
          </p:cNvPr>
          <p:cNvSpPr txBox="1"/>
          <p:nvPr/>
        </p:nvSpPr>
        <p:spPr>
          <a:xfrm>
            <a:off x="483232" y="4112415"/>
            <a:ext cx="4230049" cy="13849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Sign-in success, User will be navigated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“Edit_Infor_User”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if they did not filled there data into app or if they had filled the data, there would be navigated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Main_Home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” page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BC45B0-450A-40A5-4CC0-6B7D62DDFB10}"/>
              </a:ext>
            </a:extLst>
          </p:cNvPr>
          <p:cNvSpPr/>
          <p:nvPr/>
        </p:nvSpPr>
        <p:spPr>
          <a:xfrm>
            <a:off x="4986067" y="4408097"/>
            <a:ext cx="1017917" cy="2415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226452-45DE-7A9E-F7DB-8F1002CB7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507" y="94891"/>
            <a:ext cx="3105510" cy="643070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0DD683-ADAC-75F0-045D-9C63BC6DA8DB}"/>
              </a:ext>
            </a:extLst>
          </p:cNvPr>
          <p:cNvSpPr txBox="1"/>
          <p:nvPr/>
        </p:nvSpPr>
        <p:spPr>
          <a:xfrm>
            <a:off x="8942717" y="5241226"/>
            <a:ext cx="3105510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this is the first time of user, they can Sign-Up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6435734-071A-F4A6-F87F-C9BA004CC27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394077" y="4986068"/>
            <a:ext cx="548640" cy="5167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4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40C-7D1C-848F-473F-60C0A230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34" y="232223"/>
            <a:ext cx="4686558" cy="544154"/>
          </a:xfrm>
        </p:spPr>
        <p:txBody>
          <a:bodyPr>
            <a:normAutofit fontScale="90000"/>
          </a:bodyPr>
          <a:lstStyle/>
          <a:p>
            <a:r>
              <a:rPr lang="en-US" dirty="0"/>
              <a:t>Sign-in 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5F539-944E-FF95-FCCE-86A88DE85B81}"/>
              </a:ext>
            </a:extLst>
          </p:cNvPr>
          <p:cNvSpPr txBox="1"/>
          <p:nvPr/>
        </p:nvSpPr>
        <p:spPr>
          <a:xfrm>
            <a:off x="331972" y="718124"/>
            <a:ext cx="3970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Function check whether user has missed in inserting data. If there is, there will show an alert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5183-C599-4429-8E21-F8082FBB96D4}"/>
              </a:ext>
            </a:extLst>
          </p:cNvPr>
          <p:cNvSpPr txBox="1"/>
          <p:nvPr/>
        </p:nvSpPr>
        <p:spPr>
          <a:xfrm>
            <a:off x="241664" y="2097702"/>
            <a:ext cx="4686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Get the input data of user. The “</a:t>
            </a:r>
            <a:r>
              <a:rPr lang="en-US" dirty="0" err="1">
                <a:highlight>
                  <a:srgbClr val="C0C0C0"/>
                </a:highlight>
              </a:rPr>
              <a:t>getAccount</a:t>
            </a:r>
            <a:r>
              <a:rPr lang="en-US" dirty="0">
                <a:highlight>
                  <a:srgbClr val="C0C0C0"/>
                </a:highlight>
              </a:rPr>
              <a:t> function” return the object of Account model or null if that user name not exits. </a:t>
            </a:r>
            <a:br>
              <a:rPr lang="en-US" dirty="0">
                <a:highlight>
                  <a:srgbClr val="C0C0C0"/>
                </a:highlight>
              </a:rPr>
            </a:br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After that an function to check whether that “username has been existed” in </a:t>
            </a:r>
            <a:r>
              <a:rPr lang="en-US" dirty="0" err="1">
                <a:highlight>
                  <a:srgbClr val="C0C0C0"/>
                </a:highlight>
              </a:rPr>
              <a:t>SQLlite</a:t>
            </a:r>
            <a:r>
              <a:rPr lang="en-US" dirty="0">
                <a:highlight>
                  <a:srgbClr val="C0C0C0"/>
                </a:highlight>
              </a:rPr>
              <a:t> data storage which “</a:t>
            </a:r>
            <a:r>
              <a:rPr lang="en-US" dirty="0" err="1">
                <a:highlight>
                  <a:srgbClr val="C0C0C0"/>
                </a:highlight>
              </a:rPr>
              <a:t>appDatabase.checkExitUserName</a:t>
            </a:r>
            <a:r>
              <a:rPr lang="en-US" dirty="0">
                <a:highlight>
                  <a:srgbClr val="C0C0C0"/>
                </a:highlight>
              </a:rPr>
              <a:t>(username) function. </a:t>
            </a:r>
          </a:p>
          <a:p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B17D6F-9390-5D20-37F4-C6EE513BFB8B}"/>
              </a:ext>
            </a:extLst>
          </p:cNvPr>
          <p:cNvSpPr/>
          <p:nvPr/>
        </p:nvSpPr>
        <p:spPr>
          <a:xfrm>
            <a:off x="4886672" y="3253315"/>
            <a:ext cx="1781359" cy="351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F1FE7D-A33E-4156-D972-4E961E2FCA7B}"/>
              </a:ext>
            </a:extLst>
          </p:cNvPr>
          <p:cNvSpPr txBox="1"/>
          <p:nvPr/>
        </p:nvSpPr>
        <p:spPr>
          <a:xfrm>
            <a:off x="833249" y="4838013"/>
            <a:ext cx="397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If user has filled their information, they will be navigated to “</a:t>
            </a:r>
            <a:r>
              <a:rPr lang="en-US" dirty="0" err="1">
                <a:highlight>
                  <a:srgbClr val="C0C0C0"/>
                </a:highlight>
              </a:rPr>
              <a:t>Main_Home_Page</a:t>
            </a:r>
            <a:r>
              <a:rPr lang="en-US" dirty="0">
                <a:highlight>
                  <a:srgbClr val="C0C0C0"/>
                </a:highlight>
              </a:rPr>
              <a:t>” or If they did not, they will be navigate to “</a:t>
            </a:r>
            <a:r>
              <a:rPr lang="en-US" dirty="0" err="1">
                <a:highlight>
                  <a:srgbClr val="C0C0C0"/>
                </a:highlight>
              </a:rPr>
              <a:t>Edit_homePage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7E3EF22-0F4C-4FC0-145B-97FDDA29476A}"/>
              </a:ext>
            </a:extLst>
          </p:cNvPr>
          <p:cNvSpPr/>
          <p:nvPr/>
        </p:nvSpPr>
        <p:spPr>
          <a:xfrm>
            <a:off x="7539486" y="2173857"/>
            <a:ext cx="237229" cy="177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50690B4-6358-FAA7-E168-48E1495893B1}"/>
              </a:ext>
            </a:extLst>
          </p:cNvPr>
          <p:cNvSpPr/>
          <p:nvPr/>
        </p:nvSpPr>
        <p:spPr>
          <a:xfrm>
            <a:off x="4928221" y="4760298"/>
            <a:ext cx="1614344" cy="5219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ABFB-CB0A-5DFC-C2BC-CE43F6C8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15" y="5951816"/>
            <a:ext cx="3085453" cy="344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777A6E-BC4D-2457-FDB1-098A3392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37" y="1575776"/>
            <a:ext cx="6524407" cy="4770133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047DD6-9312-F96A-402E-5EF0B899C373}"/>
              </a:ext>
            </a:extLst>
          </p:cNvPr>
          <p:cNvCxnSpPr/>
          <p:nvPr/>
        </p:nvCxnSpPr>
        <p:spPr>
          <a:xfrm>
            <a:off x="4364966" y="1069675"/>
            <a:ext cx="2889849" cy="871268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84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318</TotalTime>
  <Words>1817</Words>
  <Application>Microsoft Office PowerPoint</Application>
  <PresentationFormat>Widescreen</PresentationFormat>
  <Paragraphs>156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Tw Cen MT</vt:lpstr>
      <vt:lpstr>Tw Cen MT Condensed</vt:lpstr>
      <vt:lpstr>Wingdings 3</vt:lpstr>
      <vt:lpstr>Integral</vt:lpstr>
      <vt:lpstr>Docter Booking Android App  Walkthrough</vt:lpstr>
      <vt:lpstr>Over View</vt:lpstr>
      <vt:lpstr>Project Outline</vt:lpstr>
      <vt:lpstr>AppDatabase</vt:lpstr>
      <vt:lpstr>Sign-up Page</vt:lpstr>
      <vt:lpstr>Sign-up Part 1</vt:lpstr>
      <vt:lpstr>Sign-up Part 2</vt:lpstr>
      <vt:lpstr>Sign-up Page</vt:lpstr>
      <vt:lpstr>Sign-in Part 1</vt:lpstr>
      <vt:lpstr>Sign-in Part 2</vt:lpstr>
      <vt:lpstr>Sign-in Part 3</vt:lpstr>
      <vt:lpstr>Edit_user_infor pages</vt:lpstr>
      <vt:lpstr>Edit_user_infor part 1</vt:lpstr>
      <vt:lpstr>Edit_user_infor part 2</vt:lpstr>
      <vt:lpstr>Edit_user_infor part 3</vt:lpstr>
      <vt:lpstr>Main_Home_page</vt:lpstr>
      <vt:lpstr>Main_Home_page Part 1</vt:lpstr>
      <vt:lpstr>Main_Home_page Part 2</vt:lpstr>
      <vt:lpstr>Main_Home_page Part 2</vt:lpstr>
      <vt:lpstr>Main_Home_page Part 2</vt:lpstr>
      <vt:lpstr>Main_Home_page Part 3</vt:lpstr>
      <vt:lpstr>Main_Home_page Part 3</vt:lpstr>
      <vt:lpstr>Main_Home_page Part 3 </vt:lpstr>
      <vt:lpstr>Booking Feature</vt:lpstr>
      <vt:lpstr>Booking Feature part 1</vt:lpstr>
      <vt:lpstr>Booking Feature Part 1</vt:lpstr>
      <vt:lpstr>PowerPoint Presentation</vt:lpstr>
      <vt:lpstr>Booking Feature Part 1</vt:lpstr>
      <vt:lpstr>Booking Feature Part 1</vt:lpstr>
      <vt:lpstr>Booking Feature Part 1</vt:lpstr>
      <vt:lpstr>Doctor MoDel and function</vt:lpstr>
      <vt:lpstr>Doctor MoDel and function</vt:lpstr>
      <vt:lpstr>Doctor MoDel and 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Nguyen</dc:creator>
  <cp:lastModifiedBy>Nguyen Ngoc Nguyen</cp:lastModifiedBy>
  <cp:revision>8</cp:revision>
  <dcterms:created xsi:type="dcterms:W3CDTF">2024-07-19T16:56:49Z</dcterms:created>
  <dcterms:modified xsi:type="dcterms:W3CDTF">2024-07-19T22:38:24Z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