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73" r:id="rId6"/>
    <p:sldId id="265" r:id="rId7"/>
    <p:sldId id="266" r:id="rId8"/>
    <p:sldId id="269" r:id="rId9"/>
    <p:sldId id="276" r:id="rId10"/>
    <p:sldId id="277" r:id="rId11"/>
    <p:sldId id="279" r:id="rId12"/>
    <p:sldId id="267" r:id="rId13"/>
    <p:sldId id="28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DF6050-0D91-4029-8948-E4AE26494DCB}" v="303" dt="2024-05-26T11:39:16.0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43263-34C3-45D2-895A-4B1B8656A2B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BE246-4E22-466C-9F23-AFDB8AA4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79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BE246-4E22-466C-9F23-AFDB8AA4E2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47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BE246-4E22-466C-9F23-AFDB8AA4E2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97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BE246-4E22-466C-9F23-AFDB8AA4E2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7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BE246-4E22-466C-9F23-AFDB8AA4E2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02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BE246-4E22-466C-9F23-AFDB8AA4E2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52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BE246-4E22-466C-9F23-AFDB8AA4E2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18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BE246-4E22-466C-9F23-AFDB8AA4E2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2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BE246-4E22-466C-9F23-AFDB8AA4E2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74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BE246-4E22-466C-9F23-AFDB8AA4E2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50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BE246-4E22-466C-9F23-AFDB8AA4E2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88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BE246-4E22-466C-9F23-AFDB8AA4E2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48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BE246-4E22-466C-9F23-AFDB8AA4E2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32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1F05-57C1-E802-74D4-83AAA8B4F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023DE-2EC4-24B1-DD06-5C9420E9A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BB1E9-A5CE-4411-CE4D-D817508E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BA3-D947-471F-AFA2-573CFC613C0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5A1A1-E58E-3073-270C-0950932F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FF912-8FEB-D9A7-8460-238921F5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CA30-C38F-4287-91A2-4813BC8E9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5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D0284-1787-C32A-E9AF-AC07F8D82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7E2BC-AD62-78C5-339E-26C8F2B67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69AD7-0FD9-E065-1117-3AB3398F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BA3-D947-471F-AFA2-573CFC613C0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6C311-43A2-C25E-8D7E-475EE067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0D405-A0C9-9EE9-EF31-D8E5324D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CA30-C38F-4287-91A2-4813BC8E9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C61BE0-5C72-CB4F-68FA-C53229A44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7381B-D3ED-D89C-FC4F-5A3A256F6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B40F7-05E7-7E4B-0D1D-7F753AC75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BA3-D947-471F-AFA2-573CFC613C0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4108C-884D-CBB5-1051-505DDBFE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171E0-F337-4E34-4CCA-DFF4AB5C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CA30-C38F-4287-91A2-4813BC8E9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1F67-5EE7-9321-EBDE-B4BC8334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73B77-9E9B-F325-44B4-E26112833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68126-FE5F-8436-E030-05D5888C8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BA3-D947-471F-AFA2-573CFC613C0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19AE2-8347-918A-F9FD-6D5B797F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CCA36-7C4B-4B27-2B70-75E39137B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CA30-C38F-4287-91A2-4813BC8E9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9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7E3D8-4124-833B-69F1-BF2339BBE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3E3E1-0179-64DB-DCB4-9CF237116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20937-4E54-F8BE-C24A-64CE68BE7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BA3-D947-471F-AFA2-573CFC613C0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95B44-13D7-A1BA-67B2-E78D24DE3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475B4-F719-1DE0-C050-885D40DE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CA30-C38F-4287-91A2-4813BC8E9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7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1C8C-0310-B0B2-AC60-1E2069AF6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4A118-435A-72B1-CAA4-EE8E8BF93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EA61E-9DCB-CCEA-2AFD-C61270D5D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0F01C-39E7-9D6F-BD54-F859042A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BA3-D947-471F-AFA2-573CFC613C0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1B46B-5E43-5EDF-7EC3-5860D976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B0997-3D66-9A31-F4EA-A65CEFA8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CA30-C38F-4287-91A2-4813BC8E9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8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65986-E166-059F-6B01-C03E2EC9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27330-E5E5-0238-FEB6-9F8EDC7C4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85261-1ECE-7DF5-147A-FB9599A16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6C0B5-060C-493F-E652-F9653EB26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97E37C-F1C8-EFE9-D00B-7463B6B1F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8209A-C169-AE98-0D64-9A775134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BA3-D947-471F-AFA2-573CFC613C0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9B6AE-B888-EBBB-962D-127C2E38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EB7053-52DD-03D6-6144-D8D688DA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CA30-C38F-4287-91A2-4813BC8E9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240EF-D061-00C7-D404-FA91E638B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66C5F-4A0D-965A-7245-27D7FA19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BA3-D947-471F-AFA2-573CFC613C0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96587-CD77-B7A4-F024-3BCCBAFB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FF00B-EAD2-519F-AA6A-F5003220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CA30-C38F-4287-91A2-4813BC8E9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2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00E7F1-39CC-BCD1-E651-0F46151F5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BA3-D947-471F-AFA2-573CFC613C0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D58B8E-D661-D2D7-5323-4F081803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6B6F3-96A9-812D-5BC7-B0B453C2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CA30-C38F-4287-91A2-4813BC8E9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D96BD-C89A-9FE1-B9EE-22E49396F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9E53B-743E-C745-2F62-0ECD3949C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7C446-0F4D-6C03-AC23-D9F83FB50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A3350-D3C5-C180-F157-9DFA721C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BA3-D947-471F-AFA2-573CFC613C0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17056-14D8-C18B-0E6E-46231A942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AB7AE-8E7A-9118-804E-902D7D286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CA30-C38F-4287-91A2-4813BC8E9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35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A36E-9F31-95FF-0A9A-DF2D97393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11F804-C905-9FE9-9091-8B0FCD868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1696F-E018-B83D-5708-4F0DC982C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59FD4-B10E-5C0E-0EB5-4F9588C0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BA3-D947-471F-AFA2-573CFC613C0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EED18-E64A-18DD-F7BC-E2010192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A46B8-723F-F567-2BCC-75C02DD1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CA30-C38F-4287-91A2-4813BC8E9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6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F40F5A-32D5-2D73-4E2D-BF20165D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0286E-A336-5EE9-7467-E4C48B832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C3FD8-AE5A-6736-3877-024EBFEDF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239BA3-D947-471F-AFA2-573CFC613C0D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B8DFD-4BC1-E05F-806C-129AD7515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F13C7-C3C1-E9E5-5F4F-15C333D86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73CA30-C38F-4287-91A2-4813BC8E9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9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1.jpe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0C35050-EF5F-FC68-4650-4F0C1520E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918" y="0"/>
            <a:ext cx="900081" cy="90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856A35F-A818-6A54-74CC-232810FF4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417627" cy="62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6E2AD3-543B-80F2-6F84-22E58D44DB52}"/>
              </a:ext>
            </a:extLst>
          </p:cNvPr>
          <p:cNvSpPr txBox="1"/>
          <p:nvPr/>
        </p:nvSpPr>
        <p:spPr>
          <a:xfrm>
            <a:off x="2171700" y="38982"/>
            <a:ext cx="7848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200" b="1" i="0" u="none" strike="noStrike">
                <a:solidFill>
                  <a:srgbClr val="0070C0"/>
                </a:solidFill>
                <a:effectLst/>
                <a:latin typeface="+mj-lt"/>
              </a:rPr>
              <a:t>TRƯỜNG ĐẠI HỌC CÔNG NGHIỆP HÀ NỘI</a:t>
            </a:r>
            <a:endParaRPr lang="en-US" sz="3200" b="0">
              <a:effectLst/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85DAC4-9472-0A13-A308-F6BCD02DACDD}"/>
              </a:ext>
            </a:extLst>
          </p:cNvPr>
          <p:cNvSpPr txBox="1"/>
          <p:nvPr/>
        </p:nvSpPr>
        <p:spPr>
          <a:xfrm>
            <a:off x="3047488" y="527370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>
                <a:solidFill>
                  <a:srgbClr val="414141"/>
                </a:solidFill>
                <a:effectLst/>
                <a:latin typeface="+mj-lt"/>
              </a:rPr>
              <a:t>KHOA CÔNG NGHỆ THÔNG TIN</a:t>
            </a:r>
            <a:endParaRPr lang="en-US" b="0">
              <a:effectLst/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52B667-8C9E-C08B-D3CB-CCD0599F56BD}"/>
              </a:ext>
            </a:extLst>
          </p:cNvPr>
          <p:cNvSpPr txBox="1"/>
          <p:nvPr/>
        </p:nvSpPr>
        <p:spPr>
          <a:xfrm>
            <a:off x="3047489" y="1575789"/>
            <a:ext cx="609702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4400" b="1" i="0" u="none" strike="noStrike">
                <a:solidFill>
                  <a:srgbClr val="ED1C2A"/>
                </a:solidFill>
                <a:effectLst/>
                <a:latin typeface="+mj-lt"/>
              </a:rPr>
              <a:t>ĐỒ ÁN TỐT NGHIỆP</a:t>
            </a:r>
            <a:endParaRPr lang="en-US" sz="4400" b="0">
              <a:effectLst/>
              <a:latin typeface="+mj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A681309-1D99-5947-79F3-3CC802F17F32}"/>
              </a:ext>
            </a:extLst>
          </p:cNvPr>
          <p:cNvGrpSpPr/>
          <p:nvPr/>
        </p:nvGrpSpPr>
        <p:grpSpPr>
          <a:xfrm>
            <a:off x="3164218" y="3198897"/>
            <a:ext cx="6196093" cy="1310166"/>
            <a:chOff x="3596486" y="3449500"/>
            <a:chExt cx="4706661" cy="131016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2DFD6B-10CB-D7EE-4B4D-5F1498D3D32A}"/>
                </a:ext>
              </a:extLst>
            </p:cNvPr>
            <p:cNvSpPr txBox="1"/>
            <p:nvPr/>
          </p:nvSpPr>
          <p:spPr>
            <a:xfrm>
              <a:off x="3596486" y="3449500"/>
              <a:ext cx="462365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2400" b="1" dirty="0">
                  <a:effectLst/>
                  <a:latin typeface="+mj-lt"/>
                </a:rPr>
                <a:t>Sinh </a:t>
              </a:r>
              <a:r>
                <a:rPr lang="en-US" sz="2400" b="1" dirty="0" err="1">
                  <a:effectLst/>
                  <a:latin typeface="+mj-lt"/>
                </a:rPr>
                <a:t>viên</a:t>
              </a:r>
              <a:r>
                <a:rPr lang="en-US" sz="2400" b="1" dirty="0">
                  <a:effectLst/>
                  <a:latin typeface="+mj-lt"/>
                </a:rPr>
                <a:t> </a:t>
              </a:r>
              <a:r>
                <a:rPr lang="en-US" sz="2400" b="1" dirty="0" err="1">
                  <a:effectLst/>
                  <a:latin typeface="+mj-lt"/>
                </a:rPr>
                <a:t>thực</a:t>
              </a:r>
              <a:r>
                <a:rPr lang="en-US" sz="2400" b="1" dirty="0">
                  <a:effectLst/>
                  <a:latin typeface="+mj-lt"/>
                </a:rPr>
                <a:t> </a:t>
              </a:r>
              <a:r>
                <a:rPr lang="en-US" sz="2400" b="1" dirty="0" err="1">
                  <a:effectLst/>
                  <a:latin typeface="+mj-lt"/>
                </a:rPr>
                <a:t>hiện</a:t>
              </a:r>
              <a:r>
                <a:rPr lang="en-US" sz="2400" b="1" dirty="0">
                  <a:effectLst/>
                  <a:latin typeface="+mj-lt"/>
                </a:rPr>
                <a:t>:        </a:t>
              </a:r>
              <a:r>
                <a:rPr lang="en-US" sz="2400" dirty="0" err="1">
                  <a:latin typeface="+mj-lt"/>
                </a:rPr>
                <a:t>Nguyễn</a:t>
              </a:r>
              <a:r>
                <a:rPr lang="en-US" sz="2400" dirty="0">
                  <a:latin typeface="+mj-lt"/>
                </a:rPr>
                <a:t> Duy </a:t>
              </a:r>
              <a:r>
                <a:rPr lang="en-US" sz="2400" dirty="0" err="1">
                  <a:latin typeface="+mj-lt"/>
                </a:rPr>
                <a:t>Sáng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1C81BD-E596-5D49-1C33-0738BC20FA19}"/>
                </a:ext>
              </a:extLst>
            </p:cNvPr>
            <p:cNvSpPr txBox="1"/>
            <p:nvPr/>
          </p:nvSpPr>
          <p:spPr>
            <a:xfrm>
              <a:off x="3596486" y="3873917"/>
              <a:ext cx="462365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2400" b="1" dirty="0" err="1">
                  <a:latin typeface="+mj-lt"/>
                </a:rPr>
                <a:t>Mã</a:t>
              </a:r>
              <a:r>
                <a:rPr lang="en-US" sz="2400" b="1" dirty="0">
                  <a:latin typeface="+mj-lt"/>
                </a:rPr>
                <a:t> </a:t>
              </a:r>
              <a:r>
                <a:rPr lang="en-US" sz="2400" b="1" dirty="0" err="1">
                  <a:latin typeface="+mj-lt"/>
                </a:rPr>
                <a:t>số</a:t>
              </a:r>
              <a:r>
                <a:rPr lang="en-US" sz="2400" b="1" dirty="0">
                  <a:latin typeface="+mj-lt"/>
                </a:rPr>
                <a:t> </a:t>
              </a:r>
              <a:r>
                <a:rPr lang="en-US" sz="2400" b="1" dirty="0" err="1">
                  <a:latin typeface="+mj-lt"/>
                </a:rPr>
                <a:t>sinh</a:t>
              </a:r>
              <a:r>
                <a:rPr lang="en-US" sz="2400" b="1" dirty="0">
                  <a:latin typeface="+mj-lt"/>
                </a:rPr>
                <a:t> </a:t>
              </a:r>
              <a:r>
                <a:rPr lang="en-US" sz="2400" b="1" dirty="0" err="1">
                  <a:latin typeface="+mj-lt"/>
                </a:rPr>
                <a:t>viên</a:t>
              </a:r>
              <a:r>
                <a:rPr lang="en-US" sz="2400" b="1" dirty="0">
                  <a:latin typeface="+mj-lt"/>
                </a:rPr>
                <a:t>:                </a:t>
              </a:r>
              <a:r>
                <a:rPr lang="en-US" sz="2400" dirty="0">
                  <a:latin typeface="+mj-lt"/>
                </a:rPr>
                <a:t>2020605332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959E7C-8DA1-DF99-91A2-DD793317E857}"/>
                </a:ext>
              </a:extLst>
            </p:cNvPr>
            <p:cNvSpPr txBox="1"/>
            <p:nvPr/>
          </p:nvSpPr>
          <p:spPr>
            <a:xfrm>
              <a:off x="3604239" y="4298001"/>
              <a:ext cx="469890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2400" b="1" dirty="0" err="1">
                  <a:latin typeface="+mj-lt"/>
                </a:rPr>
                <a:t>Giảng</a:t>
              </a:r>
              <a:r>
                <a:rPr lang="en-US" sz="2400" b="1" dirty="0">
                  <a:latin typeface="+mj-lt"/>
                </a:rPr>
                <a:t> </a:t>
              </a:r>
              <a:r>
                <a:rPr lang="en-US" sz="2400" b="1" dirty="0" err="1">
                  <a:latin typeface="+mj-lt"/>
                </a:rPr>
                <a:t>viên</a:t>
              </a:r>
              <a:r>
                <a:rPr lang="en-US" sz="2400" b="1" dirty="0">
                  <a:latin typeface="+mj-lt"/>
                </a:rPr>
                <a:t> </a:t>
              </a:r>
              <a:r>
                <a:rPr lang="en-US" sz="2400" b="1" dirty="0" err="1">
                  <a:latin typeface="+mj-lt"/>
                </a:rPr>
                <a:t>hướng</a:t>
              </a:r>
              <a:r>
                <a:rPr lang="en-US" sz="2400" b="1" dirty="0">
                  <a:latin typeface="+mj-lt"/>
                </a:rPr>
                <a:t> </a:t>
              </a:r>
              <a:r>
                <a:rPr lang="en-US" sz="2400" b="1" dirty="0" err="1">
                  <a:latin typeface="+mj-lt"/>
                </a:rPr>
                <a:t>dẫn</a:t>
              </a:r>
              <a:r>
                <a:rPr lang="en-US" sz="2400" b="1" dirty="0">
                  <a:latin typeface="+mj-lt"/>
                </a:rPr>
                <a:t>:  </a:t>
              </a:r>
              <a:r>
                <a:rPr lang="en-US" sz="2400" dirty="0">
                  <a:latin typeface="+mj-lt"/>
                </a:rPr>
                <a:t>TS. </a:t>
              </a:r>
              <a:r>
                <a:rPr lang="en-US" sz="2400" dirty="0" err="1">
                  <a:latin typeface="+mj-lt"/>
                </a:rPr>
                <a:t>Nguyễn</a:t>
              </a:r>
              <a:r>
                <a:rPr lang="en-US" sz="2400" dirty="0">
                  <a:latin typeface="+mj-lt"/>
                </a:rPr>
                <a:t> </a:t>
              </a:r>
              <a:r>
                <a:rPr lang="en-US" sz="2400" dirty="0" err="1">
                  <a:latin typeface="+mj-lt"/>
                </a:rPr>
                <a:t>Mạnh</a:t>
              </a:r>
              <a:r>
                <a:rPr lang="en-US" sz="2400" dirty="0">
                  <a:latin typeface="+mj-lt"/>
                </a:rPr>
                <a:t> </a:t>
              </a:r>
              <a:r>
                <a:rPr lang="en-US" sz="2400" dirty="0" err="1">
                  <a:latin typeface="+mj-lt"/>
                </a:rPr>
                <a:t>Cường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ADE614F-733C-ECBB-380F-AA7CB4550AD9}"/>
              </a:ext>
            </a:extLst>
          </p:cNvPr>
          <p:cNvSpPr txBox="1"/>
          <p:nvPr/>
        </p:nvSpPr>
        <p:spPr>
          <a:xfrm>
            <a:off x="3047488" y="2283675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>
                <a:solidFill>
                  <a:srgbClr val="414141"/>
                </a:solidFill>
                <a:effectLst/>
                <a:latin typeface="+mj-lt"/>
              </a:rPr>
              <a:t>NGÀNH CÔNG NGHỆ THÔNG TIN</a:t>
            </a:r>
            <a:endParaRPr lang="en-US" b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8221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0C35050-EF5F-FC68-4650-4F0C1520E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963" y="1"/>
            <a:ext cx="396036" cy="39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856A35F-A818-6A54-74CC-232810FF4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00081" cy="39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C710F13-E022-6993-0C8F-49D45C779CFE}"/>
              </a:ext>
            </a:extLst>
          </p:cNvPr>
          <p:cNvGrpSpPr/>
          <p:nvPr/>
        </p:nvGrpSpPr>
        <p:grpSpPr>
          <a:xfrm>
            <a:off x="260349" y="396037"/>
            <a:ext cx="6971342" cy="554362"/>
            <a:chOff x="260349" y="396037"/>
            <a:chExt cx="6971342" cy="5543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D345BBD-AE66-2B7A-48EB-4C2F70AB2FAB}"/>
                </a:ext>
              </a:extLst>
            </p:cNvPr>
            <p:cNvGrpSpPr/>
            <p:nvPr/>
          </p:nvGrpSpPr>
          <p:grpSpPr>
            <a:xfrm>
              <a:off x="260349" y="396037"/>
              <a:ext cx="900081" cy="554362"/>
              <a:chOff x="2323153" y="1840945"/>
              <a:chExt cx="812837" cy="864155"/>
            </a:xfrm>
          </p:grpSpPr>
          <p:sp>
            <p:nvSpPr>
              <p:cNvPr id="7" name="Google Shape;211;p4">
                <a:extLst>
                  <a:ext uri="{FF2B5EF4-FFF2-40B4-BE49-F238E27FC236}">
                    <a16:creationId xmlns:a16="http://schemas.microsoft.com/office/drawing/2014/main" id="{7D60B249-79B7-9862-0021-A1CABB4A114D}"/>
                  </a:ext>
                </a:extLst>
              </p:cNvPr>
              <p:cNvSpPr txBox="1"/>
              <p:nvPr/>
            </p:nvSpPr>
            <p:spPr>
              <a:xfrm>
                <a:off x="2329894" y="1840945"/>
                <a:ext cx="802144" cy="861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 b="0" i="0" u="none" strike="noStrike" cap="none">
                    <a:solidFill>
                      <a:srgbClr val="0070C0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rPr>
                  <a:t>2.3</a:t>
                </a:r>
                <a:endParaRPr>
                  <a:solidFill>
                    <a:srgbClr val="0070C0"/>
                  </a:solidFill>
                </a:endParaRPr>
              </a:p>
            </p:txBody>
          </p:sp>
          <p:sp>
            <p:nvSpPr>
              <p:cNvPr id="8" name="Google Shape;212;p4">
                <a:extLst>
                  <a:ext uri="{FF2B5EF4-FFF2-40B4-BE49-F238E27FC236}">
                    <a16:creationId xmlns:a16="http://schemas.microsoft.com/office/drawing/2014/main" id="{C2ED71A6-39AF-2E0A-7267-023488D675B7}"/>
                  </a:ext>
                </a:extLst>
              </p:cNvPr>
              <p:cNvSpPr/>
              <p:nvPr/>
            </p:nvSpPr>
            <p:spPr>
              <a:xfrm>
                <a:off x="2323153" y="1843881"/>
                <a:ext cx="812837" cy="861219"/>
              </a:xfrm>
              <a:prstGeom prst="rect">
                <a:avLst/>
              </a:prstGeom>
              <a:noFill/>
              <a:ln w="9525" cap="flat" cmpd="sng">
                <a:solidFill>
                  <a:srgbClr val="BA7C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" name="Google Shape;213;p4">
              <a:extLst>
                <a:ext uri="{FF2B5EF4-FFF2-40B4-BE49-F238E27FC236}">
                  <a16:creationId xmlns:a16="http://schemas.microsoft.com/office/drawing/2014/main" id="{16A26B40-EDBD-0EBC-7BD3-468FAEA4DFFF}"/>
                </a:ext>
              </a:extLst>
            </p:cNvPr>
            <p:cNvSpPr txBox="1"/>
            <p:nvPr/>
          </p:nvSpPr>
          <p:spPr>
            <a:xfrm>
              <a:off x="1238985" y="396037"/>
              <a:ext cx="5992706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latin typeface="Montserrat ExtraBold"/>
                  <a:sym typeface="Montserrat ExtraBold"/>
                </a:rPr>
                <a:t>MỘT SỐ CHỨC NĂNG</a:t>
              </a:r>
              <a:endParaRPr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A1A9193-BF3B-4F2A-8E94-1689E4AA3DFE}"/>
              </a:ext>
            </a:extLst>
          </p:cNvPr>
          <p:cNvSpPr txBox="1"/>
          <p:nvPr/>
        </p:nvSpPr>
        <p:spPr>
          <a:xfrm>
            <a:off x="2866591" y="5996258"/>
            <a:ext cx="6096000" cy="465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i="1" dirty="0" err="1">
                <a:solidFill>
                  <a:srgbClr val="0E2841"/>
                </a:solidFill>
                <a:effectLst/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i="1" dirty="0">
                <a:solidFill>
                  <a:srgbClr val="0E2841"/>
                </a:solidFill>
                <a:effectLst/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2.5: </a:t>
            </a:r>
            <a:r>
              <a:rPr lang="en-US" i="1" dirty="0" err="1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Biểu</a:t>
            </a:r>
            <a:r>
              <a:rPr lang="en-US" i="1" dirty="0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đồ</a:t>
            </a:r>
            <a:r>
              <a:rPr lang="en-US" i="1" dirty="0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tuần</a:t>
            </a:r>
            <a:r>
              <a:rPr lang="en-US" i="1" dirty="0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tự</a:t>
            </a:r>
            <a:r>
              <a:rPr lang="en-US" i="1" dirty="0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i="1" dirty="0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 use case </a:t>
            </a:r>
            <a:r>
              <a:rPr lang="en-US" i="1" dirty="0" err="1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QLSanPham</a:t>
            </a:r>
            <a:r>
              <a:rPr lang="en-US" i="1" dirty="0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xóa</a:t>
            </a:r>
            <a:r>
              <a:rPr lang="en-US" i="1" dirty="0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n-US" sz="1800" i="1" dirty="0">
              <a:solidFill>
                <a:srgbClr val="0E2841"/>
              </a:solidFill>
              <a:effectLst/>
              <a:latin typeface="Aptos Display (Headings)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8E47C6-838D-82AB-52B0-67BD9FC69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5522" y="1181059"/>
            <a:ext cx="6812772" cy="4495882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38277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0C35050-EF5F-FC68-4650-4F0C1520E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963" y="1"/>
            <a:ext cx="396036" cy="39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856A35F-A818-6A54-74CC-232810FF4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00081" cy="39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C710F13-E022-6993-0C8F-49D45C779CFE}"/>
              </a:ext>
            </a:extLst>
          </p:cNvPr>
          <p:cNvGrpSpPr/>
          <p:nvPr/>
        </p:nvGrpSpPr>
        <p:grpSpPr>
          <a:xfrm>
            <a:off x="260349" y="396037"/>
            <a:ext cx="6971342" cy="554362"/>
            <a:chOff x="260349" y="396037"/>
            <a:chExt cx="6971342" cy="5543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D345BBD-AE66-2B7A-48EB-4C2F70AB2FAB}"/>
                </a:ext>
              </a:extLst>
            </p:cNvPr>
            <p:cNvGrpSpPr/>
            <p:nvPr/>
          </p:nvGrpSpPr>
          <p:grpSpPr>
            <a:xfrm>
              <a:off x="260349" y="396037"/>
              <a:ext cx="900081" cy="554362"/>
              <a:chOff x="2323153" y="1840945"/>
              <a:chExt cx="812837" cy="864155"/>
            </a:xfrm>
          </p:grpSpPr>
          <p:sp>
            <p:nvSpPr>
              <p:cNvPr id="7" name="Google Shape;211;p4">
                <a:extLst>
                  <a:ext uri="{FF2B5EF4-FFF2-40B4-BE49-F238E27FC236}">
                    <a16:creationId xmlns:a16="http://schemas.microsoft.com/office/drawing/2014/main" id="{7D60B249-79B7-9862-0021-A1CABB4A114D}"/>
                  </a:ext>
                </a:extLst>
              </p:cNvPr>
              <p:cNvSpPr txBox="1"/>
              <p:nvPr/>
            </p:nvSpPr>
            <p:spPr>
              <a:xfrm>
                <a:off x="2329894" y="1840945"/>
                <a:ext cx="802144" cy="861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00" b="0" i="0" u="none" strike="noStrike" cap="none">
                    <a:solidFill>
                      <a:srgbClr val="0070C0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rPr>
                  <a:t>2.</a:t>
                </a:r>
                <a:r>
                  <a:rPr lang="en-US" sz="3500">
                    <a:solidFill>
                      <a:srgbClr val="0070C0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rPr>
                  <a:t>4</a:t>
                </a:r>
                <a:endParaRPr sz="3500">
                  <a:solidFill>
                    <a:srgbClr val="0070C0"/>
                  </a:solidFill>
                </a:endParaRPr>
              </a:p>
            </p:txBody>
          </p:sp>
          <p:sp>
            <p:nvSpPr>
              <p:cNvPr id="8" name="Google Shape;212;p4">
                <a:extLst>
                  <a:ext uri="{FF2B5EF4-FFF2-40B4-BE49-F238E27FC236}">
                    <a16:creationId xmlns:a16="http://schemas.microsoft.com/office/drawing/2014/main" id="{C2ED71A6-39AF-2E0A-7267-023488D675B7}"/>
                  </a:ext>
                </a:extLst>
              </p:cNvPr>
              <p:cNvSpPr/>
              <p:nvPr/>
            </p:nvSpPr>
            <p:spPr>
              <a:xfrm>
                <a:off x="2323153" y="1843881"/>
                <a:ext cx="812837" cy="861219"/>
              </a:xfrm>
              <a:prstGeom prst="rect">
                <a:avLst/>
              </a:prstGeom>
              <a:noFill/>
              <a:ln w="9525" cap="flat" cmpd="sng">
                <a:solidFill>
                  <a:srgbClr val="BA7C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" name="Google Shape;213;p4">
              <a:extLst>
                <a:ext uri="{FF2B5EF4-FFF2-40B4-BE49-F238E27FC236}">
                  <a16:creationId xmlns:a16="http://schemas.microsoft.com/office/drawing/2014/main" id="{16A26B40-EDBD-0EBC-7BD3-468FAEA4DFFF}"/>
                </a:ext>
              </a:extLst>
            </p:cNvPr>
            <p:cNvSpPr txBox="1"/>
            <p:nvPr/>
          </p:nvSpPr>
          <p:spPr>
            <a:xfrm>
              <a:off x="1238985" y="396037"/>
              <a:ext cx="5992706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latin typeface="Montserrat ExtraBold"/>
                  <a:sym typeface="Montserrat ExtraBold"/>
                </a:rPr>
                <a:t>THIẾT KẾ CƠ SỞ DỮ LIỆU</a:t>
              </a:r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8EB163F-86BC-8638-83D3-2E87A4930E2A}"/>
              </a:ext>
            </a:extLst>
          </p:cNvPr>
          <p:cNvSpPr txBox="1"/>
          <p:nvPr/>
        </p:nvSpPr>
        <p:spPr>
          <a:xfrm>
            <a:off x="3047999" y="6392295"/>
            <a:ext cx="6096000" cy="465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i="1" dirty="0" err="1">
                <a:solidFill>
                  <a:srgbClr val="0E2841"/>
                </a:solidFill>
                <a:effectLst/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i="1" dirty="0">
                <a:solidFill>
                  <a:srgbClr val="0E2841"/>
                </a:solidFill>
                <a:effectLst/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 2.8: </a:t>
            </a:r>
            <a:r>
              <a:rPr lang="en-US" sz="1800" i="1" dirty="0" err="1">
                <a:solidFill>
                  <a:srgbClr val="0E2841"/>
                </a:solidFill>
                <a:effectLst/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i="1" dirty="0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bảng</a:t>
            </a:r>
            <a:r>
              <a:rPr lang="en-US" i="1" dirty="0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i="1" dirty="0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cơ</a:t>
            </a:r>
            <a:r>
              <a:rPr lang="en-US" i="1" dirty="0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sở</a:t>
            </a:r>
            <a:r>
              <a:rPr lang="en-US" i="1" dirty="0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dữ</a:t>
            </a:r>
            <a:r>
              <a:rPr lang="en-US" i="1" dirty="0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liệu</a:t>
            </a:r>
            <a:endParaRPr lang="en-US" sz="1800" i="1" dirty="0">
              <a:solidFill>
                <a:srgbClr val="0E2841"/>
              </a:solidFill>
              <a:effectLst/>
              <a:latin typeface="Aptos Display (Headings)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4D7289-A69E-5C58-9B9C-BF9ACB792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584" y="948516"/>
            <a:ext cx="8168119" cy="5484455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45148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0C35050-EF5F-FC68-4650-4F0C1520E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963" y="1"/>
            <a:ext cx="396036" cy="39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856A35F-A818-6A54-74CC-232810FF4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00081" cy="39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C710F13-E022-6993-0C8F-49D45C779CFE}"/>
              </a:ext>
            </a:extLst>
          </p:cNvPr>
          <p:cNvGrpSpPr/>
          <p:nvPr/>
        </p:nvGrpSpPr>
        <p:grpSpPr>
          <a:xfrm>
            <a:off x="260349" y="396037"/>
            <a:ext cx="6971342" cy="554362"/>
            <a:chOff x="260349" y="396037"/>
            <a:chExt cx="6971342" cy="5543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D345BBD-AE66-2B7A-48EB-4C2F70AB2FAB}"/>
                </a:ext>
              </a:extLst>
            </p:cNvPr>
            <p:cNvGrpSpPr/>
            <p:nvPr/>
          </p:nvGrpSpPr>
          <p:grpSpPr>
            <a:xfrm>
              <a:off x="260349" y="396037"/>
              <a:ext cx="900081" cy="554362"/>
              <a:chOff x="2323153" y="1840945"/>
              <a:chExt cx="812837" cy="864155"/>
            </a:xfrm>
          </p:grpSpPr>
          <p:sp>
            <p:nvSpPr>
              <p:cNvPr id="7" name="Google Shape;211;p4">
                <a:extLst>
                  <a:ext uri="{FF2B5EF4-FFF2-40B4-BE49-F238E27FC236}">
                    <a16:creationId xmlns:a16="http://schemas.microsoft.com/office/drawing/2014/main" id="{7D60B249-79B7-9862-0021-A1CABB4A114D}"/>
                  </a:ext>
                </a:extLst>
              </p:cNvPr>
              <p:cNvSpPr txBox="1"/>
              <p:nvPr/>
            </p:nvSpPr>
            <p:spPr>
              <a:xfrm>
                <a:off x="2329894" y="1840945"/>
                <a:ext cx="802144" cy="861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>
                    <a:solidFill>
                      <a:srgbClr val="0070C0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rPr>
                  <a:t>3</a:t>
                </a:r>
                <a:r>
                  <a:rPr lang="en-US" sz="3600" b="0" i="0" u="none" strike="noStrike" cap="none">
                    <a:solidFill>
                      <a:srgbClr val="0070C0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rPr>
                  <a:t>.1</a:t>
                </a:r>
                <a:endParaRPr>
                  <a:solidFill>
                    <a:srgbClr val="0070C0"/>
                  </a:solidFill>
                </a:endParaRPr>
              </a:p>
            </p:txBody>
          </p:sp>
          <p:sp>
            <p:nvSpPr>
              <p:cNvPr id="8" name="Google Shape;212;p4">
                <a:extLst>
                  <a:ext uri="{FF2B5EF4-FFF2-40B4-BE49-F238E27FC236}">
                    <a16:creationId xmlns:a16="http://schemas.microsoft.com/office/drawing/2014/main" id="{C2ED71A6-39AF-2E0A-7267-023488D675B7}"/>
                  </a:ext>
                </a:extLst>
              </p:cNvPr>
              <p:cNvSpPr/>
              <p:nvPr/>
            </p:nvSpPr>
            <p:spPr>
              <a:xfrm>
                <a:off x="2323153" y="1843881"/>
                <a:ext cx="812837" cy="861219"/>
              </a:xfrm>
              <a:prstGeom prst="rect">
                <a:avLst/>
              </a:prstGeom>
              <a:noFill/>
              <a:ln w="9525" cap="flat" cmpd="sng">
                <a:solidFill>
                  <a:srgbClr val="BA7C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" name="Google Shape;213;p4">
              <a:extLst>
                <a:ext uri="{FF2B5EF4-FFF2-40B4-BE49-F238E27FC236}">
                  <a16:creationId xmlns:a16="http://schemas.microsoft.com/office/drawing/2014/main" id="{16A26B40-EDBD-0EBC-7BD3-468FAEA4DFFF}"/>
                </a:ext>
              </a:extLst>
            </p:cNvPr>
            <p:cNvSpPr txBox="1"/>
            <p:nvPr/>
          </p:nvSpPr>
          <p:spPr>
            <a:xfrm>
              <a:off x="1238985" y="396037"/>
              <a:ext cx="5992706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latin typeface="Montserrat ExtraBold"/>
                  <a:sym typeface="Montserrat ExtraBold"/>
                </a:rPr>
                <a:t>CÁC CÔNG NGHỆ SỬ DỤNG</a:t>
              </a:r>
              <a:endParaRPr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21415E9-A352-FB23-9802-984624FDC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096" y="1424352"/>
            <a:ext cx="2996353" cy="28832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F97B380-1C9A-C0B4-A7BF-8040598DA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985" y="3568639"/>
            <a:ext cx="2566634" cy="13949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482191C7-F826-D924-A2AE-EFDC39A0F796}"/>
              </a:ext>
            </a:extLst>
          </p:cNvPr>
          <p:cNvSpPr/>
          <p:nvPr/>
        </p:nvSpPr>
        <p:spPr>
          <a:xfrm rot="7241182">
            <a:off x="3928939" y="1394027"/>
            <a:ext cx="526686" cy="86636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183F2D1-E2CA-8275-1065-32EF1511B767}"/>
              </a:ext>
            </a:extLst>
          </p:cNvPr>
          <p:cNvSpPr/>
          <p:nvPr/>
        </p:nvSpPr>
        <p:spPr>
          <a:xfrm rot="3377536">
            <a:off x="3971995" y="3514055"/>
            <a:ext cx="526686" cy="86636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78A7E34-92BC-00D7-E905-EE3399BFA2C8}"/>
              </a:ext>
            </a:extLst>
          </p:cNvPr>
          <p:cNvSpPr/>
          <p:nvPr/>
        </p:nvSpPr>
        <p:spPr>
          <a:xfrm rot="14092831">
            <a:off x="7316324" y="1399856"/>
            <a:ext cx="526686" cy="86636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77A9B67-2D1B-2A88-BD90-2535F04F9F95}"/>
              </a:ext>
            </a:extLst>
          </p:cNvPr>
          <p:cNvSpPr/>
          <p:nvPr/>
        </p:nvSpPr>
        <p:spPr>
          <a:xfrm rot="17762005">
            <a:off x="7411762" y="3301475"/>
            <a:ext cx="526686" cy="86636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673F5339-4671-3EB3-71D4-08F0173A1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709" y="1161911"/>
            <a:ext cx="2458517" cy="144053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FAA5E261-5CAD-8601-6BD0-BF00A7192A4E}"/>
              </a:ext>
            </a:extLst>
          </p:cNvPr>
          <p:cNvSpPr/>
          <p:nvPr/>
        </p:nvSpPr>
        <p:spPr>
          <a:xfrm>
            <a:off x="5725838" y="4379554"/>
            <a:ext cx="526686" cy="86636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329A47A-0831-0B9B-6AD9-B45954767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533" y="3597226"/>
            <a:ext cx="2458517" cy="136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BE145AA-FA58-AF38-EE9F-0A9A4FD09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136" y="5263846"/>
            <a:ext cx="1938272" cy="121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261A7E7-F83F-2595-8D30-DEC92DF25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29" y="1212552"/>
            <a:ext cx="2940019" cy="154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829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0C35050-EF5F-FC68-4650-4F0C1520E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963" y="1"/>
            <a:ext cx="396036" cy="39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856A35F-A818-6A54-74CC-232810FF4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00081" cy="39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C710F13-E022-6993-0C8F-49D45C779CFE}"/>
              </a:ext>
            </a:extLst>
          </p:cNvPr>
          <p:cNvGrpSpPr/>
          <p:nvPr/>
        </p:nvGrpSpPr>
        <p:grpSpPr>
          <a:xfrm>
            <a:off x="260349" y="396037"/>
            <a:ext cx="6971342" cy="554362"/>
            <a:chOff x="260349" y="396037"/>
            <a:chExt cx="6971342" cy="5543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D345BBD-AE66-2B7A-48EB-4C2F70AB2FAB}"/>
                </a:ext>
              </a:extLst>
            </p:cNvPr>
            <p:cNvGrpSpPr/>
            <p:nvPr/>
          </p:nvGrpSpPr>
          <p:grpSpPr>
            <a:xfrm>
              <a:off x="260349" y="396037"/>
              <a:ext cx="900081" cy="554362"/>
              <a:chOff x="2323153" y="1840945"/>
              <a:chExt cx="812837" cy="864155"/>
            </a:xfrm>
          </p:grpSpPr>
          <p:sp>
            <p:nvSpPr>
              <p:cNvPr id="7" name="Google Shape;211;p4">
                <a:extLst>
                  <a:ext uri="{FF2B5EF4-FFF2-40B4-BE49-F238E27FC236}">
                    <a16:creationId xmlns:a16="http://schemas.microsoft.com/office/drawing/2014/main" id="{7D60B249-79B7-9862-0021-A1CABB4A114D}"/>
                  </a:ext>
                </a:extLst>
              </p:cNvPr>
              <p:cNvSpPr txBox="1"/>
              <p:nvPr/>
            </p:nvSpPr>
            <p:spPr>
              <a:xfrm>
                <a:off x="2329894" y="1840945"/>
                <a:ext cx="802144" cy="861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 dirty="0">
                    <a:solidFill>
                      <a:srgbClr val="0070C0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rPr>
                  <a:t>4</a:t>
                </a:r>
                <a:r>
                  <a:rPr lang="en-US" sz="3600" b="0" i="0" u="none" strike="noStrike" cap="none" dirty="0">
                    <a:solidFill>
                      <a:srgbClr val="0070C0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rPr>
                  <a:t>.1</a:t>
                </a:r>
                <a:endParaRPr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" name="Google Shape;212;p4">
                <a:extLst>
                  <a:ext uri="{FF2B5EF4-FFF2-40B4-BE49-F238E27FC236}">
                    <a16:creationId xmlns:a16="http://schemas.microsoft.com/office/drawing/2014/main" id="{C2ED71A6-39AF-2E0A-7267-023488D675B7}"/>
                  </a:ext>
                </a:extLst>
              </p:cNvPr>
              <p:cNvSpPr/>
              <p:nvPr/>
            </p:nvSpPr>
            <p:spPr>
              <a:xfrm>
                <a:off x="2323153" y="1843881"/>
                <a:ext cx="812837" cy="861219"/>
              </a:xfrm>
              <a:prstGeom prst="rect">
                <a:avLst/>
              </a:prstGeom>
              <a:noFill/>
              <a:ln w="9525" cap="flat" cmpd="sng">
                <a:solidFill>
                  <a:srgbClr val="BA7C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" name="Google Shape;213;p4">
              <a:extLst>
                <a:ext uri="{FF2B5EF4-FFF2-40B4-BE49-F238E27FC236}">
                  <a16:creationId xmlns:a16="http://schemas.microsoft.com/office/drawing/2014/main" id="{16A26B40-EDBD-0EBC-7BD3-468FAEA4DFFF}"/>
                </a:ext>
              </a:extLst>
            </p:cNvPr>
            <p:cNvSpPr txBox="1"/>
            <p:nvPr/>
          </p:nvSpPr>
          <p:spPr>
            <a:xfrm>
              <a:off x="1238985" y="396037"/>
              <a:ext cx="5992706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latin typeface="Montserrat ExtraBold"/>
                  <a:sym typeface="Montserrat ExtraBold"/>
                </a:rPr>
                <a:t>TỔNG KẾT</a:t>
              </a:r>
              <a:endParaRPr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48BA5C-9A7E-A26F-FF71-5A29533F3333}"/>
              </a:ext>
            </a:extLst>
          </p:cNvPr>
          <p:cNvSpPr txBox="1"/>
          <p:nvPr/>
        </p:nvSpPr>
        <p:spPr>
          <a:xfrm>
            <a:off x="1156054" y="1298605"/>
            <a:ext cx="22924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vi-VN" sz="2400" b="1" dirty="0">
                <a:latin typeface="Aptos Display" panose="020B0004020202020204" pitchFamily="34" charset="0"/>
              </a:rPr>
              <a:t>ĐÃ ĐẠT ĐƯỢC</a:t>
            </a:r>
            <a:endParaRPr lang="en-US" sz="2400" b="1" dirty="0">
              <a:effectLst/>
              <a:latin typeface="Aptos Display" panose="020B00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45D5A2-734C-E586-6BF1-D9A77B774E79}"/>
              </a:ext>
            </a:extLst>
          </p:cNvPr>
          <p:cNvSpPr txBox="1"/>
          <p:nvPr/>
        </p:nvSpPr>
        <p:spPr>
          <a:xfrm>
            <a:off x="4448698" y="1298606"/>
            <a:ext cx="2637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vi-VN" sz="2400" b="1" dirty="0">
                <a:latin typeface="Aptos Display" panose="020B0004020202020204" pitchFamily="34" charset="0"/>
              </a:rPr>
              <a:t>CHƯA ĐẠT ĐƯỢC</a:t>
            </a:r>
            <a:endParaRPr lang="en-US" sz="2400" b="1" dirty="0">
              <a:effectLst/>
              <a:latin typeface="Aptos Display" panose="020B00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1FC0E4-80EE-D03A-A4DA-861C9F75929E}"/>
              </a:ext>
            </a:extLst>
          </p:cNvPr>
          <p:cNvSpPr txBox="1"/>
          <p:nvPr/>
        </p:nvSpPr>
        <p:spPr>
          <a:xfrm>
            <a:off x="8080890" y="1298605"/>
            <a:ext cx="33897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vi-VN" sz="2400" b="1" dirty="0">
                <a:effectLst/>
                <a:latin typeface="Aptos Display" panose="020B0004020202020204" pitchFamily="34" charset="0"/>
              </a:rPr>
              <a:t>HƯỚNG PHÁT TRIỂN</a:t>
            </a:r>
            <a:endParaRPr lang="en-US" sz="2400" b="1" dirty="0">
              <a:effectLst/>
              <a:latin typeface="Aptos Display" panose="020B00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2F5CE3-EA0F-3338-C5DE-BDF0E44B15DF}"/>
              </a:ext>
            </a:extLst>
          </p:cNvPr>
          <p:cNvSpPr txBox="1"/>
          <p:nvPr/>
        </p:nvSpPr>
        <p:spPr>
          <a:xfrm>
            <a:off x="379083" y="1858592"/>
            <a:ext cx="32508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vi-VN" sz="2400" dirty="0"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Giao </a:t>
            </a:r>
            <a:r>
              <a:rPr lang="vi-VN" sz="2400" dirty="0" err="1"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diện</a:t>
            </a:r>
            <a:r>
              <a:rPr lang="vi-VN" sz="2400" dirty="0"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 </a:t>
            </a:r>
            <a:r>
              <a:rPr lang="vi-VN" sz="2400" dirty="0" err="1"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người</a:t>
            </a:r>
            <a:r>
              <a:rPr lang="vi-VN" sz="2400" dirty="0"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 </a:t>
            </a:r>
            <a:r>
              <a:rPr lang="vi-VN" sz="2400" dirty="0" err="1"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dùng</a:t>
            </a:r>
            <a:r>
              <a:rPr lang="vi-VN" sz="2400" dirty="0"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 thân </a:t>
            </a:r>
            <a:r>
              <a:rPr lang="vi-VN" sz="2400" dirty="0" err="1"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thiện</a:t>
            </a:r>
            <a:r>
              <a:rPr lang="vi-VN" sz="2400" dirty="0"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 </a:t>
            </a:r>
            <a:r>
              <a:rPr lang="vi-VN" sz="2400" dirty="0" err="1"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dễ</a:t>
            </a:r>
            <a:r>
              <a:rPr lang="vi-VN" sz="2400" dirty="0"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 </a:t>
            </a:r>
            <a:r>
              <a:rPr lang="vi-VN" sz="2400" dirty="0" err="1"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dàng</a:t>
            </a:r>
            <a:r>
              <a:rPr lang="vi-VN" sz="2400" dirty="0"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 </a:t>
            </a:r>
            <a:r>
              <a:rPr lang="vi-VN" sz="2400" dirty="0" err="1"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sử</a:t>
            </a:r>
            <a:r>
              <a:rPr lang="vi-VN" sz="2400" dirty="0"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 </a:t>
            </a:r>
            <a:r>
              <a:rPr lang="vi-VN" sz="2400" dirty="0" err="1"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dụng</a:t>
            </a:r>
            <a:endParaRPr lang="en-US" sz="2400" dirty="0">
              <a:effectLst/>
              <a:latin typeface="Aptos Display" panose="020B00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15E32A-6121-11E3-F75D-00A33D2BD0C7}"/>
              </a:ext>
            </a:extLst>
          </p:cNvPr>
          <p:cNvSpPr txBox="1"/>
          <p:nvPr/>
        </p:nvSpPr>
        <p:spPr>
          <a:xfrm>
            <a:off x="314934" y="3232656"/>
            <a:ext cx="36088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Đáp</a:t>
            </a:r>
            <a:r>
              <a:rPr lang="en-US" sz="2400" dirty="0"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 </a:t>
            </a:r>
            <a:r>
              <a:rPr lang="en-US" sz="2400" dirty="0" err="1"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ứng</a:t>
            </a:r>
            <a:r>
              <a:rPr lang="en-US" sz="2400" dirty="0"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 </a:t>
            </a:r>
            <a:r>
              <a:rPr lang="en-US" sz="2400" dirty="0" err="1"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được</a:t>
            </a:r>
            <a:r>
              <a:rPr lang="vi-VN" sz="2400" dirty="0"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 các</a:t>
            </a:r>
            <a:r>
              <a:rPr lang="en-US" sz="2400" dirty="0"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 </a:t>
            </a:r>
            <a:r>
              <a:rPr lang="vi-VN" sz="2400" dirty="0"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chức năng cơ bản của </a:t>
            </a:r>
            <a:r>
              <a:rPr lang="vi-VN" sz="2400" dirty="0" err="1"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website</a:t>
            </a:r>
            <a:r>
              <a:rPr lang="vi-VN" sz="2400" dirty="0"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 bán hàng</a:t>
            </a:r>
            <a:endParaRPr lang="en-US" sz="2400" dirty="0">
              <a:effectLst/>
              <a:latin typeface="Aptos Display" panose="020B00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4305F3-61D7-C646-5CE8-58F9E01151DF}"/>
              </a:ext>
            </a:extLst>
          </p:cNvPr>
          <p:cNvSpPr txBox="1"/>
          <p:nvPr/>
        </p:nvSpPr>
        <p:spPr>
          <a:xfrm>
            <a:off x="3980799" y="1830398"/>
            <a:ext cx="32508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vi-VN" sz="2400" dirty="0"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Chưa </a:t>
            </a:r>
            <a:r>
              <a:rPr lang="vi-VN" sz="2400" dirty="0" err="1"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áp</a:t>
            </a:r>
            <a:r>
              <a:rPr lang="vi-VN" sz="2400" dirty="0"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 </a:t>
            </a:r>
            <a:r>
              <a:rPr lang="vi-VN" sz="2400" dirty="0" err="1"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dụng</a:t>
            </a:r>
            <a:r>
              <a:rPr lang="vi-VN" sz="2400" dirty="0"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 AI như </a:t>
            </a:r>
            <a:r>
              <a:rPr lang="vi-VN" sz="2400" dirty="0" err="1"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chat</a:t>
            </a:r>
            <a:r>
              <a:rPr lang="vi-VN" sz="2400" dirty="0"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 </a:t>
            </a:r>
            <a:r>
              <a:rPr lang="vi-VN" sz="2400" dirty="0" err="1"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bot</a:t>
            </a:r>
            <a:r>
              <a:rPr lang="vi-VN" sz="2400" dirty="0"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 </a:t>
            </a:r>
            <a:r>
              <a:rPr lang="vi-VN" sz="2400" dirty="0" err="1"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để</a:t>
            </a:r>
            <a:r>
              <a:rPr lang="vi-VN" sz="2400" dirty="0"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 tăng </a:t>
            </a:r>
            <a:r>
              <a:rPr lang="vi-VN" sz="2400" dirty="0" err="1"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trải</a:t>
            </a:r>
            <a:r>
              <a:rPr lang="vi-VN" sz="2400" dirty="0"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 </a:t>
            </a:r>
            <a:r>
              <a:rPr lang="vi-VN" sz="2400" dirty="0" err="1"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nghiệm</a:t>
            </a:r>
            <a:r>
              <a:rPr lang="vi-VN" sz="2400" dirty="0"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 </a:t>
            </a:r>
            <a:r>
              <a:rPr lang="vi-VN" sz="2400" dirty="0" err="1"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người</a:t>
            </a:r>
            <a:r>
              <a:rPr lang="vi-VN" sz="2400" dirty="0"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 </a:t>
            </a:r>
            <a:r>
              <a:rPr lang="vi-VN" sz="2400" dirty="0" err="1"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dùng</a:t>
            </a:r>
            <a:endParaRPr lang="en-US" sz="2400" dirty="0">
              <a:effectLst/>
              <a:latin typeface="Aptos Display" panose="020B00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827614-E619-F1D5-826A-98C7163004DD}"/>
              </a:ext>
            </a:extLst>
          </p:cNvPr>
          <p:cNvSpPr txBox="1"/>
          <p:nvPr/>
        </p:nvSpPr>
        <p:spPr>
          <a:xfrm>
            <a:off x="3980799" y="3171975"/>
            <a:ext cx="325089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vi-VN" sz="2400" b="0" i="0" dirty="0">
                <a:effectLst/>
                <a:latin typeface="Aptos Display" panose="020B0004020202020204" pitchFamily="34" charset="0"/>
              </a:rPr>
              <a:t>Chưa cung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cấp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các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gợi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ý,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khuyến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nghị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sản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phẩm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dựa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trên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hành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vi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và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sở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thích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của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từng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khách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hàng</a:t>
            </a:r>
            <a:endParaRPr lang="en-US" sz="2400" dirty="0">
              <a:effectLst/>
              <a:latin typeface="Aptos Display" panose="020B00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AF7DCE-B669-2755-80B3-A2B14B90C5AE}"/>
              </a:ext>
            </a:extLst>
          </p:cNvPr>
          <p:cNvSpPr txBox="1"/>
          <p:nvPr/>
        </p:nvSpPr>
        <p:spPr>
          <a:xfrm>
            <a:off x="7713595" y="1830398"/>
            <a:ext cx="35863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vi-VN" sz="2400" dirty="0" err="1">
                <a:effectLst/>
                <a:latin typeface="Aptos Display" panose="020B0004020202020204" pitchFamily="34" charset="0"/>
              </a:rPr>
              <a:t>Tích</a:t>
            </a:r>
            <a:r>
              <a:rPr lang="vi-VN" sz="240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dirty="0" err="1">
                <a:effectLst/>
                <a:latin typeface="Aptos Display" panose="020B0004020202020204" pitchFamily="34" charset="0"/>
              </a:rPr>
              <a:t>hợp</a:t>
            </a:r>
            <a:r>
              <a:rPr lang="vi-VN" sz="2400" dirty="0">
                <a:effectLst/>
                <a:latin typeface="Aptos Display" panose="020B0004020202020204" pitchFamily="34" charset="0"/>
              </a:rPr>
              <a:t> thêm </a:t>
            </a:r>
            <a:r>
              <a:rPr lang="vi-VN" sz="2400" dirty="0" err="1">
                <a:effectLst/>
                <a:latin typeface="Aptos Display" panose="020B0004020202020204" pitchFamily="34" charset="0"/>
              </a:rPr>
              <a:t>chat</a:t>
            </a:r>
            <a:r>
              <a:rPr lang="vi-VN" sz="240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dirty="0" err="1">
                <a:effectLst/>
                <a:latin typeface="Aptos Display" panose="020B0004020202020204" pitchFamily="34" charset="0"/>
              </a:rPr>
              <a:t>bot</a:t>
            </a:r>
            <a:r>
              <a:rPr lang="vi-VN" sz="2400" dirty="0">
                <a:effectLst/>
                <a:latin typeface="Aptos Display" panose="020B0004020202020204" pitchFamily="34" charset="0"/>
              </a:rPr>
              <a:t> như </a:t>
            </a:r>
            <a:r>
              <a:rPr lang="vi-VN" sz="2400" dirty="0" err="1">
                <a:effectLst/>
                <a:latin typeface="Aptos Display" panose="020B0004020202020204" pitchFamily="34" charset="0"/>
              </a:rPr>
              <a:t>chat</a:t>
            </a:r>
            <a:r>
              <a:rPr lang="vi-VN" sz="2400" dirty="0" err="1">
                <a:latin typeface="Aptos Display" panose="020B0004020202020204" pitchFamily="34" charset="0"/>
              </a:rPr>
              <a:t>GPT</a:t>
            </a:r>
            <a:r>
              <a:rPr lang="vi-VN" sz="2400" dirty="0">
                <a:latin typeface="Aptos Display" panose="020B0004020202020204" pitchFamily="34" charset="0"/>
              </a:rPr>
              <a:t> </a:t>
            </a:r>
            <a:r>
              <a:rPr lang="vi-VN" sz="2400" dirty="0" err="1">
                <a:latin typeface="Aptos Display" panose="020B0004020202020204" pitchFamily="34" charset="0"/>
              </a:rPr>
              <a:t>để</a:t>
            </a:r>
            <a:r>
              <a:rPr lang="vi-VN" sz="2400" dirty="0">
                <a:latin typeface="Aptos Display" panose="020B0004020202020204" pitchFamily="34" charset="0"/>
              </a:rPr>
              <a:t> </a:t>
            </a:r>
            <a:r>
              <a:rPr lang="vi-VN" sz="2400" dirty="0" err="1">
                <a:latin typeface="Aptos Display" panose="020B0004020202020204" pitchFamily="34" charset="0"/>
              </a:rPr>
              <a:t>hỗ</a:t>
            </a:r>
            <a:r>
              <a:rPr lang="vi-VN" sz="2400" dirty="0">
                <a:latin typeface="Aptos Display" panose="020B0004020202020204" pitchFamily="34" charset="0"/>
              </a:rPr>
              <a:t> </a:t>
            </a:r>
            <a:r>
              <a:rPr lang="vi-VN" sz="2400" dirty="0" err="1">
                <a:latin typeface="Aptos Display" panose="020B0004020202020204" pitchFamily="34" charset="0"/>
              </a:rPr>
              <a:t>trợ</a:t>
            </a:r>
            <a:r>
              <a:rPr lang="vi-VN" sz="2400" dirty="0">
                <a:latin typeface="Aptos Display" panose="020B0004020202020204" pitchFamily="34" charset="0"/>
              </a:rPr>
              <a:t> chăm </a:t>
            </a:r>
            <a:r>
              <a:rPr lang="vi-VN" sz="2400" dirty="0" err="1">
                <a:latin typeface="Aptos Display" panose="020B0004020202020204" pitchFamily="34" charset="0"/>
              </a:rPr>
              <a:t>sóc</a:t>
            </a:r>
            <a:r>
              <a:rPr lang="vi-VN" sz="2400" dirty="0">
                <a:latin typeface="Aptos Display" panose="020B0004020202020204" pitchFamily="34" charset="0"/>
              </a:rPr>
              <a:t> </a:t>
            </a:r>
            <a:r>
              <a:rPr lang="vi-VN" sz="2400" dirty="0" err="1">
                <a:latin typeface="Aptos Display" panose="020B0004020202020204" pitchFamily="34" charset="0"/>
              </a:rPr>
              <a:t>khách</a:t>
            </a:r>
            <a:r>
              <a:rPr lang="vi-VN" sz="2400" dirty="0">
                <a:latin typeface="Aptos Display" panose="020B0004020202020204" pitchFamily="34" charset="0"/>
              </a:rPr>
              <a:t> </a:t>
            </a:r>
            <a:r>
              <a:rPr lang="vi-VN" sz="2400" dirty="0" err="1">
                <a:latin typeface="Aptos Display" panose="020B0004020202020204" pitchFamily="34" charset="0"/>
              </a:rPr>
              <a:t>hàng</a:t>
            </a:r>
            <a:endParaRPr lang="en-US" sz="2400" dirty="0">
              <a:effectLst/>
              <a:latin typeface="Aptos Display" panose="020B00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E4CC45-B798-BBDA-671D-3A014648BFAB}"/>
              </a:ext>
            </a:extLst>
          </p:cNvPr>
          <p:cNvSpPr txBox="1"/>
          <p:nvPr/>
        </p:nvSpPr>
        <p:spPr>
          <a:xfrm>
            <a:off x="7713595" y="3171975"/>
            <a:ext cx="37570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Phát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triển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các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tính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năng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gợi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ý,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khuyến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nghị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sản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phẩm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dựa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trên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hành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vi,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sở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thích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của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từng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khách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hàng</a:t>
            </a:r>
            <a:endParaRPr lang="vi-VN" sz="2400" b="0" i="0" dirty="0">
              <a:effectLst/>
              <a:latin typeface="Aptos Display" panose="020B00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D6314F-2F96-25B5-C002-04B166EABF64}"/>
              </a:ext>
            </a:extLst>
          </p:cNvPr>
          <p:cNvSpPr/>
          <p:nvPr/>
        </p:nvSpPr>
        <p:spPr>
          <a:xfrm>
            <a:off x="3852967" y="1529437"/>
            <a:ext cx="45719" cy="50746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A6665D-315D-86CB-6B99-9C279F8D13E8}"/>
              </a:ext>
            </a:extLst>
          </p:cNvPr>
          <p:cNvSpPr/>
          <p:nvPr/>
        </p:nvSpPr>
        <p:spPr>
          <a:xfrm>
            <a:off x="7549035" y="1529437"/>
            <a:ext cx="45719" cy="50572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C85EFD-8BDF-13AC-A976-1EB278982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30" y="5252215"/>
            <a:ext cx="1878777" cy="12045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7F29A4A-C0A4-2979-BFA9-FD8F040B6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995" y="5252215"/>
            <a:ext cx="2042865" cy="13344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AED4DE1-9E13-FEFC-A7BD-0F03B6386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714" y="4882883"/>
            <a:ext cx="2784265" cy="17211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01955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816745">
            <a:off x="8358507" y="3601356"/>
            <a:ext cx="6512704" cy="2048541"/>
          </a:xfrm>
          <a:custGeom>
            <a:avLst/>
            <a:gdLst/>
            <a:ahLst/>
            <a:cxnLst/>
            <a:rect l="l" t="t" r="r" b="b"/>
            <a:pathLst>
              <a:path w="9769056" h="3072812">
                <a:moveTo>
                  <a:pt x="0" y="0"/>
                </a:moveTo>
                <a:lnTo>
                  <a:pt x="9769056" y="0"/>
                </a:lnTo>
                <a:lnTo>
                  <a:pt x="9769056" y="3072812"/>
                </a:lnTo>
                <a:lnTo>
                  <a:pt x="0" y="30728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" name="Freeform 3"/>
          <p:cNvSpPr/>
          <p:nvPr/>
        </p:nvSpPr>
        <p:spPr>
          <a:xfrm rot="2816745">
            <a:off x="5077375" y="-15789"/>
            <a:ext cx="6512704" cy="2048541"/>
          </a:xfrm>
          <a:custGeom>
            <a:avLst/>
            <a:gdLst/>
            <a:ahLst/>
            <a:cxnLst/>
            <a:rect l="l" t="t" r="r" b="b"/>
            <a:pathLst>
              <a:path w="9769056" h="3072812">
                <a:moveTo>
                  <a:pt x="0" y="0"/>
                </a:moveTo>
                <a:lnTo>
                  <a:pt x="9769056" y="0"/>
                </a:lnTo>
                <a:lnTo>
                  <a:pt x="9769056" y="3072812"/>
                </a:lnTo>
                <a:lnTo>
                  <a:pt x="0" y="30728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4" name="Freeform 4"/>
          <p:cNvSpPr/>
          <p:nvPr/>
        </p:nvSpPr>
        <p:spPr>
          <a:xfrm rot="2816745">
            <a:off x="4118272" y="512103"/>
            <a:ext cx="3640748" cy="838303"/>
          </a:xfrm>
          <a:custGeom>
            <a:avLst/>
            <a:gdLst/>
            <a:ahLst/>
            <a:cxnLst/>
            <a:rect l="l" t="t" r="r" b="b"/>
            <a:pathLst>
              <a:path w="5461122" h="1257455">
                <a:moveTo>
                  <a:pt x="0" y="0"/>
                </a:moveTo>
                <a:lnTo>
                  <a:pt x="5461122" y="0"/>
                </a:lnTo>
                <a:lnTo>
                  <a:pt x="5461122" y="1257456"/>
                </a:lnTo>
                <a:lnTo>
                  <a:pt x="0" y="125745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13160" b="-23446"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" name="Freeform 5"/>
          <p:cNvSpPr/>
          <p:nvPr/>
        </p:nvSpPr>
        <p:spPr>
          <a:xfrm rot="2816745">
            <a:off x="9685826" y="6554581"/>
            <a:ext cx="3640748" cy="838303"/>
          </a:xfrm>
          <a:custGeom>
            <a:avLst/>
            <a:gdLst/>
            <a:ahLst/>
            <a:cxnLst/>
            <a:rect l="l" t="t" r="r" b="b"/>
            <a:pathLst>
              <a:path w="5461122" h="1257455">
                <a:moveTo>
                  <a:pt x="0" y="0"/>
                </a:moveTo>
                <a:lnTo>
                  <a:pt x="5461122" y="0"/>
                </a:lnTo>
                <a:lnTo>
                  <a:pt x="5461122" y="1257455"/>
                </a:lnTo>
                <a:lnTo>
                  <a:pt x="0" y="12574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13160" b="-23446"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" name="Freeform 6"/>
          <p:cNvSpPr/>
          <p:nvPr/>
        </p:nvSpPr>
        <p:spPr>
          <a:xfrm>
            <a:off x="5683674" y="298810"/>
            <a:ext cx="6260380" cy="6260380"/>
          </a:xfrm>
          <a:custGeom>
            <a:avLst/>
            <a:gdLst/>
            <a:ahLst/>
            <a:cxnLst/>
            <a:rect l="l" t="t" r="r" b="b"/>
            <a:pathLst>
              <a:path w="9390570" h="9390570">
                <a:moveTo>
                  <a:pt x="0" y="0"/>
                </a:moveTo>
                <a:lnTo>
                  <a:pt x="9390570" y="0"/>
                </a:lnTo>
                <a:lnTo>
                  <a:pt x="9390570" y="9390570"/>
                </a:lnTo>
                <a:lnTo>
                  <a:pt x="0" y="9390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7" name="Freeform 7"/>
          <p:cNvSpPr/>
          <p:nvPr/>
        </p:nvSpPr>
        <p:spPr>
          <a:xfrm>
            <a:off x="6012870" y="628006"/>
            <a:ext cx="5601989" cy="5601989"/>
          </a:xfrm>
          <a:custGeom>
            <a:avLst/>
            <a:gdLst/>
            <a:ahLst/>
            <a:cxnLst/>
            <a:rect l="l" t="t" r="r" b="b"/>
            <a:pathLst>
              <a:path w="8402983" h="8402983">
                <a:moveTo>
                  <a:pt x="0" y="0"/>
                </a:moveTo>
                <a:lnTo>
                  <a:pt x="8402983" y="0"/>
                </a:lnTo>
                <a:lnTo>
                  <a:pt x="8402983" y="8402984"/>
                </a:lnTo>
                <a:lnTo>
                  <a:pt x="0" y="840298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8" name="Freeform 8"/>
          <p:cNvSpPr/>
          <p:nvPr/>
        </p:nvSpPr>
        <p:spPr>
          <a:xfrm>
            <a:off x="6322479" y="937615"/>
            <a:ext cx="4982771" cy="4982771"/>
          </a:xfrm>
          <a:custGeom>
            <a:avLst/>
            <a:gdLst/>
            <a:ahLst/>
            <a:cxnLst/>
            <a:rect l="l" t="t" r="r" b="b"/>
            <a:pathLst>
              <a:path w="7474157" h="7474157">
                <a:moveTo>
                  <a:pt x="0" y="0"/>
                </a:moveTo>
                <a:lnTo>
                  <a:pt x="7474157" y="0"/>
                </a:lnTo>
                <a:lnTo>
                  <a:pt x="7474157" y="7474158"/>
                </a:lnTo>
                <a:lnTo>
                  <a:pt x="0" y="747415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grpSp>
        <p:nvGrpSpPr>
          <p:cNvPr id="9" name="Group 9"/>
          <p:cNvGrpSpPr/>
          <p:nvPr/>
        </p:nvGrpSpPr>
        <p:grpSpPr>
          <a:xfrm>
            <a:off x="6603658" y="1218794"/>
            <a:ext cx="4420414" cy="4420414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5" name="Freeform 15"/>
          <p:cNvSpPr/>
          <p:nvPr/>
        </p:nvSpPr>
        <p:spPr>
          <a:xfrm>
            <a:off x="4563532" y="430717"/>
            <a:ext cx="1001074" cy="1001074"/>
          </a:xfrm>
          <a:custGeom>
            <a:avLst/>
            <a:gdLst/>
            <a:ahLst/>
            <a:cxnLst/>
            <a:rect l="l" t="t" r="r" b="b"/>
            <a:pathLst>
              <a:path w="1501611" h="1501611">
                <a:moveTo>
                  <a:pt x="0" y="0"/>
                </a:moveTo>
                <a:lnTo>
                  <a:pt x="1501612" y="0"/>
                </a:lnTo>
                <a:lnTo>
                  <a:pt x="1501612" y="1501612"/>
                </a:lnTo>
                <a:lnTo>
                  <a:pt x="0" y="15016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7" name="Freeform 17"/>
          <p:cNvSpPr/>
          <p:nvPr/>
        </p:nvSpPr>
        <p:spPr>
          <a:xfrm>
            <a:off x="5940372" y="5080823"/>
            <a:ext cx="839563" cy="839563"/>
          </a:xfrm>
          <a:custGeom>
            <a:avLst/>
            <a:gdLst/>
            <a:ahLst/>
            <a:cxnLst/>
            <a:rect l="l" t="t" r="r" b="b"/>
            <a:pathLst>
              <a:path w="1259344" h="1259344">
                <a:moveTo>
                  <a:pt x="0" y="0"/>
                </a:moveTo>
                <a:lnTo>
                  <a:pt x="1259343" y="0"/>
                </a:lnTo>
                <a:lnTo>
                  <a:pt x="1259343" y="1259344"/>
                </a:lnTo>
                <a:lnTo>
                  <a:pt x="0" y="12593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3" name="TextBox 23"/>
          <p:cNvSpPr txBox="1"/>
          <p:nvPr/>
        </p:nvSpPr>
        <p:spPr>
          <a:xfrm>
            <a:off x="434765" y="2629677"/>
            <a:ext cx="4953027" cy="987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51"/>
              </a:lnSpc>
            </a:pPr>
            <a:r>
              <a:rPr lang="en-US" sz="6711">
                <a:solidFill>
                  <a:srgbClr val="000000"/>
                </a:solidFill>
                <a:latin typeface="Poppins Bold"/>
              </a:rPr>
              <a:t>Thank You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28793" y="3558431"/>
            <a:ext cx="4953027" cy="397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54"/>
              </a:lnSpc>
            </a:pPr>
            <a:r>
              <a:rPr lang="en-US" sz="2679" spc="699">
                <a:solidFill>
                  <a:srgbClr val="000000"/>
                </a:solidFill>
                <a:latin typeface="Poppins Semi-Bold"/>
              </a:rPr>
              <a:t>For Your Attention</a:t>
            </a:r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5366656A-0289-B8C5-A9EE-295A61A64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015335" cy="88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B9DD4A60-E744-BC54-9531-12CD1A889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250" y="0"/>
            <a:ext cx="886749" cy="88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0C35050-EF5F-FC68-4650-4F0C1520E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918" y="0"/>
            <a:ext cx="900081" cy="90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856A35F-A818-6A54-74CC-232810FF4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417627" cy="62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85DAC4-9472-0A13-A308-F6BCD02DACDD}"/>
              </a:ext>
            </a:extLst>
          </p:cNvPr>
          <p:cNvSpPr txBox="1"/>
          <p:nvPr/>
        </p:nvSpPr>
        <p:spPr>
          <a:xfrm>
            <a:off x="3047487" y="527005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>
                <a:solidFill>
                  <a:srgbClr val="414141"/>
                </a:solidFill>
                <a:effectLst/>
                <a:latin typeface="+mj-lt"/>
              </a:rPr>
              <a:t>KHOA CÔNG NGHỆ THÔNG TIN</a:t>
            </a:r>
            <a:endParaRPr lang="en-US" b="0">
              <a:effectLst/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52B667-8C9E-C08B-D3CB-CCD0599F56BD}"/>
              </a:ext>
            </a:extLst>
          </p:cNvPr>
          <p:cNvSpPr txBox="1"/>
          <p:nvPr/>
        </p:nvSpPr>
        <p:spPr>
          <a:xfrm>
            <a:off x="3047489" y="1575789"/>
            <a:ext cx="609702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4400" b="1" i="0" u="none" strike="noStrike">
                <a:solidFill>
                  <a:srgbClr val="ED1C2A"/>
                </a:solidFill>
                <a:effectLst/>
                <a:latin typeface="+mj-lt"/>
              </a:rPr>
              <a:t>ĐỒ ÁN TỐT NGHIỆP</a:t>
            </a:r>
            <a:endParaRPr lang="en-US" sz="4400" b="0">
              <a:effectLst/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5E89B5-5B8B-CA62-9051-3BBE0F92EC76}"/>
              </a:ext>
            </a:extLst>
          </p:cNvPr>
          <p:cNvSpPr txBox="1"/>
          <p:nvPr/>
        </p:nvSpPr>
        <p:spPr>
          <a:xfrm>
            <a:off x="3047488" y="2283675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>
                <a:solidFill>
                  <a:srgbClr val="414141"/>
                </a:solidFill>
                <a:effectLst/>
                <a:latin typeface="+mj-lt"/>
              </a:rPr>
              <a:t>NGÀNH CÔNG NGHỆ THÔNG TIN</a:t>
            </a:r>
            <a:endParaRPr lang="en-US" b="0">
              <a:effectLst/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629A5A-848E-5744-5979-BE8408752900}"/>
              </a:ext>
            </a:extLst>
          </p:cNvPr>
          <p:cNvSpPr txBox="1"/>
          <p:nvPr/>
        </p:nvSpPr>
        <p:spPr>
          <a:xfrm>
            <a:off x="1379014" y="3320451"/>
            <a:ext cx="943396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600" b="1" i="0" u="none" strike="noStrike" dirty="0">
                <a:effectLst/>
                <a:latin typeface="+mj-lt"/>
              </a:rPr>
              <a:t>ĐỀ TÀI: </a:t>
            </a:r>
            <a:r>
              <a:rPr lang="vi-VN" sz="3600" b="1" i="0" u="none" strike="noStrike" dirty="0">
                <a:effectLst/>
                <a:latin typeface="Aptos" panose="020B0004020202020204" pitchFamily="34" charset="0"/>
              </a:rPr>
              <a:t>XÂY DỰNG WEBSITE </a:t>
            </a:r>
            <a:r>
              <a:rPr lang="en-US" sz="3600" b="1" i="0" u="none" strike="noStrike" dirty="0">
                <a:effectLst/>
                <a:latin typeface="Aptos" panose="020B0004020202020204" pitchFamily="34" charset="0"/>
              </a:rPr>
              <a:t>BÁN HÀNG GIẢI KHÁT CHO CỬA HÀNG FRANK BẰNG ASP.NET VÀ SQL SERVER</a:t>
            </a:r>
            <a:endParaRPr lang="en-US" sz="3600" b="0" dirty="0">
              <a:effectLst/>
              <a:latin typeface="Aptos" panose="020B00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5B12FD-83C2-4511-9C3F-A35EE6C0C0BC}"/>
              </a:ext>
            </a:extLst>
          </p:cNvPr>
          <p:cNvSpPr txBox="1"/>
          <p:nvPr/>
        </p:nvSpPr>
        <p:spPr>
          <a:xfrm>
            <a:off x="2171700" y="38982"/>
            <a:ext cx="7848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200" b="1" i="0" u="none" strike="noStrike">
                <a:solidFill>
                  <a:srgbClr val="0070C0"/>
                </a:solidFill>
                <a:effectLst/>
                <a:latin typeface="+mj-lt"/>
              </a:rPr>
              <a:t>TRƯỜNG ĐẠI HỌC CÔNG NGHIỆP HÀ NỘI</a:t>
            </a:r>
            <a:endParaRPr lang="en-US" sz="3200" b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558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0C35050-EF5F-FC68-4650-4F0C1520E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963" y="1"/>
            <a:ext cx="396036" cy="39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856A35F-A818-6A54-74CC-232810FF4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00081" cy="39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F96B0103-7AA8-F3DD-876E-37D1BE7782A4}"/>
              </a:ext>
            </a:extLst>
          </p:cNvPr>
          <p:cNvGrpSpPr/>
          <p:nvPr/>
        </p:nvGrpSpPr>
        <p:grpSpPr>
          <a:xfrm>
            <a:off x="2329893" y="1572469"/>
            <a:ext cx="7741598" cy="890733"/>
            <a:chOff x="2323153" y="1840944"/>
            <a:chExt cx="7741598" cy="890733"/>
          </a:xfrm>
        </p:grpSpPr>
        <p:sp>
          <p:nvSpPr>
            <p:cNvPr id="36" name="Google Shape;211;p4">
              <a:extLst>
                <a:ext uri="{FF2B5EF4-FFF2-40B4-BE49-F238E27FC236}">
                  <a16:creationId xmlns:a16="http://schemas.microsoft.com/office/drawing/2014/main" id="{CB786BFA-0557-6135-85ED-FA7FE3C285CC}"/>
                </a:ext>
              </a:extLst>
            </p:cNvPr>
            <p:cNvSpPr txBox="1"/>
            <p:nvPr/>
          </p:nvSpPr>
          <p:spPr>
            <a:xfrm>
              <a:off x="2329893" y="1840945"/>
              <a:ext cx="802143" cy="810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>
                  <a:solidFill>
                    <a:srgbClr val="0070C0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1</a:t>
              </a:r>
              <a:endParaRPr>
                <a:solidFill>
                  <a:srgbClr val="0070C0"/>
                </a:solidFill>
              </a:endParaRPr>
            </a:p>
          </p:txBody>
        </p:sp>
        <p:sp>
          <p:nvSpPr>
            <p:cNvPr id="37" name="Google Shape;212;p4">
              <a:extLst>
                <a:ext uri="{FF2B5EF4-FFF2-40B4-BE49-F238E27FC236}">
                  <a16:creationId xmlns:a16="http://schemas.microsoft.com/office/drawing/2014/main" id="{324927E3-7E70-1A80-ADA6-EAD91093A6B7}"/>
                </a:ext>
              </a:extLst>
            </p:cNvPr>
            <p:cNvSpPr/>
            <p:nvPr/>
          </p:nvSpPr>
          <p:spPr>
            <a:xfrm>
              <a:off x="2323153" y="1843707"/>
              <a:ext cx="812837" cy="810075"/>
            </a:xfrm>
            <a:prstGeom prst="rect">
              <a:avLst/>
            </a:prstGeom>
            <a:noFill/>
            <a:ln w="9525" cap="flat" cmpd="sng">
              <a:solidFill>
                <a:srgbClr val="BA7C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981FA45-9BB7-56B6-E56C-9905DD0815BF}"/>
                </a:ext>
              </a:extLst>
            </p:cNvPr>
            <p:cNvGrpSpPr/>
            <p:nvPr/>
          </p:nvGrpSpPr>
          <p:grpSpPr>
            <a:xfrm>
              <a:off x="3339649" y="1840944"/>
              <a:ext cx="6725102" cy="890733"/>
              <a:chOff x="2001915" y="1999695"/>
              <a:chExt cx="7142085" cy="893770"/>
            </a:xfrm>
          </p:grpSpPr>
          <p:sp>
            <p:nvSpPr>
              <p:cNvPr id="39" name="Google Shape;213;p4">
                <a:extLst>
                  <a:ext uri="{FF2B5EF4-FFF2-40B4-BE49-F238E27FC236}">
                    <a16:creationId xmlns:a16="http://schemas.microsoft.com/office/drawing/2014/main" id="{7E53CB85-5C06-BD3B-F04D-1B3857BAD9D5}"/>
                  </a:ext>
                </a:extLst>
              </p:cNvPr>
              <p:cNvSpPr txBox="1"/>
              <p:nvPr/>
            </p:nvSpPr>
            <p:spPr>
              <a:xfrm>
                <a:off x="2001915" y="1999695"/>
                <a:ext cx="636427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latin typeface="Montserrat ExtraBold"/>
                    <a:ea typeface="Montserrat ExtraBold"/>
                    <a:cs typeface="Montserrat ExtraBold"/>
                    <a:sym typeface="Montserrat ExtraBold"/>
                  </a:rPr>
                  <a:t>TỔNG QUAN VỀ ĐỀ TÀI</a:t>
                </a:r>
                <a:endParaRPr/>
              </a:p>
            </p:txBody>
          </p:sp>
          <p:sp>
            <p:nvSpPr>
              <p:cNvPr id="40" name="Google Shape;214;p4">
                <a:extLst>
                  <a:ext uri="{FF2B5EF4-FFF2-40B4-BE49-F238E27FC236}">
                    <a16:creationId xmlns:a16="http://schemas.microsoft.com/office/drawing/2014/main" id="{7F8F2CE0-B973-F8B5-B83F-20F8A1AE9606}"/>
                  </a:ext>
                </a:extLst>
              </p:cNvPr>
              <p:cNvSpPr txBox="1"/>
              <p:nvPr/>
            </p:nvSpPr>
            <p:spPr>
              <a:xfrm>
                <a:off x="2001915" y="2522915"/>
                <a:ext cx="7142085" cy="370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i="1" dirty="0" err="1">
                    <a:ea typeface="Montserrat"/>
                    <a:cs typeface="Montserrat"/>
                    <a:sym typeface="Montserrat"/>
                  </a:rPr>
                  <a:t>Lý</a:t>
                </a:r>
                <a:r>
                  <a:rPr lang="en-US" i="1" dirty="0">
                    <a:ea typeface="Montserrat"/>
                    <a:cs typeface="Montserrat"/>
                    <a:sym typeface="Montserrat"/>
                  </a:rPr>
                  <a:t> do </a:t>
                </a:r>
                <a:r>
                  <a:rPr lang="en-US" i="1" dirty="0" err="1">
                    <a:ea typeface="Montserrat"/>
                    <a:cs typeface="Montserrat"/>
                    <a:sym typeface="Montserrat"/>
                  </a:rPr>
                  <a:t>chọn</a:t>
                </a:r>
                <a:r>
                  <a:rPr lang="en-US" i="1" dirty="0">
                    <a:ea typeface="Montserrat"/>
                    <a:cs typeface="Montserrat"/>
                    <a:sym typeface="Montserrat"/>
                  </a:rPr>
                  <a:t> </a:t>
                </a:r>
                <a:r>
                  <a:rPr lang="en-US" i="1" dirty="0" err="1">
                    <a:ea typeface="Montserrat"/>
                    <a:cs typeface="Montserrat"/>
                    <a:sym typeface="Montserrat"/>
                  </a:rPr>
                  <a:t>đề</a:t>
                </a:r>
                <a:r>
                  <a:rPr lang="en-US" i="1" dirty="0">
                    <a:ea typeface="Montserrat"/>
                    <a:cs typeface="Montserrat"/>
                    <a:sym typeface="Montserrat"/>
                  </a:rPr>
                  <a:t> </a:t>
                </a:r>
                <a:r>
                  <a:rPr lang="en-US" i="1" dirty="0" err="1">
                    <a:ea typeface="Montserrat"/>
                    <a:cs typeface="Montserrat"/>
                    <a:sym typeface="Montserrat"/>
                  </a:rPr>
                  <a:t>tài</a:t>
                </a:r>
                <a:r>
                  <a:rPr lang="en-US" i="1" dirty="0">
                    <a:ea typeface="Montserrat"/>
                    <a:cs typeface="Montserrat"/>
                    <a:sym typeface="Montserrat"/>
                  </a:rPr>
                  <a:t>, </a:t>
                </a:r>
                <a:r>
                  <a:rPr lang="en-US" i="1" dirty="0" err="1">
                    <a:ea typeface="Montserrat"/>
                    <a:cs typeface="Montserrat"/>
                    <a:sym typeface="Montserrat"/>
                  </a:rPr>
                  <a:t>mục</a:t>
                </a:r>
                <a:r>
                  <a:rPr lang="en-US" i="1" dirty="0">
                    <a:ea typeface="Montserrat"/>
                    <a:cs typeface="Montserrat"/>
                    <a:sym typeface="Montserrat"/>
                  </a:rPr>
                  <a:t> </a:t>
                </a:r>
                <a:r>
                  <a:rPr lang="en-US" i="1" dirty="0" err="1">
                    <a:ea typeface="Montserrat"/>
                    <a:cs typeface="Montserrat"/>
                    <a:sym typeface="Montserrat"/>
                  </a:rPr>
                  <a:t>tiêu</a:t>
                </a:r>
                <a:r>
                  <a:rPr lang="en-US" i="1" dirty="0">
                    <a:ea typeface="Montserrat"/>
                    <a:cs typeface="Montserrat"/>
                    <a:sym typeface="Montserrat"/>
                  </a:rPr>
                  <a:t> </a:t>
                </a:r>
                <a:r>
                  <a:rPr lang="en-US" i="1" dirty="0" err="1">
                    <a:ea typeface="Montserrat"/>
                    <a:cs typeface="Montserrat"/>
                    <a:sym typeface="Montserrat"/>
                  </a:rPr>
                  <a:t>và</a:t>
                </a:r>
                <a:r>
                  <a:rPr lang="en-US" i="1" dirty="0">
                    <a:ea typeface="Montserrat"/>
                    <a:cs typeface="Montserrat"/>
                    <a:sym typeface="Montserrat"/>
                  </a:rPr>
                  <a:t> </a:t>
                </a:r>
                <a:r>
                  <a:rPr lang="en-US" i="1" dirty="0" err="1">
                    <a:ea typeface="Montserrat"/>
                    <a:cs typeface="Montserrat"/>
                    <a:sym typeface="Montserrat"/>
                  </a:rPr>
                  <a:t>yêu</a:t>
                </a:r>
                <a:r>
                  <a:rPr lang="en-US" i="1" dirty="0">
                    <a:ea typeface="Montserrat"/>
                    <a:cs typeface="Montserrat"/>
                    <a:sym typeface="Montserrat"/>
                  </a:rPr>
                  <a:t> </a:t>
                </a:r>
                <a:r>
                  <a:rPr lang="en-US" i="1" dirty="0" err="1">
                    <a:ea typeface="Montserrat"/>
                    <a:cs typeface="Montserrat"/>
                    <a:sym typeface="Montserrat"/>
                  </a:rPr>
                  <a:t>cầu</a:t>
                </a:r>
                <a:r>
                  <a:rPr lang="en-US" i="1" dirty="0">
                    <a:ea typeface="Montserrat"/>
                    <a:cs typeface="Montserrat"/>
                    <a:sym typeface="Montserrat"/>
                  </a:rPr>
                  <a:t> </a:t>
                </a:r>
                <a:r>
                  <a:rPr lang="en-US" i="1" dirty="0" err="1">
                    <a:ea typeface="Montserrat"/>
                    <a:cs typeface="Montserrat"/>
                    <a:sym typeface="Montserrat"/>
                  </a:rPr>
                  <a:t>của</a:t>
                </a:r>
                <a:r>
                  <a:rPr lang="en-US" i="1" dirty="0">
                    <a:ea typeface="Montserrat"/>
                    <a:cs typeface="Montserrat"/>
                    <a:sym typeface="Montserrat"/>
                  </a:rPr>
                  <a:t> </a:t>
                </a:r>
                <a:r>
                  <a:rPr lang="en-US" i="1" dirty="0" err="1">
                    <a:ea typeface="Montserrat"/>
                    <a:cs typeface="Montserrat"/>
                    <a:sym typeface="Montserrat"/>
                  </a:rPr>
                  <a:t>đồ</a:t>
                </a:r>
                <a:r>
                  <a:rPr lang="en-US" i="1" dirty="0">
                    <a:ea typeface="Montserrat"/>
                    <a:cs typeface="Montserrat"/>
                    <a:sym typeface="Montserrat"/>
                  </a:rPr>
                  <a:t> </a:t>
                </a:r>
                <a:r>
                  <a:rPr lang="en-US" i="1" dirty="0" err="1">
                    <a:ea typeface="Montserrat"/>
                    <a:cs typeface="Montserrat"/>
                    <a:sym typeface="Montserrat"/>
                  </a:rPr>
                  <a:t>án</a:t>
                </a:r>
                <a:endParaRPr lang="en-US" sz="2800" i="1" dirty="0"/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FFCD9F9-F5CC-4928-F92B-95FC0FAF3387}"/>
              </a:ext>
            </a:extLst>
          </p:cNvPr>
          <p:cNvGrpSpPr/>
          <p:nvPr/>
        </p:nvGrpSpPr>
        <p:grpSpPr>
          <a:xfrm>
            <a:off x="2323153" y="2669252"/>
            <a:ext cx="7522211" cy="890763"/>
            <a:chOff x="2323153" y="3076611"/>
            <a:chExt cx="7522211" cy="890763"/>
          </a:xfrm>
        </p:grpSpPr>
        <p:sp>
          <p:nvSpPr>
            <p:cNvPr id="43" name="Google Shape;215;p4">
              <a:extLst>
                <a:ext uri="{FF2B5EF4-FFF2-40B4-BE49-F238E27FC236}">
                  <a16:creationId xmlns:a16="http://schemas.microsoft.com/office/drawing/2014/main" id="{7DC4DC65-92D7-1D17-D7CA-3196915ABDA0}"/>
                </a:ext>
              </a:extLst>
            </p:cNvPr>
            <p:cNvSpPr txBox="1"/>
            <p:nvPr/>
          </p:nvSpPr>
          <p:spPr>
            <a:xfrm>
              <a:off x="2329893" y="3076611"/>
              <a:ext cx="802142" cy="8101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>
                  <a:solidFill>
                    <a:srgbClr val="0070C0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2</a:t>
              </a:r>
              <a:endParaRPr>
                <a:solidFill>
                  <a:srgbClr val="0070C0"/>
                </a:solidFill>
              </a:endParaRPr>
            </a:p>
          </p:txBody>
        </p:sp>
        <p:sp>
          <p:nvSpPr>
            <p:cNvPr id="44" name="Google Shape;216;p4">
              <a:extLst>
                <a:ext uri="{FF2B5EF4-FFF2-40B4-BE49-F238E27FC236}">
                  <a16:creationId xmlns:a16="http://schemas.microsoft.com/office/drawing/2014/main" id="{AC945B24-2AF1-2CA0-3AC0-7D02CDEAF162}"/>
                </a:ext>
              </a:extLst>
            </p:cNvPr>
            <p:cNvSpPr/>
            <p:nvPr/>
          </p:nvSpPr>
          <p:spPr>
            <a:xfrm>
              <a:off x="2323153" y="3076612"/>
              <a:ext cx="812837" cy="810116"/>
            </a:xfrm>
            <a:prstGeom prst="rect">
              <a:avLst/>
            </a:prstGeom>
            <a:noFill/>
            <a:ln w="9525" cap="flat" cmpd="sng">
              <a:solidFill>
                <a:srgbClr val="BA7C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99E1422-3CDA-79E7-4D22-6D0A094CEDE1}"/>
                </a:ext>
              </a:extLst>
            </p:cNvPr>
            <p:cNvGrpSpPr/>
            <p:nvPr/>
          </p:nvGrpSpPr>
          <p:grpSpPr>
            <a:xfrm>
              <a:off x="3339647" y="3076614"/>
              <a:ext cx="6505717" cy="890760"/>
              <a:chOff x="2001915" y="3214472"/>
              <a:chExt cx="6364278" cy="893751"/>
            </a:xfrm>
          </p:grpSpPr>
          <p:sp>
            <p:nvSpPr>
              <p:cNvPr id="46" name="Google Shape;217;p4">
                <a:extLst>
                  <a:ext uri="{FF2B5EF4-FFF2-40B4-BE49-F238E27FC236}">
                    <a16:creationId xmlns:a16="http://schemas.microsoft.com/office/drawing/2014/main" id="{EB4F6EF9-83E1-389E-8037-3AC0BA61BB32}"/>
                  </a:ext>
                </a:extLst>
              </p:cNvPr>
              <p:cNvSpPr txBox="1"/>
              <p:nvPr/>
            </p:nvSpPr>
            <p:spPr>
              <a:xfrm>
                <a:off x="2001915" y="3214472"/>
                <a:ext cx="636427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dirty="0">
                    <a:latin typeface="Montserrat ExtraBold"/>
                    <a:ea typeface="Montserrat ExtraBold"/>
                    <a:cs typeface="Montserrat ExtraBold"/>
                    <a:sym typeface="Montserrat ExtraBold"/>
                  </a:rPr>
                  <a:t>PHÂN </a:t>
                </a:r>
                <a:r>
                  <a:rPr lang="en-US" sz="2800" dirty="0">
                    <a:latin typeface="Montserrat ExtraBold"/>
                    <a:sym typeface="Montserrat ExtraBold"/>
                  </a:rPr>
                  <a:t>TÍCH </a:t>
                </a:r>
                <a:r>
                  <a:rPr lang="en-US" sz="2800" dirty="0">
                    <a:latin typeface="Montserrat ExtraBold"/>
                  </a:rPr>
                  <a:t>–</a:t>
                </a:r>
                <a:r>
                  <a:rPr lang="en-US" sz="2800" dirty="0">
                    <a:latin typeface="Montserrat ExtraBold"/>
                    <a:sym typeface="Montserrat ExtraBold"/>
                  </a:rPr>
                  <a:t> </a:t>
                </a:r>
                <a:r>
                  <a:rPr lang="en-US" sz="2800" dirty="0">
                    <a:latin typeface="Montserrat ExtraBold"/>
                    <a:ea typeface="Montserrat ExtraBold"/>
                    <a:cs typeface="Montserrat ExtraBold"/>
                    <a:sym typeface="Montserrat ExtraBold"/>
                  </a:rPr>
                  <a:t>THIẾT KẾ HỆ THỐNG</a:t>
                </a:r>
                <a:endParaRPr lang="en-US" sz="2800" dirty="0"/>
              </a:p>
            </p:txBody>
          </p:sp>
          <p:sp>
            <p:nvSpPr>
              <p:cNvPr id="47" name="Google Shape;218;p4">
                <a:extLst>
                  <a:ext uri="{FF2B5EF4-FFF2-40B4-BE49-F238E27FC236}">
                    <a16:creationId xmlns:a16="http://schemas.microsoft.com/office/drawing/2014/main" id="{0D13589B-7F18-0C9A-93C0-DF1330A679D4}"/>
                  </a:ext>
                </a:extLst>
              </p:cNvPr>
              <p:cNvSpPr txBox="1"/>
              <p:nvPr/>
            </p:nvSpPr>
            <p:spPr>
              <a:xfrm>
                <a:off x="2001915" y="3737692"/>
                <a:ext cx="6156665" cy="3705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i="1" dirty="0" err="1">
                    <a:sym typeface="Montserrat"/>
                  </a:rPr>
                  <a:t>Xác</a:t>
                </a:r>
                <a:r>
                  <a:rPr lang="en-US" i="1" dirty="0">
                    <a:sym typeface="Montserrat"/>
                  </a:rPr>
                  <a:t> </a:t>
                </a:r>
                <a:r>
                  <a:rPr lang="en-US" i="1" dirty="0" err="1">
                    <a:sym typeface="Montserrat"/>
                  </a:rPr>
                  <a:t>định</a:t>
                </a:r>
                <a:r>
                  <a:rPr lang="en-US" i="1" dirty="0">
                    <a:sym typeface="Montserrat"/>
                  </a:rPr>
                  <a:t> </a:t>
                </a:r>
                <a:r>
                  <a:rPr lang="en-US" i="1" dirty="0" err="1">
                    <a:sym typeface="Montserrat"/>
                  </a:rPr>
                  <a:t>các</a:t>
                </a:r>
                <a:r>
                  <a:rPr lang="en-US" i="1" dirty="0">
                    <a:sym typeface="Montserrat"/>
                  </a:rPr>
                  <a:t> </a:t>
                </a:r>
                <a:r>
                  <a:rPr lang="en-US" i="1" dirty="0" err="1">
                    <a:sym typeface="Montserrat"/>
                  </a:rPr>
                  <a:t>đối</a:t>
                </a:r>
                <a:r>
                  <a:rPr lang="en-US" i="1" dirty="0">
                    <a:sym typeface="Montserrat"/>
                  </a:rPr>
                  <a:t> </a:t>
                </a:r>
                <a:r>
                  <a:rPr lang="en-US" i="1" dirty="0" err="1">
                    <a:sym typeface="Montserrat"/>
                  </a:rPr>
                  <a:t>tượng</a:t>
                </a:r>
                <a:r>
                  <a:rPr lang="en-US" i="1" dirty="0">
                    <a:sym typeface="Montserrat"/>
                  </a:rPr>
                  <a:t>, </a:t>
                </a:r>
                <a:r>
                  <a:rPr lang="en-US" i="1" dirty="0" err="1">
                    <a:sym typeface="Montserrat"/>
                  </a:rPr>
                  <a:t>chức</a:t>
                </a:r>
                <a:r>
                  <a:rPr lang="en-US" i="1" dirty="0">
                    <a:sym typeface="Montserrat"/>
                  </a:rPr>
                  <a:t> </a:t>
                </a:r>
                <a:r>
                  <a:rPr lang="en-US" i="1" dirty="0" err="1">
                    <a:sym typeface="Montserrat"/>
                  </a:rPr>
                  <a:t>năng</a:t>
                </a:r>
                <a:r>
                  <a:rPr lang="en-US" i="1" dirty="0">
                    <a:sym typeface="Montserrat"/>
                  </a:rPr>
                  <a:t> </a:t>
                </a:r>
                <a:r>
                  <a:rPr lang="en-US" i="1" dirty="0" err="1">
                    <a:sym typeface="Montserrat"/>
                  </a:rPr>
                  <a:t>của</a:t>
                </a:r>
                <a:r>
                  <a:rPr lang="en-US" i="1" dirty="0">
                    <a:sym typeface="Montserrat"/>
                  </a:rPr>
                  <a:t> </a:t>
                </a:r>
                <a:r>
                  <a:rPr lang="en-US" i="1" dirty="0" err="1">
                    <a:sym typeface="Montserrat"/>
                  </a:rPr>
                  <a:t>hệ</a:t>
                </a:r>
                <a:r>
                  <a:rPr lang="en-US" i="1" dirty="0">
                    <a:sym typeface="Montserrat"/>
                  </a:rPr>
                  <a:t> </a:t>
                </a:r>
                <a:r>
                  <a:rPr lang="en-US" i="1" dirty="0" err="1">
                    <a:sym typeface="Montserrat"/>
                  </a:rPr>
                  <a:t>thống</a:t>
                </a:r>
                <a:endParaRPr sz="2800" i="1" dirty="0"/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06EA58C-4CFB-BC5B-D21E-89A904CAC8A6}"/>
              </a:ext>
            </a:extLst>
          </p:cNvPr>
          <p:cNvGrpSpPr/>
          <p:nvPr/>
        </p:nvGrpSpPr>
        <p:grpSpPr>
          <a:xfrm>
            <a:off x="3810000" y="500547"/>
            <a:ext cx="4572000" cy="769793"/>
            <a:chOff x="4230317" y="876939"/>
            <a:chExt cx="4572000" cy="769793"/>
          </a:xfrm>
        </p:grpSpPr>
        <p:sp>
          <p:nvSpPr>
            <p:cNvPr id="34" name="Google Shape;210;p4">
              <a:extLst>
                <a:ext uri="{FF2B5EF4-FFF2-40B4-BE49-F238E27FC236}">
                  <a16:creationId xmlns:a16="http://schemas.microsoft.com/office/drawing/2014/main" id="{8B9E6786-DA78-96D6-4A42-69B755E16FB9}"/>
                </a:ext>
              </a:extLst>
            </p:cNvPr>
            <p:cNvSpPr txBox="1"/>
            <p:nvPr/>
          </p:nvSpPr>
          <p:spPr>
            <a:xfrm>
              <a:off x="4230317" y="876939"/>
              <a:ext cx="4572000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R="0" lvl="0" indent="0" algn="ctr">
                <a:buNone/>
              </a:pPr>
              <a:r>
                <a:rPr lang="en-US" sz="4000" b="1">
                  <a:solidFill>
                    <a:srgbClr val="0070C0"/>
                  </a:solidFill>
                  <a:latin typeface="+mj-lt"/>
                  <a:sym typeface="Montserrat ExtraBold"/>
                </a:rPr>
                <a:t>NỘI DUNG CHÍNH</a:t>
              </a:r>
              <a:endParaRPr sz="4000" b="1">
                <a:solidFill>
                  <a:srgbClr val="0070C0"/>
                </a:solidFill>
                <a:latin typeface="+mj-lt"/>
              </a:endParaRPr>
            </a:p>
          </p:txBody>
        </p:sp>
        <p:cxnSp>
          <p:nvCxnSpPr>
            <p:cNvPr id="49" name="Google Shape;222;p4">
              <a:extLst>
                <a:ext uri="{FF2B5EF4-FFF2-40B4-BE49-F238E27FC236}">
                  <a16:creationId xmlns:a16="http://schemas.microsoft.com/office/drawing/2014/main" id="{C68A8531-BA85-CB19-9917-A73B02E3EA90}"/>
                </a:ext>
              </a:extLst>
            </p:cNvPr>
            <p:cNvCxnSpPr/>
            <p:nvPr/>
          </p:nvCxnSpPr>
          <p:spPr>
            <a:xfrm>
              <a:off x="5823995" y="1646732"/>
              <a:ext cx="1503618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FFFFFF">
                  <a:alpha val="49803"/>
                </a:srgbClr>
              </a:outerShdw>
            </a:effectLst>
          </p:spPr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C481EEF-2ED0-3B06-C9FD-5AFB83E7058A}"/>
              </a:ext>
            </a:extLst>
          </p:cNvPr>
          <p:cNvGrpSpPr/>
          <p:nvPr/>
        </p:nvGrpSpPr>
        <p:grpSpPr>
          <a:xfrm>
            <a:off x="2323153" y="3763314"/>
            <a:ext cx="7925358" cy="889418"/>
            <a:chOff x="2329892" y="4291380"/>
            <a:chExt cx="7925358" cy="889418"/>
          </a:xfrm>
        </p:grpSpPr>
        <p:sp>
          <p:nvSpPr>
            <p:cNvPr id="51" name="Google Shape;219;p4">
              <a:extLst>
                <a:ext uri="{FF2B5EF4-FFF2-40B4-BE49-F238E27FC236}">
                  <a16:creationId xmlns:a16="http://schemas.microsoft.com/office/drawing/2014/main" id="{85164BEF-A9F8-45B4-9837-BAD157266DBE}"/>
                </a:ext>
              </a:extLst>
            </p:cNvPr>
            <p:cNvSpPr txBox="1"/>
            <p:nvPr/>
          </p:nvSpPr>
          <p:spPr>
            <a:xfrm>
              <a:off x="2329892" y="4291380"/>
              <a:ext cx="812837" cy="8062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>
                  <a:solidFill>
                    <a:srgbClr val="0070C0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3</a:t>
              </a:r>
              <a:endParaRPr>
                <a:solidFill>
                  <a:srgbClr val="0070C0"/>
                </a:solidFill>
              </a:endParaRPr>
            </a:p>
          </p:txBody>
        </p:sp>
        <p:sp>
          <p:nvSpPr>
            <p:cNvPr id="52" name="Google Shape;220;p4">
              <a:extLst>
                <a:ext uri="{FF2B5EF4-FFF2-40B4-BE49-F238E27FC236}">
                  <a16:creationId xmlns:a16="http://schemas.microsoft.com/office/drawing/2014/main" id="{1B80B0AE-46E2-8150-9A9F-D6169135025E}"/>
                </a:ext>
              </a:extLst>
            </p:cNvPr>
            <p:cNvSpPr/>
            <p:nvPr/>
          </p:nvSpPr>
          <p:spPr>
            <a:xfrm>
              <a:off x="2329893" y="4295222"/>
              <a:ext cx="812837" cy="806274"/>
            </a:xfrm>
            <a:prstGeom prst="rect">
              <a:avLst/>
            </a:prstGeom>
            <a:noFill/>
            <a:ln w="9525" cap="flat" cmpd="sng">
              <a:solidFill>
                <a:srgbClr val="BA7C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1FA191D-5816-4DAA-2987-647FCD472541}"/>
                </a:ext>
              </a:extLst>
            </p:cNvPr>
            <p:cNvGrpSpPr/>
            <p:nvPr/>
          </p:nvGrpSpPr>
          <p:grpSpPr>
            <a:xfrm>
              <a:off x="3339648" y="4292512"/>
              <a:ext cx="6915602" cy="888286"/>
              <a:chOff x="2001915" y="3214472"/>
              <a:chExt cx="6364278" cy="895517"/>
            </a:xfrm>
          </p:grpSpPr>
          <p:sp>
            <p:nvSpPr>
              <p:cNvPr id="54" name="Google Shape;217;p4">
                <a:extLst>
                  <a:ext uri="{FF2B5EF4-FFF2-40B4-BE49-F238E27FC236}">
                    <a16:creationId xmlns:a16="http://schemas.microsoft.com/office/drawing/2014/main" id="{EF57919F-2F4A-A09A-35E4-F18495383E77}"/>
                  </a:ext>
                </a:extLst>
              </p:cNvPr>
              <p:cNvSpPr txBox="1"/>
              <p:nvPr/>
            </p:nvSpPr>
            <p:spPr>
              <a:xfrm>
                <a:off x="2001915" y="3214472"/>
                <a:ext cx="6364278" cy="527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dirty="0">
                    <a:latin typeface="Montserrat ExtraBold"/>
                    <a:ea typeface="Montserrat ExtraBold"/>
                    <a:cs typeface="Montserrat ExtraBold"/>
                    <a:sym typeface="Montserrat ExtraBold"/>
                  </a:rPr>
                  <a:t>CÁC CÔNG NGHỆ SỬ DỤNG</a:t>
                </a:r>
                <a:endParaRPr dirty="0"/>
              </a:p>
            </p:txBody>
          </p:sp>
          <p:sp>
            <p:nvSpPr>
              <p:cNvPr id="55" name="Google Shape;218;p4">
                <a:extLst>
                  <a:ext uri="{FF2B5EF4-FFF2-40B4-BE49-F238E27FC236}">
                    <a16:creationId xmlns:a16="http://schemas.microsoft.com/office/drawing/2014/main" id="{DA703864-28A5-0FC7-4D01-902F6786C0A5}"/>
                  </a:ext>
                </a:extLst>
              </p:cNvPr>
              <p:cNvSpPr txBox="1"/>
              <p:nvPr/>
            </p:nvSpPr>
            <p:spPr>
              <a:xfrm>
                <a:off x="2001915" y="3737692"/>
                <a:ext cx="6156665" cy="3722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i="1" dirty="0" err="1">
                    <a:sym typeface="Montserrat"/>
                  </a:rPr>
                  <a:t>Các</a:t>
                </a:r>
                <a:r>
                  <a:rPr lang="en-US" i="1" dirty="0">
                    <a:sym typeface="Montserrat"/>
                  </a:rPr>
                  <a:t> </a:t>
                </a:r>
                <a:r>
                  <a:rPr lang="en-US" i="1" dirty="0" err="1">
                    <a:sym typeface="Montserrat"/>
                  </a:rPr>
                  <a:t>công</a:t>
                </a:r>
                <a:r>
                  <a:rPr lang="en-US" i="1" dirty="0">
                    <a:sym typeface="Montserrat"/>
                  </a:rPr>
                  <a:t> </a:t>
                </a:r>
                <a:r>
                  <a:rPr lang="en-US" i="1" dirty="0" err="1">
                    <a:sym typeface="Montserrat"/>
                  </a:rPr>
                  <a:t>nghệ</a:t>
                </a:r>
                <a:r>
                  <a:rPr lang="en-US" i="1" dirty="0">
                    <a:sym typeface="Montserrat"/>
                  </a:rPr>
                  <a:t> </a:t>
                </a:r>
                <a:r>
                  <a:rPr lang="en-US" i="1" dirty="0" err="1">
                    <a:sym typeface="Montserrat"/>
                  </a:rPr>
                  <a:t>được</a:t>
                </a:r>
                <a:r>
                  <a:rPr lang="en-US" i="1" dirty="0">
                    <a:sym typeface="Montserrat"/>
                  </a:rPr>
                  <a:t> </a:t>
                </a:r>
                <a:r>
                  <a:rPr lang="en-US" i="1" dirty="0" err="1">
                    <a:sym typeface="Montserrat"/>
                  </a:rPr>
                  <a:t>sử</a:t>
                </a:r>
                <a:r>
                  <a:rPr lang="en-US" i="1" dirty="0">
                    <a:sym typeface="Montserrat"/>
                  </a:rPr>
                  <a:t> </a:t>
                </a:r>
                <a:r>
                  <a:rPr lang="en-US" i="1" dirty="0" err="1">
                    <a:sym typeface="Montserrat"/>
                  </a:rPr>
                  <a:t>dụng</a:t>
                </a:r>
                <a:r>
                  <a:rPr lang="en-US" i="1" dirty="0">
                    <a:sym typeface="Montserrat"/>
                  </a:rPr>
                  <a:t>  </a:t>
                </a:r>
                <a:r>
                  <a:rPr lang="en-US" i="1" dirty="0" err="1">
                    <a:sym typeface="Montserrat"/>
                  </a:rPr>
                  <a:t>và</a:t>
                </a:r>
                <a:r>
                  <a:rPr lang="en-US" i="1" dirty="0">
                    <a:sym typeface="Montserrat"/>
                  </a:rPr>
                  <a:t> </a:t>
                </a:r>
                <a:r>
                  <a:rPr lang="en-US" i="1" dirty="0" err="1">
                    <a:sym typeface="Montserrat"/>
                  </a:rPr>
                  <a:t>môi</a:t>
                </a:r>
                <a:r>
                  <a:rPr lang="en-US" i="1" dirty="0">
                    <a:sym typeface="Montserrat"/>
                  </a:rPr>
                  <a:t> </a:t>
                </a:r>
                <a:r>
                  <a:rPr lang="en-US" i="1" dirty="0" err="1">
                    <a:sym typeface="Montserrat"/>
                  </a:rPr>
                  <a:t>trường</a:t>
                </a:r>
                <a:endParaRPr sz="2800" i="1" dirty="0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99F793B-E672-66D5-C21F-B93EA3D21EC9}"/>
              </a:ext>
            </a:extLst>
          </p:cNvPr>
          <p:cNvGrpSpPr/>
          <p:nvPr/>
        </p:nvGrpSpPr>
        <p:grpSpPr>
          <a:xfrm>
            <a:off x="2336633" y="4838059"/>
            <a:ext cx="7925358" cy="889418"/>
            <a:chOff x="2329892" y="4291380"/>
            <a:chExt cx="7925358" cy="889418"/>
          </a:xfrm>
        </p:grpSpPr>
        <p:sp>
          <p:nvSpPr>
            <p:cNvPr id="3" name="Google Shape;219;p4">
              <a:extLst>
                <a:ext uri="{FF2B5EF4-FFF2-40B4-BE49-F238E27FC236}">
                  <a16:creationId xmlns:a16="http://schemas.microsoft.com/office/drawing/2014/main" id="{F625465F-B3B5-C5F2-3343-1623F4FB86A8}"/>
                </a:ext>
              </a:extLst>
            </p:cNvPr>
            <p:cNvSpPr txBox="1"/>
            <p:nvPr/>
          </p:nvSpPr>
          <p:spPr>
            <a:xfrm>
              <a:off x="2329892" y="4291380"/>
              <a:ext cx="812837" cy="8062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dirty="0">
                  <a:solidFill>
                    <a:srgbClr val="0070C0"/>
                  </a:solidFill>
                  <a:latin typeface="Montserrat ExtraBold"/>
                  <a:sym typeface="Montserrat ExtraBold"/>
                </a:rPr>
                <a:t>4</a:t>
              </a:r>
              <a:endParaRPr dirty="0">
                <a:solidFill>
                  <a:srgbClr val="0070C0"/>
                </a:solidFill>
              </a:endParaRPr>
            </a:p>
          </p:txBody>
        </p:sp>
        <p:sp>
          <p:nvSpPr>
            <p:cNvPr id="4" name="Google Shape;220;p4">
              <a:extLst>
                <a:ext uri="{FF2B5EF4-FFF2-40B4-BE49-F238E27FC236}">
                  <a16:creationId xmlns:a16="http://schemas.microsoft.com/office/drawing/2014/main" id="{B759B711-D3F5-10EE-1E26-E0F89670D39C}"/>
                </a:ext>
              </a:extLst>
            </p:cNvPr>
            <p:cNvSpPr/>
            <p:nvPr/>
          </p:nvSpPr>
          <p:spPr>
            <a:xfrm>
              <a:off x="2329893" y="4295222"/>
              <a:ext cx="812837" cy="806274"/>
            </a:xfrm>
            <a:prstGeom prst="rect">
              <a:avLst/>
            </a:prstGeom>
            <a:noFill/>
            <a:ln w="9525" cap="flat" cmpd="sng">
              <a:solidFill>
                <a:srgbClr val="BA7C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4577C0C-A297-FBB9-0603-92F4ADA29667}"/>
                </a:ext>
              </a:extLst>
            </p:cNvPr>
            <p:cNvGrpSpPr/>
            <p:nvPr/>
          </p:nvGrpSpPr>
          <p:grpSpPr>
            <a:xfrm>
              <a:off x="3339648" y="4292512"/>
              <a:ext cx="6915602" cy="888286"/>
              <a:chOff x="2001915" y="3214472"/>
              <a:chExt cx="6364278" cy="895517"/>
            </a:xfrm>
          </p:grpSpPr>
          <p:sp>
            <p:nvSpPr>
              <p:cNvPr id="6" name="Google Shape;217;p4">
                <a:extLst>
                  <a:ext uri="{FF2B5EF4-FFF2-40B4-BE49-F238E27FC236}">
                    <a16:creationId xmlns:a16="http://schemas.microsoft.com/office/drawing/2014/main" id="{26ADF794-3C05-8278-A2DB-D1B196E252D5}"/>
                  </a:ext>
                </a:extLst>
              </p:cNvPr>
              <p:cNvSpPr txBox="1"/>
              <p:nvPr/>
            </p:nvSpPr>
            <p:spPr>
              <a:xfrm>
                <a:off x="2001915" y="3214472"/>
                <a:ext cx="6364278" cy="527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dirty="0">
                    <a:latin typeface="Montserrat ExtraBold"/>
                    <a:ea typeface="Montserrat ExtraBold"/>
                    <a:cs typeface="Montserrat ExtraBold"/>
                    <a:sym typeface="Montserrat ExtraBold"/>
                  </a:rPr>
                  <a:t>TỔNG KẾT</a:t>
                </a:r>
                <a:endParaRPr dirty="0"/>
              </a:p>
            </p:txBody>
          </p:sp>
          <p:sp>
            <p:nvSpPr>
              <p:cNvPr id="7" name="Google Shape;218;p4">
                <a:extLst>
                  <a:ext uri="{FF2B5EF4-FFF2-40B4-BE49-F238E27FC236}">
                    <a16:creationId xmlns:a16="http://schemas.microsoft.com/office/drawing/2014/main" id="{261A1826-C98F-64B3-8CD5-03DDF2890B73}"/>
                  </a:ext>
                </a:extLst>
              </p:cNvPr>
              <p:cNvSpPr txBox="1"/>
              <p:nvPr/>
            </p:nvSpPr>
            <p:spPr>
              <a:xfrm>
                <a:off x="2001915" y="3737692"/>
                <a:ext cx="6156665" cy="3722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i="1" dirty="0" err="1">
                    <a:sym typeface="Montserrat"/>
                  </a:rPr>
                  <a:t>Kết</a:t>
                </a:r>
                <a:r>
                  <a:rPr lang="en-US" i="1" dirty="0">
                    <a:sym typeface="Montserrat"/>
                  </a:rPr>
                  <a:t> </a:t>
                </a:r>
                <a:r>
                  <a:rPr lang="en-US" i="1" dirty="0" err="1">
                    <a:sym typeface="Montserrat"/>
                  </a:rPr>
                  <a:t>quả</a:t>
                </a:r>
                <a:r>
                  <a:rPr lang="en-US" i="1" dirty="0">
                    <a:sym typeface="Montserrat"/>
                  </a:rPr>
                  <a:t> </a:t>
                </a:r>
                <a:r>
                  <a:rPr lang="en-US" i="1" dirty="0" err="1">
                    <a:sym typeface="Montserrat"/>
                  </a:rPr>
                  <a:t>đạt</a:t>
                </a:r>
                <a:r>
                  <a:rPr lang="en-US" i="1" dirty="0">
                    <a:sym typeface="Montserrat"/>
                  </a:rPr>
                  <a:t> </a:t>
                </a:r>
                <a:r>
                  <a:rPr lang="en-US" i="1" dirty="0" err="1">
                    <a:sym typeface="Montserrat"/>
                  </a:rPr>
                  <a:t>được</a:t>
                </a:r>
                <a:r>
                  <a:rPr lang="en-US" i="1" dirty="0">
                    <a:sym typeface="Montserrat"/>
                  </a:rPr>
                  <a:t>, </a:t>
                </a:r>
                <a:r>
                  <a:rPr lang="en-US" i="1" dirty="0" err="1">
                    <a:sym typeface="Montserrat"/>
                  </a:rPr>
                  <a:t>chưa</a:t>
                </a:r>
                <a:r>
                  <a:rPr lang="en-US" i="1" dirty="0">
                    <a:sym typeface="Montserrat"/>
                  </a:rPr>
                  <a:t> </a:t>
                </a:r>
                <a:r>
                  <a:rPr lang="en-US" i="1" dirty="0" err="1">
                    <a:sym typeface="Montserrat"/>
                  </a:rPr>
                  <a:t>đạt</a:t>
                </a:r>
                <a:r>
                  <a:rPr lang="en-US" i="1" dirty="0">
                    <a:sym typeface="Montserrat"/>
                  </a:rPr>
                  <a:t> </a:t>
                </a:r>
                <a:r>
                  <a:rPr lang="en-US" i="1" dirty="0" err="1">
                    <a:sym typeface="Montserrat"/>
                  </a:rPr>
                  <a:t>được</a:t>
                </a:r>
                <a:r>
                  <a:rPr lang="en-US" i="1" dirty="0">
                    <a:sym typeface="Montserrat"/>
                  </a:rPr>
                  <a:t> </a:t>
                </a:r>
                <a:r>
                  <a:rPr lang="en-US" i="1" dirty="0" err="1">
                    <a:sym typeface="Montserrat"/>
                  </a:rPr>
                  <a:t>và</a:t>
                </a:r>
                <a:r>
                  <a:rPr lang="en-US" i="1" dirty="0">
                    <a:sym typeface="Montserrat"/>
                  </a:rPr>
                  <a:t> </a:t>
                </a:r>
                <a:r>
                  <a:rPr lang="en-US" i="1" dirty="0" err="1">
                    <a:sym typeface="Montserrat"/>
                  </a:rPr>
                  <a:t>hướng</a:t>
                </a:r>
                <a:r>
                  <a:rPr lang="en-US" i="1" dirty="0">
                    <a:sym typeface="Montserrat"/>
                  </a:rPr>
                  <a:t> </a:t>
                </a:r>
                <a:r>
                  <a:rPr lang="en-US" i="1" dirty="0" err="1">
                    <a:sym typeface="Montserrat"/>
                  </a:rPr>
                  <a:t>phát</a:t>
                </a:r>
                <a:r>
                  <a:rPr lang="en-US" i="1" dirty="0">
                    <a:sym typeface="Montserrat"/>
                  </a:rPr>
                  <a:t> </a:t>
                </a:r>
                <a:r>
                  <a:rPr lang="en-US" i="1" dirty="0" err="1">
                    <a:sym typeface="Montserrat"/>
                  </a:rPr>
                  <a:t>triển</a:t>
                </a:r>
                <a:endParaRPr sz="2800" i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009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0C35050-EF5F-FC68-4650-4F0C1520E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963" y="1"/>
            <a:ext cx="396036" cy="39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856A35F-A818-6A54-74CC-232810FF4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00081" cy="39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AD82548-7391-A5E0-F79E-351C1190E90F}"/>
              </a:ext>
            </a:extLst>
          </p:cNvPr>
          <p:cNvGrpSpPr/>
          <p:nvPr/>
        </p:nvGrpSpPr>
        <p:grpSpPr>
          <a:xfrm>
            <a:off x="260349" y="396037"/>
            <a:ext cx="6971342" cy="554362"/>
            <a:chOff x="260349" y="396037"/>
            <a:chExt cx="6971342" cy="55436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0FF7E10-1109-F2FB-526B-42D05AFD6D81}"/>
                </a:ext>
              </a:extLst>
            </p:cNvPr>
            <p:cNvGrpSpPr/>
            <p:nvPr/>
          </p:nvGrpSpPr>
          <p:grpSpPr>
            <a:xfrm>
              <a:off x="260349" y="396037"/>
              <a:ext cx="900081" cy="554362"/>
              <a:chOff x="2323153" y="1840945"/>
              <a:chExt cx="812837" cy="864155"/>
            </a:xfrm>
          </p:grpSpPr>
          <p:sp>
            <p:nvSpPr>
              <p:cNvPr id="36" name="Google Shape;211;p4">
                <a:extLst>
                  <a:ext uri="{FF2B5EF4-FFF2-40B4-BE49-F238E27FC236}">
                    <a16:creationId xmlns:a16="http://schemas.microsoft.com/office/drawing/2014/main" id="{CB786BFA-0557-6135-85ED-FA7FE3C285CC}"/>
                  </a:ext>
                </a:extLst>
              </p:cNvPr>
              <p:cNvSpPr txBox="1"/>
              <p:nvPr/>
            </p:nvSpPr>
            <p:spPr>
              <a:xfrm>
                <a:off x="2329894" y="1840945"/>
                <a:ext cx="802144" cy="861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 b="0" i="0" u="none" strike="noStrike" cap="none">
                    <a:solidFill>
                      <a:srgbClr val="0070C0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rPr>
                  <a:t>1.1</a:t>
                </a:r>
                <a:endParaRPr>
                  <a:solidFill>
                    <a:srgbClr val="0070C0"/>
                  </a:solidFill>
                </a:endParaRPr>
              </a:p>
            </p:txBody>
          </p:sp>
          <p:sp>
            <p:nvSpPr>
              <p:cNvPr id="37" name="Google Shape;212;p4">
                <a:extLst>
                  <a:ext uri="{FF2B5EF4-FFF2-40B4-BE49-F238E27FC236}">
                    <a16:creationId xmlns:a16="http://schemas.microsoft.com/office/drawing/2014/main" id="{324927E3-7E70-1A80-ADA6-EAD91093A6B7}"/>
                  </a:ext>
                </a:extLst>
              </p:cNvPr>
              <p:cNvSpPr/>
              <p:nvPr/>
            </p:nvSpPr>
            <p:spPr>
              <a:xfrm>
                <a:off x="2323153" y="1843881"/>
                <a:ext cx="812837" cy="861219"/>
              </a:xfrm>
              <a:prstGeom prst="rect">
                <a:avLst/>
              </a:prstGeom>
              <a:noFill/>
              <a:ln w="9525" cap="flat" cmpd="sng">
                <a:solidFill>
                  <a:srgbClr val="BA7C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" name="Google Shape;213;p4">
              <a:extLst>
                <a:ext uri="{FF2B5EF4-FFF2-40B4-BE49-F238E27FC236}">
                  <a16:creationId xmlns:a16="http://schemas.microsoft.com/office/drawing/2014/main" id="{7E53CB85-5C06-BD3B-F04D-1B3857BAD9D5}"/>
                </a:ext>
              </a:extLst>
            </p:cNvPr>
            <p:cNvSpPr txBox="1"/>
            <p:nvPr/>
          </p:nvSpPr>
          <p:spPr>
            <a:xfrm>
              <a:off x="1238985" y="396037"/>
              <a:ext cx="5992706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 err="1">
                  <a:latin typeface="Montserrat ExtraBold"/>
                  <a:sym typeface="Montserrat ExtraBold"/>
                </a:rPr>
                <a:t>Lý</a:t>
              </a:r>
              <a:r>
                <a:rPr lang="en-US" sz="2800" dirty="0">
                  <a:latin typeface="Montserrat ExtraBold"/>
                  <a:sym typeface="Montserrat ExtraBold"/>
                </a:rPr>
                <a:t> do </a:t>
              </a:r>
              <a:r>
                <a:rPr lang="en-US" sz="2800" dirty="0" err="1">
                  <a:latin typeface="Montserrat ExtraBold"/>
                  <a:sym typeface="Montserrat ExtraBold"/>
                </a:rPr>
                <a:t>chọn</a:t>
              </a:r>
              <a:r>
                <a:rPr lang="en-US" sz="2800" dirty="0">
                  <a:latin typeface="Montserrat ExtraBold"/>
                  <a:sym typeface="Montserrat ExtraBold"/>
                </a:rPr>
                <a:t> </a:t>
              </a:r>
              <a:r>
                <a:rPr lang="en-US" sz="2800" dirty="0" err="1">
                  <a:latin typeface="Montserrat ExtraBold"/>
                  <a:sym typeface="Montserrat ExtraBold"/>
                </a:rPr>
                <a:t>đề</a:t>
              </a:r>
              <a:r>
                <a:rPr lang="en-US" sz="2800" dirty="0">
                  <a:latin typeface="Montserrat ExtraBold"/>
                  <a:sym typeface="Montserrat ExtraBold"/>
                </a:rPr>
                <a:t> </a:t>
              </a:r>
              <a:r>
                <a:rPr lang="en-US" sz="2800" dirty="0" err="1">
                  <a:latin typeface="Montserrat ExtraBold"/>
                  <a:sym typeface="Montserrat ExtraBold"/>
                </a:rPr>
                <a:t>tài</a:t>
              </a:r>
              <a:endParaRPr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3915A2B-EFF2-F1D1-7F20-D795E0C06AEB}"/>
              </a:ext>
            </a:extLst>
          </p:cNvPr>
          <p:cNvSpPr txBox="1"/>
          <p:nvPr/>
        </p:nvSpPr>
        <p:spPr>
          <a:xfrm>
            <a:off x="796171" y="1625652"/>
            <a:ext cx="65709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Mua </a:t>
            </a:r>
            <a:r>
              <a:rPr lang="en-US" sz="2400" dirty="0" err="1"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sắm</a:t>
            </a:r>
            <a:r>
              <a:rPr lang="en-US" sz="2400" dirty="0"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 online</a:t>
            </a:r>
            <a:r>
              <a:rPr lang="vi-VN" sz="2400" dirty="0">
                <a:effectLst/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 ngày càng trở thành một sở thích và nhu cầu của nhiều người.</a:t>
            </a:r>
            <a:endParaRPr lang="en-US" sz="2400" dirty="0">
              <a:effectLst/>
              <a:latin typeface="Aptos Display" panose="020B00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145C38-34FE-91BA-49FB-BBE296E4E985}"/>
              </a:ext>
            </a:extLst>
          </p:cNvPr>
          <p:cNvSpPr txBox="1"/>
          <p:nvPr/>
        </p:nvSpPr>
        <p:spPr>
          <a:xfrm>
            <a:off x="796172" y="3185071"/>
            <a:ext cx="657098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vi-VN" sz="2400" dirty="0"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C</a:t>
            </a:r>
            <a:r>
              <a:rPr lang="vi-VN" sz="2400" dirty="0">
                <a:effectLst/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ung cấp một nền tảng trực tuyến thuận tiện và đáng tin cậy để khách hàng có thể tìm kiếm, xem thông tin và mua sắm các sản phẩm </a:t>
            </a:r>
            <a:r>
              <a:rPr lang="en-US" sz="2400" dirty="0" err="1"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nước</a:t>
            </a:r>
            <a:r>
              <a:rPr lang="en-US" sz="2400" dirty="0"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 </a:t>
            </a:r>
            <a:r>
              <a:rPr lang="en-US" sz="2400" dirty="0" err="1"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uống</a:t>
            </a:r>
            <a:r>
              <a:rPr lang="vi-VN" sz="2400" dirty="0">
                <a:effectLst/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 một cách dễ dàng.</a:t>
            </a:r>
            <a:endParaRPr lang="en-US" sz="2400" dirty="0">
              <a:effectLst/>
              <a:latin typeface="Aptos Display" panose="020B0004020202020204" pitchFamily="34" charset="0"/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31690E8E-0612-C324-396A-7BB79D6EF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788" y="847641"/>
            <a:ext cx="3676650" cy="245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53CA503-0487-DF82-2D22-A9679F182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094" y="3777756"/>
            <a:ext cx="3655344" cy="18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39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0C35050-EF5F-FC68-4650-4F0C1520E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963" y="1"/>
            <a:ext cx="396036" cy="39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856A35F-A818-6A54-74CC-232810FF4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00081" cy="39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4EDFA06-B27D-F97F-7CED-565E42D441B9}"/>
              </a:ext>
            </a:extLst>
          </p:cNvPr>
          <p:cNvGrpSpPr/>
          <p:nvPr/>
        </p:nvGrpSpPr>
        <p:grpSpPr>
          <a:xfrm>
            <a:off x="260349" y="396037"/>
            <a:ext cx="7987662" cy="554362"/>
            <a:chOff x="260349" y="396037"/>
            <a:chExt cx="7987662" cy="55436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0FF7E10-1109-F2FB-526B-42D05AFD6D81}"/>
                </a:ext>
              </a:extLst>
            </p:cNvPr>
            <p:cNvGrpSpPr/>
            <p:nvPr/>
          </p:nvGrpSpPr>
          <p:grpSpPr>
            <a:xfrm>
              <a:off x="260349" y="396037"/>
              <a:ext cx="900081" cy="554362"/>
              <a:chOff x="2323153" y="1840945"/>
              <a:chExt cx="812837" cy="864155"/>
            </a:xfrm>
          </p:grpSpPr>
          <p:sp>
            <p:nvSpPr>
              <p:cNvPr id="36" name="Google Shape;211;p4">
                <a:extLst>
                  <a:ext uri="{FF2B5EF4-FFF2-40B4-BE49-F238E27FC236}">
                    <a16:creationId xmlns:a16="http://schemas.microsoft.com/office/drawing/2014/main" id="{CB786BFA-0557-6135-85ED-FA7FE3C285CC}"/>
                  </a:ext>
                </a:extLst>
              </p:cNvPr>
              <p:cNvSpPr txBox="1"/>
              <p:nvPr/>
            </p:nvSpPr>
            <p:spPr>
              <a:xfrm>
                <a:off x="2329894" y="1840945"/>
                <a:ext cx="802144" cy="861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 b="0" i="0" u="none" strike="noStrike" cap="none">
                    <a:solidFill>
                      <a:srgbClr val="0070C0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rPr>
                  <a:t>1.2</a:t>
                </a:r>
                <a:endParaRPr>
                  <a:solidFill>
                    <a:srgbClr val="0070C0"/>
                  </a:solidFill>
                </a:endParaRPr>
              </a:p>
            </p:txBody>
          </p:sp>
          <p:sp>
            <p:nvSpPr>
              <p:cNvPr id="37" name="Google Shape;212;p4">
                <a:extLst>
                  <a:ext uri="{FF2B5EF4-FFF2-40B4-BE49-F238E27FC236}">
                    <a16:creationId xmlns:a16="http://schemas.microsoft.com/office/drawing/2014/main" id="{324927E3-7E70-1A80-ADA6-EAD91093A6B7}"/>
                  </a:ext>
                </a:extLst>
              </p:cNvPr>
              <p:cNvSpPr/>
              <p:nvPr/>
            </p:nvSpPr>
            <p:spPr>
              <a:xfrm>
                <a:off x="2323153" y="1843881"/>
                <a:ext cx="812837" cy="861219"/>
              </a:xfrm>
              <a:prstGeom prst="rect">
                <a:avLst/>
              </a:prstGeom>
              <a:noFill/>
              <a:ln w="9525" cap="flat" cmpd="sng">
                <a:solidFill>
                  <a:srgbClr val="BA7C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" name="Google Shape;213;p4">
              <a:extLst>
                <a:ext uri="{FF2B5EF4-FFF2-40B4-BE49-F238E27FC236}">
                  <a16:creationId xmlns:a16="http://schemas.microsoft.com/office/drawing/2014/main" id="{7E53CB85-5C06-BD3B-F04D-1B3857BAD9D5}"/>
                </a:ext>
              </a:extLst>
            </p:cNvPr>
            <p:cNvSpPr txBox="1"/>
            <p:nvPr/>
          </p:nvSpPr>
          <p:spPr>
            <a:xfrm>
              <a:off x="1238985" y="396037"/>
              <a:ext cx="7009026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 err="1">
                  <a:latin typeface="Montserrat ExtraBold"/>
                  <a:sym typeface="Montserrat ExtraBold"/>
                </a:rPr>
                <a:t>Mục</a:t>
              </a:r>
              <a:r>
                <a:rPr lang="en-US" sz="2800" dirty="0">
                  <a:latin typeface="Montserrat ExtraBold"/>
                  <a:sym typeface="Montserrat ExtraBold"/>
                </a:rPr>
                <a:t> </a:t>
              </a:r>
              <a:r>
                <a:rPr lang="en-US" sz="2800" dirty="0" err="1">
                  <a:latin typeface="Montserrat ExtraBold"/>
                  <a:sym typeface="Montserrat ExtraBold"/>
                </a:rPr>
                <a:t>tiêu</a:t>
              </a:r>
              <a:r>
                <a:rPr lang="en-US" sz="2800" dirty="0">
                  <a:latin typeface="Montserrat ExtraBold"/>
                  <a:sym typeface="Montserrat ExtraBold"/>
                </a:rPr>
                <a:t> </a:t>
              </a:r>
              <a:r>
                <a:rPr lang="en-US" sz="2800" dirty="0" err="1">
                  <a:latin typeface="Montserrat ExtraBold"/>
                  <a:sym typeface="Montserrat ExtraBold"/>
                </a:rPr>
                <a:t>và</a:t>
              </a:r>
              <a:r>
                <a:rPr lang="en-US" sz="2800" dirty="0">
                  <a:latin typeface="Montserrat ExtraBold"/>
                  <a:sym typeface="Montserrat ExtraBold"/>
                </a:rPr>
                <a:t> </a:t>
              </a:r>
              <a:r>
                <a:rPr lang="en-US" sz="2800" dirty="0" err="1">
                  <a:latin typeface="Montserrat ExtraBold"/>
                  <a:sym typeface="Montserrat ExtraBold"/>
                </a:rPr>
                <a:t>yêu</a:t>
              </a:r>
              <a:r>
                <a:rPr lang="en-US" sz="2800" dirty="0">
                  <a:latin typeface="Montserrat ExtraBold"/>
                  <a:sym typeface="Montserrat ExtraBold"/>
                </a:rPr>
                <a:t> </a:t>
              </a:r>
              <a:r>
                <a:rPr lang="en-US" sz="2800" dirty="0" err="1">
                  <a:latin typeface="Montserrat ExtraBold"/>
                  <a:sym typeface="Montserrat ExtraBold"/>
                </a:rPr>
                <a:t>cầu</a:t>
              </a:r>
              <a:r>
                <a:rPr lang="en-US" sz="2800" dirty="0">
                  <a:latin typeface="Montserrat ExtraBold"/>
                  <a:sym typeface="Montserrat ExtraBold"/>
                </a:rPr>
                <a:t> </a:t>
              </a:r>
              <a:r>
                <a:rPr lang="en-US" sz="2800" dirty="0" err="1">
                  <a:latin typeface="Montserrat ExtraBold"/>
                  <a:sym typeface="Montserrat ExtraBold"/>
                </a:rPr>
                <a:t>của</a:t>
              </a:r>
              <a:r>
                <a:rPr lang="en-US" sz="2800" dirty="0">
                  <a:latin typeface="Montserrat ExtraBold"/>
                  <a:sym typeface="Montserrat ExtraBold"/>
                </a:rPr>
                <a:t> </a:t>
              </a:r>
              <a:r>
                <a:rPr lang="en-US" sz="2800" dirty="0" err="1">
                  <a:latin typeface="Montserrat ExtraBold"/>
                  <a:sym typeface="Montserrat ExtraBold"/>
                </a:rPr>
                <a:t>đồ</a:t>
              </a:r>
              <a:r>
                <a:rPr lang="en-US" sz="2800" dirty="0">
                  <a:latin typeface="Montserrat ExtraBold"/>
                  <a:sym typeface="Montserrat ExtraBold"/>
                </a:rPr>
                <a:t> </a:t>
              </a:r>
              <a:r>
                <a:rPr lang="en-US" sz="2800" dirty="0" err="1">
                  <a:latin typeface="Montserrat ExtraBold"/>
                  <a:sym typeface="Montserrat ExtraBold"/>
                </a:rPr>
                <a:t>án</a:t>
              </a:r>
              <a:endParaRPr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BE836CC-EF34-8420-A818-57CA284FA1D5}"/>
              </a:ext>
            </a:extLst>
          </p:cNvPr>
          <p:cNvSpPr txBox="1"/>
          <p:nvPr/>
        </p:nvSpPr>
        <p:spPr>
          <a:xfrm>
            <a:off x="796170" y="1614386"/>
            <a:ext cx="65709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Mở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rộng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kênh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bán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hàng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và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tiếp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cận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khách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hàng</a:t>
            </a:r>
            <a:endParaRPr lang="en-US" sz="2400" dirty="0">
              <a:effectLst/>
              <a:latin typeface="Aptos Display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FD5E2C-7943-FA58-6DEB-98FC301A037A}"/>
              </a:ext>
            </a:extLst>
          </p:cNvPr>
          <p:cNvSpPr txBox="1"/>
          <p:nvPr/>
        </p:nvSpPr>
        <p:spPr>
          <a:xfrm>
            <a:off x="796170" y="2242596"/>
            <a:ext cx="65709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vi-VN" sz="2400" dirty="0" err="1">
                <a:effectLst/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Phát</a:t>
            </a:r>
            <a:r>
              <a:rPr lang="vi-VN" sz="2400" dirty="0">
                <a:effectLst/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 </a:t>
            </a:r>
            <a:r>
              <a:rPr lang="vi-VN" sz="2400" dirty="0" err="1">
                <a:effectLst/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triển</a:t>
            </a:r>
            <a:r>
              <a:rPr lang="vi-VN" sz="2400" dirty="0">
                <a:effectLst/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 thương </a:t>
            </a:r>
            <a:r>
              <a:rPr lang="vi-VN" sz="2400" dirty="0" err="1">
                <a:effectLst/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hiệu</a:t>
            </a:r>
            <a:r>
              <a:rPr lang="vi-VN" sz="2400" dirty="0">
                <a:effectLst/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 cho </a:t>
            </a:r>
            <a:r>
              <a:rPr lang="vi-VN" sz="2400" dirty="0" err="1">
                <a:effectLst/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cửa</a:t>
            </a:r>
            <a:r>
              <a:rPr lang="vi-VN" sz="2400" dirty="0">
                <a:effectLst/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 </a:t>
            </a:r>
            <a:r>
              <a:rPr lang="vi-VN" sz="2400" dirty="0" err="1">
                <a:effectLst/>
                <a:latin typeface="Aptos Display" panose="020B0004020202020204" pitchFamily="34" charset="0"/>
                <a:ea typeface="DengXian" panose="02010600030101010101" pitchFamily="2" charset="-122"/>
                <a:cs typeface="Cordia New" panose="020B0304020202020204" pitchFamily="34" charset="-34"/>
              </a:rPr>
              <a:t>hàng</a:t>
            </a:r>
            <a:endParaRPr lang="en-US" sz="2400" dirty="0">
              <a:effectLst/>
              <a:latin typeface="Aptos Display" panose="020B00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941AE6-BF7B-E22B-CC7A-D168B916802A}"/>
              </a:ext>
            </a:extLst>
          </p:cNvPr>
          <p:cNvSpPr txBox="1"/>
          <p:nvPr/>
        </p:nvSpPr>
        <p:spPr>
          <a:xfrm>
            <a:off x="796170" y="2870806"/>
            <a:ext cx="65709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Cải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thiện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trải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nghiệm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mua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sắm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của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khách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hàng</a:t>
            </a:r>
            <a:endParaRPr lang="en-US" sz="2400" dirty="0">
              <a:effectLst/>
              <a:latin typeface="Aptos Display" panose="020B00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31D55A-5117-14D2-0CA6-ECFDDE1A36ED}"/>
              </a:ext>
            </a:extLst>
          </p:cNvPr>
          <p:cNvSpPr txBox="1"/>
          <p:nvPr/>
        </p:nvSpPr>
        <p:spPr>
          <a:xfrm>
            <a:off x="900079" y="4389239"/>
            <a:ext cx="65709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vi-VN" sz="2400" b="0" i="0" dirty="0">
                <a:effectLst/>
                <a:latin typeface="Aptos Display" panose="020B0004020202020204" pitchFamily="34" charset="0"/>
              </a:rPr>
              <a:t>Xây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dựng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Website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chuyên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nghiệp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endParaRPr lang="en-US" sz="2400" dirty="0">
              <a:effectLst/>
              <a:latin typeface="Aptos Display" panose="020B00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A7B92D-EA6E-8992-7C78-FCFA46DA2D17}"/>
              </a:ext>
            </a:extLst>
          </p:cNvPr>
          <p:cNvSpPr txBox="1"/>
          <p:nvPr/>
        </p:nvSpPr>
        <p:spPr>
          <a:xfrm>
            <a:off x="900080" y="5009494"/>
            <a:ext cx="65709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Hỗ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trợ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đặt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hàng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trự</a:t>
            </a:r>
            <a:r>
              <a:rPr lang="vi-VN" sz="2400" dirty="0" err="1">
                <a:latin typeface="Aptos Display" panose="020B0004020202020204" pitchFamily="34" charset="0"/>
              </a:rPr>
              <a:t>c</a:t>
            </a:r>
            <a:r>
              <a:rPr lang="vi-VN" sz="2400" dirty="0">
                <a:latin typeface="Aptos Display" panose="020B0004020202020204" pitchFamily="34" charset="0"/>
              </a:rPr>
              <a:t> </a:t>
            </a:r>
            <a:r>
              <a:rPr lang="vi-VN" sz="2400" dirty="0" err="1">
                <a:latin typeface="Aptos Display" panose="020B0004020202020204" pitchFamily="34" charset="0"/>
              </a:rPr>
              <a:t>tuyến</a:t>
            </a:r>
            <a:r>
              <a:rPr lang="vi-VN" sz="2400" dirty="0">
                <a:latin typeface="Aptos Display" panose="020B0004020202020204" pitchFamily="34" charset="0"/>
              </a:rPr>
              <a:t> trên </a:t>
            </a:r>
            <a:r>
              <a:rPr lang="vi-VN" sz="2400" dirty="0" err="1">
                <a:latin typeface="Aptos Display" panose="020B0004020202020204" pitchFamily="34" charset="0"/>
              </a:rPr>
              <a:t>Website</a:t>
            </a:r>
            <a:endParaRPr lang="en-US" sz="2400" dirty="0">
              <a:effectLst/>
              <a:latin typeface="Aptos Display" panose="020B00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1882E5-D9FF-C449-C952-C2F5E4B35359}"/>
              </a:ext>
            </a:extLst>
          </p:cNvPr>
          <p:cNvSpPr txBox="1"/>
          <p:nvPr/>
        </p:nvSpPr>
        <p:spPr>
          <a:xfrm>
            <a:off x="796170" y="1061982"/>
            <a:ext cx="65709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vi-VN" sz="2400" b="1" dirty="0">
                <a:effectLst/>
                <a:latin typeface="Aptos Display" panose="020B0004020202020204" pitchFamily="34" charset="0"/>
              </a:rPr>
              <a:t>MỤC TIÊU</a:t>
            </a:r>
            <a:endParaRPr lang="en-US" sz="2400" b="1" dirty="0">
              <a:effectLst/>
              <a:latin typeface="Aptos Display" panose="020B00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2A81BA-F40C-06CF-596F-2C0483A0DC33}"/>
              </a:ext>
            </a:extLst>
          </p:cNvPr>
          <p:cNvSpPr txBox="1"/>
          <p:nvPr/>
        </p:nvSpPr>
        <p:spPr>
          <a:xfrm>
            <a:off x="900079" y="3814108"/>
            <a:ext cx="65709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vi-VN" sz="2400" b="1" dirty="0">
                <a:effectLst/>
                <a:latin typeface="Aptos Display" panose="020B0004020202020204" pitchFamily="34" charset="0"/>
              </a:rPr>
              <a:t>YÊU CẦU</a:t>
            </a:r>
            <a:endParaRPr lang="en-US" sz="2400" b="1" dirty="0">
              <a:effectLst/>
              <a:latin typeface="Aptos Display" panose="020B00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D493E7-6D50-C1C2-A945-F33259709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806" y="924912"/>
            <a:ext cx="3506779" cy="280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9EBF7E5-9F88-55FC-41E4-660C0D0CBA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6451" y="3814108"/>
            <a:ext cx="2945403" cy="206002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26437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0C35050-EF5F-FC68-4650-4F0C1520E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963" y="1"/>
            <a:ext cx="396036" cy="39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856A35F-A818-6A54-74CC-232810FF4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00081" cy="39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C710F13-E022-6993-0C8F-49D45C779CFE}"/>
              </a:ext>
            </a:extLst>
          </p:cNvPr>
          <p:cNvGrpSpPr/>
          <p:nvPr/>
        </p:nvGrpSpPr>
        <p:grpSpPr>
          <a:xfrm>
            <a:off x="260349" y="396037"/>
            <a:ext cx="6971342" cy="554362"/>
            <a:chOff x="260349" y="396037"/>
            <a:chExt cx="6971342" cy="5543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D345BBD-AE66-2B7A-48EB-4C2F70AB2FAB}"/>
                </a:ext>
              </a:extLst>
            </p:cNvPr>
            <p:cNvGrpSpPr/>
            <p:nvPr/>
          </p:nvGrpSpPr>
          <p:grpSpPr>
            <a:xfrm>
              <a:off x="260349" y="396037"/>
              <a:ext cx="900081" cy="554362"/>
              <a:chOff x="2323153" y="1840945"/>
              <a:chExt cx="812837" cy="864155"/>
            </a:xfrm>
          </p:grpSpPr>
          <p:sp>
            <p:nvSpPr>
              <p:cNvPr id="7" name="Google Shape;211;p4">
                <a:extLst>
                  <a:ext uri="{FF2B5EF4-FFF2-40B4-BE49-F238E27FC236}">
                    <a16:creationId xmlns:a16="http://schemas.microsoft.com/office/drawing/2014/main" id="{7D60B249-79B7-9862-0021-A1CABB4A114D}"/>
                  </a:ext>
                </a:extLst>
              </p:cNvPr>
              <p:cNvSpPr txBox="1"/>
              <p:nvPr/>
            </p:nvSpPr>
            <p:spPr>
              <a:xfrm>
                <a:off x="2329894" y="1840945"/>
                <a:ext cx="802144" cy="861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 b="0" i="0" u="none" strike="noStrike" cap="none">
                    <a:solidFill>
                      <a:srgbClr val="0070C0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rPr>
                  <a:t>2.1</a:t>
                </a:r>
                <a:endParaRPr>
                  <a:solidFill>
                    <a:srgbClr val="0070C0"/>
                  </a:solidFill>
                </a:endParaRPr>
              </a:p>
            </p:txBody>
          </p:sp>
          <p:sp>
            <p:nvSpPr>
              <p:cNvPr id="8" name="Google Shape;212;p4">
                <a:extLst>
                  <a:ext uri="{FF2B5EF4-FFF2-40B4-BE49-F238E27FC236}">
                    <a16:creationId xmlns:a16="http://schemas.microsoft.com/office/drawing/2014/main" id="{C2ED71A6-39AF-2E0A-7267-023488D675B7}"/>
                  </a:ext>
                </a:extLst>
              </p:cNvPr>
              <p:cNvSpPr/>
              <p:nvPr/>
            </p:nvSpPr>
            <p:spPr>
              <a:xfrm>
                <a:off x="2323153" y="1843881"/>
                <a:ext cx="812837" cy="861219"/>
              </a:xfrm>
              <a:prstGeom prst="rect">
                <a:avLst/>
              </a:prstGeom>
              <a:noFill/>
              <a:ln w="9525" cap="flat" cmpd="sng">
                <a:solidFill>
                  <a:srgbClr val="BA7C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" name="Google Shape;213;p4">
              <a:extLst>
                <a:ext uri="{FF2B5EF4-FFF2-40B4-BE49-F238E27FC236}">
                  <a16:creationId xmlns:a16="http://schemas.microsoft.com/office/drawing/2014/main" id="{16A26B40-EDBD-0EBC-7BD3-468FAEA4DFFF}"/>
                </a:ext>
              </a:extLst>
            </p:cNvPr>
            <p:cNvSpPr txBox="1"/>
            <p:nvPr/>
          </p:nvSpPr>
          <p:spPr>
            <a:xfrm>
              <a:off x="1238985" y="396037"/>
              <a:ext cx="5992706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latin typeface="Montserrat ExtraBold"/>
                  <a:sym typeface="Montserrat ExtraBold"/>
                </a:rPr>
                <a:t>CÁC YÊU CẦU CỦA HỆ THỐNG</a:t>
              </a:r>
              <a:endParaRPr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5CDC5F6-8FF6-5F72-9DB1-CAD514253F9D}"/>
              </a:ext>
            </a:extLst>
          </p:cNvPr>
          <p:cNvSpPr txBox="1"/>
          <p:nvPr/>
        </p:nvSpPr>
        <p:spPr>
          <a:xfrm>
            <a:off x="900080" y="1615149"/>
            <a:ext cx="101425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latin typeface="Aptos Display" panose="020B0004020202020204" pitchFamily="34" charset="0"/>
              </a:rPr>
              <a:t>Thiết</a:t>
            </a:r>
            <a:r>
              <a:rPr lang="en-US" sz="2400" dirty="0">
                <a:latin typeface="Aptos Display" panose="020B0004020202020204" pitchFamily="34" charset="0"/>
              </a:rPr>
              <a:t> </a:t>
            </a:r>
            <a:r>
              <a:rPr lang="en-US" sz="2400" dirty="0" err="1">
                <a:latin typeface="Aptos Display" panose="020B0004020202020204" pitchFamily="34" charset="0"/>
              </a:rPr>
              <a:t>kế</a:t>
            </a:r>
            <a:r>
              <a:rPr lang="en-US" sz="2400" dirty="0">
                <a:latin typeface="Aptos Display" panose="020B0004020202020204" pitchFamily="34" charset="0"/>
              </a:rPr>
              <a:t> g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iao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diện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website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phải thân thiện, dễ điều hướng và tối ưu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hoá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, </a:t>
            </a:r>
            <a:r>
              <a:rPr lang="vi-VN" sz="2400" dirty="0">
                <a:latin typeface="Aptos Display" panose="020B0004020202020204" pitchFamily="34" charset="0"/>
              </a:rPr>
              <a:t>t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ạo trải nghiệm mua sắm trực tuyến thuận tiện, an toàn và hấp dẫn cho khách hàng</a:t>
            </a:r>
            <a:endParaRPr lang="en-US" sz="2400" dirty="0">
              <a:effectLst/>
              <a:latin typeface="Aptos Display" panose="020B00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CF9BFF-CA5F-3C16-B30F-DD1B37B0371B}"/>
              </a:ext>
            </a:extLst>
          </p:cNvPr>
          <p:cNvSpPr txBox="1"/>
          <p:nvPr/>
        </p:nvSpPr>
        <p:spPr>
          <a:xfrm>
            <a:off x="900075" y="2819450"/>
            <a:ext cx="102181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vi-VN" sz="2400" b="0" i="0" dirty="0" err="1">
                <a:effectLst/>
                <a:latin typeface="Aptos Display" panose="020B0004020202020204" pitchFamily="34" charset="0"/>
              </a:rPr>
              <a:t>Có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quy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trình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đặt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hàng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, theo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dõi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đơn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hàng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, giao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hàng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đơn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giản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.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Đảm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bảo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vận</a:t>
            </a:r>
            <a:r>
              <a:rPr lang="vi-VN" sz="2400" dirty="0"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chuyển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nhanh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chóng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, an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toàn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và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chi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phí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hợp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lý</a:t>
            </a:r>
            <a:endParaRPr lang="vi-VN" sz="2400" b="0" i="0" dirty="0">
              <a:effectLst/>
              <a:latin typeface="Aptos Display" panose="020B00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F6DEA6-9336-09AD-A0CE-57050F64ECAC}"/>
              </a:ext>
            </a:extLst>
          </p:cNvPr>
          <p:cNvSpPr txBox="1"/>
          <p:nvPr/>
        </p:nvSpPr>
        <p:spPr>
          <a:xfrm>
            <a:off x="900074" y="3988640"/>
            <a:ext cx="101425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vi-VN" sz="2400" b="0" i="0" dirty="0" err="1">
                <a:effectLst/>
                <a:latin typeface="Aptos Display" panose="020B0004020202020204" pitchFamily="34" charset="0"/>
              </a:rPr>
              <a:t>Triển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khai phân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tích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dữ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liệu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để</a:t>
            </a:r>
            <a:r>
              <a:rPr lang="vi-VN" sz="2400" dirty="0">
                <a:latin typeface="Aptos Display" panose="020B0004020202020204" pitchFamily="34" charset="0"/>
              </a:rPr>
              <a:t> c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ung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cấp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các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báo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cáo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và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hỗ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trợ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ra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quyết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</a:t>
            </a:r>
            <a:r>
              <a:rPr lang="vi-VN" sz="2400" b="0" i="0" dirty="0" err="1">
                <a:effectLst/>
                <a:latin typeface="Aptos Display" panose="020B0004020202020204" pitchFamily="34" charset="0"/>
              </a:rPr>
              <a:t>định</a:t>
            </a:r>
            <a:r>
              <a:rPr lang="vi-VN" sz="2400" b="0" i="0" dirty="0">
                <a:effectLst/>
                <a:latin typeface="Aptos Display" panose="020B0004020202020204" pitchFamily="34" charset="0"/>
              </a:rPr>
              <a:t> kinh doanh.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D74EE0-959C-4792-47BB-00A3D1FDD56B}"/>
              </a:ext>
            </a:extLst>
          </p:cNvPr>
          <p:cNvSpPr/>
          <p:nvPr/>
        </p:nvSpPr>
        <p:spPr>
          <a:xfrm>
            <a:off x="689260" y="1595485"/>
            <a:ext cx="45719" cy="4364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04173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0C35050-EF5F-FC68-4650-4F0C1520E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963" y="1"/>
            <a:ext cx="396036" cy="39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856A35F-A818-6A54-74CC-232810FF4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00081" cy="39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C710F13-E022-6993-0C8F-49D45C779CFE}"/>
              </a:ext>
            </a:extLst>
          </p:cNvPr>
          <p:cNvGrpSpPr/>
          <p:nvPr/>
        </p:nvGrpSpPr>
        <p:grpSpPr>
          <a:xfrm>
            <a:off x="260349" y="396037"/>
            <a:ext cx="6971342" cy="554362"/>
            <a:chOff x="260349" y="396037"/>
            <a:chExt cx="6971342" cy="5543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D345BBD-AE66-2B7A-48EB-4C2F70AB2FAB}"/>
                </a:ext>
              </a:extLst>
            </p:cNvPr>
            <p:cNvGrpSpPr/>
            <p:nvPr/>
          </p:nvGrpSpPr>
          <p:grpSpPr>
            <a:xfrm>
              <a:off x="260349" y="396037"/>
              <a:ext cx="900081" cy="554362"/>
              <a:chOff x="2323153" y="1840945"/>
              <a:chExt cx="812837" cy="864155"/>
            </a:xfrm>
          </p:grpSpPr>
          <p:sp>
            <p:nvSpPr>
              <p:cNvPr id="7" name="Google Shape;211;p4">
                <a:extLst>
                  <a:ext uri="{FF2B5EF4-FFF2-40B4-BE49-F238E27FC236}">
                    <a16:creationId xmlns:a16="http://schemas.microsoft.com/office/drawing/2014/main" id="{7D60B249-79B7-9862-0021-A1CABB4A114D}"/>
                  </a:ext>
                </a:extLst>
              </p:cNvPr>
              <p:cNvSpPr txBox="1"/>
              <p:nvPr/>
            </p:nvSpPr>
            <p:spPr>
              <a:xfrm>
                <a:off x="2329894" y="1840945"/>
                <a:ext cx="802144" cy="861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 b="0" i="0" u="none" strike="noStrike" cap="none">
                    <a:solidFill>
                      <a:srgbClr val="0070C0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rPr>
                  <a:t>2.2</a:t>
                </a:r>
                <a:endParaRPr>
                  <a:solidFill>
                    <a:srgbClr val="0070C0"/>
                  </a:solidFill>
                </a:endParaRPr>
              </a:p>
            </p:txBody>
          </p:sp>
          <p:sp>
            <p:nvSpPr>
              <p:cNvPr id="8" name="Google Shape;212;p4">
                <a:extLst>
                  <a:ext uri="{FF2B5EF4-FFF2-40B4-BE49-F238E27FC236}">
                    <a16:creationId xmlns:a16="http://schemas.microsoft.com/office/drawing/2014/main" id="{C2ED71A6-39AF-2E0A-7267-023488D675B7}"/>
                  </a:ext>
                </a:extLst>
              </p:cNvPr>
              <p:cNvSpPr/>
              <p:nvPr/>
            </p:nvSpPr>
            <p:spPr>
              <a:xfrm>
                <a:off x="2323153" y="1843881"/>
                <a:ext cx="812837" cy="861219"/>
              </a:xfrm>
              <a:prstGeom prst="rect">
                <a:avLst/>
              </a:prstGeom>
              <a:noFill/>
              <a:ln w="9525" cap="flat" cmpd="sng">
                <a:solidFill>
                  <a:srgbClr val="BA7C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" name="Google Shape;213;p4">
              <a:extLst>
                <a:ext uri="{FF2B5EF4-FFF2-40B4-BE49-F238E27FC236}">
                  <a16:creationId xmlns:a16="http://schemas.microsoft.com/office/drawing/2014/main" id="{16A26B40-EDBD-0EBC-7BD3-468FAEA4DFFF}"/>
                </a:ext>
              </a:extLst>
            </p:cNvPr>
            <p:cNvSpPr txBox="1"/>
            <p:nvPr/>
          </p:nvSpPr>
          <p:spPr>
            <a:xfrm>
              <a:off x="1238985" y="396037"/>
              <a:ext cx="5992706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latin typeface="Montserrat ExtraBold"/>
                  <a:sym typeface="Montserrat ExtraBold"/>
                </a:rPr>
                <a:t>CÁC USE CASE CHÍNH</a:t>
              </a:r>
              <a:endParaRPr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184430A-DA2A-1258-A600-10E63726AB1D}"/>
              </a:ext>
            </a:extLst>
          </p:cNvPr>
          <p:cNvSpPr txBox="1"/>
          <p:nvPr/>
        </p:nvSpPr>
        <p:spPr>
          <a:xfrm>
            <a:off x="3048000" y="6392295"/>
            <a:ext cx="6096000" cy="465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i="1" dirty="0" err="1">
                <a:solidFill>
                  <a:srgbClr val="0E2841"/>
                </a:solidFill>
                <a:effectLst/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i="1" dirty="0">
                <a:solidFill>
                  <a:srgbClr val="0E2841"/>
                </a:solidFill>
                <a:effectLst/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 2.1: </a:t>
            </a:r>
            <a:r>
              <a:rPr lang="en-US" sz="1800" i="1" dirty="0" err="1">
                <a:solidFill>
                  <a:srgbClr val="0E2841"/>
                </a:solidFill>
                <a:effectLst/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Biểu</a:t>
            </a:r>
            <a:r>
              <a:rPr lang="en-US" sz="1800" i="1" dirty="0">
                <a:solidFill>
                  <a:srgbClr val="0E2841"/>
                </a:solidFill>
                <a:effectLst/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E2841"/>
                </a:solidFill>
                <a:effectLst/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đồ</a:t>
            </a:r>
            <a:r>
              <a:rPr lang="en-US" sz="1800" i="1" dirty="0">
                <a:solidFill>
                  <a:srgbClr val="0E2841"/>
                </a:solidFill>
                <a:effectLst/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 use case </a:t>
            </a:r>
            <a:r>
              <a:rPr lang="en-US" i="1" dirty="0" err="1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chính</a:t>
            </a:r>
            <a:endParaRPr lang="en-US" sz="1800" i="1" dirty="0">
              <a:solidFill>
                <a:srgbClr val="0E2841"/>
              </a:solidFill>
              <a:effectLst/>
              <a:latin typeface="Aptos Display (Headings)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2E64F4-6B58-077B-83DE-C6BDC31D52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0077" y="919217"/>
            <a:ext cx="7423355" cy="5304602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29018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0C35050-EF5F-FC68-4650-4F0C1520E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963" y="1"/>
            <a:ext cx="396036" cy="39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856A35F-A818-6A54-74CC-232810FF4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00081" cy="39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C710F13-E022-6993-0C8F-49D45C779CFE}"/>
              </a:ext>
            </a:extLst>
          </p:cNvPr>
          <p:cNvGrpSpPr/>
          <p:nvPr/>
        </p:nvGrpSpPr>
        <p:grpSpPr>
          <a:xfrm>
            <a:off x="260349" y="396037"/>
            <a:ext cx="6971342" cy="554362"/>
            <a:chOff x="260349" y="396037"/>
            <a:chExt cx="6971342" cy="5543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D345BBD-AE66-2B7A-48EB-4C2F70AB2FAB}"/>
                </a:ext>
              </a:extLst>
            </p:cNvPr>
            <p:cNvGrpSpPr/>
            <p:nvPr/>
          </p:nvGrpSpPr>
          <p:grpSpPr>
            <a:xfrm>
              <a:off x="260349" y="396037"/>
              <a:ext cx="900081" cy="554362"/>
              <a:chOff x="2323153" y="1840945"/>
              <a:chExt cx="812837" cy="864155"/>
            </a:xfrm>
          </p:grpSpPr>
          <p:sp>
            <p:nvSpPr>
              <p:cNvPr id="7" name="Google Shape;211;p4">
                <a:extLst>
                  <a:ext uri="{FF2B5EF4-FFF2-40B4-BE49-F238E27FC236}">
                    <a16:creationId xmlns:a16="http://schemas.microsoft.com/office/drawing/2014/main" id="{7D60B249-79B7-9862-0021-A1CABB4A114D}"/>
                  </a:ext>
                </a:extLst>
              </p:cNvPr>
              <p:cNvSpPr txBox="1"/>
              <p:nvPr/>
            </p:nvSpPr>
            <p:spPr>
              <a:xfrm>
                <a:off x="2329894" y="1840945"/>
                <a:ext cx="802144" cy="861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 b="0" i="0" u="none" strike="noStrike" cap="none">
                    <a:solidFill>
                      <a:srgbClr val="0070C0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rPr>
                  <a:t>2.3</a:t>
                </a:r>
                <a:endParaRPr>
                  <a:solidFill>
                    <a:srgbClr val="0070C0"/>
                  </a:solidFill>
                </a:endParaRPr>
              </a:p>
            </p:txBody>
          </p:sp>
          <p:sp>
            <p:nvSpPr>
              <p:cNvPr id="8" name="Google Shape;212;p4">
                <a:extLst>
                  <a:ext uri="{FF2B5EF4-FFF2-40B4-BE49-F238E27FC236}">
                    <a16:creationId xmlns:a16="http://schemas.microsoft.com/office/drawing/2014/main" id="{C2ED71A6-39AF-2E0A-7267-023488D675B7}"/>
                  </a:ext>
                </a:extLst>
              </p:cNvPr>
              <p:cNvSpPr/>
              <p:nvPr/>
            </p:nvSpPr>
            <p:spPr>
              <a:xfrm>
                <a:off x="2323153" y="1843881"/>
                <a:ext cx="812837" cy="861219"/>
              </a:xfrm>
              <a:prstGeom prst="rect">
                <a:avLst/>
              </a:prstGeom>
              <a:noFill/>
              <a:ln w="9525" cap="flat" cmpd="sng">
                <a:solidFill>
                  <a:srgbClr val="BA7C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" name="Google Shape;213;p4">
              <a:extLst>
                <a:ext uri="{FF2B5EF4-FFF2-40B4-BE49-F238E27FC236}">
                  <a16:creationId xmlns:a16="http://schemas.microsoft.com/office/drawing/2014/main" id="{16A26B40-EDBD-0EBC-7BD3-468FAEA4DFFF}"/>
                </a:ext>
              </a:extLst>
            </p:cNvPr>
            <p:cNvSpPr txBox="1"/>
            <p:nvPr/>
          </p:nvSpPr>
          <p:spPr>
            <a:xfrm>
              <a:off x="1238985" y="396037"/>
              <a:ext cx="5992706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latin typeface="Montserrat ExtraBold"/>
                  <a:sym typeface="Montserrat ExtraBold"/>
                </a:rPr>
                <a:t>MỘT SỐ CHỨC NĂNG </a:t>
              </a:r>
              <a:endParaRPr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0999B5F-60AD-1A76-B28B-798AACB043D1}"/>
              </a:ext>
            </a:extLst>
          </p:cNvPr>
          <p:cNvSpPr txBox="1"/>
          <p:nvPr/>
        </p:nvSpPr>
        <p:spPr>
          <a:xfrm>
            <a:off x="3048000" y="6229110"/>
            <a:ext cx="6096000" cy="465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 err="1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Hình</a:t>
            </a:r>
            <a:r>
              <a:rPr lang="en-US" i="1" dirty="0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 2.2: </a:t>
            </a:r>
            <a:r>
              <a:rPr lang="en-US" i="1" dirty="0" err="1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Biểu</a:t>
            </a:r>
            <a:r>
              <a:rPr lang="en-US" i="1" dirty="0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đồ</a:t>
            </a:r>
            <a:r>
              <a:rPr lang="en-US" i="1" dirty="0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tuần</a:t>
            </a:r>
            <a:r>
              <a:rPr lang="en-US" i="1" dirty="0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tự</a:t>
            </a:r>
            <a:r>
              <a:rPr lang="en-US" i="1" dirty="0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i="1" dirty="0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 use case </a:t>
            </a:r>
            <a:r>
              <a:rPr lang="en-US" i="1" dirty="0" err="1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QLSanPham</a:t>
            </a:r>
            <a:r>
              <a:rPr lang="en-US" i="1" dirty="0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thêm</a:t>
            </a:r>
            <a:r>
              <a:rPr lang="en-US" i="1" dirty="0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mới</a:t>
            </a:r>
            <a:r>
              <a:rPr lang="en-US" i="1" dirty="0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n-US" sz="1800" i="1" dirty="0">
              <a:solidFill>
                <a:srgbClr val="0E2841"/>
              </a:solidFill>
              <a:effectLst/>
              <a:latin typeface="Aptos Display (Headings)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5A7B66-D272-3681-3A49-AA11D0908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1656" y="1068717"/>
            <a:ext cx="7668687" cy="5010892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51913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0C35050-EF5F-FC68-4650-4F0C1520E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963" y="1"/>
            <a:ext cx="396036" cy="39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856A35F-A818-6A54-74CC-232810FF4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00081" cy="39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C710F13-E022-6993-0C8F-49D45C779CFE}"/>
              </a:ext>
            </a:extLst>
          </p:cNvPr>
          <p:cNvGrpSpPr/>
          <p:nvPr/>
        </p:nvGrpSpPr>
        <p:grpSpPr>
          <a:xfrm>
            <a:off x="260349" y="396037"/>
            <a:ext cx="6971342" cy="554362"/>
            <a:chOff x="260349" y="396037"/>
            <a:chExt cx="6971342" cy="5543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D345BBD-AE66-2B7A-48EB-4C2F70AB2FAB}"/>
                </a:ext>
              </a:extLst>
            </p:cNvPr>
            <p:cNvGrpSpPr/>
            <p:nvPr/>
          </p:nvGrpSpPr>
          <p:grpSpPr>
            <a:xfrm>
              <a:off x="260349" y="396037"/>
              <a:ext cx="900081" cy="554362"/>
              <a:chOff x="2323153" y="1840945"/>
              <a:chExt cx="812837" cy="864155"/>
            </a:xfrm>
          </p:grpSpPr>
          <p:sp>
            <p:nvSpPr>
              <p:cNvPr id="7" name="Google Shape;211;p4">
                <a:extLst>
                  <a:ext uri="{FF2B5EF4-FFF2-40B4-BE49-F238E27FC236}">
                    <a16:creationId xmlns:a16="http://schemas.microsoft.com/office/drawing/2014/main" id="{7D60B249-79B7-9862-0021-A1CABB4A114D}"/>
                  </a:ext>
                </a:extLst>
              </p:cNvPr>
              <p:cNvSpPr txBox="1"/>
              <p:nvPr/>
            </p:nvSpPr>
            <p:spPr>
              <a:xfrm>
                <a:off x="2329894" y="1840945"/>
                <a:ext cx="802144" cy="861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 b="0" i="0" u="none" strike="noStrike" cap="none">
                    <a:solidFill>
                      <a:srgbClr val="0070C0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rPr>
                  <a:t>2.3</a:t>
                </a:r>
                <a:endParaRPr>
                  <a:solidFill>
                    <a:srgbClr val="0070C0"/>
                  </a:solidFill>
                </a:endParaRPr>
              </a:p>
            </p:txBody>
          </p:sp>
          <p:sp>
            <p:nvSpPr>
              <p:cNvPr id="8" name="Google Shape;212;p4">
                <a:extLst>
                  <a:ext uri="{FF2B5EF4-FFF2-40B4-BE49-F238E27FC236}">
                    <a16:creationId xmlns:a16="http://schemas.microsoft.com/office/drawing/2014/main" id="{C2ED71A6-39AF-2E0A-7267-023488D675B7}"/>
                  </a:ext>
                </a:extLst>
              </p:cNvPr>
              <p:cNvSpPr/>
              <p:nvPr/>
            </p:nvSpPr>
            <p:spPr>
              <a:xfrm>
                <a:off x="2323153" y="1843881"/>
                <a:ext cx="812837" cy="861219"/>
              </a:xfrm>
              <a:prstGeom prst="rect">
                <a:avLst/>
              </a:prstGeom>
              <a:noFill/>
              <a:ln w="9525" cap="flat" cmpd="sng">
                <a:solidFill>
                  <a:srgbClr val="BA7C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" name="Google Shape;213;p4">
              <a:extLst>
                <a:ext uri="{FF2B5EF4-FFF2-40B4-BE49-F238E27FC236}">
                  <a16:creationId xmlns:a16="http://schemas.microsoft.com/office/drawing/2014/main" id="{16A26B40-EDBD-0EBC-7BD3-468FAEA4DFFF}"/>
                </a:ext>
              </a:extLst>
            </p:cNvPr>
            <p:cNvSpPr txBox="1"/>
            <p:nvPr/>
          </p:nvSpPr>
          <p:spPr>
            <a:xfrm>
              <a:off x="1238985" y="396037"/>
              <a:ext cx="5992706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latin typeface="Montserrat ExtraBold"/>
                  <a:sym typeface="Montserrat ExtraBold"/>
                </a:rPr>
                <a:t>MỘT SỐ CHỨC NĂNG</a:t>
              </a:r>
              <a:endParaRPr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089006E-5AA5-E3B8-C2AF-4B26C746555A}"/>
              </a:ext>
            </a:extLst>
          </p:cNvPr>
          <p:cNvSpPr txBox="1"/>
          <p:nvPr/>
        </p:nvSpPr>
        <p:spPr>
          <a:xfrm>
            <a:off x="3151294" y="6080757"/>
            <a:ext cx="6096000" cy="465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i="1" dirty="0" err="1">
                <a:solidFill>
                  <a:srgbClr val="0E2841"/>
                </a:solidFill>
                <a:effectLst/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i="1" dirty="0">
                <a:solidFill>
                  <a:srgbClr val="0E2841"/>
                </a:solidFill>
                <a:effectLst/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 2.3: </a:t>
            </a:r>
            <a:r>
              <a:rPr lang="en-US" i="1" dirty="0" err="1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Biểu</a:t>
            </a:r>
            <a:r>
              <a:rPr lang="en-US" i="1" dirty="0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đồ</a:t>
            </a:r>
            <a:r>
              <a:rPr lang="en-US" i="1" dirty="0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tuần</a:t>
            </a:r>
            <a:r>
              <a:rPr lang="en-US" i="1" dirty="0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tự</a:t>
            </a:r>
            <a:r>
              <a:rPr lang="en-US" i="1" dirty="0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i="1" dirty="0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 use case </a:t>
            </a:r>
            <a:r>
              <a:rPr lang="en-US" i="1" dirty="0" err="1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QLSanPham</a:t>
            </a:r>
            <a:r>
              <a:rPr lang="en-US" i="1" dirty="0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cập</a:t>
            </a:r>
            <a:r>
              <a:rPr lang="en-US" i="1" dirty="0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nhật</a:t>
            </a:r>
            <a:r>
              <a:rPr lang="en-US" i="1" dirty="0">
                <a:solidFill>
                  <a:srgbClr val="0E2841"/>
                </a:solidFill>
                <a:latin typeface="Aptos Display (Headings)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n-US" sz="1800" i="1" dirty="0">
              <a:solidFill>
                <a:srgbClr val="0E2841"/>
              </a:solidFill>
              <a:effectLst/>
              <a:latin typeface="Aptos Display (Headings)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BAA23E-D96D-E58E-F0E7-06FDB003B9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9456" y="1182453"/>
            <a:ext cx="7793087" cy="4635068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44946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583</Words>
  <Application>Microsoft Office PowerPoint</Application>
  <PresentationFormat>Widescreen</PresentationFormat>
  <Paragraphs>85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Aptos</vt:lpstr>
      <vt:lpstr>Aptos Display</vt:lpstr>
      <vt:lpstr>Aptos Display (Headings)</vt:lpstr>
      <vt:lpstr>Arial</vt:lpstr>
      <vt:lpstr>Montserrat</vt:lpstr>
      <vt:lpstr>Montserrat ExtraBold</vt:lpstr>
      <vt:lpstr>Poppins Bold</vt:lpstr>
      <vt:lpstr>Poppins Semi-Bold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Are Lws</dc:creator>
  <cp:lastModifiedBy>ADMIN</cp:lastModifiedBy>
  <cp:revision>52</cp:revision>
  <dcterms:created xsi:type="dcterms:W3CDTF">2024-05-25T09:42:08Z</dcterms:created>
  <dcterms:modified xsi:type="dcterms:W3CDTF">2024-06-12T15:40:21Z</dcterms:modified>
</cp:coreProperties>
</file>