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4"/>
  </p:sldMasterIdLst>
  <p:notesMasterIdLst>
    <p:notesMasterId r:id="rId64"/>
  </p:notesMasterIdLst>
  <p:sldIdLst>
    <p:sldId id="256" r:id="rId5"/>
    <p:sldId id="267" r:id="rId6"/>
    <p:sldId id="376" r:id="rId7"/>
    <p:sldId id="258" r:id="rId8"/>
    <p:sldId id="384" r:id="rId9"/>
    <p:sldId id="377" r:id="rId10"/>
    <p:sldId id="378" r:id="rId11"/>
    <p:sldId id="379" r:id="rId12"/>
    <p:sldId id="380" r:id="rId13"/>
    <p:sldId id="381" r:id="rId14"/>
    <p:sldId id="382" r:id="rId15"/>
    <p:sldId id="383" r:id="rId16"/>
    <p:sldId id="259" r:id="rId17"/>
    <p:sldId id="275" r:id="rId18"/>
    <p:sldId id="386" r:id="rId19"/>
    <p:sldId id="342" r:id="rId20"/>
    <p:sldId id="387" r:id="rId21"/>
    <p:sldId id="419" r:id="rId22"/>
    <p:sldId id="420" r:id="rId23"/>
    <p:sldId id="413" r:id="rId24"/>
    <p:sldId id="416" r:id="rId25"/>
    <p:sldId id="414" r:id="rId26"/>
    <p:sldId id="405" r:id="rId27"/>
    <p:sldId id="417" r:id="rId28"/>
    <p:sldId id="406" r:id="rId29"/>
    <p:sldId id="407" r:id="rId30"/>
    <p:sldId id="408" r:id="rId31"/>
    <p:sldId id="409" r:id="rId32"/>
    <p:sldId id="410" r:id="rId33"/>
    <p:sldId id="415" r:id="rId34"/>
    <p:sldId id="418" r:id="rId35"/>
    <p:sldId id="312" r:id="rId36"/>
    <p:sldId id="313" r:id="rId37"/>
    <p:sldId id="315" r:id="rId38"/>
    <p:sldId id="319" r:id="rId39"/>
    <p:sldId id="320" r:id="rId40"/>
    <p:sldId id="321" r:id="rId41"/>
    <p:sldId id="322" r:id="rId42"/>
    <p:sldId id="402" r:id="rId43"/>
    <p:sldId id="403" r:id="rId44"/>
    <p:sldId id="306" r:id="rId45"/>
    <p:sldId id="404" r:id="rId46"/>
    <p:sldId id="421" r:id="rId47"/>
    <p:sldId id="389" r:id="rId48"/>
    <p:sldId id="390" r:id="rId49"/>
    <p:sldId id="391" r:id="rId50"/>
    <p:sldId id="392" r:id="rId51"/>
    <p:sldId id="393" r:id="rId52"/>
    <p:sldId id="394" r:id="rId53"/>
    <p:sldId id="395" r:id="rId54"/>
    <p:sldId id="396" r:id="rId55"/>
    <p:sldId id="397" r:id="rId56"/>
    <p:sldId id="398" r:id="rId57"/>
    <p:sldId id="399" r:id="rId58"/>
    <p:sldId id="400" r:id="rId59"/>
    <p:sldId id="401" r:id="rId60"/>
    <p:sldId id="341" r:id="rId61"/>
    <p:sldId id="422" r:id="rId62"/>
    <p:sldId id="423" r:id="rId6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0CDE6C-CB2B-694B-EDC2-91A46A483B3D}" v="5" dt="2021-12-09T10:32:07.725"/>
    <p1510:client id="{BF8B3A9F-9B09-EFDF-288B-45FB8E48D656}" v="5" dt="2020-04-29T02:44:04.7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197" autoAdjust="0"/>
  </p:normalViewPr>
  <p:slideViewPr>
    <p:cSldViewPr>
      <p:cViewPr varScale="1">
        <p:scale>
          <a:sx n="65" d="100"/>
          <a:sy n="65" d="100"/>
        </p:scale>
        <p:origin x="153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notesMaster" Target="notesMasters/notesMaster1.xml"/><Relationship Id="rId69"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u Ngoc Anh (VN.DAP)" userId="S::anhvn5@fsoft.com.vn::8027a1be-bbe0-46f5-a77d-6f10bcadbe66" providerId="AD" clId="Web-{880CDE6C-CB2B-694B-EDC2-91A46A483B3D}"/>
    <pc:docChg chg="modSld">
      <pc:chgData name="Vu Ngoc Anh (VN.DAP)" userId="S::anhvn5@fsoft.com.vn::8027a1be-bbe0-46f5-a77d-6f10bcadbe66" providerId="AD" clId="Web-{880CDE6C-CB2B-694B-EDC2-91A46A483B3D}" dt="2021-12-09T10:32:07.725" v="4" actId="20577"/>
      <pc:docMkLst>
        <pc:docMk/>
      </pc:docMkLst>
      <pc:sldChg chg="modSp">
        <pc:chgData name="Vu Ngoc Anh (VN.DAP)" userId="S::anhvn5@fsoft.com.vn::8027a1be-bbe0-46f5-a77d-6f10bcadbe66" providerId="AD" clId="Web-{880CDE6C-CB2B-694B-EDC2-91A46A483B3D}" dt="2021-12-09T10:32:07.725" v="4" actId="20577"/>
        <pc:sldMkLst>
          <pc:docMk/>
          <pc:sldMk cId="2053087959" sldId="401"/>
        </pc:sldMkLst>
        <pc:spChg chg="mod">
          <ac:chgData name="Vu Ngoc Anh (VN.DAP)" userId="S::anhvn5@fsoft.com.vn::8027a1be-bbe0-46f5-a77d-6f10bcadbe66" providerId="AD" clId="Web-{880CDE6C-CB2B-694B-EDC2-91A46A483B3D}" dt="2021-12-09T10:32:07.725" v="4" actId="20577"/>
          <ac:spMkLst>
            <pc:docMk/>
            <pc:sldMk cId="2053087959" sldId="401"/>
            <ac:spMk id="23554" creationId="{00000000-0000-0000-0000-000000000000}"/>
          </ac:spMkLst>
        </pc:spChg>
      </pc:sldChg>
    </pc:docChg>
  </pc:docChgLst>
  <pc:docChgLst>
    <pc:chgData name="Nguyen Van Lam (FA.G0.HN)" userId="S::lamnv12@fsoft.com.vn::f9c1c255-8d56-4148-9e73-6ee6fc820ff2" providerId="AD" clId="Web-{BF8B3A9F-9B09-EFDF-288B-45FB8E48D656}"/>
    <pc:docChg chg="modSld">
      <pc:chgData name="Nguyen Van Lam (FA.G0.HN)" userId="S::lamnv12@fsoft.com.vn::f9c1c255-8d56-4148-9e73-6ee6fc820ff2" providerId="AD" clId="Web-{BF8B3A9F-9B09-EFDF-288B-45FB8E48D656}" dt="2020-04-29T02:44:04.754" v="4" actId="20577"/>
      <pc:docMkLst>
        <pc:docMk/>
      </pc:docMkLst>
      <pc:sldChg chg="modSp">
        <pc:chgData name="Nguyen Van Lam (FA.G0.HN)" userId="S::lamnv12@fsoft.com.vn::f9c1c255-8d56-4148-9e73-6ee6fc820ff2" providerId="AD" clId="Web-{BF8B3A9F-9B09-EFDF-288B-45FB8E48D656}" dt="2020-04-29T02:44:04.754" v="4" actId="20577"/>
        <pc:sldMkLst>
          <pc:docMk/>
          <pc:sldMk cId="0" sldId="315"/>
        </pc:sldMkLst>
        <pc:spChg chg="mod">
          <ac:chgData name="Nguyen Van Lam (FA.G0.HN)" userId="S::lamnv12@fsoft.com.vn::f9c1c255-8d56-4148-9e73-6ee6fc820ff2" providerId="AD" clId="Web-{BF8B3A9F-9B09-EFDF-288B-45FB8E48D656}" dt="2020-04-29T02:44:04.754" v="4" actId="20577"/>
          <ac:spMkLst>
            <pc:docMk/>
            <pc:sldMk cId="0" sldId="315"/>
            <ac:spMk id="13315"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33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33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3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33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B9567D6D-6528-44E4-BC71-0AAE549170B7}" type="slidenum">
              <a:rPr lang="en-US"/>
              <a:pPr/>
              <a:t>‹#›</a:t>
            </a:fld>
            <a:endParaRPr lang="en-US"/>
          </a:p>
        </p:txBody>
      </p:sp>
    </p:spTree>
    <p:extLst>
      <p:ext uri="{BB962C8B-B14F-4D97-AF65-F5344CB8AC3E}">
        <p14:creationId xmlns:p14="http://schemas.microsoft.com/office/powerpoint/2010/main" val="419480245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a:ln/>
        </p:spPr>
      </p:sp>
      <p:sp>
        <p:nvSpPr>
          <p:cNvPr id="117763" name="Notes Placeholder 2"/>
          <p:cNvSpPr>
            <a:spLocks noGrp="1"/>
          </p:cNvSpPr>
          <p:nvPr>
            <p:ph type="body" idx="1"/>
          </p:nvPr>
        </p:nvSpPr>
        <p:spPr>
          <a:noFill/>
          <a:ln/>
        </p:spPr>
        <p:txBody>
          <a:bodyPr/>
          <a:lstStyle/>
          <a:p>
            <a:endParaRPr lang="en-US">
              <a:latin typeface="Times New Roman" pitchFamily="18" charset="0"/>
            </a:endParaRPr>
          </a:p>
        </p:txBody>
      </p:sp>
      <p:sp>
        <p:nvSpPr>
          <p:cNvPr id="117764" name="Slide Number Placeholder 3"/>
          <p:cNvSpPr>
            <a:spLocks noGrp="1"/>
          </p:cNvSpPr>
          <p:nvPr>
            <p:ph type="sldNum" sz="quarter"/>
          </p:nvPr>
        </p:nvSpPr>
        <p:spPr>
          <a:noFill/>
        </p:spPr>
        <p:txBody>
          <a:bodyPr/>
          <a:lstStyle/>
          <a:p>
            <a:fld id="{70AF8ED3-D9FF-47E8-80E6-4C814A78FDFC}" type="slidenum">
              <a:rPr lang="vi-VN"/>
              <a:pPr/>
              <a:t>18</a:t>
            </a:fld>
            <a:endParaRPr lang="vi-VN"/>
          </a:p>
        </p:txBody>
      </p:sp>
    </p:spTree>
    <p:extLst>
      <p:ext uri="{BB962C8B-B14F-4D97-AF65-F5344CB8AC3E}">
        <p14:creationId xmlns:p14="http://schemas.microsoft.com/office/powerpoint/2010/main" val="32743022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sto MT" panose="02040603050505030304" pitchFamily="18" charset="0"/>
              </a:defRPr>
            </a:lvl1pPr>
            <a:lvl2pPr marL="742950" indent="-285750" eaLnBrk="0" hangingPunct="0">
              <a:defRPr>
                <a:solidFill>
                  <a:schemeClr val="tx1"/>
                </a:solidFill>
                <a:latin typeface="Calisto MT" panose="02040603050505030304" pitchFamily="18" charset="0"/>
              </a:defRPr>
            </a:lvl2pPr>
            <a:lvl3pPr marL="1143000" indent="-228600" eaLnBrk="0" hangingPunct="0">
              <a:defRPr>
                <a:solidFill>
                  <a:schemeClr val="tx1"/>
                </a:solidFill>
                <a:latin typeface="Calisto MT" panose="02040603050505030304" pitchFamily="18" charset="0"/>
              </a:defRPr>
            </a:lvl3pPr>
            <a:lvl4pPr marL="1600200" indent="-228600" eaLnBrk="0" hangingPunct="0">
              <a:defRPr>
                <a:solidFill>
                  <a:schemeClr val="tx1"/>
                </a:solidFill>
                <a:latin typeface="Calisto MT" panose="02040603050505030304" pitchFamily="18" charset="0"/>
              </a:defRPr>
            </a:lvl4pPr>
            <a:lvl5pPr marL="2057400" indent="-228600" eaLnBrk="0" hangingPunct="0">
              <a:defRPr>
                <a:solidFill>
                  <a:schemeClr val="tx1"/>
                </a:solidFill>
                <a:latin typeface="Calisto MT" panose="02040603050505030304" pitchFamily="18" charset="0"/>
              </a:defRPr>
            </a:lvl5pPr>
            <a:lvl6pPr marL="2514600" indent="-228600" eaLnBrk="0" fontAlgn="base" hangingPunct="0">
              <a:spcBef>
                <a:spcPct val="0"/>
              </a:spcBef>
              <a:spcAft>
                <a:spcPct val="0"/>
              </a:spcAft>
              <a:defRPr>
                <a:solidFill>
                  <a:schemeClr val="tx1"/>
                </a:solidFill>
                <a:latin typeface="Calisto MT" panose="02040603050505030304" pitchFamily="18" charset="0"/>
              </a:defRPr>
            </a:lvl6pPr>
            <a:lvl7pPr marL="2971800" indent="-228600" eaLnBrk="0" fontAlgn="base" hangingPunct="0">
              <a:spcBef>
                <a:spcPct val="0"/>
              </a:spcBef>
              <a:spcAft>
                <a:spcPct val="0"/>
              </a:spcAft>
              <a:defRPr>
                <a:solidFill>
                  <a:schemeClr val="tx1"/>
                </a:solidFill>
                <a:latin typeface="Calisto MT" panose="02040603050505030304" pitchFamily="18" charset="0"/>
              </a:defRPr>
            </a:lvl7pPr>
            <a:lvl8pPr marL="3429000" indent="-228600" eaLnBrk="0" fontAlgn="base" hangingPunct="0">
              <a:spcBef>
                <a:spcPct val="0"/>
              </a:spcBef>
              <a:spcAft>
                <a:spcPct val="0"/>
              </a:spcAft>
              <a:defRPr>
                <a:solidFill>
                  <a:schemeClr val="tx1"/>
                </a:solidFill>
                <a:latin typeface="Calisto MT" panose="02040603050505030304" pitchFamily="18" charset="0"/>
              </a:defRPr>
            </a:lvl8pPr>
            <a:lvl9pPr marL="3886200" indent="-228600" eaLnBrk="0" fontAlgn="base" hangingPunct="0">
              <a:spcBef>
                <a:spcPct val="0"/>
              </a:spcBef>
              <a:spcAft>
                <a:spcPct val="0"/>
              </a:spcAft>
              <a:defRPr>
                <a:solidFill>
                  <a:schemeClr val="tx1"/>
                </a:solidFill>
                <a:latin typeface="Calisto MT" panose="02040603050505030304" pitchFamily="18" charset="0"/>
              </a:defRPr>
            </a:lvl9pPr>
          </a:lstStyle>
          <a:p>
            <a:pPr eaLnBrk="1" hangingPunct="1"/>
            <a:fld id="{2091D929-0E13-4943-AAE3-AF3B44102322}" type="slidenum">
              <a:rPr lang="en-US" altLang="en-US">
                <a:latin typeface="Arial" panose="020B0604020202020204" pitchFamily="34" charset="0"/>
              </a:rPr>
              <a:pPr eaLnBrk="1" hangingPunct="1"/>
              <a:t>29</a:t>
            </a:fld>
            <a:endParaRPr lang="en-US" altLang="en-US">
              <a:latin typeface="Arial" panose="020B0604020202020204" pitchFamily="34" charset="0"/>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6185087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sto MT" panose="02040603050505030304" pitchFamily="18" charset="0"/>
              </a:defRPr>
            </a:lvl1pPr>
            <a:lvl2pPr marL="742950" indent="-285750" eaLnBrk="0" hangingPunct="0">
              <a:defRPr>
                <a:solidFill>
                  <a:schemeClr val="tx1"/>
                </a:solidFill>
                <a:latin typeface="Calisto MT" panose="02040603050505030304" pitchFamily="18" charset="0"/>
              </a:defRPr>
            </a:lvl2pPr>
            <a:lvl3pPr marL="1143000" indent="-228600" eaLnBrk="0" hangingPunct="0">
              <a:defRPr>
                <a:solidFill>
                  <a:schemeClr val="tx1"/>
                </a:solidFill>
                <a:latin typeface="Calisto MT" panose="02040603050505030304" pitchFamily="18" charset="0"/>
              </a:defRPr>
            </a:lvl3pPr>
            <a:lvl4pPr marL="1600200" indent="-228600" eaLnBrk="0" hangingPunct="0">
              <a:defRPr>
                <a:solidFill>
                  <a:schemeClr val="tx1"/>
                </a:solidFill>
                <a:latin typeface="Calisto MT" panose="02040603050505030304" pitchFamily="18" charset="0"/>
              </a:defRPr>
            </a:lvl4pPr>
            <a:lvl5pPr marL="2057400" indent="-228600" eaLnBrk="0" hangingPunct="0">
              <a:defRPr>
                <a:solidFill>
                  <a:schemeClr val="tx1"/>
                </a:solidFill>
                <a:latin typeface="Calisto MT" panose="02040603050505030304" pitchFamily="18" charset="0"/>
              </a:defRPr>
            </a:lvl5pPr>
            <a:lvl6pPr marL="2514600" indent="-228600" eaLnBrk="0" fontAlgn="base" hangingPunct="0">
              <a:spcBef>
                <a:spcPct val="0"/>
              </a:spcBef>
              <a:spcAft>
                <a:spcPct val="0"/>
              </a:spcAft>
              <a:defRPr>
                <a:solidFill>
                  <a:schemeClr val="tx1"/>
                </a:solidFill>
                <a:latin typeface="Calisto MT" panose="02040603050505030304" pitchFamily="18" charset="0"/>
              </a:defRPr>
            </a:lvl6pPr>
            <a:lvl7pPr marL="2971800" indent="-228600" eaLnBrk="0" fontAlgn="base" hangingPunct="0">
              <a:spcBef>
                <a:spcPct val="0"/>
              </a:spcBef>
              <a:spcAft>
                <a:spcPct val="0"/>
              </a:spcAft>
              <a:defRPr>
                <a:solidFill>
                  <a:schemeClr val="tx1"/>
                </a:solidFill>
                <a:latin typeface="Calisto MT" panose="02040603050505030304" pitchFamily="18" charset="0"/>
              </a:defRPr>
            </a:lvl7pPr>
            <a:lvl8pPr marL="3429000" indent="-228600" eaLnBrk="0" fontAlgn="base" hangingPunct="0">
              <a:spcBef>
                <a:spcPct val="0"/>
              </a:spcBef>
              <a:spcAft>
                <a:spcPct val="0"/>
              </a:spcAft>
              <a:defRPr>
                <a:solidFill>
                  <a:schemeClr val="tx1"/>
                </a:solidFill>
                <a:latin typeface="Calisto MT" panose="02040603050505030304" pitchFamily="18" charset="0"/>
              </a:defRPr>
            </a:lvl8pPr>
            <a:lvl9pPr marL="3886200" indent="-228600" eaLnBrk="0" fontAlgn="base" hangingPunct="0">
              <a:spcBef>
                <a:spcPct val="0"/>
              </a:spcBef>
              <a:spcAft>
                <a:spcPct val="0"/>
              </a:spcAft>
              <a:defRPr>
                <a:solidFill>
                  <a:schemeClr val="tx1"/>
                </a:solidFill>
                <a:latin typeface="Calisto MT" panose="02040603050505030304" pitchFamily="18" charset="0"/>
              </a:defRPr>
            </a:lvl9pPr>
          </a:lstStyle>
          <a:p>
            <a:pPr eaLnBrk="1" hangingPunct="1"/>
            <a:fld id="{C0262D0D-34C2-4815-AE6C-A587E31CA7DB}" type="slidenum">
              <a:rPr lang="en-US" altLang="en-US">
                <a:latin typeface="Arial" panose="020B0604020202020204" pitchFamily="34" charset="0"/>
              </a:rPr>
              <a:pPr eaLnBrk="1" hangingPunct="1"/>
              <a:t>30</a:t>
            </a:fld>
            <a:endParaRPr lang="en-US" altLang="en-US">
              <a:latin typeface="Arial" panose="020B0604020202020204" pitchFamily="34" charset="0"/>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9479810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marL="311150" marR="0" indent="-311150" algn="just" defTabSz="914400" rtl="0" eaLnBrk="1" fontAlgn="base" latinLnBrk="0" hangingPunct="1">
              <a:lnSpc>
                <a:spcPct val="85000"/>
              </a:lnSpc>
              <a:spcBef>
                <a:spcPct val="50000"/>
              </a:spcBef>
              <a:spcAft>
                <a:spcPct val="0"/>
              </a:spcAft>
              <a:buClr>
                <a:schemeClr val="tx1"/>
              </a:buClr>
              <a:buSzPct val="100000"/>
              <a:buFont typeface="Wingdings" pitchFamily="2" charset="2"/>
              <a:buNone/>
              <a:tabLst/>
              <a:defRPr/>
            </a:pPr>
            <a:r>
              <a:rPr lang="en-US" sz="1200" b="1" dirty="0" err="1">
                <a:solidFill>
                  <a:srgbClr val="000066"/>
                </a:solidFill>
                <a:latin typeface="Arial" charset="0"/>
              </a:rPr>
              <a:t>pwd</a:t>
            </a:r>
            <a:r>
              <a:rPr lang="en-US" sz="1200" dirty="0">
                <a:solidFill>
                  <a:srgbClr val="000066"/>
                </a:solidFill>
                <a:latin typeface="Arial" charset="0"/>
              </a:rPr>
              <a:t> Print or list the present working directory with full path.</a:t>
            </a:r>
          </a:p>
          <a:p>
            <a:pPr marL="311150" indent="-311150" algn="just">
              <a:lnSpc>
                <a:spcPct val="85000"/>
              </a:lnSpc>
              <a:spcBef>
                <a:spcPct val="50000"/>
              </a:spcBef>
              <a:spcAft>
                <a:spcPct val="0"/>
              </a:spcAft>
              <a:buClr>
                <a:schemeClr val="tx1"/>
              </a:buClr>
              <a:buSzPct val="100000"/>
              <a:buFont typeface="Wingdings" pitchFamily="2" charset="2"/>
              <a:buNone/>
            </a:pPr>
            <a:endParaRPr lang="en-US" sz="1200" b="1" dirty="0">
              <a:solidFill>
                <a:srgbClr val="000066"/>
              </a:solidFill>
              <a:latin typeface="Arial" charset="0"/>
            </a:endParaRPr>
          </a:p>
          <a:p>
            <a:pPr marL="311150" indent="-311150" algn="just">
              <a:lnSpc>
                <a:spcPct val="85000"/>
              </a:lnSpc>
              <a:spcBef>
                <a:spcPct val="50000"/>
              </a:spcBef>
              <a:spcAft>
                <a:spcPct val="0"/>
              </a:spcAft>
              <a:buClr>
                <a:schemeClr val="tx1"/>
              </a:buClr>
              <a:buSzPct val="100000"/>
              <a:buFont typeface="Wingdings" pitchFamily="2" charset="2"/>
              <a:buNone/>
            </a:pPr>
            <a:r>
              <a:rPr lang="en-US" sz="1200" b="1" dirty="0" err="1">
                <a:solidFill>
                  <a:srgbClr val="000066"/>
                </a:solidFill>
                <a:latin typeface="Arial" charset="0"/>
              </a:rPr>
              <a:t>ls</a:t>
            </a:r>
            <a:r>
              <a:rPr lang="en-US" sz="1200" b="1" dirty="0">
                <a:solidFill>
                  <a:srgbClr val="000066"/>
                </a:solidFill>
                <a:latin typeface="Arial" charset="0"/>
              </a:rPr>
              <a:t> </a:t>
            </a:r>
            <a:r>
              <a:rPr lang="en-US" sz="1200" dirty="0">
                <a:solidFill>
                  <a:srgbClr val="000066"/>
                </a:solidFill>
                <a:latin typeface="Arial" charset="0"/>
              </a:rPr>
              <a:t>List contents of a directory. </a:t>
            </a:r>
          </a:p>
          <a:p>
            <a:pPr marL="311150" indent="-311150" algn="just">
              <a:lnSpc>
                <a:spcPct val="85000"/>
              </a:lnSpc>
              <a:spcBef>
                <a:spcPct val="50000"/>
              </a:spcBef>
              <a:spcAft>
                <a:spcPct val="0"/>
              </a:spcAft>
              <a:buClr>
                <a:schemeClr val="tx1"/>
              </a:buClr>
              <a:buSzPct val="100000"/>
              <a:buFont typeface="Wingdings" pitchFamily="2" charset="2"/>
              <a:buNone/>
            </a:pPr>
            <a:r>
              <a:rPr lang="en-US" sz="1200" dirty="0">
                <a:solidFill>
                  <a:srgbClr val="000066"/>
                </a:solidFill>
                <a:latin typeface="Arial" charset="0"/>
              </a:rPr>
              <a:t>    Ex: </a:t>
            </a:r>
            <a:r>
              <a:rPr lang="en-US" sz="1200" dirty="0" err="1">
                <a:solidFill>
                  <a:srgbClr val="000066"/>
                </a:solidFill>
                <a:latin typeface="Arial" charset="0"/>
              </a:rPr>
              <a:t>ls</a:t>
            </a:r>
            <a:r>
              <a:rPr lang="en-US" sz="1200" dirty="0">
                <a:solidFill>
                  <a:srgbClr val="000066"/>
                </a:solidFill>
                <a:latin typeface="Arial" charset="0"/>
              </a:rPr>
              <a:t>, </a:t>
            </a:r>
            <a:r>
              <a:rPr lang="en-US" sz="1200" dirty="0" err="1">
                <a:solidFill>
                  <a:srgbClr val="000066"/>
                </a:solidFill>
                <a:latin typeface="Arial" charset="0"/>
              </a:rPr>
              <a:t>ls</a:t>
            </a:r>
            <a:r>
              <a:rPr lang="en-US" sz="1200" dirty="0">
                <a:solidFill>
                  <a:srgbClr val="000066"/>
                </a:solidFill>
                <a:latin typeface="Arial" charset="0"/>
              </a:rPr>
              <a:t> –l , </a:t>
            </a:r>
            <a:r>
              <a:rPr lang="en-US" sz="1200" dirty="0" err="1">
                <a:solidFill>
                  <a:srgbClr val="000066"/>
                </a:solidFill>
                <a:latin typeface="Arial" charset="0"/>
              </a:rPr>
              <a:t>ls</a:t>
            </a:r>
            <a:r>
              <a:rPr lang="en-US" sz="1200" dirty="0">
                <a:solidFill>
                  <a:srgbClr val="000066"/>
                </a:solidFill>
                <a:latin typeface="Arial" charset="0"/>
              </a:rPr>
              <a:t> –al, </a:t>
            </a:r>
            <a:r>
              <a:rPr lang="en-US" sz="1200" dirty="0" err="1">
                <a:solidFill>
                  <a:srgbClr val="000066"/>
                </a:solidFill>
                <a:latin typeface="Arial" charset="0"/>
              </a:rPr>
              <a:t>ls</a:t>
            </a:r>
            <a:r>
              <a:rPr lang="en-US" sz="1200" dirty="0">
                <a:solidFill>
                  <a:srgbClr val="000066"/>
                </a:solidFill>
                <a:latin typeface="Arial" charset="0"/>
              </a:rPr>
              <a:t> –ld, </a:t>
            </a:r>
            <a:r>
              <a:rPr lang="en-US" sz="1200" dirty="0" err="1">
                <a:solidFill>
                  <a:srgbClr val="000066"/>
                </a:solidFill>
                <a:latin typeface="Arial" charset="0"/>
              </a:rPr>
              <a:t>ls</a:t>
            </a:r>
            <a:r>
              <a:rPr lang="en-US" sz="1200" dirty="0">
                <a:solidFill>
                  <a:srgbClr val="000066"/>
                </a:solidFill>
                <a:latin typeface="Arial" charset="0"/>
              </a:rPr>
              <a:t> –R</a:t>
            </a:r>
          </a:p>
          <a:p>
            <a:pPr marL="311150" indent="-311150" algn="just">
              <a:lnSpc>
                <a:spcPct val="85000"/>
              </a:lnSpc>
              <a:spcBef>
                <a:spcPct val="50000"/>
              </a:spcBef>
              <a:spcAft>
                <a:spcPct val="0"/>
              </a:spcAft>
              <a:buClr>
                <a:schemeClr val="tx1"/>
              </a:buClr>
              <a:buSzPct val="100000"/>
              <a:buFont typeface="Wingdings" pitchFamily="2" charset="2"/>
              <a:buNone/>
            </a:pPr>
            <a:r>
              <a:rPr lang="en-US" sz="1200" dirty="0">
                <a:solidFill>
                  <a:srgbClr val="000066"/>
                </a:solidFill>
                <a:latin typeface="Arial" charset="0"/>
              </a:rPr>
              <a:t>	(-</a:t>
            </a:r>
            <a:r>
              <a:rPr lang="en-US" sz="1200" dirty="0" err="1">
                <a:solidFill>
                  <a:srgbClr val="000066"/>
                </a:solidFill>
                <a:latin typeface="Arial" charset="0"/>
              </a:rPr>
              <a:t>rwxrwxr</a:t>
            </a:r>
            <a:r>
              <a:rPr lang="en-US" sz="1200" dirty="0">
                <a:solidFill>
                  <a:srgbClr val="000066"/>
                </a:solidFill>
                <a:latin typeface="Arial" charset="0"/>
              </a:rPr>
              <a:t>-x 1 </a:t>
            </a:r>
            <a:r>
              <a:rPr lang="en-US" sz="1200" dirty="0" err="1">
                <a:solidFill>
                  <a:srgbClr val="000066"/>
                </a:solidFill>
                <a:latin typeface="Arial" charset="0"/>
              </a:rPr>
              <a:t>juan</a:t>
            </a:r>
            <a:r>
              <a:rPr lang="en-US" sz="1200" dirty="0">
                <a:solidFill>
                  <a:srgbClr val="000066"/>
                </a:solidFill>
                <a:latin typeface="Arial" charset="0"/>
              </a:rPr>
              <a:t> </a:t>
            </a:r>
            <a:r>
              <a:rPr lang="en-US" sz="1200" dirty="0" err="1">
                <a:solidFill>
                  <a:srgbClr val="000066"/>
                </a:solidFill>
                <a:latin typeface="Arial" charset="0"/>
              </a:rPr>
              <a:t>juan</a:t>
            </a:r>
            <a:r>
              <a:rPr lang="en-US" sz="1200" dirty="0">
                <a:solidFill>
                  <a:srgbClr val="000066"/>
                </a:solidFill>
                <a:latin typeface="Arial" charset="0"/>
              </a:rPr>
              <a:t> 0 Sep 26 12:25 </a:t>
            </a:r>
            <a:r>
              <a:rPr lang="en-US" sz="1200" dirty="0" err="1">
                <a:solidFill>
                  <a:srgbClr val="000066"/>
                </a:solidFill>
                <a:latin typeface="Arial" charset="0"/>
              </a:rPr>
              <a:t>foo</a:t>
            </a:r>
            <a:r>
              <a:rPr lang="en-US" dirty="0">
                <a:solidFill>
                  <a:srgbClr val="000066"/>
                </a:solidFill>
                <a:latin typeface="Times New Roman" pitchFamily="18" charset="0"/>
              </a:rPr>
              <a:t> </a:t>
            </a:r>
            <a:r>
              <a:rPr lang="en-US" sz="1200" dirty="0">
                <a:solidFill>
                  <a:srgbClr val="000066"/>
                </a:solidFill>
                <a:latin typeface="Arial" charset="0"/>
              </a:rPr>
              <a:t>)</a:t>
            </a:r>
          </a:p>
          <a:p>
            <a:pPr marL="311150" indent="-311150" algn="just">
              <a:lnSpc>
                <a:spcPct val="85000"/>
              </a:lnSpc>
              <a:spcBef>
                <a:spcPct val="50000"/>
              </a:spcBef>
              <a:spcAft>
                <a:spcPct val="0"/>
              </a:spcAft>
              <a:buClr>
                <a:schemeClr val="tx1"/>
              </a:buClr>
              <a:buSzPct val="100000"/>
              <a:buFont typeface="Wingdings" pitchFamily="2" charset="2"/>
              <a:buNone/>
            </a:pPr>
            <a:r>
              <a:rPr lang="en-US" sz="1200" dirty="0">
                <a:solidFill>
                  <a:srgbClr val="000066"/>
                </a:solidFill>
                <a:latin typeface="Arial" charset="0"/>
              </a:rPr>
              <a:t>	|more will list page wise</a:t>
            </a:r>
          </a:p>
          <a:p>
            <a:pPr marL="311150" indent="-311150" algn="just">
              <a:lnSpc>
                <a:spcPct val="85000"/>
              </a:lnSpc>
              <a:spcBef>
                <a:spcPct val="50000"/>
              </a:spcBef>
              <a:spcAft>
                <a:spcPct val="0"/>
              </a:spcAft>
              <a:buClr>
                <a:schemeClr val="tx1"/>
              </a:buClr>
              <a:buSzPct val="100000"/>
              <a:buFont typeface="Wingdings" pitchFamily="2" charset="2"/>
              <a:buNone/>
            </a:pPr>
            <a:endParaRPr lang="en-US" sz="1200" b="1" dirty="0">
              <a:solidFill>
                <a:srgbClr val="000066"/>
              </a:solidFill>
              <a:latin typeface="Arial"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1" dirty="0" err="1">
                <a:solidFill>
                  <a:srgbClr val="000066"/>
                </a:solidFill>
                <a:latin typeface="Arial" charset="0"/>
              </a:rPr>
              <a:t>cd</a:t>
            </a:r>
            <a:r>
              <a:rPr lang="en-US" sz="1200" b="1" dirty="0">
                <a:solidFill>
                  <a:srgbClr val="000066"/>
                </a:solidFill>
                <a:latin typeface="Arial" charset="0"/>
              </a:rPr>
              <a:t> </a:t>
            </a:r>
            <a:r>
              <a:rPr lang="en-US" sz="1200" dirty="0">
                <a:solidFill>
                  <a:srgbClr val="000066"/>
                </a:solidFill>
                <a:latin typeface="Arial" charset="0"/>
              </a:rPr>
              <a:t>Change the current directory. With no arguments "</a:t>
            </a:r>
            <a:r>
              <a:rPr lang="en-US" sz="1200" dirty="0" err="1">
                <a:solidFill>
                  <a:srgbClr val="000066"/>
                </a:solidFill>
                <a:latin typeface="Arial" charset="0"/>
              </a:rPr>
              <a:t>cd</a:t>
            </a:r>
            <a:r>
              <a:rPr lang="en-US" sz="1200" dirty="0">
                <a:solidFill>
                  <a:srgbClr val="000066"/>
                </a:solidFill>
                <a:latin typeface="Arial" charset="0"/>
              </a:rPr>
              <a:t>" changes to the users home directory. (</a:t>
            </a:r>
            <a:r>
              <a:rPr lang="en-US" sz="1200" dirty="0" err="1">
                <a:solidFill>
                  <a:srgbClr val="000066"/>
                </a:solidFill>
                <a:latin typeface="Arial" charset="0"/>
              </a:rPr>
              <a:t>cd</a:t>
            </a:r>
            <a:r>
              <a:rPr lang="en-US" sz="1200" dirty="0">
                <a:solidFill>
                  <a:srgbClr val="000066"/>
                </a:solidFill>
                <a:latin typeface="Arial" charset="0"/>
              </a:rPr>
              <a:t> &lt;directory path&gt;)</a:t>
            </a:r>
          </a:p>
          <a:p>
            <a:endParaRPr lang="en-US" dirty="0"/>
          </a:p>
          <a:p>
            <a:pPr marL="311150" indent="-311150" algn="just">
              <a:lnSpc>
                <a:spcPct val="85000"/>
              </a:lnSpc>
              <a:spcBef>
                <a:spcPct val="50000"/>
              </a:spcBef>
              <a:spcAft>
                <a:spcPct val="0"/>
              </a:spcAft>
              <a:buClr>
                <a:schemeClr val="tx1"/>
              </a:buClr>
              <a:buSzPct val="100000"/>
              <a:buFont typeface="Wingdings" pitchFamily="2" charset="2"/>
              <a:buNone/>
            </a:pPr>
            <a:r>
              <a:rPr lang="en-US" sz="1200" b="1" dirty="0" err="1">
                <a:solidFill>
                  <a:srgbClr val="000066"/>
                </a:solidFill>
                <a:latin typeface="Arial" charset="0"/>
              </a:rPr>
              <a:t>mkdir</a:t>
            </a:r>
            <a:r>
              <a:rPr lang="en-US" sz="1200" dirty="0">
                <a:solidFill>
                  <a:srgbClr val="000066"/>
                </a:solidFill>
                <a:latin typeface="Arial" charset="0"/>
              </a:rPr>
              <a:t> Make a directory. </a:t>
            </a:r>
          </a:p>
          <a:p>
            <a:pPr marL="311150" indent="-311150" algn="just">
              <a:lnSpc>
                <a:spcPct val="85000"/>
              </a:lnSpc>
              <a:spcBef>
                <a:spcPct val="50000"/>
              </a:spcBef>
              <a:spcAft>
                <a:spcPct val="0"/>
              </a:spcAft>
              <a:buClr>
                <a:schemeClr val="tx1"/>
              </a:buClr>
              <a:buSzPct val="100000"/>
              <a:buFont typeface="Wingdings" pitchFamily="2" charset="2"/>
              <a:buNone/>
            </a:pPr>
            <a:r>
              <a:rPr lang="en-US" sz="1200" dirty="0">
                <a:solidFill>
                  <a:srgbClr val="000066"/>
                </a:solidFill>
                <a:latin typeface="Arial" charset="0"/>
              </a:rPr>
              <a:t>    Ex: </a:t>
            </a:r>
            <a:r>
              <a:rPr lang="en-US" sz="1200" dirty="0" err="1">
                <a:solidFill>
                  <a:srgbClr val="000066"/>
                </a:solidFill>
                <a:latin typeface="Arial" charset="0"/>
              </a:rPr>
              <a:t>mkdir</a:t>
            </a:r>
            <a:r>
              <a:rPr lang="en-US" sz="1200" dirty="0">
                <a:solidFill>
                  <a:srgbClr val="000066"/>
                </a:solidFill>
                <a:latin typeface="Arial" charset="0"/>
              </a:rPr>
              <a:t> &lt;directory name&gt; : Makes a directory </a:t>
            </a:r>
          </a:p>
          <a:p>
            <a:pPr marL="311150" indent="-311150" algn="just">
              <a:lnSpc>
                <a:spcPct val="85000"/>
              </a:lnSpc>
              <a:spcBef>
                <a:spcPct val="50000"/>
              </a:spcBef>
              <a:spcAft>
                <a:spcPct val="0"/>
              </a:spcAft>
              <a:buClr>
                <a:schemeClr val="tx1"/>
              </a:buClr>
              <a:buSzPct val="100000"/>
              <a:buFont typeface="Wingdings" pitchFamily="2" charset="2"/>
              <a:buNone/>
            </a:pPr>
            <a:r>
              <a:rPr lang="en-US" sz="1200" dirty="0">
                <a:solidFill>
                  <a:srgbClr val="000066"/>
                </a:solidFill>
                <a:latin typeface="Arial" charset="0"/>
              </a:rPr>
              <a:t>    Ex </a:t>
            </a:r>
            <a:r>
              <a:rPr lang="en-US" sz="1200" i="1" dirty="0" err="1">
                <a:solidFill>
                  <a:srgbClr val="000066"/>
                </a:solidFill>
                <a:latin typeface="Arial" charset="0"/>
              </a:rPr>
              <a:t>mkdir</a:t>
            </a:r>
            <a:r>
              <a:rPr lang="en-US" sz="1200" i="1" dirty="0">
                <a:solidFill>
                  <a:srgbClr val="000066"/>
                </a:solidFill>
                <a:latin typeface="Arial" charset="0"/>
              </a:rPr>
              <a:t> –p /www/</a:t>
            </a:r>
            <a:r>
              <a:rPr lang="en-US" sz="1200" i="1" dirty="0" err="1">
                <a:solidFill>
                  <a:srgbClr val="000066"/>
                </a:solidFill>
                <a:latin typeface="Arial" charset="0"/>
              </a:rPr>
              <a:t>chache</a:t>
            </a:r>
            <a:r>
              <a:rPr lang="en-US" sz="1200" i="1" dirty="0">
                <a:solidFill>
                  <a:srgbClr val="000066"/>
                </a:solidFill>
                <a:latin typeface="Arial" charset="0"/>
              </a:rPr>
              <a:t>/</a:t>
            </a:r>
            <a:r>
              <a:rPr lang="en-US" sz="1200" i="1" dirty="0" err="1">
                <a:solidFill>
                  <a:srgbClr val="000066"/>
                </a:solidFill>
                <a:latin typeface="Arial" charset="0"/>
              </a:rPr>
              <a:t>var</a:t>
            </a:r>
            <a:r>
              <a:rPr lang="en-US" sz="1200" i="1" dirty="0">
                <a:solidFill>
                  <a:srgbClr val="000066"/>
                </a:solidFill>
                <a:latin typeface="Arial" charset="0"/>
              </a:rPr>
              <a:t>/log </a:t>
            </a:r>
            <a:r>
              <a:rPr lang="en-US" sz="1200" dirty="0">
                <a:solidFill>
                  <a:srgbClr val="000066"/>
                </a:solidFill>
                <a:latin typeface="Arial" charset="0"/>
              </a:rPr>
              <a:t>will create all the directories starting from www. </a:t>
            </a:r>
          </a:p>
          <a:p>
            <a:pPr marL="311150" indent="-311150" algn="just">
              <a:lnSpc>
                <a:spcPct val="85000"/>
              </a:lnSpc>
              <a:spcBef>
                <a:spcPct val="50000"/>
              </a:spcBef>
              <a:spcAft>
                <a:spcPct val="0"/>
              </a:spcAft>
              <a:buClr>
                <a:schemeClr val="tx1"/>
              </a:buClr>
              <a:buSzPct val="100000"/>
              <a:buFont typeface="Wingdings" pitchFamily="2" charset="2"/>
              <a:buNone/>
            </a:pPr>
            <a:endParaRPr lang="en-US" sz="1200" b="1" dirty="0">
              <a:solidFill>
                <a:srgbClr val="000066"/>
              </a:solidFill>
              <a:latin typeface="Arial" charset="0"/>
            </a:endParaRPr>
          </a:p>
          <a:p>
            <a:pPr marL="311150" indent="-311150" algn="just">
              <a:lnSpc>
                <a:spcPct val="85000"/>
              </a:lnSpc>
              <a:spcBef>
                <a:spcPct val="50000"/>
              </a:spcBef>
              <a:spcAft>
                <a:spcPct val="0"/>
              </a:spcAft>
              <a:buClr>
                <a:schemeClr val="tx1"/>
              </a:buClr>
              <a:buSzPct val="100000"/>
              <a:buFont typeface="Wingdings" pitchFamily="2" charset="2"/>
              <a:buNone/>
            </a:pPr>
            <a:r>
              <a:rPr lang="en-US" sz="1200" b="1" dirty="0" err="1">
                <a:solidFill>
                  <a:srgbClr val="000066"/>
                </a:solidFill>
                <a:latin typeface="Arial" charset="0"/>
              </a:rPr>
              <a:t>mv</a:t>
            </a:r>
            <a:r>
              <a:rPr lang="en-US" sz="1200" dirty="0">
                <a:solidFill>
                  <a:srgbClr val="000066"/>
                </a:solidFill>
                <a:latin typeface="Arial" charset="0"/>
              </a:rPr>
              <a:t> Move or rename a file or directory. </a:t>
            </a:r>
          </a:p>
          <a:p>
            <a:pPr marL="311150" indent="-311150" algn="just">
              <a:lnSpc>
                <a:spcPct val="85000"/>
              </a:lnSpc>
              <a:spcBef>
                <a:spcPct val="50000"/>
              </a:spcBef>
              <a:spcAft>
                <a:spcPct val="0"/>
              </a:spcAft>
              <a:buClr>
                <a:schemeClr val="tx1"/>
              </a:buClr>
              <a:buSzPct val="100000"/>
              <a:buFont typeface="Wingdings" pitchFamily="2" charset="2"/>
              <a:buNone/>
            </a:pPr>
            <a:r>
              <a:rPr lang="en-US" sz="1200" dirty="0">
                <a:solidFill>
                  <a:srgbClr val="000066"/>
                </a:solidFill>
                <a:latin typeface="Arial" charset="0"/>
              </a:rPr>
              <a:t>    Ex: </a:t>
            </a:r>
            <a:r>
              <a:rPr lang="en-US" sz="1200" dirty="0" err="1">
                <a:solidFill>
                  <a:srgbClr val="000066"/>
                </a:solidFill>
                <a:latin typeface="Arial" charset="0"/>
              </a:rPr>
              <a:t>mv</a:t>
            </a:r>
            <a:r>
              <a:rPr lang="en-US" sz="1200" dirty="0">
                <a:solidFill>
                  <a:srgbClr val="000066"/>
                </a:solidFill>
                <a:latin typeface="Arial" charset="0"/>
              </a:rPr>
              <a:t> &lt;source&gt; &lt;destination&gt;</a:t>
            </a:r>
          </a:p>
          <a:p>
            <a:endParaRPr lang="en-US" dirty="0"/>
          </a:p>
          <a:p>
            <a:pPr marL="311150" indent="-311150" algn="just">
              <a:lnSpc>
                <a:spcPct val="80000"/>
              </a:lnSpc>
              <a:spcBef>
                <a:spcPct val="50000"/>
              </a:spcBef>
              <a:spcAft>
                <a:spcPct val="0"/>
              </a:spcAft>
              <a:buClr>
                <a:schemeClr val="tx1"/>
              </a:buClr>
              <a:buSzPct val="100000"/>
              <a:buFont typeface="Wingdings" pitchFamily="2" charset="2"/>
              <a:buNone/>
            </a:pPr>
            <a:r>
              <a:rPr lang="en-US" sz="1200" b="1" dirty="0">
                <a:solidFill>
                  <a:srgbClr val="000066"/>
                </a:solidFill>
                <a:latin typeface="Arial" charset="0"/>
              </a:rPr>
              <a:t>cp</a:t>
            </a:r>
            <a:r>
              <a:rPr lang="en-US" sz="1200" dirty="0">
                <a:solidFill>
                  <a:srgbClr val="000066"/>
                </a:solidFill>
                <a:latin typeface="Arial" charset="0"/>
              </a:rPr>
              <a:t> Copy a file from one location to another. </a:t>
            </a:r>
          </a:p>
          <a:p>
            <a:pPr marL="311150" indent="-311150" algn="just">
              <a:lnSpc>
                <a:spcPct val="80000"/>
              </a:lnSpc>
              <a:spcBef>
                <a:spcPct val="50000"/>
              </a:spcBef>
              <a:spcAft>
                <a:spcPct val="0"/>
              </a:spcAft>
              <a:buClr>
                <a:schemeClr val="tx1"/>
              </a:buClr>
              <a:buSzPct val="100000"/>
              <a:buFont typeface="Wingdings" pitchFamily="2" charset="2"/>
              <a:buNone/>
            </a:pPr>
            <a:r>
              <a:rPr lang="en-US" sz="1200" dirty="0">
                <a:solidFill>
                  <a:srgbClr val="000066"/>
                </a:solidFill>
                <a:latin typeface="Arial" charset="0"/>
              </a:rPr>
              <a:t>     Ex: cp file1 file2 : Copy file1 to file2</a:t>
            </a:r>
          </a:p>
          <a:p>
            <a:pPr marL="311150" indent="-311150" algn="just">
              <a:lnSpc>
                <a:spcPct val="80000"/>
              </a:lnSpc>
              <a:spcBef>
                <a:spcPct val="50000"/>
              </a:spcBef>
              <a:spcAft>
                <a:spcPct val="0"/>
              </a:spcAft>
              <a:buClr>
                <a:schemeClr val="tx1"/>
              </a:buClr>
              <a:buSzPct val="100000"/>
              <a:buFont typeface="Wingdings" pitchFamily="2" charset="2"/>
              <a:buNone/>
            </a:pPr>
            <a:r>
              <a:rPr lang="en-US" sz="1200" dirty="0">
                <a:solidFill>
                  <a:srgbClr val="000066"/>
                </a:solidFill>
                <a:latin typeface="Arial" charset="0"/>
              </a:rPr>
              <a:t>     Ex: cp –R dir1 dir2 : Copy dir1 to dir2</a:t>
            </a:r>
          </a:p>
          <a:p>
            <a:endParaRPr lang="en-US" dirty="0"/>
          </a:p>
          <a:p>
            <a:pPr marL="311150" indent="-311150" algn="just">
              <a:lnSpc>
                <a:spcPct val="90000"/>
              </a:lnSpc>
              <a:spcBef>
                <a:spcPct val="20000"/>
              </a:spcBef>
              <a:spcAft>
                <a:spcPct val="0"/>
              </a:spcAft>
              <a:buClr>
                <a:schemeClr val="tx1"/>
              </a:buClr>
              <a:buSzPct val="100000"/>
              <a:buFont typeface="Wingdings" pitchFamily="2" charset="2"/>
              <a:buNone/>
            </a:pPr>
            <a:r>
              <a:rPr lang="en-US" sz="1200" b="1" dirty="0" err="1">
                <a:solidFill>
                  <a:srgbClr val="000066"/>
                </a:solidFill>
                <a:latin typeface="Arial" charset="0"/>
              </a:rPr>
              <a:t>rm</a:t>
            </a:r>
            <a:r>
              <a:rPr lang="en-US" sz="1200" dirty="0">
                <a:solidFill>
                  <a:srgbClr val="000066"/>
                </a:solidFill>
                <a:latin typeface="Arial" charset="0"/>
              </a:rPr>
              <a:t> Delete files (Remove files). (</a:t>
            </a:r>
            <a:r>
              <a:rPr lang="en-US" sz="1200" dirty="0" err="1">
                <a:solidFill>
                  <a:srgbClr val="000066"/>
                </a:solidFill>
                <a:latin typeface="Arial" charset="0"/>
              </a:rPr>
              <a:t>rm</a:t>
            </a:r>
            <a:r>
              <a:rPr lang="en-US" sz="1200" dirty="0">
                <a:solidFill>
                  <a:srgbClr val="000066"/>
                </a:solidFill>
                <a:latin typeface="Arial" charset="0"/>
              </a:rPr>
              <a:t> –</a:t>
            </a:r>
            <a:r>
              <a:rPr lang="en-US" sz="1200" dirty="0" err="1">
                <a:solidFill>
                  <a:srgbClr val="000066"/>
                </a:solidFill>
                <a:latin typeface="Arial" charset="0"/>
              </a:rPr>
              <a:t>rf</a:t>
            </a:r>
            <a:r>
              <a:rPr lang="en-US" sz="1200" dirty="0">
                <a:solidFill>
                  <a:srgbClr val="000066"/>
                </a:solidFill>
                <a:latin typeface="Arial" charset="0"/>
              </a:rPr>
              <a:t> &lt;directory/file&gt;) </a:t>
            </a:r>
          </a:p>
          <a:p>
            <a:pPr marL="311150" indent="-311150" algn="just">
              <a:lnSpc>
                <a:spcPct val="90000"/>
              </a:lnSpc>
              <a:spcBef>
                <a:spcPct val="20000"/>
              </a:spcBef>
              <a:spcAft>
                <a:spcPct val="0"/>
              </a:spcAft>
              <a:buClr>
                <a:schemeClr val="tx1"/>
              </a:buClr>
              <a:buSzPct val="100000"/>
              <a:buFont typeface="Wingdings" pitchFamily="2" charset="2"/>
              <a:buNone/>
            </a:pPr>
            <a:r>
              <a:rPr lang="en-US" sz="1200" b="1" dirty="0" err="1">
                <a:solidFill>
                  <a:srgbClr val="000066"/>
                </a:solidFill>
                <a:latin typeface="Arial" charset="0"/>
              </a:rPr>
              <a:t>rmdir</a:t>
            </a:r>
            <a:r>
              <a:rPr lang="en-US" sz="1200" b="1" dirty="0">
                <a:solidFill>
                  <a:srgbClr val="000066"/>
                </a:solidFill>
                <a:latin typeface="Arial" charset="0"/>
              </a:rPr>
              <a:t> </a:t>
            </a:r>
            <a:r>
              <a:rPr lang="en-US" sz="1200" dirty="0">
                <a:solidFill>
                  <a:srgbClr val="000066"/>
                </a:solidFill>
                <a:latin typeface="Arial" charset="0"/>
              </a:rPr>
              <a:t>Remove a directory. The directory must be empty. (</a:t>
            </a:r>
            <a:r>
              <a:rPr lang="en-US" sz="1200" dirty="0" err="1">
                <a:solidFill>
                  <a:srgbClr val="000066"/>
                </a:solidFill>
                <a:latin typeface="Arial" charset="0"/>
              </a:rPr>
              <a:t>rmdir</a:t>
            </a:r>
            <a:r>
              <a:rPr lang="en-US" sz="1200" dirty="0">
                <a:solidFill>
                  <a:srgbClr val="000066"/>
                </a:solidFill>
                <a:latin typeface="Arial" charset="0"/>
              </a:rPr>
              <a:t> &lt;directory&gt;) </a:t>
            </a:r>
          </a:p>
          <a:p>
            <a:pPr marL="311150" indent="-311150" algn="just">
              <a:lnSpc>
                <a:spcPct val="90000"/>
              </a:lnSpc>
              <a:spcBef>
                <a:spcPct val="20000"/>
              </a:spcBef>
              <a:spcAft>
                <a:spcPct val="0"/>
              </a:spcAft>
              <a:buClr>
                <a:schemeClr val="tx1"/>
              </a:buClr>
              <a:buSzPct val="100000"/>
              <a:buFont typeface="Wingdings" pitchFamily="2" charset="2"/>
              <a:buNone/>
            </a:pPr>
            <a:endParaRPr lang="en-US" sz="1200" b="1" dirty="0">
              <a:solidFill>
                <a:srgbClr val="000066"/>
              </a:solidFill>
              <a:latin typeface="Arial" charset="0"/>
            </a:endParaRPr>
          </a:p>
          <a:p>
            <a:pPr marL="311150" indent="-311150" algn="just">
              <a:lnSpc>
                <a:spcPct val="90000"/>
              </a:lnSpc>
              <a:spcBef>
                <a:spcPct val="20000"/>
              </a:spcBef>
              <a:spcAft>
                <a:spcPct val="0"/>
              </a:spcAft>
              <a:buClr>
                <a:schemeClr val="tx1"/>
              </a:buClr>
              <a:buSzPct val="100000"/>
              <a:buFont typeface="Wingdings" pitchFamily="2" charset="2"/>
              <a:buNone/>
            </a:pPr>
            <a:r>
              <a:rPr lang="en-US" sz="1200" b="1" dirty="0">
                <a:solidFill>
                  <a:srgbClr val="000066"/>
                </a:solidFill>
                <a:latin typeface="Arial" charset="0"/>
              </a:rPr>
              <a:t>find</a:t>
            </a:r>
            <a:r>
              <a:rPr lang="en-US" sz="1200" dirty="0">
                <a:solidFill>
                  <a:srgbClr val="000066"/>
                </a:solidFill>
                <a:latin typeface="Arial" charset="0"/>
              </a:rPr>
              <a:t> </a:t>
            </a:r>
            <a:r>
              <a:rPr lang="en-US" sz="1200" dirty="0" err="1">
                <a:solidFill>
                  <a:srgbClr val="000066"/>
                </a:solidFill>
                <a:latin typeface="Arial" charset="0"/>
              </a:rPr>
              <a:t>Find</a:t>
            </a:r>
            <a:r>
              <a:rPr lang="en-US" sz="1200" dirty="0">
                <a:solidFill>
                  <a:srgbClr val="000066"/>
                </a:solidFill>
                <a:latin typeface="Arial" charset="0"/>
              </a:rPr>
              <a:t> files (find &lt;start directory&gt; -name &lt;file name&gt; -print)</a:t>
            </a:r>
          </a:p>
          <a:p>
            <a:pPr marL="311150" indent="-311150" algn="just">
              <a:lnSpc>
                <a:spcPct val="90000"/>
              </a:lnSpc>
              <a:spcBef>
                <a:spcPct val="20000"/>
              </a:spcBef>
              <a:spcAft>
                <a:spcPct val="0"/>
              </a:spcAft>
              <a:buClr>
                <a:schemeClr val="tx1"/>
              </a:buClr>
              <a:buSzPct val="100000"/>
              <a:buFont typeface="Wingdings" pitchFamily="2" charset="2"/>
              <a:buNone/>
            </a:pPr>
            <a:r>
              <a:rPr lang="en-US" sz="1200" dirty="0">
                <a:solidFill>
                  <a:srgbClr val="000066"/>
                </a:solidFill>
                <a:latin typeface="Arial" charset="0"/>
              </a:rPr>
              <a:t>    </a:t>
            </a:r>
            <a:br>
              <a:rPr lang="en-US" sz="300" dirty="0">
                <a:solidFill>
                  <a:srgbClr val="000066"/>
                </a:solidFill>
                <a:latin typeface="Arial" charset="0"/>
              </a:rPr>
            </a:br>
            <a:r>
              <a:rPr lang="en-US" sz="1200" dirty="0">
                <a:solidFill>
                  <a:srgbClr val="000066"/>
                </a:solidFill>
                <a:latin typeface="Arial" charset="0"/>
              </a:rPr>
              <a:t>Ex: </a:t>
            </a:r>
            <a:r>
              <a:rPr lang="en-US" sz="1200" i="1" dirty="0">
                <a:solidFill>
                  <a:srgbClr val="000066"/>
                </a:solidFill>
                <a:latin typeface="Arial" charset="0"/>
              </a:rPr>
              <a:t>find /home –name readme -print</a:t>
            </a:r>
            <a:r>
              <a:rPr lang="en-US" sz="1200" dirty="0">
                <a:solidFill>
                  <a:srgbClr val="000066"/>
                </a:solidFill>
                <a:latin typeface="Arial" charset="0"/>
              </a:rPr>
              <a:t> </a:t>
            </a:r>
          </a:p>
          <a:p>
            <a:pPr marL="311150" indent="-311150">
              <a:lnSpc>
                <a:spcPct val="90000"/>
              </a:lnSpc>
              <a:spcBef>
                <a:spcPct val="20000"/>
              </a:spcBef>
              <a:spcAft>
                <a:spcPct val="0"/>
              </a:spcAft>
              <a:buClr>
                <a:schemeClr val="tx1"/>
              </a:buClr>
              <a:buSzPct val="100000"/>
              <a:buFont typeface="Wingdings" pitchFamily="2" charset="2"/>
              <a:buNone/>
            </a:pPr>
            <a:r>
              <a:rPr lang="en-US" sz="1200" dirty="0">
                <a:solidFill>
                  <a:srgbClr val="000066"/>
                </a:solidFill>
                <a:latin typeface="Arial" charset="0"/>
              </a:rPr>
              <a:t>    (Search for readme starting at home and output full path.)</a:t>
            </a:r>
            <a:br>
              <a:rPr lang="en-US" sz="1200" dirty="0">
                <a:solidFill>
                  <a:srgbClr val="000066"/>
                </a:solidFill>
                <a:latin typeface="Arial" charset="0"/>
              </a:rPr>
            </a:br>
            <a:br>
              <a:rPr lang="en-US" sz="300" dirty="0">
                <a:solidFill>
                  <a:srgbClr val="000066"/>
                </a:solidFill>
                <a:latin typeface="Arial" charset="0"/>
              </a:rPr>
            </a:br>
            <a:br>
              <a:rPr lang="en-US" sz="300" dirty="0">
                <a:solidFill>
                  <a:srgbClr val="000066"/>
                </a:solidFill>
                <a:latin typeface="Arial" charset="0"/>
              </a:rPr>
            </a:br>
            <a:r>
              <a:rPr lang="en-US" sz="1200" dirty="0">
                <a:solidFill>
                  <a:srgbClr val="000066"/>
                </a:solidFill>
                <a:latin typeface="Arial" charset="0"/>
              </a:rPr>
              <a:t>“/home" = Search starting at the home directory and proceed through all its subdirectories </a:t>
            </a:r>
          </a:p>
          <a:p>
            <a:pPr marL="311150" indent="-311150" algn="just">
              <a:lnSpc>
                <a:spcPct val="90000"/>
              </a:lnSpc>
              <a:spcBef>
                <a:spcPct val="20000"/>
              </a:spcBef>
              <a:spcAft>
                <a:spcPct val="0"/>
              </a:spcAft>
              <a:buClr>
                <a:schemeClr val="tx1"/>
              </a:buClr>
              <a:buSzPct val="100000"/>
              <a:buFont typeface="Wingdings" pitchFamily="2" charset="2"/>
              <a:buNone/>
            </a:pPr>
            <a:r>
              <a:rPr lang="en-US" sz="1200" dirty="0">
                <a:solidFill>
                  <a:srgbClr val="000066"/>
                </a:solidFill>
                <a:latin typeface="Arial" charset="0"/>
              </a:rPr>
              <a:t>    "-name readme" = Search for a file named readme </a:t>
            </a:r>
          </a:p>
          <a:p>
            <a:pPr marL="311150" indent="-311150" algn="just">
              <a:lnSpc>
                <a:spcPct val="90000"/>
              </a:lnSpc>
              <a:spcBef>
                <a:spcPct val="20000"/>
              </a:spcBef>
              <a:spcAft>
                <a:spcPct val="0"/>
              </a:spcAft>
              <a:buClr>
                <a:schemeClr val="tx1"/>
              </a:buClr>
              <a:buSzPct val="100000"/>
              <a:buFont typeface="Wingdings" pitchFamily="2" charset="2"/>
              <a:buNone/>
            </a:pPr>
            <a:r>
              <a:rPr lang="en-US" sz="1200" dirty="0">
                <a:solidFill>
                  <a:srgbClr val="000066"/>
                </a:solidFill>
                <a:latin typeface="Arial" charset="0"/>
              </a:rPr>
              <a:t>    "-print" = Output the full path to that file</a:t>
            </a:r>
          </a:p>
          <a:p>
            <a:endParaRPr lang="en-US" dirty="0"/>
          </a:p>
        </p:txBody>
      </p:sp>
      <p:sp>
        <p:nvSpPr>
          <p:cNvPr id="4" name="Slide Number Placeholder 3"/>
          <p:cNvSpPr>
            <a:spLocks noGrp="1"/>
          </p:cNvSpPr>
          <p:nvPr>
            <p:ph type="sldNum" sz="quarter" idx="10"/>
          </p:nvPr>
        </p:nvSpPr>
        <p:spPr/>
        <p:txBody>
          <a:bodyPr/>
          <a:lstStyle/>
          <a:p>
            <a:fld id="{B9567D6D-6528-44E4-BC71-0AAE549170B7}" type="slidenum">
              <a:rPr lang="en-US" smtClean="0"/>
              <a:pPr/>
              <a:t>34</a:t>
            </a:fld>
            <a:endParaRPr lang="en-US"/>
          </a:p>
        </p:txBody>
      </p:sp>
    </p:spTree>
    <p:extLst>
      <p:ext uri="{BB962C8B-B14F-4D97-AF65-F5344CB8AC3E}">
        <p14:creationId xmlns:p14="http://schemas.microsoft.com/office/powerpoint/2010/main" val="40933420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5E7E68-0DEA-4565-8D5B-6F9F03611FDC}" type="slidenum">
              <a:rPr lang="en-US"/>
              <a:pPr/>
              <a:t>35</a:t>
            </a:fld>
            <a:endParaRPr lang="en-US"/>
          </a:p>
        </p:txBody>
      </p:sp>
      <p:sp>
        <p:nvSpPr>
          <p:cNvPr id="81922"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81923" name="Rectangle 3"/>
          <p:cNvSpPr txBox="1">
            <a:spLocks noGrp="1" noChangeArrowheads="1"/>
          </p:cNvSpPr>
          <p:nvPr>
            <p:ph type="body" idx="1"/>
          </p:nvPr>
        </p:nvSpPr>
        <p:spPr>
          <a:xfrm>
            <a:off x="1046163" y="4352925"/>
            <a:ext cx="4770437" cy="3476625"/>
          </a:xfrm>
          <a:ln/>
        </p:spPr>
        <p:txBody>
          <a:bodyPr wrap="none" anchor="ctr"/>
          <a:lstStyle/>
          <a:p>
            <a:endParaRPr lang="en-US"/>
          </a:p>
        </p:txBody>
      </p:sp>
    </p:spTree>
    <p:extLst>
      <p:ext uri="{BB962C8B-B14F-4D97-AF65-F5344CB8AC3E}">
        <p14:creationId xmlns:p14="http://schemas.microsoft.com/office/powerpoint/2010/main" val="13349800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23486D-9981-46E7-AD70-2D79E138B9BC}" type="slidenum">
              <a:rPr lang="en-US"/>
              <a:pPr/>
              <a:t>36</a:t>
            </a:fld>
            <a:endParaRPr lang="en-US"/>
          </a:p>
        </p:txBody>
      </p:sp>
      <p:sp>
        <p:nvSpPr>
          <p:cNvPr id="83970"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83971" name="Rectangle 3"/>
          <p:cNvSpPr txBox="1">
            <a:spLocks noGrp="1" noChangeArrowheads="1"/>
          </p:cNvSpPr>
          <p:nvPr>
            <p:ph type="body" idx="1"/>
          </p:nvPr>
        </p:nvSpPr>
        <p:spPr>
          <a:xfrm>
            <a:off x="1046163" y="4352925"/>
            <a:ext cx="4770437" cy="3476625"/>
          </a:xfrm>
          <a:ln/>
        </p:spPr>
        <p:txBody>
          <a:bodyPr wrap="none" anchor="ctr"/>
          <a:lstStyle/>
          <a:p>
            <a:endParaRPr lang="en-US"/>
          </a:p>
        </p:txBody>
      </p:sp>
    </p:spTree>
    <p:extLst>
      <p:ext uri="{BB962C8B-B14F-4D97-AF65-F5344CB8AC3E}">
        <p14:creationId xmlns:p14="http://schemas.microsoft.com/office/powerpoint/2010/main" val="16525235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72A0CD-0C55-491A-A91E-3DC82C05EEDE}" type="slidenum">
              <a:rPr lang="en-US"/>
              <a:pPr/>
              <a:t>37</a:t>
            </a:fld>
            <a:endParaRPr lang="en-US"/>
          </a:p>
        </p:txBody>
      </p:sp>
      <p:sp>
        <p:nvSpPr>
          <p:cNvPr id="86018"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86019" name="Rectangle 3"/>
          <p:cNvSpPr txBox="1">
            <a:spLocks noGrp="1" noChangeArrowheads="1"/>
          </p:cNvSpPr>
          <p:nvPr>
            <p:ph type="body" idx="1"/>
          </p:nvPr>
        </p:nvSpPr>
        <p:spPr>
          <a:xfrm>
            <a:off x="1046163" y="4352925"/>
            <a:ext cx="4770437" cy="3476625"/>
          </a:xfrm>
          <a:ln/>
        </p:spPr>
        <p:txBody>
          <a:bodyPr wrap="none" anchor="ctr"/>
          <a:lstStyle/>
          <a:p>
            <a:endParaRPr lang="en-US"/>
          </a:p>
        </p:txBody>
      </p:sp>
    </p:spTree>
    <p:extLst>
      <p:ext uri="{BB962C8B-B14F-4D97-AF65-F5344CB8AC3E}">
        <p14:creationId xmlns:p14="http://schemas.microsoft.com/office/powerpoint/2010/main" val="3547739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BE64BB-F21F-477D-810F-25541386BE56}" type="slidenum">
              <a:rPr lang="en-US"/>
              <a:pPr/>
              <a:t>38</a:t>
            </a:fld>
            <a:endParaRPr lang="en-US"/>
          </a:p>
        </p:txBody>
      </p:sp>
      <p:sp>
        <p:nvSpPr>
          <p:cNvPr id="79874"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79875" name="Rectangle 3"/>
          <p:cNvSpPr txBox="1">
            <a:spLocks noGrp="1" noChangeArrowheads="1"/>
          </p:cNvSpPr>
          <p:nvPr>
            <p:ph type="body" idx="1"/>
          </p:nvPr>
        </p:nvSpPr>
        <p:spPr>
          <a:xfrm>
            <a:off x="1046163" y="4352925"/>
            <a:ext cx="4770437" cy="3476625"/>
          </a:xfrm>
          <a:ln/>
        </p:spPr>
        <p:txBody>
          <a:bodyPr wrap="none" anchor="ctr"/>
          <a:lstStyle/>
          <a:p>
            <a:endParaRPr lang="en-US"/>
          </a:p>
        </p:txBody>
      </p:sp>
    </p:spTree>
    <p:extLst>
      <p:ext uri="{BB962C8B-B14F-4D97-AF65-F5344CB8AC3E}">
        <p14:creationId xmlns:p14="http://schemas.microsoft.com/office/powerpoint/2010/main" val="9873436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hape 4"/>
          <p:cNvSpPr>
            <a:spLocks noGrp="1" noChangeArrowheads="1"/>
          </p:cNvSpPr>
          <p:nvPr>
            <p:ph type="sldNum" sz="quarter" idx="5"/>
          </p:nvPr>
        </p:nvSpPr>
        <p:spPr>
          <a:noFill/>
          <a:ln>
            <a:headEnd/>
            <a:tailEnd/>
          </a:ln>
        </p:spPr>
        <p:txBody>
          <a:bodyPr/>
          <a:lstStyle/>
          <a:p>
            <a:fld id="{17E72297-BAC2-4E91-9ABF-B59470592FED}" type="slidenum">
              <a:rPr lang="en-US" smtClean="0"/>
              <a:pPr/>
              <a:t>41</a:t>
            </a:fld>
            <a:endParaRPr lang="en-US"/>
          </a:p>
        </p:txBody>
      </p:sp>
      <p:sp>
        <p:nvSpPr>
          <p:cNvPr id="116739" name="Rectangle 76801"/>
          <p:cNvSpPr>
            <a:spLocks noGrp="1" noRot="1" noChangeAspect="1" noChangeArrowheads="1" noTextEdit="1"/>
          </p:cNvSpPr>
          <p:nvPr>
            <p:ph type="sldImg"/>
          </p:nvPr>
        </p:nvSpPr>
        <p:spPr>
          <a:noFill/>
          <a:ln cap="flat">
            <a:headEnd type="none" w="med" len="med"/>
            <a:tailEnd type="none" w="med" len="med"/>
          </a:ln>
        </p:spPr>
      </p:sp>
      <p:sp>
        <p:nvSpPr>
          <p:cNvPr id="116740" name="Rectangle 68610"/>
          <p:cNvSpPr>
            <a:spLocks noGrp="1" noChangeArrowheads="1"/>
          </p:cNvSpPr>
          <p:nvPr>
            <p:ph type="body" idx="1"/>
          </p:nvPr>
        </p:nvSpPr>
        <p:spPr>
          <a:noFill/>
          <a:ln/>
        </p:spPr>
        <p:txBody>
          <a:bodyPr/>
          <a:lstStyle/>
          <a:p>
            <a:pPr eaLnBrk="1" hangingPunct="1"/>
            <a:r>
              <a:rPr lang="en-US">
                <a:latin typeface="Calibri" pitchFamily="34" charset="0"/>
              </a:rPr>
              <a:t>From the command line, type </a:t>
            </a:r>
            <a:r>
              <a:rPr lang="en-US" b="1">
                <a:latin typeface="Calibri" pitchFamily="34" charset="0"/>
              </a:rPr>
              <a:t>vi blah</a:t>
            </a:r>
            <a:endParaRPr lang="en-US">
              <a:latin typeface="Calibri" pitchFamily="34" charset="0"/>
            </a:endParaRPr>
          </a:p>
          <a:p>
            <a:pPr eaLnBrk="1" hangingPunct="1"/>
            <a:r>
              <a:rPr lang="en-US">
                <a:latin typeface="Calibri" pitchFamily="34" charset="0"/>
              </a:rPr>
              <a:t>The editor will appear on-screen, with a tilde, ~, on evey line, and at the bottom of the screen it says "blah" [new file]. If you want to put anything into this file, you have to put vi into insert mode. Do this by typing the letter </a:t>
            </a:r>
            <a:r>
              <a:rPr lang="en-US" b="1">
                <a:latin typeface="Calibri" pitchFamily="34" charset="0"/>
              </a:rPr>
              <a:t>'i' </a:t>
            </a:r>
            <a:r>
              <a:rPr lang="en-US">
                <a:latin typeface="Calibri" pitchFamily="34" charset="0"/>
              </a:rPr>
              <a:t>on its own. "-- INSERT --" appears on the bottom of the screen. Now you can type in anything you want. Try typing "Hello", and then on a new line "World". Now try going back up to the line above, using the cursor keys and try to delete Hello. You wont be able to. When you give a Carraige Return (Press Enter in other words), the text on that line becomes static. If you want to delete it, heres how.</a:t>
            </a:r>
            <a:endParaRPr lang="en-US" b="1">
              <a:latin typeface="Calibri" pitchFamily="34" charset="0"/>
            </a:endParaRPr>
          </a:p>
          <a:p>
            <a:pPr eaLnBrk="1" hangingPunct="1">
              <a:spcBef>
                <a:spcPct val="0"/>
              </a:spcBef>
            </a:pPr>
            <a:r>
              <a:rPr lang="en-US">
                <a:latin typeface="Calibri" pitchFamily="34" charset="0"/>
              </a:rPr>
              <a:t>Press your </a:t>
            </a:r>
            <a:r>
              <a:rPr lang="en-US" b="1">
                <a:latin typeface="Calibri" pitchFamily="34" charset="0"/>
              </a:rPr>
              <a:t>Esc button </a:t>
            </a:r>
            <a:r>
              <a:rPr lang="en-US">
                <a:latin typeface="Calibri" pitchFamily="34" charset="0"/>
              </a:rPr>
              <a:t>on the top left of the keyboard, and the </a:t>
            </a:r>
            <a:r>
              <a:rPr lang="en-US" b="1">
                <a:latin typeface="Calibri" pitchFamily="34" charset="0"/>
              </a:rPr>
              <a:t>"-- INSERT --" at the base dissapears. </a:t>
            </a:r>
            <a:r>
              <a:rPr lang="en-US">
                <a:latin typeface="Calibri" pitchFamily="34" charset="0"/>
              </a:rPr>
              <a:t>Vi is ready to accept a new command. The only thing here is that vi will only delete what is in front of the cursor, let me show you. Bring the cursor to the start of Hello, and press the </a:t>
            </a:r>
            <a:r>
              <a:rPr lang="en-US" b="1">
                <a:latin typeface="Calibri" pitchFamily="34" charset="0"/>
              </a:rPr>
              <a:t>x </a:t>
            </a:r>
            <a:r>
              <a:rPr lang="en-US">
                <a:latin typeface="Calibri" pitchFamily="34" charset="0"/>
              </a:rPr>
              <a:t>key once. Now only 'ello' remains. This doesnt really make any sense, so we'll delete the line altogether. Press </a:t>
            </a:r>
            <a:r>
              <a:rPr lang="en-US" b="1">
                <a:latin typeface="Calibri" pitchFamily="34" charset="0"/>
              </a:rPr>
              <a:t>'d' </a:t>
            </a:r>
            <a:r>
              <a:rPr lang="en-US">
                <a:latin typeface="Calibri" pitchFamily="34" charset="0"/>
              </a:rPr>
              <a:t>twice in quick sucession. Now we have the word 'World' on its own. Press '</a:t>
            </a:r>
            <a:r>
              <a:rPr lang="en-US" b="1">
                <a:latin typeface="Calibri" pitchFamily="34" charset="0"/>
              </a:rPr>
              <a:t>i' </a:t>
            </a:r>
            <a:r>
              <a:rPr lang="en-US">
                <a:latin typeface="Calibri" pitchFamily="34" charset="0"/>
              </a:rPr>
              <a:t>and insert "Hello" again. This time, leave the text in insert mode. Press the "Insert" key on your keyboard, its above the cursor keys. The "-- INSERT --" at the base of the screen has been replaced with "-- REPLACE --". Now type the word "Nurse" over the existing "World". Press Esc again to return to the ready mode.</a:t>
            </a:r>
          </a:p>
          <a:p>
            <a:pPr eaLnBrk="1" hangingPunct="1">
              <a:spcBef>
                <a:spcPct val="0"/>
              </a:spcBef>
            </a:pPr>
            <a:r>
              <a:rPr lang="en-US">
                <a:latin typeface="Calibri" pitchFamily="34" charset="0"/>
              </a:rPr>
              <a:t>Vi has a </a:t>
            </a:r>
            <a:r>
              <a:rPr lang="en-US" b="1">
                <a:latin typeface="Calibri" pitchFamily="34" charset="0"/>
              </a:rPr>
              <a:t>search tool </a:t>
            </a:r>
            <a:r>
              <a:rPr lang="en-US">
                <a:latin typeface="Calibri" pitchFamily="34" charset="0"/>
              </a:rPr>
              <a:t>too, which I find indispensable. From the ready mode, type in a slash, </a:t>
            </a:r>
            <a:r>
              <a:rPr lang="en-US" b="1">
                <a:latin typeface="Calibri" pitchFamily="34" charset="0"/>
              </a:rPr>
              <a:t>/, and input the text you want to look for</a:t>
            </a:r>
            <a:r>
              <a:rPr lang="en-US">
                <a:latin typeface="Calibri" pitchFamily="34" charset="0"/>
              </a:rPr>
              <a:t>. Remember, since Linux is case sensitive, looking for "money" is not the same as looking for "Money".</a:t>
            </a:r>
          </a:p>
          <a:p>
            <a:pPr eaLnBrk="1" hangingPunct="1">
              <a:spcBef>
                <a:spcPct val="0"/>
              </a:spcBef>
            </a:pPr>
            <a:r>
              <a:rPr lang="en-US">
                <a:latin typeface="Calibri" pitchFamily="34" charset="0"/>
              </a:rPr>
              <a:t>Well, what about saving the file, or quitting without saving? What about just quitting? Its easy. From the ready mode, type in </a:t>
            </a:r>
            <a:r>
              <a:rPr lang="en-US" b="1">
                <a:latin typeface="Calibri" pitchFamily="34" charset="0"/>
              </a:rPr>
              <a:t>":w" to write the file </a:t>
            </a:r>
            <a:r>
              <a:rPr lang="en-US">
                <a:latin typeface="Calibri" pitchFamily="34" charset="0"/>
              </a:rPr>
              <a:t>... you already supplied the file name when you typed 'vi blah' earlier. The editor will return this on the status line : "blah" [New File] 1 line, 12 characters written. Lets quit out of it altogether. Type in </a:t>
            </a:r>
            <a:r>
              <a:rPr lang="en-US" b="1">
                <a:latin typeface="Calibri" pitchFamily="34" charset="0"/>
              </a:rPr>
              <a:t>":q“</a:t>
            </a:r>
            <a:r>
              <a:rPr lang="en-US">
                <a:latin typeface="Calibri" pitchFamily="34" charset="0"/>
              </a:rPr>
              <a:t>or</a:t>
            </a:r>
            <a:r>
              <a:rPr lang="en-US" b="1">
                <a:latin typeface="Calibri" pitchFamily="34" charset="0"/>
              </a:rPr>
              <a:t> :quit!</a:t>
            </a:r>
            <a:r>
              <a:rPr lang="en-US">
                <a:latin typeface="Calibri" pitchFamily="34" charset="0"/>
              </a:rPr>
              <a:t>. You have been returned to the command prompt. There was an easier way of doing that ... from the ready mode in the editor, you could have just typed in, in cap:itals, "ZZ" ... this saves the file and quits. If you had wanted to quit without saving the changes, you could have just typed in ":q!", and nothing would have saved ... blah wouldn't have existed.</a:t>
            </a:r>
          </a:p>
          <a:p>
            <a:pPr eaLnBrk="1" hangingPunct="1"/>
            <a:endParaRPr lang="en-US">
              <a:latin typeface="Arial" charset="0"/>
            </a:endParaRPr>
          </a:p>
        </p:txBody>
      </p:sp>
    </p:spTree>
    <p:extLst>
      <p:ext uri="{BB962C8B-B14F-4D97-AF65-F5344CB8AC3E}">
        <p14:creationId xmlns:p14="http://schemas.microsoft.com/office/powerpoint/2010/main" val="21191746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5" name="Rectangle 1"/>
          <p:cNvSpPr txBox="1">
            <a:spLocks noGrp="1" noRot="1" noChangeAspect="1" noChangeArrowheads="1"/>
          </p:cNvSpPr>
          <p:nvPr>
            <p:ph type="sldImg"/>
          </p:nvPr>
        </p:nvSpPr>
        <p:spPr bwMode="auto">
          <a:xfrm>
            <a:off x="1587500" y="1006475"/>
            <a:ext cx="4595813"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986" name="Rectangle 2"/>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2253230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09" name="Rectangle 1"/>
          <p:cNvSpPr txBox="1">
            <a:spLocks noGrp="1" noRot="1" noChangeAspect="1" noChangeArrowheads="1"/>
          </p:cNvSpPr>
          <p:nvPr>
            <p:ph type="sldImg"/>
          </p:nvPr>
        </p:nvSpPr>
        <p:spPr bwMode="auto">
          <a:xfrm>
            <a:off x="1587500" y="1006475"/>
            <a:ext cx="4595813"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3010" name="Rectangle 2"/>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481316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a:ln/>
        </p:spPr>
      </p:sp>
      <p:sp>
        <p:nvSpPr>
          <p:cNvPr id="118787" name="Notes Placeholder 2"/>
          <p:cNvSpPr>
            <a:spLocks noGrp="1"/>
          </p:cNvSpPr>
          <p:nvPr>
            <p:ph type="body" idx="1"/>
          </p:nvPr>
        </p:nvSpPr>
        <p:spPr>
          <a:noFill/>
          <a:ln/>
        </p:spPr>
        <p:txBody>
          <a:bodyPr/>
          <a:lstStyle/>
          <a:p>
            <a:endParaRPr lang="en-US">
              <a:latin typeface="Times New Roman" pitchFamily="18" charset="0"/>
            </a:endParaRPr>
          </a:p>
        </p:txBody>
      </p:sp>
      <p:sp>
        <p:nvSpPr>
          <p:cNvPr id="118788" name="Slide Number Placeholder 3"/>
          <p:cNvSpPr>
            <a:spLocks noGrp="1"/>
          </p:cNvSpPr>
          <p:nvPr>
            <p:ph type="sldNum" sz="quarter"/>
          </p:nvPr>
        </p:nvSpPr>
        <p:spPr>
          <a:noFill/>
        </p:spPr>
        <p:txBody>
          <a:bodyPr/>
          <a:lstStyle/>
          <a:p>
            <a:fld id="{D73515A5-A531-4577-84D5-BA1B6A8AFDE8}" type="slidenum">
              <a:rPr lang="vi-VN"/>
              <a:pPr/>
              <a:t>19</a:t>
            </a:fld>
            <a:endParaRPr lang="vi-VN"/>
          </a:p>
        </p:txBody>
      </p:sp>
    </p:spTree>
    <p:extLst>
      <p:ext uri="{BB962C8B-B14F-4D97-AF65-F5344CB8AC3E}">
        <p14:creationId xmlns:p14="http://schemas.microsoft.com/office/powerpoint/2010/main" val="31415170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3" name="Rectangle 1"/>
          <p:cNvSpPr txBox="1">
            <a:spLocks noGrp="1" noRot="1" noChangeAspect="1" noChangeArrowheads="1"/>
          </p:cNvSpPr>
          <p:nvPr>
            <p:ph type="sldImg"/>
          </p:nvPr>
        </p:nvSpPr>
        <p:spPr bwMode="auto">
          <a:xfrm>
            <a:off x="1587500" y="1006475"/>
            <a:ext cx="4595813"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4034" name="Rectangle 2"/>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5623006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7" name="Rectangle 1"/>
          <p:cNvSpPr txBox="1">
            <a:spLocks noGrp="1" noRot="1" noChangeAspect="1" noChangeArrowheads="1"/>
          </p:cNvSpPr>
          <p:nvPr>
            <p:ph type="sldImg"/>
          </p:nvPr>
        </p:nvSpPr>
        <p:spPr bwMode="auto">
          <a:xfrm>
            <a:off x="1587500" y="1006475"/>
            <a:ext cx="4595813"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58" name="Rectangle 2"/>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2400260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29" name="Rectangle 1"/>
          <p:cNvSpPr txBox="1">
            <a:spLocks noGrp="1" noRot="1" noChangeAspect="1" noChangeArrowheads="1"/>
          </p:cNvSpPr>
          <p:nvPr>
            <p:ph type="sldImg"/>
          </p:nvPr>
        </p:nvSpPr>
        <p:spPr bwMode="auto">
          <a:xfrm>
            <a:off x="1587500" y="1006475"/>
            <a:ext cx="4595813"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8130" name="Rectangle 2"/>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8075841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7" name="Rectangle 1"/>
          <p:cNvSpPr txBox="1">
            <a:spLocks noGrp="1" noRot="1" noChangeAspect="1" noChangeArrowheads="1"/>
          </p:cNvSpPr>
          <p:nvPr>
            <p:ph type="sldImg"/>
          </p:nvPr>
        </p:nvSpPr>
        <p:spPr bwMode="auto">
          <a:xfrm>
            <a:off x="1587500" y="1006475"/>
            <a:ext cx="4595813"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0178" name="Rectangle 2"/>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2448726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7" name="Rectangle 1"/>
          <p:cNvSpPr txBox="1">
            <a:spLocks noGrp="1" noRot="1" noChangeAspect="1" noChangeArrowheads="1"/>
          </p:cNvSpPr>
          <p:nvPr>
            <p:ph type="sldImg"/>
          </p:nvPr>
        </p:nvSpPr>
        <p:spPr bwMode="auto">
          <a:xfrm>
            <a:off x="1587500" y="1006475"/>
            <a:ext cx="4595813"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0178" name="Rectangle 2"/>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412131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B88505-29AB-4C47-A206-EC956D4806EB}" type="slidenum">
              <a:rPr lang="en-US" altLang="en-US"/>
              <a:pPr/>
              <a:t>20</a:t>
            </a:fld>
            <a:endParaRPr lang="en-US" altLang="en-US"/>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77594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4EFD8B-F3D7-490C-8F9F-43F235B06E10}" type="slidenum">
              <a:rPr lang="en-US" altLang="en-US"/>
              <a:pPr/>
              <a:t>22</a:t>
            </a:fld>
            <a:endParaRPr lang="en-US" altLang="en-US"/>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060025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sto MT" panose="02040603050505030304" pitchFamily="18" charset="0"/>
              </a:defRPr>
            </a:lvl1pPr>
            <a:lvl2pPr marL="742950" indent="-285750" eaLnBrk="0" hangingPunct="0">
              <a:defRPr>
                <a:solidFill>
                  <a:schemeClr val="tx1"/>
                </a:solidFill>
                <a:latin typeface="Calisto MT" panose="02040603050505030304" pitchFamily="18" charset="0"/>
              </a:defRPr>
            </a:lvl2pPr>
            <a:lvl3pPr marL="1143000" indent="-228600" eaLnBrk="0" hangingPunct="0">
              <a:defRPr>
                <a:solidFill>
                  <a:schemeClr val="tx1"/>
                </a:solidFill>
                <a:latin typeface="Calisto MT" panose="02040603050505030304" pitchFamily="18" charset="0"/>
              </a:defRPr>
            </a:lvl3pPr>
            <a:lvl4pPr marL="1600200" indent="-228600" eaLnBrk="0" hangingPunct="0">
              <a:defRPr>
                <a:solidFill>
                  <a:schemeClr val="tx1"/>
                </a:solidFill>
                <a:latin typeface="Calisto MT" panose="02040603050505030304" pitchFamily="18" charset="0"/>
              </a:defRPr>
            </a:lvl4pPr>
            <a:lvl5pPr marL="2057400" indent="-228600" eaLnBrk="0" hangingPunct="0">
              <a:defRPr>
                <a:solidFill>
                  <a:schemeClr val="tx1"/>
                </a:solidFill>
                <a:latin typeface="Calisto MT" panose="02040603050505030304" pitchFamily="18" charset="0"/>
              </a:defRPr>
            </a:lvl5pPr>
            <a:lvl6pPr marL="2514600" indent="-228600" eaLnBrk="0" fontAlgn="base" hangingPunct="0">
              <a:spcBef>
                <a:spcPct val="0"/>
              </a:spcBef>
              <a:spcAft>
                <a:spcPct val="0"/>
              </a:spcAft>
              <a:defRPr>
                <a:solidFill>
                  <a:schemeClr val="tx1"/>
                </a:solidFill>
                <a:latin typeface="Calisto MT" panose="02040603050505030304" pitchFamily="18" charset="0"/>
              </a:defRPr>
            </a:lvl6pPr>
            <a:lvl7pPr marL="2971800" indent="-228600" eaLnBrk="0" fontAlgn="base" hangingPunct="0">
              <a:spcBef>
                <a:spcPct val="0"/>
              </a:spcBef>
              <a:spcAft>
                <a:spcPct val="0"/>
              </a:spcAft>
              <a:defRPr>
                <a:solidFill>
                  <a:schemeClr val="tx1"/>
                </a:solidFill>
                <a:latin typeface="Calisto MT" panose="02040603050505030304" pitchFamily="18" charset="0"/>
              </a:defRPr>
            </a:lvl7pPr>
            <a:lvl8pPr marL="3429000" indent="-228600" eaLnBrk="0" fontAlgn="base" hangingPunct="0">
              <a:spcBef>
                <a:spcPct val="0"/>
              </a:spcBef>
              <a:spcAft>
                <a:spcPct val="0"/>
              </a:spcAft>
              <a:defRPr>
                <a:solidFill>
                  <a:schemeClr val="tx1"/>
                </a:solidFill>
                <a:latin typeface="Calisto MT" panose="02040603050505030304" pitchFamily="18" charset="0"/>
              </a:defRPr>
            </a:lvl8pPr>
            <a:lvl9pPr marL="3886200" indent="-228600" eaLnBrk="0" fontAlgn="base" hangingPunct="0">
              <a:spcBef>
                <a:spcPct val="0"/>
              </a:spcBef>
              <a:spcAft>
                <a:spcPct val="0"/>
              </a:spcAft>
              <a:defRPr>
                <a:solidFill>
                  <a:schemeClr val="tx1"/>
                </a:solidFill>
                <a:latin typeface="Calisto MT" panose="02040603050505030304" pitchFamily="18" charset="0"/>
              </a:defRPr>
            </a:lvl9pPr>
          </a:lstStyle>
          <a:p>
            <a:pPr eaLnBrk="1" hangingPunct="1"/>
            <a:fld id="{8812E97E-CDF7-44AB-A0B0-2B418013065B}" type="slidenum">
              <a:rPr lang="en-US" altLang="en-US">
                <a:latin typeface="Arial" panose="020B0604020202020204" pitchFamily="34" charset="0"/>
              </a:rPr>
              <a:pPr eaLnBrk="1" hangingPunct="1"/>
              <a:t>23</a:t>
            </a:fld>
            <a:endParaRPr lang="en-US" altLang="en-US">
              <a:latin typeface="Arial" panose="020B0604020202020204" pitchFamily="34" charset="0"/>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6030898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sto MT" panose="02040603050505030304" pitchFamily="18" charset="0"/>
              </a:defRPr>
            </a:lvl1pPr>
            <a:lvl2pPr marL="742950" indent="-285750" eaLnBrk="0" hangingPunct="0">
              <a:defRPr>
                <a:solidFill>
                  <a:schemeClr val="tx1"/>
                </a:solidFill>
                <a:latin typeface="Calisto MT" panose="02040603050505030304" pitchFamily="18" charset="0"/>
              </a:defRPr>
            </a:lvl2pPr>
            <a:lvl3pPr marL="1143000" indent="-228600" eaLnBrk="0" hangingPunct="0">
              <a:defRPr>
                <a:solidFill>
                  <a:schemeClr val="tx1"/>
                </a:solidFill>
                <a:latin typeface="Calisto MT" panose="02040603050505030304" pitchFamily="18" charset="0"/>
              </a:defRPr>
            </a:lvl3pPr>
            <a:lvl4pPr marL="1600200" indent="-228600" eaLnBrk="0" hangingPunct="0">
              <a:defRPr>
                <a:solidFill>
                  <a:schemeClr val="tx1"/>
                </a:solidFill>
                <a:latin typeface="Calisto MT" panose="02040603050505030304" pitchFamily="18" charset="0"/>
              </a:defRPr>
            </a:lvl4pPr>
            <a:lvl5pPr marL="2057400" indent="-228600" eaLnBrk="0" hangingPunct="0">
              <a:defRPr>
                <a:solidFill>
                  <a:schemeClr val="tx1"/>
                </a:solidFill>
                <a:latin typeface="Calisto MT" panose="02040603050505030304" pitchFamily="18" charset="0"/>
              </a:defRPr>
            </a:lvl5pPr>
            <a:lvl6pPr marL="2514600" indent="-228600" eaLnBrk="0" fontAlgn="base" hangingPunct="0">
              <a:spcBef>
                <a:spcPct val="0"/>
              </a:spcBef>
              <a:spcAft>
                <a:spcPct val="0"/>
              </a:spcAft>
              <a:defRPr>
                <a:solidFill>
                  <a:schemeClr val="tx1"/>
                </a:solidFill>
                <a:latin typeface="Calisto MT" panose="02040603050505030304" pitchFamily="18" charset="0"/>
              </a:defRPr>
            </a:lvl6pPr>
            <a:lvl7pPr marL="2971800" indent="-228600" eaLnBrk="0" fontAlgn="base" hangingPunct="0">
              <a:spcBef>
                <a:spcPct val="0"/>
              </a:spcBef>
              <a:spcAft>
                <a:spcPct val="0"/>
              </a:spcAft>
              <a:defRPr>
                <a:solidFill>
                  <a:schemeClr val="tx1"/>
                </a:solidFill>
                <a:latin typeface="Calisto MT" panose="02040603050505030304" pitchFamily="18" charset="0"/>
              </a:defRPr>
            </a:lvl7pPr>
            <a:lvl8pPr marL="3429000" indent="-228600" eaLnBrk="0" fontAlgn="base" hangingPunct="0">
              <a:spcBef>
                <a:spcPct val="0"/>
              </a:spcBef>
              <a:spcAft>
                <a:spcPct val="0"/>
              </a:spcAft>
              <a:defRPr>
                <a:solidFill>
                  <a:schemeClr val="tx1"/>
                </a:solidFill>
                <a:latin typeface="Calisto MT" panose="02040603050505030304" pitchFamily="18" charset="0"/>
              </a:defRPr>
            </a:lvl8pPr>
            <a:lvl9pPr marL="3886200" indent="-228600" eaLnBrk="0" fontAlgn="base" hangingPunct="0">
              <a:spcBef>
                <a:spcPct val="0"/>
              </a:spcBef>
              <a:spcAft>
                <a:spcPct val="0"/>
              </a:spcAft>
              <a:defRPr>
                <a:solidFill>
                  <a:schemeClr val="tx1"/>
                </a:solidFill>
                <a:latin typeface="Calisto MT" panose="02040603050505030304" pitchFamily="18" charset="0"/>
              </a:defRPr>
            </a:lvl9pPr>
          </a:lstStyle>
          <a:p>
            <a:pPr eaLnBrk="1" hangingPunct="1"/>
            <a:fld id="{55EE2E0B-243D-4EFB-AB16-5D0198B89686}" type="slidenum">
              <a:rPr lang="en-US" altLang="en-US">
                <a:latin typeface="Arial" panose="020B0604020202020204" pitchFamily="34" charset="0"/>
              </a:rPr>
              <a:pPr eaLnBrk="1" hangingPunct="1"/>
              <a:t>25</a:t>
            </a:fld>
            <a:endParaRPr lang="en-US" altLang="en-US">
              <a:latin typeface="Arial" panose="020B0604020202020204" pitchFamily="34"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2849963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sto MT" panose="02040603050505030304" pitchFamily="18" charset="0"/>
              </a:defRPr>
            </a:lvl1pPr>
            <a:lvl2pPr marL="742950" indent="-285750" eaLnBrk="0" hangingPunct="0">
              <a:defRPr>
                <a:solidFill>
                  <a:schemeClr val="tx1"/>
                </a:solidFill>
                <a:latin typeface="Calisto MT" panose="02040603050505030304" pitchFamily="18" charset="0"/>
              </a:defRPr>
            </a:lvl2pPr>
            <a:lvl3pPr marL="1143000" indent="-228600" eaLnBrk="0" hangingPunct="0">
              <a:defRPr>
                <a:solidFill>
                  <a:schemeClr val="tx1"/>
                </a:solidFill>
                <a:latin typeface="Calisto MT" panose="02040603050505030304" pitchFamily="18" charset="0"/>
              </a:defRPr>
            </a:lvl3pPr>
            <a:lvl4pPr marL="1600200" indent="-228600" eaLnBrk="0" hangingPunct="0">
              <a:defRPr>
                <a:solidFill>
                  <a:schemeClr val="tx1"/>
                </a:solidFill>
                <a:latin typeface="Calisto MT" panose="02040603050505030304" pitchFamily="18" charset="0"/>
              </a:defRPr>
            </a:lvl4pPr>
            <a:lvl5pPr marL="2057400" indent="-228600" eaLnBrk="0" hangingPunct="0">
              <a:defRPr>
                <a:solidFill>
                  <a:schemeClr val="tx1"/>
                </a:solidFill>
                <a:latin typeface="Calisto MT" panose="02040603050505030304" pitchFamily="18" charset="0"/>
              </a:defRPr>
            </a:lvl5pPr>
            <a:lvl6pPr marL="2514600" indent="-228600" eaLnBrk="0" fontAlgn="base" hangingPunct="0">
              <a:spcBef>
                <a:spcPct val="0"/>
              </a:spcBef>
              <a:spcAft>
                <a:spcPct val="0"/>
              </a:spcAft>
              <a:defRPr>
                <a:solidFill>
                  <a:schemeClr val="tx1"/>
                </a:solidFill>
                <a:latin typeface="Calisto MT" panose="02040603050505030304" pitchFamily="18" charset="0"/>
              </a:defRPr>
            </a:lvl6pPr>
            <a:lvl7pPr marL="2971800" indent="-228600" eaLnBrk="0" fontAlgn="base" hangingPunct="0">
              <a:spcBef>
                <a:spcPct val="0"/>
              </a:spcBef>
              <a:spcAft>
                <a:spcPct val="0"/>
              </a:spcAft>
              <a:defRPr>
                <a:solidFill>
                  <a:schemeClr val="tx1"/>
                </a:solidFill>
                <a:latin typeface="Calisto MT" panose="02040603050505030304" pitchFamily="18" charset="0"/>
              </a:defRPr>
            </a:lvl7pPr>
            <a:lvl8pPr marL="3429000" indent="-228600" eaLnBrk="0" fontAlgn="base" hangingPunct="0">
              <a:spcBef>
                <a:spcPct val="0"/>
              </a:spcBef>
              <a:spcAft>
                <a:spcPct val="0"/>
              </a:spcAft>
              <a:defRPr>
                <a:solidFill>
                  <a:schemeClr val="tx1"/>
                </a:solidFill>
                <a:latin typeface="Calisto MT" panose="02040603050505030304" pitchFamily="18" charset="0"/>
              </a:defRPr>
            </a:lvl8pPr>
            <a:lvl9pPr marL="3886200" indent="-228600" eaLnBrk="0" fontAlgn="base" hangingPunct="0">
              <a:spcBef>
                <a:spcPct val="0"/>
              </a:spcBef>
              <a:spcAft>
                <a:spcPct val="0"/>
              </a:spcAft>
              <a:defRPr>
                <a:solidFill>
                  <a:schemeClr val="tx1"/>
                </a:solidFill>
                <a:latin typeface="Calisto MT" panose="02040603050505030304" pitchFamily="18" charset="0"/>
              </a:defRPr>
            </a:lvl9pPr>
          </a:lstStyle>
          <a:p>
            <a:pPr eaLnBrk="1" hangingPunct="1"/>
            <a:fld id="{50819E3A-EAAA-486E-9F71-417C6202ECC1}" type="slidenum">
              <a:rPr lang="en-US" altLang="en-US">
                <a:latin typeface="Arial" panose="020B0604020202020204" pitchFamily="34" charset="0"/>
              </a:rPr>
              <a:pPr eaLnBrk="1" hangingPunct="1"/>
              <a:t>26</a:t>
            </a:fld>
            <a:endParaRPr lang="en-US" altLang="en-US">
              <a:latin typeface="Arial" panose="020B0604020202020204" pitchFamily="34" charset="0"/>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8642979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sto MT" panose="02040603050505030304" pitchFamily="18" charset="0"/>
              </a:defRPr>
            </a:lvl1pPr>
            <a:lvl2pPr marL="742950" indent="-285750" eaLnBrk="0" hangingPunct="0">
              <a:defRPr>
                <a:solidFill>
                  <a:schemeClr val="tx1"/>
                </a:solidFill>
                <a:latin typeface="Calisto MT" panose="02040603050505030304" pitchFamily="18" charset="0"/>
              </a:defRPr>
            </a:lvl2pPr>
            <a:lvl3pPr marL="1143000" indent="-228600" eaLnBrk="0" hangingPunct="0">
              <a:defRPr>
                <a:solidFill>
                  <a:schemeClr val="tx1"/>
                </a:solidFill>
                <a:latin typeface="Calisto MT" panose="02040603050505030304" pitchFamily="18" charset="0"/>
              </a:defRPr>
            </a:lvl3pPr>
            <a:lvl4pPr marL="1600200" indent="-228600" eaLnBrk="0" hangingPunct="0">
              <a:defRPr>
                <a:solidFill>
                  <a:schemeClr val="tx1"/>
                </a:solidFill>
                <a:latin typeface="Calisto MT" panose="02040603050505030304" pitchFamily="18" charset="0"/>
              </a:defRPr>
            </a:lvl4pPr>
            <a:lvl5pPr marL="2057400" indent="-228600" eaLnBrk="0" hangingPunct="0">
              <a:defRPr>
                <a:solidFill>
                  <a:schemeClr val="tx1"/>
                </a:solidFill>
                <a:latin typeface="Calisto MT" panose="02040603050505030304" pitchFamily="18" charset="0"/>
              </a:defRPr>
            </a:lvl5pPr>
            <a:lvl6pPr marL="2514600" indent="-228600" eaLnBrk="0" fontAlgn="base" hangingPunct="0">
              <a:spcBef>
                <a:spcPct val="0"/>
              </a:spcBef>
              <a:spcAft>
                <a:spcPct val="0"/>
              </a:spcAft>
              <a:defRPr>
                <a:solidFill>
                  <a:schemeClr val="tx1"/>
                </a:solidFill>
                <a:latin typeface="Calisto MT" panose="02040603050505030304" pitchFamily="18" charset="0"/>
              </a:defRPr>
            </a:lvl6pPr>
            <a:lvl7pPr marL="2971800" indent="-228600" eaLnBrk="0" fontAlgn="base" hangingPunct="0">
              <a:spcBef>
                <a:spcPct val="0"/>
              </a:spcBef>
              <a:spcAft>
                <a:spcPct val="0"/>
              </a:spcAft>
              <a:defRPr>
                <a:solidFill>
                  <a:schemeClr val="tx1"/>
                </a:solidFill>
                <a:latin typeface="Calisto MT" panose="02040603050505030304" pitchFamily="18" charset="0"/>
              </a:defRPr>
            </a:lvl7pPr>
            <a:lvl8pPr marL="3429000" indent="-228600" eaLnBrk="0" fontAlgn="base" hangingPunct="0">
              <a:spcBef>
                <a:spcPct val="0"/>
              </a:spcBef>
              <a:spcAft>
                <a:spcPct val="0"/>
              </a:spcAft>
              <a:defRPr>
                <a:solidFill>
                  <a:schemeClr val="tx1"/>
                </a:solidFill>
                <a:latin typeface="Calisto MT" panose="02040603050505030304" pitchFamily="18" charset="0"/>
              </a:defRPr>
            </a:lvl8pPr>
            <a:lvl9pPr marL="3886200" indent="-228600" eaLnBrk="0" fontAlgn="base" hangingPunct="0">
              <a:spcBef>
                <a:spcPct val="0"/>
              </a:spcBef>
              <a:spcAft>
                <a:spcPct val="0"/>
              </a:spcAft>
              <a:defRPr>
                <a:solidFill>
                  <a:schemeClr val="tx1"/>
                </a:solidFill>
                <a:latin typeface="Calisto MT" panose="02040603050505030304" pitchFamily="18" charset="0"/>
              </a:defRPr>
            </a:lvl9pPr>
          </a:lstStyle>
          <a:p>
            <a:pPr eaLnBrk="1" hangingPunct="1"/>
            <a:fld id="{728CC4C2-8C14-490D-9E66-2A29196DF691}" type="slidenum">
              <a:rPr lang="en-US" altLang="en-US">
                <a:latin typeface="Arial" panose="020B0604020202020204" pitchFamily="34" charset="0"/>
              </a:rPr>
              <a:pPr eaLnBrk="1" hangingPunct="1"/>
              <a:t>27</a:t>
            </a:fld>
            <a:endParaRPr lang="en-US" altLang="en-US">
              <a:latin typeface="Arial" panose="020B0604020202020204" pitchFamily="34"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9651225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sto MT" panose="02040603050505030304" pitchFamily="18" charset="0"/>
              </a:defRPr>
            </a:lvl1pPr>
            <a:lvl2pPr marL="742950" indent="-285750" eaLnBrk="0" hangingPunct="0">
              <a:defRPr>
                <a:solidFill>
                  <a:schemeClr val="tx1"/>
                </a:solidFill>
                <a:latin typeface="Calisto MT" panose="02040603050505030304" pitchFamily="18" charset="0"/>
              </a:defRPr>
            </a:lvl2pPr>
            <a:lvl3pPr marL="1143000" indent="-228600" eaLnBrk="0" hangingPunct="0">
              <a:defRPr>
                <a:solidFill>
                  <a:schemeClr val="tx1"/>
                </a:solidFill>
                <a:latin typeface="Calisto MT" panose="02040603050505030304" pitchFamily="18" charset="0"/>
              </a:defRPr>
            </a:lvl3pPr>
            <a:lvl4pPr marL="1600200" indent="-228600" eaLnBrk="0" hangingPunct="0">
              <a:defRPr>
                <a:solidFill>
                  <a:schemeClr val="tx1"/>
                </a:solidFill>
                <a:latin typeface="Calisto MT" panose="02040603050505030304" pitchFamily="18" charset="0"/>
              </a:defRPr>
            </a:lvl4pPr>
            <a:lvl5pPr marL="2057400" indent="-228600" eaLnBrk="0" hangingPunct="0">
              <a:defRPr>
                <a:solidFill>
                  <a:schemeClr val="tx1"/>
                </a:solidFill>
                <a:latin typeface="Calisto MT" panose="02040603050505030304" pitchFamily="18" charset="0"/>
              </a:defRPr>
            </a:lvl5pPr>
            <a:lvl6pPr marL="2514600" indent="-228600" eaLnBrk="0" fontAlgn="base" hangingPunct="0">
              <a:spcBef>
                <a:spcPct val="0"/>
              </a:spcBef>
              <a:spcAft>
                <a:spcPct val="0"/>
              </a:spcAft>
              <a:defRPr>
                <a:solidFill>
                  <a:schemeClr val="tx1"/>
                </a:solidFill>
                <a:latin typeface="Calisto MT" panose="02040603050505030304" pitchFamily="18" charset="0"/>
              </a:defRPr>
            </a:lvl6pPr>
            <a:lvl7pPr marL="2971800" indent="-228600" eaLnBrk="0" fontAlgn="base" hangingPunct="0">
              <a:spcBef>
                <a:spcPct val="0"/>
              </a:spcBef>
              <a:spcAft>
                <a:spcPct val="0"/>
              </a:spcAft>
              <a:defRPr>
                <a:solidFill>
                  <a:schemeClr val="tx1"/>
                </a:solidFill>
                <a:latin typeface="Calisto MT" panose="02040603050505030304" pitchFamily="18" charset="0"/>
              </a:defRPr>
            </a:lvl7pPr>
            <a:lvl8pPr marL="3429000" indent="-228600" eaLnBrk="0" fontAlgn="base" hangingPunct="0">
              <a:spcBef>
                <a:spcPct val="0"/>
              </a:spcBef>
              <a:spcAft>
                <a:spcPct val="0"/>
              </a:spcAft>
              <a:defRPr>
                <a:solidFill>
                  <a:schemeClr val="tx1"/>
                </a:solidFill>
                <a:latin typeface="Calisto MT" panose="02040603050505030304" pitchFamily="18" charset="0"/>
              </a:defRPr>
            </a:lvl8pPr>
            <a:lvl9pPr marL="3886200" indent="-228600" eaLnBrk="0" fontAlgn="base" hangingPunct="0">
              <a:spcBef>
                <a:spcPct val="0"/>
              </a:spcBef>
              <a:spcAft>
                <a:spcPct val="0"/>
              </a:spcAft>
              <a:defRPr>
                <a:solidFill>
                  <a:schemeClr val="tx1"/>
                </a:solidFill>
                <a:latin typeface="Calisto MT" panose="02040603050505030304" pitchFamily="18" charset="0"/>
              </a:defRPr>
            </a:lvl9pPr>
          </a:lstStyle>
          <a:p>
            <a:pPr eaLnBrk="1" hangingPunct="1"/>
            <a:fld id="{05263795-120C-4960-98B7-D368802D4664}" type="slidenum">
              <a:rPr lang="en-US" altLang="en-US">
                <a:latin typeface="Arial" panose="020B0604020202020204" pitchFamily="34" charset="0"/>
              </a:rPr>
              <a:pPr eaLnBrk="1" hangingPunct="1"/>
              <a:t>28</a:t>
            </a:fld>
            <a:endParaRPr lang="en-US" altLang="en-US">
              <a:latin typeface="Arial" panose="020B0604020202020204" pitchFamily="34"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795060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4000" b="1" baseline="0">
                <a:solidFill>
                  <a:srgbClr val="DC0081"/>
                </a:solidFill>
                <a:latin typeface="Tahoma" pitchFamily="34" charset="0"/>
                <a:ea typeface="Tahoma" pitchFamily="34" charset="0"/>
                <a:cs typeface="Tahoma" pitchFamily="34" charset="0"/>
              </a:defRPr>
            </a:lvl1pPr>
          </a:lstStyle>
          <a:p>
            <a:r>
              <a:rPr lang="en-US"/>
              <a:t>Click to edit Master title style</a:t>
            </a:r>
            <a:endParaRPr lang="vi-VN"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vi-VN" dirty="0"/>
          </a:p>
        </p:txBody>
      </p:sp>
      <p:sp>
        <p:nvSpPr>
          <p:cNvPr id="4" name="Slide Number Placeholder 5"/>
          <p:cNvSpPr>
            <a:spLocks noGrp="1"/>
          </p:cNvSpPr>
          <p:nvPr>
            <p:ph type="sldNum" sz="quarter" idx="10"/>
          </p:nvPr>
        </p:nvSpPr>
        <p:spPr/>
        <p:txBody>
          <a:bodyPr/>
          <a:lstStyle>
            <a:lvl1pPr>
              <a:defRPr/>
            </a:lvl1pPr>
          </a:lstStyle>
          <a:p>
            <a:fld id="{0B414121-AF92-44CD-B733-E13C9E51DAFC}" type="slidenum">
              <a:rPr lang="en-US" altLang="en-US" smtClean="0"/>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n-US" altLang="en-US"/>
          </a:p>
        </p:txBody>
      </p:sp>
      <p:sp>
        <p:nvSpPr>
          <p:cNvPr id="5" name="Footer Placeholder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ltLang="en-US"/>
              <a:t>http://www.cs.ucr.edu/~weesan/cs183/</a:t>
            </a:r>
          </a:p>
        </p:txBody>
      </p:sp>
      <p:sp>
        <p:nvSpPr>
          <p:cNvPr id="6" name="Slide Number Placeholder 5"/>
          <p:cNvSpPr>
            <a:spLocks noGrp="1"/>
          </p:cNvSpPr>
          <p:nvPr>
            <p:ph type="sldNum" sz="quarter" idx="12"/>
          </p:nvPr>
        </p:nvSpPr>
        <p:spPr/>
        <p:txBody>
          <a:bodyPr/>
          <a:lstStyle>
            <a:lvl1pPr>
              <a:defRPr/>
            </a:lvl1pPr>
          </a:lstStyle>
          <a:p>
            <a:fld id="{29746A35-CF3F-4952-9B03-98948BD2B2DF}" type="slidenum">
              <a:rPr lang="en-US" altLang="en-US" smtClean="0"/>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n-US" altLang="en-US"/>
          </a:p>
        </p:txBody>
      </p:sp>
      <p:sp>
        <p:nvSpPr>
          <p:cNvPr id="5" name="Footer Placeholder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ltLang="en-US"/>
              <a:t>http://www.cs.ucr.edu/~weesan/cs183/</a:t>
            </a:r>
          </a:p>
        </p:txBody>
      </p:sp>
      <p:sp>
        <p:nvSpPr>
          <p:cNvPr id="6" name="Slide Number Placeholder 5"/>
          <p:cNvSpPr>
            <a:spLocks noGrp="1"/>
          </p:cNvSpPr>
          <p:nvPr>
            <p:ph type="sldNum" sz="quarter" idx="12"/>
          </p:nvPr>
        </p:nvSpPr>
        <p:spPr/>
        <p:txBody>
          <a:bodyPr/>
          <a:lstStyle>
            <a:lvl1pPr>
              <a:defRPr/>
            </a:lvl1pPr>
          </a:lstStyle>
          <a:p>
            <a:fld id="{66CC14E8-FFF3-4E2C-AA8F-0EA513A36F53}" type="slidenum">
              <a:rPr lang="en-US" altLang="en-US" smtClean="0"/>
              <a:pPr/>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1513" y="568325"/>
            <a:ext cx="7805737" cy="1144588"/>
          </a:xfrm>
        </p:spPr>
        <p:txBody>
          <a:bodyPr/>
          <a:lstStyle/>
          <a:p>
            <a:r>
              <a:rPr lang="en-US"/>
              <a:t>Click to edit Master title style</a:t>
            </a:r>
          </a:p>
        </p:txBody>
      </p:sp>
      <p:sp>
        <p:nvSpPr>
          <p:cNvPr id="3" name="Text Placeholder 2"/>
          <p:cNvSpPr>
            <a:spLocks noGrp="1"/>
          </p:cNvSpPr>
          <p:nvPr>
            <p:ph type="body" sz="half" idx="1"/>
          </p:nvPr>
        </p:nvSpPr>
        <p:spPr>
          <a:xfrm>
            <a:off x="671513" y="1906588"/>
            <a:ext cx="3825875" cy="4319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9788" y="1906588"/>
            <a:ext cx="3827462" cy="4319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chor="ctr"/>
          <a:lstStyle/>
          <a:p>
            <a:r>
              <a:rPr lang="en-US"/>
              <a:t>Click to edit Master title style</a:t>
            </a:r>
          </a:p>
        </p:txBody>
      </p:sp>
      <p:sp>
        <p:nvSpPr>
          <p:cNvPr id="3" name="Text Placeholder 2"/>
          <p:cNvSpPr>
            <a:spLocks noGrp="1"/>
          </p:cNvSpPr>
          <p:nvPr>
            <p:ph type="body" idx="1"/>
          </p:nvPr>
        </p:nvSpPr>
        <p:spPr/>
        <p:txBody>
          <a:bodyPr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Slide Number Placeholder 5"/>
          <p:cNvSpPr>
            <a:spLocks noGrp="1"/>
          </p:cNvSpPr>
          <p:nvPr>
            <p:ph type="sldNum" sz="quarter" idx="10"/>
          </p:nvPr>
        </p:nvSpPr>
        <p:spPr/>
        <p:txBody>
          <a:bodyPr/>
          <a:lstStyle>
            <a:lvl1pPr>
              <a:defRPr/>
            </a:lvl1pPr>
          </a:lstStyle>
          <a:p>
            <a:fld id="{1BB1A193-6ECF-4DEF-8A2D-E222FB62E70F}" type="slidenum">
              <a:rPr lang="en-US" altLang="en-US" smtClean="0"/>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n-US" altLang="en-US"/>
          </a:p>
        </p:txBody>
      </p:sp>
      <p:sp>
        <p:nvSpPr>
          <p:cNvPr id="5" name="Footer Placeholder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ltLang="en-US"/>
              <a:t>http://www.cs.ucr.edu/~weesan/cs183/</a:t>
            </a:r>
          </a:p>
        </p:txBody>
      </p:sp>
      <p:sp>
        <p:nvSpPr>
          <p:cNvPr id="6" name="Slide Number Placeholder 5"/>
          <p:cNvSpPr>
            <a:spLocks noGrp="1"/>
          </p:cNvSpPr>
          <p:nvPr>
            <p:ph type="sldNum" sz="quarter" idx="12"/>
          </p:nvPr>
        </p:nvSpPr>
        <p:spPr/>
        <p:txBody>
          <a:bodyPr/>
          <a:lstStyle>
            <a:lvl1pPr>
              <a:defRPr/>
            </a:lvl1pPr>
          </a:lstStyle>
          <a:p>
            <a:fld id="{39B0E6BF-4D41-483E-BBEF-9D2326686F87}" type="slidenum">
              <a:rPr lang="en-US" altLang="en-US" smtClean="0"/>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n-US" altLang="en-US"/>
          </a:p>
        </p:txBody>
      </p:sp>
      <p:sp>
        <p:nvSpPr>
          <p:cNvPr id="6" name="Footer Placeholder 5"/>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ltLang="en-US"/>
              <a:t>http://www.cs.ucr.edu/~weesan/cs183/</a:t>
            </a:r>
          </a:p>
        </p:txBody>
      </p:sp>
      <p:sp>
        <p:nvSpPr>
          <p:cNvPr id="7" name="Slide Number Placeholder 6"/>
          <p:cNvSpPr>
            <a:spLocks noGrp="1"/>
          </p:cNvSpPr>
          <p:nvPr>
            <p:ph type="sldNum" sz="quarter" idx="12"/>
          </p:nvPr>
        </p:nvSpPr>
        <p:spPr/>
        <p:txBody>
          <a:bodyPr/>
          <a:lstStyle>
            <a:lvl1pPr>
              <a:defRPr/>
            </a:lvl1pPr>
          </a:lstStyle>
          <a:p>
            <a:fld id="{F19D2809-3E8B-4B13-B28D-FE0E105660D4}" type="slidenum">
              <a:rPr lang="en-US" altLang="en-US" smtClean="0"/>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n-US" altLang="en-US"/>
          </a:p>
        </p:txBody>
      </p:sp>
      <p:sp>
        <p:nvSpPr>
          <p:cNvPr id="8" name="Footer Placeholder 7"/>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ltLang="en-US"/>
              <a:t>http://www.cs.ucr.edu/~weesan/cs183/</a:t>
            </a:r>
          </a:p>
        </p:txBody>
      </p:sp>
      <p:sp>
        <p:nvSpPr>
          <p:cNvPr id="9" name="Slide Number Placeholder 8"/>
          <p:cNvSpPr>
            <a:spLocks noGrp="1"/>
          </p:cNvSpPr>
          <p:nvPr>
            <p:ph type="sldNum" sz="quarter" idx="12"/>
          </p:nvPr>
        </p:nvSpPr>
        <p:spPr/>
        <p:txBody>
          <a:bodyPr/>
          <a:lstStyle>
            <a:lvl1pPr>
              <a:defRPr/>
            </a:lvl1pPr>
          </a:lstStyle>
          <a:p>
            <a:fld id="{0C9B48AA-3E51-42CA-AEFF-09F0C681A250}" type="slidenum">
              <a:rPr lang="en-US" altLang="en-US" smtClean="0"/>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Date Placeholder 2"/>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n-US" altLang="en-US"/>
          </a:p>
        </p:txBody>
      </p:sp>
      <p:sp>
        <p:nvSpPr>
          <p:cNvPr id="4" name="Footer Placeholder 3"/>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ltLang="en-US"/>
              <a:t>http://www.cs.ucr.edu/~weesan/cs183/</a:t>
            </a:r>
          </a:p>
        </p:txBody>
      </p:sp>
      <p:sp>
        <p:nvSpPr>
          <p:cNvPr id="5" name="Slide Number Placeholder 4"/>
          <p:cNvSpPr>
            <a:spLocks noGrp="1"/>
          </p:cNvSpPr>
          <p:nvPr>
            <p:ph type="sldNum" sz="quarter" idx="12"/>
          </p:nvPr>
        </p:nvSpPr>
        <p:spPr/>
        <p:txBody>
          <a:bodyPr/>
          <a:lstStyle>
            <a:lvl1pPr>
              <a:defRPr/>
            </a:lvl1pPr>
          </a:lstStyle>
          <a:p>
            <a:fld id="{CA8C444D-5C04-486E-9AD1-C6335DDC36B9}" type="slidenum">
              <a:rPr lang="en-US" altLang="en-US" smtClean="0"/>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n-US" altLang="en-US"/>
          </a:p>
        </p:txBody>
      </p:sp>
      <p:sp>
        <p:nvSpPr>
          <p:cNvPr id="3" name="Footer Placeholder 2"/>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ltLang="en-US"/>
              <a:t>http://www.cs.ucr.edu/~weesan/cs183/</a:t>
            </a:r>
          </a:p>
        </p:txBody>
      </p:sp>
      <p:sp>
        <p:nvSpPr>
          <p:cNvPr id="4" name="Slide Number Placeholder 3"/>
          <p:cNvSpPr>
            <a:spLocks noGrp="1"/>
          </p:cNvSpPr>
          <p:nvPr>
            <p:ph type="sldNum" sz="quarter" idx="12"/>
          </p:nvPr>
        </p:nvSpPr>
        <p:spPr/>
        <p:txBody>
          <a:bodyPr/>
          <a:lstStyle>
            <a:lvl1pPr>
              <a:defRPr/>
            </a:lvl1pPr>
          </a:lstStyle>
          <a:p>
            <a:fld id="{AAF02F1F-5B70-4E0A-B6F9-C966491F2185}" type="slidenum">
              <a:rPr lang="en-US" altLang="en-US" smtClean="0"/>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vi-V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n-US" altLang="en-US"/>
          </a:p>
        </p:txBody>
      </p:sp>
      <p:sp>
        <p:nvSpPr>
          <p:cNvPr id="6" name="Footer Placeholder 5"/>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ltLang="en-US"/>
              <a:t>http://www.cs.ucr.edu/~weesan/cs183/</a:t>
            </a:r>
          </a:p>
        </p:txBody>
      </p:sp>
      <p:sp>
        <p:nvSpPr>
          <p:cNvPr id="7" name="Slide Number Placeholder 6"/>
          <p:cNvSpPr>
            <a:spLocks noGrp="1"/>
          </p:cNvSpPr>
          <p:nvPr>
            <p:ph type="sldNum" sz="quarter" idx="12"/>
          </p:nvPr>
        </p:nvSpPr>
        <p:spPr/>
        <p:txBody>
          <a:bodyPr/>
          <a:lstStyle>
            <a:lvl1pPr>
              <a:defRPr/>
            </a:lvl1pPr>
          </a:lstStyle>
          <a:p>
            <a:fld id="{E09A0609-53B8-4A5D-A759-4A2EF600320C}" type="slidenum">
              <a:rPr lang="en-US" altLang="en-US" smtClean="0"/>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vi-V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n-US" altLang="en-US"/>
          </a:p>
        </p:txBody>
      </p:sp>
      <p:sp>
        <p:nvSpPr>
          <p:cNvPr id="6" name="Footer Placeholder 5"/>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ltLang="en-US"/>
              <a:t>http://www.cs.ucr.edu/~weesan/cs183/</a:t>
            </a:r>
          </a:p>
        </p:txBody>
      </p:sp>
      <p:sp>
        <p:nvSpPr>
          <p:cNvPr id="7" name="Slide Number Placeholder 6"/>
          <p:cNvSpPr>
            <a:spLocks noGrp="1"/>
          </p:cNvSpPr>
          <p:nvPr>
            <p:ph type="sldNum" sz="quarter" idx="12"/>
          </p:nvPr>
        </p:nvSpPr>
        <p:spPr/>
        <p:txBody>
          <a:bodyPr/>
          <a:lstStyle>
            <a:lvl1pPr>
              <a:defRPr/>
            </a:lvl1pPr>
          </a:lstStyle>
          <a:p>
            <a:fld id="{29A516DA-FDBE-459F-A66F-567B6FE3EA52}" type="slidenum">
              <a:rPr lang="en-US" altLang="en-US" smtClean="0"/>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1060" descr="BackGround"/>
          <p:cNvPicPr>
            <a:picLocks noChangeAspect="1" noChangeArrowheads="1"/>
          </p:cNvPicPr>
          <p:nvPr/>
        </p:nvPicPr>
        <p:blipFill>
          <a:blip r:embed="rId15" cstate="print"/>
          <a:srcRect/>
          <a:stretch>
            <a:fillRect/>
          </a:stretch>
        </p:blipFill>
        <p:spPr bwMode="auto">
          <a:xfrm>
            <a:off x="0" y="914400"/>
            <a:ext cx="9144000" cy="914400"/>
          </a:xfrm>
          <a:prstGeom prst="rect">
            <a:avLst/>
          </a:prstGeom>
          <a:noFill/>
          <a:ln w="9525">
            <a:noFill/>
            <a:miter lim="800000"/>
            <a:headEnd/>
            <a:tailEnd/>
          </a:ln>
        </p:spPr>
      </p:pic>
      <p:sp>
        <p:nvSpPr>
          <p:cNvPr id="1027" name="Title Placeholder 1"/>
          <p:cNvSpPr>
            <a:spLocks noGrp="1"/>
          </p:cNvSpPr>
          <p:nvPr>
            <p:ph type="title"/>
          </p:nvPr>
        </p:nvSpPr>
        <p:spPr bwMode="auto">
          <a:xfrm>
            <a:off x="457200" y="0"/>
            <a:ext cx="8229600" cy="914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endParaRPr lang="vi-VN"/>
          </a:p>
        </p:txBody>
      </p:sp>
      <p:sp>
        <p:nvSpPr>
          <p:cNvPr id="1028" name="Text Placeholder 2"/>
          <p:cNvSpPr>
            <a:spLocks noGrp="1"/>
          </p:cNvSpPr>
          <p:nvPr>
            <p:ph type="body" idx="1"/>
          </p:nvPr>
        </p:nvSpPr>
        <p:spPr bwMode="auto">
          <a:xfrm>
            <a:off x="457200" y="1219200"/>
            <a:ext cx="8229600" cy="4906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Slide Number Placeholder 5"/>
          <p:cNvSpPr>
            <a:spLocks noGrp="1"/>
          </p:cNvSpPr>
          <p:nvPr>
            <p:ph type="sldNum" sz="quarter" idx="4"/>
          </p:nvPr>
        </p:nvSpPr>
        <p:spPr>
          <a:xfrm>
            <a:off x="3810000" y="6553200"/>
            <a:ext cx="2133600" cy="304800"/>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defRPr>
            </a:lvl1pPr>
          </a:lstStyle>
          <a:p>
            <a:fld id="{87BFBA8D-C49F-4A19-BC04-A79C765734A6}" type="slidenum">
              <a:rPr lang="en-US" altLang="en-US" smtClean="0"/>
              <a:pPr/>
              <a:t>‹#›</a:t>
            </a:fld>
            <a:endParaRPr lang="en-US" altLang="en-US"/>
          </a:p>
        </p:txBody>
      </p:sp>
      <p:sp>
        <p:nvSpPr>
          <p:cNvPr id="9" name="Line 1057"/>
          <p:cNvSpPr>
            <a:spLocks noChangeShapeType="1"/>
          </p:cNvSpPr>
          <p:nvPr/>
        </p:nvSpPr>
        <p:spPr bwMode="auto">
          <a:xfrm>
            <a:off x="0" y="6553200"/>
            <a:ext cx="9144000" cy="0"/>
          </a:xfrm>
          <a:prstGeom prst="line">
            <a:avLst/>
          </a:prstGeom>
          <a:noFill/>
          <a:ln w="9525">
            <a:solidFill>
              <a:srgbClr val="FC0128"/>
            </a:solidFill>
            <a:round/>
            <a:headEnd/>
            <a:tailEnd/>
          </a:ln>
          <a:effectLst/>
        </p:spPr>
        <p:txBody>
          <a:bodyPr wrap="none" anchor="ctr"/>
          <a:lstStyle/>
          <a:p>
            <a:pPr fontAlgn="auto">
              <a:spcBef>
                <a:spcPts val="0"/>
              </a:spcBef>
              <a:spcAft>
                <a:spcPts val="0"/>
              </a:spcAft>
              <a:defRPr/>
            </a:pPr>
            <a:endParaRPr lang="en-US">
              <a:latin typeface="+mn-lt"/>
              <a:cs typeface="+mn-cs"/>
            </a:endParaRPr>
          </a:p>
        </p:txBody>
      </p:sp>
      <p:sp>
        <p:nvSpPr>
          <p:cNvPr id="10" name="Text Box 1058"/>
          <p:cNvSpPr txBox="1">
            <a:spLocks noChangeArrowheads="1"/>
          </p:cNvSpPr>
          <p:nvPr/>
        </p:nvSpPr>
        <p:spPr bwMode="auto">
          <a:xfrm>
            <a:off x="119063" y="6583363"/>
            <a:ext cx="3538537" cy="274637"/>
          </a:xfrm>
          <a:prstGeom prst="rect">
            <a:avLst/>
          </a:prstGeom>
          <a:noFill/>
          <a:ln w="9525">
            <a:noFill/>
            <a:miter lim="800000"/>
            <a:headEnd/>
            <a:tailEnd/>
          </a:ln>
          <a:effectLst/>
        </p:spPr>
        <p:txBody>
          <a:bodyPr wrap="none" anchor="ctr">
            <a:spAutoFit/>
          </a:bodyPr>
          <a:lstStyle/>
          <a:p>
            <a:pPr algn="ctr"/>
            <a:r>
              <a:rPr lang="en-US" sz="1200">
                <a:latin typeface="Calibri" pitchFamily="34" charset="0"/>
              </a:rPr>
              <a:t>©</a:t>
            </a:r>
            <a:r>
              <a:rPr lang="en-US" sz="1000">
                <a:latin typeface="Calibri" pitchFamily="34" charset="0"/>
              </a:rPr>
              <a:t> FPT SOFTWARE – TRAINING MATERIAL</a:t>
            </a:r>
            <a:r>
              <a:rPr lang="en-US" altLang="ja-JP" sz="1000">
                <a:latin typeface="Calibri" pitchFamily="34" charset="0"/>
              </a:rPr>
              <a:t> – Int</a:t>
            </a:r>
            <a:r>
              <a:rPr lang="en-US" sz="1000">
                <a:latin typeface="Calibri" pitchFamily="34" charset="0"/>
              </a:rPr>
              <a:t>er</a:t>
            </a:r>
            <a:r>
              <a:rPr lang="en-US" altLang="ja-JP" sz="1000">
                <a:latin typeface="Calibri" pitchFamily="34" charset="0"/>
              </a:rPr>
              <a:t>nal </a:t>
            </a:r>
            <a:r>
              <a:rPr lang="en-US" sz="1000">
                <a:latin typeface="Calibri" pitchFamily="34" charset="0"/>
              </a:rPr>
              <a:t>us</a:t>
            </a:r>
            <a:r>
              <a:rPr lang="en-US" altLang="ja-JP" sz="1000">
                <a:latin typeface="Calibri" pitchFamily="34" charset="0"/>
              </a:rPr>
              <a:t>e</a:t>
            </a:r>
            <a:endParaRPr lang="en-US" sz="1000">
              <a:latin typeface="Calibri" pitchFamily="34" charset="0"/>
            </a:endParaRPr>
          </a:p>
        </p:txBody>
      </p:sp>
      <p:sp>
        <p:nvSpPr>
          <p:cNvPr id="11" name="Text Box 1059"/>
          <p:cNvSpPr txBox="1">
            <a:spLocks noChangeArrowheads="1"/>
          </p:cNvSpPr>
          <p:nvPr/>
        </p:nvSpPr>
        <p:spPr bwMode="auto">
          <a:xfrm>
            <a:off x="7115175" y="6596063"/>
            <a:ext cx="1782763" cy="247650"/>
          </a:xfrm>
          <a:prstGeom prst="rect">
            <a:avLst/>
          </a:prstGeom>
          <a:noFill/>
          <a:ln w="9525">
            <a:noFill/>
            <a:miter lim="800000"/>
            <a:headEnd/>
            <a:tailEnd/>
          </a:ln>
          <a:effectLst/>
        </p:spPr>
        <p:txBody>
          <a:bodyPr wrap="none" anchor="ctr">
            <a:spAutoFit/>
          </a:bodyPr>
          <a:lstStyle/>
          <a:p>
            <a:pPr algn="ctr"/>
            <a:r>
              <a:rPr lang="en-US" sz="1000">
                <a:latin typeface="Calibri" pitchFamily="34" charset="0"/>
              </a:rPr>
              <a:t>04e-BM/</a:t>
            </a:r>
            <a:r>
              <a:rPr lang="en-US" altLang="ja-JP" sz="1000">
                <a:latin typeface="Calibri" pitchFamily="34" charset="0"/>
              </a:rPr>
              <a:t>NS</a:t>
            </a:r>
            <a:r>
              <a:rPr lang="en-US" sz="1000">
                <a:latin typeface="Calibri" pitchFamily="34" charset="0"/>
              </a:rPr>
              <a:t>/HDCV/FSOFT v2</a:t>
            </a:r>
            <a:r>
              <a:rPr lang="en-US" altLang="ja-JP" sz="1000">
                <a:latin typeface="Calibri" pitchFamily="34" charset="0"/>
              </a:rPr>
              <a:t>/4</a:t>
            </a:r>
            <a:endParaRPr lang="en-US" sz="1000">
              <a:latin typeface="Calibri" pitchFamily="34" charset="0"/>
            </a:endParaRPr>
          </a:p>
        </p:txBody>
      </p:sp>
      <p:pic>
        <p:nvPicPr>
          <p:cNvPr id="1033" name="Picture 2"/>
          <p:cNvPicPr>
            <a:picLocks noChangeAspect="1" noChangeArrowheads="1"/>
          </p:cNvPicPr>
          <p:nvPr/>
        </p:nvPicPr>
        <p:blipFill>
          <a:blip r:embed="rId16" cstate="print"/>
          <a:srcRect/>
          <a:stretch>
            <a:fillRect/>
          </a:stretch>
        </p:blipFill>
        <p:spPr bwMode="auto">
          <a:xfrm>
            <a:off x="285750" y="49213"/>
            <a:ext cx="1543050" cy="9953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Lst>
  <p:hf sldNum="0" hdr="0" dt="0"/>
  <p:txStyles>
    <p:titleStyle>
      <a:lvl1pPr algn="r" rtl="0" eaLnBrk="1" fontAlgn="base" hangingPunct="1">
        <a:spcBef>
          <a:spcPct val="0"/>
        </a:spcBef>
        <a:spcAft>
          <a:spcPct val="0"/>
        </a:spcAft>
        <a:defRPr sz="3200" b="1" kern="1200">
          <a:solidFill>
            <a:srgbClr val="C00000"/>
          </a:solidFill>
          <a:latin typeface="Arial" pitchFamily="34" charset="0"/>
          <a:ea typeface="Tahoma" pitchFamily="34" charset="0"/>
          <a:cs typeface="Arial" pitchFamily="34" charset="0"/>
        </a:defRPr>
      </a:lvl1pPr>
      <a:lvl2pPr algn="r" rtl="0" eaLnBrk="1" fontAlgn="base" hangingPunct="1">
        <a:spcBef>
          <a:spcPct val="0"/>
        </a:spcBef>
        <a:spcAft>
          <a:spcPct val="0"/>
        </a:spcAft>
        <a:defRPr sz="3200" b="1">
          <a:solidFill>
            <a:srgbClr val="C00000"/>
          </a:solidFill>
          <a:latin typeface="Arial" charset="0"/>
          <a:ea typeface="Tahoma" pitchFamily="34" charset="0"/>
          <a:cs typeface="Arial" charset="0"/>
        </a:defRPr>
      </a:lvl2pPr>
      <a:lvl3pPr algn="r" rtl="0" eaLnBrk="1" fontAlgn="base" hangingPunct="1">
        <a:spcBef>
          <a:spcPct val="0"/>
        </a:spcBef>
        <a:spcAft>
          <a:spcPct val="0"/>
        </a:spcAft>
        <a:defRPr sz="3200" b="1">
          <a:solidFill>
            <a:srgbClr val="C00000"/>
          </a:solidFill>
          <a:latin typeface="Arial" charset="0"/>
          <a:ea typeface="Tahoma" pitchFamily="34" charset="0"/>
          <a:cs typeface="Arial" charset="0"/>
        </a:defRPr>
      </a:lvl3pPr>
      <a:lvl4pPr algn="r" rtl="0" eaLnBrk="1" fontAlgn="base" hangingPunct="1">
        <a:spcBef>
          <a:spcPct val="0"/>
        </a:spcBef>
        <a:spcAft>
          <a:spcPct val="0"/>
        </a:spcAft>
        <a:defRPr sz="3200" b="1">
          <a:solidFill>
            <a:srgbClr val="C00000"/>
          </a:solidFill>
          <a:latin typeface="Arial" charset="0"/>
          <a:ea typeface="Tahoma" pitchFamily="34" charset="0"/>
          <a:cs typeface="Arial" charset="0"/>
        </a:defRPr>
      </a:lvl4pPr>
      <a:lvl5pPr algn="r" rtl="0" eaLnBrk="1" fontAlgn="base" hangingPunct="1">
        <a:spcBef>
          <a:spcPct val="0"/>
        </a:spcBef>
        <a:spcAft>
          <a:spcPct val="0"/>
        </a:spcAft>
        <a:defRPr sz="3200" b="1">
          <a:solidFill>
            <a:srgbClr val="C00000"/>
          </a:solidFill>
          <a:latin typeface="Arial" charset="0"/>
          <a:ea typeface="Tahoma" pitchFamily="34" charset="0"/>
          <a:cs typeface="Arial" charset="0"/>
        </a:defRPr>
      </a:lvl5pPr>
      <a:lvl6pPr marL="457200" algn="r" rtl="0" eaLnBrk="1" fontAlgn="base" hangingPunct="1">
        <a:spcBef>
          <a:spcPct val="0"/>
        </a:spcBef>
        <a:spcAft>
          <a:spcPct val="0"/>
        </a:spcAft>
        <a:defRPr sz="3200" b="1">
          <a:solidFill>
            <a:srgbClr val="C00000"/>
          </a:solidFill>
          <a:latin typeface="Times New Roman" pitchFamily="18" charset="0"/>
        </a:defRPr>
      </a:lvl6pPr>
      <a:lvl7pPr marL="914400" algn="r" rtl="0" eaLnBrk="1" fontAlgn="base" hangingPunct="1">
        <a:spcBef>
          <a:spcPct val="0"/>
        </a:spcBef>
        <a:spcAft>
          <a:spcPct val="0"/>
        </a:spcAft>
        <a:defRPr sz="3200" b="1">
          <a:solidFill>
            <a:srgbClr val="C00000"/>
          </a:solidFill>
          <a:latin typeface="Times New Roman" pitchFamily="18" charset="0"/>
        </a:defRPr>
      </a:lvl7pPr>
      <a:lvl8pPr marL="1371600" algn="r" rtl="0" eaLnBrk="1" fontAlgn="base" hangingPunct="1">
        <a:spcBef>
          <a:spcPct val="0"/>
        </a:spcBef>
        <a:spcAft>
          <a:spcPct val="0"/>
        </a:spcAft>
        <a:defRPr sz="3200" b="1">
          <a:solidFill>
            <a:srgbClr val="C00000"/>
          </a:solidFill>
          <a:latin typeface="Times New Roman" pitchFamily="18" charset="0"/>
        </a:defRPr>
      </a:lvl8pPr>
      <a:lvl9pPr marL="1828800" algn="r" rtl="0" eaLnBrk="1" fontAlgn="base" hangingPunct="1">
        <a:spcBef>
          <a:spcPct val="0"/>
        </a:spcBef>
        <a:spcAft>
          <a:spcPct val="0"/>
        </a:spcAft>
        <a:defRPr sz="3200" b="1">
          <a:solidFill>
            <a:srgbClr val="C00000"/>
          </a:solidFill>
          <a:latin typeface="Times New Roman" pitchFamily="18" charset="0"/>
        </a:defRPr>
      </a:lvl9pPr>
    </p:titleStyle>
    <p:bodyStyle>
      <a:lvl1pPr marL="342900" indent="-342900" algn="l" rtl="0" eaLnBrk="1" fontAlgn="base" hangingPunct="1">
        <a:spcBef>
          <a:spcPct val="20000"/>
        </a:spcBef>
        <a:spcAft>
          <a:spcPct val="0"/>
        </a:spcAft>
        <a:buSzPct val="60000"/>
        <a:buFont typeface="Wingdings" pitchFamily="2" charset="2"/>
        <a:buChar char="q"/>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ü"/>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Wingdings" pitchFamily="2" charset="2"/>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www.softwarefreedom.org/resources/2008/foss-primer.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16.png"/><Relationship Id="rId4" Type="http://schemas.openxmlformats.org/officeDocument/2006/relationships/oleObject" Target="../embeddings/oleObject1.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WAV"/><Relationship Id="rId1" Type="http://schemas.microsoft.com/office/2007/relationships/media" Target="../media/media1.WAV"/><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www.shipit.ubuntu.com/" TargetMode="External"/><Relationship Id="rId2" Type="http://schemas.openxmlformats.org/officeDocument/2006/relationships/hyperlink" Target="http://www.ubuntu.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www.backports.org/"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2.xml"/><Relationship Id="rId5" Type="http://schemas.openxmlformats.org/officeDocument/2006/relationships/image" Target="../media/image12.jpeg"/><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www.gnu.org/philosophy/free-sw.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www.kernel.org/pub/linux/kernel/people/gregkh/kernel_history/greg-kh-ols-2007.pdf" TargetMode="External"/><Relationship Id="rId1" Type="http://schemas.openxmlformats.org/officeDocument/2006/relationships/slideLayout" Target="../slideLayouts/slideLayout2.xml"/><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1600200"/>
            <a:ext cx="7772400" cy="1470025"/>
          </a:xfrm>
        </p:spPr>
        <p:txBody>
          <a:bodyPr/>
          <a:lstStyle/>
          <a:p>
            <a:pPr algn="ctr"/>
            <a:r>
              <a:rPr lang="en-US" dirty="0"/>
              <a:t>Linux Basics</a:t>
            </a:r>
          </a:p>
        </p:txBody>
      </p:sp>
      <p:sp>
        <p:nvSpPr>
          <p:cNvPr id="6" name="Subtitle 5"/>
          <p:cNvSpPr>
            <a:spLocks noGrp="1"/>
          </p:cNvSpPr>
          <p:nvPr>
            <p:ph type="subTitle" idx="1"/>
          </p:nvPr>
        </p:nvSpPr>
        <p:spPr>
          <a:xfrm>
            <a:off x="0" y="3355975"/>
            <a:ext cx="9144000" cy="1752600"/>
          </a:xfrm>
        </p:spPr>
        <p:txBody>
          <a:bodyPr/>
          <a:lstStyle/>
          <a:p>
            <a:r>
              <a:rPr lang="en-US" sz="2000" dirty="0"/>
              <a:t>Hong Tran</a:t>
            </a:r>
          </a:p>
          <a:p>
            <a:r>
              <a:rPr lang="en-US" sz="1200" i="1" dirty="0"/>
              <a:t>This training materials are reused from multiple sources including FSOFT materials and Freescale training document, public document</a:t>
            </a:r>
          </a:p>
          <a:p>
            <a:r>
              <a:rPr lang="en-US" sz="1200" i="1" u="sng" dirty="0"/>
              <a:t>Internal Used Only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fr-FR" altLang="en-US"/>
              <a:t>The General Public License (GPL)</a:t>
            </a:r>
            <a:endParaRPr lang="en-US" altLang="en-US"/>
          </a:p>
        </p:txBody>
      </p:sp>
      <p:sp>
        <p:nvSpPr>
          <p:cNvPr id="20483" name="Rectangle 3"/>
          <p:cNvSpPr>
            <a:spLocks noGrp="1" noChangeArrowheads="1"/>
          </p:cNvSpPr>
          <p:nvPr>
            <p:ph type="body" idx="1"/>
          </p:nvPr>
        </p:nvSpPr>
        <p:spPr>
          <a:xfrm>
            <a:off x="133350" y="1412875"/>
            <a:ext cx="8883650" cy="4429125"/>
          </a:xfrm>
        </p:spPr>
        <p:txBody>
          <a:bodyPr/>
          <a:lstStyle/>
          <a:p>
            <a:pPr>
              <a:lnSpc>
                <a:spcPct val="90000"/>
              </a:lnSpc>
            </a:pPr>
            <a:r>
              <a:rPr lang="fr-FR" altLang="en-US" sz="2000" dirty="0"/>
              <a:t> A License </a:t>
            </a:r>
            <a:r>
              <a:rPr lang="fr-FR" altLang="en-US" sz="2000" dirty="0" err="1"/>
              <a:t>determin</a:t>
            </a:r>
            <a:r>
              <a:rPr lang="fr-FR" altLang="en-US" sz="2000" dirty="0"/>
              <a:t> how the code </a:t>
            </a:r>
            <a:r>
              <a:rPr lang="fr-FR" altLang="en-US" sz="2000" dirty="0" err="1"/>
              <a:t>is</a:t>
            </a:r>
            <a:r>
              <a:rPr lang="fr-FR" altLang="en-US" sz="2000" dirty="0"/>
              <a:t> </a:t>
            </a:r>
            <a:r>
              <a:rPr lang="fr-FR" altLang="en-US" sz="2000" dirty="0" err="1"/>
              <a:t>protected</a:t>
            </a:r>
            <a:r>
              <a:rPr lang="fr-FR" altLang="en-US" sz="2000" dirty="0"/>
              <a:t> and </a:t>
            </a:r>
            <a:r>
              <a:rPr lang="fr-FR" altLang="en-US" sz="2000" dirty="0" err="1"/>
              <a:t>reusable</a:t>
            </a:r>
            <a:r>
              <a:rPr lang="fr-FR" altLang="en-US" sz="2000" dirty="0"/>
              <a:t>. </a:t>
            </a:r>
            <a:r>
              <a:rPr lang="fr-FR" altLang="en-US" sz="2000" dirty="0" err="1"/>
              <a:t>Basically</a:t>
            </a:r>
            <a:r>
              <a:rPr lang="fr-FR" altLang="en-US" sz="2000" dirty="0"/>
              <a:t>, the </a:t>
            </a:r>
            <a:r>
              <a:rPr lang="fr-FR" altLang="en-US" sz="2000" dirty="0" err="1"/>
              <a:t>author</a:t>
            </a:r>
            <a:r>
              <a:rPr lang="fr-FR" altLang="en-US" sz="2000" dirty="0"/>
              <a:t> </a:t>
            </a:r>
            <a:r>
              <a:rPr lang="fr-FR" altLang="en-US" sz="2000" dirty="0" err="1"/>
              <a:t>chooses</a:t>
            </a:r>
            <a:r>
              <a:rPr lang="fr-FR" altLang="en-US" sz="2000" dirty="0"/>
              <a:t> the </a:t>
            </a:r>
            <a:r>
              <a:rPr lang="fr-FR" altLang="en-US" sz="2000" dirty="0" err="1"/>
              <a:t>license</a:t>
            </a:r>
            <a:r>
              <a:rPr lang="fr-FR" altLang="en-US" sz="2000" dirty="0"/>
              <a:t> and </a:t>
            </a:r>
            <a:r>
              <a:rPr lang="fr-FR" altLang="en-US" sz="2000" dirty="0" err="1"/>
              <a:t>then</a:t>
            </a:r>
            <a:r>
              <a:rPr lang="fr-FR" altLang="en-US" sz="2000" dirty="0"/>
              <a:t> </a:t>
            </a:r>
            <a:r>
              <a:rPr lang="fr-FR" altLang="en-US" sz="2000" dirty="0" err="1"/>
              <a:t>everybody</a:t>
            </a:r>
            <a:r>
              <a:rPr lang="fr-FR" altLang="en-US" sz="2000" dirty="0"/>
              <a:t> has to </a:t>
            </a:r>
            <a:r>
              <a:rPr lang="fr-FR" altLang="en-US" sz="2000" dirty="0" err="1"/>
              <a:t>comply</a:t>
            </a:r>
            <a:r>
              <a:rPr lang="fr-FR" altLang="en-US" sz="2000" dirty="0"/>
              <a:t>. </a:t>
            </a:r>
          </a:p>
          <a:p>
            <a:pPr>
              <a:lnSpc>
                <a:spcPct val="90000"/>
              </a:lnSpc>
            </a:pPr>
            <a:endParaRPr lang="fr-FR" altLang="en-US" sz="2000" dirty="0"/>
          </a:p>
          <a:p>
            <a:pPr>
              <a:lnSpc>
                <a:spcPct val="90000"/>
              </a:lnSpc>
            </a:pPr>
            <a:r>
              <a:rPr lang="fr-FR" altLang="en-US" sz="2000" dirty="0"/>
              <a:t> The GPL basis </a:t>
            </a:r>
            <a:r>
              <a:rPr lang="fr-FR" altLang="en-US" sz="2000" dirty="0" err="1"/>
              <a:t>is</a:t>
            </a:r>
            <a:r>
              <a:rPr lang="fr-FR" altLang="en-US" sz="2000" dirty="0"/>
              <a:t> « </a:t>
            </a:r>
            <a:r>
              <a:rPr lang="fr-FR" altLang="en-US" sz="2000" dirty="0" err="1"/>
              <a:t>everything</a:t>
            </a:r>
            <a:r>
              <a:rPr lang="fr-FR" altLang="en-US" sz="2000" dirty="0"/>
              <a:t> </a:t>
            </a:r>
            <a:r>
              <a:rPr lang="fr-FR" altLang="en-US" sz="2000" dirty="0" err="1"/>
              <a:t>using</a:t>
            </a:r>
            <a:r>
              <a:rPr lang="fr-FR" altLang="en-US" sz="2000" dirty="0"/>
              <a:t> </a:t>
            </a:r>
            <a:r>
              <a:rPr lang="fr-FR" altLang="en-US" sz="2000" dirty="0" err="1"/>
              <a:t>GPLed</a:t>
            </a:r>
            <a:r>
              <a:rPr lang="fr-FR" altLang="en-US" sz="2000" dirty="0"/>
              <a:t> code or </a:t>
            </a:r>
            <a:r>
              <a:rPr lang="fr-FR" altLang="en-US" sz="2000" dirty="0" err="1"/>
              <a:t>binaries</a:t>
            </a:r>
            <a:r>
              <a:rPr lang="fr-FR" altLang="en-US" sz="2000" dirty="0"/>
              <a:t> </a:t>
            </a:r>
            <a:r>
              <a:rPr lang="fr-FR" altLang="en-US" sz="2000" dirty="0" err="1"/>
              <a:t>becomes</a:t>
            </a:r>
            <a:r>
              <a:rPr lang="fr-FR" altLang="en-US" sz="2000" dirty="0"/>
              <a:t> GPL », </a:t>
            </a:r>
            <a:r>
              <a:rPr lang="fr-FR" altLang="en-US" sz="2000" dirty="0" err="1"/>
              <a:t>so</a:t>
            </a:r>
            <a:r>
              <a:rPr lang="fr-FR" altLang="en-US" sz="2000" dirty="0"/>
              <a:t> </a:t>
            </a:r>
            <a:r>
              <a:rPr lang="fr-FR" altLang="en-US" sz="2000" dirty="0" err="1"/>
              <a:t>it’s</a:t>
            </a:r>
            <a:r>
              <a:rPr lang="fr-FR" altLang="en-US" sz="2000" dirty="0"/>
              <a:t> a « viral » </a:t>
            </a:r>
            <a:r>
              <a:rPr lang="fr-FR" altLang="en-US" sz="2000" dirty="0" err="1"/>
              <a:t>license</a:t>
            </a:r>
            <a:endParaRPr lang="fr-FR" altLang="en-US" sz="2000" dirty="0"/>
          </a:p>
          <a:p>
            <a:pPr>
              <a:lnSpc>
                <a:spcPct val="90000"/>
              </a:lnSpc>
            </a:pPr>
            <a:endParaRPr lang="fr-FR" altLang="en-US" sz="2000" dirty="0"/>
          </a:p>
          <a:p>
            <a:pPr>
              <a:lnSpc>
                <a:spcPct val="90000"/>
              </a:lnSpc>
            </a:pPr>
            <a:r>
              <a:rPr lang="fr-FR" altLang="en-US" sz="2000" dirty="0"/>
              <a:t> The GPL </a:t>
            </a:r>
            <a:r>
              <a:rPr lang="fr-FR" altLang="en-US" sz="2000" dirty="0" err="1"/>
              <a:t>guarantees</a:t>
            </a:r>
            <a:r>
              <a:rPr lang="fr-FR" altLang="en-US" sz="2000" dirty="0"/>
              <a:t> </a:t>
            </a:r>
            <a:r>
              <a:rPr lang="fr-FR" altLang="en-US" sz="2000" dirty="0" err="1"/>
              <a:t>that</a:t>
            </a:r>
            <a:r>
              <a:rPr lang="fr-FR" altLang="en-US" sz="2000" dirty="0"/>
              <a:t> source code </a:t>
            </a:r>
            <a:r>
              <a:rPr lang="fr-FR" altLang="en-US" sz="2000" dirty="0" err="1"/>
              <a:t>can</a:t>
            </a:r>
            <a:r>
              <a:rPr lang="fr-FR" altLang="en-US" sz="2000" dirty="0"/>
              <a:t> </a:t>
            </a:r>
            <a:r>
              <a:rPr lang="fr-FR" altLang="en-US" sz="2000" dirty="0" err="1"/>
              <a:t>be</a:t>
            </a:r>
            <a:r>
              <a:rPr lang="fr-FR" altLang="en-US" sz="2000" dirty="0"/>
              <a:t> </a:t>
            </a:r>
            <a:r>
              <a:rPr lang="fr-FR" altLang="en-US" sz="2000" dirty="0" err="1"/>
              <a:t>requested</a:t>
            </a:r>
            <a:r>
              <a:rPr lang="fr-FR" altLang="en-US" sz="2000" dirty="0"/>
              <a:t> if the </a:t>
            </a:r>
            <a:r>
              <a:rPr lang="fr-FR" altLang="en-US" sz="2000" dirty="0" err="1"/>
              <a:t>binary</a:t>
            </a:r>
            <a:r>
              <a:rPr lang="fr-FR" altLang="en-US" sz="2000" dirty="0"/>
              <a:t> </a:t>
            </a:r>
            <a:r>
              <a:rPr lang="fr-FR" altLang="en-US" sz="2000" dirty="0" err="1"/>
              <a:t>is</a:t>
            </a:r>
            <a:r>
              <a:rPr lang="fr-FR" altLang="en-US" sz="2000" dirty="0"/>
              <a:t> </a:t>
            </a:r>
            <a:r>
              <a:rPr lang="fr-FR" altLang="en-US" sz="2000" dirty="0" err="1"/>
              <a:t>distributed</a:t>
            </a:r>
            <a:r>
              <a:rPr lang="fr-FR" altLang="en-US" sz="2000" dirty="0"/>
              <a:t>. </a:t>
            </a:r>
          </a:p>
          <a:p>
            <a:pPr>
              <a:lnSpc>
                <a:spcPct val="90000"/>
              </a:lnSpc>
            </a:pPr>
            <a:endParaRPr lang="fr-FR" altLang="en-US" sz="2000" dirty="0"/>
          </a:p>
          <a:p>
            <a:pPr>
              <a:lnSpc>
                <a:spcPct val="90000"/>
              </a:lnSpc>
            </a:pPr>
            <a:r>
              <a:rPr lang="fr-FR" altLang="en-US" sz="2000" dirty="0"/>
              <a:t> SO if </a:t>
            </a:r>
            <a:r>
              <a:rPr lang="fr-FR" altLang="en-US" sz="2000" dirty="0" err="1"/>
              <a:t>you’re</a:t>
            </a:r>
            <a:r>
              <a:rPr lang="fr-FR" altLang="en-US" sz="2000" dirty="0"/>
              <a:t> </a:t>
            </a:r>
            <a:r>
              <a:rPr lang="fr-FR" altLang="en-US" sz="2000" b="1" u="sng" dirty="0" err="1"/>
              <a:t>customer</a:t>
            </a:r>
            <a:r>
              <a:rPr lang="fr-FR" altLang="en-US" sz="2000" b="1" u="sng" dirty="0"/>
              <a:t> </a:t>
            </a:r>
            <a:r>
              <a:rPr lang="fr-FR" altLang="en-US" sz="2000" b="1" u="sng" dirty="0" err="1"/>
              <a:t>develops</a:t>
            </a:r>
            <a:r>
              <a:rPr lang="fr-FR" altLang="en-US" sz="2000" b="1" u="sng" dirty="0"/>
              <a:t> software </a:t>
            </a:r>
            <a:r>
              <a:rPr lang="fr-FR" altLang="en-US" sz="2000" b="1" u="sng" dirty="0" err="1"/>
              <a:t>using</a:t>
            </a:r>
            <a:r>
              <a:rPr lang="fr-FR" altLang="en-US" sz="2000" b="1" u="sng" dirty="0"/>
              <a:t> GPL </a:t>
            </a:r>
            <a:r>
              <a:rPr lang="fr-FR" altLang="en-US" sz="2000" b="1" u="sng" dirty="0" err="1"/>
              <a:t>libraries</a:t>
            </a:r>
            <a:r>
              <a:rPr lang="fr-FR" altLang="en-US" sz="2000" b="1" u="sng" dirty="0"/>
              <a:t> </a:t>
            </a:r>
            <a:r>
              <a:rPr lang="fr-FR" altLang="en-US" sz="2000" b="1" u="sng" dirty="0" err="1"/>
              <a:t>it</a:t>
            </a:r>
            <a:r>
              <a:rPr lang="fr-FR" altLang="en-US" sz="2000" b="1" u="sng" dirty="0"/>
              <a:t> </a:t>
            </a:r>
            <a:r>
              <a:rPr lang="fr-FR" altLang="en-US" sz="2000" b="1" u="sng" dirty="0" err="1"/>
              <a:t>will</a:t>
            </a:r>
            <a:r>
              <a:rPr lang="fr-FR" altLang="en-US" sz="2000" b="1" u="sng" dirty="0"/>
              <a:t> </a:t>
            </a:r>
            <a:r>
              <a:rPr lang="fr-FR" altLang="en-US" sz="2000" b="1" u="sng" dirty="0" err="1"/>
              <a:t>automatically</a:t>
            </a:r>
            <a:r>
              <a:rPr lang="fr-FR" altLang="en-US" sz="2000" b="1" u="sng" dirty="0"/>
              <a:t> </a:t>
            </a:r>
            <a:r>
              <a:rPr lang="fr-FR" altLang="en-US" sz="2000" b="1" u="sng" dirty="0" err="1"/>
              <a:t>be</a:t>
            </a:r>
            <a:r>
              <a:rPr lang="fr-FR" altLang="en-US" sz="2000" b="1" u="sng" dirty="0"/>
              <a:t> </a:t>
            </a:r>
            <a:r>
              <a:rPr lang="fr-FR" altLang="en-US" sz="2000" b="1" u="sng" dirty="0" err="1"/>
              <a:t>subject</a:t>
            </a:r>
            <a:r>
              <a:rPr lang="fr-FR" altLang="en-US" sz="2000" b="1" u="sng" dirty="0"/>
              <a:t> to GPL</a:t>
            </a:r>
            <a:r>
              <a:rPr lang="fr-FR" altLang="en-US" sz="2000" dirty="0"/>
              <a:t> </a:t>
            </a:r>
            <a:r>
              <a:rPr lang="fr-FR" altLang="en-US" sz="2000" dirty="0" err="1"/>
              <a:t>so</a:t>
            </a:r>
            <a:r>
              <a:rPr lang="fr-FR" altLang="en-US" sz="2000" dirty="0"/>
              <a:t> the </a:t>
            </a:r>
            <a:r>
              <a:rPr lang="fr-FR" altLang="en-US" sz="2000" dirty="0" err="1"/>
              <a:t>customer</a:t>
            </a:r>
            <a:r>
              <a:rPr lang="fr-FR" altLang="en-US" sz="2000" dirty="0"/>
              <a:t> </a:t>
            </a:r>
            <a:r>
              <a:rPr lang="fr-FR" altLang="en-US" sz="2000" dirty="0" err="1"/>
              <a:t>will</a:t>
            </a:r>
            <a:r>
              <a:rPr lang="fr-FR" altLang="en-US" sz="2000" dirty="0"/>
              <a:t> have to </a:t>
            </a:r>
            <a:r>
              <a:rPr lang="fr-FR" altLang="en-US" sz="2000" dirty="0" err="1"/>
              <a:t>redistribute</a:t>
            </a:r>
            <a:r>
              <a:rPr lang="fr-FR" altLang="en-US" sz="2000" dirty="0"/>
              <a:t> all </a:t>
            </a:r>
            <a:r>
              <a:rPr lang="fr-FR" altLang="en-US" sz="2000" dirty="0" err="1"/>
              <a:t>his</a:t>
            </a:r>
            <a:r>
              <a:rPr lang="fr-FR" altLang="en-US" sz="2000" dirty="0"/>
              <a:t> source code </a:t>
            </a:r>
            <a:r>
              <a:rPr lang="fr-FR" altLang="en-US" sz="2000" dirty="0" err="1"/>
              <a:t>under</a:t>
            </a:r>
            <a:r>
              <a:rPr lang="fr-FR" altLang="en-US" sz="2000" dirty="0"/>
              <a:t> the GPL! (</a:t>
            </a:r>
            <a:r>
              <a:rPr lang="fr-FR" altLang="en-US" sz="2000" dirty="0" err="1"/>
              <a:t>which</a:t>
            </a:r>
            <a:r>
              <a:rPr lang="fr-FR" altLang="en-US" sz="2000" dirty="0"/>
              <a:t> </a:t>
            </a:r>
            <a:r>
              <a:rPr lang="fr-FR" altLang="en-US" sz="2000" dirty="0" err="1"/>
              <a:t>does</a:t>
            </a:r>
            <a:r>
              <a:rPr lang="fr-FR" altLang="en-US" sz="2000" dirty="0"/>
              <a:t> not </a:t>
            </a:r>
            <a:r>
              <a:rPr lang="fr-FR" altLang="en-US" sz="2000" dirty="0" err="1"/>
              <a:t>mean</a:t>
            </a:r>
            <a:r>
              <a:rPr lang="fr-FR" altLang="en-US" sz="2000" dirty="0"/>
              <a:t> </a:t>
            </a:r>
            <a:r>
              <a:rPr lang="fr-FR" altLang="en-US" sz="2000" dirty="0" err="1"/>
              <a:t>that</a:t>
            </a:r>
            <a:r>
              <a:rPr lang="fr-FR" altLang="en-US" sz="2000" dirty="0"/>
              <a:t> </a:t>
            </a:r>
            <a:r>
              <a:rPr lang="fr-FR" altLang="en-US" sz="2000" dirty="0" err="1"/>
              <a:t>he</a:t>
            </a:r>
            <a:r>
              <a:rPr lang="fr-FR" altLang="en-US" sz="2000" dirty="0"/>
              <a:t> </a:t>
            </a:r>
            <a:r>
              <a:rPr lang="fr-FR" altLang="en-US" sz="2000" dirty="0" err="1"/>
              <a:t>will</a:t>
            </a:r>
            <a:r>
              <a:rPr lang="fr-FR" altLang="en-US" sz="2000" dirty="0"/>
              <a:t> have to do </a:t>
            </a:r>
            <a:r>
              <a:rPr lang="fr-FR" altLang="en-US" sz="2000" dirty="0" err="1"/>
              <a:t>it</a:t>
            </a:r>
            <a:r>
              <a:rPr lang="fr-FR" altLang="en-US" sz="2000" dirty="0"/>
              <a:t> for free)</a:t>
            </a:r>
            <a:endParaRPr lang="en-US" altLang="en-US" sz="2000" dirty="0"/>
          </a:p>
        </p:txBody>
      </p:sp>
      <p:grpSp>
        <p:nvGrpSpPr>
          <p:cNvPr id="20484" name="Group 4"/>
          <p:cNvGrpSpPr>
            <a:grpSpLocks/>
          </p:cNvGrpSpPr>
          <p:nvPr/>
        </p:nvGrpSpPr>
        <p:grpSpPr bwMode="auto">
          <a:xfrm>
            <a:off x="1619250" y="5943600"/>
            <a:ext cx="7397750" cy="558800"/>
            <a:chOff x="2336" y="3339"/>
            <a:chExt cx="4660" cy="352"/>
          </a:xfrm>
        </p:grpSpPr>
        <p:sp>
          <p:nvSpPr>
            <p:cNvPr id="20485" name="Text Box 5"/>
            <p:cNvSpPr txBox="1">
              <a:spLocks noChangeArrowheads="1"/>
            </p:cNvSpPr>
            <p:nvPr/>
          </p:nvSpPr>
          <p:spPr bwMode="auto">
            <a:xfrm>
              <a:off x="2744" y="3385"/>
              <a:ext cx="425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hlinkClick r:id="rId2"/>
                </a:rPr>
                <a:t>http://www.softwarefreedom.org/resources/2008/foss-primer.html</a:t>
              </a:r>
              <a:endParaRPr lang="en-US" altLang="en-US"/>
            </a:p>
          </p:txBody>
        </p:sp>
        <p:pic>
          <p:nvPicPr>
            <p:cNvPr id="20486" name="Picture 6" descr="cat_icon_internet_25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6" y="3339"/>
              <a:ext cx="363" cy="35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375698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fr-FR" altLang="en-US" sz="2400" dirty="0"/>
              <a:t>The </a:t>
            </a:r>
            <a:r>
              <a:rPr lang="fr-FR" altLang="en-US" sz="2400" dirty="0" err="1"/>
              <a:t>Lesser</a:t>
            </a:r>
            <a:r>
              <a:rPr lang="fr-FR" altLang="en-US" sz="2400" dirty="0"/>
              <a:t> General Public License (LGPL)</a:t>
            </a:r>
            <a:endParaRPr lang="en-US" altLang="en-US" sz="2400" dirty="0"/>
          </a:p>
        </p:txBody>
      </p:sp>
      <p:sp>
        <p:nvSpPr>
          <p:cNvPr id="21507" name="Rectangle 3"/>
          <p:cNvSpPr>
            <a:spLocks noGrp="1" noChangeArrowheads="1"/>
          </p:cNvSpPr>
          <p:nvPr>
            <p:ph type="body" idx="1"/>
          </p:nvPr>
        </p:nvSpPr>
        <p:spPr/>
        <p:txBody>
          <a:bodyPr/>
          <a:lstStyle/>
          <a:p>
            <a:r>
              <a:rPr lang="fr-FR" altLang="en-US" sz="2400" dirty="0"/>
              <a:t>The LGPL has been </a:t>
            </a:r>
            <a:r>
              <a:rPr lang="fr-FR" altLang="en-US" sz="2400" dirty="0" err="1"/>
              <a:t>created</a:t>
            </a:r>
            <a:r>
              <a:rPr lang="fr-FR" altLang="en-US" sz="2400" dirty="0"/>
              <a:t> to </a:t>
            </a:r>
            <a:r>
              <a:rPr lang="fr-FR" altLang="en-US" sz="2400" dirty="0" err="1"/>
              <a:t>limit</a:t>
            </a:r>
            <a:r>
              <a:rPr lang="fr-FR" altLang="en-US" sz="2400" dirty="0"/>
              <a:t> the </a:t>
            </a:r>
            <a:r>
              <a:rPr lang="fr-FR" altLang="en-US" sz="2400" dirty="0" err="1"/>
              <a:t>virality</a:t>
            </a:r>
            <a:r>
              <a:rPr lang="fr-FR" altLang="en-US" sz="2400" dirty="0"/>
              <a:t> of the GPL, by </a:t>
            </a:r>
            <a:r>
              <a:rPr lang="fr-FR" altLang="en-US" sz="2400" dirty="0" err="1"/>
              <a:t>saying</a:t>
            </a:r>
            <a:r>
              <a:rPr lang="fr-FR" altLang="en-US" sz="2400" dirty="0"/>
              <a:t> </a:t>
            </a:r>
            <a:r>
              <a:rPr lang="fr-FR" altLang="en-US" sz="2400" dirty="0" err="1"/>
              <a:t>that</a:t>
            </a:r>
            <a:r>
              <a:rPr lang="fr-FR" altLang="en-US" sz="2400" dirty="0"/>
              <a:t> « if </a:t>
            </a:r>
            <a:r>
              <a:rPr lang="fr-FR" altLang="en-US" sz="2400" dirty="0" err="1"/>
              <a:t>you’re</a:t>
            </a:r>
            <a:r>
              <a:rPr lang="fr-FR" altLang="en-US" sz="2400" dirty="0"/>
              <a:t> </a:t>
            </a:r>
            <a:r>
              <a:rPr lang="fr-FR" altLang="en-US" sz="2400" b="1" u="sng" dirty="0"/>
              <a:t>software </a:t>
            </a:r>
            <a:r>
              <a:rPr lang="fr-FR" altLang="en-US" sz="2400" b="1" u="sng" dirty="0" err="1"/>
              <a:t>only</a:t>
            </a:r>
            <a:r>
              <a:rPr lang="fr-FR" altLang="en-US" sz="2400" b="1" u="sng" dirty="0"/>
              <a:t> uses LGPL software as </a:t>
            </a:r>
            <a:r>
              <a:rPr lang="fr-FR" altLang="en-US" sz="2400" b="1" u="sng" dirty="0" err="1"/>
              <a:t>dynamically</a:t>
            </a:r>
            <a:r>
              <a:rPr lang="fr-FR" altLang="en-US" sz="2400" b="1" u="sng" dirty="0"/>
              <a:t> </a:t>
            </a:r>
            <a:r>
              <a:rPr lang="fr-FR" altLang="en-US" sz="2400" b="1" u="sng" dirty="0" err="1"/>
              <a:t>linked</a:t>
            </a:r>
            <a:r>
              <a:rPr lang="fr-FR" altLang="en-US" sz="2400" b="1" u="sng" dirty="0"/>
              <a:t> </a:t>
            </a:r>
            <a:r>
              <a:rPr lang="fr-FR" altLang="en-US" sz="2400" b="1" u="sng" dirty="0" err="1"/>
              <a:t>libraries</a:t>
            </a:r>
            <a:r>
              <a:rPr lang="fr-FR" altLang="en-US" sz="2400" b="1" u="sng" dirty="0"/>
              <a:t>, </a:t>
            </a:r>
            <a:r>
              <a:rPr lang="fr-FR" altLang="en-US" sz="2400" b="1" u="sng" dirty="0" err="1"/>
              <a:t>then</a:t>
            </a:r>
            <a:r>
              <a:rPr lang="fr-FR" altLang="en-US" sz="2400" b="1" u="sng" dirty="0"/>
              <a:t> </a:t>
            </a:r>
            <a:r>
              <a:rPr lang="fr-FR" altLang="en-US" sz="2400" b="1" u="sng" dirty="0" err="1"/>
              <a:t>your</a:t>
            </a:r>
            <a:r>
              <a:rPr lang="fr-FR" altLang="en-US" sz="2400" b="1" u="sng" dirty="0"/>
              <a:t> software </a:t>
            </a:r>
            <a:r>
              <a:rPr lang="fr-FR" altLang="en-US" sz="2400" b="1" u="sng" dirty="0" err="1"/>
              <a:t>can</a:t>
            </a:r>
            <a:r>
              <a:rPr lang="fr-FR" altLang="en-US" sz="2400" b="1" u="sng" dirty="0"/>
              <a:t> </a:t>
            </a:r>
            <a:r>
              <a:rPr lang="fr-FR" altLang="en-US" sz="2400" b="1" u="sng" dirty="0" err="1"/>
              <a:t>be</a:t>
            </a:r>
            <a:r>
              <a:rPr lang="fr-FR" altLang="en-US" sz="2400" b="1" u="sng" dirty="0"/>
              <a:t> LGPL or </a:t>
            </a:r>
            <a:r>
              <a:rPr lang="fr-FR" altLang="en-US" sz="2400" b="1" u="sng" dirty="0" err="1"/>
              <a:t>proprietary</a:t>
            </a:r>
            <a:r>
              <a:rPr lang="fr-FR" altLang="en-US" sz="2400" dirty="0"/>
              <a:t> (or </a:t>
            </a:r>
            <a:r>
              <a:rPr lang="fr-FR" altLang="en-US" sz="2400" dirty="0" err="1"/>
              <a:t>anything</a:t>
            </a:r>
            <a:r>
              <a:rPr lang="fr-FR" altLang="en-US" sz="2400" dirty="0"/>
              <a:t> </a:t>
            </a:r>
            <a:r>
              <a:rPr lang="fr-FR" altLang="en-US" sz="2400" dirty="0" err="1"/>
              <a:t>provided</a:t>
            </a:r>
            <a:r>
              <a:rPr lang="fr-FR" altLang="en-US" sz="2400" dirty="0"/>
              <a:t> </a:t>
            </a:r>
            <a:r>
              <a:rPr lang="fr-FR" altLang="en-US" sz="2400" dirty="0" err="1"/>
              <a:t>it’s</a:t>
            </a:r>
            <a:r>
              <a:rPr lang="fr-FR" altLang="en-US" sz="2400" dirty="0"/>
              <a:t> not viral)</a:t>
            </a:r>
          </a:p>
          <a:p>
            <a:endParaRPr lang="fr-FR" altLang="en-US" sz="2400" dirty="0"/>
          </a:p>
          <a:p>
            <a:r>
              <a:rPr lang="fr-FR" altLang="en-US" sz="2400" dirty="0"/>
              <a:t> </a:t>
            </a:r>
            <a:r>
              <a:rPr lang="fr-FR" altLang="en-US" sz="2400" dirty="0" err="1"/>
              <a:t>Concrete</a:t>
            </a:r>
            <a:r>
              <a:rPr lang="fr-FR" altLang="en-US" sz="2400" dirty="0"/>
              <a:t> </a:t>
            </a:r>
            <a:r>
              <a:rPr lang="fr-FR" altLang="en-US" sz="2400" dirty="0" err="1"/>
              <a:t>example</a:t>
            </a:r>
            <a:r>
              <a:rPr lang="fr-FR" altLang="en-US" sz="2400" dirty="0"/>
              <a:t>:  a </a:t>
            </a:r>
            <a:r>
              <a:rPr lang="fr-FR" altLang="en-US" sz="2400" dirty="0" err="1"/>
              <a:t>multimedia</a:t>
            </a:r>
            <a:r>
              <a:rPr lang="fr-FR" altLang="en-US" sz="2400" dirty="0"/>
              <a:t> </a:t>
            </a:r>
            <a:r>
              <a:rPr lang="fr-FR" altLang="en-US" sz="2400" dirty="0" err="1"/>
              <a:t>player</a:t>
            </a:r>
            <a:endParaRPr lang="fr-FR" altLang="en-US" sz="2400" dirty="0"/>
          </a:p>
          <a:p>
            <a:endParaRPr lang="fr-FR" altLang="en-US" sz="2400" dirty="0"/>
          </a:p>
          <a:p>
            <a:pPr lvl="1"/>
            <a:r>
              <a:rPr lang="fr-FR" altLang="en-US" sz="2000" dirty="0" err="1"/>
              <a:t>MPlayer</a:t>
            </a:r>
            <a:r>
              <a:rPr lang="fr-FR" altLang="en-US" sz="2000" dirty="0"/>
              <a:t> </a:t>
            </a:r>
            <a:r>
              <a:rPr lang="fr-FR" altLang="en-US" sz="2000" dirty="0" err="1"/>
              <a:t>is</a:t>
            </a:r>
            <a:r>
              <a:rPr lang="fr-FR" altLang="en-US" sz="2000" dirty="0"/>
              <a:t> GPL: </a:t>
            </a:r>
            <a:r>
              <a:rPr lang="fr-FR" altLang="en-US" sz="2000" dirty="0" err="1"/>
              <a:t>every</a:t>
            </a:r>
            <a:r>
              <a:rPr lang="fr-FR" altLang="en-US" sz="2000" dirty="0"/>
              <a:t> codec </a:t>
            </a:r>
            <a:r>
              <a:rPr lang="fr-FR" altLang="en-US" sz="2000" dirty="0" err="1"/>
              <a:t>used</a:t>
            </a:r>
            <a:r>
              <a:rPr lang="fr-FR" altLang="en-US" sz="2000" dirty="0"/>
              <a:t> must </a:t>
            </a:r>
            <a:r>
              <a:rPr lang="fr-FR" altLang="en-US" sz="2000" dirty="0" err="1"/>
              <a:t>be</a:t>
            </a:r>
            <a:r>
              <a:rPr lang="fr-FR" altLang="en-US" sz="2000" dirty="0"/>
              <a:t> </a:t>
            </a:r>
            <a:r>
              <a:rPr lang="fr-FR" altLang="en-US" sz="2000" dirty="0" err="1"/>
              <a:t>released</a:t>
            </a:r>
            <a:r>
              <a:rPr lang="fr-FR" altLang="en-US" sz="2000" dirty="0"/>
              <a:t> </a:t>
            </a:r>
            <a:r>
              <a:rPr lang="fr-FR" altLang="en-US" sz="2000" dirty="0" err="1"/>
              <a:t>with</a:t>
            </a:r>
            <a:r>
              <a:rPr lang="fr-FR" altLang="en-US" sz="2000" dirty="0"/>
              <a:t> source code, </a:t>
            </a:r>
            <a:r>
              <a:rPr lang="fr-FR" altLang="en-US" sz="2000" dirty="0" err="1"/>
              <a:t>so</a:t>
            </a:r>
            <a:r>
              <a:rPr lang="fr-FR" altLang="en-US" sz="2000" dirty="0"/>
              <a:t> </a:t>
            </a:r>
            <a:r>
              <a:rPr lang="fr-FR" altLang="en-US" sz="2000" dirty="0" err="1"/>
              <a:t>you</a:t>
            </a:r>
            <a:r>
              <a:rPr lang="fr-FR" altLang="en-US" sz="2000" dirty="0"/>
              <a:t> </a:t>
            </a:r>
            <a:r>
              <a:rPr lang="fr-FR" altLang="en-US" sz="2000" dirty="0" err="1"/>
              <a:t>cannot</a:t>
            </a:r>
            <a:r>
              <a:rPr lang="fr-FR" altLang="en-US" sz="2000" dirty="0"/>
              <a:t> </a:t>
            </a:r>
            <a:r>
              <a:rPr lang="fr-FR" altLang="en-US" sz="2000" dirty="0" err="1"/>
              <a:t>protect</a:t>
            </a:r>
            <a:r>
              <a:rPr lang="fr-FR" altLang="en-US" sz="2000" dirty="0"/>
              <a:t> </a:t>
            </a:r>
            <a:r>
              <a:rPr lang="fr-FR" altLang="en-US" sz="2000" dirty="0" err="1"/>
              <a:t>your</a:t>
            </a:r>
            <a:r>
              <a:rPr lang="fr-FR" altLang="en-US" sz="2000" dirty="0"/>
              <a:t> </a:t>
            </a:r>
            <a:r>
              <a:rPr lang="fr-FR" altLang="en-US" sz="2000" dirty="0" err="1"/>
              <a:t>optimizations</a:t>
            </a:r>
            <a:r>
              <a:rPr lang="fr-FR" altLang="en-US" sz="2000" dirty="0"/>
              <a:t> and IP</a:t>
            </a:r>
          </a:p>
          <a:p>
            <a:pPr lvl="1"/>
            <a:endParaRPr lang="fr-FR" altLang="en-US" sz="2000" dirty="0"/>
          </a:p>
          <a:p>
            <a:pPr lvl="1"/>
            <a:r>
              <a:rPr lang="fr-FR" altLang="en-US" sz="2000" dirty="0" err="1"/>
              <a:t>GStreamer</a:t>
            </a:r>
            <a:r>
              <a:rPr lang="fr-FR" altLang="en-US" sz="2000" dirty="0"/>
              <a:t> </a:t>
            </a:r>
            <a:r>
              <a:rPr lang="fr-FR" altLang="en-US" sz="2000" dirty="0" err="1"/>
              <a:t>is</a:t>
            </a:r>
            <a:r>
              <a:rPr lang="fr-FR" altLang="en-US" sz="2000" dirty="0"/>
              <a:t> LGPL: </a:t>
            </a:r>
            <a:r>
              <a:rPr lang="fr-FR" altLang="en-US" sz="2000" dirty="0" err="1"/>
              <a:t>you</a:t>
            </a:r>
            <a:r>
              <a:rPr lang="fr-FR" altLang="en-US" sz="2000" dirty="0"/>
              <a:t> </a:t>
            </a:r>
            <a:r>
              <a:rPr lang="fr-FR" altLang="en-US" sz="2000" dirty="0" err="1"/>
              <a:t>can</a:t>
            </a:r>
            <a:r>
              <a:rPr lang="fr-FR" altLang="en-US" sz="2000" dirty="0"/>
              <a:t> </a:t>
            </a:r>
            <a:r>
              <a:rPr lang="fr-FR" altLang="en-US" sz="2000" dirty="0" err="1"/>
              <a:t>develop</a:t>
            </a:r>
            <a:r>
              <a:rPr lang="fr-FR" altLang="en-US" sz="2000" dirty="0"/>
              <a:t> </a:t>
            </a:r>
            <a:r>
              <a:rPr lang="fr-FR" altLang="en-US" sz="2000" dirty="0" err="1"/>
              <a:t>your</a:t>
            </a:r>
            <a:r>
              <a:rPr lang="fr-FR" altLang="en-US" sz="2000" dirty="0"/>
              <a:t> </a:t>
            </a:r>
            <a:r>
              <a:rPr lang="fr-FR" altLang="en-US" sz="2000" dirty="0" err="1"/>
              <a:t>own</a:t>
            </a:r>
            <a:r>
              <a:rPr lang="fr-FR" altLang="en-US" sz="2000" dirty="0"/>
              <a:t> codecs, and </a:t>
            </a:r>
            <a:r>
              <a:rPr lang="fr-FR" altLang="en-US" sz="2000" dirty="0" err="1"/>
              <a:t>make</a:t>
            </a:r>
            <a:r>
              <a:rPr lang="fr-FR" altLang="en-US" sz="2000" dirty="0"/>
              <a:t> </a:t>
            </a:r>
            <a:r>
              <a:rPr lang="fr-FR" altLang="en-US" sz="2000" dirty="0" err="1"/>
              <a:t>them</a:t>
            </a:r>
            <a:r>
              <a:rPr lang="fr-FR" altLang="en-US" sz="2000" dirty="0"/>
              <a:t> </a:t>
            </a:r>
            <a:r>
              <a:rPr lang="fr-FR" altLang="en-US" sz="2000" dirty="0" err="1"/>
              <a:t>proprietary</a:t>
            </a:r>
            <a:r>
              <a:rPr lang="fr-FR" altLang="en-US" sz="2000" dirty="0"/>
              <a:t> (</a:t>
            </a:r>
            <a:r>
              <a:rPr lang="fr-FR" altLang="en-US" sz="2000" dirty="0" err="1"/>
              <a:t>you</a:t>
            </a:r>
            <a:r>
              <a:rPr lang="fr-FR" altLang="en-US" sz="2000" dirty="0"/>
              <a:t> </a:t>
            </a:r>
            <a:r>
              <a:rPr lang="fr-FR" altLang="en-US" sz="2000" dirty="0" err="1"/>
              <a:t>don’t</a:t>
            </a:r>
            <a:r>
              <a:rPr lang="fr-FR" altLang="en-US" sz="2000" dirty="0"/>
              <a:t> have to release the sources) and </a:t>
            </a:r>
            <a:r>
              <a:rPr lang="fr-FR" altLang="en-US" sz="2000" dirty="0" err="1"/>
              <a:t>then</a:t>
            </a:r>
            <a:r>
              <a:rPr lang="fr-FR" altLang="en-US" sz="2000" dirty="0"/>
              <a:t> </a:t>
            </a:r>
            <a:r>
              <a:rPr lang="fr-FR" altLang="en-US" sz="2000" dirty="0" err="1"/>
              <a:t>link</a:t>
            </a:r>
            <a:r>
              <a:rPr lang="fr-FR" altLang="en-US" sz="2000" dirty="0"/>
              <a:t> </a:t>
            </a:r>
            <a:r>
              <a:rPr lang="fr-FR" altLang="en-US" sz="2000" dirty="0" err="1"/>
              <a:t>them</a:t>
            </a:r>
            <a:r>
              <a:rPr lang="fr-FR" altLang="en-US" sz="2000" dirty="0"/>
              <a:t> in the </a:t>
            </a:r>
            <a:r>
              <a:rPr lang="fr-FR" altLang="en-US" sz="2000" dirty="0" err="1"/>
              <a:t>GStreamer</a:t>
            </a:r>
            <a:r>
              <a:rPr lang="fr-FR" altLang="en-US" sz="2000" dirty="0"/>
              <a:t> </a:t>
            </a:r>
            <a:r>
              <a:rPr lang="fr-FR" altLang="en-US" sz="2000" dirty="0" err="1"/>
              <a:t>framework</a:t>
            </a:r>
            <a:r>
              <a:rPr lang="fr-FR" altLang="en-US" sz="2000" dirty="0"/>
              <a:t> to </a:t>
            </a:r>
            <a:r>
              <a:rPr lang="fr-FR" altLang="en-US" sz="2000" dirty="0" err="1"/>
              <a:t>build</a:t>
            </a:r>
            <a:r>
              <a:rPr lang="fr-FR" altLang="en-US" sz="2000" dirty="0"/>
              <a:t> a </a:t>
            </a:r>
            <a:r>
              <a:rPr lang="fr-FR" altLang="en-US" sz="2000" dirty="0" err="1"/>
              <a:t>multimedia</a:t>
            </a:r>
            <a:r>
              <a:rPr lang="fr-FR" altLang="en-US" sz="2000" dirty="0"/>
              <a:t> </a:t>
            </a:r>
            <a:r>
              <a:rPr lang="fr-FR" altLang="en-US" sz="2000" dirty="0" err="1"/>
              <a:t>player</a:t>
            </a:r>
            <a:r>
              <a:rPr lang="fr-FR" altLang="en-US" sz="2000" dirty="0"/>
              <a:t>.</a:t>
            </a:r>
          </a:p>
          <a:p>
            <a:endParaRPr lang="en-US" altLang="en-US" sz="2400" dirty="0"/>
          </a:p>
        </p:txBody>
      </p:sp>
    </p:spTree>
    <p:extLst>
      <p:ext uri="{BB962C8B-B14F-4D97-AF65-F5344CB8AC3E}">
        <p14:creationId xmlns:p14="http://schemas.microsoft.com/office/powerpoint/2010/main" val="2909456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048000" y="0"/>
            <a:ext cx="5638800" cy="914400"/>
          </a:xfrm>
        </p:spPr>
        <p:txBody>
          <a:bodyPr/>
          <a:lstStyle/>
          <a:p>
            <a:r>
              <a:rPr lang="fr-FR" altLang="en-US" sz="2000" dirty="0"/>
              <a:t>How do people </a:t>
            </a:r>
            <a:r>
              <a:rPr lang="fr-FR" altLang="en-US" sz="2000" dirty="0" err="1"/>
              <a:t>make</a:t>
            </a:r>
            <a:r>
              <a:rPr lang="fr-FR" altLang="en-US" sz="2000" dirty="0"/>
              <a:t> money of </a:t>
            </a:r>
            <a:r>
              <a:rPr lang="fr-FR" altLang="en-US" sz="2000" dirty="0" err="1"/>
              <a:t>working</a:t>
            </a:r>
            <a:r>
              <a:rPr lang="fr-FR" altLang="en-US" sz="2000" dirty="0"/>
              <a:t> </a:t>
            </a:r>
            <a:r>
              <a:rPr lang="fr-FR" altLang="en-US" sz="2000" dirty="0" err="1"/>
              <a:t>with</a:t>
            </a:r>
            <a:r>
              <a:rPr lang="fr-FR" altLang="en-US" sz="2000" dirty="0"/>
              <a:t> Free Software?</a:t>
            </a:r>
            <a:endParaRPr lang="en-US" altLang="en-US" sz="2000" dirty="0"/>
          </a:p>
        </p:txBody>
      </p:sp>
      <p:sp>
        <p:nvSpPr>
          <p:cNvPr id="22531" name="Rectangle 3"/>
          <p:cNvSpPr>
            <a:spLocks noGrp="1" noChangeArrowheads="1"/>
          </p:cNvSpPr>
          <p:nvPr>
            <p:ph type="body" idx="1"/>
          </p:nvPr>
        </p:nvSpPr>
        <p:spPr/>
        <p:txBody>
          <a:bodyPr/>
          <a:lstStyle/>
          <a:p>
            <a:r>
              <a:rPr lang="fr-FR" altLang="en-US" sz="2400" dirty="0"/>
              <a:t> </a:t>
            </a:r>
            <a:r>
              <a:rPr lang="fr-FR" altLang="en-US" sz="2400" dirty="0" err="1"/>
              <a:t>Providing</a:t>
            </a:r>
            <a:r>
              <a:rPr lang="fr-FR" altLang="en-US" sz="2400" dirty="0"/>
              <a:t> services: </a:t>
            </a:r>
            <a:r>
              <a:rPr lang="fr-FR" altLang="en-US" sz="2400" dirty="0" err="1"/>
              <a:t>maintainance</a:t>
            </a:r>
            <a:r>
              <a:rPr lang="fr-FR" altLang="en-US" sz="2400" dirty="0"/>
              <a:t>, </a:t>
            </a:r>
            <a:r>
              <a:rPr lang="fr-FR" altLang="en-US" sz="2400" dirty="0" err="1"/>
              <a:t>hardening</a:t>
            </a:r>
            <a:r>
              <a:rPr lang="fr-FR" altLang="en-US" sz="2400" dirty="0"/>
              <a:t>, </a:t>
            </a:r>
            <a:r>
              <a:rPr lang="fr-FR" altLang="en-US" sz="2400" dirty="0" err="1"/>
              <a:t>development</a:t>
            </a:r>
            <a:r>
              <a:rPr lang="fr-FR" altLang="en-US" sz="2400" dirty="0"/>
              <a:t>, </a:t>
            </a:r>
            <a:r>
              <a:rPr lang="fr-FR" altLang="en-US" sz="2400" dirty="0" err="1"/>
              <a:t>etc</a:t>
            </a:r>
            <a:endParaRPr lang="fr-FR" altLang="en-US" sz="2400" dirty="0"/>
          </a:p>
          <a:p>
            <a:endParaRPr lang="fr-FR" altLang="en-US" sz="2400" dirty="0"/>
          </a:p>
          <a:p>
            <a:r>
              <a:rPr lang="fr-FR" altLang="en-US" sz="2400" dirty="0"/>
              <a:t> </a:t>
            </a:r>
            <a:r>
              <a:rPr lang="fr-FR" altLang="en-US" sz="2400" dirty="0" err="1"/>
              <a:t>Selling</a:t>
            </a:r>
            <a:r>
              <a:rPr lang="fr-FR" altLang="en-US" sz="2400" dirty="0"/>
              <a:t> solutions: </a:t>
            </a:r>
            <a:r>
              <a:rPr lang="fr-FR" altLang="en-US" sz="2400" dirty="0" err="1"/>
              <a:t>Montavista</a:t>
            </a:r>
            <a:r>
              <a:rPr lang="fr-FR" altLang="en-US" sz="2400" dirty="0"/>
              <a:t>, </a:t>
            </a:r>
            <a:r>
              <a:rPr lang="fr-FR" altLang="en-US" sz="2400" dirty="0" err="1"/>
              <a:t>WindRiver</a:t>
            </a:r>
            <a:r>
              <a:rPr lang="fr-FR" altLang="en-US" sz="2400" dirty="0"/>
              <a:t> or </a:t>
            </a:r>
            <a:r>
              <a:rPr lang="fr-FR" altLang="en-US" sz="2400" dirty="0" err="1"/>
              <a:t>Microcross</a:t>
            </a:r>
            <a:r>
              <a:rPr lang="fr-FR" altLang="en-US" sz="2400" dirty="0"/>
              <a:t> for </a:t>
            </a:r>
            <a:r>
              <a:rPr lang="fr-FR" altLang="en-US" sz="2400" dirty="0" err="1"/>
              <a:t>example</a:t>
            </a:r>
            <a:r>
              <a:rPr lang="fr-FR" altLang="en-US" sz="2400" dirty="0"/>
              <a:t> </a:t>
            </a:r>
            <a:r>
              <a:rPr lang="fr-FR" altLang="en-US" sz="2400" dirty="0" err="1"/>
              <a:t>sell</a:t>
            </a:r>
            <a:r>
              <a:rPr lang="fr-FR" altLang="en-US" sz="2400" dirty="0"/>
              <a:t> </a:t>
            </a:r>
            <a:r>
              <a:rPr lang="fr-FR" altLang="en-US" sz="2400" dirty="0" err="1"/>
              <a:t>their</a:t>
            </a:r>
            <a:r>
              <a:rPr lang="fr-FR" altLang="en-US" sz="2400" dirty="0"/>
              <a:t> Linux </a:t>
            </a:r>
            <a:r>
              <a:rPr lang="fr-FR" altLang="en-US" sz="2400" dirty="0" err="1"/>
              <a:t>BSPs</a:t>
            </a:r>
            <a:r>
              <a:rPr lang="fr-FR" altLang="en-US" sz="2400" dirty="0"/>
              <a:t> for a </a:t>
            </a:r>
            <a:r>
              <a:rPr lang="fr-FR" altLang="en-US" sz="2400" dirty="0" err="1"/>
              <a:t>cost</a:t>
            </a:r>
            <a:r>
              <a:rPr lang="fr-FR" altLang="en-US" sz="2400" dirty="0"/>
              <a:t> and </a:t>
            </a:r>
            <a:r>
              <a:rPr lang="fr-FR" altLang="en-US" sz="2400" dirty="0" err="1"/>
              <a:t>deliver</a:t>
            </a:r>
            <a:r>
              <a:rPr lang="fr-FR" altLang="en-US" sz="2400" dirty="0"/>
              <a:t> </a:t>
            </a:r>
            <a:r>
              <a:rPr lang="fr-FR" altLang="en-US" sz="2400" dirty="0" err="1"/>
              <a:t>it</a:t>
            </a:r>
            <a:r>
              <a:rPr lang="fr-FR" altLang="en-US" sz="2400" dirty="0"/>
              <a:t> </a:t>
            </a:r>
            <a:r>
              <a:rPr lang="fr-FR" altLang="en-US" sz="2400" dirty="0" err="1"/>
              <a:t>with</a:t>
            </a:r>
            <a:r>
              <a:rPr lang="fr-FR" altLang="en-US" sz="2400" dirty="0"/>
              <a:t> the source code.</a:t>
            </a:r>
          </a:p>
          <a:p>
            <a:endParaRPr lang="fr-FR" altLang="en-US" sz="2400" dirty="0"/>
          </a:p>
          <a:p>
            <a:r>
              <a:rPr lang="fr-FR" altLang="en-US" sz="2400" dirty="0"/>
              <a:t> </a:t>
            </a:r>
            <a:r>
              <a:rPr lang="fr-FR" altLang="en-US" sz="2400" dirty="0" err="1"/>
              <a:t>Selling</a:t>
            </a:r>
            <a:r>
              <a:rPr lang="fr-FR" altLang="en-US" sz="2400" dirty="0"/>
              <a:t> </a:t>
            </a:r>
            <a:r>
              <a:rPr lang="fr-FR" altLang="en-US" sz="2400" dirty="0" err="1"/>
              <a:t>advertising</a:t>
            </a:r>
            <a:r>
              <a:rPr lang="fr-FR" altLang="en-US" sz="2400" dirty="0"/>
              <a:t> </a:t>
            </a:r>
            <a:r>
              <a:rPr lang="fr-FR" altLang="en-US" sz="2400" dirty="0" err="1"/>
              <a:t>space</a:t>
            </a:r>
            <a:r>
              <a:rPr lang="fr-FR" altLang="en-US" sz="2400" dirty="0"/>
              <a:t> on a </a:t>
            </a:r>
            <a:r>
              <a:rPr lang="fr-FR" altLang="en-US" sz="2400" dirty="0" err="1"/>
              <a:t>freely</a:t>
            </a:r>
            <a:r>
              <a:rPr lang="fr-FR" altLang="en-US" sz="2400" dirty="0"/>
              <a:t> </a:t>
            </a:r>
            <a:r>
              <a:rPr lang="fr-FR" altLang="en-US" sz="2400" dirty="0" err="1"/>
              <a:t>distributed</a:t>
            </a:r>
            <a:r>
              <a:rPr lang="fr-FR" altLang="en-US" sz="2400" dirty="0"/>
              <a:t> software</a:t>
            </a:r>
          </a:p>
          <a:p>
            <a:endParaRPr lang="fr-FR" altLang="en-US" sz="2400" dirty="0"/>
          </a:p>
          <a:p>
            <a:r>
              <a:rPr lang="fr-FR" altLang="en-US" sz="2400" dirty="0"/>
              <a:t> And </a:t>
            </a:r>
            <a:r>
              <a:rPr lang="fr-FR" altLang="en-US" sz="2400" dirty="0" err="1"/>
              <a:t>plenty</a:t>
            </a:r>
            <a:r>
              <a:rPr lang="fr-FR" altLang="en-US" sz="2400" dirty="0"/>
              <a:t> of </a:t>
            </a:r>
            <a:r>
              <a:rPr lang="fr-FR" altLang="en-US" sz="2400" dirty="0" err="1"/>
              <a:t>other</a:t>
            </a:r>
            <a:r>
              <a:rPr lang="fr-FR" altLang="en-US" sz="2400" dirty="0"/>
              <a:t> </a:t>
            </a:r>
            <a:r>
              <a:rPr lang="fr-FR" altLang="en-US" sz="2400" dirty="0" err="1"/>
              <a:t>innovative</a:t>
            </a:r>
            <a:r>
              <a:rPr lang="fr-FR" altLang="en-US" sz="2400" dirty="0"/>
              <a:t> </a:t>
            </a:r>
            <a:r>
              <a:rPr lang="fr-FR" altLang="en-US" sz="2400" dirty="0" err="1"/>
              <a:t>ideas</a:t>
            </a:r>
            <a:r>
              <a:rPr lang="fr-FR" altLang="en-US" sz="2400" dirty="0"/>
              <a:t>…</a:t>
            </a:r>
            <a:endParaRPr lang="en-US" altLang="en-US" sz="2400" dirty="0"/>
          </a:p>
        </p:txBody>
      </p:sp>
    </p:spTree>
    <p:extLst>
      <p:ext uri="{BB962C8B-B14F-4D97-AF65-F5344CB8AC3E}">
        <p14:creationId xmlns:p14="http://schemas.microsoft.com/office/powerpoint/2010/main" val="2914335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Which Linux Distribution is better?</a:t>
            </a:r>
          </a:p>
        </p:txBody>
      </p:sp>
      <p:sp>
        <p:nvSpPr>
          <p:cNvPr id="15363" name="Rectangle 3"/>
          <p:cNvSpPr>
            <a:spLocks noGrp="1" noChangeArrowheads="1"/>
          </p:cNvSpPr>
          <p:nvPr>
            <p:ph idx="1"/>
          </p:nvPr>
        </p:nvSpPr>
        <p:spPr>
          <a:xfrm>
            <a:off x="457200" y="1219200"/>
            <a:ext cx="8229600" cy="4952999"/>
          </a:xfrm>
        </p:spPr>
        <p:txBody>
          <a:bodyPr/>
          <a:lstStyle/>
          <a:p>
            <a:pPr>
              <a:lnSpc>
                <a:spcPct val="90000"/>
              </a:lnSpc>
            </a:pPr>
            <a:r>
              <a:rPr lang="en-US" sz="2400" dirty="0"/>
              <a:t>&gt; 300 Linux Distributions</a:t>
            </a:r>
          </a:p>
          <a:p>
            <a:pPr lvl="1">
              <a:lnSpc>
                <a:spcPct val="90000"/>
              </a:lnSpc>
            </a:pPr>
            <a:r>
              <a:rPr lang="en-US" sz="2000" dirty="0" err="1"/>
              <a:t>Slackware</a:t>
            </a:r>
            <a:r>
              <a:rPr lang="en-US" sz="2000" dirty="0"/>
              <a:t> (one of the oldest, simple and stable </a:t>
            </a:r>
            <a:r>
              <a:rPr lang="en-US" sz="2000" dirty="0" err="1"/>
              <a:t>distro</a:t>
            </a:r>
            <a:r>
              <a:rPr lang="en-US" sz="2000" dirty="0"/>
              <a:t>.)</a:t>
            </a:r>
          </a:p>
          <a:p>
            <a:pPr lvl="1">
              <a:lnSpc>
                <a:spcPct val="90000"/>
              </a:lnSpc>
            </a:pPr>
            <a:r>
              <a:rPr lang="en-US" sz="2000" dirty="0" err="1"/>
              <a:t>Redhat</a:t>
            </a:r>
            <a:endParaRPr lang="en-US" sz="2000" dirty="0"/>
          </a:p>
          <a:p>
            <a:pPr lvl="2">
              <a:lnSpc>
                <a:spcPct val="90000"/>
              </a:lnSpc>
            </a:pPr>
            <a:r>
              <a:rPr lang="en-US" sz="2000" dirty="0"/>
              <a:t>RHEL (commercially support)</a:t>
            </a:r>
          </a:p>
          <a:p>
            <a:pPr lvl="2">
              <a:lnSpc>
                <a:spcPct val="90000"/>
              </a:lnSpc>
            </a:pPr>
            <a:r>
              <a:rPr lang="en-US" sz="2000" dirty="0"/>
              <a:t>Fedora (free)</a:t>
            </a:r>
          </a:p>
          <a:p>
            <a:pPr lvl="1">
              <a:lnSpc>
                <a:spcPct val="90000"/>
              </a:lnSpc>
            </a:pPr>
            <a:r>
              <a:rPr lang="en-US" sz="2000" dirty="0" err="1"/>
              <a:t>CentOS</a:t>
            </a:r>
            <a:r>
              <a:rPr lang="en-US" sz="2000" dirty="0"/>
              <a:t> (free RHEL, based in England)</a:t>
            </a:r>
          </a:p>
          <a:p>
            <a:pPr lvl="1">
              <a:lnSpc>
                <a:spcPct val="90000"/>
              </a:lnSpc>
            </a:pPr>
            <a:r>
              <a:rPr lang="en-US" sz="2000" dirty="0" err="1"/>
              <a:t>SuSe</a:t>
            </a:r>
            <a:r>
              <a:rPr lang="en-US" sz="2000" dirty="0"/>
              <a:t> ( based in German)</a:t>
            </a:r>
          </a:p>
          <a:p>
            <a:pPr lvl="1">
              <a:lnSpc>
                <a:spcPct val="90000"/>
              </a:lnSpc>
            </a:pPr>
            <a:r>
              <a:rPr lang="en-US" sz="2000" dirty="0" err="1"/>
              <a:t>Gentoo</a:t>
            </a:r>
            <a:r>
              <a:rPr lang="en-US" sz="2000" dirty="0"/>
              <a:t> (Source code based)</a:t>
            </a:r>
          </a:p>
          <a:p>
            <a:pPr lvl="1">
              <a:lnSpc>
                <a:spcPct val="90000"/>
              </a:lnSpc>
            </a:pPr>
            <a:r>
              <a:rPr lang="en-US" sz="2000" dirty="0" err="1"/>
              <a:t>Debian</a:t>
            </a:r>
            <a:r>
              <a:rPr lang="en-US" sz="2000" dirty="0"/>
              <a:t> (one of the few called GNU/Linux)</a:t>
            </a:r>
          </a:p>
          <a:p>
            <a:pPr lvl="1">
              <a:lnSpc>
                <a:spcPct val="90000"/>
              </a:lnSpc>
            </a:pPr>
            <a:r>
              <a:rPr lang="en-US" sz="2000" dirty="0" err="1"/>
              <a:t>Ubuntu</a:t>
            </a:r>
            <a:r>
              <a:rPr lang="en-US" sz="2000" dirty="0"/>
              <a:t> (based in South Africa)</a:t>
            </a:r>
          </a:p>
          <a:p>
            <a:pPr lvl="1">
              <a:lnSpc>
                <a:spcPct val="90000"/>
              </a:lnSpc>
            </a:pPr>
            <a:r>
              <a:rPr lang="en-US" sz="2000" dirty="0" err="1"/>
              <a:t>Knoppix</a:t>
            </a:r>
            <a:r>
              <a:rPr lang="en-US" sz="2000" dirty="0"/>
              <a:t> (first </a:t>
            </a:r>
            <a:r>
              <a:rPr lang="en-US" sz="2000" dirty="0" err="1"/>
              <a:t>LiveCD</a:t>
            </a:r>
            <a:r>
              <a:rPr lang="en-US" sz="2000" dirty="0"/>
              <a:t> </a:t>
            </a:r>
            <a:r>
              <a:rPr lang="en-US" sz="2000" dirty="0" err="1"/>
              <a:t>distro</a:t>
            </a:r>
            <a:r>
              <a:rPr lang="en-US" sz="2000" dirty="0"/>
              <a:t>.)</a:t>
            </a:r>
          </a:p>
          <a:p>
            <a:pPr lvl="1">
              <a:lnSpc>
                <a:spcPct val="90000"/>
              </a:lnSpc>
            </a:pPr>
            <a:r>
              <a:rPr lang="en-US" sz="2000"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4059" y="4495800"/>
            <a:ext cx="3692741" cy="188329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t>Which Linux Distribution is better?</a:t>
            </a:r>
          </a:p>
        </p:txBody>
      </p:sp>
      <p:sp>
        <p:nvSpPr>
          <p:cNvPr id="37891" name="Rectangle 3"/>
          <p:cNvSpPr>
            <a:spLocks noGrp="1" noChangeArrowheads="1"/>
          </p:cNvSpPr>
          <p:nvPr>
            <p:ph idx="1"/>
          </p:nvPr>
        </p:nvSpPr>
        <p:spPr/>
        <p:txBody>
          <a:bodyPr/>
          <a:lstStyle/>
          <a:p>
            <a:r>
              <a:rPr lang="en-US" dirty="0"/>
              <a:t>Ask yourself these questions</a:t>
            </a:r>
          </a:p>
          <a:p>
            <a:pPr lvl="1"/>
            <a:r>
              <a:rPr lang="en-US" dirty="0"/>
              <a:t>Is it going to be around in 5 yrs?</a:t>
            </a:r>
          </a:p>
          <a:p>
            <a:pPr lvl="1"/>
            <a:r>
              <a:rPr lang="en-US" dirty="0"/>
              <a:t>Is it going to stay on top of the latest security patches?</a:t>
            </a:r>
          </a:p>
          <a:p>
            <a:pPr lvl="1"/>
            <a:r>
              <a:rPr lang="en-US" dirty="0"/>
              <a:t>Is it going to release updated software promptly?</a:t>
            </a:r>
          </a:p>
          <a:p>
            <a:pPr lvl="1"/>
            <a:r>
              <a:rPr lang="en-US" dirty="0"/>
              <a:t>If I have problems, will the vendor talk to me?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1828800"/>
            <a:ext cx="7772400" cy="1470025"/>
          </a:xfrm>
        </p:spPr>
        <p:txBody>
          <a:bodyPr/>
          <a:lstStyle/>
          <a:p>
            <a:pPr algn="ctr"/>
            <a:r>
              <a:rPr lang="en-US" dirty="0"/>
              <a:t>Linux Shell</a:t>
            </a:r>
          </a:p>
        </p:txBody>
      </p:sp>
      <p:sp>
        <p:nvSpPr>
          <p:cNvPr id="6" name="Subtitle 5"/>
          <p:cNvSpPr>
            <a:spLocks noGrp="1"/>
          </p:cNvSpPr>
          <p:nvPr>
            <p:ph type="subTitle" idx="1"/>
          </p:nvPr>
        </p:nvSpPr>
        <p:spPr>
          <a:xfrm>
            <a:off x="1371600" y="3355975"/>
            <a:ext cx="6400800" cy="1752600"/>
          </a:xfrm>
        </p:spPr>
        <p:txBody>
          <a:bodyPr/>
          <a:lstStyle/>
          <a:p>
            <a:endParaRPr lang="en-US" sz="1200" i="1" dirty="0"/>
          </a:p>
        </p:txBody>
      </p:sp>
    </p:spTree>
    <p:extLst>
      <p:ext uri="{BB962C8B-B14F-4D97-AF65-F5344CB8AC3E}">
        <p14:creationId xmlns:p14="http://schemas.microsoft.com/office/powerpoint/2010/main" val="2308975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Linux System</a:t>
            </a:r>
          </a:p>
        </p:txBody>
      </p:sp>
      <p:sp>
        <p:nvSpPr>
          <p:cNvPr id="5" name="Text Box 5"/>
          <p:cNvSpPr txBox="1">
            <a:spLocks noChangeArrowheads="1"/>
          </p:cNvSpPr>
          <p:nvPr/>
        </p:nvSpPr>
        <p:spPr bwMode="auto">
          <a:xfrm>
            <a:off x="3352800" y="1295400"/>
            <a:ext cx="3352800" cy="584775"/>
          </a:xfrm>
          <a:prstGeom prst="rect">
            <a:avLst/>
          </a:prstGeom>
          <a:noFill/>
          <a:ln w="9525">
            <a:noFill/>
            <a:miter lim="800000"/>
            <a:headEnd/>
            <a:tailEnd/>
          </a:ln>
        </p:spPr>
        <p:txBody>
          <a:bodyPr>
            <a:spAutoFit/>
          </a:bodyPr>
          <a:lstStyle/>
          <a:p>
            <a:pPr>
              <a:buClrTx/>
              <a:buFontTx/>
              <a:buNone/>
            </a:pPr>
            <a:r>
              <a:rPr lang="en-US" sz="1600">
                <a:solidFill>
                  <a:schemeClr val="tx1"/>
                </a:solidFill>
                <a:latin typeface="Times New Roman" pitchFamily="18" charset="0"/>
              </a:rPr>
              <a:t>User commands includes executable programs and scripts</a:t>
            </a:r>
            <a:endParaRPr lang="en-US" sz="2000">
              <a:solidFill>
                <a:schemeClr val="tx1"/>
              </a:solidFill>
              <a:latin typeface="Times New Roman" pitchFamily="18" charset="0"/>
            </a:endParaRPr>
          </a:p>
        </p:txBody>
      </p:sp>
      <p:sp>
        <p:nvSpPr>
          <p:cNvPr id="7" name="Text Box 8"/>
          <p:cNvSpPr txBox="1">
            <a:spLocks noChangeArrowheads="1"/>
          </p:cNvSpPr>
          <p:nvPr/>
        </p:nvSpPr>
        <p:spPr bwMode="auto">
          <a:xfrm>
            <a:off x="381000" y="1524000"/>
            <a:ext cx="3124200" cy="1569660"/>
          </a:xfrm>
          <a:prstGeom prst="rect">
            <a:avLst/>
          </a:prstGeom>
          <a:noFill/>
          <a:ln w="9525">
            <a:noFill/>
            <a:miter lim="800000"/>
            <a:headEnd/>
            <a:tailEnd/>
          </a:ln>
        </p:spPr>
        <p:txBody>
          <a:bodyPr>
            <a:spAutoFit/>
          </a:bodyPr>
          <a:lstStyle/>
          <a:p>
            <a:pPr>
              <a:buClrTx/>
              <a:buFontTx/>
              <a:buNone/>
            </a:pPr>
            <a:r>
              <a:rPr lang="en-US" sz="1600" dirty="0">
                <a:solidFill>
                  <a:schemeClr val="tx1"/>
                </a:solidFill>
                <a:latin typeface="Times New Roman" pitchFamily="18" charset="0"/>
              </a:rPr>
              <a:t>The shell interprets user commands. It is responsible for finding the commands and starting their execution. Several different shells are available. </a:t>
            </a:r>
            <a:r>
              <a:rPr lang="en-US" sz="1600" b="1" dirty="0">
                <a:solidFill>
                  <a:schemeClr val="tx1"/>
                </a:solidFill>
                <a:latin typeface="Times New Roman" pitchFamily="18" charset="0"/>
              </a:rPr>
              <a:t>Bash</a:t>
            </a:r>
            <a:r>
              <a:rPr lang="en-US" sz="1600" dirty="0">
                <a:solidFill>
                  <a:schemeClr val="tx1"/>
                </a:solidFill>
                <a:latin typeface="Times New Roman" pitchFamily="18" charset="0"/>
              </a:rPr>
              <a:t> is popular,</a:t>
            </a:r>
          </a:p>
        </p:txBody>
      </p:sp>
      <p:sp>
        <p:nvSpPr>
          <p:cNvPr id="8" name="Text Box 9"/>
          <p:cNvSpPr txBox="1">
            <a:spLocks noChangeArrowheads="1"/>
          </p:cNvSpPr>
          <p:nvPr/>
        </p:nvSpPr>
        <p:spPr bwMode="auto">
          <a:xfrm>
            <a:off x="0" y="4673025"/>
            <a:ext cx="3429000" cy="584775"/>
          </a:xfrm>
          <a:prstGeom prst="rect">
            <a:avLst/>
          </a:prstGeom>
          <a:noFill/>
          <a:ln w="9525">
            <a:noFill/>
            <a:miter lim="800000"/>
            <a:headEnd/>
            <a:tailEnd/>
          </a:ln>
        </p:spPr>
        <p:txBody>
          <a:bodyPr>
            <a:spAutoFit/>
          </a:bodyPr>
          <a:lstStyle/>
          <a:p>
            <a:pPr>
              <a:buClrTx/>
              <a:buFontTx/>
              <a:buNone/>
            </a:pPr>
            <a:r>
              <a:rPr lang="en-US" sz="1600" dirty="0">
                <a:solidFill>
                  <a:schemeClr val="tx1"/>
                </a:solidFill>
                <a:latin typeface="Times New Roman" pitchFamily="18" charset="0"/>
              </a:rPr>
              <a:t>The kernel manages the hardware resources for the rest of the system.</a:t>
            </a:r>
          </a:p>
        </p:txBody>
      </p:sp>
      <p:cxnSp>
        <p:nvCxnSpPr>
          <p:cNvPr id="10" name="Straight Arrow Connector 9"/>
          <p:cNvCxnSpPr/>
          <p:nvPr/>
        </p:nvCxnSpPr>
        <p:spPr>
          <a:xfrm>
            <a:off x="2220330" y="2855559"/>
            <a:ext cx="2807446" cy="10344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668328" y="1782114"/>
            <a:ext cx="462850" cy="551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3048000" y="4673025"/>
            <a:ext cx="1979776" cy="3300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2" name="Group 19"/>
          <p:cNvGrpSpPr>
            <a:grpSpLocks noChangeAspect="1"/>
          </p:cNvGrpSpPr>
          <p:nvPr/>
        </p:nvGrpSpPr>
        <p:grpSpPr bwMode="auto">
          <a:xfrm>
            <a:off x="4899526" y="2188538"/>
            <a:ext cx="3050848" cy="4308816"/>
            <a:chOff x="2485" y="648"/>
            <a:chExt cx="2296" cy="4744"/>
          </a:xfrm>
        </p:grpSpPr>
        <p:sp>
          <p:nvSpPr>
            <p:cNvPr id="23" name="AutoShape 20"/>
            <p:cNvSpPr>
              <a:spLocks noChangeAspect="1" noChangeArrowheads="1" noTextEdit="1"/>
            </p:cNvSpPr>
            <p:nvPr/>
          </p:nvSpPr>
          <p:spPr bwMode="auto">
            <a:xfrm>
              <a:off x="2485" y="648"/>
              <a:ext cx="2296" cy="47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24" name="Group 21"/>
            <p:cNvGrpSpPr>
              <a:grpSpLocks/>
            </p:cNvGrpSpPr>
            <p:nvPr/>
          </p:nvGrpSpPr>
          <p:grpSpPr bwMode="auto">
            <a:xfrm>
              <a:off x="2694" y="648"/>
              <a:ext cx="1844" cy="3575"/>
              <a:chOff x="3987" y="4272"/>
              <a:chExt cx="1844" cy="3575"/>
            </a:xfrm>
          </p:grpSpPr>
          <p:sp>
            <p:nvSpPr>
              <p:cNvPr id="26" name="AutoShape 22"/>
              <p:cNvSpPr>
                <a:spLocks noChangeArrowheads="1"/>
              </p:cNvSpPr>
              <p:nvPr/>
            </p:nvSpPr>
            <p:spPr bwMode="auto">
              <a:xfrm>
                <a:off x="3987" y="4272"/>
                <a:ext cx="509" cy="585"/>
              </a:xfrm>
              <a:prstGeom prst="smileyFace">
                <a:avLst>
                  <a:gd name="adj" fmla="val 4653"/>
                </a:avLst>
              </a:prstGeom>
              <a:solidFill>
                <a:srgbClr val="BBE0E3"/>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0"/>
                </a:endParaRPr>
              </a:p>
            </p:txBody>
          </p:sp>
          <p:sp>
            <p:nvSpPr>
              <p:cNvPr id="27" name="Rectangle 23"/>
              <p:cNvSpPr>
                <a:spLocks noChangeArrowheads="1"/>
              </p:cNvSpPr>
              <p:nvPr/>
            </p:nvSpPr>
            <p:spPr bwMode="auto">
              <a:xfrm>
                <a:off x="3987" y="6027"/>
                <a:ext cx="1208" cy="390"/>
              </a:xfrm>
              <a:prstGeom prst="rect">
                <a:avLst/>
              </a:prstGeom>
              <a:solidFill>
                <a:srgbClr val="BBE0E3"/>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Arial" charset="0"/>
                    <a:ea typeface="ÇlÇr ñæí©" charset="0"/>
                  </a:rPr>
                  <a:t>Shell</a:t>
                </a:r>
                <a:endParaRPr kumimoji="0" lang="en-US" sz="2400" b="0" i="0" u="none" strike="noStrike" cap="none" normalizeH="0" baseline="0">
                  <a:ln>
                    <a:noFill/>
                  </a:ln>
                  <a:solidFill>
                    <a:schemeClr val="tx1"/>
                  </a:solidFill>
                  <a:effectLst/>
                  <a:latin typeface="Arial" charset="0"/>
                  <a:ea typeface="ＭＳ Ｐゴシック" charset="0"/>
                </a:endParaRPr>
              </a:p>
            </p:txBody>
          </p:sp>
          <p:sp>
            <p:nvSpPr>
              <p:cNvPr id="28" name="Rectangle 24"/>
              <p:cNvSpPr>
                <a:spLocks noChangeArrowheads="1"/>
              </p:cNvSpPr>
              <p:nvPr/>
            </p:nvSpPr>
            <p:spPr bwMode="auto">
              <a:xfrm>
                <a:off x="3987" y="6742"/>
                <a:ext cx="1844" cy="455"/>
              </a:xfrm>
              <a:prstGeom prst="rect">
                <a:avLst/>
              </a:prstGeom>
              <a:solidFill>
                <a:srgbClr val="BBE0E3"/>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Arial" charset="0"/>
                    <a:ea typeface="ÇlÇr ñæí©" charset="0"/>
                  </a:rPr>
                  <a:t>Kernel</a:t>
                </a:r>
                <a:endParaRPr kumimoji="0" lang="en-US" sz="2400" b="0" i="0" u="none" strike="noStrike" cap="none" normalizeH="0" baseline="0">
                  <a:ln>
                    <a:noFill/>
                  </a:ln>
                  <a:solidFill>
                    <a:schemeClr val="tx1"/>
                  </a:solidFill>
                  <a:effectLst/>
                  <a:latin typeface="Arial" charset="0"/>
                  <a:ea typeface="ＭＳ Ｐゴシック" charset="0"/>
                </a:endParaRPr>
              </a:p>
            </p:txBody>
          </p:sp>
          <p:sp>
            <p:nvSpPr>
              <p:cNvPr id="29" name="Rectangle 25"/>
              <p:cNvSpPr>
                <a:spLocks noChangeArrowheads="1"/>
              </p:cNvSpPr>
              <p:nvPr/>
            </p:nvSpPr>
            <p:spPr bwMode="auto">
              <a:xfrm>
                <a:off x="4432" y="5247"/>
                <a:ext cx="1399" cy="390"/>
              </a:xfrm>
              <a:prstGeom prst="rect">
                <a:avLst/>
              </a:prstGeom>
              <a:solidFill>
                <a:srgbClr val="BBE0E3"/>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Arial" charset="0"/>
                    <a:ea typeface="ÇlÇr ñæí©" charset="0"/>
                  </a:rPr>
                  <a:t>Application</a:t>
                </a:r>
                <a:endParaRPr kumimoji="0" lang="en-US" sz="2400" b="0" i="0" u="none" strike="noStrike" cap="none" normalizeH="0" baseline="0" dirty="0">
                  <a:ln>
                    <a:noFill/>
                  </a:ln>
                  <a:solidFill>
                    <a:schemeClr val="tx1"/>
                  </a:solidFill>
                  <a:effectLst/>
                  <a:latin typeface="Arial" charset="0"/>
                  <a:ea typeface="ＭＳ Ｐゴシック" charset="0"/>
                </a:endParaRPr>
              </a:p>
            </p:txBody>
          </p:sp>
          <p:sp>
            <p:nvSpPr>
              <p:cNvPr id="30" name="Line 26"/>
              <p:cNvSpPr>
                <a:spLocks noChangeShapeType="1"/>
              </p:cNvSpPr>
              <p:nvPr/>
            </p:nvSpPr>
            <p:spPr bwMode="auto">
              <a:xfrm>
                <a:off x="4369" y="6417"/>
                <a:ext cx="0" cy="325"/>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27"/>
              <p:cNvSpPr>
                <a:spLocks noChangeShapeType="1"/>
              </p:cNvSpPr>
              <p:nvPr/>
            </p:nvSpPr>
            <p:spPr bwMode="auto">
              <a:xfrm>
                <a:off x="4241" y="4857"/>
                <a:ext cx="0" cy="117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Line 28"/>
              <p:cNvSpPr>
                <a:spLocks noChangeShapeType="1"/>
              </p:cNvSpPr>
              <p:nvPr/>
            </p:nvSpPr>
            <p:spPr bwMode="auto">
              <a:xfrm>
                <a:off x="5513" y="5637"/>
                <a:ext cx="0" cy="1105"/>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Line 29"/>
              <p:cNvSpPr>
                <a:spLocks noChangeShapeType="1"/>
              </p:cNvSpPr>
              <p:nvPr/>
            </p:nvSpPr>
            <p:spPr bwMode="auto">
              <a:xfrm>
                <a:off x="4877" y="5637"/>
                <a:ext cx="0" cy="39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Line 30"/>
              <p:cNvSpPr>
                <a:spLocks noChangeShapeType="1"/>
              </p:cNvSpPr>
              <p:nvPr/>
            </p:nvSpPr>
            <p:spPr bwMode="auto">
              <a:xfrm>
                <a:off x="4432" y="4727"/>
                <a:ext cx="509" cy="52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1"/>
              <p:cNvSpPr>
                <a:spLocks noChangeArrowheads="1"/>
              </p:cNvSpPr>
              <p:nvPr/>
            </p:nvSpPr>
            <p:spPr bwMode="auto">
              <a:xfrm>
                <a:off x="3987" y="7392"/>
                <a:ext cx="1844" cy="455"/>
              </a:xfrm>
              <a:prstGeom prst="rect">
                <a:avLst/>
              </a:prstGeom>
              <a:solidFill>
                <a:srgbClr val="BBE0E3"/>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Arial" charset="0"/>
                    <a:ea typeface="ÇlÇr ñæí©" charset="0"/>
                  </a:rPr>
                  <a:t>Hardware</a:t>
                </a:r>
                <a:endParaRPr kumimoji="0" lang="en-US" sz="2400" b="0" i="0" u="none" strike="noStrike" cap="none" normalizeH="0" baseline="0">
                  <a:ln>
                    <a:noFill/>
                  </a:ln>
                  <a:solidFill>
                    <a:schemeClr val="tx1"/>
                  </a:solidFill>
                  <a:effectLst/>
                  <a:latin typeface="Arial" charset="0"/>
                  <a:ea typeface="ＭＳ Ｐゴシック" charset="0"/>
                </a:endParaRPr>
              </a:p>
            </p:txBody>
          </p:sp>
          <p:sp>
            <p:nvSpPr>
              <p:cNvPr id="36" name="Line 32"/>
              <p:cNvSpPr>
                <a:spLocks noChangeShapeType="1"/>
              </p:cNvSpPr>
              <p:nvPr/>
            </p:nvSpPr>
            <p:spPr bwMode="auto">
              <a:xfrm>
                <a:off x="4877" y="7197"/>
                <a:ext cx="0" cy="195"/>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Line 33"/>
              <p:cNvSpPr>
                <a:spLocks noChangeShapeType="1"/>
              </p:cNvSpPr>
              <p:nvPr/>
            </p:nvSpPr>
            <p:spPr bwMode="auto">
              <a:xfrm>
                <a:off x="4369" y="7197"/>
                <a:ext cx="0" cy="195"/>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Line 34"/>
              <p:cNvSpPr>
                <a:spLocks noChangeShapeType="1"/>
              </p:cNvSpPr>
              <p:nvPr/>
            </p:nvSpPr>
            <p:spPr bwMode="auto">
              <a:xfrm>
                <a:off x="5641" y="7197"/>
                <a:ext cx="0" cy="195"/>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Text Box 35"/>
              <p:cNvSpPr txBox="1">
                <a:spLocks noChangeArrowheads="1"/>
              </p:cNvSpPr>
              <p:nvPr/>
            </p:nvSpPr>
            <p:spPr bwMode="auto">
              <a:xfrm>
                <a:off x="4687" y="4467"/>
                <a:ext cx="720" cy="44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fontAlgn="base">
                  <a:spcBef>
                    <a:spcPct val="0"/>
                  </a:spcBef>
                  <a:spcAft>
                    <a:spcPct val="0"/>
                  </a:spcAft>
                  <a:defRPr sz="2400">
                    <a:solidFill>
                      <a:schemeClr val="tx1"/>
                    </a:solidFill>
                    <a:latin typeface="Arial" charset="0"/>
                    <a:ea typeface="ＭＳ Ｐゴシック" charset="0"/>
                  </a:defRPr>
                </a:lvl1pPr>
                <a:lvl2pPr fontAlgn="base">
                  <a:spcBef>
                    <a:spcPct val="0"/>
                  </a:spcBef>
                  <a:spcAft>
                    <a:spcPct val="0"/>
                  </a:spcAft>
                  <a:defRPr sz="2400">
                    <a:solidFill>
                      <a:schemeClr val="tx1"/>
                    </a:solidFill>
                    <a:latin typeface="Arial" charset="0"/>
                    <a:ea typeface="ＭＳ Ｐゴシック" charset="0"/>
                  </a:defRPr>
                </a:lvl2pPr>
                <a:lvl3pPr fontAlgn="base">
                  <a:spcBef>
                    <a:spcPct val="0"/>
                  </a:spcBef>
                  <a:spcAft>
                    <a:spcPct val="0"/>
                  </a:spcAft>
                  <a:defRPr sz="2400">
                    <a:solidFill>
                      <a:schemeClr val="tx1"/>
                    </a:solidFill>
                    <a:latin typeface="Arial" charset="0"/>
                    <a:ea typeface="ＭＳ Ｐゴシック" charset="0"/>
                  </a:defRPr>
                </a:lvl3pPr>
                <a:lvl4pPr fontAlgn="base">
                  <a:spcBef>
                    <a:spcPct val="0"/>
                  </a:spcBef>
                  <a:spcAft>
                    <a:spcPct val="0"/>
                  </a:spcAft>
                  <a:defRPr sz="2400">
                    <a:solidFill>
                      <a:schemeClr val="tx1"/>
                    </a:solidFill>
                    <a:latin typeface="Arial" charset="0"/>
                    <a:ea typeface="ＭＳ Ｐゴシック" charset="0"/>
                  </a:defRPr>
                </a:lvl4pPr>
                <a:lvl5pPr fontAlgn="base">
                  <a:spcBef>
                    <a:spcPct val="0"/>
                  </a:spcBef>
                  <a:spcAft>
                    <a:spcPct val="0"/>
                  </a:spcAft>
                  <a:defRPr sz="2400">
                    <a:solidFill>
                      <a:schemeClr val="tx1"/>
                    </a:solidFill>
                    <a:latin typeface="Arial" charset="0"/>
                    <a:ea typeface="ＭＳ Ｐゴシック" charset="0"/>
                  </a:defRPr>
                </a:lvl5pPr>
                <a:lvl6pPr fontAlgn="base">
                  <a:spcBef>
                    <a:spcPct val="0"/>
                  </a:spcBef>
                  <a:spcAft>
                    <a:spcPct val="0"/>
                  </a:spcAft>
                  <a:defRPr sz="2400">
                    <a:solidFill>
                      <a:schemeClr val="tx1"/>
                    </a:solidFill>
                    <a:latin typeface="Arial" charset="0"/>
                    <a:ea typeface="ＭＳ Ｐゴシック" charset="0"/>
                  </a:defRPr>
                </a:lvl6pPr>
                <a:lvl7pPr fontAlgn="base">
                  <a:spcBef>
                    <a:spcPct val="0"/>
                  </a:spcBef>
                  <a:spcAft>
                    <a:spcPct val="0"/>
                  </a:spcAft>
                  <a:defRPr sz="2400">
                    <a:solidFill>
                      <a:schemeClr val="tx1"/>
                    </a:solidFill>
                    <a:latin typeface="Arial" charset="0"/>
                    <a:ea typeface="ＭＳ Ｐゴシック" charset="0"/>
                  </a:defRPr>
                </a:lvl7pPr>
                <a:lvl8pPr fontAlgn="base">
                  <a:spcBef>
                    <a:spcPct val="0"/>
                  </a:spcBef>
                  <a:spcAft>
                    <a:spcPct val="0"/>
                  </a:spcAft>
                  <a:defRPr sz="2400">
                    <a:solidFill>
                      <a:schemeClr val="tx1"/>
                    </a:solidFill>
                    <a:latin typeface="Arial" charset="0"/>
                    <a:ea typeface="ＭＳ Ｐゴシック" charset="0"/>
                  </a:defRPr>
                </a:lvl8pPr>
                <a:lvl9pPr fontAlgn="base">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Cambria" charset="0"/>
                    <a:ea typeface="ÇlÇr ñæí©" charset="0"/>
                  </a:rPr>
                  <a:t>user</a:t>
                </a:r>
                <a:endParaRPr kumimoji="0" lang="en-US" sz="2400" b="0" i="0" u="none" strike="noStrike" cap="none" normalizeH="0" baseline="0">
                  <a:ln>
                    <a:noFill/>
                  </a:ln>
                  <a:solidFill>
                    <a:schemeClr val="tx1"/>
                  </a:solidFill>
                  <a:effectLst/>
                  <a:latin typeface="Arial" charset="0"/>
                  <a:ea typeface="ＭＳ Ｐゴシック" charset="0"/>
                </a:endParaRPr>
              </a:p>
            </p:txBody>
          </p:sp>
        </p:grpSp>
        <p:sp>
          <p:nvSpPr>
            <p:cNvPr id="25" name="Text Box 36"/>
            <p:cNvSpPr txBox="1">
              <a:spLocks noChangeArrowheads="1"/>
            </p:cNvSpPr>
            <p:nvPr/>
          </p:nvSpPr>
          <p:spPr bwMode="auto">
            <a:xfrm>
              <a:off x="2485" y="4444"/>
              <a:ext cx="2296" cy="948"/>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lvl1pPr fontAlgn="base">
                <a:spcBef>
                  <a:spcPct val="0"/>
                </a:spcBef>
                <a:spcAft>
                  <a:spcPct val="0"/>
                </a:spcAft>
                <a:defRPr sz="2400">
                  <a:solidFill>
                    <a:schemeClr val="tx1"/>
                  </a:solidFill>
                  <a:latin typeface="Arial" charset="0"/>
                  <a:ea typeface="ＭＳ Ｐゴシック" charset="0"/>
                </a:defRPr>
              </a:lvl1pPr>
              <a:lvl2pPr fontAlgn="base">
                <a:spcBef>
                  <a:spcPct val="0"/>
                </a:spcBef>
                <a:spcAft>
                  <a:spcPct val="0"/>
                </a:spcAft>
                <a:defRPr sz="2400">
                  <a:solidFill>
                    <a:schemeClr val="tx1"/>
                  </a:solidFill>
                  <a:latin typeface="Arial" charset="0"/>
                  <a:ea typeface="ＭＳ Ｐゴシック" charset="0"/>
                </a:defRPr>
              </a:lvl2pPr>
              <a:lvl3pPr fontAlgn="base">
                <a:spcBef>
                  <a:spcPct val="0"/>
                </a:spcBef>
                <a:spcAft>
                  <a:spcPct val="0"/>
                </a:spcAft>
                <a:defRPr sz="2400">
                  <a:solidFill>
                    <a:schemeClr val="tx1"/>
                  </a:solidFill>
                  <a:latin typeface="Arial" charset="0"/>
                  <a:ea typeface="ＭＳ Ｐゴシック" charset="0"/>
                </a:defRPr>
              </a:lvl3pPr>
              <a:lvl4pPr fontAlgn="base">
                <a:spcBef>
                  <a:spcPct val="0"/>
                </a:spcBef>
                <a:spcAft>
                  <a:spcPct val="0"/>
                </a:spcAft>
                <a:defRPr sz="2400">
                  <a:solidFill>
                    <a:schemeClr val="tx1"/>
                  </a:solidFill>
                  <a:latin typeface="Arial" charset="0"/>
                  <a:ea typeface="ＭＳ Ｐゴシック" charset="0"/>
                </a:defRPr>
              </a:lvl4pPr>
              <a:lvl5pPr fontAlgn="base">
                <a:spcBef>
                  <a:spcPct val="0"/>
                </a:spcBef>
                <a:spcAft>
                  <a:spcPct val="0"/>
                </a:spcAft>
                <a:defRPr sz="2400">
                  <a:solidFill>
                    <a:schemeClr val="tx1"/>
                  </a:solidFill>
                  <a:latin typeface="Arial" charset="0"/>
                  <a:ea typeface="ＭＳ Ｐゴシック" charset="0"/>
                </a:defRPr>
              </a:lvl5pPr>
              <a:lvl6pPr fontAlgn="base">
                <a:spcBef>
                  <a:spcPct val="0"/>
                </a:spcBef>
                <a:spcAft>
                  <a:spcPct val="0"/>
                </a:spcAft>
                <a:defRPr sz="2400">
                  <a:solidFill>
                    <a:schemeClr val="tx1"/>
                  </a:solidFill>
                  <a:latin typeface="Arial" charset="0"/>
                  <a:ea typeface="ＭＳ Ｐゴシック" charset="0"/>
                </a:defRPr>
              </a:lvl6pPr>
              <a:lvl7pPr fontAlgn="base">
                <a:spcBef>
                  <a:spcPct val="0"/>
                </a:spcBef>
                <a:spcAft>
                  <a:spcPct val="0"/>
                </a:spcAft>
                <a:defRPr sz="2400">
                  <a:solidFill>
                    <a:schemeClr val="tx1"/>
                  </a:solidFill>
                  <a:latin typeface="Arial" charset="0"/>
                  <a:ea typeface="ＭＳ Ｐゴシック" charset="0"/>
                </a:defRPr>
              </a:lvl7pPr>
              <a:lvl8pPr fontAlgn="base">
                <a:spcBef>
                  <a:spcPct val="0"/>
                </a:spcBef>
                <a:spcAft>
                  <a:spcPct val="0"/>
                </a:spcAft>
                <a:defRPr sz="2400">
                  <a:solidFill>
                    <a:schemeClr val="tx1"/>
                  </a:solidFill>
                  <a:latin typeface="Arial" charset="0"/>
                  <a:ea typeface="ＭＳ Ｐゴシック" charset="0"/>
                </a:defRPr>
              </a:lvl8pPr>
              <a:lvl9pPr fontAlgn="base">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err="1">
                  <a:ln>
                    <a:noFill/>
                  </a:ln>
                  <a:solidFill>
                    <a:schemeClr val="tx1"/>
                  </a:solidFill>
                  <a:effectLst/>
                  <a:latin typeface="Arial" charset="0"/>
                  <a:ea typeface="ÇlÇr ñæí©" charset="0"/>
                </a:rPr>
                <a:t>Vị</a:t>
              </a:r>
              <a:r>
                <a:rPr kumimoji="0" lang="en-US" sz="1000" b="0" i="0" u="none" strike="noStrike" cap="none" normalizeH="0" baseline="0" dirty="0">
                  <a:ln>
                    <a:noFill/>
                  </a:ln>
                  <a:solidFill>
                    <a:schemeClr val="tx1"/>
                  </a:solidFill>
                  <a:effectLst/>
                  <a:latin typeface="Arial" charset="0"/>
                  <a:ea typeface="ÇlÇr ñæí©" charset="0"/>
                </a:rPr>
                <a:t> </a:t>
              </a:r>
              <a:r>
                <a:rPr kumimoji="0" lang="en-US" sz="1000" b="0" i="0" u="none" strike="noStrike" cap="none" normalizeH="0" baseline="0" dirty="0" err="1">
                  <a:ln>
                    <a:noFill/>
                  </a:ln>
                  <a:solidFill>
                    <a:schemeClr val="tx1"/>
                  </a:solidFill>
                  <a:effectLst/>
                  <a:latin typeface="Arial" charset="0"/>
                  <a:ea typeface="ÇlÇr ñæí©" charset="0"/>
                </a:rPr>
                <a:t>trí</a:t>
              </a:r>
              <a:r>
                <a:rPr kumimoji="0" lang="en-US" sz="1000" b="0" i="0" u="none" strike="noStrike" cap="none" normalizeH="0" baseline="0" dirty="0">
                  <a:ln>
                    <a:noFill/>
                  </a:ln>
                  <a:solidFill>
                    <a:schemeClr val="tx1"/>
                  </a:solidFill>
                  <a:effectLst/>
                  <a:latin typeface="Arial" charset="0"/>
                  <a:ea typeface="ÇlÇr ñæí©" charset="0"/>
                </a:rPr>
                <a:t> </a:t>
              </a:r>
              <a:r>
                <a:rPr kumimoji="0" lang="en-US" sz="1000" b="0" i="0" u="none" strike="noStrike" cap="none" normalizeH="0" baseline="0" dirty="0" err="1">
                  <a:ln>
                    <a:noFill/>
                  </a:ln>
                  <a:solidFill>
                    <a:schemeClr val="tx1"/>
                  </a:solidFill>
                  <a:effectLst/>
                  <a:latin typeface="Arial" charset="0"/>
                  <a:ea typeface="ÇlÇr ñæí©" charset="0"/>
                </a:rPr>
                <a:t>của</a:t>
              </a:r>
              <a:r>
                <a:rPr kumimoji="0" lang="en-US" sz="1000" b="0" i="0" u="none" strike="noStrike" cap="none" normalizeH="0" baseline="0" dirty="0">
                  <a:ln>
                    <a:noFill/>
                  </a:ln>
                  <a:solidFill>
                    <a:schemeClr val="tx1"/>
                  </a:solidFill>
                  <a:effectLst/>
                  <a:latin typeface="Arial" charset="0"/>
                  <a:ea typeface="ÇlÇr ñæí©" charset="0"/>
                </a:rPr>
                <a:t> Shell </a:t>
              </a:r>
              <a:r>
                <a:rPr kumimoji="0" lang="en-US" sz="1000" b="0" i="0" u="none" strike="noStrike" cap="none" normalizeH="0" baseline="0" dirty="0" err="1">
                  <a:ln>
                    <a:noFill/>
                  </a:ln>
                  <a:solidFill>
                    <a:schemeClr val="tx1"/>
                  </a:solidFill>
                  <a:effectLst/>
                  <a:latin typeface="Arial" charset="0"/>
                  <a:ea typeface="ÇlÇr ñæí©" charset="0"/>
                </a:rPr>
                <a:t>và</a:t>
              </a:r>
              <a:r>
                <a:rPr kumimoji="0" lang="en-US" sz="1000" b="0" i="0" u="none" strike="noStrike" cap="none" normalizeH="0" baseline="0" dirty="0">
                  <a:ln>
                    <a:noFill/>
                  </a:ln>
                  <a:solidFill>
                    <a:schemeClr val="tx1"/>
                  </a:solidFill>
                  <a:effectLst/>
                  <a:latin typeface="Arial" charset="0"/>
                  <a:ea typeface="ÇlÇr ñæí©" charset="0"/>
                </a:rPr>
                <a:t> Kernel </a:t>
              </a:r>
              <a:r>
                <a:rPr kumimoji="0" lang="en-US" sz="1000" b="0" i="0" u="none" strike="noStrike" cap="none" normalizeH="0" baseline="0" dirty="0" err="1">
                  <a:ln>
                    <a:noFill/>
                  </a:ln>
                  <a:solidFill>
                    <a:schemeClr val="tx1"/>
                  </a:solidFill>
                  <a:effectLst/>
                  <a:latin typeface="Arial" charset="0"/>
                  <a:ea typeface="ÇlÇr ñæí©" charset="0"/>
                </a:rPr>
                <a:t>trong</a:t>
              </a:r>
              <a:r>
                <a:rPr kumimoji="0" lang="en-US" sz="1000" b="0" i="0" u="none" strike="noStrike" cap="none" normalizeH="0" baseline="0" dirty="0">
                  <a:ln>
                    <a:noFill/>
                  </a:ln>
                  <a:solidFill>
                    <a:schemeClr val="tx1"/>
                  </a:solidFill>
                  <a:effectLst/>
                  <a:latin typeface="Arial" charset="0"/>
                  <a:ea typeface="ÇlÇr ñæí©" charset="0"/>
                </a:rPr>
                <a:t> </a:t>
              </a:r>
              <a:r>
                <a:rPr kumimoji="0" lang="en-US" sz="1000" b="0" i="0" u="none" strike="noStrike" cap="none" normalizeH="0" baseline="0" dirty="0" err="1">
                  <a:ln>
                    <a:noFill/>
                  </a:ln>
                  <a:solidFill>
                    <a:schemeClr val="tx1"/>
                  </a:solidFill>
                  <a:effectLst/>
                  <a:latin typeface="Arial" charset="0"/>
                  <a:ea typeface="ÇlÇr ñæí©" charset="0"/>
                </a:rPr>
                <a:t>cấu</a:t>
              </a:r>
              <a:r>
                <a:rPr kumimoji="0" lang="en-US" sz="1000" b="0" i="0" u="none" strike="noStrike" cap="none" normalizeH="0" baseline="0" dirty="0">
                  <a:ln>
                    <a:noFill/>
                  </a:ln>
                  <a:solidFill>
                    <a:schemeClr val="tx1"/>
                  </a:solidFill>
                  <a:effectLst/>
                  <a:latin typeface="Arial" charset="0"/>
                  <a:ea typeface="ÇlÇr ñæí©" charset="0"/>
                </a:rPr>
                <a:t> </a:t>
              </a:r>
              <a:r>
                <a:rPr kumimoji="0" lang="en-US" sz="1000" b="0" i="0" u="none" strike="noStrike" cap="none" normalizeH="0" baseline="0" dirty="0" err="1">
                  <a:ln>
                    <a:noFill/>
                  </a:ln>
                  <a:solidFill>
                    <a:schemeClr val="tx1"/>
                  </a:solidFill>
                  <a:effectLst/>
                  <a:latin typeface="Arial" charset="0"/>
                  <a:ea typeface="ÇlÇr ñæí©" charset="0"/>
                </a:rPr>
                <a:t>trúc</a:t>
              </a:r>
              <a:r>
                <a:rPr kumimoji="0" lang="en-US" sz="1000" b="0" i="0" u="none" strike="noStrike" cap="none" normalizeH="0" baseline="0" dirty="0">
                  <a:ln>
                    <a:noFill/>
                  </a:ln>
                  <a:solidFill>
                    <a:schemeClr val="tx1"/>
                  </a:solidFill>
                  <a:effectLst/>
                  <a:latin typeface="Arial" charset="0"/>
                  <a:ea typeface="ÇlÇr ñæí©" charset="0"/>
                </a:rPr>
                <a:t> </a:t>
              </a:r>
              <a:r>
                <a:rPr kumimoji="0" lang="en-US" sz="1000" b="0" i="0" u="none" strike="noStrike" cap="none" normalizeH="0" baseline="0" dirty="0" err="1">
                  <a:ln>
                    <a:noFill/>
                  </a:ln>
                  <a:solidFill>
                    <a:schemeClr val="tx1"/>
                  </a:solidFill>
                  <a:effectLst/>
                  <a:latin typeface="Arial" charset="0"/>
                  <a:ea typeface="ÇlÇr ñæí©" charset="0"/>
                </a:rPr>
                <a:t>phân</a:t>
              </a:r>
              <a:r>
                <a:rPr kumimoji="0" lang="en-US" sz="1000" b="0" i="0" u="none" strike="noStrike" cap="none" normalizeH="0" baseline="0" dirty="0">
                  <a:ln>
                    <a:noFill/>
                  </a:ln>
                  <a:solidFill>
                    <a:schemeClr val="tx1"/>
                  </a:solidFill>
                  <a:effectLst/>
                  <a:latin typeface="Arial" charset="0"/>
                  <a:ea typeface="ÇlÇr ñæí©" charset="0"/>
                </a:rPr>
                <a:t> </a:t>
              </a:r>
              <a:r>
                <a:rPr kumimoji="0" lang="en-US" sz="1000" b="0" i="0" u="none" strike="noStrike" cap="none" normalizeH="0" baseline="0" dirty="0" err="1">
                  <a:ln>
                    <a:noFill/>
                  </a:ln>
                  <a:solidFill>
                    <a:schemeClr val="tx1"/>
                  </a:solidFill>
                  <a:effectLst/>
                  <a:latin typeface="Arial" charset="0"/>
                  <a:ea typeface="ÇlÇr ñæí©" charset="0"/>
                </a:rPr>
                <a:t>tầng</a:t>
              </a:r>
              <a:r>
                <a:rPr kumimoji="0" lang="en-US" sz="1000" b="0" i="0" u="none" strike="noStrike" cap="none" normalizeH="0" baseline="0" dirty="0">
                  <a:ln>
                    <a:noFill/>
                  </a:ln>
                  <a:solidFill>
                    <a:schemeClr val="tx1"/>
                  </a:solidFill>
                  <a:effectLst/>
                  <a:latin typeface="Arial" charset="0"/>
                  <a:ea typeface="ÇlÇr ñæí©" charset="0"/>
                </a:rPr>
                <a:t> </a:t>
              </a:r>
              <a:r>
                <a:rPr kumimoji="0" lang="en-US" sz="1000" b="0" i="0" u="none" strike="noStrike" cap="none" normalizeH="0" baseline="0" dirty="0" err="1">
                  <a:ln>
                    <a:noFill/>
                  </a:ln>
                  <a:solidFill>
                    <a:schemeClr val="tx1"/>
                  </a:solidFill>
                  <a:effectLst/>
                  <a:latin typeface="Arial" charset="0"/>
                  <a:ea typeface="ÇlÇr ñæí©" charset="0"/>
                </a:rPr>
                <a:t>hệ</a:t>
              </a:r>
              <a:r>
                <a:rPr kumimoji="0" lang="en-US" sz="1000" b="0" i="0" u="none" strike="noStrike" cap="none" normalizeH="0" baseline="0" dirty="0">
                  <a:ln>
                    <a:noFill/>
                  </a:ln>
                  <a:solidFill>
                    <a:schemeClr val="tx1"/>
                  </a:solidFill>
                  <a:effectLst/>
                  <a:latin typeface="Arial" charset="0"/>
                  <a:ea typeface="ÇlÇr ñæí©" charset="0"/>
                </a:rPr>
                <a:t> </a:t>
              </a:r>
              <a:r>
                <a:rPr kumimoji="0" lang="en-US" sz="1000" b="0" i="0" u="none" strike="noStrike" cap="none" normalizeH="0" baseline="0" dirty="0" err="1">
                  <a:ln>
                    <a:noFill/>
                  </a:ln>
                  <a:solidFill>
                    <a:schemeClr val="tx1"/>
                  </a:solidFill>
                  <a:effectLst/>
                  <a:latin typeface="Arial" charset="0"/>
                  <a:ea typeface="ÇlÇr ñæí©" charset="0"/>
                </a:rPr>
                <a:t>điều</a:t>
              </a:r>
              <a:r>
                <a:rPr kumimoji="0" lang="en-US" sz="1000" b="0" i="0" u="none" strike="noStrike" cap="none" normalizeH="0" baseline="0" dirty="0">
                  <a:ln>
                    <a:noFill/>
                  </a:ln>
                  <a:solidFill>
                    <a:schemeClr val="tx1"/>
                  </a:solidFill>
                  <a:effectLst/>
                  <a:latin typeface="Arial" charset="0"/>
                  <a:ea typeface="ÇlÇr ñæí©" charset="0"/>
                </a:rPr>
                <a:t> </a:t>
              </a:r>
              <a:r>
                <a:rPr kumimoji="0" lang="en-US" sz="1000" b="0" i="0" u="none" strike="noStrike" cap="none" normalizeH="0" baseline="0" dirty="0" err="1">
                  <a:ln>
                    <a:noFill/>
                  </a:ln>
                  <a:solidFill>
                    <a:schemeClr val="tx1"/>
                  </a:solidFill>
                  <a:effectLst/>
                  <a:latin typeface="Arial" charset="0"/>
                  <a:ea typeface="ÇlÇr ñæí©" charset="0"/>
                </a:rPr>
                <a:t>hành</a:t>
              </a:r>
              <a:endParaRPr kumimoji="0" lang="en-US" sz="2400" b="0" i="0" u="none" strike="noStrike" cap="none" normalizeH="0" baseline="0" dirty="0">
                <a:ln>
                  <a:noFill/>
                </a:ln>
                <a:solidFill>
                  <a:schemeClr val="tx1"/>
                </a:solidFill>
                <a:effectLst/>
                <a:latin typeface="Arial" charset="0"/>
                <a:ea typeface="ＭＳ Ｐゴシック" charset="0"/>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276600" y="0"/>
            <a:ext cx="5562600" cy="914400"/>
          </a:xfrm>
        </p:spPr>
        <p:txBody>
          <a:bodyPr/>
          <a:lstStyle/>
          <a:p>
            <a:r>
              <a:rPr lang="fr-FR" altLang="en-US" sz="2400" dirty="0"/>
              <a:t>The application </a:t>
            </a:r>
            <a:r>
              <a:rPr lang="fr-FR" altLang="en-US" sz="2400" dirty="0" err="1"/>
              <a:t>space</a:t>
            </a:r>
            <a:r>
              <a:rPr lang="fr-FR" altLang="en-US" sz="2400" dirty="0"/>
              <a:t> </a:t>
            </a:r>
            <a:r>
              <a:rPr lang="fr-FR" altLang="en-US" sz="2400" dirty="0" err="1"/>
              <a:t>foundation</a:t>
            </a:r>
            <a:r>
              <a:rPr lang="fr-FR" altLang="en-US" sz="2400" dirty="0"/>
              <a:t>: the </a:t>
            </a:r>
            <a:r>
              <a:rPr lang="fr-FR" altLang="en-US" sz="2400" dirty="0" err="1"/>
              <a:t>shell</a:t>
            </a:r>
            <a:r>
              <a:rPr lang="fr-FR" altLang="en-US" sz="2400" dirty="0"/>
              <a:t> console</a:t>
            </a:r>
            <a:endParaRPr lang="en-US" altLang="en-US" sz="2400" dirty="0"/>
          </a:p>
        </p:txBody>
      </p:sp>
      <p:sp>
        <p:nvSpPr>
          <p:cNvPr id="30723" name="Rectangle 3"/>
          <p:cNvSpPr>
            <a:spLocks noGrp="1" noChangeArrowheads="1"/>
          </p:cNvSpPr>
          <p:nvPr>
            <p:ph type="body" idx="1"/>
          </p:nvPr>
        </p:nvSpPr>
        <p:spPr/>
        <p:txBody>
          <a:bodyPr/>
          <a:lstStyle/>
          <a:p>
            <a:r>
              <a:rPr lang="fr-FR" altLang="en-US" sz="2000" dirty="0"/>
              <a:t>A </a:t>
            </a:r>
            <a:r>
              <a:rPr lang="fr-FR" altLang="en-US" sz="2000" b="1" dirty="0" err="1"/>
              <a:t>shell</a:t>
            </a:r>
            <a:r>
              <a:rPr lang="fr-FR" altLang="en-US" sz="2000" dirty="0"/>
              <a:t> </a:t>
            </a:r>
            <a:r>
              <a:rPr lang="fr-FR" altLang="en-US" sz="2000" dirty="0" err="1"/>
              <a:t>is</a:t>
            </a:r>
            <a:r>
              <a:rPr lang="fr-FR" altLang="en-US" sz="2000" dirty="0"/>
              <a:t> an application </a:t>
            </a:r>
            <a:r>
              <a:rPr lang="fr-FR" altLang="en-US" sz="2000" dirty="0" err="1"/>
              <a:t>which</a:t>
            </a:r>
            <a:r>
              <a:rPr lang="fr-FR" altLang="en-US" sz="2000" dirty="0"/>
              <a:t> </a:t>
            </a:r>
            <a:r>
              <a:rPr lang="fr-FR" altLang="en-US" sz="2000" dirty="0" err="1"/>
              <a:t>cannot</a:t>
            </a:r>
            <a:r>
              <a:rPr lang="fr-FR" altLang="en-US" sz="2000" dirty="0"/>
              <a:t> </a:t>
            </a:r>
            <a:r>
              <a:rPr lang="fr-FR" altLang="en-US" sz="2000" dirty="0" err="1"/>
              <a:t>be</a:t>
            </a:r>
            <a:r>
              <a:rPr lang="fr-FR" altLang="en-US" sz="2000" dirty="0"/>
              <a:t> </a:t>
            </a:r>
            <a:r>
              <a:rPr lang="fr-FR" altLang="en-US" sz="2000" dirty="0" err="1"/>
              <a:t>stopped</a:t>
            </a:r>
            <a:r>
              <a:rPr lang="fr-FR" altLang="en-US" sz="2000" dirty="0"/>
              <a:t> and </a:t>
            </a:r>
            <a:r>
              <a:rPr lang="fr-FR" altLang="en-US" sz="2000" dirty="0" err="1"/>
              <a:t>is</a:t>
            </a:r>
            <a:r>
              <a:rPr lang="fr-FR" altLang="en-US" sz="2000" dirty="0"/>
              <a:t> the </a:t>
            </a:r>
            <a:r>
              <a:rPr lang="fr-FR" altLang="en-US" sz="2000" dirty="0" err="1"/>
              <a:t>father</a:t>
            </a:r>
            <a:r>
              <a:rPr lang="fr-FR" altLang="en-US" sz="2000" dirty="0"/>
              <a:t> of all </a:t>
            </a:r>
            <a:r>
              <a:rPr lang="fr-FR" altLang="en-US" sz="2000" dirty="0" err="1"/>
              <a:t>other</a:t>
            </a:r>
            <a:r>
              <a:rPr lang="fr-FR" altLang="en-US" sz="2000" dirty="0"/>
              <a:t> application </a:t>
            </a:r>
            <a:r>
              <a:rPr lang="fr-FR" altLang="en-US" sz="2000" dirty="0" err="1"/>
              <a:t>processes</a:t>
            </a:r>
            <a:r>
              <a:rPr lang="fr-FR" altLang="en-US" sz="2000" dirty="0"/>
              <a:t> of the system.</a:t>
            </a:r>
          </a:p>
          <a:p>
            <a:endParaRPr lang="fr-FR" altLang="en-US" sz="2000" dirty="0"/>
          </a:p>
          <a:p>
            <a:r>
              <a:rPr lang="fr-FR" altLang="en-US" sz="2000" dirty="0"/>
              <a:t>This Shell </a:t>
            </a:r>
            <a:r>
              <a:rPr lang="fr-FR" altLang="en-US" sz="2000" dirty="0" err="1"/>
              <a:t>obeys</a:t>
            </a:r>
            <a:r>
              <a:rPr lang="fr-FR" altLang="en-US" sz="2000" dirty="0"/>
              <a:t> a certain </a:t>
            </a:r>
            <a:r>
              <a:rPr lang="fr-FR" altLang="en-US" sz="2000" dirty="0" err="1"/>
              <a:t>number</a:t>
            </a:r>
            <a:r>
              <a:rPr lang="fr-FR" altLang="en-US" sz="2000" dirty="0"/>
              <a:t> of </a:t>
            </a:r>
            <a:r>
              <a:rPr lang="fr-FR" altLang="en-US" sz="2000" dirty="0" err="1"/>
              <a:t>commands</a:t>
            </a:r>
            <a:r>
              <a:rPr lang="fr-FR" altLang="en-US" sz="2000" dirty="0"/>
              <a:t> </a:t>
            </a:r>
            <a:r>
              <a:rPr lang="fr-FR" altLang="en-US" sz="2000" dirty="0" err="1"/>
              <a:t>that</a:t>
            </a:r>
            <a:r>
              <a:rPr lang="fr-FR" altLang="en-US" sz="2000" dirty="0"/>
              <a:t> </a:t>
            </a:r>
            <a:r>
              <a:rPr lang="fr-FR" altLang="en-US" sz="2000" dirty="0" err="1"/>
              <a:t>any</a:t>
            </a:r>
            <a:r>
              <a:rPr lang="fr-FR" altLang="en-US" sz="2000" dirty="0"/>
              <a:t> Linux </a:t>
            </a:r>
            <a:r>
              <a:rPr lang="fr-FR" altLang="en-US" sz="2000" dirty="0" err="1"/>
              <a:t>developer</a:t>
            </a:r>
            <a:r>
              <a:rPr lang="fr-FR" altLang="en-US" sz="2000" dirty="0"/>
              <a:t> or user has to know: </a:t>
            </a:r>
            <a:r>
              <a:rPr lang="fr-FR" altLang="en-US" sz="2000" dirty="0" err="1"/>
              <a:t>it</a:t>
            </a:r>
            <a:r>
              <a:rPr lang="fr-FR" altLang="en-US" sz="2000" dirty="0"/>
              <a:t> </a:t>
            </a:r>
            <a:r>
              <a:rPr lang="fr-FR" altLang="en-US" sz="2000" dirty="0" err="1"/>
              <a:t>will</a:t>
            </a:r>
            <a:r>
              <a:rPr lang="fr-FR" altLang="en-US" sz="2000" dirty="0"/>
              <a:t> </a:t>
            </a:r>
            <a:r>
              <a:rPr lang="fr-FR" altLang="en-US" sz="2000" dirty="0" err="1"/>
              <a:t>be</a:t>
            </a:r>
            <a:r>
              <a:rPr lang="fr-FR" altLang="en-US" sz="2000" dirty="0"/>
              <a:t> </a:t>
            </a:r>
            <a:r>
              <a:rPr lang="fr-FR" altLang="en-US" sz="2000" dirty="0" err="1"/>
              <a:t>used</a:t>
            </a:r>
            <a:r>
              <a:rPr lang="fr-FR" altLang="en-US" sz="2000" dirty="0"/>
              <a:t> to </a:t>
            </a:r>
            <a:r>
              <a:rPr lang="fr-FR" altLang="en-US" sz="2000" dirty="0" err="1"/>
              <a:t>navigate</a:t>
            </a:r>
            <a:r>
              <a:rPr lang="fr-FR" altLang="en-US" sz="2000" dirty="0"/>
              <a:t> </a:t>
            </a:r>
            <a:r>
              <a:rPr lang="fr-FR" altLang="en-US" sz="2000" dirty="0" err="1"/>
              <a:t>into</a:t>
            </a:r>
            <a:r>
              <a:rPr lang="fr-FR" altLang="en-US" sz="2000" dirty="0"/>
              <a:t> the </a:t>
            </a:r>
            <a:r>
              <a:rPr lang="fr-FR" altLang="en-US" sz="2000" dirty="0" err="1"/>
              <a:t>filesystem</a:t>
            </a:r>
            <a:r>
              <a:rPr lang="fr-FR" altLang="en-US" sz="2000" dirty="0"/>
              <a:t>, </a:t>
            </a:r>
            <a:r>
              <a:rPr lang="fr-FR" altLang="en-US" sz="2000" dirty="0" err="1"/>
              <a:t>launch</a:t>
            </a:r>
            <a:r>
              <a:rPr lang="fr-FR" altLang="en-US" sz="2000" dirty="0"/>
              <a:t> or </a:t>
            </a:r>
            <a:r>
              <a:rPr lang="fr-FR" altLang="en-US" sz="2000" dirty="0" err="1"/>
              <a:t>kill</a:t>
            </a:r>
            <a:r>
              <a:rPr lang="fr-FR" altLang="en-US" sz="2000" dirty="0"/>
              <a:t> applications, </a:t>
            </a:r>
            <a:r>
              <a:rPr lang="fr-FR" altLang="en-US" sz="2000" dirty="0" err="1"/>
              <a:t>eventually</a:t>
            </a:r>
            <a:r>
              <a:rPr lang="fr-FR" altLang="en-US" sz="2000" dirty="0"/>
              <a:t> </a:t>
            </a:r>
            <a:r>
              <a:rPr lang="fr-FR" altLang="en-US" sz="2000" dirty="0" err="1"/>
              <a:t>logging</a:t>
            </a:r>
            <a:r>
              <a:rPr lang="fr-FR" altLang="en-US" sz="2000" dirty="0"/>
              <a:t> </a:t>
            </a:r>
            <a:r>
              <a:rPr lang="fr-FR" altLang="en-US" sz="2000" dirty="0" err="1"/>
              <a:t>what</a:t>
            </a:r>
            <a:r>
              <a:rPr lang="fr-FR" altLang="en-US" sz="2000" dirty="0"/>
              <a:t> the application </a:t>
            </a:r>
            <a:r>
              <a:rPr lang="fr-FR" altLang="en-US" sz="2000" dirty="0" err="1"/>
              <a:t>does</a:t>
            </a:r>
            <a:r>
              <a:rPr lang="fr-FR" altLang="en-US" sz="2000" dirty="0"/>
              <a:t> and </a:t>
            </a:r>
            <a:r>
              <a:rPr lang="fr-FR" altLang="en-US" sz="2000" dirty="0" err="1"/>
              <a:t>providing</a:t>
            </a:r>
            <a:r>
              <a:rPr lang="fr-FR" altLang="en-US" sz="2000" dirty="0"/>
              <a:t> simple, serial (UART) </a:t>
            </a:r>
            <a:r>
              <a:rPr lang="fr-FR" altLang="en-US" sz="2000" dirty="0" err="1"/>
              <a:t>way</a:t>
            </a:r>
            <a:r>
              <a:rPr lang="fr-FR" altLang="en-US" sz="2000" dirty="0"/>
              <a:t> to control the system. It looks a lot </a:t>
            </a:r>
            <a:r>
              <a:rPr lang="fr-FR" altLang="en-US" sz="2000" dirty="0" err="1"/>
              <a:t>like</a:t>
            </a:r>
            <a:r>
              <a:rPr lang="fr-FR" altLang="en-US" sz="2000" dirty="0"/>
              <a:t> MS-DOS but </a:t>
            </a:r>
            <a:r>
              <a:rPr lang="fr-FR" altLang="en-US" sz="2000" dirty="0" err="1"/>
              <a:t>is</a:t>
            </a:r>
            <a:r>
              <a:rPr lang="fr-FR" altLang="en-US" sz="2000" dirty="0"/>
              <a:t> </a:t>
            </a:r>
            <a:r>
              <a:rPr lang="fr-FR" altLang="en-US" sz="2000" dirty="0" err="1"/>
              <a:t>just</a:t>
            </a:r>
            <a:r>
              <a:rPr lang="fr-FR" altLang="en-US" sz="2000" dirty="0"/>
              <a:t> a </a:t>
            </a:r>
            <a:r>
              <a:rPr lang="fr-FR" altLang="en-US" sz="2000" dirty="0" err="1"/>
              <a:t>thousand</a:t>
            </a:r>
            <a:r>
              <a:rPr lang="fr-FR" altLang="en-US" sz="2000" dirty="0"/>
              <a:t> times more </a:t>
            </a:r>
            <a:r>
              <a:rPr lang="fr-FR" altLang="en-US" sz="2000" dirty="0" err="1"/>
              <a:t>powerful</a:t>
            </a:r>
            <a:r>
              <a:rPr lang="fr-FR" altLang="en-US" sz="2000" dirty="0"/>
              <a:t>.</a:t>
            </a:r>
          </a:p>
          <a:p>
            <a:endParaRPr lang="fr-FR" altLang="en-US" sz="2000" dirty="0"/>
          </a:p>
          <a:p>
            <a:r>
              <a:rPr lang="fr-FR" altLang="en-US" sz="2000" dirty="0"/>
              <a:t> If the </a:t>
            </a:r>
            <a:r>
              <a:rPr lang="fr-FR" altLang="en-US" sz="2000" dirty="0" err="1"/>
              <a:t>shell</a:t>
            </a:r>
            <a:r>
              <a:rPr lang="fr-FR" altLang="en-US" sz="2000" dirty="0"/>
              <a:t> </a:t>
            </a:r>
            <a:r>
              <a:rPr lang="fr-FR" altLang="en-US" sz="2000" dirty="0" err="1"/>
              <a:t>is</a:t>
            </a:r>
            <a:r>
              <a:rPr lang="fr-FR" altLang="en-US" sz="2000" dirty="0"/>
              <a:t> </a:t>
            </a:r>
            <a:r>
              <a:rPr lang="fr-FR" altLang="en-US" sz="2000" dirty="0" err="1"/>
              <a:t>killed</a:t>
            </a:r>
            <a:r>
              <a:rPr lang="fr-FR" altLang="en-US" sz="2000" dirty="0"/>
              <a:t>, the </a:t>
            </a:r>
            <a:r>
              <a:rPr lang="fr-FR" altLang="en-US" sz="2000" dirty="0" err="1"/>
              <a:t>kernel</a:t>
            </a:r>
            <a:r>
              <a:rPr lang="fr-FR" altLang="en-US" sz="2000" dirty="0"/>
              <a:t> </a:t>
            </a:r>
            <a:r>
              <a:rPr lang="fr-FR" altLang="en-US" sz="2000" dirty="0" err="1"/>
              <a:t>may</a:t>
            </a:r>
            <a:r>
              <a:rPr lang="fr-FR" altLang="en-US" sz="2000" dirty="0"/>
              <a:t> </a:t>
            </a:r>
            <a:r>
              <a:rPr lang="fr-FR" altLang="en-US" sz="2000" dirty="0" err="1"/>
              <a:t>still</a:t>
            </a:r>
            <a:r>
              <a:rPr lang="fr-FR" altLang="en-US" sz="2000" dirty="0"/>
              <a:t> </a:t>
            </a:r>
            <a:r>
              <a:rPr lang="fr-FR" altLang="en-US" sz="2000" dirty="0" err="1"/>
              <a:t>run</a:t>
            </a:r>
            <a:r>
              <a:rPr lang="fr-FR" altLang="en-US" sz="2000" dirty="0"/>
              <a:t> but no applications </a:t>
            </a:r>
            <a:r>
              <a:rPr lang="fr-FR" altLang="en-US" sz="2000" dirty="0" err="1"/>
              <a:t>will</a:t>
            </a:r>
            <a:r>
              <a:rPr lang="fr-FR" altLang="en-US" sz="2000" dirty="0"/>
              <a:t> </a:t>
            </a:r>
            <a:r>
              <a:rPr lang="fr-FR" altLang="en-US" sz="2000" dirty="0" err="1"/>
              <a:t>run</a:t>
            </a:r>
            <a:r>
              <a:rPr lang="fr-FR" altLang="en-US" sz="2000" dirty="0"/>
              <a:t> </a:t>
            </a:r>
            <a:r>
              <a:rPr lang="fr-FR" altLang="en-US" sz="2000" dirty="0" err="1"/>
              <a:t>anymore</a:t>
            </a:r>
            <a:r>
              <a:rPr lang="fr-FR" altLang="en-US" sz="2000" dirty="0"/>
              <a:t> </a:t>
            </a:r>
            <a:r>
              <a:rPr lang="fr-FR" altLang="en-US" sz="2000" dirty="0" err="1"/>
              <a:t>so</a:t>
            </a:r>
            <a:r>
              <a:rPr lang="fr-FR" altLang="en-US" sz="2000" dirty="0"/>
              <a:t> the system </a:t>
            </a:r>
            <a:r>
              <a:rPr lang="fr-FR" altLang="en-US" sz="2000" dirty="0" err="1"/>
              <a:t>may</a:t>
            </a:r>
            <a:r>
              <a:rPr lang="fr-FR" altLang="en-US" sz="2000" dirty="0"/>
              <a:t> not </a:t>
            </a:r>
            <a:r>
              <a:rPr lang="fr-FR" altLang="en-US" sz="2000" dirty="0" err="1"/>
              <a:t>be</a:t>
            </a:r>
            <a:r>
              <a:rPr lang="fr-FR" altLang="en-US" sz="2000" dirty="0"/>
              <a:t> </a:t>
            </a:r>
            <a:r>
              <a:rPr lang="fr-FR" altLang="en-US" sz="2000" dirty="0" err="1"/>
              <a:t>crashed</a:t>
            </a:r>
            <a:r>
              <a:rPr lang="fr-FR" altLang="en-US" sz="2000" dirty="0"/>
              <a:t> but </a:t>
            </a:r>
            <a:r>
              <a:rPr lang="fr-FR" altLang="en-US" sz="2000" dirty="0" err="1"/>
              <a:t>will</a:t>
            </a:r>
            <a:r>
              <a:rPr lang="fr-FR" altLang="en-US" sz="2000" dirty="0"/>
              <a:t> </a:t>
            </a:r>
            <a:r>
              <a:rPr lang="fr-FR" altLang="en-US" sz="2000" dirty="0" err="1"/>
              <a:t>probably</a:t>
            </a:r>
            <a:r>
              <a:rPr lang="fr-FR" altLang="en-US" sz="2000" dirty="0"/>
              <a:t> </a:t>
            </a:r>
            <a:r>
              <a:rPr lang="fr-FR" altLang="en-US" sz="2000" dirty="0" err="1"/>
              <a:t>be</a:t>
            </a:r>
            <a:r>
              <a:rPr lang="fr-FR" altLang="en-US" sz="2000" dirty="0"/>
              <a:t> </a:t>
            </a:r>
            <a:r>
              <a:rPr lang="fr-FR" altLang="en-US" sz="2000" dirty="0" err="1"/>
              <a:t>mostly</a:t>
            </a:r>
            <a:r>
              <a:rPr lang="fr-FR" altLang="en-US" sz="2000" dirty="0"/>
              <a:t> </a:t>
            </a:r>
            <a:r>
              <a:rPr lang="fr-FR" altLang="en-US" sz="2000" dirty="0" err="1"/>
              <a:t>inoperant</a:t>
            </a:r>
            <a:r>
              <a:rPr lang="fr-FR" altLang="en-US" sz="2000" dirty="0"/>
              <a:t>. </a:t>
            </a:r>
            <a:endParaRPr lang="en-US" altLang="en-US" sz="2000" dirty="0"/>
          </a:p>
        </p:txBody>
      </p:sp>
    </p:spTree>
    <p:extLst>
      <p:ext uri="{BB962C8B-B14F-4D97-AF65-F5344CB8AC3E}">
        <p14:creationId xmlns:p14="http://schemas.microsoft.com/office/powerpoint/2010/main" val="2426890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z="2800" dirty="0"/>
              <a:t>Why Do I Care About The Shell?</a:t>
            </a:r>
          </a:p>
        </p:txBody>
      </p:sp>
      <p:sp>
        <p:nvSpPr>
          <p:cNvPr id="38915" name="Rectangle 3"/>
          <p:cNvSpPr>
            <a:spLocks noGrp="1" noChangeArrowheads="1"/>
          </p:cNvSpPr>
          <p:nvPr>
            <p:ph type="body" idx="1"/>
          </p:nvPr>
        </p:nvSpPr>
        <p:spPr>
          <a:xfrm>
            <a:off x="457200" y="1295400"/>
            <a:ext cx="8534400" cy="4171950"/>
          </a:xfrm>
        </p:spPr>
        <p:txBody>
          <a:bodyPr/>
          <a:lstStyle/>
          <a:p>
            <a:pPr>
              <a:spcBef>
                <a:spcPts val="500"/>
              </a:spcBef>
              <a:spcAft>
                <a:spcPts val="500"/>
              </a:spcAft>
              <a:buFont typeface="Times New Roman" pitchFamily="18" charset="0"/>
              <a:buNone/>
            </a:pPr>
            <a:r>
              <a:rPr lang="en-US" sz="2800"/>
              <a:t>Shell is Not Integral (built-in) Part of OS </a:t>
            </a:r>
          </a:p>
          <a:p>
            <a:pPr lvl="1">
              <a:spcBef>
                <a:spcPts val="500"/>
              </a:spcBef>
              <a:spcAft>
                <a:spcPts val="500"/>
              </a:spcAft>
              <a:buFont typeface="Times New Roman" pitchFamily="18" charset="0"/>
              <a:buNone/>
            </a:pPr>
            <a:r>
              <a:rPr lang="en-US" sz="2400"/>
              <a:t>UNIX is among the firsts to separate shells from the OS.</a:t>
            </a:r>
          </a:p>
          <a:p>
            <a:pPr lvl="1">
              <a:spcBef>
                <a:spcPts val="500"/>
              </a:spcBef>
              <a:spcAft>
                <a:spcPts val="500"/>
              </a:spcAft>
              <a:buFont typeface="Times New Roman" pitchFamily="18" charset="0"/>
              <a:buNone/>
            </a:pPr>
            <a:r>
              <a:rPr lang="en-US" sz="2400"/>
              <a:t>Compare to MS-DOS, Mac, Win95, VM/CMS</a:t>
            </a:r>
          </a:p>
          <a:p>
            <a:pPr lvl="1">
              <a:spcBef>
                <a:spcPts val="500"/>
              </a:spcBef>
              <a:spcAft>
                <a:spcPts val="500"/>
              </a:spcAft>
              <a:buFont typeface="Times New Roman" pitchFamily="18" charset="0"/>
              <a:buNone/>
            </a:pPr>
            <a:r>
              <a:rPr lang="en-US" sz="2400"/>
              <a:t>GUI is NOT Required</a:t>
            </a:r>
          </a:p>
          <a:p>
            <a:pPr lvl="1">
              <a:spcBef>
                <a:spcPts val="500"/>
              </a:spcBef>
              <a:spcAft>
                <a:spcPts val="500"/>
              </a:spcAft>
              <a:buFont typeface="Times New Roman" pitchFamily="18" charset="0"/>
              <a:buNone/>
            </a:pPr>
            <a:r>
              <a:rPr lang="en-US" sz="2400"/>
              <a:t>Default Shell Can Be Configured </a:t>
            </a:r>
          </a:p>
          <a:p>
            <a:pPr lvl="2">
              <a:spcBef>
                <a:spcPts val="500"/>
              </a:spcBef>
              <a:spcAft>
                <a:spcPts val="500"/>
              </a:spcAft>
              <a:buFont typeface="Times New Roman" pitchFamily="18" charset="0"/>
              <a:buNone/>
            </a:pPr>
            <a:r>
              <a:rPr lang="en-US" b="1" u="sng">
                <a:latin typeface="Courier New" pitchFamily="49" charset="0"/>
              </a:rPr>
              <a:t>chsh</a:t>
            </a:r>
            <a:r>
              <a:rPr lang="en-US">
                <a:latin typeface="Courier New" pitchFamily="49" charset="0"/>
              </a:rPr>
              <a:t> -s /bin/bash </a:t>
            </a:r>
          </a:p>
          <a:p>
            <a:pPr lvl="2">
              <a:spcBef>
                <a:spcPts val="500"/>
              </a:spcBef>
              <a:spcAft>
                <a:spcPts val="500"/>
              </a:spcAft>
              <a:buFont typeface="Times New Roman" pitchFamily="18" charset="0"/>
              <a:buNone/>
            </a:pPr>
            <a:r>
              <a:rPr lang="en-US">
                <a:latin typeface="Courier New" pitchFamily="49" charset="0"/>
              </a:rPr>
              <a:t>/etc/passwd</a:t>
            </a:r>
            <a:r>
              <a:rPr lang="en-US"/>
              <a:t> </a:t>
            </a:r>
          </a:p>
          <a:p>
            <a:pPr lvl="1">
              <a:spcBef>
                <a:spcPts val="500"/>
              </a:spcBef>
              <a:spcAft>
                <a:spcPts val="500"/>
              </a:spcAft>
              <a:buFont typeface="Times New Roman" pitchFamily="18" charset="0"/>
              <a:buNone/>
            </a:pPr>
            <a:r>
              <a:rPr lang="en-US" sz="2400"/>
              <a:t>Helps To Customize Environment</a:t>
            </a:r>
          </a:p>
        </p:txBody>
      </p:sp>
    </p:spTree>
    <p:extLst>
      <p:ext uri="{BB962C8B-B14F-4D97-AF65-F5344CB8AC3E}">
        <p14:creationId xmlns:p14="http://schemas.microsoft.com/office/powerpoint/2010/main" val="10898341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idx="4294967295"/>
          </p:nvPr>
        </p:nvSpPr>
        <p:spPr>
          <a:xfrm>
            <a:off x="457200" y="1600200"/>
            <a:ext cx="8178800" cy="2784475"/>
          </a:xfrm>
          <a:solidFill>
            <a:schemeClr val="bg1">
              <a:lumMod val="85000"/>
            </a:schemeClr>
          </a:solidFill>
          <a:ln>
            <a:solidFill>
              <a:schemeClr val="tx1">
                <a:lumMod val="95000"/>
                <a:lumOff val="5000"/>
              </a:schemeClr>
            </a:solidFill>
          </a:ln>
        </p:spPr>
        <p:txBody>
          <a:bodyPr/>
          <a:lstStyle/>
          <a:p>
            <a:pPr>
              <a:lnSpc>
                <a:spcPct val="80000"/>
              </a:lnSpc>
              <a:spcBef>
                <a:spcPts val="500"/>
              </a:spcBef>
              <a:spcAft>
                <a:spcPts val="500"/>
              </a:spcAft>
              <a:buFont typeface="Monotype Sorts" charset="2"/>
              <a:buNone/>
            </a:pPr>
            <a:r>
              <a:rPr lang="en-US">
                <a:latin typeface="Courier New" pitchFamily="49" charset="0"/>
              </a:rPr>
              <a:t>	#!/bin/bash</a:t>
            </a:r>
          </a:p>
          <a:p>
            <a:pPr>
              <a:lnSpc>
                <a:spcPct val="80000"/>
              </a:lnSpc>
              <a:spcBef>
                <a:spcPct val="0"/>
              </a:spcBef>
              <a:buFont typeface="Monotype Sorts" charset="2"/>
              <a:buNone/>
            </a:pPr>
            <a:r>
              <a:rPr lang="en-US">
                <a:latin typeface="Courier New" pitchFamily="49" charset="0"/>
              </a:rPr>
              <a:t>	while</a:t>
            </a:r>
          </a:p>
          <a:p>
            <a:pPr>
              <a:lnSpc>
                <a:spcPct val="80000"/>
              </a:lnSpc>
              <a:spcBef>
                <a:spcPct val="0"/>
              </a:spcBef>
              <a:buFont typeface="Monotype Sorts" charset="2"/>
              <a:buNone/>
            </a:pPr>
            <a:r>
              <a:rPr lang="en-US">
                <a:latin typeface="Courier New" pitchFamily="49" charset="0"/>
              </a:rPr>
              <a:t>	true</a:t>
            </a:r>
          </a:p>
          <a:p>
            <a:pPr>
              <a:lnSpc>
                <a:spcPct val="80000"/>
              </a:lnSpc>
              <a:spcBef>
                <a:spcPct val="0"/>
              </a:spcBef>
              <a:buFont typeface="Monotype Sorts" charset="2"/>
              <a:buNone/>
            </a:pPr>
            <a:r>
              <a:rPr lang="en-US">
                <a:latin typeface="Courier New" pitchFamily="49" charset="0"/>
              </a:rPr>
              <a:t>	do</a:t>
            </a:r>
          </a:p>
          <a:p>
            <a:pPr>
              <a:lnSpc>
                <a:spcPct val="80000"/>
              </a:lnSpc>
              <a:spcBef>
                <a:spcPct val="0"/>
              </a:spcBef>
              <a:buFont typeface="Monotype Sorts" charset="2"/>
              <a:buNone/>
            </a:pPr>
            <a:r>
              <a:rPr lang="en-US">
                <a:latin typeface="Courier New" pitchFamily="49" charset="0"/>
              </a:rPr>
              <a:t>	   cat somefile &gt; /dev/null</a:t>
            </a:r>
          </a:p>
          <a:p>
            <a:pPr>
              <a:lnSpc>
                <a:spcPct val="80000"/>
              </a:lnSpc>
              <a:spcBef>
                <a:spcPct val="0"/>
              </a:spcBef>
              <a:buFont typeface="Monotype Sorts" charset="2"/>
              <a:buNone/>
            </a:pPr>
            <a:r>
              <a:rPr lang="en-US">
                <a:latin typeface="Courier New" pitchFamily="49" charset="0"/>
              </a:rPr>
              <a:t>	   echo .</a:t>
            </a:r>
          </a:p>
          <a:p>
            <a:pPr>
              <a:lnSpc>
                <a:spcPct val="80000"/>
              </a:lnSpc>
              <a:spcBef>
                <a:spcPct val="0"/>
              </a:spcBef>
              <a:buFont typeface="Monotype Sorts" charset="2"/>
              <a:buNone/>
            </a:pPr>
            <a:r>
              <a:rPr lang="en-US">
                <a:latin typeface="Courier New" pitchFamily="49" charset="0"/>
              </a:rPr>
              <a:t>	done</a:t>
            </a:r>
          </a:p>
          <a:p>
            <a:pPr>
              <a:lnSpc>
                <a:spcPct val="80000"/>
              </a:lnSpc>
              <a:spcBef>
                <a:spcPct val="0"/>
              </a:spcBef>
              <a:buFont typeface="Monotype Sorts" charset="2"/>
              <a:buNone/>
            </a:pPr>
            <a:endParaRPr lang="en-US">
              <a:latin typeface="Courier New" pitchFamily="49" charset="0"/>
            </a:endParaRPr>
          </a:p>
          <a:p>
            <a:pPr>
              <a:buFont typeface="Times New Roman" pitchFamily="18" charset="0"/>
              <a:buNone/>
            </a:pPr>
            <a:endParaRPr lang="en-US"/>
          </a:p>
        </p:txBody>
      </p:sp>
      <p:sp>
        <p:nvSpPr>
          <p:cNvPr id="39939" name="Rectangle 4"/>
          <p:cNvSpPr>
            <a:spLocks noGrp="1" noChangeArrowheads="1"/>
          </p:cNvSpPr>
          <p:nvPr>
            <p:ph type="title"/>
          </p:nvPr>
        </p:nvSpPr>
        <p:spPr/>
        <p:txBody>
          <a:bodyPr/>
          <a:lstStyle/>
          <a:p>
            <a:r>
              <a:rPr lang="en-US" sz="2800" dirty="0"/>
              <a:t>Shell Scripts</a:t>
            </a:r>
            <a:endParaRPr lang="en-US" dirty="0"/>
          </a:p>
        </p:txBody>
      </p:sp>
      <p:sp>
        <p:nvSpPr>
          <p:cNvPr id="7173" name="Text Box 5"/>
          <p:cNvSpPr txBox="1">
            <a:spLocks noChangeArrowheads="1"/>
          </p:cNvSpPr>
          <p:nvPr/>
        </p:nvSpPr>
        <p:spPr bwMode="auto">
          <a:xfrm>
            <a:off x="457200" y="4572000"/>
            <a:ext cx="8166100" cy="1089025"/>
          </a:xfrm>
          <a:prstGeom prst="rect">
            <a:avLst/>
          </a:prstGeom>
          <a:solidFill>
            <a:schemeClr val="bg1">
              <a:lumMod val="85000"/>
            </a:schemeClr>
          </a:solidFill>
          <a:ln w="9525">
            <a:solidFill>
              <a:schemeClr val="tx1"/>
            </a:solidFill>
            <a:prstDash val="solid"/>
            <a:miter lim="800000"/>
            <a:headEnd/>
            <a:tailEnd/>
          </a:ln>
          <a:effectLst/>
        </p:spPr>
        <p:txBody>
          <a:bodyPr anchor="ctr">
            <a:spAutoFit/>
          </a:bodyPr>
          <a:lstStyle/>
          <a:p>
            <a:pPr>
              <a:lnSpc>
                <a:spcPct val="80000"/>
              </a:lnSpc>
              <a:buClrTx/>
              <a:buFont typeface="Monotype Sorts" charset="2"/>
              <a:buNone/>
            </a:pPr>
            <a:r>
              <a:rPr lang="en-US" sz="1600">
                <a:solidFill>
                  <a:schemeClr val="tx1"/>
                </a:solidFill>
                <a:latin typeface="Courier New" pitchFamily="49" charset="0"/>
                <a:cs typeface="Arial" pitchFamily="34" charset="0"/>
              </a:rPr>
              <a:t>/* */</a:t>
            </a:r>
          </a:p>
          <a:p>
            <a:pPr>
              <a:lnSpc>
                <a:spcPct val="80000"/>
              </a:lnSpc>
              <a:buClrTx/>
              <a:buFont typeface="Monotype Sorts" charset="2"/>
              <a:buNone/>
            </a:pPr>
            <a:r>
              <a:rPr lang="en-US" sz="1600">
                <a:solidFill>
                  <a:schemeClr val="tx1"/>
                </a:solidFill>
                <a:latin typeface="Courier New" pitchFamily="49" charset="0"/>
                <a:cs typeface="Arial" pitchFamily="34" charset="0"/>
              </a:rPr>
              <a:t>do forever</a:t>
            </a:r>
          </a:p>
          <a:p>
            <a:pPr>
              <a:lnSpc>
                <a:spcPct val="80000"/>
              </a:lnSpc>
              <a:buClrTx/>
              <a:buFont typeface="Monotype Sorts" charset="2"/>
              <a:buNone/>
            </a:pPr>
            <a:r>
              <a:rPr lang="en-US" sz="1600">
                <a:solidFill>
                  <a:schemeClr val="tx1"/>
                </a:solidFill>
                <a:latin typeface="Courier New" pitchFamily="49" charset="0"/>
                <a:cs typeface="Arial" pitchFamily="34" charset="0"/>
              </a:rPr>
              <a:t>   ‘PIPE &lt; SOME FILE | hole’</a:t>
            </a:r>
          </a:p>
          <a:p>
            <a:pPr>
              <a:lnSpc>
                <a:spcPct val="80000"/>
              </a:lnSpc>
              <a:buClrTx/>
              <a:buFont typeface="Monotype Sorts" charset="2"/>
              <a:buNone/>
            </a:pPr>
            <a:r>
              <a:rPr lang="en-US" sz="1600">
                <a:solidFill>
                  <a:schemeClr val="tx1"/>
                </a:solidFill>
                <a:latin typeface="Courier New" pitchFamily="49" charset="0"/>
                <a:cs typeface="Arial" pitchFamily="34" charset="0"/>
              </a:rPr>
              <a:t>   say ‘.’</a:t>
            </a:r>
          </a:p>
          <a:p>
            <a:pPr>
              <a:lnSpc>
                <a:spcPct val="80000"/>
              </a:lnSpc>
              <a:buClrTx/>
              <a:buFont typeface="Monotype Sorts" charset="2"/>
              <a:buNone/>
            </a:pPr>
            <a:r>
              <a:rPr lang="en-US" sz="1600">
                <a:solidFill>
                  <a:schemeClr val="tx1"/>
                </a:solidFill>
                <a:latin typeface="Courier New" pitchFamily="49" charset="0"/>
                <a:cs typeface="Arial" pitchFamily="34" charset="0"/>
              </a:rPr>
              <a:t>end</a:t>
            </a:r>
          </a:p>
        </p:txBody>
      </p:sp>
    </p:spTree>
    <p:extLst>
      <p:ext uri="{BB962C8B-B14F-4D97-AF65-F5344CB8AC3E}">
        <p14:creationId xmlns:p14="http://schemas.microsoft.com/office/powerpoint/2010/main" val="2557087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Agenda</a:t>
            </a:r>
          </a:p>
        </p:txBody>
      </p:sp>
      <p:sp>
        <p:nvSpPr>
          <p:cNvPr id="24579" name="Rectangle 3"/>
          <p:cNvSpPr>
            <a:spLocks noGrp="1" noChangeArrowheads="1"/>
          </p:cNvSpPr>
          <p:nvPr>
            <p:ph idx="1"/>
          </p:nvPr>
        </p:nvSpPr>
        <p:spPr/>
        <p:txBody>
          <a:bodyPr/>
          <a:lstStyle/>
          <a:p>
            <a:r>
              <a:rPr lang="en-US" dirty="0"/>
              <a:t>Introduce Unix, Linux and Open Source Community (OSS)</a:t>
            </a:r>
          </a:p>
          <a:p>
            <a:pPr lvl="1"/>
            <a:r>
              <a:rPr lang="en-US" dirty="0"/>
              <a:t>GNU/Linux</a:t>
            </a:r>
          </a:p>
          <a:p>
            <a:pPr lvl="1"/>
            <a:r>
              <a:rPr lang="en-US" dirty="0"/>
              <a:t>Common License in OSS</a:t>
            </a:r>
          </a:p>
          <a:p>
            <a:pPr lvl="1"/>
            <a:r>
              <a:rPr lang="en-US" dirty="0"/>
              <a:t>Common Linux distro</a:t>
            </a:r>
          </a:p>
          <a:p>
            <a:r>
              <a:rPr lang="en-US" dirty="0"/>
              <a:t>Linux Shell</a:t>
            </a:r>
          </a:p>
          <a:p>
            <a:r>
              <a:rPr lang="en-US" dirty="0"/>
              <a:t>Linux File Hierarchy &amp; Permission</a:t>
            </a:r>
          </a:p>
          <a:p>
            <a:r>
              <a:rPr lang="en-US" dirty="0"/>
              <a:t>Linux Packages</a:t>
            </a:r>
          </a:p>
          <a:p>
            <a:r>
              <a:rPr lang="en-US" dirty="0"/>
              <a:t>Basic Shell Commands</a:t>
            </a:r>
          </a:p>
          <a:p>
            <a:r>
              <a:rPr lang="en-US" dirty="0"/>
              <a:t>Ubuntu Introduction</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990600" y="-228600"/>
            <a:ext cx="7805737" cy="1144588"/>
          </a:xfrm>
        </p:spPr>
        <p:txBody>
          <a:bodyPr/>
          <a:lstStyle/>
          <a:p>
            <a:r>
              <a:rPr lang="en-US" altLang="en-US" dirty="0"/>
              <a:t>Connecting to a Unix/Linux system</a:t>
            </a:r>
          </a:p>
        </p:txBody>
      </p:sp>
      <p:sp>
        <p:nvSpPr>
          <p:cNvPr id="12291" name="Rectangle 3"/>
          <p:cNvSpPr>
            <a:spLocks noGrp="1" noChangeArrowheads="1"/>
          </p:cNvSpPr>
          <p:nvPr>
            <p:ph type="body" sz="half" idx="1"/>
          </p:nvPr>
        </p:nvSpPr>
        <p:spPr>
          <a:xfrm>
            <a:off x="671513" y="1371600"/>
            <a:ext cx="3825875" cy="4319587"/>
          </a:xfrm>
        </p:spPr>
        <p:txBody>
          <a:bodyPr/>
          <a:lstStyle/>
          <a:p>
            <a:r>
              <a:rPr lang="en-US" altLang="en-US" sz="2800" dirty="0"/>
              <a:t>Open up a terminal:</a:t>
            </a:r>
          </a:p>
        </p:txBody>
      </p:sp>
      <p:sp>
        <p:nvSpPr>
          <p:cNvPr id="2" name="Content Placeholder 1"/>
          <p:cNvSpPr>
            <a:spLocks noGrp="1"/>
          </p:cNvSpPr>
          <p:nvPr>
            <p:ph sz="half" idx="2"/>
          </p:nvPr>
        </p:nvSpPr>
        <p:spPr/>
        <p:txBody>
          <a:bodyPr/>
          <a:lstStyle/>
          <a:p>
            <a:endParaRPr lang="en-US"/>
          </a:p>
        </p:txBody>
      </p:sp>
      <p:graphicFrame>
        <p:nvGraphicFramePr>
          <p:cNvPr id="7" name="Object 4"/>
          <p:cNvGraphicFramePr>
            <a:graphicFrameLocks noChangeAspect="1"/>
          </p:cNvGraphicFramePr>
          <p:nvPr>
            <p:extLst>
              <p:ext uri="{D42A27DB-BD31-4B8C-83A1-F6EECF244321}">
                <p14:modId xmlns:p14="http://schemas.microsoft.com/office/powerpoint/2010/main" val="1242025719"/>
              </p:ext>
            </p:extLst>
          </p:nvPr>
        </p:nvGraphicFramePr>
        <p:xfrm>
          <a:off x="992188" y="1938543"/>
          <a:ext cx="7010400" cy="4249738"/>
        </p:xfrm>
        <a:graphic>
          <a:graphicData uri="http://schemas.openxmlformats.org/presentationml/2006/ole">
            <mc:AlternateContent xmlns:mc="http://schemas.openxmlformats.org/markup-compatibility/2006">
              <mc:Choice xmlns:v="urn:schemas-microsoft-com:vml" Requires="v">
                <p:oleObj spid="_x0000_s12308" name="Image" r:id="rId4" imgW="10869841" imgH="6590476" progId="Photoshop.Image.7">
                  <p:embed/>
                </p:oleObj>
              </mc:Choice>
              <mc:Fallback>
                <p:oleObj name="Image" r:id="rId4" imgW="10869841" imgH="6590476" progId="Photoshop.Image.7">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2188" y="1938543"/>
                        <a:ext cx="7010400" cy="424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 Box 8"/>
          <p:cNvSpPr txBox="1">
            <a:spLocks noChangeArrowheads="1"/>
          </p:cNvSpPr>
          <p:nvPr/>
        </p:nvSpPr>
        <p:spPr bwMode="auto">
          <a:xfrm>
            <a:off x="3582988" y="3157743"/>
            <a:ext cx="1504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The “prompt”</a:t>
            </a:r>
          </a:p>
        </p:txBody>
      </p:sp>
      <p:sp>
        <p:nvSpPr>
          <p:cNvPr id="9" name="Line 16"/>
          <p:cNvSpPr>
            <a:spLocks noChangeShapeType="1"/>
          </p:cNvSpPr>
          <p:nvPr/>
        </p:nvSpPr>
        <p:spPr bwMode="auto">
          <a:xfrm flipH="1" flipV="1">
            <a:off x="3735388" y="2395743"/>
            <a:ext cx="762000" cy="7620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Line 17"/>
          <p:cNvSpPr>
            <a:spLocks noChangeShapeType="1"/>
          </p:cNvSpPr>
          <p:nvPr/>
        </p:nvSpPr>
        <p:spPr bwMode="auto">
          <a:xfrm flipV="1">
            <a:off x="2820988" y="2395743"/>
            <a:ext cx="0" cy="16002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Line 18"/>
          <p:cNvSpPr>
            <a:spLocks noChangeShapeType="1"/>
          </p:cNvSpPr>
          <p:nvPr/>
        </p:nvSpPr>
        <p:spPr bwMode="auto">
          <a:xfrm flipV="1">
            <a:off x="1373188" y="2471943"/>
            <a:ext cx="0" cy="25908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Text Box 19"/>
          <p:cNvSpPr txBox="1">
            <a:spLocks noChangeArrowheads="1"/>
          </p:cNvSpPr>
          <p:nvPr/>
        </p:nvSpPr>
        <p:spPr bwMode="auto">
          <a:xfrm>
            <a:off x="1982788" y="4072143"/>
            <a:ext cx="3105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The current directory (“path”)</a:t>
            </a:r>
          </a:p>
        </p:txBody>
      </p:sp>
      <p:sp>
        <p:nvSpPr>
          <p:cNvPr id="13" name="Text Box 20"/>
          <p:cNvSpPr txBox="1">
            <a:spLocks noChangeArrowheads="1"/>
          </p:cNvSpPr>
          <p:nvPr/>
        </p:nvSpPr>
        <p:spPr bwMode="auto">
          <a:xfrm>
            <a:off x="992188" y="5138943"/>
            <a:ext cx="1073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The host</a:t>
            </a:r>
          </a:p>
        </p:txBody>
      </p:sp>
    </p:spTree>
    <p:extLst>
      <p:ext uri="{BB962C8B-B14F-4D97-AF65-F5344CB8AC3E}">
        <p14:creationId xmlns:p14="http://schemas.microsoft.com/office/powerpoint/2010/main" val="28520361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1828800"/>
            <a:ext cx="7772400" cy="1470025"/>
          </a:xfrm>
        </p:spPr>
        <p:txBody>
          <a:bodyPr/>
          <a:lstStyle/>
          <a:p>
            <a:pPr algn="ctr"/>
            <a:r>
              <a:rPr lang="en-US" dirty="0"/>
              <a:t>Linux File hierarchy &amp; Permission</a:t>
            </a:r>
          </a:p>
        </p:txBody>
      </p:sp>
      <p:sp>
        <p:nvSpPr>
          <p:cNvPr id="6" name="Subtitle 5"/>
          <p:cNvSpPr>
            <a:spLocks noGrp="1"/>
          </p:cNvSpPr>
          <p:nvPr>
            <p:ph type="subTitle" idx="1"/>
          </p:nvPr>
        </p:nvSpPr>
        <p:spPr>
          <a:xfrm>
            <a:off x="1371600" y="3355975"/>
            <a:ext cx="6400800" cy="1752600"/>
          </a:xfrm>
        </p:spPr>
        <p:txBody>
          <a:bodyPr/>
          <a:lstStyle/>
          <a:p>
            <a:endParaRPr lang="en-US" sz="1200" i="1" dirty="0"/>
          </a:p>
        </p:txBody>
      </p:sp>
    </p:spTree>
    <p:extLst>
      <p:ext uri="{BB962C8B-B14F-4D97-AF65-F5344CB8AC3E}">
        <p14:creationId xmlns:p14="http://schemas.microsoft.com/office/powerpoint/2010/main" val="35327073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en-US"/>
              <a:t>Unix/Linux File System</a:t>
            </a:r>
          </a:p>
        </p:txBody>
      </p:sp>
      <p:sp>
        <p:nvSpPr>
          <p:cNvPr id="41988" name="Text Box 4"/>
          <p:cNvSpPr txBox="1">
            <a:spLocks noChangeArrowheads="1"/>
          </p:cNvSpPr>
          <p:nvPr/>
        </p:nvSpPr>
        <p:spPr bwMode="auto">
          <a:xfrm>
            <a:off x="5470525" y="5294313"/>
            <a:ext cx="22558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/home/john/portfolio/</a:t>
            </a:r>
          </a:p>
        </p:txBody>
      </p:sp>
      <p:sp>
        <p:nvSpPr>
          <p:cNvPr id="41989" name="Text Box 5"/>
          <p:cNvSpPr txBox="1">
            <a:spLocks noChangeArrowheads="1"/>
          </p:cNvSpPr>
          <p:nvPr/>
        </p:nvSpPr>
        <p:spPr bwMode="auto">
          <a:xfrm>
            <a:off x="6765925" y="3998913"/>
            <a:ext cx="145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/home/mary/</a:t>
            </a:r>
          </a:p>
        </p:txBody>
      </p:sp>
      <p:sp>
        <p:nvSpPr>
          <p:cNvPr id="41990" name="Line 6"/>
          <p:cNvSpPr>
            <a:spLocks noChangeShapeType="1"/>
          </p:cNvSpPr>
          <p:nvPr/>
        </p:nvSpPr>
        <p:spPr bwMode="auto">
          <a:xfrm flipV="1">
            <a:off x="6477000" y="5715000"/>
            <a:ext cx="0" cy="4572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991" name="Text Box 7"/>
          <p:cNvSpPr txBox="1">
            <a:spLocks noChangeArrowheads="1"/>
          </p:cNvSpPr>
          <p:nvPr/>
        </p:nvSpPr>
        <p:spPr bwMode="auto">
          <a:xfrm>
            <a:off x="5927725" y="6135688"/>
            <a:ext cx="1420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rgbClr val="FF0000"/>
                </a:solidFill>
              </a:rPr>
              <a:t>The Path</a:t>
            </a:r>
          </a:p>
        </p:txBody>
      </p:sp>
      <p:pic>
        <p:nvPicPr>
          <p:cNvPr id="41993" name="Picture 9" descr="file-system.png                                                000B63D0Root                           C4C26A2C:"/>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457200" y="1752600"/>
            <a:ext cx="8153400" cy="4144963"/>
          </a:xfrm>
        </p:spPr>
      </p:pic>
      <p:sp>
        <p:nvSpPr>
          <p:cNvPr id="41994" name="Text Box 10"/>
          <p:cNvSpPr txBox="1">
            <a:spLocks noChangeArrowheads="1"/>
          </p:cNvSpPr>
          <p:nvPr/>
        </p:nvSpPr>
        <p:spPr bwMode="auto">
          <a:xfrm>
            <a:off x="6019800" y="1143000"/>
            <a:ext cx="2546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NOTE: Unix file names</a:t>
            </a:r>
          </a:p>
          <a:p>
            <a:r>
              <a:rPr lang="en-US" altLang="en-US"/>
              <a:t>are </a:t>
            </a:r>
            <a:r>
              <a:rPr lang="en-US" altLang="en-US" b="1">
                <a:solidFill>
                  <a:srgbClr val="FF0000"/>
                </a:solidFill>
              </a:rPr>
              <a:t>CASE SENSITIVE!</a:t>
            </a:r>
          </a:p>
        </p:txBody>
      </p:sp>
    </p:spTree>
    <p:extLst>
      <p:ext uri="{BB962C8B-B14F-4D97-AF65-F5344CB8AC3E}">
        <p14:creationId xmlns:p14="http://schemas.microsoft.com/office/powerpoint/2010/main" val="6190078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en-US"/>
              <a:t>Permission and Ownership</a:t>
            </a:r>
          </a:p>
        </p:txBody>
      </p:sp>
      <p:sp>
        <p:nvSpPr>
          <p:cNvPr id="35843" name="Rectangle 3"/>
          <p:cNvSpPr>
            <a:spLocks noGrp="1" noChangeArrowheads="1"/>
          </p:cNvSpPr>
          <p:nvPr>
            <p:ph type="body" idx="1"/>
          </p:nvPr>
        </p:nvSpPr>
        <p:spPr>
          <a:xfrm>
            <a:off x="457200" y="1622476"/>
            <a:ext cx="8229600" cy="4503687"/>
          </a:xfrm>
        </p:spPr>
        <p:txBody>
          <a:bodyPr/>
          <a:lstStyle/>
          <a:p>
            <a:pPr eaLnBrk="1" hangingPunct="1">
              <a:lnSpc>
                <a:spcPct val="90000"/>
              </a:lnSpc>
              <a:buFontTx/>
              <a:buNone/>
            </a:pPr>
            <a:r>
              <a:rPr lang="en-US" altLang="en-US" sz="1800" dirty="0"/>
              <a:t>-</a:t>
            </a:r>
            <a:r>
              <a:rPr lang="en-US" altLang="en-US" sz="1800" dirty="0" err="1"/>
              <a:t>rwxr</a:t>
            </a:r>
            <a:r>
              <a:rPr lang="en-US" altLang="en-US" sz="1800" dirty="0"/>
              <a:t>--r--  1 </a:t>
            </a:r>
            <a:r>
              <a:rPr lang="en-US" altLang="en-US" sz="1800" dirty="0" err="1"/>
              <a:t>ssugrim</a:t>
            </a:r>
            <a:r>
              <a:rPr lang="en-US" altLang="en-US" sz="1800" dirty="0"/>
              <a:t> staff   2648064 2008-07-03 10:26 winlab-ghost-netboot.sys</a:t>
            </a:r>
          </a:p>
          <a:p>
            <a:pPr eaLnBrk="1" hangingPunct="1">
              <a:lnSpc>
                <a:spcPct val="90000"/>
              </a:lnSpc>
              <a:buFontTx/>
              <a:buNone/>
            </a:pPr>
            <a:endParaRPr lang="en-US" altLang="en-US" sz="1800" dirty="0"/>
          </a:p>
          <a:p>
            <a:pPr eaLnBrk="1" hangingPunct="1">
              <a:lnSpc>
                <a:spcPct val="90000"/>
              </a:lnSpc>
              <a:buFontTx/>
              <a:buNone/>
            </a:pPr>
            <a:endParaRPr lang="en-US" altLang="en-US" sz="1800" dirty="0"/>
          </a:p>
          <a:p>
            <a:pPr eaLnBrk="1" hangingPunct="1">
              <a:lnSpc>
                <a:spcPct val="90000"/>
              </a:lnSpc>
              <a:buFontTx/>
              <a:buNone/>
            </a:pPr>
            <a:endParaRPr lang="en-US" altLang="en-US" sz="1800" dirty="0"/>
          </a:p>
          <a:p>
            <a:pPr eaLnBrk="1" hangingPunct="1">
              <a:lnSpc>
                <a:spcPct val="90000"/>
              </a:lnSpc>
              <a:buFontTx/>
              <a:buNone/>
            </a:pPr>
            <a:endParaRPr lang="en-US" altLang="en-US" sz="1800" dirty="0"/>
          </a:p>
          <a:p>
            <a:pPr eaLnBrk="1" hangingPunct="1">
              <a:lnSpc>
                <a:spcPct val="90000"/>
              </a:lnSpc>
              <a:buFontTx/>
              <a:buNone/>
            </a:pPr>
            <a:endParaRPr lang="en-US" altLang="en-US" sz="1800" dirty="0"/>
          </a:p>
          <a:p>
            <a:pPr eaLnBrk="1" hangingPunct="1">
              <a:lnSpc>
                <a:spcPct val="90000"/>
              </a:lnSpc>
            </a:pPr>
            <a:r>
              <a:rPr lang="en-US" altLang="en-US" sz="1800" dirty="0"/>
              <a:t>File have an owner and a permissions set</a:t>
            </a:r>
          </a:p>
          <a:p>
            <a:pPr eaLnBrk="1" hangingPunct="1">
              <a:lnSpc>
                <a:spcPct val="90000"/>
              </a:lnSpc>
            </a:pPr>
            <a:r>
              <a:rPr lang="en-US" altLang="en-US" sz="1800" dirty="0"/>
              <a:t>The permissions can be modified with </a:t>
            </a:r>
            <a:r>
              <a:rPr lang="en-US" altLang="en-US" sz="1800" b="1" u="sng" dirty="0" err="1"/>
              <a:t>chmod</a:t>
            </a:r>
            <a:r>
              <a:rPr lang="en-US" altLang="en-US" sz="1800" b="1" u="sng" dirty="0"/>
              <a:t> </a:t>
            </a:r>
          </a:p>
          <a:p>
            <a:pPr eaLnBrk="1" hangingPunct="1">
              <a:lnSpc>
                <a:spcPct val="90000"/>
              </a:lnSpc>
            </a:pPr>
            <a:r>
              <a:rPr lang="en-US" altLang="en-US" sz="1800" dirty="0"/>
              <a:t>The owner (and group) can be modified with </a:t>
            </a:r>
            <a:r>
              <a:rPr lang="en-US" altLang="en-US" sz="1800" b="1" u="sng" dirty="0" err="1"/>
              <a:t>chown</a:t>
            </a:r>
            <a:endParaRPr lang="en-US" altLang="en-US" sz="1800" b="1" u="sng" dirty="0"/>
          </a:p>
          <a:p>
            <a:pPr eaLnBrk="1" hangingPunct="1">
              <a:lnSpc>
                <a:spcPct val="90000"/>
              </a:lnSpc>
            </a:pPr>
            <a:r>
              <a:rPr lang="en-US" altLang="en-US" sz="1800" dirty="0"/>
              <a:t>The permission are read –</a:t>
            </a:r>
            <a:r>
              <a:rPr lang="en-US" altLang="en-US" sz="1800" dirty="0" err="1">
                <a:solidFill>
                  <a:srgbClr val="FF0000"/>
                </a:solidFill>
              </a:rPr>
              <a:t>uuu</a:t>
            </a:r>
            <a:r>
              <a:rPr lang="en-US" altLang="en-US" sz="1800" dirty="0" err="1">
                <a:solidFill>
                  <a:srgbClr val="92D050"/>
                </a:solidFill>
              </a:rPr>
              <a:t>ggg</a:t>
            </a:r>
            <a:r>
              <a:rPr lang="en-US" altLang="en-US" sz="1800" dirty="0" err="1">
                <a:solidFill>
                  <a:srgbClr val="7030A0"/>
                </a:solidFill>
              </a:rPr>
              <a:t>www</a:t>
            </a:r>
            <a:r>
              <a:rPr lang="en-US" altLang="en-US" sz="1800" dirty="0"/>
              <a:t> where u = user, g = group, w = world</a:t>
            </a:r>
          </a:p>
          <a:p>
            <a:pPr eaLnBrk="1" hangingPunct="1">
              <a:lnSpc>
                <a:spcPct val="90000"/>
              </a:lnSpc>
            </a:pPr>
            <a:r>
              <a:rPr lang="en-US" altLang="en-US" sz="1800" dirty="0"/>
              <a:t>r = read, w = write, x = execute privileges</a:t>
            </a:r>
          </a:p>
          <a:p>
            <a:pPr eaLnBrk="1" hangingPunct="1">
              <a:lnSpc>
                <a:spcPct val="90000"/>
              </a:lnSpc>
            </a:pPr>
            <a:r>
              <a:rPr lang="en-US" altLang="en-US" sz="1800" dirty="0"/>
              <a:t>permissions can be assigned numerically if you assume that each position is a 3 bit number, and then write the decimal equivalent</a:t>
            </a:r>
          </a:p>
          <a:p>
            <a:pPr eaLnBrk="1" hangingPunct="1">
              <a:lnSpc>
                <a:spcPct val="90000"/>
              </a:lnSpc>
            </a:pPr>
            <a:r>
              <a:rPr lang="en-US" altLang="en-US" sz="1800" dirty="0"/>
              <a:t>e.g. –</a:t>
            </a:r>
            <a:r>
              <a:rPr lang="en-US" altLang="en-US" sz="1800" dirty="0" err="1"/>
              <a:t>rxwrwxrwx</a:t>
            </a:r>
            <a:r>
              <a:rPr lang="en-US" altLang="en-US" sz="1800" dirty="0"/>
              <a:t> is equivalent to 777</a:t>
            </a:r>
          </a:p>
        </p:txBody>
      </p:sp>
      <p:sp>
        <p:nvSpPr>
          <p:cNvPr id="35844" name="AutoShape 4"/>
          <p:cNvSpPr>
            <a:spLocks/>
          </p:cNvSpPr>
          <p:nvPr/>
        </p:nvSpPr>
        <p:spPr bwMode="auto">
          <a:xfrm rot="-5400000">
            <a:off x="951706" y="1597819"/>
            <a:ext cx="134938" cy="819150"/>
          </a:xfrm>
          <a:prstGeom prst="leftBrace">
            <a:avLst>
              <a:gd name="adj1" fmla="val 90946"/>
              <a:gd name="adj2" fmla="val 43579"/>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Calisto MT" panose="02040603050505030304" pitchFamily="18" charset="0"/>
              </a:defRPr>
            </a:lvl1pPr>
            <a:lvl2pPr marL="742950" indent="-285750" eaLnBrk="0" hangingPunct="0">
              <a:defRPr>
                <a:solidFill>
                  <a:schemeClr val="tx1"/>
                </a:solidFill>
                <a:latin typeface="Calisto MT" panose="02040603050505030304" pitchFamily="18" charset="0"/>
              </a:defRPr>
            </a:lvl2pPr>
            <a:lvl3pPr marL="1143000" indent="-228600" eaLnBrk="0" hangingPunct="0">
              <a:defRPr>
                <a:solidFill>
                  <a:schemeClr val="tx1"/>
                </a:solidFill>
                <a:latin typeface="Calisto MT" panose="02040603050505030304" pitchFamily="18" charset="0"/>
              </a:defRPr>
            </a:lvl3pPr>
            <a:lvl4pPr marL="1600200" indent="-228600" eaLnBrk="0" hangingPunct="0">
              <a:defRPr>
                <a:solidFill>
                  <a:schemeClr val="tx1"/>
                </a:solidFill>
                <a:latin typeface="Calisto MT" panose="02040603050505030304" pitchFamily="18" charset="0"/>
              </a:defRPr>
            </a:lvl4pPr>
            <a:lvl5pPr marL="2057400" indent="-228600" eaLnBrk="0" hangingPunct="0">
              <a:defRPr>
                <a:solidFill>
                  <a:schemeClr val="tx1"/>
                </a:solidFill>
                <a:latin typeface="Calisto MT" panose="02040603050505030304" pitchFamily="18" charset="0"/>
              </a:defRPr>
            </a:lvl5pPr>
            <a:lvl6pPr marL="2514600" indent="-228600" eaLnBrk="0" fontAlgn="base" hangingPunct="0">
              <a:spcBef>
                <a:spcPct val="0"/>
              </a:spcBef>
              <a:spcAft>
                <a:spcPct val="0"/>
              </a:spcAft>
              <a:defRPr>
                <a:solidFill>
                  <a:schemeClr val="tx1"/>
                </a:solidFill>
                <a:latin typeface="Calisto MT" panose="02040603050505030304" pitchFamily="18" charset="0"/>
              </a:defRPr>
            </a:lvl6pPr>
            <a:lvl7pPr marL="2971800" indent="-228600" eaLnBrk="0" fontAlgn="base" hangingPunct="0">
              <a:spcBef>
                <a:spcPct val="0"/>
              </a:spcBef>
              <a:spcAft>
                <a:spcPct val="0"/>
              </a:spcAft>
              <a:defRPr>
                <a:solidFill>
                  <a:schemeClr val="tx1"/>
                </a:solidFill>
                <a:latin typeface="Calisto MT" panose="02040603050505030304" pitchFamily="18" charset="0"/>
              </a:defRPr>
            </a:lvl7pPr>
            <a:lvl8pPr marL="3429000" indent="-228600" eaLnBrk="0" fontAlgn="base" hangingPunct="0">
              <a:spcBef>
                <a:spcPct val="0"/>
              </a:spcBef>
              <a:spcAft>
                <a:spcPct val="0"/>
              </a:spcAft>
              <a:defRPr>
                <a:solidFill>
                  <a:schemeClr val="tx1"/>
                </a:solidFill>
                <a:latin typeface="Calisto MT" panose="02040603050505030304" pitchFamily="18" charset="0"/>
              </a:defRPr>
            </a:lvl8pPr>
            <a:lvl9pPr marL="3886200" indent="-228600" eaLnBrk="0" fontAlgn="base" hangingPunct="0">
              <a:spcBef>
                <a:spcPct val="0"/>
              </a:spcBef>
              <a:spcAft>
                <a:spcPct val="0"/>
              </a:spcAft>
              <a:defRPr>
                <a:solidFill>
                  <a:schemeClr val="tx1"/>
                </a:solidFill>
                <a:latin typeface="Calisto MT" panose="02040603050505030304" pitchFamily="18" charset="0"/>
              </a:defRPr>
            </a:lvl9pPr>
          </a:lstStyle>
          <a:p>
            <a:pPr eaLnBrk="1" hangingPunct="1"/>
            <a:endParaRPr lang="en-US" altLang="en-US"/>
          </a:p>
        </p:txBody>
      </p:sp>
      <p:sp>
        <p:nvSpPr>
          <p:cNvPr id="35845" name="AutoShape 5"/>
          <p:cNvSpPr>
            <a:spLocks/>
          </p:cNvSpPr>
          <p:nvPr/>
        </p:nvSpPr>
        <p:spPr bwMode="auto">
          <a:xfrm rot="-5400000">
            <a:off x="1982127" y="1684337"/>
            <a:ext cx="125413" cy="719137"/>
          </a:xfrm>
          <a:prstGeom prst="leftBrace">
            <a:avLst>
              <a:gd name="adj1" fmla="val 85906"/>
              <a:gd name="adj2" fmla="val 43579"/>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Calisto MT" panose="02040603050505030304" pitchFamily="18" charset="0"/>
              </a:defRPr>
            </a:lvl1pPr>
            <a:lvl2pPr marL="742950" indent="-285750" eaLnBrk="0" hangingPunct="0">
              <a:defRPr>
                <a:solidFill>
                  <a:schemeClr val="tx1"/>
                </a:solidFill>
                <a:latin typeface="Calisto MT" panose="02040603050505030304" pitchFamily="18" charset="0"/>
              </a:defRPr>
            </a:lvl2pPr>
            <a:lvl3pPr marL="1143000" indent="-228600" eaLnBrk="0" hangingPunct="0">
              <a:defRPr>
                <a:solidFill>
                  <a:schemeClr val="tx1"/>
                </a:solidFill>
                <a:latin typeface="Calisto MT" panose="02040603050505030304" pitchFamily="18" charset="0"/>
              </a:defRPr>
            </a:lvl3pPr>
            <a:lvl4pPr marL="1600200" indent="-228600" eaLnBrk="0" hangingPunct="0">
              <a:defRPr>
                <a:solidFill>
                  <a:schemeClr val="tx1"/>
                </a:solidFill>
                <a:latin typeface="Calisto MT" panose="02040603050505030304" pitchFamily="18" charset="0"/>
              </a:defRPr>
            </a:lvl4pPr>
            <a:lvl5pPr marL="2057400" indent="-228600" eaLnBrk="0" hangingPunct="0">
              <a:defRPr>
                <a:solidFill>
                  <a:schemeClr val="tx1"/>
                </a:solidFill>
                <a:latin typeface="Calisto MT" panose="02040603050505030304" pitchFamily="18" charset="0"/>
              </a:defRPr>
            </a:lvl5pPr>
            <a:lvl6pPr marL="2514600" indent="-228600" eaLnBrk="0" fontAlgn="base" hangingPunct="0">
              <a:spcBef>
                <a:spcPct val="0"/>
              </a:spcBef>
              <a:spcAft>
                <a:spcPct val="0"/>
              </a:spcAft>
              <a:defRPr>
                <a:solidFill>
                  <a:schemeClr val="tx1"/>
                </a:solidFill>
                <a:latin typeface="Calisto MT" panose="02040603050505030304" pitchFamily="18" charset="0"/>
              </a:defRPr>
            </a:lvl6pPr>
            <a:lvl7pPr marL="2971800" indent="-228600" eaLnBrk="0" fontAlgn="base" hangingPunct="0">
              <a:spcBef>
                <a:spcPct val="0"/>
              </a:spcBef>
              <a:spcAft>
                <a:spcPct val="0"/>
              </a:spcAft>
              <a:defRPr>
                <a:solidFill>
                  <a:schemeClr val="tx1"/>
                </a:solidFill>
                <a:latin typeface="Calisto MT" panose="02040603050505030304" pitchFamily="18" charset="0"/>
              </a:defRPr>
            </a:lvl7pPr>
            <a:lvl8pPr marL="3429000" indent="-228600" eaLnBrk="0" fontAlgn="base" hangingPunct="0">
              <a:spcBef>
                <a:spcPct val="0"/>
              </a:spcBef>
              <a:spcAft>
                <a:spcPct val="0"/>
              </a:spcAft>
              <a:defRPr>
                <a:solidFill>
                  <a:schemeClr val="tx1"/>
                </a:solidFill>
                <a:latin typeface="Calisto MT" panose="02040603050505030304" pitchFamily="18" charset="0"/>
              </a:defRPr>
            </a:lvl8pPr>
            <a:lvl9pPr marL="3886200" indent="-228600" eaLnBrk="0" fontAlgn="base" hangingPunct="0">
              <a:spcBef>
                <a:spcPct val="0"/>
              </a:spcBef>
              <a:spcAft>
                <a:spcPct val="0"/>
              </a:spcAft>
              <a:defRPr>
                <a:solidFill>
                  <a:schemeClr val="tx1"/>
                </a:solidFill>
                <a:latin typeface="Calisto MT" panose="02040603050505030304" pitchFamily="18" charset="0"/>
              </a:defRPr>
            </a:lvl9pPr>
          </a:lstStyle>
          <a:p>
            <a:pPr eaLnBrk="1" hangingPunct="1"/>
            <a:endParaRPr lang="en-US" altLang="en-US"/>
          </a:p>
        </p:txBody>
      </p:sp>
      <p:sp>
        <p:nvSpPr>
          <p:cNvPr id="35846" name="AutoShape 6"/>
          <p:cNvSpPr>
            <a:spLocks/>
          </p:cNvSpPr>
          <p:nvPr/>
        </p:nvSpPr>
        <p:spPr bwMode="auto">
          <a:xfrm rot="5251487">
            <a:off x="2615870" y="1301750"/>
            <a:ext cx="100013" cy="519113"/>
          </a:xfrm>
          <a:prstGeom prst="leftBrace">
            <a:avLst>
              <a:gd name="adj1" fmla="val 77761"/>
              <a:gd name="adj2" fmla="val 43579"/>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Calisto MT" panose="02040603050505030304" pitchFamily="18" charset="0"/>
              </a:defRPr>
            </a:lvl1pPr>
            <a:lvl2pPr marL="742950" indent="-285750" eaLnBrk="0" hangingPunct="0">
              <a:defRPr>
                <a:solidFill>
                  <a:schemeClr val="tx1"/>
                </a:solidFill>
                <a:latin typeface="Calisto MT" panose="02040603050505030304" pitchFamily="18" charset="0"/>
              </a:defRPr>
            </a:lvl2pPr>
            <a:lvl3pPr marL="1143000" indent="-228600" eaLnBrk="0" hangingPunct="0">
              <a:defRPr>
                <a:solidFill>
                  <a:schemeClr val="tx1"/>
                </a:solidFill>
                <a:latin typeface="Calisto MT" panose="02040603050505030304" pitchFamily="18" charset="0"/>
              </a:defRPr>
            </a:lvl3pPr>
            <a:lvl4pPr marL="1600200" indent="-228600" eaLnBrk="0" hangingPunct="0">
              <a:defRPr>
                <a:solidFill>
                  <a:schemeClr val="tx1"/>
                </a:solidFill>
                <a:latin typeface="Calisto MT" panose="02040603050505030304" pitchFamily="18" charset="0"/>
              </a:defRPr>
            </a:lvl4pPr>
            <a:lvl5pPr marL="2057400" indent="-228600" eaLnBrk="0" hangingPunct="0">
              <a:defRPr>
                <a:solidFill>
                  <a:schemeClr val="tx1"/>
                </a:solidFill>
                <a:latin typeface="Calisto MT" panose="02040603050505030304" pitchFamily="18" charset="0"/>
              </a:defRPr>
            </a:lvl5pPr>
            <a:lvl6pPr marL="2514600" indent="-228600" eaLnBrk="0" fontAlgn="base" hangingPunct="0">
              <a:spcBef>
                <a:spcPct val="0"/>
              </a:spcBef>
              <a:spcAft>
                <a:spcPct val="0"/>
              </a:spcAft>
              <a:defRPr>
                <a:solidFill>
                  <a:schemeClr val="tx1"/>
                </a:solidFill>
                <a:latin typeface="Calisto MT" panose="02040603050505030304" pitchFamily="18" charset="0"/>
              </a:defRPr>
            </a:lvl6pPr>
            <a:lvl7pPr marL="2971800" indent="-228600" eaLnBrk="0" fontAlgn="base" hangingPunct="0">
              <a:spcBef>
                <a:spcPct val="0"/>
              </a:spcBef>
              <a:spcAft>
                <a:spcPct val="0"/>
              </a:spcAft>
              <a:defRPr>
                <a:solidFill>
                  <a:schemeClr val="tx1"/>
                </a:solidFill>
                <a:latin typeface="Calisto MT" panose="02040603050505030304" pitchFamily="18" charset="0"/>
              </a:defRPr>
            </a:lvl7pPr>
            <a:lvl8pPr marL="3429000" indent="-228600" eaLnBrk="0" fontAlgn="base" hangingPunct="0">
              <a:spcBef>
                <a:spcPct val="0"/>
              </a:spcBef>
              <a:spcAft>
                <a:spcPct val="0"/>
              </a:spcAft>
              <a:defRPr>
                <a:solidFill>
                  <a:schemeClr val="tx1"/>
                </a:solidFill>
                <a:latin typeface="Calisto MT" panose="02040603050505030304" pitchFamily="18" charset="0"/>
              </a:defRPr>
            </a:lvl8pPr>
            <a:lvl9pPr marL="3886200" indent="-228600" eaLnBrk="0" fontAlgn="base" hangingPunct="0">
              <a:spcBef>
                <a:spcPct val="0"/>
              </a:spcBef>
              <a:spcAft>
                <a:spcPct val="0"/>
              </a:spcAft>
              <a:defRPr>
                <a:solidFill>
                  <a:schemeClr val="tx1"/>
                </a:solidFill>
                <a:latin typeface="Calisto MT" panose="02040603050505030304" pitchFamily="18" charset="0"/>
              </a:defRPr>
            </a:lvl9pPr>
          </a:lstStyle>
          <a:p>
            <a:pPr eaLnBrk="1" hangingPunct="1"/>
            <a:endParaRPr lang="en-US" altLang="en-US"/>
          </a:p>
        </p:txBody>
      </p:sp>
      <p:sp>
        <p:nvSpPr>
          <p:cNvPr id="35847" name="AutoShape 7"/>
          <p:cNvSpPr>
            <a:spLocks/>
          </p:cNvSpPr>
          <p:nvPr/>
        </p:nvSpPr>
        <p:spPr bwMode="auto">
          <a:xfrm rot="-5400000">
            <a:off x="3377407" y="1580126"/>
            <a:ext cx="152400" cy="865187"/>
          </a:xfrm>
          <a:prstGeom prst="leftBrace">
            <a:avLst>
              <a:gd name="adj1" fmla="val 85051"/>
              <a:gd name="adj2" fmla="val 43579"/>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Calisto MT" panose="02040603050505030304" pitchFamily="18" charset="0"/>
              </a:defRPr>
            </a:lvl1pPr>
            <a:lvl2pPr marL="742950" indent="-285750" eaLnBrk="0" hangingPunct="0">
              <a:defRPr>
                <a:solidFill>
                  <a:schemeClr val="tx1"/>
                </a:solidFill>
                <a:latin typeface="Calisto MT" panose="02040603050505030304" pitchFamily="18" charset="0"/>
              </a:defRPr>
            </a:lvl2pPr>
            <a:lvl3pPr marL="1143000" indent="-228600" eaLnBrk="0" hangingPunct="0">
              <a:defRPr>
                <a:solidFill>
                  <a:schemeClr val="tx1"/>
                </a:solidFill>
                <a:latin typeface="Calisto MT" panose="02040603050505030304" pitchFamily="18" charset="0"/>
              </a:defRPr>
            </a:lvl3pPr>
            <a:lvl4pPr marL="1600200" indent="-228600" eaLnBrk="0" hangingPunct="0">
              <a:defRPr>
                <a:solidFill>
                  <a:schemeClr val="tx1"/>
                </a:solidFill>
                <a:latin typeface="Calisto MT" panose="02040603050505030304" pitchFamily="18" charset="0"/>
              </a:defRPr>
            </a:lvl4pPr>
            <a:lvl5pPr marL="2057400" indent="-228600" eaLnBrk="0" hangingPunct="0">
              <a:defRPr>
                <a:solidFill>
                  <a:schemeClr val="tx1"/>
                </a:solidFill>
                <a:latin typeface="Calisto MT" panose="02040603050505030304" pitchFamily="18" charset="0"/>
              </a:defRPr>
            </a:lvl5pPr>
            <a:lvl6pPr marL="2514600" indent="-228600" eaLnBrk="0" fontAlgn="base" hangingPunct="0">
              <a:spcBef>
                <a:spcPct val="0"/>
              </a:spcBef>
              <a:spcAft>
                <a:spcPct val="0"/>
              </a:spcAft>
              <a:defRPr>
                <a:solidFill>
                  <a:schemeClr val="tx1"/>
                </a:solidFill>
                <a:latin typeface="Calisto MT" panose="02040603050505030304" pitchFamily="18" charset="0"/>
              </a:defRPr>
            </a:lvl6pPr>
            <a:lvl7pPr marL="2971800" indent="-228600" eaLnBrk="0" fontAlgn="base" hangingPunct="0">
              <a:spcBef>
                <a:spcPct val="0"/>
              </a:spcBef>
              <a:spcAft>
                <a:spcPct val="0"/>
              </a:spcAft>
              <a:defRPr>
                <a:solidFill>
                  <a:schemeClr val="tx1"/>
                </a:solidFill>
                <a:latin typeface="Calisto MT" panose="02040603050505030304" pitchFamily="18" charset="0"/>
              </a:defRPr>
            </a:lvl7pPr>
            <a:lvl8pPr marL="3429000" indent="-228600" eaLnBrk="0" fontAlgn="base" hangingPunct="0">
              <a:spcBef>
                <a:spcPct val="0"/>
              </a:spcBef>
              <a:spcAft>
                <a:spcPct val="0"/>
              </a:spcAft>
              <a:defRPr>
                <a:solidFill>
                  <a:schemeClr val="tx1"/>
                </a:solidFill>
                <a:latin typeface="Calisto MT" panose="02040603050505030304" pitchFamily="18" charset="0"/>
              </a:defRPr>
            </a:lvl8pPr>
            <a:lvl9pPr marL="3886200" indent="-228600" eaLnBrk="0" fontAlgn="base" hangingPunct="0">
              <a:spcBef>
                <a:spcPct val="0"/>
              </a:spcBef>
              <a:spcAft>
                <a:spcPct val="0"/>
              </a:spcAft>
              <a:defRPr>
                <a:solidFill>
                  <a:schemeClr val="tx1"/>
                </a:solidFill>
                <a:latin typeface="Calisto MT" panose="02040603050505030304" pitchFamily="18" charset="0"/>
              </a:defRPr>
            </a:lvl9pPr>
          </a:lstStyle>
          <a:p>
            <a:pPr eaLnBrk="1" hangingPunct="1"/>
            <a:endParaRPr lang="en-US" altLang="en-US"/>
          </a:p>
        </p:txBody>
      </p:sp>
      <p:sp>
        <p:nvSpPr>
          <p:cNvPr id="35848" name="AutoShape 8"/>
          <p:cNvSpPr>
            <a:spLocks/>
          </p:cNvSpPr>
          <p:nvPr/>
        </p:nvSpPr>
        <p:spPr bwMode="auto">
          <a:xfrm rot="-5400000">
            <a:off x="4660106" y="1146815"/>
            <a:ext cx="160338" cy="1708150"/>
          </a:xfrm>
          <a:prstGeom prst="leftBrace">
            <a:avLst>
              <a:gd name="adj1" fmla="val 159604"/>
              <a:gd name="adj2" fmla="val 43579"/>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Calisto MT" panose="02040603050505030304" pitchFamily="18" charset="0"/>
              </a:defRPr>
            </a:lvl1pPr>
            <a:lvl2pPr marL="742950" indent="-285750" eaLnBrk="0" hangingPunct="0">
              <a:defRPr>
                <a:solidFill>
                  <a:schemeClr val="tx1"/>
                </a:solidFill>
                <a:latin typeface="Calisto MT" panose="02040603050505030304" pitchFamily="18" charset="0"/>
              </a:defRPr>
            </a:lvl2pPr>
            <a:lvl3pPr marL="1143000" indent="-228600" eaLnBrk="0" hangingPunct="0">
              <a:defRPr>
                <a:solidFill>
                  <a:schemeClr val="tx1"/>
                </a:solidFill>
                <a:latin typeface="Calisto MT" panose="02040603050505030304" pitchFamily="18" charset="0"/>
              </a:defRPr>
            </a:lvl3pPr>
            <a:lvl4pPr marL="1600200" indent="-228600" eaLnBrk="0" hangingPunct="0">
              <a:defRPr>
                <a:solidFill>
                  <a:schemeClr val="tx1"/>
                </a:solidFill>
                <a:latin typeface="Calisto MT" panose="02040603050505030304" pitchFamily="18" charset="0"/>
              </a:defRPr>
            </a:lvl4pPr>
            <a:lvl5pPr marL="2057400" indent="-228600" eaLnBrk="0" hangingPunct="0">
              <a:defRPr>
                <a:solidFill>
                  <a:schemeClr val="tx1"/>
                </a:solidFill>
                <a:latin typeface="Calisto MT" panose="02040603050505030304" pitchFamily="18" charset="0"/>
              </a:defRPr>
            </a:lvl5pPr>
            <a:lvl6pPr marL="2514600" indent="-228600" eaLnBrk="0" fontAlgn="base" hangingPunct="0">
              <a:spcBef>
                <a:spcPct val="0"/>
              </a:spcBef>
              <a:spcAft>
                <a:spcPct val="0"/>
              </a:spcAft>
              <a:defRPr>
                <a:solidFill>
                  <a:schemeClr val="tx1"/>
                </a:solidFill>
                <a:latin typeface="Calisto MT" panose="02040603050505030304" pitchFamily="18" charset="0"/>
              </a:defRPr>
            </a:lvl6pPr>
            <a:lvl7pPr marL="2971800" indent="-228600" eaLnBrk="0" fontAlgn="base" hangingPunct="0">
              <a:spcBef>
                <a:spcPct val="0"/>
              </a:spcBef>
              <a:spcAft>
                <a:spcPct val="0"/>
              </a:spcAft>
              <a:defRPr>
                <a:solidFill>
                  <a:schemeClr val="tx1"/>
                </a:solidFill>
                <a:latin typeface="Calisto MT" panose="02040603050505030304" pitchFamily="18" charset="0"/>
              </a:defRPr>
            </a:lvl7pPr>
            <a:lvl8pPr marL="3429000" indent="-228600" eaLnBrk="0" fontAlgn="base" hangingPunct="0">
              <a:spcBef>
                <a:spcPct val="0"/>
              </a:spcBef>
              <a:spcAft>
                <a:spcPct val="0"/>
              </a:spcAft>
              <a:defRPr>
                <a:solidFill>
                  <a:schemeClr val="tx1"/>
                </a:solidFill>
                <a:latin typeface="Calisto MT" panose="02040603050505030304" pitchFamily="18" charset="0"/>
              </a:defRPr>
            </a:lvl8pPr>
            <a:lvl9pPr marL="3886200" indent="-228600" eaLnBrk="0" fontAlgn="base" hangingPunct="0">
              <a:spcBef>
                <a:spcPct val="0"/>
              </a:spcBef>
              <a:spcAft>
                <a:spcPct val="0"/>
              </a:spcAft>
              <a:defRPr>
                <a:solidFill>
                  <a:schemeClr val="tx1"/>
                </a:solidFill>
                <a:latin typeface="Calisto MT" panose="02040603050505030304" pitchFamily="18" charset="0"/>
              </a:defRPr>
            </a:lvl9pPr>
          </a:lstStyle>
          <a:p>
            <a:pPr eaLnBrk="1" hangingPunct="1"/>
            <a:endParaRPr lang="en-US" altLang="en-US"/>
          </a:p>
        </p:txBody>
      </p:sp>
      <p:sp>
        <p:nvSpPr>
          <p:cNvPr id="35849" name="AutoShape 9"/>
          <p:cNvSpPr>
            <a:spLocks/>
          </p:cNvSpPr>
          <p:nvPr/>
        </p:nvSpPr>
        <p:spPr bwMode="auto">
          <a:xfrm rot="-5400000">
            <a:off x="6800851" y="797515"/>
            <a:ext cx="127000" cy="2454275"/>
          </a:xfrm>
          <a:prstGeom prst="leftBrace">
            <a:avLst>
              <a:gd name="adj1" fmla="val 289517"/>
              <a:gd name="adj2" fmla="val 43579"/>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Calisto MT" panose="02040603050505030304" pitchFamily="18" charset="0"/>
              </a:defRPr>
            </a:lvl1pPr>
            <a:lvl2pPr marL="742950" indent="-285750" eaLnBrk="0" hangingPunct="0">
              <a:defRPr>
                <a:solidFill>
                  <a:schemeClr val="tx1"/>
                </a:solidFill>
                <a:latin typeface="Calisto MT" panose="02040603050505030304" pitchFamily="18" charset="0"/>
              </a:defRPr>
            </a:lvl2pPr>
            <a:lvl3pPr marL="1143000" indent="-228600" eaLnBrk="0" hangingPunct="0">
              <a:defRPr>
                <a:solidFill>
                  <a:schemeClr val="tx1"/>
                </a:solidFill>
                <a:latin typeface="Calisto MT" panose="02040603050505030304" pitchFamily="18" charset="0"/>
              </a:defRPr>
            </a:lvl3pPr>
            <a:lvl4pPr marL="1600200" indent="-228600" eaLnBrk="0" hangingPunct="0">
              <a:defRPr>
                <a:solidFill>
                  <a:schemeClr val="tx1"/>
                </a:solidFill>
                <a:latin typeface="Calisto MT" panose="02040603050505030304" pitchFamily="18" charset="0"/>
              </a:defRPr>
            </a:lvl4pPr>
            <a:lvl5pPr marL="2057400" indent="-228600" eaLnBrk="0" hangingPunct="0">
              <a:defRPr>
                <a:solidFill>
                  <a:schemeClr val="tx1"/>
                </a:solidFill>
                <a:latin typeface="Calisto MT" panose="02040603050505030304" pitchFamily="18" charset="0"/>
              </a:defRPr>
            </a:lvl5pPr>
            <a:lvl6pPr marL="2514600" indent="-228600" eaLnBrk="0" fontAlgn="base" hangingPunct="0">
              <a:spcBef>
                <a:spcPct val="0"/>
              </a:spcBef>
              <a:spcAft>
                <a:spcPct val="0"/>
              </a:spcAft>
              <a:defRPr>
                <a:solidFill>
                  <a:schemeClr val="tx1"/>
                </a:solidFill>
                <a:latin typeface="Calisto MT" panose="02040603050505030304" pitchFamily="18" charset="0"/>
              </a:defRPr>
            </a:lvl6pPr>
            <a:lvl7pPr marL="2971800" indent="-228600" eaLnBrk="0" fontAlgn="base" hangingPunct="0">
              <a:spcBef>
                <a:spcPct val="0"/>
              </a:spcBef>
              <a:spcAft>
                <a:spcPct val="0"/>
              </a:spcAft>
              <a:defRPr>
                <a:solidFill>
                  <a:schemeClr val="tx1"/>
                </a:solidFill>
                <a:latin typeface="Calisto MT" panose="02040603050505030304" pitchFamily="18" charset="0"/>
              </a:defRPr>
            </a:lvl7pPr>
            <a:lvl8pPr marL="3429000" indent="-228600" eaLnBrk="0" fontAlgn="base" hangingPunct="0">
              <a:spcBef>
                <a:spcPct val="0"/>
              </a:spcBef>
              <a:spcAft>
                <a:spcPct val="0"/>
              </a:spcAft>
              <a:defRPr>
                <a:solidFill>
                  <a:schemeClr val="tx1"/>
                </a:solidFill>
                <a:latin typeface="Calisto MT" panose="02040603050505030304" pitchFamily="18" charset="0"/>
              </a:defRPr>
            </a:lvl8pPr>
            <a:lvl9pPr marL="3886200" indent="-228600" eaLnBrk="0" fontAlgn="base" hangingPunct="0">
              <a:spcBef>
                <a:spcPct val="0"/>
              </a:spcBef>
              <a:spcAft>
                <a:spcPct val="0"/>
              </a:spcAft>
              <a:defRPr>
                <a:solidFill>
                  <a:schemeClr val="tx1"/>
                </a:solidFill>
                <a:latin typeface="Calisto MT" panose="02040603050505030304" pitchFamily="18" charset="0"/>
              </a:defRPr>
            </a:lvl9pPr>
          </a:lstStyle>
          <a:p>
            <a:pPr eaLnBrk="1" hangingPunct="1"/>
            <a:endParaRPr lang="en-US" altLang="en-US"/>
          </a:p>
        </p:txBody>
      </p:sp>
      <p:sp>
        <p:nvSpPr>
          <p:cNvPr id="35850" name="AutoShape 10"/>
          <p:cNvSpPr>
            <a:spLocks/>
          </p:cNvSpPr>
          <p:nvPr/>
        </p:nvSpPr>
        <p:spPr bwMode="auto">
          <a:xfrm>
            <a:off x="1465263" y="3060700"/>
            <a:ext cx="1462087" cy="368300"/>
          </a:xfrm>
          <a:prstGeom prst="borderCallout2">
            <a:avLst>
              <a:gd name="adj1" fmla="val 31032"/>
              <a:gd name="adj2" fmla="val -5213"/>
              <a:gd name="adj3" fmla="val 31032"/>
              <a:gd name="adj4" fmla="val -12380"/>
              <a:gd name="adj5" fmla="val -273278"/>
              <a:gd name="adj6" fmla="val -34204"/>
            </a:avLst>
          </a:prstGeom>
          <a:solidFill>
            <a:schemeClr val="accent1"/>
          </a:solidFill>
          <a:ln w="9525">
            <a:solidFill>
              <a:schemeClr val="tx1"/>
            </a:solidFill>
            <a:miter lim="800000"/>
            <a:headEnd/>
            <a:tailEnd/>
          </a:ln>
        </p:spPr>
        <p:txBody>
          <a:bodyPr/>
          <a:lstStyle>
            <a:lvl1pPr eaLnBrk="0" hangingPunct="0">
              <a:defRPr>
                <a:solidFill>
                  <a:schemeClr val="tx1"/>
                </a:solidFill>
                <a:latin typeface="Calisto MT" panose="02040603050505030304" pitchFamily="18" charset="0"/>
              </a:defRPr>
            </a:lvl1pPr>
            <a:lvl2pPr marL="742950" indent="-285750" eaLnBrk="0" hangingPunct="0">
              <a:defRPr>
                <a:solidFill>
                  <a:schemeClr val="tx1"/>
                </a:solidFill>
                <a:latin typeface="Calisto MT" panose="02040603050505030304" pitchFamily="18" charset="0"/>
              </a:defRPr>
            </a:lvl2pPr>
            <a:lvl3pPr marL="1143000" indent="-228600" eaLnBrk="0" hangingPunct="0">
              <a:defRPr>
                <a:solidFill>
                  <a:schemeClr val="tx1"/>
                </a:solidFill>
                <a:latin typeface="Calisto MT" panose="02040603050505030304" pitchFamily="18" charset="0"/>
              </a:defRPr>
            </a:lvl3pPr>
            <a:lvl4pPr marL="1600200" indent="-228600" eaLnBrk="0" hangingPunct="0">
              <a:defRPr>
                <a:solidFill>
                  <a:schemeClr val="tx1"/>
                </a:solidFill>
                <a:latin typeface="Calisto MT" panose="02040603050505030304" pitchFamily="18" charset="0"/>
              </a:defRPr>
            </a:lvl4pPr>
            <a:lvl5pPr marL="2057400" indent="-228600" eaLnBrk="0" hangingPunct="0">
              <a:defRPr>
                <a:solidFill>
                  <a:schemeClr val="tx1"/>
                </a:solidFill>
                <a:latin typeface="Calisto MT" panose="02040603050505030304" pitchFamily="18" charset="0"/>
              </a:defRPr>
            </a:lvl5pPr>
            <a:lvl6pPr marL="2514600" indent="-228600" eaLnBrk="0" fontAlgn="base" hangingPunct="0">
              <a:spcBef>
                <a:spcPct val="0"/>
              </a:spcBef>
              <a:spcAft>
                <a:spcPct val="0"/>
              </a:spcAft>
              <a:defRPr>
                <a:solidFill>
                  <a:schemeClr val="tx1"/>
                </a:solidFill>
                <a:latin typeface="Calisto MT" panose="02040603050505030304" pitchFamily="18" charset="0"/>
              </a:defRPr>
            </a:lvl6pPr>
            <a:lvl7pPr marL="2971800" indent="-228600" eaLnBrk="0" fontAlgn="base" hangingPunct="0">
              <a:spcBef>
                <a:spcPct val="0"/>
              </a:spcBef>
              <a:spcAft>
                <a:spcPct val="0"/>
              </a:spcAft>
              <a:defRPr>
                <a:solidFill>
                  <a:schemeClr val="tx1"/>
                </a:solidFill>
                <a:latin typeface="Calisto MT" panose="02040603050505030304" pitchFamily="18" charset="0"/>
              </a:defRPr>
            </a:lvl7pPr>
            <a:lvl8pPr marL="3429000" indent="-228600" eaLnBrk="0" fontAlgn="base" hangingPunct="0">
              <a:spcBef>
                <a:spcPct val="0"/>
              </a:spcBef>
              <a:spcAft>
                <a:spcPct val="0"/>
              </a:spcAft>
              <a:defRPr>
                <a:solidFill>
                  <a:schemeClr val="tx1"/>
                </a:solidFill>
                <a:latin typeface="Calisto MT" panose="02040603050505030304" pitchFamily="18" charset="0"/>
              </a:defRPr>
            </a:lvl8pPr>
            <a:lvl9pPr marL="3886200" indent="-228600" eaLnBrk="0" fontAlgn="base" hangingPunct="0">
              <a:spcBef>
                <a:spcPct val="0"/>
              </a:spcBef>
              <a:spcAft>
                <a:spcPct val="0"/>
              </a:spcAft>
              <a:defRPr>
                <a:solidFill>
                  <a:schemeClr val="tx1"/>
                </a:solidFill>
                <a:latin typeface="Calisto MT" panose="02040603050505030304" pitchFamily="18" charset="0"/>
              </a:defRPr>
            </a:lvl9pPr>
          </a:lstStyle>
          <a:p>
            <a:pPr algn="ctr" eaLnBrk="1" hangingPunct="1"/>
            <a:r>
              <a:rPr lang="en-US" altLang="en-US"/>
              <a:t>Permission</a:t>
            </a:r>
          </a:p>
        </p:txBody>
      </p:sp>
      <p:sp>
        <p:nvSpPr>
          <p:cNvPr id="35851" name="AutoShape 11"/>
          <p:cNvSpPr>
            <a:spLocks/>
          </p:cNvSpPr>
          <p:nvPr/>
        </p:nvSpPr>
        <p:spPr bwMode="auto">
          <a:xfrm>
            <a:off x="7634288" y="2516188"/>
            <a:ext cx="914400" cy="280041"/>
          </a:xfrm>
          <a:prstGeom prst="borderCallout2">
            <a:avLst>
              <a:gd name="adj1" fmla="val 27588"/>
              <a:gd name="adj2" fmla="val -8333"/>
              <a:gd name="adj3" fmla="val 27588"/>
              <a:gd name="adj4" fmla="val -17014"/>
              <a:gd name="adj5" fmla="val -91569"/>
              <a:gd name="adj6" fmla="val -48264"/>
            </a:avLst>
          </a:prstGeom>
          <a:solidFill>
            <a:schemeClr val="accent1"/>
          </a:solidFill>
          <a:ln w="9525">
            <a:solidFill>
              <a:schemeClr val="tx1"/>
            </a:solidFill>
            <a:miter lim="800000"/>
            <a:headEnd/>
            <a:tailEnd/>
          </a:ln>
        </p:spPr>
        <p:txBody>
          <a:bodyPr/>
          <a:lstStyle>
            <a:lvl1pPr eaLnBrk="0" hangingPunct="0">
              <a:defRPr>
                <a:solidFill>
                  <a:schemeClr val="tx1"/>
                </a:solidFill>
                <a:latin typeface="Calisto MT" panose="02040603050505030304" pitchFamily="18" charset="0"/>
              </a:defRPr>
            </a:lvl1pPr>
            <a:lvl2pPr marL="742950" indent="-285750" eaLnBrk="0" hangingPunct="0">
              <a:defRPr>
                <a:solidFill>
                  <a:schemeClr val="tx1"/>
                </a:solidFill>
                <a:latin typeface="Calisto MT" panose="02040603050505030304" pitchFamily="18" charset="0"/>
              </a:defRPr>
            </a:lvl2pPr>
            <a:lvl3pPr marL="1143000" indent="-228600" eaLnBrk="0" hangingPunct="0">
              <a:defRPr>
                <a:solidFill>
                  <a:schemeClr val="tx1"/>
                </a:solidFill>
                <a:latin typeface="Calisto MT" panose="02040603050505030304" pitchFamily="18" charset="0"/>
              </a:defRPr>
            </a:lvl3pPr>
            <a:lvl4pPr marL="1600200" indent="-228600" eaLnBrk="0" hangingPunct="0">
              <a:defRPr>
                <a:solidFill>
                  <a:schemeClr val="tx1"/>
                </a:solidFill>
                <a:latin typeface="Calisto MT" panose="02040603050505030304" pitchFamily="18" charset="0"/>
              </a:defRPr>
            </a:lvl4pPr>
            <a:lvl5pPr marL="2057400" indent="-228600" eaLnBrk="0" hangingPunct="0">
              <a:defRPr>
                <a:solidFill>
                  <a:schemeClr val="tx1"/>
                </a:solidFill>
                <a:latin typeface="Calisto MT" panose="02040603050505030304" pitchFamily="18" charset="0"/>
              </a:defRPr>
            </a:lvl5pPr>
            <a:lvl6pPr marL="2514600" indent="-228600" eaLnBrk="0" fontAlgn="base" hangingPunct="0">
              <a:spcBef>
                <a:spcPct val="0"/>
              </a:spcBef>
              <a:spcAft>
                <a:spcPct val="0"/>
              </a:spcAft>
              <a:defRPr>
                <a:solidFill>
                  <a:schemeClr val="tx1"/>
                </a:solidFill>
                <a:latin typeface="Calisto MT" panose="02040603050505030304" pitchFamily="18" charset="0"/>
              </a:defRPr>
            </a:lvl6pPr>
            <a:lvl7pPr marL="2971800" indent="-228600" eaLnBrk="0" fontAlgn="base" hangingPunct="0">
              <a:spcBef>
                <a:spcPct val="0"/>
              </a:spcBef>
              <a:spcAft>
                <a:spcPct val="0"/>
              </a:spcAft>
              <a:defRPr>
                <a:solidFill>
                  <a:schemeClr val="tx1"/>
                </a:solidFill>
                <a:latin typeface="Calisto MT" panose="02040603050505030304" pitchFamily="18" charset="0"/>
              </a:defRPr>
            </a:lvl7pPr>
            <a:lvl8pPr marL="3429000" indent="-228600" eaLnBrk="0" fontAlgn="base" hangingPunct="0">
              <a:spcBef>
                <a:spcPct val="0"/>
              </a:spcBef>
              <a:spcAft>
                <a:spcPct val="0"/>
              </a:spcAft>
              <a:defRPr>
                <a:solidFill>
                  <a:schemeClr val="tx1"/>
                </a:solidFill>
                <a:latin typeface="Calisto MT" panose="02040603050505030304" pitchFamily="18" charset="0"/>
              </a:defRPr>
            </a:lvl8pPr>
            <a:lvl9pPr marL="3886200" indent="-228600" eaLnBrk="0" fontAlgn="base" hangingPunct="0">
              <a:spcBef>
                <a:spcPct val="0"/>
              </a:spcBef>
              <a:spcAft>
                <a:spcPct val="0"/>
              </a:spcAft>
              <a:defRPr>
                <a:solidFill>
                  <a:schemeClr val="tx1"/>
                </a:solidFill>
                <a:latin typeface="Calisto MT" panose="02040603050505030304" pitchFamily="18" charset="0"/>
              </a:defRPr>
            </a:lvl9pPr>
          </a:lstStyle>
          <a:p>
            <a:pPr algn="ctr" eaLnBrk="1" hangingPunct="1"/>
            <a:r>
              <a:rPr lang="en-US" altLang="en-US" dirty="0"/>
              <a:t>Name</a:t>
            </a:r>
          </a:p>
        </p:txBody>
      </p:sp>
      <p:sp>
        <p:nvSpPr>
          <p:cNvPr id="35852" name="AutoShape 12"/>
          <p:cNvSpPr>
            <a:spLocks/>
          </p:cNvSpPr>
          <p:nvPr/>
        </p:nvSpPr>
        <p:spPr bwMode="auto">
          <a:xfrm>
            <a:off x="5172075" y="2625726"/>
            <a:ext cx="914400" cy="304800"/>
          </a:xfrm>
          <a:prstGeom prst="borderCallout2">
            <a:avLst>
              <a:gd name="adj1" fmla="val 26278"/>
              <a:gd name="adj2" fmla="val -8333"/>
              <a:gd name="adj3" fmla="val 26278"/>
              <a:gd name="adj4" fmla="val -11458"/>
              <a:gd name="adj5" fmla="val -112407"/>
              <a:gd name="adj6" fmla="val -23093"/>
            </a:avLst>
          </a:prstGeom>
          <a:solidFill>
            <a:schemeClr val="accent1"/>
          </a:solidFill>
          <a:ln w="9525">
            <a:solidFill>
              <a:schemeClr val="tx1"/>
            </a:solidFill>
            <a:miter lim="800000"/>
            <a:headEnd/>
            <a:tailEnd/>
          </a:ln>
        </p:spPr>
        <p:txBody>
          <a:bodyPr/>
          <a:lstStyle>
            <a:lvl1pPr eaLnBrk="0" hangingPunct="0">
              <a:defRPr>
                <a:solidFill>
                  <a:schemeClr val="tx1"/>
                </a:solidFill>
                <a:latin typeface="Calisto MT" panose="02040603050505030304" pitchFamily="18" charset="0"/>
              </a:defRPr>
            </a:lvl1pPr>
            <a:lvl2pPr marL="742950" indent="-285750" eaLnBrk="0" hangingPunct="0">
              <a:defRPr>
                <a:solidFill>
                  <a:schemeClr val="tx1"/>
                </a:solidFill>
                <a:latin typeface="Calisto MT" panose="02040603050505030304" pitchFamily="18" charset="0"/>
              </a:defRPr>
            </a:lvl2pPr>
            <a:lvl3pPr marL="1143000" indent="-228600" eaLnBrk="0" hangingPunct="0">
              <a:defRPr>
                <a:solidFill>
                  <a:schemeClr val="tx1"/>
                </a:solidFill>
                <a:latin typeface="Calisto MT" panose="02040603050505030304" pitchFamily="18" charset="0"/>
              </a:defRPr>
            </a:lvl3pPr>
            <a:lvl4pPr marL="1600200" indent="-228600" eaLnBrk="0" hangingPunct="0">
              <a:defRPr>
                <a:solidFill>
                  <a:schemeClr val="tx1"/>
                </a:solidFill>
                <a:latin typeface="Calisto MT" panose="02040603050505030304" pitchFamily="18" charset="0"/>
              </a:defRPr>
            </a:lvl4pPr>
            <a:lvl5pPr marL="2057400" indent="-228600" eaLnBrk="0" hangingPunct="0">
              <a:defRPr>
                <a:solidFill>
                  <a:schemeClr val="tx1"/>
                </a:solidFill>
                <a:latin typeface="Calisto MT" panose="02040603050505030304" pitchFamily="18" charset="0"/>
              </a:defRPr>
            </a:lvl5pPr>
            <a:lvl6pPr marL="2514600" indent="-228600" eaLnBrk="0" fontAlgn="base" hangingPunct="0">
              <a:spcBef>
                <a:spcPct val="0"/>
              </a:spcBef>
              <a:spcAft>
                <a:spcPct val="0"/>
              </a:spcAft>
              <a:defRPr>
                <a:solidFill>
                  <a:schemeClr val="tx1"/>
                </a:solidFill>
                <a:latin typeface="Calisto MT" panose="02040603050505030304" pitchFamily="18" charset="0"/>
              </a:defRPr>
            </a:lvl6pPr>
            <a:lvl7pPr marL="2971800" indent="-228600" eaLnBrk="0" fontAlgn="base" hangingPunct="0">
              <a:spcBef>
                <a:spcPct val="0"/>
              </a:spcBef>
              <a:spcAft>
                <a:spcPct val="0"/>
              </a:spcAft>
              <a:defRPr>
                <a:solidFill>
                  <a:schemeClr val="tx1"/>
                </a:solidFill>
                <a:latin typeface="Calisto MT" panose="02040603050505030304" pitchFamily="18" charset="0"/>
              </a:defRPr>
            </a:lvl7pPr>
            <a:lvl8pPr marL="3429000" indent="-228600" eaLnBrk="0" fontAlgn="base" hangingPunct="0">
              <a:spcBef>
                <a:spcPct val="0"/>
              </a:spcBef>
              <a:spcAft>
                <a:spcPct val="0"/>
              </a:spcAft>
              <a:defRPr>
                <a:solidFill>
                  <a:schemeClr val="tx1"/>
                </a:solidFill>
                <a:latin typeface="Calisto MT" panose="02040603050505030304" pitchFamily="18" charset="0"/>
              </a:defRPr>
            </a:lvl8pPr>
            <a:lvl9pPr marL="3886200" indent="-228600" eaLnBrk="0" fontAlgn="base" hangingPunct="0">
              <a:spcBef>
                <a:spcPct val="0"/>
              </a:spcBef>
              <a:spcAft>
                <a:spcPct val="0"/>
              </a:spcAft>
              <a:defRPr>
                <a:solidFill>
                  <a:schemeClr val="tx1"/>
                </a:solidFill>
                <a:latin typeface="Calisto MT" panose="02040603050505030304" pitchFamily="18" charset="0"/>
              </a:defRPr>
            </a:lvl9pPr>
          </a:lstStyle>
          <a:p>
            <a:pPr algn="ctr" eaLnBrk="1" hangingPunct="1"/>
            <a:r>
              <a:rPr lang="en-US" altLang="en-US"/>
              <a:t>Date</a:t>
            </a:r>
          </a:p>
        </p:txBody>
      </p:sp>
      <p:sp>
        <p:nvSpPr>
          <p:cNvPr id="35853" name="AutoShape 13"/>
          <p:cNvSpPr>
            <a:spLocks/>
          </p:cNvSpPr>
          <p:nvPr/>
        </p:nvSpPr>
        <p:spPr bwMode="auto">
          <a:xfrm>
            <a:off x="4114800" y="3060700"/>
            <a:ext cx="914400" cy="368300"/>
          </a:xfrm>
          <a:prstGeom prst="borderCallout2">
            <a:avLst>
              <a:gd name="adj1" fmla="val 31032"/>
              <a:gd name="adj2" fmla="val -8333"/>
              <a:gd name="adj3" fmla="val 31032"/>
              <a:gd name="adj4" fmla="val -18056"/>
              <a:gd name="adj5" fmla="val -250861"/>
              <a:gd name="adj6" fmla="val -53125"/>
            </a:avLst>
          </a:prstGeom>
          <a:solidFill>
            <a:schemeClr val="accent1"/>
          </a:solidFill>
          <a:ln w="9525">
            <a:solidFill>
              <a:schemeClr val="tx1"/>
            </a:solidFill>
            <a:miter lim="800000"/>
            <a:headEnd/>
            <a:tailEnd/>
          </a:ln>
        </p:spPr>
        <p:txBody>
          <a:bodyPr/>
          <a:lstStyle>
            <a:lvl1pPr eaLnBrk="0" hangingPunct="0">
              <a:defRPr>
                <a:solidFill>
                  <a:schemeClr val="tx1"/>
                </a:solidFill>
                <a:latin typeface="Calisto MT" panose="02040603050505030304" pitchFamily="18" charset="0"/>
              </a:defRPr>
            </a:lvl1pPr>
            <a:lvl2pPr marL="742950" indent="-285750" eaLnBrk="0" hangingPunct="0">
              <a:defRPr>
                <a:solidFill>
                  <a:schemeClr val="tx1"/>
                </a:solidFill>
                <a:latin typeface="Calisto MT" panose="02040603050505030304" pitchFamily="18" charset="0"/>
              </a:defRPr>
            </a:lvl2pPr>
            <a:lvl3pPr marL="1143000" indent="-228600" eaLnBrk="0" hangingPunct="0">
              <a:defRPr>
                <a:solidFill>
                  <a:schemeClr val="tx1"/>
                </a:solidFill>
                <a:latin typeface="Calisto MT" panose="02040603050505030304" pitchFamily="18" charset="0"/>
              </a:defRPr>
            </a:lvl3pPr>
            <a:lvl4pPr marL="1600200" indent="-228600" eaLnBrk="0" hangingPunct="0">
              <a:defRPr>
                <a:solidFill>
                  <a:schemeClr val="tx1"/>
                </a:solidFill>
                <a:latin typeface="Calisto MT" panose="02040603050505030304" pitchFamily="18" charset="0"/>
              </a:defRPr>
            </a:lvl4pPr>
            <a:lvl5pPr marL="2057400" indent="-228600" eaLnBrk="0" hangingPunct="0">
              <a:defRPr>
                <a:solidFill>
                  <a:schemeClr val="tx1"/>
                </a:solidFill>
                <a:latin typeface="Calisto MT" panose="02040603050505030304" pitchFamily="18" charset="0"/>
              </a:defRPr>
            </a:lvl5pPr>
            <a:lvl6pPr marL="2514600" indent="-228600" eaLnBrk="0" fontAlgn="base" hangingPunct="0">
              <a:spcBef>
                <a:spcPct val="0"/>
              </a:spcBef>
              <a:spcAft>
                <a:spcPct val="0"/>
              </a:spcAft>
              <a:defRPr>
                <a:solidFill>
                  <a:schemeClr val="tx1"/>
                </a:solidFill>
                <a:latin typeface="Calisto MT" panose="02040603050505030304" pitchFamily="18" charset="0"/>
              </a:defRPr>
            </a:lvl6pPr>
            <a:lvl7pPr marL="2971800" indent="-228600" eaLnBrk="0" fontAlgn="base" hangingPunct="0">
              <a:spcBef>
                <a:spcPct val="0"/>
              </a:spcBef>
              <a:spcAft>
                <a:spcPct val="0"/>
              </a:spcAft>
              <a:defRPr>
                <a:solidFill>
                  <a:schemeClr val="tx1"/>
                </a:solidFill>
                <a:latin typeface="Calisto MT" panose="02040603050505030304" pitchFamily="18" charset="0"/>
              </a:defRPr>
            </a:lvl7pPr>
            <a:lvl8pPr marL="3429000" indent="-228600" eaLnBrk="0" fontAlgn="base" hangingPunct="0">
              <a:spcBef>
                <a:spcPct val="0"/>
              </a:spcBef>
              <a:spcAft>
                <a:spcPct val="0"/>
              </a:spcAft>
              <a:defRPr>
                <a:solidFill>
                  <a:schemeClr val="tx1"/>
                </a:solidFill>
                <a:latin typeface="Calisto MT" panose="02040603050505030304" pitchFamily="18" charset="0"/>
              </a:defRPr>
            </a:lvl8pPr>
            <a:lvl9pPr marL="3886200" indent="-228600" eaLnBrk="0" fontAlgn="base" hangingPunct="0">
              <a:spcBef>
                <a:spcPct val="0"/>
              </a:spcBef>
              <a:spcAft>
                <a:spcPct val="0"/>
              </a:spcAft>
              <a:defRPr>
                <a:solidFill>
                  <a:schemeClr val="tx1"/>
                </a:solidFill>
                <a:latin typeface="Calisto MT" panose="02040603050505030304" pitchFamily="18" charset="0"/>
              </a:defRPr>
            </a:lvl9pPr>
          </a:lstStyle>
          <a:p>
            <a:pPr algn="ctr" eaLnBrk="1" hangingPunct="1"/>
            <a:r>
              <a:rPr lang="en-US" altLang="en-US"/>
              <a:t>Size</a:t>
            </a:r>
          </a:p>
        </p:txBody>
      </p:sp>
      <p:sp>
        <p:nvSpPr>
          <p:cNvPr id="35854" name="AutoShape 14"/>
          <p:cNvSpPr>
            <a:spLocks/>
          </p:cNvSpPr>
          <p:nvPr/>
        </p:nvSpPr>
        <p:spPr bwMode="auto">
          <a:xfrm>
            <a:off x="3429000" y="1165226"/>
            <a:ext cx="914400" cy="334912"/>
          </a:xfrm>
          <a:prstGeom prst="borderCallout2">
            <a:avLst>
              <a:gd name="adj1" fmla="val 26278"/>
              <a:gd name="adj2" fmla="val -8333"/>
              <a:gd name="adj3" fmla="val 26278"/>
              <a:gd name="adj4" fmla="val -18750"/>
              <a:gd name="adj5" fmla="val 71532"/>
              <a:gd name="adj6" fmla="val -55903"/>
            </a:avLst>
          </a:prstGeom>
          <a:solidFill>
            <a:schemeClr val="accent1"/>
          </a:solidFill>
          <a:ln w="9525">
            <a:solidFill>
              <a:schemeClr val="tx1"/>
            </a:solidFill>
            <a:miter lim="800000"/>
            <a:headEnd/>
            <a:tailEnd/>
          </a:ln>
        </p:spPr>
        <p:txBody>
          <a:bodyPr/>
          <a:lstStyle>
            <a:lvl1pPr eaLnBrk="0" hangingPunct="0">
              <a:defRPr>
                <a:solidFill>
                  <a:schemeClr val="tx1"/>
                </a:solidFill>
                <a:latin typeface="Calisto MT" panose="02040603050505030304" pitchFamily="18" charset="0"/>
              </a:defRPr>
            </a:lvl1pPr>
            <a:lvl2pPr marL="742950" indent="-285750" eaLnBrk="0" hangingPunct="0">
              <a:defRPr>
                <a:solidFill>
                  <a:schemeClr val="tx1"/>
                </a:solidFill>
                <a:latin typeface="Calisto MT" panose="02040603050505030304" pitchFamily="18" charset="0"/>
              </a:defRPr>
            </a:lvl2pPr>
            <a:lvl3pPr marL="1143000" indent="-228600" eaLnBrk="0" hangingPunct="0">
              <a:defRPr>
                <a:solidFill>
                  <a:schemeClr val="tx1"/>
                </a:solidFill>
                <a:latin typeface="Calisto MT" panose="02040603050505030304" pitchFamily="18" charset="0"/>
              </a:defRPr>
            </a:lvl3pPr>
            <a:lvl4pPr marL="1600200" indent="-228600" eaLnBrk="0" hangingPunct="0">
              <a:defRPr>
                <a:solidFill>
                  <a:schemeClr val="tx1"/>
                </a:solidFill>
                <a:latin typeface="Calisto MT" panose="02040603050505030304" pitchFamily="18" charset="0"/>
              </a:defRPr>
            </a:lvl4pPr>
            <a:lvl5pPr marL="2057400" indent="-228600" eaLnBrk="0" hangingPunct="0">
              <a:defRPr>
                <a:solidFill>
                  <a:schemeClr val="tx1"/>
                </a:solidFill>
                <a:latin typeface="Calisto MT" panose="02040603050505030304" pitchFamily="18" charset="0"/>
              </a:defRPr>
            </a:lvl5pPr>
            <a:lvl6pPr marL="2514600" indent="-228600" eaLnBrk="0" fontAlgn="base" hangingPunct="0">
              <a:spcBef>
                <a:spcPct val="0"/>
              </a:spcBef>
              <a:spcAft>
                <a:spcPct val="0"/>
              </a:spcAft>
              <a:defRPr>
                <a:solidFill>
                  <a:schemeClr val="tx1"/>
                </a:solidFill>
                <a:latin typeface="Calisto MT" panose="02040603050505030304" pitchFamily="18" charset="0"/>
              </a:defRPr>
            </a:lvl6pPr>
            <a:lvl7pPr marL="2971800" indent="-228600" eaLnBrk="0" fontAlgn="base" hangingPunct="0">
              <a:spcBef>
                <a:spcPct val="0"/>
              </a:spcBef>
              <a:spcAft>
                <a:spcPct val="0"/>
              </a:spcAft>
              <a:defRPr>
                <a:solidFill>
                  <a:schemeClr val="tx1"/>
                </a:solidFill>
                <a:latin typeface="Calisto MT" panose="02040603050505030304" pitchFamily="18" charset="0"/>
              </a:defRPr>
            </a:lvl7pPr>
            <a:lvl8pPr marL="3429000" indent="-228600" eaLnBrk="0" fontAlgn="base" hangingPunct="0">
              <a:spcBef>
                <a:spcPct val="0"/>
              </a:spcBef>
              <a:spcAft>
                <a:spcPct val="0"/>
              </a:spcAft>
              <a:defRPr>
                <a:solidFill>
                  <a:schemeClr val="tx1"/>
                </a:solidFill>
                <a:latin typeface="Calisto MT" panose="02040603050505030304" pitchFamily="18" charset="0"/>
              </a:defRPr>
            </a:lvl8pPr>
            <a:lvl9pPr marL="3886200" indent="-228600" eaLnBrk="0" fontAlgn="base" hangingPunct="0">
              <a:spcBef>
                <a:spcPct val="0"/>
              </a:spcBef>
              <a:spcAft>
                <a:spcPct val="0"/>
              </a:spcAft>
              <a:defRPr>
                <a:solidFill>
                  <a:schemeClr val="tx1"/>
                </a:solidFill>
                <a:latin typeface="Calisto MT" panose="02040603050505030304" pitchFamily="18" charset="0"/>
              </a:defRPr>
            </a:lvl9pPr>
          </a:lstStyle>
          <a:p>
            <a:pPr algn="ctr" eaLnBrk="1" hangingPunct="1"/>
            <a:r>
              <a:rPr lang="en-US" altLang="en-US"/>
              <a:t>Group</a:t>
            </a:r>
          </a:p>
        </p:txBody>
      </p:sp>
      <p:sp>
        <p:nvSpPr>
          <p:cNvPr id="35855" name="AutoShape 15"/>
          <p:cNvSpPr>
            <a:spLocks/>
          </p:cNvSpPr>
          <p:nvPr/>
        </p:nvSpPr>
        <p:spPr bwMode="auto">
          <a:xfrm>
            <a:off x="2630154" y="2579508"/>
            <a:ext cx="914400" cy="351017"/>
          </a:xfrm>
          <a:prstGeom prst="borderCallout2">
            <a:avLst>
              <a:gd name="adj1" fmla="val 26278"/>
              <a:gd name="adj2" fmla="val -8333"/>
              <a:gd name="adj3" fmla="val 26278"/>
              <a:gd name="adj4" fmla="val -13889"/>
              <a:gd name="adj5" fmla="val -120074"/>
              <a:gd name="adj6" fmla="val -33856"/>
            </a:avLst>
          </a:prstGeom>
          <a:solidFill>
            <a:schemeClr val="accent1"/>
          </a:solidFill>
          <a:ln w="9525">
            <a:solidFill>
              <a:schemeClr val="tx1"/>
            </a:solidFill>
            <a:miter lim="800000"/>
            <a:headEnd/>
            <a:tailEnd/>
          </a:ln>
        </p:spPr>
        <p:txBody>
          <a:bodyPr/>
          <a:lstStyle>
            <a:lvl1pPr eaLnBrk="0" hangingPunct="0">
              <a:defRPr>
                <a:solidFill>
                  <a:schemeClr val="tx1"/>
                </a:solidFill>
                <a:latin typeface="Calisto MT" panose="02040603050505030304" pitchFamily="18" charset="0"/>
              </a:defRPr>
            </a:lvl1pPr>
            <a:lvl2pPr marL="742950" indent="-285750" eaLnBrk="0" hangingPunct="0">
              <a:defRPr>
                <a:solidFill>
                  <a:schemeClr val="tx1"/>
                </a:solidFill>
                <a:latin typeface="Calisto MT" panose="02040603050505030304" pitchFamily="18" charset="0"/>
              </a:defRPr>
            </a:lvl2pPr>
            <a:lvl3pPr marL="1143000" indent="-228600" eaLnBrk="0" hangingPunct="0">
              <a:defRPr>
                <a:solidFill>
                  <a:schemeClr val="tx1"/>
                </a:solidFill>
                <a:latin typeface="Calisto MT" panose="02040603050505030304" pitchFamily="18" charset="0"/>
              </a:defRPr>
            </a:lvl3pPr>
            <a:lvl4pPr marL="1600200" indent="-228600" eaLnBrk="0" hangingPunct="0">
              <a:defRPr>
                <a:solidFill>
                  <a:schemeClr val="tx1"/>
                </a:solidFill>
                <a:latin typeface="Calisto MT" panose="02040603050505030304" pitchFamily="18" charset="0"/>
              </a:defRPr>
            </a:lvl4pPr>
            <a:lvl5pPr marL="2057400" indent="-228600" eaLnBrk="0" hangingPunct="0">
              <a:defRPr>
                <a:solidFill>
                  <a:schemeClr val="tx1"/>
                </a:solidFill>
                <a:latin typeface="Calisto MT" panose="02040603050505030304" pitchFamily="18" charset="0"/>
              </a:defRPr>
            </a:lvl5pPr>
            <a:lvl6pPr marL="2514600" indent="-228600" eaLnBrk="0" fontAlgn="base" hangingPunct="0">
              <a:spcBef>
                <a:spcPct val="0"/>
              </a:spcBef>
              <a:spcAft>
                <a:spcPct val="0"/>
              </a:spcAft>
              <a:defRPr>
                <a:solidFill>
                  <a:schemeClr val="tx1"/>
                </a:solidFill>
                <a:latin typeface="Calisto MT" panose="02040603050505030304" pitchFamily="18" charset="0"/>
              </a:defRPr>
            </a:lvl6pPr>
            <a:lvl7pPr marL="2971800" indent="-228600" eaLnBrk="0" fontAlgn="base" hangingPunct="0">
              <a:spcBef>
                <a:spcPct val="0"/>
              </a:spcBef>
              <a:spcAft>
                <a:spcPct val="0"/>
              </a:spcAft>
              <a:defRPr>
                <a:solidFill>
                  <a:schemeClr val="tx1"/>
                </a:solidFill>
                <a:latin typeface="Calisto MT" panose="02040603050505030304" pitchFamily="18" charset="0"/>
              </a:defRPr>
            </a:lvl7pPr>
            <a:lvl8pPr marL="3429000" indent="-228600" eaLnBrk="0" fontAlgn="base" hangingPunct="0">
              <a:spcBef>
                <a:spcPct val="0"/>
              </a:spcBef>
              <a:spcAft>
                <a:spcPct val="0"/>
              </a:spcAft>
              <a:defRPr>
                <a:solidFill>
                  <a:schemeClr val="tx1"/>
                </a:solidFill>
                <a:latin typeface="Calisto MT" panose="02040603050505030304" pitchFamily="18" charset="0"/>
              </a:defRPr>
            </a:lvl8pPr>
            <a:lvl9pPr marL="3886200" indent="-228600" eaLnBrk="0" fontAlgn="base" hangingPunct="0">
              <a:spcBef>
                <a:spcPct val="0"/>
              </a:spcBef>
              <a:spcAft>
                <a:spcPct val="0"/>
              </a:spcAft>
              <a:defRPr>
                <a:solidFill>
                  <a:schemeClr val="tx1"/>
                </a:solidFill>
                <a:latin typeface="Calisto MT" panose="02040603050505030304" pitchFamily="18" charset="0"/>
              </a:defRPr>
            </a:lvl9pPr>
          </a:lstStyle>
          <a:p>
            <a:pPr algn="ctr" eaLnBrk="1" hangingPunct="1"/>
            <a:r>
              <a:rPr lang="en-US" altLang="en-US" dirty="0"/>
              <a:t>Owner</a:t>
            </a:r>
          </a:p>
        </p:txBody>
      </p:sp>
    </p:spTree>
    <p:extLst>
      <p:ext uri="{BB962C8B-B14F-4D97-AF65-F5344CB8AC3E}">
        <p14:creationId xmlns:p14="http://schemas.microsoft.com/office/powerpoint/2010/main" val="6357311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1828800"/>
            <a:ext cx="7772400" cy="1470025"/>
          </a:xfrm>
        </p:spPr>
        <p:txBody>
          <a:bodyPr/>
          <a:lstStyle/>
          <a:p>
            <a:pPr algn="ctr"/>
            <a:r>
              <a:rPr lang="en-US" dirty="0"/>
              <a:t>Linux Packages</a:t>
            </a:r>
          </a:p>
        </p:txBody>
      </p:sp>
      <p:sp>
        <p:nvSpPr>
          <p:cNvPr id="6" name="Subtitle 5"/>
          <p:cNvSpPr>
            <a:spLocks noGrp="1"/>
          </p:cNvSpPr>
          <p:nvPr>
            <p:ph type="subTitle" idx="1"/>
          </p:nvPr>
        </p:nvSpPr>
        <p:spPr>
          <a:xfrm>
            <a:off x="1371600" y="3355975"/>
            <a:ext cx="6400800" cy="1752600"/>
          </a:xfrm>
        </p:spPr>
        <p:txBody>
          <a:bodyPr/>
          <a:lstStyle/>
          <a:p>
            <a:endParaRPr lang="en-US" sz="1200" i="1" dirty="0"/>
          </a:p>
        </p:txBody>
      </p:sp>
    </p:spTree>
    <p:extLst>
      <p:ext uri="{BB962C8B-B14F-4D97-AF65-F5344CB8AC3E}">
        <p14:creationId xmlns:p14="http://schemas.microsoft.com/office/powerpoint/2010/main" val="31272562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en-US"/>
              <a:t>Packages</a:t>
            </a:r>
          </a:p>
        </p:txBody>
      </p:sp>
      <p:sp>
        <p:nvSpPr>
          <p:cNvPr id="36867" name="Rectangle 3"/>
          <p:cNvSpPr>
            <a:spLocks noGrp="1" noChangeArrowheads="1"/>
          </p:cNvSpPr>
          <p:nvPr>
            <p:ph type="body" idx="1"/>
          </p:nvPr>
        </p:nvSpPr>
        <p:spPr/>
        <p:txBody>
          <a:bodyPr/>
          <a:lstStyle/>
          <a:p>
            <a:pPr eaLnBrk="1" hangingPunct="1"/>
            <a:r>
              <a:rPr lang="en-US" altLang="en-US" dirty="0"/>
              <a:t>Many distributions have gone to packages for distributing software, the old tar.gz system wasn’t robust/useable enough</a:t>
            </a:r>
          </a:p>
          <a:p>
            <a:pPr eaLnBrk="1" hangingPunct="1"/>
            <a:r>
              <a:rPr lang="en-US" altLang="en-US" dirty="0" err="1"/>
              <a:t>Debian</a:t>
            </a:r>
            <a:r>
              <a:rPr lang="en-US" altLang="en-US" dirty="0"/>
              <a:t> (from which Ubuntu is based) uses the </a:t>
            </a:r>
            <a:r>
              <a:rPr lang="en-US" altLang="en-US" dirty="0" err="1"/>
              <a:t>dpackage</a:t>
            </a:r>
            <a:r>
              <a:rPr lang="en-US" altLang="en-US" dirty="0"/>
              <a:t> system </a:t>
            </a:r>
          </a:p>
          <a:p>
            <a:pPr eaLnBrk="1" hangingPunct="1"/>
            <a:r>
              <a:rPr lang="en-US" altLang="en-US" dirty="0"/>
              <a:t>files ending in deb are </a:t>
            </a:r>
            <a:r>
              <a:rPr lang="en-US" altLang="en-US" dirty="0" err="1"/>
              <a:t>Debian</a:t>
            </a:r>
            <a:r>
              <a:rPr lang="en-US" altLang="en-US" dirty="0"/>
              <a:t> packages, in contrast to rpm (Fedora/</a:t>
            </a:r>
            <a:r>
              <a:rPr lang="en-US" altLang="en-US" dirty="0" err="1"/>
              <a:t>Redhat</a:t>
            </a:r>
            <a:r>
              <a:rPr lang="en-US" altLang="en-US" dirty="0"/>
              <a:t>), </a:t>
            </a:r>
            <a:r>
              <a:rPr lang="en-US" altLang="en-US" dirty="0" err="1"/>
              <a:t>ebuild</a:t>
            </a:r>
            <a:r>
              <a:rPr lang="en-US" altLang="en-US" dirty="0"/>
              <a:t> (Gentoo)</a:t>
            </a:r>
          </a:p>
          <a:p>
            <a:pPr eaLnBrk="1" hangingPunct="1"/>
            <a:r>
              <a:rPr lang="en-US" altLang="en-US" dirty="0"/>
              <a:t>Packages make your life simpler</a:t>
            </a:r>
          </a:p>
        </p:txBody>
      </p:sp>
    </p:spTree>
    <p:extLst>
      <p:ext uri="{BB962C8B-B14F-4D97-AF65-F5344CB8AC3E}">
        <p14:creationId xmlns:p14="http://schemas.microsoft.com/office/powerpoint/2010/main" val="39530212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en-US"/>
              <a:t>Package tools</a:t>
            </a:r>
          </a:p>
        </p:txBody>
      </p:sp>
      <p:sp>
        <p:nvSpPr>
          <p:cNvPr id="37891" name="Rectangle 3"/>
          <p:cNvSpPr>
            <a:spLocks noGrp="1" noChangeArrowheads="1"/>
          </p:cNvSpPr>
          <p:nvPr>
            <p:ph type="body" idx="1"/>
          </p:nvPr>
        </p:nvSpPr>
        <p:spPr/>
        <p:txBody>
          <a:bodyPr/>
          <a:lstStyle/>
          <a:p>
            <a:pPr eaLnBrk="1" hangingPunct="1">
              <a:lnSpc>
                <a:spcPct val="90000"/>
              </a:lnSpc>
            </a:pPr>
            <a:r>
              <a:rPr lang="en-US" altLang="en-US" sz="2400" dirty="0"/>
              <a:t>There are two tool suites to manage packages (actually more, but two main ones)</a:t>
            </a:r>
          </a:p>
          <a:p>
            <a:pPr eaLnBrk="1" hangingPunct="1">
              <a:lnSpc>
                <a:spcPct val="90000"/>
              </a:lnSpc>
            </a:pPr>
            <a:r>
              <a:rPr lang="en-US" altLang="en-US" sz="2400" dirty="0"/>
              <a:t>apt-* is a set of tools for installing software from Ubuntu’s (</a:t>
            </a:r>
            <a:r>
              <a:rPr lang="en-US" altLang="en-US" sz="2400" dirty="0" err="1"/>
              <a:t>Canonical’s</a:t>
            </a:r>
            <a:r>
              <a:rPr lang="en-US" altLang="en-US" sz="2400" dirty="0"/>
              <a:t>) repositories</a:t>
            </a:r>
          </a:p>
          <a:p>
            <a:pPr lvl="1" eaLnBrk="1" hangingPunct="1">
              <a:lnSpc>
                <a:spcPct val="90000"/>
              </a:lnSpc>
            </a:pPr>
            <a:r>
              <a:rPr lang="en-US" altLang="en-US" sz="2000" dirty="0"/>
              <a:t>(really any ones repositories, assuming you configured it correctly</a:t>
            </a:r>
          </a:p>
          <a:p>
            <a:pPr lvl="1" eaLnBrk="1" hangingPunct="1">
              <a:lnSpc>
                <a:spcPct val="90000"/>
              </a:lnSpc>
            </a:pPr>
            <a:r>
              <a:rPr lang="en-US" altLang="en-US" sz="2000" dirty="0"/>
              <a:t>Example: </a:t>
            </a:r>
          </a:p>
          <a:p>
            <a:pPr lvl="2">
              <a:lnSpc>
                <a:spcPct val="90000"/>
              </a:lnSpc>
            </a:pPr>
            <a:r>
              <a:rPr lang="en-US" altLang="en-US" sz="1800" dirty="0"/>
              <a:t>Install an package: </a:t>
            </a:r>
            <a:r>
              <a:rPr lang="en-US" altLang="en-US" sz="1600" dirty="0">
                <a:latin typeface="Courier New" panose="02070309020205020404" pitchFamily="49" charset="0"/>
                <a:cs typeface="Courier New" panose="02070309020205020404" pitchFamily="49" charset="0"/>
              </a:rPr>
              <a:t>apt-get install &lt;</a:t>
            </a:r>
            <a:r>
              <a:rPr lang="en-US" altLang="en-US" sz="1600" dirty="0" err="1">
                <a:latin typeface="Courier New" panose="02070309020205020404" pitchFamily="49" charset="0"/>
                <a:cs typeface="Courier New" panose="02070309020205020404" pitchFamily="49" charset="0"/>
              </a:rPr>
              <a:t>pkg</a:t>
            </a:r>
            <a:r>
              <a:rPr lang="en-US" altLang="en-US" sz="1600" dirty="0">
                <a:latin typeface="Courier New" panose="02070309020205020404" pitchFamily="49" charset="0"/>
                <a:cs typeface="Courier New" panose="02070309020205020404" pitchFamily="49" charset="0"/>
              </a:rPr>
              <a:t>-name&gt; </a:t>
            </a:r>
            <a:r>
              <a:rPr lang="en-US" altLang="en-US" sz="1800" dirty="0"/>
              <a:t>or </a:t>
            </a:r>
            <a:r>
              <a:rPr lang="en-US" altLang="en-US" sz="1600" dirty="0">
                <a:latin typeface="Courier New" panose="02070309020205020404" pitchFamily="49" charset="0"/>
                <a:cs typeface="Courier New" panose="02070309020205020404" pitchFamily="49" charset="0"/>
              </a:rPr>
              <a:t>aptitude install &lt;</a:t>
            </a:r>
            <a:r>
              <a:rPr lang="en-US" altLang="en-US" sz="1600" dirty="0" err="1">
                <a:latin typeface="Courier New" panose="02070309020205020404" pitchFamily="49" charset="0"/>
                <a:cs typeface="Courier New" panose="02070309020205020404" pitchFamily="49" charset="0"/>
              </a:rPr>
              <a:t>pkg</a:t>
            </a:r>
            <a:r>
              <a:rPr lang="en-US" altLang="en-US" sz="1600" dirty="0">
                <a:latin typeface="Courier New" panose="02070309020205020404" pitchFamily="49" charset="0"/>
                <a:cs typeface="Courier New" panose="02070309020205020404" pitchFamily="49" charset="0"/>
              </a:rPr>
              <a:t>-name&gt;</a:t>
            </a:r>
            <a:endParaRPr lang="en-US" altLang="en-US" sz="1800" dirty="0">
              <a:latin typeface="Courier New" panose="02070309020205020404" pitchFamily="49" charset="0"/>
              <a:cs typeface="Courier New" panose="02070309020205020404" pitchFamily="49" charset="0"/>
            </a:endParaRPr>
          </a:p>
          <a:p>
            <a:pPr lvl="2">
              <a:lnSpc>
                <a:spcPct val="90000"/>
              </a:lnSpc>
            </a:pPr>
            <a:r>
              <a:rPr lang="en-US" altLang="en-US" sz="1800" dirty="0"/>
              <a:t>Search a package in local cache: </a:t>
            </a:r>
            <a:r>
              <a:rPr lang="en-US" altLang="en-US" sz="1600" dirty="0">
                <a:latin typeface="Courier New" panose="02070309020205020404" pitchFamily="49" charset="0"/>
                <a:cs typeface="Courier New" panose="02070309020205020404" pitchFamily="49" charset="0"/>
              </a:rPr>
              <a:t>apt-cache search &lt;</a:t>
            </a:r>
            <a:r>
              <a:rPr lang="en-US" altLang="en-US" sz="1600" dirty="0" err="1">
                <a:latin typeface="Courier New" panose="02070309020205020404" pitchFamily="49" charset="0"/>
                <a:cs typeface="Courier New" panose="02070309020205020404" pitchFamily="49" charset="0"/>
              </a:rPr>
              <a:t>pkg</a:t>
            </a:r>
            <a:r>
              <a:rPr lang="en-US" altLang="en-US" sz="1600" dirty="0">
                <a:latin typeface="Courier New" panose="02070309020205020404" pitchFamily="49" charset="0"/>
                <a:cs typeface="Courier New" panose="02070309020205020404" pitchFamily="49" charset="0"/>
              </a:rPr>
              <a:t>-name&gt; </a:t>
            </a:r>
            <a:endParaRPr lang="en-US" altLang="en-US" sz="1800" dirty="0">
              <a:latin typeface="Courier New" panose="02070309020205020404" pitchFamily="49" charset="0"/>
              <a:cs typeface="Courier New" panose="02070309020205020404" pitchFamily="49" charset="0"/>
            </a:endParaRPr>
          </a:p>
          <a:p>
            <a:pPr lvl="2">
              <a:lnSpc>
                <a:spcPct val="90000"/>
              </a:lnSpc>
            </a:pPr>
            <a:r>
              <a:rPr lang="en-US" altLang="en-US" sz="1800" dirty="0"/>
              <a:t>Update local cache from internet repository: </a:t>
            </a:r>
            <a:r>
              <a:rPr lang="en-US" altLang="en-US" sz="1600" dirty="0">
                <a:latin typeface="Courier New" panose="02070309020205020404" pitchFamily="49" charset="0"/>
                <a:cs typeface="Courier New" panose="02070309020205020404" pitchFamily="49" charset="0"/>
              </a:rPr>
              <a:t>apt-get upd</a:t>
            </a:r>
            <a:r>
              <a:rPr lang="en-US" altLang="en-US" sz="1800" dirty="0"/>
              <a:t>ate</a:t>
            </a:r>
          </a:p>
          <a:p>
            <a:pPr>
              <a:lnSpc>
                <a:spcPct val="90000"/>
              </a:lnSpc>
            </a:pPr>
            <a:r>
              <a:rPr lang="en-US" altLang="en-US" sz="2400" dirty="0" err="1"/>
              <a:t>Synaptics</a:t>
            </a:r>
            <a:r>
              <a:rPr lang="en-US" altLang="en-US" sz="2400" dirty="0"/>
              <a:t> is a GUI tool for install software on Ubuntu</a:t>
            </a:r>
          </a:p>
          <a:p>
            <a:pPr eaLnBrk="1" hangingPunct="1">
              <a:lnSpc>
                <a:spcPct val="90000"/>
              </a:lnSpc>
            </a:pPr>
            <a:r>
              <a:rPr lang="en-US" altLang="en-US" sz="2400" dirty="0" err="1"/>
              <a:t>dpkg</a:t>
            </a:r>
            <a:r>
              <a:rPr lang="en-US" altLang="en-US" sz="2400" dirty="0"/>
              <a:t>-* is the “manual” installation tool suite, it knows nothing about repositories</a:t>
            </a:r>
          </a:p>
        </p:txBody>
      </p:sp>
    </p:spTree>
    <p:extLst>
      <p:ext uri="{BB962C8B-B14F-4D97-AF65-F5344CB8AC3E}">
        <p14:creationId xmlns:p14="http://schemas.microsoft.com/office/powerpoint/2010/main" val="7342562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en-US"/>
              <a:t>Dependencies</a:t>
            </a:r>
          </a:p>
        </p:txBody>
      </p:sp>
      <p:sp>
        <p:nvSpPr>
          <p:cNvPr id="38915" name="Rectangle 3"/>
          <p:cNvSpPr>
            <a:spLocks noGrp="1" noChangeArrowheads="1"/>
          </p:cNvSpPr>
          <p:nvPr>
            <p:ph type="body" idx="1"/>
          </p:nvPr>
        </p:nvSpPr>
        <p:spPr/>
        <p:txBody>
          <a:bodyPr/>
          <a:lstStyle/>
          <a:p>
            <a:pPr eaLnBrk="1" hangingPunct="1"/>
            <a:r>
              <a:rPr lang="en-US" altLang="en-US" dirty="0"/>
              <a:t>Packages are arranged in hierarchies</a:t>
            </a:r>
          </a:p>
          <a:p>
            <a:pPr eaLnBrk="1" hangingPunct="1"/>
            <a:r>
              <a:rPr lang="en-US" altLang="en-US" dirty="0"/>
              <a:t>Since there is much code reuse many packages depend on other packages being installed</a:t>
            </a:r>
          </a:p>
          <a:p>
            <a:pPr eaLnBrk="1" hangingPunct="1"/>
            <a:r>
              <a:rPr lang="en-US" altLang="en-US" dirty="0"/>
              <a:t>Both tools are aware of dependencies, but they differ in how they handle them</a:t>
            </a:r>
          </a:p>
        </p:txBody>
      </p:sp>
    </p:spTree>
    <p:extLst>
      <p:ext uri="{BB962C8B-B14F-4D97-AF65-F5344CB8AC3E}">
        <p14:creationId xmlns:p14="http://schemas.microsoft.com/office/powerpoint/2010/main" val="32954558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en-US"/>
              <a:t>Apt vs Dpkg</a:t>
            </a:r>
          </a:p>
        </p:txBody>
      </p:sp>
      <p:sp>
        <p:nvSpPr>
          <p:cNvPr id="39939" name="Rectangle 3"/>
          <p:cNvSpPr>
            <a:spLocks noGrp="1" noChangeArrowheads="1"/>
          </p:cNvSpPr>
          <p:nvPr>
            <p:ph type="body" idx="1"/>
          </p:nvPr>
        </p:nvSpPr>
        <p:spPr/>
        <p:txBody>
          <a:bodyPr/>
          <a:lstStyle/>
          <a:p>
            <a:pPr eaLnBrk="1" hangingPunct="1">
              <a:lnSpc>
                <a:spcPct val="90000"/>
              </a:lnSpc>
            </a:pPr>
            <a:r>
              <a:rPr lang="en-US" altLang="en-US"/>
              <a:t>This biggest difference between apt and dpkg is how dependencies are handled</a:t>
            </a:r>
          </a:p>
          <a:p>
            <a:pPr eaLnBrk="1" hangingPunct="1">
              <a:lnSpc>
                <a:spcPct val="90000"/>
              </a:lnSpc>
            </a:pPr>
            <a:r>
              <a:rPr lang="en-US" altLang="en-US"/>
              <a:t>when apt is asked to install a package, it checks dependencies and asks if it’s ok to add all of the dependant packages as well</a:t>
            </a:r>
          </a:p>
          <a:p>
            <a:pPr eaLnBrk="1" hangingPunct="1">
              <a:lnSpc>
                <a:spcPct val="90000"/>
              </a:lnSpc>
            </a:pPr>
            <a:r>
              <a:rPr lang="en-US" altLang="en-US"/>
              <a:t>dpkg just complains that dependencies are not met, and then refuses to install</a:t>
            </a:r>
          </a:p>
          <a:p>
            <a:pPr lvl="1" eaLnBrk="1" hangingPunct="1">
              <a:lnSpc>
                <a:spcPct val="90000"/>
              </a:lnSpc>
            </a:pPr>
            <a:r>
              <a:rPr lang="en-US" altLang="en-US"/>
              <a:t>this can be overridden, a forced installation has many dangers</a:t>
            </a:r>
          </a:p>
        </p:txBody>
      </p:sp>
    </p:spTree>
    <p:extLst>
      <p:ext uri="{BB962C8B-B14F-4D97-AF65-F5344CB8AC3E}">
        <p14:creationId xmlns:p14="http://schemas.microsoft.com/office/powerpoint/2010/main" val="27765794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en-US"/>
              <a:t>Why would you use dpkg then?</a:t>
            </a:r>
          </a:p>
        </p:txBody>
      </p:sp>
      <p:sp>
        <p:nvSpPr>
          <p:cNvPr id="40963" name="Rectangle 3"/>
          <p:cNvSpPr>
            <a:spLocks noGrp="1" noChangeArrowheads="1"/>
          </p:cNvSpPr>
          <p:nvPr>
            <p:ph type="body" idx="1"/>
          </p:nvPr>
        </p:nvSpPr>
        <p:spPr/>
        <p:txBody>
          <a:bodyPr/>
          <a:lstStyle/>
          <a:p>
            <a:pPr eaLnBrk="1" hangingPunct="1"/>
            <a:r>
              <a:rPr lang="en-US" altLang="en-US"/>
              <a:t>dpkg can force installation</a:t>
            </a:r>
          </a:p>
          <a:p>
            <a:pPr eaLnBrk="1" hangingPunct="1"/>
            <a:r>
              <a:rPr lang="en-US" altLang="en-US"/>
              <a:t>some times packages you need are not in the repository</a:t>
            </a:r>
          </a:p>
          <a:p>
            <a:pPr eaLnBrk="1" hangingPunct="1"/>
            <a:r>
              <a:rPr lang="en-US" altLang="en-US"/>
              <a:t>dpkg operates independent of the package hierarchy</a:t>
            </a:r>
          </a:p>
          <a:p>
            <a:pPr eaLnBrk="1" hangingPunct="1"/>
            <a:r>
              <a:rPr lang="en-US" altLang="en-US"/>
              <a:t>dpkg can forcibly remove things as well</a:t>
            </a:r>
          </a:p>
          <a:p>
            <a:pPr eaLnBrk="1" hangingPunct="1"/>
            <a:r>
              <a:rPr lang="en-US" altLang="en-US"/>
              <a:t>dpkg –l is the only non gui way to see a list of installed packages</a:t>
            </a:r>
          </a:p>
        </p:txBody>
      </p:sp>
    </p:spTree>
    <p:extLst>
      <p:ext uri="{BB962C8B-B14F-4D97-AF65-F5344CB8AC3E}">
        <p14:creationId xmlns:p14="http://schemas.microsoft.com/office/powerpoint/2010/main" val="3874480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t>What is Unix?</a:t>
            </a:r>
          </a:p>
        </p:txBody>
      </p:sp>
      <p:sp>
        <p:nvSpPr>
          <p:cNvPr id="24579" name="Rectangle 3"/>
          <p:cNvSpPr>
            <a:spLocks noGrp="1" noChangeArrowheads="1"/>
          </p:cNvSpPr>
          <p:nvPr>
            <p:ph idx="1"/>
          </p:nvPr>
        </p:nvSpPr>
        <p:spPr/>
        <p:txBody>
          <a:bodyPr/>
          <a:lstStyle/>
          <a:p>
            <a:r>
              <a:rPr lang="en-US"/>
              <a:t>A multi-task and multi-user Operating System</a:t>
            </a:r>
          </a:p>
          <a:p>
            <a:r>
              <a:rPr lang="en-US"/>
              <a:t>Developed in 1969 at AT&amp;T’s Bell Labs by</a:t>
            </a:r>
          </a:p>
          <a:p>
            <a:pPr lvl="1"/>
            <a:r>
              <a:rPr lang="en-US"/>
              <a:t>Ken Thompson (Unix)</a:t>
            </a:r>
          </a:p>
          <a:p>
            <a:pPr lvl="1"/>
            <a:r>
              <a:rPr lang="en-US"/>
              <a:t>Dennis Ritchie (C)</a:t>
            </a:r>
          </a:p>
          <a:p>
            <a:pPr lvl="1"/>
            <a:r>
              <a:rPr lang="en-US"/>
              <a:t>Douglas Mcllroy (Pipes - Do one thing, do it well)</a:t>
            </a:r>
          </a:p>
          <a:p>
            <a:r>
              <a:rPr lang="en-US"/>
              <a:t>Some other variants: System V, Solaris, SCO Unix, SunOS, 4.4BSD, FreeBSD, NetBSD, OpenBSD, BSDI</a:t>
            </a:r>
          </a:p>
          <a:p>
            <a:pPr lvl="1"/>
            <a:endParaRPr lang="en-US"/>
          </a:p>
        </p:txBody>
      </p:sp>
    </p:spTree>
    <p:extLst>
      <p:ext uri="{BB962C8B-B14F-4D97-AF65-F5344CB8AC3E}">
        <p14:creationId xmlns:p14="http://schemas.microsoft.com/office/powerpoint/2010/main" val="165828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en-US"/>
              <a:t>Apt</a:t>
            </a:r>
          </a:p>
        </p:txBody>
      </p:sp>
      <p:graphicFrame>
        <p:nvGraphicFramePr>
          <p:cNvPr id="2" name="Table 1"/>
          <p:cNvGraphicFramePr>
            <a:graphicFrameLocks noGrp="1"/>
          </p:cNvGraphicFramePr>
          <p:nvPr>
            <p:extLst>
              <p:ext uri="{D42A27DB-BD31-4B8C-83A1-F6EECF244321}">
                <p14:modId xmlns:p14="http://schemas.microsoft.com/office/powerpoint/2010/main" val="410135988"/>
              </p:ext>
            </p:extLst>
          </p:nvPr>
        </p:nvGraphicFramePr>
        <p:xfrm>
          <a:off x="457200" y="1219200"/>
          <a:ext cx="8229599" cy="5232017"/>
        </p:xfrm>
        <a:graphic>
          <a:graphicData uri="http://schemas.openxmlformats.org/drawingml/2006/table">
            <a:tbl>
              <a:tblPr/>
              <a:tblGrid>
                <a:gridCol w="2715768">
                  <a:extLst>
                    <a:ext uri="{9D8B030D-6E8A-4147-A177-3AD203B41FA5}">
                      <a16:colId xmlns:a16="http://schemas.microsoft.com/office/drawing/2014/main" val="20000"/>
                    </a:ext>
                  </a:extLst>
                </a:gridCol>
                <a:gridCol w="2715768">
                  <a:extLst>
                    <a:ext uri="{9D8B030D-6E8A-4147-A177-3AD203B41FA5}">
                      <a16:colId xmlns:a16="http://schemas.microsoft.com/office/drawing/2014/main" val="20001"/>
                    </a:ext>
                  </a:extLst>
                </a:gridCol>
                <a:gridCol w="2798063">
                  <a:extLst>
                    <a:ext uri="{9D8B030D-6E8A-4147-A177-3AD203B41FA5}">
                      <a16:colId xmlns:a16="http://schemas.microsoft.com/office/drawing/2014/main" val="20002"/>
                    </a:ext>
                  </a:extLst>
                </a:gridCol>
              </a:tblGrid>
              <a:tr h="169206">
                <a:tc>
                  <a:txBody>
                    <a:bodyPr/>
                    <a:lstStyle/>
                    <a:p>
                      <a:pPr algn="ctr"/>
                      <a:r>
                        <a:rPr lang="en-US" sz="1600" b="1" dirty="0"/>
                        <a:t>Syntax</a:t>
                      </a:r>
                      <a:endParaRPr lang="en-US" sz="1600" dirty="0"/>
                    </a:p>
                  </a:txBody>
                  <a:tcPr marL="0" marR="0" marT="0" marB="0" anchor="ctr">
                    <a:lnL>
                      <a:noFill/>
                    </a:lnL>
                    <a:lnR>
                      <a:noFill/>
                    </a:lnR>
                    <a:lnT>
                      <a:noFill/>
                    </a:lnT>
                    <a:lnB w="12700" cap="flat" cmpd="sng" algn="ctr">
                      <a:solidFill>
                        <a:schemeClr val="tx1"/>
                      </a:solidFill>
                      <a:prstDash val="solid"/>
                      <a:round/>
                      <a:headEnd type="none" w="med" len="med"/>
                      <a:tailEnd type="none" w="med" len="med"/>
                    </a:lnB>
                    <a:solidFill>
                      <a:srgbClr val="E7EFE7"/>
                    </a:solidFill>
                  </a:tcPr>
                </a:tc>
                <a:tc>
                  <a:txBody>
                    <a:bodyPr/>
                    <a:lstStyle/>
                    <a:p>
                      <a:pPr algn="ctr"/>
                      <a:r>
                        <a:rPr lang="en-US" sz="1600" b="1"/>
                        <a:t>Description</a:t>
                      </a:r>
                      <a:endParaRPr lang="en-US" sz="1600"/>
                    </a:p>
                  </a:txBody>
                  <a:tcPr marL="0" marR="0" marT="0" marB="0" anchor="ctr">
                    <a:lnL>
                      <a:noFill/>
                    </a:lnL>
                    <a:lnR>
                      <a:noFill/>
                    </a:lnR>
                    <a:lnT>
                      <a:noFill/>
                    </a:lnT>
                    <a:lnB w="12700" cap="flat" cmpd="sng" algn="ctr">
                      <a:solidFill>
                        <a:schemeClr val="tx1"/>
                      </a:solidFill>
                      <a:prstDash val="solid"/>
                      <a:round/>
                      <a:headEnd type="none" w="med" len="med"/>
                      <a:tailEnd type="none" w="med" len="med"/>
                    </a:lnB>
                    <a:solidFill>
                      <a:srgbClr val="E7EFE7"/>
                    </a:solidFill>
                  </a:tcPr>
                </a:tc>
                <a:tc>
                  <a:txBody>
                    <a:bodyPr/>
                    <a:lstStyle/>
                    <a:p>
                      <a:pPr algn="ctr"/>
                      <a:r>
                        <a:rPr lang="en-US" sz="1600" b="1" dirty="0"/>
                        <a:t>Example(s)</a:t>
                      </a:r>
                      <a:endParaRPr lang="en-US" sz="1600" dirty="0"/>
                    </a:p>
                  </a:txBody>
                  <a:tcPr marL="0" marR="0" marT="0" marB="0" anchor="ctr">
                    <a:lnL>
                      <a:noFill/>
                    </a:lnL>
                    <a:lnR>
                      <a:noFill/>
                    </a:lnR>
                    <a:lnT>
                      <a:noFill/>
                    </a:lnT>
                    <a:lnB w="12700" cap="flat" cmpd="sng" algn="ctr">
                      <a:solidFill>
                        <a:schemeClr val="tx1"/>
                      </a:solidFill>
                      <a:prstDash val="solid"/>
                      <a:round/>
                      <a:headEnd type="none" w="med" len="med"/>
                      <a:tailEnd type="none" w="med" len="med"/>
                    </a:lnB>
                    <a:solidFill>
                      <a:srgbClr val="E7EFE7"/>
                    </a:solidFill>
                  </a:tcPr>
                </a:tc>
                <a:extLst>
                  <a:ext uri="{0D108BD9-81ED-4DB2-BD59-A6C34878D82A}">
                    <a16:rowId xmlns:a16="http://schemas.microsoft.com/office/drawing/2014/main" val="10000"/>
                  </a:ext>
                </a:extLst>
              </a:tr>
              <a:tr h="507617">
                <a:tc>
                  <a:txBody>
                    <a:bodyPr/>
                    <a:lstStyle/>
                    <a:p>
                      <a:r>
                        <a:rPr lang="en-US" sz="1400" dirty="0"/>
                        <a:t>apt-get install {package}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Install the new package. If package is installed then try to upgrade to latest version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apt-get install zip</a:t>
                      </a:r>
                      <a:br>
                        <a:rPr lang="en-US" sz="1400"/>
                      </a:br>
                      <a:r>
                        <a:rPr lang="en-US" sz="1400"/>
                        <a:t>apt-get install lsof samba mysql-client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07617">
                <a:tc>
                  <a:txBody>
                    <a:bodyPr/>
                    <a:lstStyle/>
                    <a:p>
                      <a:r>
                        <a:rPr lang="en-US" sz="1400" dirty="0"/>
                        <a:t>apt-get remove {package}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Remove/Delete an installed package except configuration files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apt-get remove zip</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38411">
                <a:tc>
                  <a:txBody>
                    <a:bodyPr/>
                    <a:lstStyle/>
                    <a:p>
                      <a:r>
                        <a:rPr lang="en-US" sz="1400" dirty="0"/>
                        <a:t>apt-get --purge remove {package}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Remove/Delete everything including configuration files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apt-get --purge remove </a:t>
                      </a:r>
                      <a:r>
                        <a:rPr lang="en-US" sz="1400" dirty="0" err="1"/>
                        <a:t>mysql</a:t>
                      </a:r>
                      <a:r>
                        <a:rPr lang="en-US" sz="1400" dirty="0"/>
                        <a:t>-server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846028">
                <a:tc>
                  <a:txBody>
                    <a:bodyPr/>
                    <a:lstStyle/>
                    <a:p>
                      <a:r>
                        <a:rPr lang="en-US" sz="1400"/>
                        <a:t>apt-get update</a:t>
                      </a:r>
                      <a:br>
                        <a:rPr lang="en-US" sz="1400"/>
                      </a:br>
                      <a:r>
                        <a:rPr lang="en-US" sz="1400"/>
                        <a:t>apt-get upgrade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Resynchronize the package index files and Upgrade the </a:t>
                      </a:r>
                      <a:r>
                        <a:rPr lang="en-US" sz="1400" dirty="0" err="1"/>
                        <a:t>Debian</a:t>
                      </a:r>
                      <a:r>
                        <a:rPr lang="en-US" sz="1400" dirty="0"/>
                        <a:t> Linux system including security update (Internet access required)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apt-get update</a:t>
                      </a:r>
                      <a:br>
                        <a:rPr lang="en-US" sz="1400"/>
                      </a:br>
                      <a:r>
                        <a:rPr lang="en-US" sz="1400"/>
                        <a:t>apt-get upgrade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538084">
                <a:tc>
                  <a:txBody>
                    <a:bodyPr/>
                    <a:lstStyle/>
                    <a:p>
                      <a:r>
                        <a:rPr lang="en-US" sz="1400" dirty="0"/>
                        <a:t>apt-get update</a:t>
                      </a:r>
                      <a:br>
                        <a:rPr lang="en-US" sz="1400" dirty="0"/>
                      </a:br>
                      <a:r>
                        <a:rPr lang="en-US" sz="1400" dirty="0"/>
                        <a:t>apt-get </a:t>
                      </a:r>
                      <a:r>
                        <a:rPr lang="en-US" sz="1400" dirty="0" err="1"/>
                        <a:t>dist</a:t>
                      </a:r>
                      <a:r>
                        <a:rPr lang="en-US" sz="1400" dirty="0"/>
                        <a:t>-upgrade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Usually use to upgrade to </a:t>
                      </a:r>
                      <a:r>
                        <a:rPr lang="en-US" sz="1400" dirty="0" err="1"/>
                        <a:t>Debian</a:t>
                      </a:r>
                      <a:r>
                        <a:rPr lang="en-US" sz="1400" dirty="0"/>
                        <a:t> distribution. For example Woody to </a:t>
                      </a:r>
                      <a:r>
                        <a:rPr lang="en-US" sz="1400" dirty="0" err="1"/>
                        <a:t>Sarge</a:t>
                      </a:r>
                      <a:r>
                        <a:rPr lang="en-US" sz="1400" dirty="0"/>
                        <a:t> upgrade. '</a:t>
                      </a:r>
                      <a:r>
                        <a:rPr lang="en-US" sz="1400" dirty="0" err="1"/>
                        <a:t>dist</a:t>
                      </a:r>
                      <a:r>
                        <a:rPr lang="en-US" sz="1400" dirty="0"/>
                        <a:t>-upgrade' in addition to performing the function of upgrade, also intelligently handles changing dependencies with new versions of packages; apt-get has a "smart" conflict resolution system, and it will attempt to upgrade the most important packages at the expense of less important ones if necessary.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apt-get update</a:t>
                      </a:r>
                      <a:br>
                        <a:rPr lang="en-US" sz="1400" dirty="0"/>
                      </a:br>
                      <a:r>
                        <a:rPr lang="en-US" sz="1400" dirty="0"/>
                        <a:t>apt-get </a:t>
                      </a:r>
                      <a:r>
                        <a:rPr lang="en-US" sz="1400" dirty="0" err="1"/>
                        <a:t>dist</a:t>
                      </a:r>
                      <a:r>
                        <a:rPr lang="en-US" sz="1400" dirty="0"/>
                        <a:t>-upgrade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3501325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1828800"/>
            <a:ext cx="7772400" cy="1470025"/>
          </a:xfrm>
        </p:spPr>
        <p:txBody>
          <a:bodyPr/>
          <a:lstStyle/>
          <a:p>
            <a:pPr algn="ctr"/>
            <a:r>
              <a:rPr lang="en-US" dirty="0"/>
              <a:t>Basic Shell Commands</a:t>
            </a:r>
          </a:p>
        </p:txBody>
      </p:sp>
      <p:sp>
        <p:nvSpPr>
          <p:cNvPr id="6" name="Subtitle 5"/>
          <p:cNvSpPr>
            <a:spLocks noGrp="1"/>
          </p:cNvSpPr>
          <p:nvPr>
            <p:ph type="subTitle" idx="1"/>
          </p:nvPr>
        </p:nvSpPr>
        <p:spPr>
          <a:xfrm>
            <a:off x="1371600" y="3355975"/>
            <a:ext cx="6400800" cy="1752600"/>
          </a:xfrm>
        </p:spPr>
        <p:txBody>
          <a:bodyPr/>
          <a:lstStyle/>
          <a:p>
            <a:endParaRPr lang="en-US" sz="1200" i="1" dirty="0"/>
          </a:p>
        </p:txBody>
      </p:sp>
    </p:spTree>
    <p:extLst>
      <p:ext uri="{BB962C8B-B14F-4D97-AF65-F5344CB8AC3E}">
        <p14:creationId xmlns:p14="http://schemas.microsoft.com/office/powerpoint/2010/main" val="30231858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Accessing Documentation 1/2</a:t>
            </a:r>
          </a:p>
        </p:txBody>
      </p:sp>
      <p:sp>
        <p:nvSpPr>
          <p:cNvPr id="10243" name="Rectangle 3"/>
          <p:cNvSpPr>
            <a:spLocks noGrp="1" noChangeArrowheads="1"/>
          </p:cNvSpPr>
          <p:nvPr>
            <p:ph idx="1"/>
          </p:nvPr>
        </p:nvSpPr>
        <p:spPr>
          <a:xfrm>
            <a:off x="457200" y="1112837"/>
            <a:ext cx="8229600" cy="5059363"/>
          </a:xfrm>
        </p:spPr>
        <p:txBody>
          <a:bodyPr/>
          <a:lstStyle/>
          <a:p>
            <a:pPr>
              <a:lnSpc>
                <a:spcPct val="80000"/>
              </a:lnSpc>
            </a:pPr>
            <a:r>
              <a:rPr lang="en-US" sz="2800" dirty="0"/>
              <a:t>Commands are generally documented using the command </a:t>
            </a:r>
            <a:r>
              <a:rPr lang="en-US" sz="2800" i="1" dirty="0"/>
              <a:t>man</a:t>
            </a:r>
            <a:r>
              <a:rPr lang="en-US" sz="2800" dirty="0"/>
              <a:t>. </a:t>
            </a:r>
          </a:p>
          <a:p>
            <a:pPr lvl="1">
              <a:lnSpc>
                <a:spcPct val="80000"/>
              </a:lnSpc>
            </a:pPr>
            <a:r>
              <a:rPr lang="en-US" sz="2400" i="1" dirty="0"/>
              <a:t>man </a:t>
            </a:r>
            <a:r>
              <a:rPr lang="en-US" sz="2400" dirty="0"/>
              <a:t>pages are subdivided into various </a:t>
            </a:r>
            <a:r>
              <a:rPr lang="en-US" sz="2400" i="1" dirty="0"/>
              <a:t>sections</a:t>
            </a:r>
          </a:p>
          <a:p>
            <a:pPr lvl="1">
              <a:lnSpc>
                <a:spcPct val="80000"/>
              </a:lnSpc>
            </a:pPr>
            <a:r>
              <a:rPr lang="en-US" sz="2400" dirty="0"/>
              <a:t>Example: Documentation of the </a:t>
            </a:r>
            <a:r>
              <a:rPr lang="en-US" sz="2400" i="1" dirty="0"/>
              <a:t>man </a:t>
            </a:r>
            <a:r>
              <a:rPr lang="en-US" sz="2400" dirty="0"/>
              <a:t>command</a:t>
            </a:r>
          </a:p>
          <a:p>
            <a:pPr lvl="2">
              <a:lnSpc>
                <a:spcPct val="80000"/>
              </a:lnSpc>
              <a:buFontTx/>
              <a:buNone/>
            </a:pPr>
            <a:r>
              <a:rPr lang="en-US" sz="2000" dirty="0">
                <a:latin typeface="Courier New" pitchFamily="49" charset="0"/>
              </a:rPr>
              <a:t>man </a:t>
            </a:r>
            <a:r>
              <a:rPr lang="en-US" sz="2000" dirty="0" err="1">
                <a:latin typeface="Courier New" pitchFamily="49" charset="0"/>
              </a:rPr>
              <a:t>man</a:t>
            </a:r>
            <a:endParaRPr lang="en-US" sz="2000" dirty="0">
              <a:latin typeface="Courier New" pitchFamily="49" charset="0"/>
            </a:endParaRPr>
          </a:p>
          <a:p>
            <a:pPr lvl="1">
              <a:lnSpc>
                <a:spcPct val="80000"/>
              </a:lnSpc>
            </a:pPr>
            <a:r>
              <a:rPr lang="en-US" sz="2400" dirty="0"/>
              <a:t>Example: Documentation of the time </a:t>
            </a:r>
            <a:r>
              <a:rPr lang="en-US" sz="2400" i="1" dirty="0"/>
              <a:t>command</a:t>
            </a:r>
          </a:p>
          <a:p>
            <a:pPr lvl="2">
              <a:lnSpc>
                <a:spcPct val="80000"/>
              </a:lnSpc>
              <a:buFontTx/>
              <a:buNone/>
            </a:pPr>
            <a:r>
              <a:rPr lang="en-US" sz="2000" dirty="0">
                <a:latin typeface="Courier New" pitchFamily="49" charset="0"/>
              </a:rPr>
              <a:t>man time</a:t>
            </a:r>
          </a:p>
          <a:p>
            <a:pPr lvl="1">
              <a:lnSpc>
                <a:spcPct val="80000"/>
              </a:lnSpc>
            </a:pPr>
            <a:r>
              <a:rPr lang="en-US" sz="2400" dirty="0"/>
              <a:t>Example: Documentation of the time </a:t>
            </a:r>
            <a:r>
              <a:rPr lang="en-US" sz="2400" i="1" dirty="0"/>
              <a:t>C library function</a:t>
            </a:r>
          </a:p>
          <a:p>
            <a:pPr lvl="2">
              <a:lnSpc>
                <a:spcPct val="80000"/>
              </a:lnSpc>
              <a:buFontTx/>
              <a:buNone/>
            </a:pPr>
            <a:r>
              <a:rPr lang="en-US" sz="2000" dirty="0">
                <a:latin typeface="Courier New" pitchFamily="49" charset="0"/>
              </a:rPr>
              <a:t>man 3 time</a:t>
            </a:r>
          </a:p>
          <a:p>
            <a:pPr>
              <a:lnSpc>
                <a:spcPct val="80000"/>
              </a:lnSpc>
            </a:pPr>
            <a:r>
              <a:rPr lang="en-US" sz="2800" i="1" dirty="0"/>
              <a:t>man </a:t>
            </a:r>
            <a:r>
              <a:rPr lang="en-US" sz="2800" dirty="0"/>
              <a:t>will present the manual page of the specified entry using </a:t>
            </a:r>
            <a:r>
              <a:rPr lang="en-US" sz="2800" i="1" dirty="0"/>
              <a:t>more</a:t>
            </a:r>
            <a:r>
              <a:rPr lang="en-US" sz="2800" dirty="0"/>
              <a:t> or </a:t>
            </a:r>
            <a:r>
              <a:rPr lang="en-US" sz="2800" i="1" dirty="0"/>
              <a:t>less.</a:t>
            </a:r>
            <a:r>
              <a:rPr lang="en-US" sz="2800" dirty="0"/>
              <a:t> </a:t>
            </a:r>
          </a:p>
          <a:p>
            <a:pPr lvl="1">
              <a:lnSpc>
                <a:spcPct val="80000"/>
              </a:lnSpc>
            </a:pPr>
            <a:r>
              <a:rPr lang="en-US" sz="1800" dirty="0"/>
              <a:t>In Linux, the default is </a:t>
            </a:r>
            <a:r>
              <a:rPr lang="en-US" sz="1800" i="1" dirty="0"/>
              <a:t>less</a:t>
            </a:r>
            <a:r>
              <a:rPr lang="en-US" sz="1800" dirty="0"/>
              <a:t>, but can be overridden </a:t>
            </a:r>
          </a:p>
          <a:p>
            <a:pPr lvl="1">
              <a:lnSpc>
                <a:spcPct val="80000"/>
              </a:lnSpc>
            </a:pPr>
            <a:r>
              <a:rPr lang="en-US" sz="1800" i="1" dirty="0"/>
              <a:t>less</a:t>
            </a:r>
            <a:r>
              <a:rPr lang="en-US" sz="1800" dirty="0"/>
              <a:t> presents a screen-full at a time. ‘spacebar’ moves forward, ‘b’ moves backward, ‘$’ moves to end, ‘q’ quits, ‘?’ helps. </a:t>
            </a:r>
            <a:endParaRPr lang="en-US" sz="1800" dirty="0">
              <a:latin typeface="Courier New" pitchFamily="49" charset="0"/>
            </a:endParaRPr>
          </a:p>
          <a:p>
            <a:pPr lvl="2">
              <a:lnSpc>
                <a:spcPct val="80000"/>
              </a:lnSpc>
              <a:buFontTx/>
              <a:buNone/>
            </a:pPr>
            <a:endParaRPr lang="en-US" sz="16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a:t>Accessing Documentation 2/2</a:t>
            </a:r>
          </a:p>
        </p:txBody>
      </p:sp>
      <p:sp>
        <p:nvSpPr>
          <p:cNvPr id="11267" name="Rectangle 3"/>
          <p:cNvSpPr>
            <a:spLocks noGrp="1" noChangeArrowheads="1"/>
          </p:cNvSpPr>
          <p:nvPr>
            <p:ph idx="1"/>
          </p:nvPr>
        </p:nvSpPr>
        <p:spPr>
          <a:xfrm>
            <a:off x="457200" y="1219200"/>
            <a:ext cx="8229600" cy="4911725"/>
          </a:xfrm>
        </p:spPr>
        <p:txBody>
          <a:bodyPr/>
          <a:lstStyle/>
          <a:p>
            <a:r>
              <a:rPr lang="en-US" sz="2800" dirty="0"/>
              <a:t>A few commands (such as diff, </a:t>
            </a:r>
            <a:r>
              <a:rPr lang="en-US" sz="2800" dirty="0" err="1"/>
              <a:t>gcc</a:t>
            </a:r>
            <a:r>
              <a:rPr lang="en-US" sz="2800" dirty="0"/>
              <a:t>, </a:t>
            </a:r>
            <a:r>
              <a:rPr lang="en-US" sz="2800" dirty="0" err="1"/>
              <a:t>awk</a:t>
            </a:r>
            <a:r>
              <a:rPr lang="en-US" sz="2800" dirty="0"/>
              <a:t>) are </a:t>
            </a:r>
            <a:r>
              <a:rPr lang="en-US" sz="2800" dirty="0" err="1"/>
              <a:t>doccumented</a:t>
            </a:r>
            <a:r>
              <a:rPr lang="en-US" sz="2800" dirty="0"/>
              <a:t> using </a:t>
            </a:r>
            <a:r>
              <a:rPr lang="en-US" sz="2800" i="1" dirty="0"/>
              <a:t>info</a:t>
            </a:r>
            <a:r>
              <a:rPr lang="en-US" sz="2800" dirty="0"/>
              <a:t>.</a:t>
            </a:r>
          </a:p>
          <a:p>
            <a:pPr lvl="1"/>
            <a:r>
              <a:rPr lang="en-US" sz="2400" i="1" dirty="0"/>
              <a:t>info </a:t>
            </a:r>
            <a:r>
              <a:rPr lang="en-US" sz="2400" dirty="0"/>
              <a:t>is GNU-specific</a:t>
            </a:r>
          </a:p>
          <a:p>
            <a:pPr lvl="1"/>
            <a:r>
              <a:rPr lang="en-US" sz="2400" dirty="0"/>
              <a:t>Uses its own hypertext ‘viewer’. </a:t>
            </a:r>
          </a:p>
          <a:p>
            <a:pPr lvl="2"/>
            <a:r>
              <a:rPr lang="en-US" sz="2000" dirty="0"/>
              <a:t>arrow-keys select different links </a:t>
            </a:r>
          </a:p>
          <a:p>
            <a:pPr lvl="2"/>
            <a:r>
              <a:rPr lang="en-US" sz="2000" i="1" dirty="0"/>
              <a:t>space</a:t>
            </a:r>
            <a:r>
              <a:rPr lang="en-US" sz="2000" dirty="0"/>
              <a:t> pages forward</a:t>
            </a:r>
          </a:p>
          <a:p>
            <a:pPr lvl="2"/>
            <a:r>
              <a:rPr lang="en-US" sz="2000" i="1" dirty="0"/>
              <a:t>‘u’</a:t>
            </a:r>
            <a:r>
              <a:rPr lang="en-US" sz="2000" dirty="0"/>
              <a:t> goes back “up” a hyperlink level, like “back” in browsers</a:t>
            </a:r>
            <a:endParaRPr lang="en-US" sz="2000" i="1" dirty="0"/>
          </a:p>
          <a:p>
            <a:r>
              <a:rPr lang="en-US" sz="2800" dirty="0"/>
              <a:t>Most commands have HTML references on the WWW.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350838"/>
            <a:ext cx="8229600" cy="563562"/>
          </a:xfrm>
        </p:spPr>
        <p:txBody>
          <a:bodyPr/>
          <a:lstStyle/>
          <a:p>
            <a:r>
              <a:rPr lang="en-US" dirty="0"/>
              <a:t>Getting around the </a:t>
            </a:r>
            <a:r>
              <a:rPr lang="en-US" dirty="0" err="1"/>
              <a:t>filesystems</a:t>
            </a:r>
            <a:r>
              <a:rPr lang="en-US" dirty="0"/>
              <a:t> 2/6</a:t>
            </a:r>
            <a:endParaRPr lang="en-US" sz="2000" dirty="0"/>
          </a:p>
        </p:txBody>
      </p:sp>
      <p:sp>
        <p:nvSpPr>
          <p:cNvPr id="13315" name="Rectangle 3"/>
          <p:cNvSpPr>
            <a:spLocks noGrp="1" noChangeArrowheads="1"/>
          </p:cNvSpPr>
          <p:nvPr>
            <p:ph idx="1"/>
          </p:nvPr>
        </p:nvSpPr>
        <p:spPr>
          <a:xfrm>
            <a:off x="457200" y="1066800"/>
            <a:ext cx="8229600" cy="5059363"/>
          </a:xfrm>
        </p:spPr>
        <p:txBody>
          <a:bodyPr/>
          <a:lstStyle/>
          <a:p>
            <a:pPr>
              <a:lnSpc>
                <a:spcPct val="80000"/>
              </a:lnSpc>
            </a:pPr>
            <a:r>
              <a:rPr lang="en-US" sz="1800" dirty="0"/>
              <a:t>Commands to navigate the directories:</a:t>
            </a:r>
          </a:p>
          <a:p>
            <a:pPr lvl="1">
              <a:lnSpc>
                <a:spcPct val="80000"/>
              </a:lnSpc>
            </a:pPr>
            <a:r>
              <a:rPr lang="en-US" sz="1600" dirty="0" err="1">
                <a:latin typeface="Courier New" pitchFamily="49" charset="0"/>
              </a:rPr>
              <a:t>pwd</a:t>
            </a:r>
            <a:endParaRPr lang="en-US" sz="1600" dirty="0">
              <a:latin typeface="Courier New" pitchFamily="49" charset="0"/>
            </a:endParaRPr>
          </a:p>
          <a:p>
            <a:pPr lvl="1">
              <a:lnSpc>
                <a:spcPct val="80000"/>
              </a:lnSpc>
            </a:pPr>
            <a:r>
              <a:rPr lang="en-US" sz="1600" dirty="0">
                <a:latin typeface="Courier New"/>
                <a:cs typeface="Courier New"/>
              </a:rPr>
              <a:t>ls</a:t>
            </a:r>
          </a:p>
          <a:p>
            <a:pPr lvl="2">
              <a:lnSpc>
                <a:spcPct val="80000"/>
              </a:lnSpc>
              <a:buNone/>
            </a:pPr>
            <a:r>
              <a:rPr lang="en-US" sz="1400" dirty="0">
                <a:latin typeface="Courier New"/>
                <a:cs typeface="Courier New"/>
              </a:rPr>
              <a:t>ls file; ls directory ;  ; ls –a ; ls –l ; ls -R</a:t>
            </a:r>
          </a:p>
          <a:p>
            <a:pPr lvl="1">
              <a:lnSpc>
                <a:spcPct val="80000"/>
              </a:lnSpc>
            </a:pPr>
            <a:r>
              <a:rPr lang="en-US" sz="1600" dirty="0">
                <a:latin typeface="Courier New"/>
                <a:cs typeface="Courier New"/>
              </a:rPr>
              <a:t>cd</a:t>
            </a:r>
          </a:p>
          <a:p>
            <a:pPr lvl="2">
              <a:lnSpc>
                <a:spcPct val="80000"/>
              </a:lnSpc>
              <a:buFontTx/>
              <a:buNone/>
            </a:pPr>
            <a:r>
              <a:rPr lang="en-US" sz="1400" dirty="0">
                <a:latin typeface="Courier New"/>
                <a:cs typeface="Courier New"/>
              </a:rPr>
              <a:t>cd ..</a:t>
            </a:r>
          </a:p>
          <a:p>
            <a:pPr lvl="2">
              <a:lnSpc>
                <a:spcPct val="80000"/>
              </a:lnSpc>
              <a:buFontTx/>
              <a:buNone/>
            </a:pPr>
            <a:r>
              <a:rPr lang="en-US" sz="1400" dirty="0">
                <a:latin typeface="Courier New"/>
                <a:cs typeface="Courier New"/>
              </a:rPr>
              <a:t>cd /home/</a:t>
            </a:r>
            <a:r>
              <a:rPr lang="en-US" sz="1400" dirty="0" err="1">
                <a:latin typeface="Courier New"/>
                <a:cs typeface="Courier New"/>
              </a:rPr>
              <a:t>tim</a:t>
            </a:r>
            <a:r>
              <a:rPr lang="en-US" sz="1400" dirty="0">
                <a:latin typeface="Courier New"/>
                <a:cs typeface="Courier New"/>
              </a:rPr>
              <a:t>/projects</a:t>
            </a:r>
          </a:p>
          <a:p>
            <a:pPr lvl="2">
              <a:lnSpc>
                <a:spcPct val="80000"/>
              </a:lnSpc>
              <a:buFontTx/>
              <a:buNone/>
            </a:pPr>
            <a:r>
              <a:rPr lang="en-US" sz="1400" dirty="0">
                <a:latin typeface="Courier New"/>
                <a:cs typeface="Courier New"/>
              </a:rPr>
              <a:t>cd ~/projects</a:t>
            </a:r>
          </a:p>
          <a:p>
            <a:pPr lvl="2">
              <a:lnSpc>
                <a:spcPct val="80000"/>
              </a:lnSpc>
              <a:buFontTx/>
              <a:buNone/>
            </a:pPr>
            <a:r>
              <a:rPr lang="en-US" sz="1400" dirty="0">
                <a:latin typeface="Courier New"/>
                <a:cs typeface="Courier New"/>
              </a:rPr>
              <a:t>cd ~</a:t>
            </a:r>
            <a:r>
              <a:rPr lang="en-US" sz="1400" dirty="0" err="1">
                <a:latin typeface="Courier New"/>
                <a:cs typeface="Courier New"/>
              </a:rPr>
              <a:t>tim</a:t>
            </a:r>
            <a:r>
              <a:rPr lang="en-US" sz="1400" dirty="0">
                <a:latin typeface="Courier New"/>
                <a:cs typeface="Courier New"/>
              </a:rPr>
              <a:t>/projects</a:t>
            </a:r>
          </a:p>
          <a:p>
            <a:pPr lvl="2">
              <a:lnSpc>
                <a:spcPct val="80000"/>
              </a:lnSpc>
              <a:buFontTx/>
              <a:buNone/>
            </a:pPr>
            <a:r>
              <a:rPr lang="en-US" sz="1400" dirty="0">
                <a:latin typeface="Courier New"/>
                <a:cs typeface="Courier New"/>
              </a:rPr>
              <a:t>cd $HOME/projects</a:t>
            </a:r>
          </a:p>
          <a:p>
            <a:pPr lvl="1">
              <a:lnSpc>
                <a:spcPct val="80000"/>
              </a:lnSpc>
            </a:pPr>
            <a:r>
              <a:rPr lang="en-US" sz="1600" dirty="0" err="1">
                <a:latin typeface="Courier New" pitchFamily="49" charset="0"/>
              </a:rPr>
              <a:t>mkdir</a:t>
            </a:r>
            <a:endParaRPr lang="en-US" sz="1600" dirty="0">
              <a:latin typeface="Courier New" pitchFamily="49" charset="0"/>
            </a:endParaRPr>
          </a:p>
          <a:p>
            <a:pPr lvl="1">
              <a:lnSpc>
                <a:spcPct val="80000"/>
              </a:lnSpc>
            </a:pPr>
            <a:r>
              <a:rPr lang="en-US" sz="1600" dirty="0" err="1">
                <a:latin typeface="Courier New" pitchFamily="49" charset="0"/>
              </a:rPr>
              <a:t>rmdir</a:t>
            </a:r>
            <a:endParaRPr lang="en-US" sz="1600" dirty="0">
              <a:latin typeface="Courier New" pitchFamily="49" charset="0"/>
            </a:endParaRPr>
          </a:p>
          <a:p>
            <a:pPr lvl="1">
              <a:lnSpc>
                <a:spcPct val="80000"/>
              </a:lnSpc>
            </a:pPr>
            <a:r>
              <a:rPr lang="en-US" sz="1600" dirty="0">
                <a:latin typeface="Courier New"/>
                <a:cs typeface="Courier New"/>
              </a:rPr>
              <a:t>mv</a:t>
            </a:r>
          </a:p>
          <a:p>
            <a:pPr lvl="2">
              <a:lnSpc>
                <a:spcPct val="80000"/>
              </a:lnSpc>
              <a:buFontTx/>
              <a:buNone/>
            </a:pPr>
            <a:r>
              <a:rPr lang="en-US" sz="1400" dirty="0">
                <a:latin typeface="Courier New"/>
                <a:cs typeface="Courier New"/>
              </a:rPr>
              <a:t>mv </a:t>
            </a:r>
            <a:r>
              <a:rPr lang="en-US" sz="1400" dirty="0" err="1">
                <a:latin typeface="Courier New"/>
                <a:cs typeface="Courier New"/>
              </a:rPr>
              <a:t>oldfilename</a:t>
            </a:r>
            <a:r>
              <a:rPr lang="en-US" sz="1400" dirty="0">
                <a:latin typeface="Courier New"/>
                <a:cs typeface="Courier New"/>
              </a:rPr>
              <a:t> </a:t>
            </a:r>
            <a:r>
              <a:rPr lang="en-US" sz="1400" dirty="0" err="1">
                <a:latin typeface="Courier New"/>
                <a:cs typeface="Courier New"/>
              </a:rPr>
              <a:t>newfilename</a:t>
            </a:r>
            <a:endParaRPr lang="en-US" sz="1400" dirty="0">
              <a:latin typeface="Courier New"/>
              <a:cs typeface="Courier New"/>
            </a:endParaRPr>
          </a:p>
          <a:p>
            <a:pPr lvl="2">
              <a:lnSpc>
                <a:spcPct val="80000"/>
              </a:lnSpc>
              <a:buFontTx/>
              <a:buNone/>
            </a:pPr>
            <a:r>
              <a:rPr lang="en-US" sz="1400" dirty="0">
                <a:latin typeface="Courier New"/>
                <a:cs typeface="Courier New"/>
              </a:rPr>
              <a:t>mv file1 file2 file3 </a:t>
            </a:r>
            <a:r>
              <a:rPr lang="en-US" sz="1400" dirty="0" err="1">
                <a:latin typeface="Courier New"/>
                <a:cs typeface="Courier New"/>
              </a:rPr>
              <a:t>newtargetdirectory</a:t>
            </a:r>
            <a:endParaRPr lang="en-US" sz="1400" dirty="0">
              <a:latin typeface="Courier New"/>
              <a:cs typeface="Courier New"/>
            </a:endParaRPr>
          </a:p>
          <a:p>
            <a:pPr lvl="1">
              <a:lnSpc>
                <a:spcPct val="80000"/>
              </a:lnSpc>
            </a:pPr>
            <a:r>
              <a:rPr lang="en-US" sz="1600" dirty="0">
                <a:latin typeface="Courier New"/>
                <a:cs typeface="Courier New"/>
              </a:rPr>
              <a:t>cp	-- syntax like mv</a:t>
            </a:r>
          </a:p>
          <a:p>
            <a:pPr lvl="2">
              <a:lnSpc>
                <a:spcPct val="80000"/>
              </a:lnSpc>
              <a:buFontTx/>
              <a:buNone/>
            </a:pPr>
            <a:r>
              <a:rPr lang="en-US" sz="1400" dirty="0">
                <a:latin typeface="Courier New"/>
                <a:cs typeface="Courier New"/>
              </a:rPr>
              <a:t>cp –r dir1 dir1copy</a:t>
            </a:r>
          </a:p>
          <a:p>
            <a:pPr lvl="1">
              <a:lnSpc>
                <a:spcPct val="80000"/>
              </a:lnSpc>
            </a:pPr>
            <a:r>
              <a:rPr lang="en-US" sz="1600" dirty="0">
                <a:latin typeface="Courier New"/>
                <a:cs typeface="Courier New"/>
              </a:rPr>
              <a:t>rm</a:t>
            </a:r>
          </a:p>
          <a:p>
            <a:pPr lvl="1">
              <a:lnSpc>
                <a:spcPct val="80000"/>
              </a:lnSpc>
            </a:pPr>
            <a:r>
              <a:rPr lang="en-US" sz="1600" dirty="0">
                <a:latin typeface="Courier New" pitchFamily="49" charset="0"/>
              </a:rPr>
              <a:t>push</a:t>
            </a:r>
          </a:p>
          <a:p>
            <a:pPr lvl="1">
              <a:lnSpc>
                <a:spcPct val="80000"/>
              </a:lnSpc>
            </a:pPr>
            <a:r>
              <a:rPr lang="en-US" sz="1600" dirty="0">
                <a:latin typeface="Courier New" pitchFamily="49" charset="0"/>
              </a:rPr>
              <a:t>pop</a:t>
            </a:r>
          </a:p>
          <a:p>
            <a:pPr lvl="1">
              <a:lnSpc>
                <a:spcPct val="80000"/>
              </a:lnSpc>
            </a:pPr>
            <a:r>
              <a:rPr lang="en-US" sz="1600" dirty="0">
                <a:latin typeface="Courier New" pitchFamily="49" charset="0"/>
              </a:rPr>
              <a:t>find</a:t>
            </a:r>
          </a:p>
          <a:p>
            <a:pPr lvl="2">
              <a:lnSpc>
                <a:spcPct val="80000"/>
              </a:lnSpc>
              <a:buFontTx/>
              <a:buNone/>
            </a:pPr>
            <a:r>
              <a:rPr lang="en-US" sz="1400" dirty="0">
                <a:latin typeface="Courier New"/>
                <a:cs typeface="Courier New"/>
              </a:rPr>
              <a:t>find . –ls</a:t>
            </a:r>
          </a:p>
          <a:p>
            <a:pPr lvl="2">
              <a:lnSpc>
                <a:spcPct val="80000"/>
              </a:lnSpc>
              <a:buFontTx/>
              <a:buNone/>
            </a:pPr>
            <a:r>
              <a:rPr lang="en-US" sz="1400" dirty="0">
                <a:latin typeface="Courier New" pitchFamily="49" charset="0"/>
              </a:rPr>
              <a:t>find . –type d –print</a:t>
            </a:r>
          </a:p>
          <a:p>
            <a:pPr lvl="2">
              <a:lnSpc>
                <a:spcPct val="80000"/>
              </a:lnSpc>
              <a:buFontTx/>
              <a:buNone/>
            </a:pPr>
            <a:r>
              <a:rPr lang="en-US" sz="1400" dirty="0">
                <a:latin typeface="Courier New" pitchFamily="49" charset="0"/>
              </a:rPr>
              <a:t>find . –type f –exec “echo” “{}”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p:cNvSpPr>
            <a:spLocks noGrp="1" noChangeArrowheads="1"/>
          </p:cNvSpPr>
          <p:nvPr>
            <p:ph type="body" sz="half" idx="1"/>
          </p:nvPr>
        </p:nvSpPr>
        <p:spPr/>
        <p:txBody>
          <a:bodyPr/>
          <a:lstStyle/>
          <a:p>
            <a:pPr>
              <a:lnSpc>
                <a:spcPct val="80000"/>
              </a:lnSpc>
              <a:spcBef>
                <a:spcPct val="20000"/>
              </a:spcBef>
              <a:spcAft>
                <a:spcPct val="0"/>
              </a:spcAft>
              <a:buClr>
                <a:srgbClr val="DF0587"/>
              </a:buClr>
              <a:buSzPct val="100000"/>
              <a:buFont typeface="Wingdings" pitchFamily="2" charset="2"/>
              <a:buNone/>
            </a:pPr>
            <a:endParaRPr lang="en-US" sz="2400" b="1">
              <a:solidFill>
                <a:srgbClr val="000066"/>
              </a:solidFill>
              <a:latin typeface="Arial" charset="0"/>
            </a:endParaRPr>
          </a:p>
          <a:p>
            <a:pPr>
              <a:lnSpc>
                <a:spcPct val="100000"/>
              </a:lnSpc>
              <a:spcBef>
                <a:spcPct val="20000"/>
              </a:spcBef>
              <a:spcAft>
                <a:spcPct val="0"/>
              </a:spcAft>
              <a:buSzPct val="100000"/>
              <a:buFont typeface="Times New Roman" pitchFamily="18" charset="0"/>
              <a:buChar char="•"/>
            </a:pPr>
            <a:endParaRPr lang="en-US">
              <a:latin typeface="Times New Roman" pitchFamily="18" charset="0"/>
            </a:endParaRPr>
          </a:p>
        </p:txBody>
      </p:sp>
      <p:sp>
        <p:nvSpPr>
          <p:cNvPr id="80906" name="Rectangle 10"/>
          <p:cNvSpPr>
            <a:spLocks noGrp="1" noChangeArrowheads="1"/>
          </p:cNvSpPr>
          <p:nvPr>
            <p:ph sz="half" idx="2"/>
          </p:nvPr>
        </p:nvSpPr>
        <p:spPr>
          <a:xfrm>
            <a:off x="533400" y="1219200"/>
            <a:ext cx="7943850" cy="5181600"/>
          </a:xfrm>
        </p:spPr>
        <p:txBody>
          <a:bodyPr/>
          <a:lstStyle/>
          <a:p>
            <a:pPr marL="311150" indent="-311150" algn="just">
              <a:lnSpc>
                <a:spcPct val="80000"/>
              </a:lnSpc>
              <a:spcBef>
                <a:spcPct val="20000"/>
              </a:spcBef>
              <a:spcAft>
                <a:spcPct val="0"/>
              </a:spcAft>
              <a:buClr>
                <a:schemeClr val="tx1"/>
              </a:buClr>
              <a:buSzPct val="100000"/>
              <a:buFont typeface="Wingdings" pitchFamily="2" charset="2"/>
              <a:buNone/>
            </a:pPr>
            <a:r>
              <a:rPr lang="en-US" sz="2400" b="1" dirty="0">
                <a:solidFill>
                  <a:srgbClr val="000066"/>
                </a:solidFill>
                <a:latin typeface="Arial" charset="0"/>
              </a:rPr>
              <a:t>File compression, backing up and restoring</a:t>
            </a:r>
          </a:p>
          <a:p>
            <a:pPr marL="311150" indent="-311150" algn="just">
              <a:lnSpc>
                <a:spcPct val="80000"/>
              </a:lnSpc>
              <a:spcBef>
                <a:spcPct val="40000"/>
              </a:spcBef>
              <a:spcAft>
                <a:spcPct val="0"/>
              </a:spcAft>
              <a:buClr>
                <a:schemeClr val="tx1"/>
              </a:buClr>
              <a:buSzPct val="100000"/>
              <a:buFont typeface="Wingdings" pitchFamily="2" charset="2"/>
              <a:buBlip>
                <a:blip r:embed="rId3"/>
              </a:buBlip>
            </a:pPr>
            <a:r>
              <a:rPr lang="en-US" sz="2400" b="1" dirty="0">
                <a:solidFill>
                  <a:srgbClr val="000066"/>
                </a:solidFill>
                <a:latin typeface="Arial" charset="0"/>
              </a:rPr>
              <a:t>compress</a:t>
            </a:r>
            <a:r>
              <a:rPr lang="en-US" sz="2400" dirty="0">
                <a:solidFill>
                  <a:srgbClr val="000066"/>
                </a:solidFill>
                <a:latin typeface="Arial" charset="0"/>
              </a:rPr>
              <a:t> </a:t>
            </a:r>
            <a:r>
              <a:rPr lang="en-US" sz="2400" dirty="0" err="1">
                <a:solidFill>
                  <a:srgbClr val="000066"/>
                </a:solidFill>
                <a:latin typeface="Arial" charset="0"/>
              </a:rPr>
              <a:t>Compress</a:t>
            </a:r>
            <a:r>
              <a:rPr lang="en-US" sz="2400" dirty="0">
                <a:solidFill>
                  <a:srgbClr val="000066"/>
                </a:solidFill>
                <a:latin typeface="Arial" charset="0"/>
              </a:rPr>
              <a:t> data.</a:t>
            </a:r>
          </a:p>
          <a:p>
            <a:pPr marL="311150" indent="-311150" algn="just">
              <a:lnSpc>
                <a:spcPct val="80000"/>
              </a:lnSpc>
              <a:spcBef>
                <a:spcPct val="40000"/>
              </a:spcBef>
              <a:spcAft>
                <a:spcPct val="0"/>
              </a:spcAft>
              <a:buClr>
                <a:schemeClr val="tx1"/>
              </a:buClr>
              <a:buSzPct val="100000"/>
              <a:buFont typeface="Wingdings" pitchFamily="2" charset="2"/>
              <a:buBlip>
                <a:blip r:embed="rId3"/>
              </a:buBlip>
            </a:pPr>
            <a:r>
              <a:rPr lang="en-US" sz="2400" b="1" dirty="0">
                <a:solidFill>
                  <a:srgbClr val="000066"/>
                </a:solidFill>
                <a:latin typeface="Arial" charset="0"/>
              </a:rPr>
              <a:t>uncompress</a:t>
            </a:r>
            <a:r>
              <a:rPr lang="en-US" sz="2400" dirty="0">
                <a:solidFill>
                  <a:srgbClr val="000066"/>
                </a:solidFill>
                <a:latin typeface="Arial" charset="0"/>
              </a:rPr>
              <a:t> Expand data.</a:t>
            </a:r>
          </a:p>
          <a:p>
            <a:pPr marL="311150" indent="-311150" algn="just">
              <a:lnSpc>
                <a:spcPct val="80000"/>
              </a:lnSpc>
              <a:spcBef>
                <a:spcPct val="40000"/>
              </a:spcBef>
              <a:spcAft>
                <a:spcPct val="0"/>
              </a:spcAft>
              <a:buClr>
                <a:schemeClr val="tx1"/>
              </a:buClr>
              <a:buSzPct val="100000"/>
              <a:buFont typeface="Wingdings" pitchFamily="2" charset="2"/>
              <a:buBlip>
                <a:blip r:embed="rId3"/>
              </a:buBlip>
            </a:pPr>
            <a:r>
              <a:rPr lang="en-US" sz="2400" b="1" dirty="0" err="1">
                <a:solidFill>
                  <a:srgbClr val="000066"/>
                </a:solidFill>
                <a:latin typeface="Arial" charset="0"/>
              </a:rPr>
              <a:t>cpio</a:t>
            </a:r>
            <a:r>
              <a:rPr lang="en-US" sz="2400" dirty="0">
                <a:solidFill>
                  <a:srgbClr val="000066"/>
                </a:solidFill>
                <a:latin typeface="Arial" charset="0"/>
              </a:rPr>
              <a:t> Can store files on tapes. to/from archives.</a:t>
            </a:r>
          </a:p>
          <a:p>
            <a:pPr marL="311150" indent="-311150" algn="just">
              <a:lnSpc>
                <a:spcPct val="80000"/>
              </a:lnSpc>
              <a:spcBef>
                <a:spcPct val="40000"/>
              </a:spcBef>
              <a:spcAft>
                <a:spcPct val="0"/>
              </a:spcAft>
              <a:buClr>
                <a:schemeClr val="tx1"/>
              </a:buClr>
              <a:buSzPct val="100000"/>
              <a:buFont typeface="Wingdings" pitchFamily="2" charset="2"/>
              <a:buBlip>
                <a:blip r:embed="rId3"/>
              </a:buBlip>
            </a:pPr>
            <a:r>
              <a:rPr lang="en-US" sz="2400" b="1" dirty="0" err="1">
                <a:solidFill>
                  <a:srgbClr val="000066"/>
                </a:solidFill>
                <a:latin typeface="Arial" charset="0"/>
              </a:rPr>
              <a:t>gzip</a:t>
            </a:r>
            <a:r>
              <a:rPr lang="en-US" sz="2400" dirty="0">
                <a:solidFill>
                  <a:srgbClr val="000066"/>
                </a:solidFill>
                <a:latin typeface="Arial" charset="0"/>
              </a:rPr>
              <a:t> - zip a file to a </a:t>
            </a:r>
            <a:r>
              <a:rPr lang="en-US" sz="2400" dirty="0" err="1">
                <a:solidFill>
                  <a:srgbClr val="000066"/>
                </a:solidFill>
                <a:latin typeface="Arial" charset="0"/>
              </a:rPr>
              <a:t>gz</a:t>
            </a:r>
            <a:r>
              <a:rPr lang="en-US" sz="2400" dirty="0">
                <a:solidFill>
                  <a:srgbClr val="000066"/>
                </a:solidFill>
                <a:latin typeface="Arial" charset="0"/>
              </a:rPr>
              <a:t> file.</a:t>
            </a:r>
          </a:p>
          <a:p>
            <a:pPr marL="311150" indent="-311150" algn="just">
              <a:lnSpc>
                <a:spcPct val="80000"/>
              </a:lnSpc>
              <a:spcBef>
                <a:spcPct val="40000"/>
              </a:spcBef>
              <a:spcAft>
                <a:spcPct val="0"/>
              </a:spcAft>
              <a:buClr>
                <a:schemeClr val="tx1"/>
              </a:buClr>
              <a:buSzPct val="100000"/>
              <a:buFont typeface="Wingdings" pitchFamily="2" charset="2"/>
              <a:buBlip>
                <a:blip r:embed="rId3"/>
              </a:buBlip>
            </a:pPr>
            <a:r>
              <a:rPr lang="en-US" sz="2400" b="1" dirty="0" err="1">
                <a:solidFill>
                  <a:srgbClr val="000066"/>
                </a:solidFill>
                <a:latin typeface="Arial" charset="0"/>
              </a:rPr>
              <a:t>gunzip</a:t>
            </a:r>
            <a:r>
              <a:rPr lang="en-US" sz="2400" dirty="0">
                <a:solidFill>
                  <a:srgbClr val="000066"/>
                </a:solidFill>
                <a:latin typeface="Arial" charset="0"/>
              </a:rPr>
              <a:t> - unzip a </a:t>
            </a:r>
            <a:r>
              <a:rPr lang="en-US" sz="2400" dirty="0" err="1">
                <a:solidFill>
                  <a:srgbClr val="000066"/>
                </a:solidFill>
                <a:latin typeface="Arial" charset="0"/>
              </a:rPr>
              <a:t>gz</a:t>
            </a:r>
            <a:r>
              <a:rPr lang="en-US" sz="2400" dirty="0">
                <a:solidFill>
                  <a:srgbClr val="000066"/>
                </a:solidFill>
                <a:latin typeface="Arial" charset="0"/>
              </a:rPr>
              <a:t> file.</a:t>
            </a:r>
          </a:p>
          <a:p>
            <a:pPr marL="311150" indent="-311150" algn="just">
              <a:lnSpc>
                <a:spcPct val="80000"/>
              </a:lnSpc>
              <a:spcBef>
                <a:spcPct val="40000"/>
              </a:spcBef>
              <a:spcAft>
                <a:spcPct val="0"/>
              </a:spcAft>
              <a:buClr>
                <a:schemeClr val="tx1"/>
              </a:buClr>
              <a:buSzPct val="100000"/>
              <a:buFont typeface="Wingdings" pitchFamily="2" charset="2"/>
              <a:buBlip>
                <a:blip r:embed="rId3"/>
              </a:buBlip>
            </a:pPr>
            <a:r>
              <a:rPr lang="en-US" sz="2400" b="1" dirty="0">
                <a:solidFill>
                  <a:srgbClr val="000066"/>
                </a:solidFill>
                <a:latin typeface="Arial" charset="0"/>
              </a:rPr>
              <a:t>tar</a:t>
            </a:r>
            <a:r>
              <a:rPr lang="en-US" sz="2400" dirty="0">
                <a:solidFill>
                  <a:srgbClr val="000066"/>
                </a:solidFill>
                <a:latin typeface="Arial" charset="0"/>
              </a:rPr>
              <a:t> Archives files and directories. Can store files and directories on tapes.</a:t>
            </a:r>
          </a:p>
          <a:p>
            <a:pPr marL="311150" indent="-311150" algn="just">
              <a:lnSpc>
                <a:spcPct val="80000"/>
              </a:lnSpc>
              <a:spcBef>
                <a:spcPct val="40000"/>
              </a:spcBef>
              <a:spcAft>
                <a:spcPct val="0"/>
              </a:spcAft>
              <a:buClr>
                <a:schemeClr val="tx1"/>
              </a:buClr>
              <a:buSzPct val="100000"/>
              <a:buFont typeface="Wingdings" pitchFamily="2" charset="2"/>
              <a:buNone/>
            </a:pPr>
            <a:r>
              <a:rPr lang="en-US" sz="2400" dirty="0">
                <a:solidFill>
                  <a:srgbClr val="000066"/>
                </a:solidFill>
                <a:latin typeface="Arial" charset="0"/>
              </a:rPr>
              <a:t>    Ex: tar -</a:t>
            </a:r>
            <a:r>
              <a:rPr lang="en-US" sz="2400" dirty="0" err="1">
                <a:solidFill>
                  <a:srgbClr val="000066"/>
                </a:solidFill>
                <a:latin typeface="Arial" charset="0"/>
              </a:rPr>
              <a:t>zcvf</a:t>
            </a:r>
            <a:r>
              <a:rPr lang="en-US" sz="2400" dirty="0">
                <a:solidFill>
                  <a:srgbClr val="000066"/>
                </a:solidFill>
                <a:latin typeface="Arial" charset="0"/>
              </a:rPr>
              <a:t> &lt;destination&gt; &lt;files/directories&gt; - Archive copy groups of files. tar –</a:t>
            </a:r>
            <a:r>
              <a:rPr lang="en-US" sz="2400" dirty="0" err="1">
                <a:solidFill>
                  <a:srgbClr val="000066"/>
                </a:solidFill>
                <a:latin typeface="Arial" charset="0"/>
              </a:rPr>
              <a:t>zxvf</a:t>
            </a:r>
            <a:r>
              <a:rPr lang="en-US" sz="2400" dirty="0">
                <a:solidFill>
                  <a:srgbClr val="000066"/>
                </a:solidFill>
                <a:latin typeface="Arial" charset="0"/>
              </a:rPr>
              <a:t> &lt;compressed file&gt; to uncompress</a:t>
            </a:r>
          </a:p>
          <a:p>
            <a:pPr marL="311150" indent="-311150" algn="just">
              <a:lnSpc>
                <a:spcPct val="80000"/>
              </a:lnSpc>
              <a:spcBef>
                <a:spcPct val="40000"/>
              </a:spcBef>
              <a:spcAft>
                <a:spcPct val="0"/>
              </a:spcAft>
              <a:buClr>
                <a:schemeClr val="tx1"/>
              </a:buClr>
              <a:buSzPct val="100000"/>
              <a:buFont typeface="Wingdings" pitchFamily="2" charset="2"/>
              <a:buBlip>
                <a:blip r:embed="rId3"/>
              </a:buBlip>
            </a:pPr>
            <a:r>
              <a:rPr lang="en-US" sz="2400" b="1" dirty="0">
                <a:solidFill>
                  <a:srgbClr val="000066"/>
                </a:solidFill>
                <a:latin typeface="Arial" charset="0"/>
              </a:rPr>
              <a:t>zip</a:t>
            </a:r>
            <a:r>
              <a:rPr lang="en-US" sz="2400" dirty="0">
                <a:solidFill>
                  <a:srgbClr val="000066"/>
                </a:solidFill>
                <a:latin typeface="Arial" charset="0"/>
              </a:rPr>
              <a:t> – Compresses a file to a .zip file.</a:t>
            </a:r>
          </a:p>
          <a:p>
            <a:pPr marL="311150" indent="-311150" algn="just">
              <a:lnSpc>
                <a:spcPct val="80000"/>
              </a:lnSpc>
              <a:spcBef>
                <a:spcPct val="40000"/>
              </a:spcBef>
              <a:spcAft>
                <a:spcPct val="0"/>
              </a:spcAft>
              <a:buClr>
                <a:schemeClr val="tx1"/>
              </a:buClr>
              <a:buSzPct val="100000"/>
              <a:buFont typeface="Wingdings" pitchFamily="2" charset="2"/>
              <a:buBlip>
                <a:blip r:embed="rId3"/>
              </a:buBlip>
            </a:pPr>
            <a:r>
              <a:rPr lang="en-US" sz="2400" b="1" dirty="0">
                <a:solidFill>
                  <a:srgbClr val="000066"/>
                </a:solidFill>
                <a:latin typeface="Arial" charset="0"/>
              </a:rPr>
              <a:t>unzip</a:t>
            </a:r>
            <a:r>
              <a:rPr lang="en-US" sz="2400" dirty="0">
                <a:solidFill>
                  <a:srgbClr val="000066"/>
                </a:solidFill>
                <a:latin typeface="Arial" charset="0"/>
              </a:rPr>
              <a:t> – </a:t>
            </a:r>
            <a:r>
              <a:rPr lang="en-US" sz="2400" dirty="0" err="1">
                <a:solidFill>
                  <a:srgbClr val="000066"/>
                </a:solidFill>
                <a:latin typeface="Arial" charset="0"/>
              </a:rPr>
              <a:t>Uncompresses</a:t>
            </a:r>
            <a:r>
              <a:rPr lang="en-US" sz="2400" dirty="0">
                <a:solidFill>
                  <a:srgbClr val="000066"/>
                </a:solidFill>
                <a:latin typeface="Arial" charset="0"/>
              </a:rPr>
              <a:t> a file with .zip extension.</a:t>
            </a:r>
          </a:p>
        </p:txBody>
      </p:sp>
      <p:sp>
        <p:nvSpPr>
          <p:cNvPr id="80905" name="AutoShape 9"/>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p>
            <a:endParaRPr lang="en-US"/>
          </a:p>
        </p:txBody>
      </p:sp>
      <p:sp>
        <p:nvSpPr>
          <p:cNvPr id="12" name="Rectangle 2"/>
          <p:cNvSpPr>
            <a:spLocks noGrp="1" noChangeArrowheads="1"/>
          </p:cNvSpPr>
          <p:nvPr>
            <p:ph type="title"/>
          </p:nvPr>
        </p:nvSpPr>
        <p:spPr>
          <a:xfrm>
            <a:off x="457200" y="350838"/>
            <a:ext cx="8229600" cy="563562"/>
          </a:xfrm>
        </p:spPr>
        <p:txBody>
          <a:bodyPr/>
          <a:lstStyle/>
          <a:p>
            <a:r>
              <a:rPr lang="en-US" dirty="0"/>
              <a:t>Getting around the </a:t>
            </a:r>
            <a:r>
              <a:rPr lang="en-US" dirty="0" err="1"/>
              <a:t>filesystems</a:t>
            </a:r>
            <a:r>
              <a:rPr lang="en-US" dirty="0"/>
              <a:t> 3/6</a:t>
            </a:r>
            <a:endParaRPr lang="en-US" sz="2000" dirty="0"/>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3"/>
          <p:cNvSpPr>
            <a:spLocks noGrp="1" noChangeArrowheads="1"/>
          </p:cNvSpPr>
          <p:nvPr>
            <p:ph type="body" sz="half" idx="1"/>
          </p:nvPr>
        </p:nvSpPr>
        <p:spPr/>
        <p:txBody>
          <a:bodyPr/>
          <a:lstStyle/>
          <a:p>
            <a:pPr>
              <a:lnSpc>
                <a:spcPct val="80000"/>
              </a:lnSpc>
              <a:spcBef>
                <a:spcPct val="20000"/>
              </a:spcBef>
              <a:spcAft>
                <a:spcPct val="0"/>
              </a:spcAft>
              <a:buClr>
                <a:srgbClr val="DF0587"/>
              </a:buClr>
              <a:buSzPct val="100000"/>
              <a:buFont typeface="Wingdings" pitchFamily="2" charset="2"/>
              <a:buNone/>
            </a:pPr>
            <a:endParaRPr lang="en-US" sz="2400" b="1">
              <a:solidFill>
                <a:srgbClr val="000066"/>
              </a:solidFill>
              <a:latin typeface="Arial" charset="0"/>
            </a:endParaRPr>
          </a:p>
          <a:p>
            <a:pPr>
              <a:lnSpc>
                <a:spcPct val="100000"/>
              </a:lnSpc>
              <a:spcBef>
                <a:spcPct val="20000"/>
              </a:spcBef>
              <a:spcAft>
                <a:spcPct val="0"/>
              </a:spcAft>
              <a:buSzPct val="100000"/>
              <a:buFont typeface="Times New Roman" pitchFamily="18" charset="0"/>
              <a:buChar char="•"/>
            </a:pPr>
            <a:endParaRPr lang="en-US">
              <a:latin typeface="Times New Roman" pitchFamily="18" charset="0"/>
            </a:endParaRPr>
          </a:p>
        </p:txBody>
      </p:sp>
      <p:sp>
        <p:nvSpPr>
          <p:cNvPr id="82954" name="Rectangle 10"/>
          <p:cNvSpPr>
            <a:spLocks noGrp="1" noChangeArrowheads="1"/>
          </p:cNvSpPr>
          <p:nvPr>
            <p:ph sz="half" idx="2"/>
          </p:nvPr>
        </p:nvSpPr>
        <p:spPr>
          <a:xfrm>
            <a:off x="457200" y="1219200"/>
            <a:ext cx="8020050" cy="5006975"/>
          </a:xfrm>
        </p:spPr>
        <p:txBody>
          <a:bodyPr/>
          <a:lstStyle/>
          <a:p>
            <a:pPr marL="311150" indent="-311150" algn="just">
              <a:lnSpc>
                <a:spcPct val="80000"/>
              </a:lnSpc>
              <a:spcBef>
                <a:spcPct val="50000"/>
              </a:spcBef>
              <a:spcAft>
                <a:spcPct val="0"/>
              </a:spcAft>
              <a:buClr>
                <a:schemeClr val="tx1"/>
              </a:buClr>
              <a:buSzPct val="100000"/>
              <a:buFont typeface="Wingdings" pitchFamily="2" charset="2"/>
              <a:buBlip>
                <a:blip r:embed="rId3"/>
              </a:buBlip>
            </a:pPr>
            <a:r>
              <a:rPr lang="en-US" sz="2400" b="1" dirty="0">
                <a:solidFill>
                  <a:srgbClr val="000066"/>
                </a:solidFill>
                <a:latin typeface="Arial" charset="0"/>
              </a:rPr>
              <a:t>cat</a:t>
            </a:r>
            <a:r>
              <a:rPr lang="en-US" sz="2400" dirty="0">
                <a:solidFill>
                  <a:srgbClr val="000066"/>
                </a:solidFill>
                <a:latin typeface="Arial" charset="0"/>
              </a:rPr>
              <a:t> View a file</a:t>
            </a:r>
          </a:p>
          <a:p>
            <a:pPr marL="311150" indent="-311150" algn="just">
              <a:lnSpc>
                <a:spcPct val="80000"/>
              </a:lnSpc>
              <a:spcBef>
                <a:spcPct val="50000"/>
              </a:spcBef>
              <a:spcAft>
                <a:spcPct val="0"/>
              </a:spcAft>
              <a:buClr>
                <a:schemeClr val="tx1"/>
              </a:buClr>
              <a:buSzPct val="100000"/>
              <a:buFont typeface="Wingdings" pitchFamily="2" charset="2"/>
              <a:buNone/>
            </a:pPr>
            <a:r>
              <a:rPr lang="en-US" sz="2400" dirty="0">
                <a:solidFill>
                  <a:srgbClr val="000066"/>
                </a:solidFill>
                <a:latin typeface="Arial" charset="0"/>
              </a:rPr>
              <a:t>    Ex: cat filename </a:t>
            </a:r>
          </a:p>
          <a:p>
            <a:pPr marL="311150" indent="-311150" algn="just">
              <a:lnSpc>
                <a:spcPct val="80000"/>
              </a:lnSpc>
              <a:spcBef>
                <a:spcPct val="50000"/>
              </a:spcBef>
              <a:spcAft>
                <a:spcPct val="0"/>
              </a:spcAft>
              <a:buClr>
                <a:schemeClr val="tx1"/>
              </a:buClr>
              <a:buSzPct val="100000"/>
              <a:buFont typeface="Wingdings" pitchFamily="2" charset="2"/>
              <a:buBlip>
                <a:blip r:embed="rId3"/>
              </a:buBlip>
            </a:pPr>
            <a:r>
              <a:rPr lang="en-US" sz="2400" b="1" dirty="0" err="1">
                <a:solidFill>
                  <a:srgbClr val="000066"/>
                </a:solidFill>
                <a:latin typeface="Arial" charset="0"/>
              </a:rPr>
              <a:t>cmp</a:t>
            </a:r>
            <a:r>
              <a:rPr lang="en-US" sz="2400" dirty="0">
                <a:solidFill>
                  <a:srgbClr val="000066"/>
                </a:solidFill>
                <a:latin typeface="Arial" charset="0"/>
              </a:rPr>
              <a:t> Compare two files.</a:t>
            </a:r>
          </a:p>
          <a:p>
            <a:pPr marL="311150" indent="-311150" algn="just">
              <a:lnSpc>
                <a:spcPct val="80000"/>
              </a:lnSpc>
              <a:spcBef>
                <a:spcPct val="50000"/>
              </a:spcBef>
              <a:spcAft>
                <a:spcPct val="0"/>
              </a:spcAft>
              <a:buClr>
                <a:schemeClr val="tx1"/>
              </a:buClr>
              <a:buSzPct val="100000"/>
              <a:buFont typeface="Wingdings" pitchFamily="2" charset="2"/>
              <a:buBlip>
                <a:blip r:embed="rId3"/>
              </a:buBlip>
            </a:pPr>
            <a:r>
              <a:rPr lang="en-US" sz="2400" b="1" dirty="0">
                <a:solidFill>
                  <a:srgbClr val="000066"/>
                </a:solidFill>
                <a:latin typeface="Arial" charset="0"/>
              </a:rPr>
              <a:t>cut</a:t>
            </a:r>
            <a:r>
              <a:rPr lang="en-US" sz="2400" dirty="0">
                <a:solidFill>
                  <a:srgbClr val="000066"/>
                </a:solidFill>
                <a:latin typeface="Arial" charset="0"/>
              </a:rPr>
              <a:t> Remove sections from each line of files.</a:t>
            </a:r>
          </a:p>
          <a:p>
            <a:pPr marL="311150" indent="-311150" algn="just">
              <a:lnSpc>
                <a:spcPct val="80000"/>
              </a:lnSpc>
              <a:spcBef>
                <a:spcPct val="50000"/>
              </a:spcBef>
              <a:spcAft>
                <a:spcPct val="0"/>
              </a:spcAft>
              <a:buClr>
                <a:schemeClr val="tx1"/>
              </a:buClr>
              <a:buSzPct val="100000"/>
              <a:buFont typeface="Wingdings" pitchFamily="2" charset="2"/>
              <a:buBlip>
                <a:blip r:embed="rId3"/>
              </a:buBlip>
            </a:pPr>
            <a:r>
              <a:rPr lang="en-US" sz="2400" b="1" dirty="0">
                <a:solidFill>
                  <a:srgbClr val="000066"/>
                </a:solidFill>
                <a:latin typeface="Arial" charset="0"/>
              </a:rPr>
              <a:t>diff</a:t>
            </a:r>
            <a:r>
              <a:rPr lang="en-US" sz="2400" dirty="0">
                <a:solidFill>
                  <a:srgbClr val="000066"/>
                </a:solidFill>
                <a:latin typeface="Arial" charset="0"/>
              </a:rPr>
              <a:t> Show the differences between files.</a:t>
            </a:r>
          </a:p>
          <a:p>
            <a:pPr marL="311150" indent="-311150" algn="just">
              <a:lnSpc>
                <a:spcPct val="80000"/>
              </a:lnSpc>
              <a:spcBef>
                <a:spcPct val="50000"/>
              </a:spcBef>
              <a:spcAft>
                <a:spcPct val="0"/>
              </a:spcAft>
              <a:buClr>
                <a:schemeClr val="tx1"/>
              </a:buClr>
              <a:buSzPct val="100000"/>
              <a:buFont typeface="Wingdings" pitchFamily="2" charset="2"/>
              <a:buNone/>
            </a:pPr>
            <a:r>
              <a:rPr lang="en-US" sz="2400" dirty="0">
                <a:solidFill>
                  <a:srgbClr val="000066"/>
                </a:solidFill>
                <a:latin typeface="Arial" charset="0"/>
              </a:rPr>
              <a:t>    Ex: diff file1 file2 : Find differences between file1 &amp; file2.</a:t>
            </a:r>
          </a:p>
          <a:p>
            <a:pPr marL="311150" indent="-311150" algn="just">
              <a:lnSpc>
                <a:spcPct val="80000"/>
              </a:lnSpc>
              <a:spcBef>
                <a:spcPct val="50000"/>
              </a:spcBef>
              <a:spcAft>
                <a:spcPct val="0"/>
              </a:spcAft>
              <a:buClr>
                <a:schemeClr val="tx1"/>
              </a:buClr>
              <a:buSzPct val="100000"/>
              <a:buFont typeface="Wingdings" pitchFamily="2" charset="2"/>
              <a:buBlip>
                <a:blip r:embed="rId3"/>
              </a:buBlip>
            </a:pPr>
            <a:r>
              <a:rPr lang="en-US" sz="2400" b="1" dirty="0">
                <a:solidFill>
                  <a:srgbClr val="000066"/>
                </a:solidFill>
                <a:latin typeface="Arial" charset="0"/>
              </a:rPr>
              <a:t>echo</a:t>
            </a:r>
            <a:r>
              <a:rPr lang="en-US" sz="2400" dirty="0">
                <a:solidFill>
                  <a:srgbClr val="000066"/>
                </a:solidFill>
                <a:latin typeface="Arial" charset="0"/>
              </a:rPr>
              <a:t> Display a line of text.</a:t>
            </a:r>
          </a:p>
          <a:p>
            <a:pPr marL="311150" indent="-311150">
              <a:lnSpc>
                <a:spcPct val="100000"/>
              </a:lnSpc>
              <a:spcBef>
                <a:spcPct val="20000"/>
              </a:spcBef>
              <a:spcAft>
                <a:spcPct val="0"/>
              </a:spcAft>
              <a:buSzPct val="100000"/>
              <a:buFont typeface="Times New Roman" pitchFamily="18" charset="0"/>
              <a:buChar char="•"/>
            </a:pPr>
            <a:endParaRPr lang="en-US" sz="2400" dirty="0">
              <a:solidFill>
                <a:srgbClr val="000066"/>
              </a:solidFill>
              <a:latin typeface="Arial" charset="0"/>
            </a:endParaRPr>
          </a:p>
        </p:txBody>
      </p:sp>
      <p:sp>
        <p:nvSpPr>
          <p:cNvPr id="82953" name="AutoShape 9"/>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p>
            <a:endParaRPr lang="en-US"/>
          </a:p>
        </p:txBody>
      </p:sp>
      <p:sp>
        <p:nvSpPr>
          <p:cNvPr id="12" name="Rectangle 2"/>
          <p:cNvSpPr>
            <a:spLocks noGrp="1" noChangeArrowheads="1"/>
          </p:cNvSpPr>
          <p:nvPr>
            <p:ph type="title"/>
          </p:nvPr>
        </p:nvSpPr>
        <p:spPr>
          <a:xfrm>
            <a:off x="457200" y="350838"/>
            <a:ext cx="8229600" cy="563562"/>
          </a:xfrm>
        </p:spPr>
        <p:txBody>
          <a:bodyPr/>
          <a:lstStyle/>
          <a:p>
            <a:r>
              <a:rPr lang="en-US" dirty="0"/>
              <a:t>Getting around the </a:t>
            </a:r>
            <a:r>
              <a:rPr lang="en-US" dirty="0" err="1"/>
              <a:t>filesystems</a:t>
            </a:r>
            <a:r>
              <a:rPr lang="en-US" dirty="0"/>
              <a:t> 4/6</a:t>
            </a:r>
            <a:endParaRPr lang="en-US" sz="2000" dirty="0"/>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3"/>
          <p:cNvSpPr>
            <a:spLocks noGrp="1" noChangeArrowheads="1"/>
          </p:cNvSpPr>
          <p:nvPr>
            <p:ph type="body" sz="half" idx="1"/>
          </p:nvPr>
        </p:nvSpPr>
        <p:spPr/>
        <p:txBody>
          <a:bodyPr/>
          <a:lstStyle/>
          <a:p>
            <a:pPr>
              <a:lnSpc>
                <a:spcPct val="80000"/>
              </a:lnSpc>
              <a:spcBef>
                <a:spcPct val="20000"/>
              </a:spcBef>
              <a:spcAft>
                <a:spcPct val="0"/>
              </a:spcAft>
              <a:buClr>
                <a:srgbClr val="DF0587"/>
              </a:buClr>
              <a:buSzPct val="100000"/>
              <a:buFont typeface="Wingdings" pitchFamily="2" charset="2"/>
              <a:buNone/>
            </a:pPr>
            <a:endParaRPr lang="en-US" sz="2400" b="1">
              <a:solidFill>
                <a:srgbClr val="000066"/>
              </a:solidFill>
              <a:latin typeface="Arial" charset="0"/>
            </a:endParaRPr>
          </a:p>
          <a:p>
            <a:pPr>
              <a:lnSpc>
                <a:spcPct val="100000"/>
              </a:lnSpc>
              <a:spcBef>
                <a:spcPct val="20000"/>
              </a:spcBef>
              <a:spcAft>
                <a:spcPct val="0"/>
              </a:spcAft>
              <a:buSzPct val="100000"/>
              <a:buFont typeface="Times New Roman" pitchFamily="18" charset="0"/>
              <a:buChar char="•"/>
            </a:pPr>
            <a:endParaRPr lang="en-US">
              <a:latin typeface="Times New Roman" pitchFamily="18" charset="0"/>
            </a:endParaRPr>
          </a:p>
        </p:txBody>
      </p:sp>
      <p:sp>
        <p:nvSpPr>
          <p:cNvPr id="85002" name="Rectangle 10"/>
          <p:cNvSpPr>
            <a:spLocks noGrp="1" noChangeArrowheads="1"/>
          </p:cNvSpPr>
          <p:nvPr>
            <p:ph sz="half" idx="2"/>
          </p:nvPr>
        </p:nvSpPr>
        <p:spPr>
          <a:xfrm>
            <a:off x="381000" y="1219200"/>
            <a:ext cx="8096250" cy="5006975"/>
          </a:xfrm>
        </p:spPr>
        <p:txBody>
          <a:bodyPr/>
          <a:lstStyle/>
          <a:p>
            <a:pPr marL="311150" indent="-311150">
              <a:lnSpc>
                <a:spcPct val="80000"/>
              </a:lnSpc>
              <a:spcBef>
                <a:spcPct val="50000"/>
              </a:spcBef>
              <a:spcAft>
                <a:spcPct val="0"/>
              </a:spcAft>
              <a:buClr>
                <a:schemeClr val="tx1"/>
              </a:buClr>
              <a:buSzPct val="100000"/>
              <a:buFont typeface="Wingdings" pitchFamily="2" charset="2"/>
              <a:buBlip>
                <a:blip r:embed="rId3"/>
              </a:buBlip>
            </a:pPr>
            <a:r>
              <a:rPr lang="en-US" sz="2400" b="1" dirty="0" err="1">
                <a:solidFill>
                  <a:srgbClr val="000066"/>
                </a:solidFill>
                <a:latin typeface="Arial" charset="0"/>
              </a:rPr>
              <a:t>grep</a:t>
            </a:r>
            <a:r>
              <a:rPr lang="en-US" sz="2400" dirty="0">
                <a:solidFill>
                  <a:srgbClr val="000066"/>
                </a:solidFill>
                <a:latin typeface="Arial" charset="0"/>
              </a:rPr>
              <a:t> List all files with the specified expression. </a:t>
            </a:r>
            <a:br>
              <a:rPr lang="en-US" sz="2400" dirty="0">
                <a:solidFill>
                  <a:srgbClr val="000066"/>
                </a:solidFill>
                <a:latin typeface="Arial" charset="0"/>
              </a:rPr>
            </a:br>
            <a:r>
              <a:rPr lang="en-US" sz="2400" dirty="0">
                <a:solidFill>
                  <a:srgbClr val="000066"/>
                </a:solidFill>
                <a:latin typeface="Arial" charset="0"/>
              </a:rPr>
              <a:t>(</a:t>
            </a:r>
            <a:r>
              <a:rPr lang="en-US" sz="2400" i="1" dirty="0" err="1">
                <a:solidFill>
                  <a:srgbClr val="000066"/>
                </a:solidFill>
                <a:latin typeface="Arial" charset="0"/>
              </a:rPr>
              <a:t>grep</a:t>
            </a:r>
            <a:r>
              <a:rPr lang="en-US" sz="2400" i="1" dirty="0">
                <a:solidFill>
                  <a:srgbClr val="000066"/>
                </a:solidFill>
                <a:latin typeface="Arial" charset="0"/>
              </a:rPr>
              <a:t> pattern &lt;filename/</a:t>
            </a:r>
            <a:r>
              <a:rPr lang="en-US" sz="2400" i="1" dirty="0" err="1">
                <a:solidFill>
                  <a:srgbClr val="000066"/>
                </a:solidFill>
                <a:latin typeface="Arial" charset="0"/>
              </a:rPr>
              <a:t>directorypath</a:t>
            </a:r>
            <a:r>
              <a:rPr lang="en-US" sz="2400" dirty="0">
                <a:solidFill>
                  <a:srgbClr val="000066"/>
                </a:solidFill>
                <a:latin typeface="Arial" charset="0"/>
              </a:rPr>
              <a:t>&gt;)</a:t>
            </a:r>
            <a:br>
              <a:rPr lang="en-US" sz="2400" dirty="0">
                <a:solidFill>
                  <a:srgbClr val="000066"/>
                </a:solidFill>
                <a:latin typeface="Arial" charset="0"/>
              </a:rPr>
            </a:br>
            <a:br>
              <a:rPr lang="en-US" sz="2400" dirty="0">
                <a:solidFill>
                  <a:srgbClr val="000066"/>
                </a:solidFill>
                <a:latin typeface="Arial" charset="0"/>
              </a:rPr>
            </a:br>
            <a:r>
              <a:rPr lang="en-US" sz="2400" dirty="0">
                <a:solidFill>
                  <a:srgbClr val="000066"/>
                </a:solidFill>
                <a:latin typeface="Arial" charset="0"/>
              </a:rPr>
              <a:t>Ex: ls –l |</a:t>
            </a:r>
            <a:r>
              <a:rPr lang="en-US" sz="2400" dirty="0" err="1">
                <a:solidFill>
                  <a:srgbClr val="000066"/>
                </a:solidFill>
                <a:latin typeface="Arial" charset="0"/>
              </a:rPr>
              <a:t>grep</a:t>
            </a:r>
            <a:r>
              <a:rPr lang="en-US" sz="2400" dirty="0">
                <a:solidFill>
                  <a:srgbClr val="000066"/>
                </a:solidFill>
                <a:latin typeface="Arial" charset="0"/>
              </a:rPr>
              <a:t> </a:t>
            </a:r>
            <a:r>
              <a:rPr lang="en-US" sz="2400" dirty="0" err="1">
                <a:solidFill>
                  <a:srgbClr val="000066"/>
                </a:solidFill>
                <a:latin typeface="Arial" charset="0"/>
              </a:rPr>
              <a:t>sidbi</a:t>
            </a:r>
            <a:r>
              <a:rPr lang="en-US" sz="2400" dirty="0">
                <a:solidFill>
                  <a:srgbClr val="000066"/>
                </a:solidFill>
                <a:latin typeface="Arial" charset="0"/>
              </a:rPr>
              <a:t> : List all lines with a </a:t>
            </a:r>
            <a:r>
              <a:rPr lang="en-US" sz="2400" dirty="0" err="1">
                <a:solidFill>
                  <a:srgbClr val="000066"/>
                </a:solidFill>
                <a:latin typeface="Arial" charset="0"/>
              </a:rPr>
              <a:t>sidbi</a:t>
            </a:r>
            <a:r>
              <a:rPr lang="en-US" sz="2400" dirty="0">
                <a:solidFill>
                  <a:srgbClr val="000066"/>
                </a:solidFill>
                <a:latin typeface="Arial" charset="0"/>
              </a:rPr>
              <a:t> in them.</a:t>
            </a:r>
          </a:p>
          <a:p>
            <a:pPr marL="311150" indent="-311150">
              <a:lnSpc>
                <a:spcPct val="80000"/>
              </a:lnSpc>
              <a:spcBef>
                <a:spcPct val="50000"/>
              </a:spcBef>
              <a:spcAft>
                <a:spcPct val="0"/>
              </a:spcAft>
              <a:buClr>
                <a:schemeClr val="tx1"/>
              </a:buClr>
              <a:buSzPct val="100000"/>
              <a:buFont typeface="Wingdings" pitchFamily="2" charset="2"/>
              <a:buNone/>
            </a:pPr>
            <a:r>
              <a:rPr lang="en-US" sz="2400" dirty="0">
                <a:solidFill>
                  <a:srgbClr val="000066"/>
                </a:solidFill>
                <a:latin typeface="Arial" charset="0"/>
              </a:rPr>
              <a:t>	Ex: </a:t>
            </a:r>
            <a:r>
              <a:rPr lang="en-US" sz="2400" dirty="0" err="1">
                <a:solidFill>
                  <a:srgbClr val="000066"/>
                </a:solidFill>
                <a:latin typeface="Arial" charset="0"/>
              </a:rPr>
              <a:t>grep</a:t>
            </a:r>
            <a:r>
              <a:rPr lang="en-US" sz="2400" dirty="0">
                <a:solidFill>
                  <a:srgbClr val="000066"/>
                </a:solidFill>
                <a:latin typeface="Arial" charset="0"/>
              </a:rPr>
              <a:t> " R " : Search for R with a space on each side</a:t>
            </a:r>
          </a:p>
          <a:p>
            <a:pPr marL="311150" indent="-311150" algn="just">
              <a:lnSpc>
                <a:spcPct val="80000"/>
              </a:lnSpc>
              <a:spcBef>
                <a:spcPct val="50000"/>
              </a:spcBef>
              <a:spcAft>
                <a:spcPct val="0"/>
              </a:spcAft>
              <a:buClr>
                <a:schemeClr val="tx1"/>
              </a:buClr>
              <a:buSzPct val="100000"/>
              <a:buFont typeface="Wingdings" pitchFamily="2" charset="2"/>
              <a:buBlip>
                <a:blip r:embed="rId3"/>
              </a:buBlip>
            </a:pPr>
            <a:r>
              <a:rPr lang="en-US" sz="2400" b="1" dirty="0">
                <a:solidFill>
                  <a:srgbClr val="000066"/>
                </a:solidFill>
                <a:latin typeface="Arial" charset="0"/>
              </a:rPr>
              <a:t>sleep</a:t>
            </a:r>
            <a:r>
              <a:rPr lang="en-US" sz="2400" dirty="0">
                <a:solidFill>
                  <a:srgbClr val="000066"/>
                </a:solidFill>
                <a:latin typeface="Arial" charset="0"/>
              </a:rPr>
              <a:t> Delay for a specified amount of time.</a:t>
            </a:r>
          </a:p>
          <a:p>
            <a:pPr marL="311150" indent="-311150" algn="just">
              <a:lnSpc>
                <a:spcPct val="80000"/>
              </a:lnSpc>
              <a:spcBef>
                <a:spcPct val="50000"/>
              </a:spcBef>
              <a:spcAft>
                <a:spcPct val="0"/>
              </a:spcAft>
              <a:buClr>
                <a:schemeClr val="tx1"/>
              </a:buClr>
              <a:buSzPct val="100000"/>
              <a:buFont typeface="Wingdings" pitchFamily="2" charset="2"/>
              <a:buBlip>
                <a:blip r:embed="rId3"/>
              </a:buBlip>
            </a:pPr>
            <a:r>
              <a:rPr lang="en-US" sz="2400" b="1" dirty="0">
                <a:solidFill>
                  <a:srgbClr val="000066"/>
                </a:solidFill>
                <a:latin typeface="Arial" charset="0"/>
              </a:rPr>
              <a:t>sort </a:t>
            </a:r>
            <a:r>
              <a:rPr lang="en-US" sz="2400" dirty="0" err="1">
                <a:solidFill>
                  <a:srgbClr val="000066"/>
                </a:solidFill>
                <a:latin typeface="Arial" charset="0"/>
              </a:rPr>
              <a:t>Sort</a:t>
            </a:r>
            <a:r>
              <a:rPr lang="en-US" sz="2400" dirty="0">
                <a:solidFill>
                  <a:srgbClr val="000066"/>
                </a:solidFill>
                <a:latin typeface="Arial" charset="0"/>
              </a:rPr>
              <a:t> a file alphabetically.</a:t>
            </a:r>
          </a:p>
          <a:p>
            <a:pPr marL="311150" indent="-311150" algn="just">
              <a:lnSpc>
                <a:spcPct val="80000"/>
              </a:lnSpc>
              <a:spcBef>
                <a:spcPct val="50000"/>
              </a:spcBef>
              <a:spcAft>
                <a:spcPct val="0"/>
              </a:spcAft>
              <a:buClr>
                <a:schemeClr val="tx1"/>
              </a:buClr>
              <a:buSzPct val="100000"/>
              <a:buFont typeface="Wingdings" pitchFamily="2" charset="2"/>
              <a:buBlip>
                <a:blip r:embed="rId3"/>
              </a:buBlip>
            </a:pPr>
            <a:r>
              <a:rPr lang="en-US" sz="2400" b="1" dirty="0" err="1">
                <a:solidFill>
                  <a:srgbClr val="000066"/>
                </a:solidFill>
                <a:latin typeface="Arial" charset="0"/>
              </a:rPr>
              <a:t>uniq</a:t>
            </a:r>
            <a:r>
              <a:rPr lang="en-US" sz="2400" b="1" dirty="0">
                <a:solidFill>
                  <a:srgbClr val="000066"/>
                </a:solidFill>
                <a:latin typeface="Arial" charset="0"/>
              </a:rPr>
              <a:t> </a:t>
            </a:r>
            <a:r>
              <a:rPr lang="en-US" sz="2400" dirty="0">
                <a:solidFill>
                  <a:srgbClr val="000066"/>
                </a:solidFill>
                <a:latin typeface="Arial" charset="0"/>
              </a:rPr>
              <a:t>Remove duplicate lines from a sorted file.</a:t>
            </a:r>
          </a:p>
          <a:p>
            <a:pPr marL="311150" indent="-311150" algn="just">
              <a:lnSpc>
                <a:spcPct val="80000"/>
              </a:lnSpc>
              <a:spcBef>
                <a:spcPct val="50000"/>
              </a:spcBef>
              <a:spcAft>
                <a:spcPct val="0"/>
              </a:spcAft>
              <a:buClr>
                <a:schemeClr val="tx1"/>
              </a:buClr>
              <a:buSzPct val="100000"/>
              <a:buFont typeface="Wingdings" pitchFamily="2" charset="2"/>
              <a:buBlip>
                <a:blip r:embed="rId3"/>
              </a:buBlip>
            </a:pPr>
            <a:r>
              <a:rPr lang="en-US" sz="2400" b="1" dirty="0" err="1">
                <a:solidFill>
                  <a:srgbClr val="000066"/>
                </a:solidFill>
                <a:latin typeface="Arial" charset="0"/>
              </a:rPr>
              <a:t>wc</a:t>
            </a:r>
            <a:r>
              <a:rPr lang="en-US" sz="2400" dirty="0">
                <a:solidFill>
                  <a:srgbClr val="000066"/>
                </a:solidFill>
                <a:latin typeface="Arial" charset="0"/>
              </a:rPr>
              <a:t> Count lines, words, characters in a file. (</a:t>
            </a:r>
            <a:r>
              <a:rPr lang="en-US" sz="2400" dirty="0" err="1">
                <a:solidFill>
                  <a:srgbClr val="000066"/>
                </a:solidFill>
                <a:latin typeface="Arial" charset="0"/>
              </a:rPr>
              <a:t>wc</a:t>
            </a:r>
            <a:r>
              <a:rPr lang="en-US" sz="2400" dirty="0">
                <a:solidFill>
                  <a:srgbClr val="000066"/>
                </a:solidFill>
                <a:latin typeface="Arial" charset="0"/>
              </a:rPr>
              <a:t> –c/w/l &lt;filename&gt;).</a:t>
            </a:r>
          </a:p>
          <a:p>
            <a:pPr marL="311150" indent="-311150">
              <a:lnSpc>
                <a:spcPct val="80000"/>
              </a:lnSpc>
              <a:spcBef>
                <a:spcPct val="50000"/>
              </a:spcBef>
              <a:spcAft>
                <a:spcPct val="0"/>
              </a:spcAft>
              <a:buSzPct val="100000"/>
              <a:buFont typeface="Times New Roman" pitchFamily="18" charset="0"/>
              <a:buBlip>
                <a:blip r:embed="rId3"/>
              </a:buBlip>
            </a:pPr>
            <a:endParaRPr lang="en-US" sz="2400" dirty="0">
              <a:solidFill>
                <a:srgbClr val="000066"/>
              </a:solidFill>
              <a:latin typeface="Arial" charset="0"/>
            </a:endParaRPr>
          </a:p>
        </p:txBody>
      </p:sp>
      <p:sp>
        <p:nvSpPr>
          <p:cNvPr id="85001" name="AutoShape 9"/>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p>
            <a:endParaRPr lang="en-US"/>
          </a:p>
        </p:txBody>
      </p:sp>
      <p:sp>
        <p:nvSpPr>
          <p:cNvPr id="12" name="Rectangle 2"/>
          <p:cNvSpPr>
            <a:spLocks noGrp="1" noChangeArrowheads="1"/>
          </p:cNvSpPr>
          <p:nvPr>
            <p:ph type="title"/>
          </p:nvPr>
        </p:nvSpPr>
        <p:spPr>
          <a:xfrm>
            <a:off x="457200" y="350838"/>
            <a:ext cx="8229600" cy="563562"/>
          </a:xfrm>
        </p:spPr>
        <p:txBody>
          <a:bodyPr/>
          <a:lstStyle/>
          <a:p>
            <a:r>
              <a:rPr lang="en-US" dirty="0"/>
              <a:t>Getting around the </a:t>
            </a:r>
            <a:r>
              <a:rPr lang="en-US" dirty="0" err="1"/>
              <a:t>filesystems</a:t>
            </a:r>
            <a:r>
              <a:rPr lang="en-US" dirty="0"/>
              <a:t> 5/6</a:t>
            </a:r>
            <a:endParaRPr lang="en-US" sz="2000" dirty="0"/>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a:spLocks noGrp="1" noChangeArrowheads="1"/>
          </p:cNvSpPr>
          <p:nvPr>
            <p:ph type="body" sz="half" idx="1"/>
          </p:nvPr>
        </p:nvSpPr>
        <p:spPr/>
        <p:txBody>
          <a:bodyPr/>
          <a:lstStyle/>
          <a:p>
            <a:pPr>
              <a:lnSpc>
                <a:spcPct val="80000"/>
              </a:lnSpc>
              <a:spcBef>
                <a:spcPct val="20000"/>
              </a:spcBef>
              <a:spcAft>
                <a:spcPct val="0"/>
              </a:spcAft>
              <a:buClr>
                <a:srgbClr val="DF0587"/>
              </a:buClr>
              <a:buSzPct val="100000"/>
              <a:buFont typeface="Wingdings" pitchFamily="2" charset="2"/>
              <a:buNone/>
            </a:pPr>
            <a:endParaRPr lang="en-US" sz="2400" b="1">
              <a:solidFill>
                <a:srgbClr val="000066"/>
              </a:solidFill>
              <a:latin typeface="Arial" charset="0"/>
            </a:endParaRPr>
          </a:p>
          <a:p>
            <a:pPr>
              <a:lnSpc>
                <a:spcPct val="100000"/>
              </a:lnSpc>
              <a:spcBef>
                <a:spcPct val="20000"/>
              </a:spcBef>
              <a:spcAft>
                <a:spcPct val="0"/>
              </a:spcAft>
              <a:buSzPct val="100000"/>
              <a:buFont typeface="Times New Roman" pitchFamily="18" charset="0"/>
              <a:buChar char="•"/>
            </a:pPr>
            <a:endParaRPr lang="en-US">
              <a:latin typeface="Times New Roman" pitchFamily="18" charset="0"/>
            </a:endParaRPr>
          </a:p>
        </p:txBody>
      </p:sp>
      <p:sp>
        <p:nvSpPr>
          <p:cNvPr id="78858" name="Rectangle 10"/>
          <p:cNvSpPr>
            <a:spLocks noGrp="1" noChangeArrowheads="1"/>
          </p:cNvSpPr>
          <p:nvPr>
            <p:ph sz="half" idx="2"/>
          </p:nvPr>
        </p:nvSpPr>
        <p:spPr>
          <a:xfrm>
            <a:off x="381000" y="1219200"/>
            <a:ext cx="8096250" cy="5006975"/>
          </a:xfrm>
        </p:spPr>
        <p:txBody>
          <a:bodyPr/>
          <a:lstStyle/>
          <a:p>
            <a:pPr marL="311150" indent="-311150">
              <a:lnSpc>
                <a:spcPct val="100000"/>
              </a:lnSpc>
              <a:spcBef>
                <a:spcPct val="20000"/>
              </a:spcBef>
              <a:spcAft>
                <a:spcPct val="0"/>
              </a:spcAft>
              <a:buSzPct val="100000"/>
              <a:buFont typeface="Times New Roman" pitchFamily="18" charset="0"/>
              <a:buNone/>
            </a:pPr>
            <a:r>
              <a:rPr lang="en-US" sz="2400" b="1" dirty="0">
                <a:solidFill>
                  <a:srgbClr val="000066"/>
                </a:solidFill>
                <a:latin typeface="Arial" charset="0"/>
              </a:rPr>
              <a:t>File viewing and editing</a:t>
            </a:r>
          </a:p>
          <a:p>
            <a:pPr marL="311150" indent="-311150" algn="just">
              <a:lnSpc>
                <a:spcPct val="80000"/>
              </a:lnSpc>
              <a:spcBef>
                <a:spcPct val="50000"/>
              </a:spcBef>
              <a:spcAft>
                <a:spcPct val="0"/>
              </a:spcAft>
              <a:buClr>
                <a:schemeClr val="tx1"/>
              </a:buClr>
              <a:buSzPct val="100000"/>
              <a:buFont typeface="Wingdings" pitchFamily="2" charset="2"/>
              <a:buBlip>
                <a:blip r:embed="rId3"/>
              </a:buBlip>
            </a:pPr>
            <a:r>
              <a:rPr lang="en-US" sz="2400" b="1" dirty="0" err="1">
                <a:solidFill>
                  <a:srgbClr val="000066"/>
                </a:solidFill>
                <a:latin typeface="Arial" charset="0"/>
              </a:rPr>
              <a:t>emacs</a:t>
            </a:r>
            <a:r>
              <a:rPr lang="en-US" sz="2400" dirty="0">
                <a:solidFill>
                  <a:srgbClr val="000066"/>
                </a:solidFill>
                <a:latin typeface="Arial" charset="0"/>
              </a:rPr>
              <a:t> Full screen editor.</a:t>
            </a:r>
          </a:p>
          <a:p>
            <a:pPr marL="311150" indent="-311150" algn="just">
              <a:lnSpc>
                <a:spcPct val="80000"/>
              </a:lnSpc>
              <a:spcBef>
                <a:spcPct val="50000"/>
              </a:spcBef>
              <a:spcAft>
                <a:spcPct val="0"/>
              </a:spcAft>
              <a:buClr>
                <a:schemeClr val="tx1"/>
              </a:buClr>
              <a:buSzPct val="100000"/>
              <a:buFont typeface="Wingdings" pitchFamily="2" charset="2"/>
              <a:buBlip>
                <a:blip r:embed="rId3"/>
              </a:buBlip>
            </a:pPr>
            <a:r>
              <a:rPr lang="en-US" sz="2400" b="1" dirty="0" err="1">
                <a:solidFill>
                  <a:srgbClr val="000066"/>
                </a:solidFill>
                <a:latin typeface="Arial" charset="0"/>
              </a:rPr>
              <a:t>pico</a:t>
            </a:r>
            <a:r>
              <a:rPr lang="en-US" sz="2400" dirty="0">
                <a:solidFill>
                  <a:srgbClr val="000066"/>
                </a:solidFill>
                <a:latin typeface="Arial" charset="0"/>
              </a:rPr>
              <a:t> Simple text editor.</a:t>
            </a:r>
          </a:p>
          <a:p>
            <a:pPr marL="311150" indent="-311150" algn="just">
              <a:lnSpc>
                <a:spcPct val="80000"/>
              </a:lnSpc>
              <a:spcBef>
                <a:spcPct val="50000"/>
              </a:spcBef>
              <a:spcAft>
                <a:spcPct val="0"/>
              </a:spcAft>
              <a:buClr>
                <a:schemeClr val="tx1"/>
              </a:buClr>
              <a:buSzPct val="100000"/>
              <a:buFont typeface="Wingdings" pitchFamily="2" charset="2"/>
              <a:buBlip>
                <a:blip r:embed="rId3"/>
              </a:buBlip>
            </a:pPr>
            <a:r>
              <a:rPr lang="en-US" sz="2400" b="1" dirty="0">
                <a:solidFill>
                  <a:srgbClr val="000066"/>
                </a:solidFill>
                <a:latin typeface="Arial" charset="0"/>
              </a:rPr>
              <a:t>vi</a:t>
            </a:r>
            <a:r>
              <a:rPr lang="en-US" sz="2400" dirty="0">
                <a:solidFill>
                  <a:srgbClr val="000066"/>
                </a:solidFill>
                <a:latin typeface="Arial" charset="0"/>
              </a:rPr>
              <a:t> Editor with a command mode and text mode. Starts in command mode. </a:t>
            </a:r>
          </a:p>
          <a:p>
            <a:pPr marL="311150" indent="-311150" algn="just">
              <a:lnSpc>
                <a:spcPct val="80000"/>
              </a:lnSpc>
              <a:spcBef>
                <a:spcPct val="50000"/>
              </a:spcBef>
              <a:spcAft>
                <a:spcPct val="0"/>
              </a:spcAft>
              <a:buClr>
                <a:schemeClr val="tx1"/>
              </a:buClr>
              <a:buSzPct val="100000"/>
              <a:buFont typeface="Wingdings" pitchFamily="2" charset="2"/>
              <a:buBlip>
                <a:blip r:embed="rId3"/>
              </a:buBlip>
            </a:pPr>
            <a:r>
              <a:rPr lang="en-US" sz="2400" b="1" dirty="0" err="1">
                <a:solidFill>
                  <a:srgbClr val="000066"/>
                </a:solidFill>
                <a:latin typeface="Arial" charset="0"/>
              </a:rPr>
              <a:t>gedit</a:t>
            </a:r>
            <a:r>
              <a:rPr lang="en-US" sz="2400" dirty="0">
                <a:solidFill>
                  <a:srgbClr val="000066"/>
                </a:solidFill>
                <a:latin typeface="Arial" charset="0"/>
              </a:rPr>
              <a:t> GUI Text Editor</a:t>
            </a:r>
          </a:p>
          <a:p>
            <a:pPr marL="311150" indent="-311150" algn="just">
              <a:lnSpc>
                <a:spcPct val="80000"/>
              </a:lnSpc>
              <a:spcBef>
                <a:spcPct val="50000"/>
              </a:spcBef>
              <a:spcAft>
                <a:spcPct val="0"/>
              </a:spcAft>
              <a:buClr>
                <a:schemeClr val="tx1"/>
              </a:buClr>
              <a:buSzPct val="100000"/>
              <a:buFont typeface="Wingdings" pitchFamily="2" charset="2"/>
              <a:buBlip>
                <a:blip r:embed="rId3"/>
              </a:buBlip>
            </a:pPr>
            <a:r>
              <a:rPr lang="en-US" sz="2400" b="1" dirty="0">
                <a:solidFill>
                  <a:srgbClr val="000066"/>
                </a:solidFill>
                <a:latin typeface="Arial" charset="0"/>
              </a:rPr>
              <a:t>tail </a:t>
            </a:r>
            <a:r>
              <a:rPr lang="en-US" sz="2400" dirty="0">
                <a:solidFill>
                  <a:srgbClr val="000066"/>
                </a:solidFill>
                <a:latin typeface="Arial" charset="0"/>
              </a:rPr>
              <a:t>Look at the last 10 lines of a file. </a:t>
            </a:r>
          </a:p>
          <a:p>
            <a:pPr marL="311150" indent="-311150" algn="just">
              <a:lnSpc>
                <a:spcPct val="80000"/>
              </a:lnSpc>
              <a:spcBef>
                <a:spcPct val="50000"/>
              </a:spcBef>
              <a:spcAft>
                <a:spcPct val="0"/>
              </a:spcAft>
              <a:buClr>
                <a:schemeClr val="tx1"/>
              </a:buClr>
              <a:buSzPct val="100000"/>
              <a:buFont typeface="Wingdings" pitchFamily="2" charset="2"/>
              <a:buNone/>
            </a:pPr>
            <a:r>
              <a:rPr lang="en-US" sz="2400" dirty="0">
                <a:solidFill>
                  <a:srgbClr val="000066"/>
                </a:solidFill>
                <a:latin typeface="Arial" charset="0"/>
              </a:rPr>
              <a:t>    Ex: tail –f &lt;filename&gt; , </a:t>
            </a:r>
          </a:p>
          <a:p>
            <a:pPr marL="311150" indent="-311150" algn="just">
              <a:lnSpc>
                <a:spcPct val="80000"/>
              </a:lnSpc>
              <a:spcBef>
                <a:spcPct val="50000"/>
              </a:spcBef>
              <a:spcAft>
                <a:spcPct val="0"/>
              </a:spcAft>
              <a:buClr>
                <a:schemeClr val="tx1"/>
              </a:buClr>
              <a:buSzPct val="100000"/>
              <a:buFont typeface="Wingdings" pitchFamily="2" charset="2"/>
              <a:buNone/>
            </a:pPr>
            <a:r>
              <a:rPr lang="en-US" sz="2400" dirty="0">
                <a:solidFill>
                  <a:srgbClr val="000066"/>
                </a:solidFill>
                <a:latin typeface="Arial" charset="0"/>
              </a:rPr>
              <a:t>    Ex: tail -100 &lt;filename&gt;</a:t>
            </a:r>
          </a:p>
          <a:p>
            <a:pPr marL="311150" indent="-311150" algn="just">
              <a:lnSpc>
                <a:spcPct val="80000"/>
              </a:lnSpc>
              <a:spcBef>
                <a:spcPct val="50000"/>
              </a:spcBef>
              <a:spcAft>
                <a:spcPct val="0"/>
              </a:spcAft>
              <a:buClr>
                <a:schemeClr val="tx1"/>
              </a:buClr>
              <a:buSzPct val="100000"/>
              <a:buFont typeface="Wingdings" pitchFamily="2" charset="2"/>
              <a:buBlip>
                <a:blip r:embed="rId3"/>
              </a:buBlip>
            </a:pPr>
            <a:r>
              <a:rPr lang="en-US" sz="2400" b="1" dirty="0">
                <a:solidFill>
                  <a:srgbClr val="000066"/>
                </a:solidFill>
                <a:latin typeface="Arial" charset="0"/>
              </a:rPr>
              <a:t>head</a:t>
            </a:r>
            <a:r>
              <a:rPr lang="en-US" sz="2400" dirty="0">
                <a:solidFill>
                  <a:srgbClr val="000066"/>
                </a:solidFill>
                <a:latin typeface="Arial" charset="0"/>
              </a:rPr>
              <a:t> Look at the first 10 lines of a file. (head &lt;filename&gt;)</a:t>
            </a:r>
          </a:p>
          <a:p>
            <a:pPr marL="311150" indent="-311150">
              <a:lnSpc>
                <a:spcPct val="100000"/>
              </a:lnSpc>
              <a:spcBef>
                <a:spcPct val="20000"/>
              </a:spcBef>
              <a:spcAft>
                <a:spcPct val="0"/>
              </a:spcAft>
              <a:buSzPct val="100000"/>
              <a:buFont typeface="Times New Roman" pitchFamily="18" charset="0"/>
              <a:buChar char="•"/>
            </a:pPr>
            <a:endParaRPr lang="en-US" sz="2400" dirty="0">
              <a:solidFill>
                <a:srgbClr val="000066"/>
              </a:solidFill>
              <a:latin typeface="Arial" charset="0"/>
            </a:endParaRPr>
          </a:p>
        </p:txBody>
      </p:sp>
      <p:sp>
        <p:nvSpPr>
          <p:cNvPr id="78857" name="AutoShape 9"/>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p>
            <a:endParaRPr lang="en-US"/>
          </a:p>
        </p:txBody>
      </p:sp>
      <p:sp>
        <p:nvSpPr>
          <p:cNvPr id="12" name="Rectangle 2"/>
          <p:cNvSpPr>
            <a:spLocks noGrp="1" noChangeArrowheads="1"/>
          </p:cNvSpPr>
          <p:nvPr>
            <p:ph type="title"/>
          </p:nvPr>
        </p:nvSpPr>
        <p:spPr>
          <a:xfrm>
            <a:off x="457200" y="350838"/>
            <a:ext cx="8229600" cy="563562"/>
          </a:xfrm>
        </p:spPr>
        <p:txBody>
          <a:bodyPr/>
          <a:lstStyle/>
          <a:p>
            <a:r>
              <a:rPr lang="en-US" dirty="0"/>
              <a:t>Getting around the </a:t>
            </a:r>
            <a:r>
              <a:rPr lang="en-US" dirty="0" err="1"/>
              <a:t>filesystems</a:t>
            </a:r>
            <a:r>
              <a:rPr lang="en-US" dirty="0"/>
              <a:t> 6/6</a:t>
            </a:r>
            <a:endParaRPr lang="en-US" sz="2000" dirty="0"/>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a:r>
              <a:rPr lang="en-GB" altLang="en-US"/>
              <a:t>Redirecting</a:t>
            </a:r>
            <a:endParaRPr lang="en-US" altLang="en-US"/>
          </a:p>
        </p:txBody>
      </p:sp>
      <p:sp>
        <p:nvSpPr>
          <p:cNvPr id="28675" name="Rectangle 3"/>
          <p:cNvSpPr>
            <a:spLocks noGrp="1" noChangeArrowheads="1"/>
          </p:cNvSpPr>
          <p:nvPr>
            <p:ph type="body" idx="1"/>
          </p:nvPr>
        </p:nvSpPr>
        <p:spPr>
          <a:xfrm>
            <a:off x="391681" y="2122921"/>
            <a:ext cx="8228160" cy="4524480"/>
          </a:xfrm>
        </p:spPr>
        <p:txBody>
          <a:bodyPr/>
          <a:lstStyle/>
          <a:p>
            <a:pPr eaLnBrk="1">
              <a:buFont typeface="Wingdings" pitchFamily="2" charset="2"/>
              <a:buChar char=""/>
            </a:pPr>
            <a:r>
              <a:rPr lang="en-GB" altLang="en-US"/>
              <a:t>You can redirect the output of a command to a file.</a:t>
            </a:r>
          </a:p>
          <a:p>
            <a:pPr eaLnBrk="1">
              <a:buFont typeface="Wingdings" pitchFamily="2" charset="2"/>
              <a:buChar char=""/>
            </a:pPr>
            <a:r>
              <a:rPr lang="en-GB" altLang="en-US"/>
              <a:t>For example:</a:t>
            </a:r>
            <a:br>
              <a:rPr lang="en-GB" altLang="en-US"/>
            </a:br>
            <a:r>
              <a:rPr lang="en-GB" altLang="en-US" sz="2358">
                <a:latin typeface="Bitstream Vera Sans Mono" pitchFamily="49" charset="0"/>
              </a:rPr>
              <a:t>ls -l &gt; filesList.txt</a:t>
            </a:r>
          </a:p>
          <a:p>
            <a:pPr eaLnBrk="1">
              <a:buFont typeface="Wingdings" pitchFamily="2" charset="2"/>
              <a:buChar char=""/>
            </a:pPr>
            <a:r>
              <a:rPr lang="en-GB" altLang="en-US"/>
              <a:t>The '&gt;' directs the output to the file.</a:t>
            </a:r>
            <a:endParaRPr lang="en-US" altLang="en-US"/>
          </a:p>
        </p:txBody>
      </p:sp>
    </p:spTree>
    <p:extLst>
      <p:ext uri="{BB962C8B-B14F-4D97-AF65-F5344CB8AC3E}">
        <p14:creationId xmlns:p14="http://schemas.microsoft.com/office/powerpoint/2010/main" val="2972017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t>What is Linux?</a:t>
            </a:r>
          </a:p>
        </p:txBody>
      </p:sp>
      <p:sp>
        <p:nvSpPr>
          <p:cNvPr id="14339" name="Rectangle 3"/>
          <p:cNvSpPr>
            <a:spLocks noGrp="1" noChangeArrowheads="1"/>
          </p:cNvSpPr>
          <p:nvPr>
            <p:ph idx="1"/>
          </p:nvPr>
        </p:nvSpPr>
        <p:spPr/>
        <p:txBody>
          <a:bodyPr/>
          <a:lstStyle/>
          <a:p>
            <a:r>
              <a:rPr lang="en-US" sz="2600"/>
              <a:t>A clone of Unix</a:t>
            </a:r>
          </a:p>
          <a:p>
            <a:r>
              <a:rPr lang="en-US" sz="2600"/>
              <a:t>Developed in 1991 by </a:t>
            </a:r>
            <a:r>
              <a:rPr lang="en-US" sz="2600" u="sng"/>
              <a:t>Linus Torvalds</a:t>
            </a:r>
            <a:r>
              <a:rPr lang="en-US" sz="2600"/>
              <a:t>, a Finnish graduate student</a:t>
            </a:r>
          </a:p>
          <a:p>
            <a:r>
              <a:rPr lang="en-US" sz="2600"/>
              <a:t>Inspired by and replacement of Minix</a:t>
            </a:r>
          </a:p>
          <a:p>
            <a:r>
              <a:rPr lang="en-US" sz="2600"/>
              <a:t>Linus' Minix became Linux</a:t>
            </a:r>
          </a:p>
          <a:p>
            <a:r>
              <a:rPr lang="en-US" sz="2600"/>
              <a:t>Consist of</a:t>
            </a:r>
          </a:p>
          <a:p>
            <a:pPr lvl="1"/>
            <a:r>
              <a:rPr lang="en-US" sz="2200"/>
              <a:t>Linux Kernel</a:t>
            </a:r>
          </a:p>
          <a:p>
            <a:pPr lvl="1"/>
            <a:r>
              <a:rPr lang="en-US" sz="2200"/>
              <a:t>GNU (</a:t>
            </a:r>
            <a:r>
              <a:rPr lang="en-US" sz="2200" u="sng"/>
              <a:t>G</a:t>
            </a:r>
            <a:r>
              <a:rPr lang="en-US" sz="2200"/>
              <a:t>NU is </a:t>
            </a:r>
            <a:r>
              <a:rPr lang="en-US" sz="2200" u="sng"/>
              <a:t>N</a:t>
            </a:r>
            <a:r>
              <a:rPr lang="en-US" sz="2200"/>
              <a:t>ot </a:t>
            </a:r>
            <a:r>
              <a:rPr lang="en-US" sz="2200" u="sng"/>
              <a:t>U</a:t>
            </a:r>
            <a:r>
              <a:rPr lang="en-US" sz="2200"/>
              <a:t>nix) Software</a:t>
            </a:r>
          </a:p>
          <a:p>
            <a:pPr lvl="1"/>
            <a:r>
              <a:rPr lang="en-US" sz="2200"/>
              <a:t>Software Package management</a:t>
            </a:r>
          </a:p>
          <a:p>
            <a:pPr lvl="1"/>
            <a:r>
              <a:rPr lang="en-US" sz="2200"/>
              <a:t>Others</a:t>
            </a:r>
          </a:p>
        </p:txBody>
      </p:sp>
      <p:sp>
        <p:nvSpPr>
          <p:cNvPr id="14342" name="Text Box 6"/>
          <p:cNvSpPr txBox="1">
            <a:spLocks noChangeArrowheads="1"/>
          </p:cNvSpPr>
          <p:nvPr/>
        </p:nvSpPr>
        <p:spPr bwMode="auto">
          <a:xfrm>
            <a:off x="6096000" y="6477000"/>
            <a:ext cx="3048000" cy="228600"/>
          </a:xfrm>
          <a:prstGeom prst="rect">
            <a:avLst/>
          </a:prstGeom>
          <a:noFill/>
          <a:ln w="9525">
            <a:noFill/>
            <a:miter lim="800000"/>
            <a:headEnd/>
            <a:tailEnd/>
          </a:ln>
          <a:effectLst/>
        </p:spPr>
        <p:txBody>
          <a:bodyPr wrap="none">
            <a:spAutoFit/>
          </a:bodyPr>
          <a:lstStyle/>
          <a:p>
            <a:r>
              <a:rPr lang="en-US" sz="900"/>
              <a:t>http://www.linuxdevices.com/files/misc/ibm-watchpad.jpg</a:t>
            </a:r>
          </a:p>
        </p:txBody>
      </p:sp>
      <p:pic>
        <p:nvPicPr>
          <p:cNvPr id="14343" name="Picture 7">
            <a:hlinkClick r:id="" action="ppaction://media"/>
          </p:cNvPr>
          <p:cNvPicPr>
            <a:picLocks noChangeAspect="1" noChangeArrowheads="1"/>
          </p:cNvPicPr>
          <p:nvPr>
            <a:audioFile r:link="rId2"/>
            <p:extLst>
              <p:ext uri="{DAA4B4D4-6D71-4841-9C94-3DE7FCFB9230}">
                <p14:media xmlns:p14="http://schemas.microsoft.com/office/powerpoint/2010/main" r:embed="rId1"/>
              </p:ext>
            </p:extLst>
          </p:nvPr>
        </p:nvPicPr>
        <p:blipFill>
          <a:blip r:embed="rId4" cstate="print"/>
          <a:srcRect/>
          <a:stretch>
            <a:fillRect/>
          </a:stretch>
        </p:blipFill>
        <p:spPr bwMode="auto">
          <a:xfrm>
            <a:off x="4191000" y="1828800"/>
            <a:ext cx="304800" cy="304800"/>
          </a:xfrm>
          <a:prstGeom prst="rect">
            <a:avLst/>
          </a:prstGeom>
          <a:noFill/>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4343"/>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5183" fill="hold"/>
                                        <p:tgtEl>
                                          <p:spTgt spid="14343"/>
                                        </p:tgtEl>
                                      </p:cBhvr>
                                    </p:cmd>
                                  </p:childTnLst>
                                </p:cTn>
                              </p:par>
                            </p:childTnLst>
                          </p:cTn>
                        </p:par>
                      </p:childTnLst>
                    </p:cTn>
                  </p:par>
                </p:childTnLst>
              </p:cTn>
              <p:nextCondLst>
                <p:cond evt="onClick" delay="0">
                  <p:tgtEl>
                    <p:spTgt spid="14343"/>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14343"/>
                </p:tgtEl>
              </p:cMediaNode>
            </p:audio>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a:r>
              <a:rPr lang="en-GB" altLang="en-US"/>
              <a:t>Pipe</a:t>
            </a:r>
            <a:endParaRPr lang="en-US" altLang="en-US"/>
          </a:p>
        </p:txBody>
      </p:sp>
      <p:sp>
        <p:nvSpPr>
          <p:cNvPr id="29699" name="Rectangle 3"/>
          <p:cNvSpPr>
            <a:spLocks noGrp="1" noChangeArrowheads="1"/>
          </p:cNvSpPr>
          <p:nvPr>
            <p:ph type="body" idx="1"/>
          </p:nvPr>
        </p:nvSpPr>
        <p:spPr>
          <a:xfrm>
            <a:off x="391681" y="2122921"/>
            <a:ext cx="8228160" cy="4524480"/>
          </a:xfrm>
        </p:spPr>
        <p:txBody>
          <a:bodyPr/>
          <a:lstStyle/>
          <a:p>
            <a:pPr eaLnBrk="1">
              <a:buFont typeface="Wingdings" pitchFamily="2" charset="2"/>
              <a:buChar char=""/>
            </a:pPr>
            <a:r>
              <a:rPr lang="en-GB" altLang="en-US"/>
              <a:t>Pipes let you use the output of a program as the input of another one!</a:t>
            </a:r>
          </a:p>
          <a:p>
            <a:pPr eaLnBrk="1">
              <a:buFont typeface="Wingdings" pitchFamily="2" charset="2"/>
              <a:buChar char=""/>
            </a:pPr>
            <a:r>
              <a:rPr lang="en-GB" altLang="en-US"/>
              <a:t>Here are a few samples:</a:t>
            </a:r>
            <a:br>
              <a:rPr lang="en-GB" altLang="en-US"/>
            </a:br>
            <a:br>
              <a:rPr lang="en-GB" altLang="en-US"/>
            </a:br>
            <a:r>
              <a:rPr lang="en-GB" altLang="en-US" sz="2177">
                <a:latin typeface="Bitstream Vera Sans Mono" pitchFamily="49" charset="0"/>
              </a:rPr>
              <a:t>ls -l | less </a:t>
            </a:r>
            <a:br>
              <a:rPr lang="en-GB" altLang="en-US" sz="2177">
                <a:latin typeface="Bitstream Vera Sans Mono" pitchFamily="49" charset="0"/>
              </a:rPr>
            </a:br>
            <a:r>
              <a:rPr lang="en-GB" altLang="en-US" sz="2177">
                <a:latin typeface="Bitstream Vera Sans Mono" pitchFamily="49" charset="0"/>
              </a:rPr>
              <a:t>ps aux | grep </a:t>
            </a:r>
            <a:r>
              <a:rPr lang="tr-TR" altLang="en-US" sz="2177">
                <a:latin typeface="Bitstream Vera Sans Mono" pitchFamily="49" charset="0"/>
              </a:rPr>
              <a:t>firefox</a:t>
            </a:r>
            <a:r>
              <a:rPr lang="en-GB" altLang="en-US" sz="2177">
                <a:latin typeface="Bitstream Vera Sans Mono" pitchFamily="49" charset="0"/>
              </a:rPr>
              <a:t> | less</a:t>
            </a:r>
            <a:br>
              <a:rPr lang="en-GB" altLang="en-US"/>
            </a:br>
            <a:endParaRPr lang="en-US" altLang="en-US"/>
          </a:p>
        </p:txBody>
      </p:sp>
    </p:spTree>
    <p:extLst>
      <p:ext uri="{BB962C8B-B14F-4D97-AF65-F5344CB8AC3E}">
        <p14:creationId xmlns:p14="http://schemas.microsoft.com/office/powerpoint/2010/main" val="35174696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hape 19457"/>
          <p:cNvSpPr>
            <a:spLocks noGrp="1" noChangeArrowheads="1"/>
          </p:cNvSpPr>
          <p:nvPr>
            <p:ph type="title"/>
          </p:nvPr>
        </p:nvSpPr>
        <p:spPr>
          <a:xfrm>
            <a:off x="457200" y="304800"/>
            <a:ext cx="8229600" cy="533400"/>
          </a:xfrm>
        </p:spPr>
        <p:txBody>
          <a:bodyPr anchor="t"/>
          <a:lstStyle/>
          <a:p>
            <a:pPr marL="0" indent="0" defTabSz="914400" eaLnBrk="1" hangingPunct="1">
              <a:defRPr/>
            </a:pPr>
            <a:r>
              <a:rPr lang="en-US" b="1" dirty="0">
                <a:solidFill>
                  <a:srgbClr val="C00000"/>
                </a:solidFill>
                <a:effectLst>
                  <a:outerShdw blurRad="38100" dist="38100" dir="2700000" algn="tl">
                    <a:srgbClr val="C0C0C0"/>
                  </a:outerShdw>
                </a:effectLst>
              </a:rPr>
              <a:t>The VI Editor 1/2</a:t>
            </a:r>
          </a:p>
        </p:txBody>
      </p:sp>
      <p:sp>
        <p:nvSpPr>
          <p:cNvPr id="55299" name="Shape 19458"/>
          <p:cNvSpPr>
            <a:spLocks noGrp="1" noChangeArrowheads="1"/>
          </p:cNvSpPr>
          <p:nvPr>
            <p:ph type="body" idx="1"/>
          </p:nvPr>
        </p:nvSpPr>
        <p:spPr/>
        <p:txBody>
          <a:bodyPr/>
          <a:lstStyle/>
          <a:p>
            <a:pPr defTabSz="914400" eaLnBrk="1" hangingPunct="1"/>
            <a:r>
              <a:rPr lang="en-US" dirty="0"/>
              <a:t>Opens from terminal window</a:t>
            </a:r>
          </a:p>
        </p:txBody>
      </p:sp>
      <p:pic>
        <p:nvPicPr>
          <p:cNvPr id="55300" name="Rectangle 43010"/>
          <p:cNvPicPr>
            <a:picLocks noChangeAspect="1" noChangeArrowheads="1"/>
          </p:cNvPicPr>
          <p:nvPr/>
        </p:nvPicPr>
        <p:blipFill>
          <a:blip r:embed="rId3" cstate="print"/>
          <a:srcRect/>
          <a:stretch>
            <a:fillRect/>
          </a:stretch>
        </p:blipFill>
        <p:spPr bwMode="auto">
          <a:xfrm>
            <a:off x="1593574" y="1828800"/>
            <a:ext cx="7017026" cy="4483100"/>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ltLang="en-US"/>
              <a:t>http://www.cs.ucr.edu/~weesan/cs183/</a:t>
            </a:r>
          </a:p>
        </p:txBody>
      </p:sp>
      <p:sp>
        <p:nvSpPr>
          <p:cNvPr id="46082" name="Rectangle 2"/>
          <p:cNvSpPr>
            <a:spLocks noGrp="1" noChangeArrowheads="1"/>
          </p:cNvSpPr>
          <p:nvPr>
            <p:ph type="title"/>
          </p:nvPr>
        </p:nvSpPr>
        <p:spPr/>
        <p:txBody>
          <a:bodyPr/>
          <a:lstStyle/>
          <a:p>
            <a:r>
              <a:rPr lang="en-US" altLang="en-US"/>
              <a:t>Vi</a:t>
            </a:r>
          </a:p>
        </p:txBody>
      </p:sp>
      <p:sp>
        <p:nvSpPr>
          <p:cNvPr id="46083" name="Rectangle 3"/>
          <p:cNvSpPr>
            <a:spLocks noGrp="1" noChangeArrowheads="1"/>
          </p:cNvSpPr>
          <p:nvPr>
            <p:ph type="body" sz="half" idx="1"/>
          </p:nvPr>
        </p:nvSpPr>
        <p:spPr/>
        <p:txBody>
          <a:bodyPr/>
          <a:lstStyle/>
          <a:p>
            <a:pPr>
              <a:lnSpc>
                <a:spcPct val="90000"/>
              </a:lnSpc>
            </a:pPr>
            <a:r>
              <a:rPr lang="en-US" altLang="en-US" sz="2000"/>
              <a:t>2 modes</a:t>
            </a:r>
          </a:p>
          <a:p>
            <a:pPr lvl="1">
              <a:lnSpc>
                <a:spcPct val="90000"/>
              </a:lnSpc>
            </a:pPr>
            <a:r>
              <a:rPr lang="en-US" altLang="en-US" sz="2000"/>
              <a:t>Input mode</a:t>
            </a:r>
          </a:p>
          <a:p>
            <a:pPr lvl="2">
              <a:lnSpc>
                <a:spcPct val="90000"/>
              </a:lnSpc>
            </a:pPr>
            <a:r>
              <a:rPr lang="en-US" altLang="en-US" sz="1600"/>
              <a:t>ESC to back to cmd mode</a:t>
            </a:r>
          </a:p>
          <a:p>
            <a:pPr lvl="1">
              <a:lnSpc>
                <a:spcPct val="90000"/>
              </a:lnSpc>
            </a:pPr>
            <a:r>
              <a:rPr lang="en-US" altLang="en-US" sz="2000"/>
              <a:t>Command mode</a:t>
            </a:r>
          </a:p>
          <a:p>
            <a:pPr lvl="2">
              <a:lnSpc>
                <a:spcPct val="90000"/>
              </a:lnSpc>
            </a:pPr>
            <a:r>
              <a:rPr lang="en-US" altLang="en-US" sz="1600"/>
              <a:t>Cursor movement</a:t>
            </a:r>
          </a:p>
          <a:p>
            <a:pPr lvl="3">
              <a:lnSpc>
                <a:spcPct val="90000"/>
              </a:lnSpc>
            </a:pPr>
            <a:r>
              <a:rPr lang="en-US" altLang="en-US" sz="1400"/>
              <a:t>h (left), j (down), k (up), l (right)</a:t>
            </a:r>
          </a:p>
          <a:p>
            <a:pPr lvl="3">
              <a:lnSpc>
                <a:spcPct val="90000"/>
              </a:lnSpc>
            </a:pPr>
            <a:r>
              <a:rPr lang="en-US" altLang="en-US" sz="1400"/>
              <a:t>^f (page down)</a:t>
            </a:r>
          </a:p>
          <a:p>
            <a:pPr lvl="3">
              <a:lnSpc>
                <a:spcPct val="90000"/>
              </a:lnSpc>
            </a:pPr>
            <a:r>
              <a:rPr lang="en-US" altLang="en-US" sz="1400"/>
              <a:t>^b (page up)</a:t>
            </a:r>
          </a:p>
          <a:p>
            <a:pPr lvl="3">
              <a:lnSpc>
                <a:spcPct val="90000"/>
              </a:lnSpc>
            </a:pPr>
            <a:r>
              <a:rPr lang="en-US" altLang="en-US" sz="1400"/>
              <a:t>^ (first char.)</a:t>
            </a:r>
          </a:p>
          <a:p>
            <a:pPr lvl="3">
              <a:lnSpc>
                <a:spcPct val="90000"/>
              </a:lnSpc>
            </a:pPr>
            <a:r>
              <a:rPr lang="en-US" altLang="en-US" sz="1400"/>
              <a:t>$ (last char.)</a:t>
            </a:r>
          </a:p>
          <a:p>
            <a:pPr lvl="3">
              <a:lnSpc>
                <a:spcPct val="90000"/>
              </a:lnSpc>
            </a:pPr>
            <a:r>
              <a:rPr lang="en-US" altLang="en-US" sz="1400"/>
              <a:t>G (bottom page)</a:t>
            </a:r>
          </a:p>
          <a:p>
            <a:pPr lvl="3">
              <a:lnSpc>
                <a:spcPct val="90000"/>
              </a:lnSpc>
            </a:pPr>
            <a:r>
              <a:rPr lang="en-US" altLang="en-US" sz="1400"/>
              <a:t>:1 (goto first line)</a:t>
            </a:r>
          </a:p>
          <a:p>
            <a:pPr lvl="2">
              <a:lnSpc>
                <a:spcPct val="90000"/>
              </a:lnSpc>
            </a:pPr>
            <a:r>
              <a:rPr lang="en-US" altLang="en-US" sz="1600"/>
              <a:t>Swtch to input mode</a:t>
            </a:r>
          </a:p>
          <a:p>
            <a:pPr lvl="3">
              <a:lnSpc>
                <a:spcPct val="90000"/>
              </a:lnSpc>
            </a:pPr>
            <a:r>
              <a:rPr lang="en-US" altLang="en-US" sz="1400"/>
              <a:t>a (append)</a:t>
            </a:r>
          </a:p>
          <a:p>
            <a:pPr lvl="3">
              <a:lnSpc>
                <a:spcPct val="90000"/>
              </a:lnSpc>
            </a:pPr>
            <a:r>
              <a:rPr lang="en-US" altLang="en-US" sz="1400"/>
              <a:t>i (insert)</a:t>
            </a:r>
          </a:p>
          <a:p>
            <a:pPr lvl="3">
              <a:lnSpc>
                <a:spcPct val="90000"/>
              </a:lnSpc>
            </a:pPr>
            <a:r>
              <a:rPr lang="en-US" altLang="en-US" sz="1400"/>
              <a:t>o (insert line after</a:t>
            </a:r>
          </a:p>
          <a:p>
            <a:pPr lvl="3">
              <a:lnSpc>
                <a:spcPct val="90000"/>
              </a:lnSpc>
            </a:pPr>
            <a:r>
              <a:rPr lang="en-US" altLang="en-US" sz="1400"/>
              <a:t>O (insert line before)</a:t>
            </a:r>
          </a:p>
          <a:p>
            <a:pPr lvl="1">
              <a:lnSpc>
                <a:spcPct val="90000"/>
              </a:lnSpc>
            </a:pPr>
            <a:endParaRPr lang="en-US" altLang="en-US" sz="2000"/>
          </a:p>
        </p:txBody>
      </p:sp>
      <p:sp>
        <p:nvSpPr>
          <p:cNvPr id="46084" name="Rectangle 4"/>
          <p:cNvSpPr>
            <a:spLocks noGrp="1" noChangeArrowheads="1"/>
          </p:cNvSpPr>
          <p:nvPr>
            <p:ph type="body" sz="half" idx="2"/>
          </p:nvPr>
        </p:nvSpPr>
        <p:spPr/>
        <p:txBody>
          <a:bodyPr/>
          <a:lstStyle/>
          <a:p>
            <a:pPr lvl="2">
              <a:lnSpc>
                <a:spcPct val="90000"/>
              </a:lnSpc>
            </a:pPr>
            <a:r>
              <a:rPr lang="en-US" altLang="en-US" sz="1600"/>
              <a:t>Delete</a:t>
            </a:r>
          </a:p>
          <a:p>
            <a:pPr lvl="3">
              <a:lnSpc>
                <a:spcPct val="90000"/>
              </a:lnSpc>
            </a:pPr>
            <a:r>
              <a:rPr lang="en-US" altLang="en-US" sz="1400"/>
              <a:t>dd (delete a line)</a:t>
            </a:r>
          </a:p>
          <a:p>
            <a:pPr lvl="3">
              <a:lnSpc>
                <a:spcPct val="90000"/>
              </a:lnSpc>
            </a:pPr>
            <a:r>
              <a:rPr lang="en-US" altLang="en-US" sz="1400"/>
              <a:t>d10d (delete 10 lines)</a:t>
            </a:r>
          </a:p>
          <a:p>
            <a:pPr lvl="3">
              <a:lnSpc>
                <a:spcPct val="90000"/>
              </a:lnSpc>
            </a:pPr>
            <a:r>
              <a:rPr lang="en-US" altLang="en-US" sz="1400"/>
              <a:t>d$ (delete till end of line)</a:t>
            </a:r>
          </a:p>
          <a:p>
            <a:pPr lvl="3">
              <a:lnSpc>
                <a:spcPct val="90000"/>
              </a:lnSpc>
            </a:pPr>
            <a:r>
              <a:rPr lang="en-US" altLang="en-US" sz="1400"/>
              <a:t>dG (delete till end of file)</a:t>
            </a:r>
          </a:p>
          <a:p>
            <a:pPr lvl="3">
              <a:lnSpc>
                <a:spcPct val="90000"/>
              </a:lnSpc>
            </a:pPr>
            <a:r>
              <a:rPr lang="en-US" altLang="en-US" sz="1400"/>
              <a:t>x (current char.)</a:t>
            </a:r>
          </a:p>
          <a:p>
            <a:pPr lvl="2">
              <a:lnSpc>
                <a:spcPct val="90000"/>
              </a:lnSpc>
            </a:pPr>
            <a:r>
              <a:rPr lang="en-US" altLang="en-US" sz="1600"/>
              <a:t>Paste</a:t>
            </a:r>
          </a:p>
          <a:p>
            <a:pPr lvl="3">
              <a:lnSpc>
                <a:spcPct val="90000"/>
              </a:lnSpc>
            </a:pPr>
            <a:r>
              <a:rPr lang="en-US" altLang="en-US" sz="1400"/>
              <a:t>p (paste after)</a:t>
            </a:r>
          </a:p>
          <a:p>
            <a:pPr lvl="3">
              <a:lnSpc>
                <a:spcPct val="90000"/>
              </a:lnSpc>
            </a:pPr>
            <a:r>
              <a:rPr lang="en-US" altLang="en-US" sz="1400"/>
              <a:t>P (paste before)</a:t>
            </a:r>
          </a:p>
          <a:p>
            <a:pPr lvl="2">
              <a:lnSpc>
                <a:spcPct val="90000"/>
              </a:lnSpc>
            </a:pPr>
            <a:r>
              <a:rPr lang="en-US" altLang="en-US" sz="1600"/>
              <a:t>Undo</a:t>
            </a:r>
          </a:p>
          <a:p>
            <a:pPr lvl="3">
              <a:lnSpc>
                <a:spcPct val="90000"/>
              </a:lnSpc>
            </a:pPr>
            <a:r>
              <a:rPr lang="en-US" altLang="en-US" sz="1400"/>
              <a:t>u</a:t>
            </a:r>
          </a:p>
          <a:p>
            <a:pPr lvl="2">
              <a:lnSpc>
                <a:spcPct val="90000"/>
              </a:lnSpc>
            </a:pPr>
            <a:r>
              <a:rPr lang="en-US" altLang="en-US" sz="1600"/>
              <a:t>Search</a:t>
            </a:r>
          </a:p>
          <a:p>
            <a:pPr lvl="3">
              <a:lnSpc>
                <a:spcPct val="90000"/>
              </a:lnSpc>
            </a:pPr>
            <a:r>
              <a:rPr lang="en-US" altLang="en-US" sz="1400"/>
              <a:t>/</a:t>
            </a:r>
          </a:p>
          <a:p>
            <a:pPr lvl="2">
              <a:lnSpc>
                <a:spcPct val="90000"/>
              </a:lnSpc>
            </a:pPr>
            <a:r>
              <a:rPr lang="en-US" altLang="en-US" sz="1600"/>
              <a:t>Save/Quit</a:t>
            </a:r>
          </a:p>
          <a:p>
            <a:pPr lvl="3">
              <a:lnSpc>
                <a:spcPct val="90000"/>
              </a:lnSpc>
            </a:pPr>
            <a:r>
              <a:rPr lang="en-US" altLang="en-US" sz="1400"/>
              <a:t>:w (write)</a:t>
            </a:r>
          </a:p>
          <a:p>
            <a:pPr lvl="3">
              <a:lnSpc>
                <a:spcPct val="90000"/>
              </a:lnSpc>
            </a:pPr>
            <a:r>
              <a:rPr lang="en-US" altLang="en-US" sz="1400"/>
              <a:t>:q (quit)</a:t>
            </a:r>
          </a:p>
          <a:p>
            <a:pPr lvl="3">
              <a:lnSpc>
                <a:spcPct val="90000"/>
              </a:lnSpc>
            </a:pPr>
            <a:r>
              <a:rPr lang="en-US" altLang="en-US" sz="1400"/>
              <a:t>:wq (write and quit)</a:t>
            </a:r>
          </a:p>
          <a:p>
            <a:pPr lvl="3">
              <a:lnSpc>
                <a:spcPct val="90000"/>
              </a:lnSpc>
            </a:pPr>
            <a:r>
              <a:rPr lang="en-US" altLang="en-US" sz="1400"/>
              <a:t>:q! (give up changes)</a:t>
            </a:r>
          </a:p>
        </p:txBody>
      </p:sp>
    </p:spTree>
    <p:extLst>
      <p:ext uri="{BB962C8B-B14F-4D97-AF65-F5344CB8AC3E}">
        <p14:creationId xmlns:p14="http://schemas.microsoft.com/office/powerpoint/2010/main" val="36575648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1828800"/>
            <a:ext cx="7772400" cy="1470025"/>
          </a:xfrm>
        </p:spPr>
        <p:txBody>
          <a:bodyPr/>
          <a:lstStyle/>
          <a:p>
            <a:pPr algn="ctr"/>
            <a:r>
              <a:rPr lang="en-US" dirty="0"/>
              <a:t>Ubuntu Introduction</a:t>
            </a:r>
          </a:p>
        </p:txBody>
      </p:sp>
      <p:sp>
        <p:nvSpPr>
          <p:cNvPr id="6" name="Subtitle 5"/>
          <p:cNvSpPr>
            <a:spLocks noGrp="1"/>
          </p:cNvSpPr>
          <p:nvPr>
            <p:ph type="subTitle" idx="1"/>
          </p:nvPr>
        </p:nvSpPr>
        <p:spPr>
          <a:xfrm>
            <a:off x="1371600" y="3355975"/>
            <a:ext cx="6400800" cy="1752600"/>
          </a:xfrm>
        </p:spPr>
        <p:txBody>
          <a:bodyPr/>
          <a:lstStyle/>
          <a:p>
            <a:endParaRPr lang="en-US" sz="1200" i="1" dirty="0"/>
          </a:p>
        </p:txBody>
      </p:sp>
    </p:spTree>
    <p:extLst>
      <p:ext uri="{BB962C8B-B14F-4D97-AF65-F5344CB8AC3E}">
        <p14:creationId xmlns:p14="http://schemas.microsoft.com/office/powerpoint/2010/main" val="21558991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defRPr/>
            </a:pPr>
            <a:r>
              <a:rPr lang="en-US"/>
              <a:t>What is Ubuntu?</a:t>
            </a:r>
            <a:endParaRPr lang="ru-RU"/>
          </a:p>
        </p:txBody>
      </p:sp>
      <p:sp>
        <p:nvSpPr>
          <p:cNvPr id="18435" name="Rectangle 3"/>
          <p:cNvSpPr>
            <a:spLocks noGrp="1" noChangeArrowheads="1"/>
          </p:cNvSpPr>
          <p:nvPr>
            <p:ph type="body" idx="1"/>
          </p:nvPr>
        </p:nvSpPr>
        <p:spPr/>
        <p:txBody>
          <a:bodyPr/>
          <a:lstStyle/>
          <a:p>
            <a:pPr eaLnBrk="1" hangingPunct="1">
              <a:lnSpc>
                <a:spcPct val="90000"/>
              </a:lnSpc>
              <a:buFontTx/>
              <a:buChar char="•"/>
              <a:defRPr/>
            </a:pPr>
            <a:r>
              <a:rPr lang="en-US" sz="2800"/>
              <a:t>Ubuntu (pronounced oo-BOON-to) is a Linux-based operating system that is open sourced </a:t>
            </a:r>
            <a:r>
              <a:rPr lang="en-US" sz="2800" b="1"/>
              <a:t>(free)</a:t>
            </a:r>
          </a:p>
          <a:p>
            <a:pPr eaLnBrk="1" hangingPunct="1">
              <a:lnSpc>
                <a:spcPct val="90000"/>
              </a:lnSpc>
              <a:buFontTx/>
              <a:buChar char="•"/>
              <a:defRPr/>
            </a:pPr>
            <a:endParaRPr lang="en-US" sz="2800" b="1"/>
          </a:p>
          <a:p>
            <a:pPr eaLnBrk="1" hangingPunct="1">
              <a:lnSpc>
                <a:spcPct val="90000"/>
              </a:lnSpc>
              <a:buFontTx/>
              <a:buChar char="•"/>
              <a:defRPr/>
            </a:pPr>
            <a:r>
              <a:rPr lang="en-US" sz="2800"/>
              <a:t>Ubuntu is an African concept meaning “humanity towards others”</a:t>
            </a:r>
          </a:p>
          <a:p>
            <a:pPr eaLnBrk="1" hangingPunct="1">
              <a:lnSpc>
                <a:spcPct val="90000"/>
              </a:lnSpc>
              <a:buFontTx/>
              <a:buChar char="•"/>
              <a:defRPr/>
            </a:pPr>
            <a:endParaRPr lang="en-US" sz="2800"/>
          </a:p>
          <a:p>
            <a:pPr eaLnBrk="1" hangingPunct="1">
              <a:lnSpc>
                <a:spcPct val="90000"/>
              </a:lnSpc>
              <a:buFontTx/>
              <a:buChar char="•"/>
              <a:defRPr/>
            </a:pPr>
            <a:r>
              <a:rPr lang="en-US" sz="2800"/>
              <a:t>Ubuntu is sponsored by Canonical Ltd. owned by South African billionaire Mark Shuttlewort – the Ubuntu creator</a:t>
            </a:r>
          </a:p>
        </p:txBody>
      </p:sp>
    </p:spTree>
    <p:extLst>
      <p:ext uri="{BB962C8B-B14F-4D97-AF65-F5344CB8AC3E}">
        <p14:creationId xmlns:p14="http://schemas.microsoft.com/office/powerpoint/2010/main" val="10137284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defRPr/>
            </a:pPr>
            <a:r>
              <a:rPr lang="en-US"/>
              <a:t>Why Ubuntu?</a:t>
            </a:r>
            <a:endParaRPr lang="ru-RU"/>
          </a:p>
        </p:txBody>
      </p:sp>
      <p:sp>
        <p:nvSpPr>
          <p:cNvPr id="19459" name="Rectangle 3"/>
          <p:cNvSpPr>
            <a:spLocks noGrp="1" noChangeArrowheads="1"/>
          </p:cNvSpPr>
          <p:nvPr>
            <p:ph type="body" idx="1"/>
          </p:nvPr>
        </p:nvSpPr>
        <p:spPr/>
        <p:txBody>
          <a:bodyPr/>
          <a:lstStyle/>
          <a:p>
            <a:pPr eaLnBrk="1" hangingPunct="1">
              <a:buFontTx/>
              <a:buChar char="•"/>
              <a:defRPr/>
            </a:pPr>
            <a:r>
              <a:rPr lang="en-US" sz="2800"/>
              <a:t>Ubuntu has strong focus on </a:t>
            </a:r>
            <a:r>
              <a:rPr lang="en-US" sz="2800" b="1"/>
              <a:t>usability</a:t>
            </a:r>
            <a:r>
              <a:rPr lang="en-US" sz="2800"/>
              <a:t> and </a:t>
            </a:r>
            <a:r>
              <a:rPr lang="en-US" sz="2800" b="1"/>
              <a:t>ease of installation</a:t>
            </a:r>
          </a:p>
          <a:p>
            <a:pPr eaLnBrk="1" hangingPunct="1">
              <a:buFontTx/>
              <a:buChar char="•"/>
              <a:defRPr/>
            </a:pPr>
            <a:endParaRPr lang="en-US" sz="2800"/>
          </a:p>
          <a:p>
            <a:pPr eaLnBrk="1" hangingPunct="1">
              <a:buFontTx/>
              <a:buChar char="•"/>
              <a:defRPr/>
            </a:pPr>
            <a:r>
              <a:rPr lang="en-US" sz="2800"/>
              <a:t>Ubuntu comes with lots of programs preinstalled (OpenOffice, Firefox web-browser, games, tweak tools)</a:t>
            </a:r>
          </a:p>
          <a:p>
            <a:pPr eaLnBrk="1" hangingPunct="1">
              <a:buFontTx/>
              <a:buChar char="•"/>
              <a:defRPr/>
            </a:pPr>
            <a:endParaRPr lang="en-US" sz="2800"/>
          </a:p>
          <a:p>
            <a:pPr eaLnBrk="1" hangingPunct="1">
              <a:buFontTx/>
              <a:buChar char="•"/>
              <a:defRPr/>
            </a:pPr>
            <a:r>
              <a:rPr lang="en-US" sz="2800"/>
              <a:t>Ubuntu is </a:t>
            </a:r>
            <a:r>
              <a:rPr lang="en-US" sz="2800" b="1"/>
              <a:t>absolutely</a:t>
            </a:r>
            <a:r>
              <a:rPr lang="en-US" sz="2800"/>
              <a:t> </a:t>
            </a:r>
            <a:r>
              <a:rPr lang="en-US" sz="2800" b="1"/>
              <a:t>free</a:t>
            </a:r>
            <a:endParaRPr lang="ru-RU" b="1"/>
          </a:p>
        </p:txBody>
      </p:sp>
    </p:spTree>
    <p:extLst>
      <p:ext uri="{BB962C8B-B14F-4D97-AF65-F5344CB8AC3E}">
        <p14:creationId xmlns:p14="http://schemas.microsoft.com/office/powerpoint/2010/main" val="39100721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defRPr/>
            </a:pPr>
            <a:r>
              <a:rPr lang="en-US"/>
              <a:t>System requirments</a:t>
            </a:r>
            <a:endParaRPr lang="ru-RU"/>
          </a:p>
        </p:txBody>
      </p:sp>
      <p:sp>
        <p:nvSpPr>
          <p:cNvPr id="20483" name="Rectangle 3"/>
          <p:cNvSpPr>
            <a:spLocks noGrp="1" noChangeArrowheads="1"/>
          </p:cNvSpPr>
          <p:nvPr>
            <p:ph type="body" idx="1"/>
          </p:nvPr>
        </p:nvSpPr>
        <p:spPr/>
        <p:txBody>
          <a:bodyPr/>
          <a:lstStyle/>
          <a:p>
            <a:pPr eaLnBrk="1" hangingPunct="1">
              <a:buFontTx/>
              <a:buChar char="•"/>
              <a:defRPr/>
            </a:pPr>
            <a:r>
              <a:rPr lang="en-US"/>
              <a:t>Current version – 8.10 Intrepid Ibex</a:t>
            </a:r>
          </a:p>
          <a:p>
            <a:pPr eaLnBrk="1" hangingPunct="1">
              <a:buFontTx/>
              <a:buChar char="•"/>
              <a:defRPr/>
            </a:pPr>
            <a:r>
              <a:rPr lang="en-US"/>
              <a:t>Next version – 9.04 </a:t>
            </a:r>
            <a:r>
              <a:rPr lang="ru-RU"/>
              <a:t>Jaunty Jackalope</a:t>
            </a:r>
            <a:endParaRPr lang="en-US"/>
          </a:p>
          <a:p>
            <a:pPr eaLnBrk="1" hangingPunct="1">
              <a:buFontTx/>
              <a:buChar char="•"/>
              <a:defRPr/>
            </a:pPr>
            <a:r>
              <a:rPr lang="en-US"/>
              <a:t>256 Mb RAM</a:t>
            </a:r>
          </a:p>
          <a:p>
            <a:pPr eaLnBrk="1" hangingPunct="1">
              <a:buFontTx/>
              <a:buChar char="•"/>
              <a:defRPr/>
            </a:pPr>
            <a:r>
              <a:rPr lang="en-US"/>
              <a:t>3 Gb hard drive space</a:t>
            </a:r>
          </a:p>
          <a:p>
            <a:pPr eaLnBrk="1" hangingPunct="1">
              <a:buFontTx/>
              <a:buChar char="•"/>
              <a:defRPr/>
            </a:pPr>
            <a:r>
              <a:rPr lang="en-US"/>
              <a:t>Can be dual booted with currents OS or used from a live CD in a fully efficient mode</a:t>
            </a:r>
            <a:endParaRPr lang="ru-RU"/>
          </a:p>
        </p:txBody>
      </p:sp>
    </p:spTree>
    <p:extLst>
      <p:ext uri="{BB962C8B-B14F-4D97-AF65-F5344CB8AC3E}">
        <p14:creationId xmlns:p14="http://schemas.microsoft.com/office/powerpoint/2010/main" val="14224939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defRPr/>
            </a:pPr>
            <a:r>
              <a:rPr lang="en-US"/>
              <a:t>Summary</a:t>
            </a:r>
            <a:endParaRPr lang="ru-RU"/>
          </a:p>
        </p:txBody>
      </p:sp>
      <p:sp>
        <p:nvSpPr>
          <p:cNvPr id="22531" name="Rectangle 3"/>
          <p:cNvSpPr>
            <a:spLocks noGrp="1" noChangeArrowheads="1"/>
          </p:cNvSpPr>
          <p:nvPr>
            <p:ph type="body" idx="1"/>
          </p:nvPr>
        </p:nvSpPr>
        <p:spPr/>
        <p:txBody>
          <a:bodyPr/>
          <a:lstStyle/>
          <a:p>
            <a:pPr eaLnBrk="1" hangingPunct="1">
              <a:lnSpc>
                <a:spcPct val="90000"/>
              </a:lnSpc>
              <a:buFont typeface="Wingdings" panose="05000000000000000000" pitchFamily="2" charset="2"/>
              <a:buNone/>
              <a:defRPr/>
            </a:pPr>
            <a:r>
              <a:rPr lang="en-US" sz="2400"/>
              <a:t>Pro:</a:t>
            </a:r>
          </a:p>
          <a:p>
            <a:pPr eaLnBrk="1" hangingPunct="1">
              <a:lnSpc>
                <a:spcPct val="90000"/>
              </a:lnSpc>
              <a:buFontTx/>
              <a:buChar char="•"/>
              <a:defRPr/>
            </a:pPr>
            <a:r>
              <a:rPr lang="en-US" sz="2400"/>
              <a:t>Open source (and free)</a:t>
            </a:r>
          </a:p>
          <a:p>
            <a:pPr eaLnBrk="1" hangingPunct="1">
              <a:lnSpc>
                <a:spcPct val="90000"/>
              </a:lnSpc>
              <a:buFontTx/>
              <a:buChar char="•"/>
              <a:defRPr/>
            </a:pPr>
            <a:r>
              <a:rPr lang="en-US" sz="2400"/>
              <a:t>Every 6 months upgrade available</a:t>
            </a:r>
          </a:p>
          <a:p>
            <a:pPr eaLnBrk="1" hangingPunct="1">
              <a:lnSpc>
                <a:spcPct val="90000"/>
              </a:lnSpc>
              <a:buFontTx/>
              <a:buChar char="•"/>
              <a:defRPr/>
            </a:pPr>
            <a:r>
              <a:rPr lang="en-US" sz="2400"/>
              <a:t>Compatible with MS programs</a:t>
            </a:r>
          </a:p>
          <a:p>
            <a:pPr eaLnBrk="1" hangingPunct="1">
              <a:lnSpc>
                <a:spcPct val="90000"/>
              </a:lnSpc>
              <a:buFontTx/>
              <a:buChar char="•"/>
              <a:defRPr/>
            </a:pPr>
            <a:r>
              <a:rPr lang="en-US" sz="2400"/>
              <a:t>Many add-ons available</a:t>
            </a:r>
          </a:p>
          <a:p>
            <a:pPr eaLnBrk="1" hangingPunct="1">
              <a:lnSpc>
                <a:spcPct val="90000"/>
              </a:lnSpc>
              <a:buFontTx/>
              <a:buChar char="•"/>
              <a:defRPr/>
            </a:pPr>
            <a:r>
              <a:rPr lang="en-US" sz="2400"/>
              <a:t>No key codes, activation, registration</a:t>
            </a:r>
          </a:p>
          <a:p>
            <a:pPr eaLnBrk="1" hangingPunct="1">
              <a:lnSpc>
                <a:spcPct val="90000"/>
              </a:lnSpc>
              <a:buFontTx/>
              <a:buChar char="•"/>
              <a:defRPr/>
            </a:pPr>
            <a:r>
              <a:rPr lang="en-US" sz="2400"/>
              <a:t>High performance. No more slow PC!</a:t>
            </a:r>
          </a:p>
          <a:p>
            <a:pPr eaLnBrk="1" hangingPunct="1">
              <a:lnSpc>
                <a:spcPct val="90000"/>
              </a:lnSpc>
              <a:buFontTx/>
              <a:buChar char="•"/>
              <a:defRPr/>
            </a:pPr>
            <a:r>
              <a:rPr lang="en-US" sz="2400"/>
              <a:t>New generation of desktop themes</a:t>
            </a:r>
          </a:p>
          <a:p>
            <a:pPr eaLnBrk="1" hangingPunct="1">
              <a:lnSpc>
                <a:spcPct val="90000"/>
              </a:lnSpc>
              <a:buFontTx/>
              <a:buChar char="•"/>
              <a:defRPr/>
            </a:pPr>
            <a:r>
              <a:rPr lang="en-US" sz="2400"/>
              <a:t>Long term excellent no-wait support</a:t>
            </a:r>
          </a:p>
          <a:p>
            <a:pPr eaLnBrk="1" hangingPunct="1">
              <a:lnSpc>
                <a:spcPct val="90000"/>
              </a:lnSpc>
              <a:buFontTx/>
              <a:buChar char="•"/>
              <a:defRPr/>
            </a:pPr>
            <a:r>
              <a:rPr lang="en-US" sz="2400"/>
              <a:t>No viruses almost</a:t>
            </a:r>
          </a:p>
          <a:p>
            <a:pPr eaLnBrk="1" hangingPunct="1">
              <a:lnSpc>
                <a:spcPct val="90000"/>
              </a:lnSpc>
              <a:buFontTx/>
              <a:buChar char="•"/>
              <a:defRPr/>
            </a:pPr>
            <a:r>
              <a:rPr lang="en-US" sz="2400"/>
              <a:t>Fast release cycle</a:t>
            </a:r>
            <a:endParaRPr lang="ru-RU" sz="2400"/>
          </a:p>
        </p:txBody>
      </p:sp>
    </p:spTree>
    <p:extLst>
      <p:ext uri="{BB962C8B-B14F-4D97-AF65-F5344CB8AC3E}">
        <p14:creationId xmlns:p14="http://schemas.microsoft.com/office/powerpoint/2010/main" val="32033333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defRPr/>
            </a:pPr>
            <a:r>
              <a:rPr lang="en-US"/>
              <a:t>Summary</a:t>
            </a:r>
            <a:endParaRPr lang="ru-RU"/>
          </a:p>
        </p:txBody>
      </p:sp>
      <p:sp>
        <p:nvSpPr>
          <p:cNvPr id="23555" name="Rectangle 3"/>
          <p:cNvSpPr>
            <a:spLocks noGrp="1" noChangeArrowheads="1"/>
          </p:cNvSpPr>
          <p:nvPr>
            <p:ph type="body" idx="1"/>
          </p:nvPr>
        </p:nvSpPr>
        <p:spPr/>
        <p:txBody>
          <a:bodyPr/>
          <a:lstStyle/>
          <a:p>
            <a:pPr eaLnBrk="1" hangingPunct="1">
              <a:buFont typeface="Wingdings" panose="05000000000000000000" pitchFamily="2" charset="2"/>
              <a:buNone/>
              <a:defRPr/>
            </a:pPr>
            <a:r>
              <a:rPr lang="en-US"/>
              <a:t>Con’s:</a:t>
            </a:r>
          </a:p>
          <a:p>
            <a:pPr eaLnBrk="1" hangingPunct="1">
              <a:buFontTx/>
              <a:buChar char="•"/>
              <a:defRPr/>
            </a:pPr>
            <a:r>
              <a:rPr lang="en-US"/>
              <a:t>Drivers for peripherals are not always available</a:t>
            </a:r>
          </a:p>
          <a:p>
            <a:pPr eaLnBrk="1" hangingPunct="1">
              <a:buFontTx/>
              <a:buChar char="•"/>
              <a:defRPr/>
            </a:pPr>
            <a:r>
              <a:rPr lang="en-US"/>
              <a:t>PC games are not compatible</a:t>
            </a:r>
          </a:p>
          <a:p>
            <a:pPr eaLnBrk="1" hangingPunct="1">
              <a:buFontTx/>
              <a:buChar char="•"/>
              <a:defRPr/>
            </a:pPr>
            <a:r>
              <a:rPr lang="en-US"/>
              <a:t>No non-free video and audio codec's preinstalled (mp3,mp4,divx,ffdshow)</a:t>
            </a:r>
          </a:p>
          <a:p>
            <a:pPr eaLnBrk="1" hangingPunct="1">
              <a:buFontTx/>
              <a:buChar char="•"/>
              <a:defRPr/>
            </a:pPr>
            <a:r>
              <a:rPr lang="en-US"/>
              <a:t>Not all PC programs are compatible</a:t>
            </a:r>
            <a:endParaRPr lang="ru-RU"/>
          </a:p>
        </p:txBody>
      </p:sp>
    </p:spTree>
    <p:extLst>
      <p:ext uri="{BB962C8B-B14F-4D97-AF65-F5344CB8AC3E}">
        <p14:creationId xmlns:p14="http://schemas.microsoft.com/office/powerpoint/2010/main" val="24126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defRPr/>
            </a:pPr>
            <a:r>
              <a:rPr lang="en-US"/>
              <a:t>How to get Ubuntu</a:t>
            </a:r>
            <a:endParaRPr lang="ru-RU"/>
          </a:p>
        </p:txBody>
      </p:sp>
      <p:sp>
        <p:nvSpPr>
          <p:cNvPr id="24579" name="Rectangle 3"/>
          <p:cNvSpPr>
            <a:spLocks noGrp="1" noChangeArrowheads="1"/>
          </p:cNvSpPr>
          <p:nvPr>
            <p:ph type="body" idx="1"/>
          </p:nvPr>
        </p:nvSpPr>
        <p:spPr/>
        <p:txBody>
          <a:bodyPr/>
          <a:lstStyle/>
          <a:p>
            <a:pPr eaLnBrk="1" hangingPunct="1">
              <a:lnSpc>
                <a:spcPct val="90000"/>
              </a:lnSpc>
              <a:buFont typeface="Wingdings" panose="05000000000000000000" pitchFamily="2" charset="2"/>
              <a:buNone/>
              <a:defRPr/>
            </a:pPr>
            <a:r>
              <a:rPr lang="en-US"/>
              <a:t>The three ways to acquire:</a:t>
            </a:r>
          </a:p>
          <a:p>
            <a:pPr eaLnBrk="1" hangingPunct="1">
              <a:lnSpc>
                <a:spcPct val="90000"/>
              </a:lnSpc>
              <a:buFontTx/>
              <a:buChar char="•"/>
              <a:defRPr/>
            </a:pPr>
            <a:r>
              <a:rPr lang="en-US"/>
              <a:t>Download from the Internet (</a:t>
            </a:r>
            <a:r>
              <a:rPr lang="en-US">
                <a:hlinkClick r:id="rId2"/>
              </a:rPr>
              <a:t>www.ubuntu.com</a:t>
            </a:r>
            <a:r>
              <a:rPr lang="en-US"/>
              <a:t> or local mirror)</a:t>
            </a:r>
          </a:p>
          <a:p>
            <a:pPr eaLnBrk="1" hangingPunct="1">
              <a:lnSpc>
                <a:spcPct val="90000"/>
              </a:lnSpc>
              <a:buFontTx/>
              <a:buChar char="•"/>
              <a:defRPr/>
            </a:pPr>
            <a:r>
              <a:rPr lang="en-US"/>
              <a:t>Get a CD with Ubuntu </a:t>
            </a:r>
            <a:r>
              <a:rPr lang="en-US" b="1"/>
              <a:t>absolutely free</a:t>
            </a:r>
            <a:r>
              <a:rPr lang="en-US"/>
              <a:t> directly to you post-box (</a:t>
            </a:r>
            <a:r>
              <a:rPr lang="en-US">
                <a:hlinkClick r:id="rId3"/>
              </a:rPr>
              <a:t>www.shipit.ubuntu.com</a:t>
            </a:r>
            <a:r>
              <a:rPr lang="en-US"/>
              <a:t>) </a:t>
            </a:r>
          </a:p>
          <a:p>
            <a:pPr eaLnBrk="1" hangingPunct="1">
              <a:lnSpc>
                <a:spcPct val="90000"/>
              </a:lnSpc>
              <a:buFontTx/>
              <a:buChar char="•"/>
              <a:defRPr/>
            </a:pPr>
            <a:r>
              <a:rPr lang="en-US"/>
              <a:t>Ask me or refer to the ASDP chair (you’ll be pleasantly provided with a free copy of Ubuntu). No beer even:)</a:t>
            </a:r>
            <a:endParaRPr lang="ru-RU"/>
          </a:p>
        </p:txBody>
      </p:sp>
    </p:spTree>
    <p:extLst>
      <p:ext uri="{BB962C8B-B14F-4D97-AF65-F5344CB8AC3E}">
        <p14:creationId xmlns:p14="http://schemas.microsoft.com/office/powerpoint/2010/main" val="1884962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fr-FR" altLang="en-US" dirty="0" err="1"/>
              <a:t>Where</a:t>
            </a:r>
            <a:r>
              <a:rPr lang="fr-FR" altLang="en-US" dirty="0"/>
              <a:t> </a:t>
            </a:r>
            <a:r>
              <a:rPr lang="fr-FR" altLang="en-US" dirty="0" err="1"/>
              <a:t>is</a:t>
            </a:r>
            <a:r>
              <a:rPr lang="fr-FR" altLang="en-US" dirty="0"/>
              <a:t> GNU/Linux </a:t>
            </a:r>
            <a:r>
              <a:rPr lang="fr-FR" altLang="en-US" dirty="0" err="1"/>
              <a:t>used</a:t>
            </a:r>
            <a:r>
              <a:rPr lang="fr-FR" altLang="en-US" dirty="0"/>
              <a:t>?</a:t>
            </a:r>
            <a:endParaRPr lang="en-US" altLang="en-US" dirty="0"/>
          </a:p>
        </p:txBody>
      </p:sp>
      <p:sp>
        <p:nvSpPr>
          <p:cNvPr id="23555" name="Rectangle 3"/>
          <p:cNvSpPr>
            <a:spLocks noGrp="1" noChangeArrowheads="1"/>
          </p:cNvSpPr>
          <p:nvPr>
            <p:ph type="body" idx="1"/>
          </p:nvPr>
        </p:nvSpPr>
        <p:spPr>
          <a:xfrm>
            <a:off x="133350" y="1219200"/>
            <a:ext cx="7607300" cy="4622800"/>
          </a:xfrm>
        </p:spPr>
        <p:txBody>
          <a:bodyPr/>
          <a:lstStyle/>
          <a:p>
            <a:r>
              <a:rPr lang="en-US" sz="1600" dirty="0"/>
              <a:t>Originally developed for 32-bit x86-based PC</a:t>
            </a:r>
          </a:p>
          <a:p>
            <a:r>
              <a:rPr lang="en-US" sz="1600" dirty="0"/>
              <a:t>Ported to other architectures, </a:t>
            </a:r>
            <a:r>
              <a:rPr lang="en-US" sz="1600" dirty="0" err="1"/>
              <a:t>eg</a:t>
            </a:r>
            <a:r>
              <a:rPr lang="en-US" sz="1600" dirty="0"/>
              <a:t>.</a:t>
            </a:r>
          </a:p>
          <a:p>
            <a:pPr lvl="1"/>
            <a:r>
              <a:rPr lang="en-US" sz="1400" dirty="0"/>
              <a:t>Alpha, VAX, PowerPC, IBM S/390, MIPS, IA-64</a:t>
            </a:r>
          </a:p>
          <a:p>
            <a:pPr lvl="1"/>
            <a:r>
              <a:rPr lang="en-US" sz="1400" dirty="0"/>
              <a:t>PS2, TiVo, cellphones, watches, Nokia N810, NDS, routers, NAS, GPS, …</a:t>
            </a:r>
          </a:p>
          <a:p>
            <a:pPr>
              <a:lnSpc>
                <a:spcPct val="90000"/>
              </a:lnSpc>
            </a:pPr>
            <a:endParaRPr lang="fr-FR" altLang="en-US" sz="1600" dirty="0"/>
          </a:p>
          <a:p>
            <a:pPr>
              <a:lnSpc>
                <a:spcPct val="90000"/>
              </a:lnSpc>
            </a:pPr>
            <a:r>
              <a:rPr lang="fr-FR" altLang="en-US" sz="1600" dirty="0"/>
              <a:t> </a:t>
            </a:r>
            <a:r>
              <a:rPr lang="fr-FR" altLang="en-US" sz="1600" b="1" dirty="0"/>
              <a:t>In Servers:</a:t>
            </a:r>
          </a:p>
          <a:p>
            <a:pPr lvl="1">
              <a:lnSpc>
                <a:spcPct val="90000"/>
              </a:lnSpc>
            </a:pPr>
            <a:r>
              <a:rPr lang="fr-FR" altLang="en-US" sz="1400" dirty="0" err="1"/>
              <a:t>Databases</a:t>
            </a:r>
            <a:r>
              <a:rPr lang="fr-FR" altLang="en-US" sz="1400" dirty="0"/>
              <a:t>, Web services, mail services, Network services in </a:t>
            </a:r>
            <a:r>
              <a:rPr lang="fr-FR" altLang="en-US" sz="1400" dirty="0" err="1"/>
              <a:t>general</a:t>
            </a:r>
            <a:endParaRPr lang="fr-FR" altLang="en-US" sz="1400" dirty="0"/>
          </a:p>
          <a:p>
            <a:pPr lvl="1">
              <a:lnSpc>
                <a:spcPct val="90000"/>
              </a:lnSpc>
            </a:pPr>
            <a:endParaRPr lang="fr-FR" altLang="en-US" sz="1400" dirty="0"/>
          </a:p>
          <a:p>
            <a:pPr>
              <a:lnSpc>
                <a:spcPct val="90000"/>
              </a:lnSpc>
            </a:pPr>
            <a:r>
              <a:rPr lang="fr-FR" altLang="en-US" sz="1600" b="1" dirty="0"/>
              <a:t> On </a:t>
            </a:r>
            <a:r>
              <a:rPr lang="fr-FR" altLang="en-US" sz="1600" b="1" dirty="0" err="1"/>
              <a:t>regular</a:t>
            </a:r>
            <a:r>
              <a:rPr lang="fr-FR" altLang="en-US" sz="1600" b="1" dirty="0"/>
              <a:t> computers:</a:t>
            </a:r>
          </a:p>
          <a:p>
            <a:pPr lvl="1">
              <a:lnSpc>
                <a:spcPct val="90000"/>
              </a:lnSpc>
            </a:pPr>
            <a:r>
              <a:rPr lang="fr-FR" altLang="en-US" sz="1400" dirty="0"/>
              <a:t>At home, at </a:t>
            </a:r>
            <a:r>
              <a:rPr lang="fr-FR" altLang="en-US" sz="1400" dirty="0" err="1"/>
              <a:t>school</a:t>
            </a:r>
            <a:r>
              <a:rPr lang="fr-FR" altLang="en-US" sz="1400" dirty="0"/>
              <a:t>, on the OLPC, on the EEEPC, on </a:t>
            </a:r>
            <a:r>
              <a:rPr lang="fr-FR" altLang="en-US" sz="1400" dirty="0" err="1"/>
              <a:t>my</a:t>
            </a:r>
            <a:r>
              <a:rPr lang="fr-FR" altLang="en-US" sz="1400" dirty="0"/>
              <a:t> Laptop…</a:t>
            </a:r>
          </a:p>
          <a:p>
            <a:pPr lvl="1">
              <a:lnSpc>
                <a:spcPct val="90000"/>
              </a:lnSpc>
            </a:pPr>
            <a:endParaRPr lang="fr-FR" altLang="en-US" sz="1400" dirty="0"/>
          </a:p>
          <a:p>
            <a:pPr>
              <a:lnSpc>
                <a:spcPct val="90000"/>
              </a:lnSpc>
            </a:pPr>
            <a:r>
              <a:rPr lang="fr-FR" altLang="en-US" sz="1600" dirty="0"/>
              <a:t> </a:t>
            </a:r>
            <a:r>
              <a:rPr lang="fr-FR" altLang="en-US" sz="1600" b="1" dirty="0"/>
              <a:t>On </a:t>
            </a:r>
            <a:r>
              <a:rPr lang="fr-FR" altLang="en-US" sz="1600" b="1" dirty="0" err="1"/>
              <a:t>Workstations</a:t>
            </a:r>
            <a:r>
              <a:rPr lang="fr-FR" altLang="en-US" sz="1600" b="1" dirty="0"/>
              <a:t> for </a:t>
            </a:r>
            <a:r>
              <a:rPr lang="fr-FR" altLang="en-US" sz="1600" b="1" dirty="0" err="1"/>
              <a:t>professional</a:t>
            </a:r>
            <a:r>
              <a:rPr lang="fr-FR" altLang="en-US" sz="1600" b="1" dirty="0"/>
              <a:t> </a:t>
            </a:r>
            <a:r>
              <a:rPr lang="fr-FR" altLang="en-US" sz="1600" b="1" dirty="0" err="1"/>
              <a:t>activities</a:t>
            </a:r>
            <a:r>
              <a:rPr lang="fr-FR" altLang="en-US" sz="1600" dirty="0"/>
              <a:t>: </a:t>
            </a:r>
          </a:p>
          <a:p>
            <a:pPr lvl="1">
              <a:lnSpc>
                <a:spcPct val="90000"/>
              </a:lnSpc>
            </a:pPr>
            <a:r>
              <a:rPr lang="fr-FR" altLang="en-US" sz="1400" dirty="0" err="1"/>
              <a:t>From</a:t>
            </a:r>
            <a:r>
              <a:rPr lang="fr-FR" altLang="en-US" sz="1400" dirty="0"/>
              <a:t> 3D </a:t>
            </a:r>
            <a:r>
              <a:rPr lang="fr-FR" altLang="en-US" sz="1400" dirty="0" err="1"/>
              <a:t>rendering</a:t>
            </a:r>
            <a:r>
              <a:rPr lang="fr-FR" altLang="en-US" sz="1400" dirty="0"/>
              <a:t> to </a:t>
            </a:r>
            <a:r>
              <a:rPr lang="fr-FR" altLang="en-US" sz="1400" dirty="0" err="1"/>
              <a:t>library</a:t>
            </a:r>
            <a:r>
              <a:rPr lang="fr-FR" altLang="en-US" sz="1400" dirty="0"/>
              <a:t> management </a:t>
            </a:r>
            <a:r>
              <a:rPr lang="fr-FR" altLang="en-US" sz="1400" dirty="0" err="1"/>
              <a:t>including</a:t>
            </a:r>
            <a:r>
              <a:rPr lang="fr-FR" altLang="en-US" sz="1400" dirty="0"/>
              <a:t> SW </a:t>
            </a:r>
            <a:r>
              <a:rPr lang="fr-FR" altLang="en-US" sz="1400" dirty="0" err="1"/>
              <a:t>development</a:t>
            </a:r>
            <a:r>
              <a:rPr lang="fr-FR" altLang="en-US" sz="1400" dirty="0"/>
              <a:t> of course…</a:t>
            </a:r>
          </a:p>
          <a:p>
            <a:pPr lvl="1">
              <a:lnSpc>
                <a:spcPct val="90000"/>
              </a:lnSpc>
            </a:pPr>
            <a:endParaRPr lang="fr-FR" altLang="en-US" sz="1400" dirty="0"/>
          </a:p>
          <a:p>
            <a:pPr>
              <a:lnSpc>
                <a:spcPct val="90000"/>
              </a:lnSpc>
            </a:pPr>
            <a:r>
              <a:rPr lang="fr-FR" altLang="en-US" sz="1600" dirty="0"/>
              <a:t> </a:t>
            </a:r>
            <a:r>
              <a:rPr lang="fr-FR" altLang="en-US" sz="1600" b="1" dirty="0"/>
              <a:t>In Super Computers</a:t>
            </a:r>
            <a:r>
              <a:rPr lang="fr-FR" altLang="en-US" sz="1600" dirty="0"/>
              <a:t>: </a:t>
            </a:r>
          </a:p>
          <a:p>
            <a:pPr lvl="1">
              <a:lnSpc>
                <a:spcPct val="90000"/>
              </a:lnSpc>
            </a:pPr>
            <a:r>
              <a:rPr lang="fr-FR" altLang="en-US" sz="1400" dirty="0"/>
              <a:t>Large </a:t>
            </a:r>
            <a:r>
              <a:rPr lang="fr-FR" altLang="en-US" sz="1400" dirty="0" err="1"/>
              <a:t>grids</a:t>
            </a:r>
            <a:r>
              <a:rPr lang="fr-FR" altLang="en-US" sz="1400" dirty="0"/>
              <a:t> and </a:t>
            </a:r>
            <a:r>
              <a:rPr lang="fr-FR" altLang="en-US" sz="1400" dirty="0" err="1"/>
              <a:t>parallel</a:t>
            </a:r>
            <a:r>
              <a:rPr lang="fr-FR" altLang="en-US" sz="1400" dirty="0"/>
              <a:t> computers (</a:t>
            </a:r>
            <a:r>
              <a:rPr lang="fr-FR" altLang="en-US" sz="1400" dirty="0" err="1"/>
              <a:t>Research</a:t>
            </a:r>
            <a:r>
              <a:rPr lang="fr-FR" altLang="en-US" sz="1400" dirty="0"/>
              <a:t> institutes, </a:t>
            </a:r>
            <a:r>
              <a:rPr lang="fr-FR" altLang="en-US" sz="1400" dirty="0" err="1"/>
              <a:t>etc</a:t>
            </a:r>
            <a:r>
              <a:rPr lang="fr-FR" altLang="en-US" sz="1400" dirty="0"/>
              <a:t>)</a:t>
            </a:r>
          </a:p>
          <a:p>
            <a:pPr lvl="1">
              <a:lnSpc>
                <a:spcPct val="90000"/>
              </a:lnSpc>
            </a:pPr>
            <a:endParaRPr lang="fr-FR" altLang="en-US" sz="1400" dirty="0"/>
          </a:p>
          <a:p>
            <a:pPr>
              <a:lnSpc>
                <a:spcPct val="90000"/>
              </a:lnSpc>
            </a:pPr>
            <a:r>
              <a:rPr lang="fr-FR" altLang="en-US" sz="1600" dirty="0"/>
              <a:t> </a:t>
            </a:r>
            <a:r>
              <a:rPr lang="fr-FR" altLang="en-US" sz="1600" b="1" dirty="0"/>
              <a:t>In Embedded </a:t>
            </a:r>
            <a:r>
              <a:rPr lang="fr-FR" altLang="en-US" sz="1600" b="1" dirty="0" err="1"/>
              <a:t>Systems</a:t>
            </a:r>
            <a:r>
              <a:rPr lang="fr-FR" altLang="en-US" sz="1600" b="1" dirty="0"/>
              <a:t>:</a:t>
            </a:r>
          </a:p>
          <a:p>
            <a:pPr lvl="1">
              <a:lnSpc>
                <a:spcPct val="90000"/>
              </a:lnSpc>
            </a:pPr>
            <a:r>
              <a:rPr lang="fr-FR" altLang="en-US" sz="1400" dirty="0"/>
              <a:t>Network </a:t>
            </a:r>
            <a:r>
              <a:rPr lang="fr-FR" altLang="en-US" sz="1400" dirty="0" err="1"/>
              <a:t>Routers</a:t>
            </a:r>
            <a:r>
              <a:rPr lang="fr-FR" altLang="en-US" sz="1400" dirty="0"/>
              <a:t>, </a:t>
            </a:r>
            <a:r>
              <a:rPr lang="fr-FR" altLang="en-US" sz="1400" dirty="0" err="1"/>
              <a:t>wireless</a:t>
            </a:r>
            <a:r>
              <a:rPr lang="fr-FR" altLang="en-US" sz="1400" dirty="0"/>
              <a:t> </a:t>
            </a:r>
            <a:r>
              <a:rPr lang="fr-FR" altLang="en-US" sz="1400" dirty="0" err="1"/>
              <a:t>access</a:t>
            </a:r>
            <a:r>
              <a:rPr lang="fr-FR" altLang="en-US" sz="1400" dirty="0"/>
              <a:t> points, </a:t>
            </a:r>
            <a:r>
              <a:rPr lang="fr-FR" altLang="en-US" sz="1400" dirty="0" err="1"/>
              <a:t>multimedia</a:t>
            </a:r>
            <a:r>
              <a:rPr lang="fr-FR" altLang="en-US" sz="1400" dirty="0"/>
              <a:t> </a:t>
            </a:r>
            <a:r>
              <a:rPr lang="fr-FR" altLang="en-US" sz="1400" dirty="0" err="1"/>
              <a:t>players</a:t>
            </a:r>
            <a:r>
              <a:rPr lang="fr-FR" altLang="en-US" sz="1400" dirty="0"/>
              <a:t>, photo frames, mobile phones, </a:t>
            </a:r>
            <a:r>
              <a:rPr lang="fr-FR" altLang="en-US" sz="1400" dirty="0" err="1"/>
              <a:t>remote</a:t>
            </a:r>
            <a:r>
              <a:rPr lang="fr-FR" altLang="en-US" sz="1400" dirty="0"/>
              <a:t> </a:t>
            </a:r>
            <a:r>
              <a:rPr lang="fr-FR" altLang="en-US" sz="1400" dirty="0" err="1"/>
              <a:t>controls</a:t>
            </a:r>
            <a:r>
              <a:rPr lang="fr-FR" altLang="en-US" sz="1400" dirty="0"/>
              <a:t>,  </a:t>
            </a:r>
            <a:r>
              <a:rPr lang="fr-FR" altLang="en-US" sz="1400" dirty="0" err="1"/>
              <a:t>medical</a:t>
            </a:r>
            <a:r>
              <a:rPr lang="fr-FR" altLang="en-US" sz="1400" dirty="0"/>
              <a:t> instruments, </a:t>
            </a:r>
            <a:r>
              <a:rPr lang="fr-FR" altLang="en-US" sz="1400" dirty="0" err="1"/>
              <a:t>industrial</a:t>
            </a:r>
            <a:r>
              <a:rPr lang="fr-FR" altLang="en-US" sz="1400" dirty="0"/>
              <a:t> applications, </a:t>
            </a:r>
            <a:r>
              <a:rPr lang="fr-FR" altLang="en-US" sz="1400" dirty="0" err="1"/>
              <a:t>Military</a:t>
            </a:r>
            <a:r>
              <a:rPr lang="fr-FR" altLang="en-US" sz="1400" dirty="0"/>
              <a:t> applications, </a:t>
            </a:r>
            <a:r>
              <a:rPr lang="fr-FR" altLang="en-US" sz="1400" dirty="0" err="1"/>
              <a:t>etc</a:t>
            </a:r>
            <a:endParaRPr lang="en-US" altLang="en-US" sz="1400" dirty="0"/>
          </a:p>
        </p:txBody>
      </p:sp>
      <p:pic>
        <p:nvPicPr>
          <p:cNvPr id="23556" name="Picture 4" descr="serv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2950" y="908050"/>
            <a:ext cx="990600" cy="990600"/>
          </a:xfrm>
          <a:prstGeom prst="rect">
            <a:avLst/>
          </a:prstGeom>
          <a:noFill/>
          <a:extLst>
            <a:ext uri="{909E8E84-426E-40DD-AFC4-6F175D3DCCD1}">
              <a14:hiddenFill xmlns:a14="http://schemas.microsoft.com/office/drawing/2010/main">
                <a:solidFill>
                  <a:srgbClr val="FFFFFF"/>
                </a:solidFill>
              </a14:hiddenFill>
            </a:ext>
          </a:extLst>
        </p:spPr>
      </p:pic>
      <p:pic>
        <p:nvPicPr>
          <p:cNvPr id="23561" name="Picture 9" descr="eeep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7825" y="1773238"/>
            <a:ext cx="1146175" cy="1138237"/>
          </a:xfrm>
          <a:prstGeom prst="rect">
            <a:avLst/>
          </a:prstGeom>
          <a:noFill/>
          <a:extLst>
            <a:ext uri="{909E8E84-426E-40DD-AFC4-6F175D3DCCD1}">
              <a14:hiddenFill xmlns:a14="http://schemas.microsoft.com/office/drawing/2010/main">
                <a:solidFill>
                  <a:srgbClr val="FFFFFF"/>
                </a:solidFill>
              </a14:hiddenFill>
            </a:ext>
          </a:extLst>
        </p:spPr>
      </p:pic>
      <p:pic>
        <p:nvPicPr>
          <p:cNvPr id="23563" name="Picture 11" descr="worksta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4025" y="2924175"/>
            <a:ext cx="1266825" cy="733425"/>
          </a:xfrm>
          <a:prstGeom prst="rect">
            <a:avLst/>
          </a:prstGeom>
          <a:noFill/>
          <a:extLst>
            <a:ext uri="{909E8E84-426E-40DD-AFC4-6F175D3DCCD1}">
              <a14:hiddenFill xmlns:a14="http://schemas.microsoft.com/office/drawing/2010/main">
                <a:solidFill>
                  <a:srgbClr val="FFFFFF"/>
                </a:solidFill>
              </a14:hiddenFill>
            </a:ext>
          </a:extLst>
        </p:spPr>
      </p:pic>
      <p:pic>
        <p:nvPicPr>
          <p:cNvPr id="23564" name="Picture 12" descr="embedd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40650" y="4868863"/>
            <a:ext cx="1143000" cy="962025"/>
          </a:xfrm>
          <a:prstGeom prst="rect">
            <a:avLst/>
          </a:prstGeom>
          <a:noFill/>
          <a:extLst>
            <a:ext uri="{909E8E84-426E-40DD-AFC4-6F175D3DCCD1}">
              <a14:hiddenFill xmlns:a14="http://schemas.microsoft.com/office/drawing/2010/main">
                <a:solidFill>
                  <a:srgbClr val="FFFFFF"/>
                </a:solidFill>
              </a14:hiddenFill>
            </a:ext>
          </a:extLst>
        </p:spPr>
      </p:pic>
      <p:pic>
        <p:nvPicPr>
          <p:cNvPr id="23565" name="Picture 13" descr="supercompute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08850" y="4005263"/>
            <a:ext cx="1584325" cy="655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13299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defRPr/>
            </a:pPr>
            <a:r>
              <a:rPr lang="en-US"/>
              <a:t>Ubuntu alternatives</a:t>
            </a:r>
            <a:endParaRPr lang="ru-RU"/>
          </a:p>
        </p:txBody>
      </p:sp>
      <p:sp>
        <p:nvSpPr>
          <p:cNvPr id="25603" name="Rectangle 3"/>
          <p:cNvSpPr>
            <a:spLocks noGrp="1" noChangeArrowheads="1"/>
          </p:cNvSpPr>
          <p:nvPr>
            <p:ph type="body" idx="1"/>
          </p:nvPr>
        </p:nvSpPr>
        <p:spPr/>
        <p:txBody>
          <a:bodyPr/>
          <a:lstStyle/>
          <a:p>
            <a:pPr eaLnBrk="1" hangingPunct="1">
              <a:buFontTx/>
              <a:buChar char="•"/>
              <a:defRPr/>
            </a:pPr>
            <a:r>
              <a:rPr lang="en-US"/>
              <a:t>Ubuntu (with Gnome)</a:t>
            </a:r>
          </a:p>
          <a:p>
            <a:pPr eaLnBrk="1" hangingPunct="1">
              <a:buFontTx/>
              <a:buChar char="•"/>
              <a:defRPr/>
            </a:pPr>
            <a:r>
              <a:rPr lang="en-US"/>
              <a:t>Kubuntu (with KDE)</a:t>
            </a:r>
          </a:p>
          <a:p>
            <a:pPr eaLnBrk="1" hangingPunct="1">
              <a:buFontTx/>
              <a:buChar char="•"/>
              <a:defRPr/>
            </a:pPr>
            <a:r>
              <a:rPr lang="en-US"/>
              <a:t>Xubuntu (with Xfce) </a:t>
            </a:r>
            <a:r>
              <a:rPr lang="en-US" i="1"/>
              <a:t>for slower PC’s</a:t>
            </a:r>
          </a:p>
          <a:p>
            <a:pPr eaLnBrk="1" hangingPunct="1">
              <a:buFontTx/>
              <a:buChar char="•"/>
              <a:defRPr/>
            </a:pPr>
            <a:r>
              <a:rPr lang="en-US"/>
              <a:t>Edubuntu </a:t>
            </a:r>
            <a:r>
              <a:rPr lang="en-US" i="1"/>
              <a:t>(for educational purposes)</a:t>
            </a:r>
          </a:p>
          <a:p>
            <a:pPr eaLnBrk="1" hangingPunct="1">
              <a:buFontTx/>
              <a:buChar char="•"/>
              <a:defRPr/>
            </a:pPr>
            <a:r>
              <a:rPr lang="en-US"/>
              <a:t>Gobuntu</a:t>
            </a:r>
          </a:p>
          <a:p>
            <a:pPr eaLnBrk="1" hangingPunct="1">
              <a:buFontTx/>
              <a:buChar char="•"/>
              <a:defRPr/>
            </a:pPr>
            <a:r>
              <a:rPr lang="en-US"/>
              <a:t>Goobuntu </a:t>
            </a:r>
            <a:r>
              <a:rPr lang="en-US" i="1"/>
              <a:t>(directly from Google)</a:t>
            </a:r>
            <a:endParaRPr lang="ru-RU" i="1"/>
          </a:p>
        </p:txBody>
      </p:sp>
    </p:spTree>
    <p:extLst>
      <p:ext uri="{BB962C8B-B14F-4D97-AF65-F5344CB8AC3E}">
        <p14:creationId xmlns:p14="http://schemas.microsoft.com/office/powerpoint/2010/main" val="9667181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xfrm>
            <a:off x="604800" y="524521"/>
            <a:ext cx="8006400" cy="1234080"/>
          </a:xfrm>
          <a:ln/>
        </p:spPr>
        <p:txBody>
          <a:bodyPr/>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US" altLang="en-US"/>
              <a:t>Software Repositories Ubuntu</a:t>
            </a:r>
          </a:p>
        </p:txBody>
      </p:sp>
      <p:sp>
        <p:nvSpPr>
          <p:cNvPr id="15362" name="Rectangle 2"/>
          <p:cNvSpPr>
            <a:spLocks noGrp="1" noChangeArrowheads="1"/>
          </p:cNvSpPr>
          <p:nvPr>
            <p:ph type="body" idx="1"/>
          </p:nvPr>
        </p:nvSpPr>
        <p:spPr>
          <a:xfrm>
            <a:off x="671041" y="1775881"/>
            <a:ext cx="7806240" cy="4322880"/>
          </a:xfrm>
          <a:ln/>
        </p:spPr>
        <p:txBody>
          <a:bodyPr/>
          <a:lstStyle/>
          <a:p>
            <a:pPr marL="390246" indent="-293764">
              <a:tabLst>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US" altLang="en-US" b="1" u="sng">
                <a:effectLst>
                  <a:outerShdw blurRad="38100" dist="38100" dir="2700000" algn="tl">
                    <a:srgbClr val="C0C0C0"/>
                  </a:outerShdw>
                </a:effectLst>
              </a:rPr>
              <a:t>main</a:t>
            </a:r>
          </a:p>
          <a:p>
            <a:pPr marL="390246" indent="-293764">
              <a:buSzPct val="45000"/>
              <a:buFont typeface="Wingdings" panose="05000000000000000000" pitchFamily="2" charset="2"/>
              <a:buChar char=""/>
              <a:tabLst>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US" altLang="en-US">
                <a:effectLst>
                  <a:outerShdw blurRad="38100" dist="38100" dir="2700000" algn="tl">
                    <a:srgbClr val="C0C0C0"/>
                  </a:outerShdw>
                </a:effectLst>
              </a:rPr>
              <a:t>Core install of Ubuntu</a:t>
            </a:r>
          </a:p>
          <a:p>
            <a:pPr marL="390246" indent="-293764">
              <a:buSzPct val="45000"/>
              <a:buFont typeface="Wingdings" panose="05000000000000000000" pitchFamily="2" charset="2"/>
              <a:buChar char=""/>
              <a:tabLst>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US" altLang="en-US">
                <a:effectLst>
                  <a:outerShdw blurRad="38100" dist="38100" dir="2700000" algn="tl">
                    <a:srgbClr val="C0C0C0"/>
                  </a:outerShdw>
                </a:effectLst>
              </a:rPr>
              <a:t>Fully supported by Ubuntu</a:t>
            </a:r>
          </a:p>
          <a:p>
            <a:pPr marL="390246" indent="-293764">
              <a:buSzPct val="45000"/>
              <a:buFont typeface="Wingdings" panose="05000000000000000000" pitchFamily="2" charset="2"/>
              <a:buChar char=""/>
              <a:tabLst>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US" altLang="en-US">
                <a:effectLst>
                  <a:outerShdw blurRad="38100" dist="38100" dir="2700000" algn="tl">
                    <a:srgbClr val="C0C0C0"/>
                  </a:outerShdw>
                </a:effectLst>
              </a:rPr>
              <a:t>Freely redistributable and unencumbered, but may contain binaries.</a:t>
            </a:r>
          </a:p>
        </p:txBody>
      </p:sp>
    </p:spTree>
    <p:extLst>
      <p:ext uri="{BB962C8B-B14F-4D97-AF65-F5344CB8AC3E}">
        <p14:creationId xmlns:p14="http://schemas.microsoft.com/office/powerpoint/2010/main" val="190079015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a:xfrm>
            <a:off x="604800" y="228600"/>
            <a:ext cx="8006400" cy="645721"/>
          </a:xfrm>
          <a:ln/>
        </p:spPr>
        <p:txBody>
          <a:bodyPr/>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US" altLang="en-US" dirty="0"/>
              <a:t>Software Repositories cont.</a:t>
            </a:r>
          </a:p>
        </p:txBody>
      </p:sp>
      <p:sp>
        <p:nvSpPr>
          <p:cNvPr id="16386" name="Rectangle 2"/>
          <p:cNvSpPr>
            <a:spLocks noGrp="1" noChangeArrowheads="1"/>
          </p:cNvSpPr>
          <p:nvPr>
            <p:ph type="body" idx="1"/>
          </p:nvPr>
        </p:nvSpPr>
        <p:spPr>
          <a:xfrm>
            <a:off x="671041" y="1775881"/>
            <a:ext cx="7806240" cy="4322880"/>
          </a:xfrm>
          <a:ln/>
        </p:spPr>
        <p:txBody>
          <a:bodyPr/>
          <a:lstStyle/>
          <a:p>
            <a:pPr marL="390246" indent="-293764">
              <a:tabLst>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US" altLang="en-US" b="1" u="sng">
                <a:effectLst>
                  <a:outerShdw blurRad="38100" dist="38100" dir="2700000" algn="tl">
                    <a:srgbClr val="C0C0C0"/>
                  </a:outerShdw>
                </a:effectLst>
              </a:rPr>
              <a:t>restricted</a:t>
            </a:r>
          </a:p>
          <a:p>
            <a:pPr marL="390246" indent="-293764">
              <a:buSzPct val="45000"/>
              <a:buFont typeface="Wingdings" panose="05000000000000000000" pitchFamily="2" charset="2"/>
              <a:buChar char=""/>
              <a:tabLst>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US" altLang="en-US">
                <a:effectLst>
                  <a:outerShdw blurRad="38100" dist="38100" dir="2700000" algn="tl">
                    <a:srgbClr val="C0C0C0"/>
                  </a:outerShdw>
                </a:effectLst>
              </a:rPr>
              <a:t>Commonly used software, but is not licensed as completely free.</a:t>
            </a:r>
          </a:p>
          <a:p>
            <a:pPr marL="390246" indent="-293764">
              <a:buSzPct val="45000"/>
              <a:buFont typeface="Wingdings" panose="05000000000000000000" pitchFamily="2" charset="2"/>
              <a:buChar char=""/>
              <a:tabLst>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US" altLang="en-US">
                <a:effectLst>
                  <a:outerShdw blurRad="38100" dist="38100" dir="2700000" algn="tl">
                    <a:srgbClr val="C0C0C0"/>
                  </a:outerShdw>
                </a:effectLst>
              </a:rPr>
              <a:t>Supported by Ubuntu as best as possible.</a:t>
            </a:r>
          </a:p>
          <a:p>
            <a:pPr marL="390246" indent="-293764">
              <a:buSzPct val="45000"/>
              <a:buFont typeface="Wingdings" panose="05000000000000000000" pitchFamily="2" charset="2"/>
              <a:buChar char=""/>
              <a:tabLst>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US" altLang="en-US">
                <a:effectLst>
                  <a:outerShdw blurRad="38100" dist="38100" dir="2700000" algn="tl">
                    <a:srgbClr val="C0C0C0"/>
                  </a:outerShdw>
                </a:effectLst>
              </a:rPr>
              <a:t>Includes binary drivers for specific hardware.</a:t>
            </a:r>
          </a:p>
          <a:p>
            <a:pPr marL="390246" indent="-293764">
              <a:buSzPct val="45000"/>
              <a:buFont typeface="Wingdings" panose="05000000000000000000" pitchFamily="2" charset="2"/>
              <a:buChar char=""/>
              <a:tabLst>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US" altLang="en-US">
                <a:effectLst>
                  <a:outerShdw blurRad="38100" dist="38100" dir="2700000" algn="tl">
                    <a:srgbClr val="C0C0C0"/>
                  </a:outerShdw>
                </a:effectLst>
              </a:rPr>
              <a:t>Open source versions used first.</a:t>
            </a:r>
          </a:p>
        </p:txBody>
      </p:sp>
    </p:spTree>
    <p:extLst>
      <p:ext uri="{BB962C8B-B14F-4D97-AF65-F5344CB8AC3E}">
        <p14:creationId xmlns:p14="http://schemas.microsoft.com/office/powerpoint/2010/main" val="43778993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a:xfrm>
            <a:off x="604800" y="228600"/>
            <a:ext cx="8006400" cy="645721"/>
          </a:xfrm>
          <a:ln/>
        </p:spPr>
        <p:txBody>
          <a:bodyPr/>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US" altLang="en-US" dirty="0"/>
              <a:t>Software Repositories cont.</a:t>
            </a:r>
          </a:p>
        </p:txBody>
      </p:sp>
      <p:sp>
        <p:nvSpPr>
          <p:cNvPr id="17410" name="Rectangle 2"/>
          <p:cNvSpPr>
            <a:spLocks noGrp="1" noChangeArrowheads="1"/>
          </p:cNvSpPr>
          <p:nvPr>
            <p:ph type="body" idx="1"/>
          </p:nvPr>
        </p:nvSpPr>
        <p:spPr>
          <a:xfrm>
            <a:off x="671041" y="1775881"/>
            <a:ext cx="7806240" cy="4524480"/>
          </a:xfrm>
          <a:ln/>
        </p:spPr>
        <p:txBody>
          <a:bodyPr/>
          <a:lstStyle/>
          <a:p>
            <a:pPr marL="390246" indent="-293764">
              <a:tabLst>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US" altLang="en-US" b="1" u="sng">
                <a:effectLst>
                  <a:outerShdw blurRad="38100" dist="38100" dir="2700000" algn="tl">
                    <a:srgbClr val="C0C0C0"/>
                  </a:outerShdw>
                </a:effectLst>
              </a:rPr>
              <a:t>universe</a:t>
            </a:r>
          </a:p>
          <a:p>
            <a:pPr marL="390246" indent="-293764">
              <a:buSzPct val="45000"/>
              <a:buFont typeface="Wingdings" panose="05000000000000000000" pitchFamily="2" charset="2"/>
              <a:buChar char=""/>
              <a:tabLst>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US" altLang="en-US">
                <a:effectLst>
                  <a:outerShdw blurRad="38100" dist="38100" dir="2700000" algn="tl">
                    <a:srgbClr val="C0C0C0"/>
                  </a:outerShdw>
                </a:effectLst>
              </a:rPr>
              <a:t>Contains remaining open source software that may be available under “less open licenses.”</a:t>
            </a:r>
          </a:p>
          <a:p>
            <a:pPr marL="390246" indent="-293764">
              <a:buSzPct val="45000"/>
              <a:buFont typeface="Wingdings" panose="05000000000000000000" pitchFamily="2" charset="2"/>
              <a:buChar char=""/>
              <a:tabLst>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US" altLang="en-US">
                <a:effectLst>
                  <a:outerShdw blurRad="38100" dist="38100" dir="2700000" algn="tl">
                    <a:srgbClr val="C0C0C0"/>
                  </a:outerShdw>
                </a:effectLst>
              </a:rPr>
              <a:t>Built against libraries and tools in “main”, thus it should install and be stable.</a:t>
            </a:r>
          </a:p>
          <a:p>
            <a:pPr marL="390246" indent="-293764">
              <a:buSzPct val="45000"/>
              <a:buFont typeface="Wingdings" panose="05000000000000000000" pitchFamily="2" charset="2"/>
              <a:buChar char=""/>
              <a:tabLst>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US" altLang="en-US">
                <a:effectLst>
                  <a:outerShdw blurRad="38100" dist="38100" dir="2700000" algn="tl">
                    <a:srgbClr val="C0C0C0"/>
                  </a:outerShdw>
                </a:effectLst>
              </a:rPr>
              <a:t>No guarantee of regular updates, but they are provided as made available.</a:t>
            </a:r>
          </a:p>
        </p:txBody>
      </p:sp>
    </p:spTree>
    <p:extLst>
      <p:ext uri="{BB962C8B-B14F-4D97-AF65-F5344CB8AC3E}">
        <p14:creationId xmlns:p14="http://schemas.microsoft.com/office/powerpoint/2010/main" val="114585630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xfrm>
            <a:off x="604800" y="304800"/>
            <a:ext cx="8006400" cy="569521"/>
          </a:xfrm>
          <a:ln/>
        </p:spPr>
        <p:txBody>
          <a:bodyPr/>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US" altLang="en-US"/>
              <a:t>Software Repositories cont.</a:t>
            </a:r>
          </a:p>
        </p:txBody>
      </p:sp>
      <p:sp>
        <p:nvSpPr>
          <p:cNvPr id="18434" name="Rectangle 2"/>
          <p:cNvSpPr>
            <a:spLocks noGrp="1" noChangeArrowheads="1"/>
          </p:cNvSpPr>
          <p:nvPr>
            <p:ph type="body" idx="1"/>
          </p:nvPr>
        </p:nvSpPr>
        <p:spPr>
          <a:xfrm>
            <a:off x="671041" y="1775881"/>
            <a:ext cx="7806240" cy="4322880"/>
          </a:xfrm>
          <a:ln/>
        </p:spPr>
        <p:txBody>
          <a:bodyPr/>
          <a:lstStyle/>
          <a:p>
            <a:pPr marL="390246" indent="-293764">
              <a:tabLst>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US" altLang="en-US" b="1" u="sng">
                <a:effectLst>
                  <a:outerShdw blurRad="38100" dist="38100" dir="2700000" algn="tl">
                    <a:srgbClr val="C0C0C0"/>
                  </a:outerShdw>
                </a:effectLst>
              </a:rPr>
              <a:t>multiverse</a:t>
            </a:r>
          </a:p>
          <a:p>
            <a:pPr marL="390246" indent="-293764">
              <a:buSzPct val="45000"/>
              <a:buFont typeface="Wingdings" panose="05000000000000000000" pitchFamily="2" charset="2"/>
              <a:buChar char=""/>
              <a:tabLst>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US" altLang="en-US">
                <a:effectLst>
                  <a:outerShdw blurRad="38100" dist="38100" dir="2700000" algn="tl">
                    <a:srgbClr val="C0C0C0"/>
                  </a:outerShdw>
                </a:effectLst>
              </a:rPr>
              <a:t>Contains software that is “not free.”</a:t>
            </a:r>
          </a:p>
          <a:p>
            <a:pPr marL="390246" indent="-293764">
              <a:buSzPct val="45000"/>
              <a:buFont typeface="Wingdings" panose="05000000000000000000" pitchFamily="2" charset="2"/>
              <a:buChar char=""/>
              <a:tabLst>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US" altLang="en-US">
                <a:effectLst>
                  <a:outerShdw blurRad="38100" dist="38100" dir="2700000" algn="tl">
                    <a:srgbClr val="C0C0C0"/>
                  </a:outerShdw>
                </a:effectLst>
              </a:rPr>
              <a:t>You must determine if you meet licensing requirements.</a:t>
            </a:r>
          </a:p>
          <a:p>
            <a:pPr marL="390246" indent="-293764">
              <a:buSzPct val="45000"/>
              <a:buFont typeface="Wingdings" panose="05000000000000000000" pitchFamily="2" charset="2"/>
              <a:buChar char=""/>
              <a:tabLst>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US" altLang="en-US">
                <a:effectLst>
                  <a:outerShdw blurRad="38100" dist="38100" dir="2700000" algn="tl">
                    <a:srgbClr val="C0C0C0"/>
                  </a:outerShdw>
                </a:effectLst>
              </a:rPr>
              <a:t>Unsupported and updates/upgrades are not provided.</a:t>
            </a:r>
          </a:p>
          <a:p>
            <a:pPr marL="390246" indent="-293764">
              <a:buSzPct val="45000"/>
              <a:buFont typeface="Wingdings" panose="05000000000000000000" pitchFamily="2" charset="2"/>
              <a:buChar char=""/>
              <a:tabLst>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US" altLang="en-US">
                <a:effectLst>
                  <a:outerShdw blurRad="38100" dist="38100" dir="2700000" algn="tl">
                    <a:srgbClr val="C0C0C0"/>
                  </a:outerShdw>
                </a:effectLst>
              </a:rPr>
              <a:t>Use “at your own risk.”</a:t>
            </a:r>
          </a:p>
        </p:txBody>
      </p:sp>
    </p:spTree>
    <p:extLst>
      <p:ext uri="{BB962C8B-B14F-4D97-AF65-F5344CB8AC3E}">
        <p14:creationId xmlns:p14="http://schemas.microsoft.com/office/powerpoint/2010/main" val="361768246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Grp="1" noChangeArrowheads="1"/>
          </p:cNvSpPr>
          <p:nvPr>
            <p:ph type="title"/>
          </p:nvPr>
        </p:nvSpPr>
        <p:spPr>
          <a:xfrm>
            <a:off x="604800" y="228600"/>
            <a:ext cx="8006400" cy="569521"/>
          </a:xfrm>
          <a:ln/>
        </p:spPr>
        <p:txBody>
          <a:bodyPr/>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US" altLang="en-US" dirty="0"/>
              <a:t>Additional Repositories</a:t>
            </a:r>
          </a:p>
        </p:txBody>
      </p:sp>
      <p:sp>
        <p:nvSpPr>
          <p:cNvPr id="21506" name="Rectangle 2"/>
          <p:cNvSpPr>
            <a:spLocks noGrp="1" noChangeArrowheads="1"/>
          </p:cNvSpPr>
          <p:nvPr>
            <p:ph type="body" idx="1"/>
          </p:nvPr>
        </p:nvSpPr>
        <p:spPr>
          <a:xfrm>
            <a:off x="671041" y="1775881"/>
            <a:ext cx="7806240" cy="4322880"/>
          </a:xfrm>
          <a:ln/>
        </p:spPr>
        <p:txBody>
          <a:bodyPr/>
          <a:lstStyle/>
          <a:p>
            <a:pPr marL="390246" indent="-293764">
              <a:tabLst>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US" altLang="en-US" b="1"/>
              <a:t>Backports</a:t>
            </a:r>
          </a:p>
          <a:p>
            <a:pPr marL="390246" indent="-293764">
              <a:buSzPct val="45000"/>
              <a:buFont typeface="Wingdings" panose="05000000000000000000" pitchFamily="2" charset="2"/>
              <a:buChar char=""/>
              <a:tabLst>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US" altLang="en-US"/>
              <a:t>See </a:t>
            </a:r>
            <a:r>
              <a:rPr lang="en-US" altLang="en-US">
                <a:hlinkClick r:id="rId3"/>
              </a:rPr>
              <a:t>http://www.backports.org/</a:t>
            </a:r>
          </a:p>
          <a:p>
            <a:pPr marL="390246" indent="-293764">
              <a:buSzPct val="45000"/>
              <a:buFont typeface="Wingdings" panose="05000000000000000000" pitchFamily="2" charset="2"/>
              <a:buChar char=""/>
              <a:tabLst>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US" altLang="en-US"/>
              <a:t>Be careful with these. Newer software that is “backported” to run on older versions of Ubuntu (or Debian...).</a:t>
            </a:r>
          </a:p>
          <a:p>
            <a:pPr marL="390246" indent="-293764">
              <a:buSzPct val="45000"/>
              <a:buFont typeface="Wingdings" panose="05000000000000000000" pitchFamily="2" charset="2"/>
              <a:buChar char=""/>
              <a:tabLst>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US" altLang="en-US"/>
              <a:t>Can cause problems if you wish to do a distribution upgrade.</a:t>
            </a:r>
          </a:p>
        </p:txBody>
      </p:sp>
    </p:spTree>
    <p:extLst>
      <p:ext uri="{BB962C8B-B14F-4D97-AF65-F5344CB8AC3E}">
        <p14:creationId xmlns:p14="http://schemas.microsoft.com/office/powerpoint/2010/main" val="144319413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Grp="1" noChangeArrowheads="1"/>
          </p:cNvSpPr>
          <p:nvPr>
            <p:ph type="title"/>
          </p:nvPr>
        </p:nvSpPr>
        <p:spPr>
          <a:xfrm>
            <a:off x="604800" y="381000"/>
            <a:ext cx="8006400" cy="493321"/>
          </a:xfrm>
          <a:ln/>
        </p:spPr>
        <p:txBody>
          <a:bodyPr/>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US" altLang="en-US" dirty="0"/>
              <a:t>Specifying Repositories</a:t>
            </a:r>
          </a:p>
        </p:txBody>
      </p:sp>
      <p:sp>
        <p:nvSpPr>
          <p:cNvPr id="23554" name="Rectangle 2"/>
          <p:cNvSpPr>
            <a:spLocks noGrp="1" noChangeArrowheads="1"/>
          </p:cNvSpPr>
          <p:nvPr>
            <p:ph type="body" idx="1"/>
          </p:nvPr>
        </p:nvSpPr>
        <p:spPr>
          <a:xfrm>
            <a:off x="671041" y="1775881"/>
            <a:ext cx="7806240" cy="4322880"/>
          </a:xfrm>
          <a:ln/>
        </p:spPr>
        <p:txBody>
          <a:bodyPr/>
          <a:lstStyle/>
          <a:p>
            <a:pPr marL="389890" indent="-293370">
              <a:tabLst>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US" altLang="en-US" b="1" dirty="0">
                <a:effectLst>
                  <a:outerShdw blurRad="38100" dist="38100" dir="2700000" algn="tl">
                    <a:srgbClr val="C0C0C0"/>
                  </a:outerShdw>
                </a:effectLst>
              </a:rPr>
              <a:t>/</a:t>
            </a:r>
            <a:r>
              <a:rPr lang="en-US" altLang="en-US" b="1" dirty="0" err="1">
                <a:effectLst>
                  <a:outerShdw blurRad="38100" dist="38100" dir="2700000" algn="tl">
                    <a:srgbClr val="C0C0C0"/>
                  </a:outerShdw>
                </a:effectLst>
              </a:rPr>
              <a:t>etc</a:t>
            </a:r>
            <a:r>
              <a:rPr lang="en-US" altLang="en-US" b="1" dirty="0">
                <a:effectLst>
                  <a:outerShdw blurRad="38100" dist="38100" dir="2700000" algn="tl">
                    <a:srgbClr val="C0C0C0"/>
                  </a:outerShdw>
                </a:effectLst>
              </a:rPr>
              <a:t>/apt/</a:t>
            </a:r>
            <a:r>
              <a:rPr lang="en-US" altLang="en-US" b="1" dirty="0" err="1">
                <a:effectLst>
                  <a:outerShdw blurRad="38100" dist="38100" dir="2700000" algn="tl">
                    <a:srgbClr val="C0C0C0"/>
                  </a:outerShdw>
                </a:effectLst>
              </a:rPr>
              <a:t>sources.list</a:t>
            </a:r>
            <a:endParaRPr lang="en-US" dirty="0" err="1"/>
          </a:p>
          <a:p>
            <a:pPr marL="389890" indent="-293370">
              <a:buSzPct val="45000"/>
              <a:buFont typeface="Wingdings" panose="05000000000000000000" pitchFamily="2" charset="2"/>
              <a:buChar char=""/>
              <a:tabLst>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US" altLang="en-US" dirty="0">
                <a:effectLst>
                  <a:outerShdw blurRad="38100" dist="38100" dir="2700000" algn="tl">
                    <a:srgbClr val="C0C0C0"/>
                  </a:outerShdw>
                </a:effectLst>
              </a:rPr>
              <a:t>We'll hand edit this file. If you use a GUI, then Synaptic can do this for you.</a:t>
            </a:r>
            <a:endParaRPr lang="en-US" altLang="en-US" dirty="0">
              <a:effectLst>
                <a:outerShdw blurRad="38100" dist="38100" dir="2700000" algn="tl">
                  <a:srgbClr val="C0C0C0"/>
                </a:outerShdw>
              </a:effectLst>
              <a:cs typeface="Calibri"/>
            </a:endParaRPr>
          </a:p>
          <a:p>
            <a:pPr marL="389890" indent="-293370">
              <a:buSzPct val="45000"/>
              <a:buFont typeface="Wingdings" panose="05000000000000000000" pitchFamily="2" charset="2"/>
              <a:buChar char=""/>
              <a:tabLst>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US" altLang="en-US" dirty="0">
                <a:effectLst>
                  <a:outerShdw blurRad="38100" dist="38100" dir="2700000" algn="tl">
                    <a:srgbClr val="C0C0C0"/>
                  </a:outerShdw>
                </a:effectLst>
              </a:rPr>
              <a:t>This file contains a number of additional items...</a:t>
            </a:r>
            <a:endParaRPr lang="en-US" altLang="en-US" dirty="0">
              <a:effectLst>
                <a:outerShdw blurRad="38100" dist="38100" dir="2700000" algn="tl">
                  <a:srgbClr val="C0C0C0"/>
                </a:outerShdw>
              </a:effectLst>
              <a:cs typeface="Calibri"/>
            </a:endParaRPr>
          </a:p>
          <a:p>
            <a:pPr marL="389890" indent="-293370">
              <a:buSzPct val="45000"/>
              <a:buFont typeface="Wingdings" panose="05000000000000000000" pitchFamily="2" charset="2"/>
              <a:buChar char=""/>
              <a:tabLst>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US" altLang="en-US" dirty="0">
                <a:effectLst>
                  <a:outerShdw blurRad="38100" dist="38100" dir="2700000" algn="tl">
                    <a:srgbClr val="C0C0C0"/>
                  </a:outerShdw>
                </a:effectLst>
              </a:rPr>
              <a:t>Understanding the configuration is critical to understanding your config.</a:t>
            </a:r>
            <a:endParaRPr lang="en-US" altLang="en-US" dirty="0">
              <a:effectLst>
                <a:outerShdw blurRad="38100" dist="38100" dir="2700000" algn="tl">
                  <a:srgbClr val="C0C0C0"/>
                </a:outerShdw>
              </a:effectLst>
              <a:cs typeface="Calibri"/>
            </a:endParaRPr>
          </a:p>
        </p:txBody>
      </p:sp>
    </p:spTree>
    <p:extLst>
      <p:ext uri="{BB962C8B-B14F-4D97-AF65-F5344CB8AC3E}">
        <p14:creationId xmlns:p14="http://schemas.microsoft.com/office/powerpoint/2010/main" val="205308795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p:cNvSpPr>
            <a:spLocks noGrp="1"/>
          </p:cNvSpPr>
          <p:nvPr>
            <p:ph type="title"/>
          </p:nvPr>
        </p:nvSpPr>
        <p:spPr/>
        <p:txBody>
          <a:bodyPr/>
          <a:lstStyle/>
          <a:p>
            <a:pPr eaLnBrk="1" hangingPunct="1"/>
            <a:endParaRPr lang="en-US">
              <a:latin typeface="Arial" charset="0"/>
              <a:cs typeface="Arial" charset="0"/>
            </a:endParaRPr>
          </a:p>
        </p:txBody>
      </p:sp>
      <p:sp>
        <p:nvSpPr>
          <p:cNvPr id="104451" name="Content Placeholder 2"/>
          <p:cNvSpPr>
            <a:spLocks noGrp="1"/>
          </p:cNvSpPr>
          <p:nvPr>
            <p:ph idx="1"/>
          </p:nvPr>
        </p:nvSpPr>
        <p:spPr/>
        <p:txBody>
          <a:bodyPr/>
          <a:lstStyle/>
          <a:p>
            <a:pPr algn="ctr" eaLnBrk="1" hangingPunct="1">
              <a:buFont typeface="Wingdings" pitchFamily="2" charset="2"/>
              <a:buNone/>
            </a:pPr>
            <a:endParaRPr lang="vi-VN"/>
          </a:p>
          <a:p>
            <a:pPr algn="ctr" eaLnBrk="1" hangingPunct="1">
              <a:buFont typeface="Wingdings" pitchFamily="2" charset="2"/>
              <a:buNone/>
            </a:pPr>
            <a:r>
              <a:rPr lang="vi-VN" sz="4400" b="1"/>
              <a:t>Q &amp; A</a:t>
            </a:r>
            <a:endParaRPr lang="vi-VN" b="1"/>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Grp="1" noChangeArrowheads="1"/>
          </p:cNvSpPr>
          <p:nvPr>
            <p:ph type="title"/>
          </p:nvPr>
        </p:nvSpPr>
        <p:spPr>
          <a:xfrm>
            <a:off x="604800" y="381000"/>
            <a:ext cx="8006400" cy="493321"/>
          </a:xfrm>
          <a:ln/>
        </p:spPr>
        <p:txBody>
          <a:bodyPr/>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US" altLang="en-US" dirty="0"/>
              <a:t>Recap</a:t>
            </a:r>
          </a:p>
        </p:txBody>
      </p:sp>
      <p:sp>
        <p:nvSpPr>
          <p:cNvPr id="23554" name="Rectangle 2"/>
          <p:cNvSpPr>
            <a:spLocks noGrp="1" noChangeArrowheads="1"/>
          </p:cNvSpPr>
          <p:nvPr>
            <p:ph type="body" idx="1"/>
          </p:nvPr>
        </p:nvSpPr>
        <p:spPr>
          <a:xfrm>
            <a:off x="671041" y="1295400"/>
            <a:ext cx="7806240" cy="4803361"/>
          </a:xfrm>
          <a:ln/>
        </p:spPr>
        <p:txBody>
          <a:bodyPr/>
          <a:lstStyle/>
          <a:p>
            <a:r>
              <a:rPr lang="en-US" altLang="en-US" dirty="0"/>
              <a:t>Understanding about Unix, Linux, OSS, know how the community work</a:t>
            </a:r>
          </a:p>
          <a:p>
            <a:r>
              <a:rPr lang="en-US" altLang="en-US" dirty="0"/>
              <a:t>Common License in OSS and Linux Distro</a:t>
            </a:r>
          </a:p>
          <a:p>
            <a:r>
              <a:rPr lang="en-US" dirty="0"/>
              <a:t>Basic understanding about Linux file system and file permission</a:t>
            </a:r>
          </a:p>
          <a:p>
            <a:r>
              <a:rPr lang="en-US" dirty="0"/>
              <a:t>Know how to operate Linux Shell, basic commands in Shell, how to manipulate Linux Packages</a:t>
            </a:r>
          </a:p>
          <a:p>
            <a:r>
              <a:rPr lang="en-US" dirty="0"/>
              <a:t>Basic concepts about Linux Ubuntu</a:t>
            </a:r>
          </a:p>
        </p:txBody>
      </p:sp>
    </p:spTree>
    <p:extLst>
      <p:ext uri="{BB962C8B-B14F-4D97-AF65-F5344CB8AC3E}">
        <p14:creationId xmlns:p14="http://schemas.microsoft.com/office/powerpoint/2010/main" val="370195990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p:cNvSpPr>
            <a:spLocks noGrp="1"/>
          </p:cNvSpPr>
          <p:nvPr>
            <p:ph type="title"/>
          </p:nvPr>
        </p:nvSpPr>
        <p:spPr/>
        <p:txBody>
          <a:bodyPr/>
          <a:lstStyle/>
          <a:p>
            <a:pPr eaLnBrk="1" hangingPunct="1"/>
            <a:endParaRPr lang="en-US">
              <a:latin typeface="Arial" charset="0"/>
              <a:cs typeface="Arial" charset="0"/>
            </a:endParaRPr>
          </a:p>
        </p:txBody>
      </p:sp>
      <p:sp>
        <p:nvSpPr>
          <p:cNvPr id="104451" name="Content Placeholder 2"/>
          <p:cNvSpPr>
            <a:spLocks noGrp="1"/>
          </p:cNvSpPr>
          <p:nvPr>
            <p:ph idx="1"/>
          </p:nvPr>
        </p:nvSpPr>
        <p:spPr/>
        <p:txBody>
          <a:bodyPr/>
          <a:lstStyle/>
          <a:p>
            <a:pPr algn="ctr" eaLnBrk="1" hangingPunct="1">
              <a:buFont typeface="Wingdings" pitchFamily="2" charset="2"/>
              <a:buNone/>
            </a:pPr>
            <a:endParaRPr lang="en-US" sz="6600" b="1" dirty="0"/>
          </a:p>
          <a:p>
            <a:pPr algn="ctr" eaLnBrk="1" hangingPunct="1">
              <a:buFont typeface="Wingdings" pitchFamily="2" charset="2"/>
              <a:buNone/>
            </a:pPr>
            <a:r>
              <a:rPr lang="en-US" sz="6600" b="1" dirty="0"/>
              <a:t>Thank You!</a:t>
            </a:r>
            <a:endParaRPr lang="vi-VN" sz="6600" b="1" dirty="0"/>
          </a:p>
        </p:txBody>
      </p:sp>
    </p:spTree>
    <p:extLst>
      <p:ext uri="{BB962C8B-B14F-4D97-AF65-F5344CB8AC3E}">
        <p14:creationId xmlns:p14="http://schemas.microsoft.com/office/powerpoint/2010/main" val="864176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894556" y="244077"/>
            <a:ext cx="7805737" cy="608807"/>
          </a:xfrm>
        </p:spPr>
        <p:txBody>
          <a:bodyPr/>
          <a:lstStyle/>
          <a:p>
            <a:r>
              <a:rPr lang="fr-FR" altLang="en-US" dirty="0"/>
              <a:t>GNU/Linux </a:t>
            </a:r>
            <a:r>
              <a:rPr lang="fr-FR" altLang="en-US" dirty="0" err="1"/>
              <a:t>history</a:t>
            </a:r>
            <a:endParaRPr lang="en-US" altLang="en-US" dirty="0"/>
          </a:p>
        </p:txBody>
      </p:sp>
      <p:sp>
        <p:nvSpPr>
          <p:cNvPr id="16387" name="Rectangle 3"/>
          <p:cNvSpPr>
            <a:spLocks noGrp="1" noChangeArrowheads="1"/>
          </p:cNvSpPr>
          <p:nvPr>
            <p:ph type="body" sz="half" idx="1"/>
          </p:nvPr>
        </p:nvSpPr>
        <p:spPr>
          <a:xfrm>
            <a:off x="179388" y="1301750"/>
            <a:ext cx="7129462" cy="1008063"/>
          </a:xfrm>
        </p:spPr>
        <p:txBody>
          <a:bodyPr/>
          <a:lstStyle/>
          <a:p>
            <a:pPr>
              <a:buFont typeface="Arial" panose="020B0604020202020204" pitchFamily="34" charset="0"/>
              <a:buNone/>
            </a:pPr>
            <a:r>
              <a:rPr lang="fr-FR" altLang="en-US" sz="2000" dirty="0"/>
              <a:t>The GNU (</a:t>
            </a:r>
            <a:r>
              <a:rPr lang="fr-FR" altLang="en-US" sz="2000" dirty="0" err="1"/>
              <a:t>GNU’s</a:t>
            </a:r>
            <a:r>
              <a:rPr lang="fr-FR" altLang="en-US" sz="2000" dirty="0"/>
              <a:t> Not UNIX) </a:t>
            </a:r>
            <a:r>
              <a:rPr lang="fr-FR" altLang="en-US" sz="2000" dirty="0" err="1"/>
              <a:t>project</a:t>
            </a:r>
            <a:r>
              <a:rPr lang="fr-FR" altLang="en-US" sz="2000" dirty="0"/>
              <a:t> </a:t>
            </a:r>
            <a:r>
              <a:rPr lang="fr-FR" altLang="en-US" sz="2000" dirty="0" err="1"/>
              <a:t>was</a:t>
            </a:r>
            <a:r>
              <a:rPr lang="fr-FR" altLang="en-US" sz="2000" dirty="0"/>
              <a:t> </a:t>
            </a:r>
            <a:r>
              <a:rPr lang="fr-FR" altLang="en-US" sz="2000" dirty="0" err="1"/>
              <a:t>started</a:t>
            </a:r>
            <a:r>
              <a:rPr lang="fr-FR" altLang="en-US" sz="2000" dirty="0"/>
              <a:t> in 1984 by Richard </a:t>
            </a:r>
            <a:r>
              <a:rPr lang="fr-FR" altLang="en-US" sz="2000" dirty="0" err="1"/>
              <a:t>Stallman</a:t>
            </a:r>
            <a:r>
              <a:rPr lang="fr-FR" altLang="en-US" sz="2000" dirty="0"/>
              <a:t>. The goal </a:t>
            </a:r>
            <a:r>
              <a:rPr lang="fr-FR" altLang="en-US" sz="2000" dirty="0" err="1"/>
              <a:t>was</a:t>
            </a:r>
            <a:r>
              <a:rPr lang="fr-FR" altLang="en-US" sz="2000" dirty="0"/>
              <a:t> to </a:t>
            </a:r>
            <a:r>
              <a:rPr lang="fr-FR" altLang="en-US" sz="2000" dirty="0" err="1"/>
              <a:t>provide</a:t>
            </a:r>
            <a:r>
              <a:rPr lang="fr-FR" altLang="en-US" sz="2000" dirty="0"/>
              <a:t> « a </a:t>
            </a:r>
            <a:r>
              <a:rPr lang="fr-FR" altLang="en-US" sz="2000" dirty="0" err="1"/>
              <a:t>complete</a:t>
            </a:r>
            <a:r>
              <a:rPr lang="fr-FR" altLang="en-US" sz="2000" dirty="0"/>
              <a:t> </a:t>
            </a:r>
            <a:r>
              <a:rPr lang="fr-FR" altLang="en-US" sz="2000" dirty="0" err="1"/>
              <a:t>unix</a:t>
            </a:r>
            <a:r>
              <a:rPr lang="fr-FR" altLang="en-US" sz="2000" dirty="0"/>
              <a:t>-compatible free software system ». </a:t>
            </a:r>
          </a:p>
        </p:txBody>
      </p:sp>
      <p:pic>
        <p:nvPicPr>
          <p:cNvPr id="16388" name="Picture 4" descr="stallm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598738"/>
            <a:ext cx="1223963" cy="1223962"/>
          </a:xfrm>
          <a:prstGeom prst="rect">
            <a:avLst/>
          </a:prstGeom>
          <a:noFill/>
          <a:extLst>
            <a:ext uri="{909E8E84-426E-40DD-AFC4-6F175D3DCCD1}">
              <a14:hiddenFill xmlns:a14="http://schemas.microsoft.com/office/drawing/2010/main">
                <a:solidFill>
                  <a:srgbClr val="FFFFFF"/>
                </a:solidFill>
              </a14:hiddenFill>
            </a:ext>
          </a:extLst>
        </p:spPr>
      </p:pic>
      <p:pic>
        <p:nvPicPr>
          <p:cNvPr id="16392" name="Picture 8" descr="gn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4750" y="1196976"/>
            <a:ext cx="1439863" cy="1439863"/>
          </a:xfrm>
          <a:prstGeom prst="rect">
            <a:avLst/>
          </a:prstGeom>
          <a:noFill/>
          <a:extLst>
            <a:ext uri="{909E8E84-426E-40DD-AFC4-6F175D3DCCD1}">
              <a14:hiddenFill xmlns:a14="http://schemas.microsoft.com/office/drawing/2010/main">
                <a:solidFill>
                  <a:srgbClr val="FFFFFF"/>
                </a:solidFill>
              </a14:hiddenFill>
            </a:ext>
          </a:extLst>
        </p:spPr>
      </p:pic>
      <p:sp>
        <p:nvSpPr>
          <p:cNvPr id="16393" name="Text Box 9"/>
          <p:cNvSpPr txBox="1">
            <a:spLocks noChangeArrowheads="1"/>
          </p:cNvSpPr>
          <p:nvPr/>
        </p:nvSpPr>
        <p:spPr bwMode="auto">
          <a:xfrm>
            <a:off x="1835150" y="2598738"/>
            <a:ext cx="6840538"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altLang="en-US"/>
              <a:t> </a:t>
            </a:r>
            <a:r>
              <a:rPr lang="fr-FR" altLang="en-US">
                <a:solidFill>
                  <a:srgbClr val="000000"/>
                </a:solidFill>
              </a:rPr>
              <a:t>The Free Software Foundation, was founded in 1985 and is a non-profit corporation destined to promote and protect GNU Free Software worldwide. They are responsible for the GPL (General Public License)</a:t>
            </a:r>
            <a:endParaRPr lang="en-US" altLang="en-US"/>
          </a:p>
        </p:txBody>
      </p:sp>
      <p:sp>
        <p:nvSpPr>
          <p:cNvPr id="16394" name="Text Box 10"/>
          <p:cNvSpPr txBox="1">
            <a:spLocks noChangeArrowheads="1"/>
          </p:cNvSpPr>
          <p:nvPr/>
        </p:nvSpPr>
        <p:spPr bwMode="auto">
          <a:xfrm>
            <a:off x="323850" y="4038600"/>
            <a:ext cx="7273925"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altLang="en-US"/>
              <a:t> </a:t>
            </a:r>
            <a:r>
              <a:rPr lang="fr-FR" altLang="en-US">
                <a:solidFill>
                  <a:srgbClr val="000000"/>
                </a:solidFill>
              </a:rPr>
              <a:t>Linux was created by Linus Torvalds in 1991. At that time the GNU kernel was not mature, and since then Linux has always been more popular than the GNU kernel</a:t>
            </a:r>
            <a:endParaRPr lang="en-US" altLang="en-US"/>
          </a:p>
        </p:txBody>
      </p:sp>
      <p:pic>
        <p:nvPicPr>
          <p:cNvPr id="16395" name="Picture 11" descr="pengui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4975225"/>
            <a:ext cx="998537" cy="1150938"/>
          </a:xfrm>
          <a:prstGeom prst="rect">
            <a:avLst/>
          </a:prstGeom>
          <a:noFill/>
          <a:extLst>
            <a:ext uri="{909E8E84-426E-40DD-AFC4-6F175D3DCCD1}">
              <a14:hiddenFill xmlns:a14="http://schemas.microsoft.com/office/drawing/2010/main">
                <a:solidFill>
                  <a:srgbClr val="FFFFFF"/>
                </a:solidFill>
              </a14:hiddenFill>
            </a:ext>
          </a:extLst>
        </p:spPr>
      </p:pic>
      <p:sp>
        <p:nvSpPr>
          <p:cNvPr id="16396" name="Text Box 12"/>
          <p:cNvSpPr txBox="1">
            <a:spLocks noChangeArrowheads="1"/>
          </p:cNvSpPr>
          <p:nvPr/>
        </p:nvSpPr>
        <p:spPr bwMode="auto">
          <a:xfrm>
            <a:off x="1547813" y="5335588"/>
            <a:ext cx="6711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FR" altLang="en-US">
                <a:solidFill>
                  <a:srgbClr val="000000"/>
                </a:solidFill>
              </a:rPr>
              <a:t>Linux was designed to be an clone of MINIX, a UNIX-like system</a:t>
            </a:r>
            <a:endParaRPr lang="en-US" altLang="en-US">
              <a:solidFill>
                <a:srgbClr val="000000"/>
              </a:solidFill>
            </a:endParaRPr>
          </a:p>
        </p:txBody>
      </p:sp>
      <p:pic>
        <p:nvPicPr>
          <p:cNvPr id="16397" name="Picture 13" descr="linus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96188" y="3751263"/>
            <a:ext cx="1098550" cy="1439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6591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fr-FR" altLang="en-US" dirty="0"/>
              <a:t>Free Software </a:t>
            </a:r>
            <a:r>
              <a:rPr lang="fr-FR" altLang="en-US" dirty="0" err="1"/>
              <a:t>Principles</a:t>
            </a:r>
            <a:endParaRPr lang="en-US" altLang="en-US" dirty="0"/>
          </a:p>
        </p:txBody>
      </p:sp>
      <p:sp>
        <p:nvSpPr>
          <p:cNvPr id="14339" name="Rectangle 3"/>
          <p:cNvSpPr>
            <a:spLocks noGrp="1" noChangeArrowheads="1"/>
          </p:cNvSpPr>
          <p:nvPr>
            <p:ph type="body" idx="1"/>
          </p:nvPr>
        </p:nvSpPr>
        <p:spPr>
          <a:xfrm>
            <a:off x="228600" y="1392238"/>
            <a:ext cx="8655050" cy="4102100"/>
          </a:xfrm>
        </p:spPr>
        <p:txBody>
          <a:bodyPr/>
          <a:lstStyle/>
          <a:p>
            <a:pPr>
              <a:lnSpc>
                <a:spcPct val="80000"/>
              </a:lnSpc>
            </a:pPr>
            <a:r>
              <a:rPr lang="fr-FR" altLang="en-US" sz="1800" dirty="0"/>
              <a:t> Free as in Free Speech, not as in Free </a:t>
            </a:r>
            <a:r>
              <a:rPr lang="fr-FR" altLang="en-US" sz="1800" dirty="0" err="1"/>
              <a:t>Beer</a:t>
            </a:r>
            <a:endParaRPr lang="fr-FR" altLang="en-US" sz="1800" dirty="0"/>
          </a:p>
          <a:p>
            <a:pPr>
              <a:lnSpc>
                <a:spcPct val="80000"/>
              </a:lnSpc>
            </a:pPr>
            <a:endParaRPr lang="fr-FR" altLang="en-US" sz="1800" dirty="0"/>
          </a:p>
          <a:p>
            <a:pPr>
              <a:lnSpc>
                <a:spcPct val="80000"/>
              </a:lnSpc>
            </a:pPr>
            <a:r>
              <a:rPr lang="fr-FR" altLang="en-US" sz="1800" dirty="0"/>
              <a:t> Free </a:t>
            </a:r>
            <a:r>
              <a:rPr lang="fr-FR" altLang="en-US" sz="1800" dirty="0" err="1"/>
              <a:t>is</a:t>
            </a:r>
            <a:r>
              <a:rPr lang="fr-FR" altLang="en-US" sz="1800" dirty="0"/>
              <a:t> a </a:t>
            </a:r>
            <a:r>
              <a:rPr lang="fr-FR" altLang="en-US" sz="1800" dirty="0" err="1"/>
              <a:t>subset</a:t>
            </a:r>
            <a:r>
              <a:rPr lang="fr-FR" altLang="en-US" sz="1800" dirty="0"/>
              <a:t> of Open Source. </a:t>
            </a:r>
          </a:p>
          <a:p>
            <a:pPr lvl="1">
              <a:lnSpc>
                <a:spcPct val="80000"/>
              </a:lnSpc>
            </a:pPr>
            <a:r>
              <a:rPr lang="fr-FR" altLang="en-US" sz="1600" dirty="0" err="1"/>
              <a:t>Often</a:t>
            </a:r>
            <a:r>
              <a:rPr lang="fr-FR" altLang="en-US" sz="1600" dirty="0"/>
              <a:t> </a:t>
            </a:r>
            <a:r>
              <a:rPr lang="fr-FR" altLang="en-US" sz="1600" dirty="0" err="1"/>
              <a:t>concatenated</a:t>
            </a:r>
            <a:r>
              <a:rPr lang="fr-FR" altLang="en-US" sz="1600" dirty="0"/>
              <a:t> to talk about </a:t>
            </a:r>
            <a:r>
              <a:rPr lang="fr-FR" altLang="en-US" sz="1600" b="1" dirty="0"/>
              <a:t>FOSS</a:t>
            </a:r>
            <a:r>
              <a:rPr lang="fr-FR" altLang="en-US" sz="1600" dirty="0"/>
              <a:t>: Free and Open Source Software)</a:t>
            </a:r>
          </a:p>
          <a:p>
            <a:pPr>
              <a:lnSpc>
                <a:spcPct val="80000"/>
              </a:lnSpc>
            </a:pPr>
            <a:endParaRPr lang="fr-FR" altLang="en-US" sz="1800" dirty="0"/>
          </a:p>
          <a:p>
            <a:pPr>
              <a:lnSpc>
                <a:spcPct val="80000"/>
              </a:lnSpc>
            </a:pPr>
            <a:r>
              <a:rPr lang="fr-FR" altLang="en-US" sz="1800" dirty="0"/>
              <a:t> The 4 </a:t>
            </a:r>
            <a:r>
              <a:rPr lang="fr-FR" altLang="en-US" sz="1800" dirty="0" err="1"/>
              <a:t>fundamental</a:t>
            </a:r>
            <a:r>
              <a:rPr lang="fr-FR" altLang="en-US" sz="1800" dirty="0"/>
              <a:t> </a:t>
            </a:r>
            <a:r>
              <a:rPr lang="fr-FR" altLang="en-US" sz="1800" dirty="0" err="1"/>
              <a:t>principles</a:t>
            </a:r>
            <a:r>
              <a:rPr lang="fr-FR" altLang="en-US" sz="1800" dirty="0"/>
              <a:t>: </a:t>
            </a:r>
            <a:r>
              <a:rPr lang="fr-FR" altLang="en-US" sz="1800" dirty="0" err="1"/>
              <a:t>Everybody’s</a:t>
            </a:r>
            <a:r>
              <a:rPr lang="fr-FR" altLang="en-US" sz="1800" dirty="0"/>
              <a:t> free to: </a:t>
            </a:r>
          </a:p>
          <a:p>
            <a:pPr lvl="1">
              <a:lnSpc>
                <a:spcPct val="80000"/>
              </a:lnSpc>
            </a:pPr>
            <a:r>
              <a:rPr lang="fr-FR" altLang="en-US" sz="1600" dirty="0"/>
              <a:t>Use </a:t>
            </a:r>
            <a:r>
              <a:rPr lang="fr-FR" altLang="en-US" sz="1600" dirty="0" err="1"/>
              <a:t>it</a:t>
            </a:r>
            <a:endParaRPr lang="fr-FR" altLang="en-US" sz="1600" dirty="0"/>
          </a:p>
          <a:p>
            <a:pPr lvl="1">
              <a:lnSpc>
                <a:spcPct val="80000"/>
              </a:lnSpc>
            </a:pPr>
            <a:r>
              <a:rPr lang="fr-FR" altLang="en-US" sz="1600" dirty="0" err="1"/>
              <a:t>Redistribute</a:t>
            </a:r>
            <a:r>
              <a:rPr lang="fr-FR" altLang="en-US" sz="1600" dirty="0"/>
              <a:t> </a:t>
            </a:r>
            <a:r>
              <a:rPr lang="fr-FR" altLang="en-US" sz="1600" dirty="0" err="1"/>
              <a:t>it</a:t>
            </a:r>
            <a:endParaRPr lang="fr-FR" altLang="en-US" sz="1600" dirty="0"/>
          </a:p>
          <a:p>
            <a:pPr lvl="1">
              <a:lnSpc>
                <a:spcPct val="80000"/>
              </a:lnSpc>
            </a:pPr>
            <a:r>
              <a:rPr lang="fr-FR" altLang="en-US" sz="1600" dirty="0" err="1"/>
              <a:t>Modify</a:t>
            </a:r>
            <a:r>
              <a:rPr lang="fr-FR" altLang="en-US" sz="1600" dirty="0"/>
              <a:t> </a:t>
            </a:r>
            <a:r>
              <a:rPr lang="fr-FR" altLang="en-US" sz="1600" dirty="0" err="1"/>
              <a:t>it</a:t>
            </a:r>
            <a:endParaRPr lang="fr-FR" altLang="en-US" sz="1600" dirty="0"/>
          </a:p>
          <a:p>
            <a:pPr lvl="1">
              <a:lnSpc>
                <a:spcPct val="80000"/>
              </a:lnSpc>
            </a:pPr>
            <a:r>
              <a:rPr lang="fr-FR" altLang="en-US" sz="1600" dirty="0" err="1"/>
              <a:t>Redistribute</a:t>
            </a:r>
            <a:r>
              <a:rPr lang="fr-FR" altLang="en-US" sz="1600" dirty="0"/>
              <a:t> </a:t>
            </a:r>
            <a:r>
              <a:rPr lang="fr-FR" altLang="en-US" sz="1600" dirty="0" err="1"/>
              <a:t>its</a:t>
            </a:r>
            <a:r>
              <a:rPr lang="fr-FR" altLang="en-US" sz="1600" dirty="0"/>
              <a:t> modifications</a:t>
            </a:r>
          </a:p>
          <a:p>
            <a:pPr>
              <a:lnSpc>
                <a:spcPct val="80000"/>
              </a:lnSpc>
            </a:pPr>
            <a:endParaRPr lang="fr-FR" altLang="en-US" sz="1200" dirty="0"/>
          </a:p>
          <a:p>
            <a:pPr>
              <a:lnSpc>
                <a:spcPct val="80000"/>
              </a:lnSpc>
            </a:pPr>
            <a:r>
              <a:rPr lang="fr-FR" altLang="en-US" sz="1800" dirty="0"/>
              <a:t> Free </a:t>
            </a:r>
            <a:r>
              <a:rPr lang="fr-FR" altLang="en-US" sz="1800" dirty="0" err="1"/>
              <a:t>software’s</a:t>
            </a:r>
            <a:r>
              <a:rPr lang="fr-FR" altLang="en-US" sz="1800" dirty="0"/>
              <a:t> « </a:t>
            </a:r>
            <a:r>
              <a:rPr lang="fr-FR" altLang="en-US" sz="1800" dirty="0" err="1"/>
              <a:t>inversed</a:t>
            </a:r>
            <a:r>
              <a:rPr lang="fr-FR" altLang="en-US" sz="1800" dirty="0"/>
              <a:t> copyright » </a:t>
            </a:r>
            <a:r>
              <a:rPr lang="fr-FR" altLang="en-US" sz="1800" dirty="0" err="1"/>
              <a:t>is</a:t>
            </a:r>
            <a:r>
              <a:rPr lang="fr-FR" altLang="en-US" sz="1800" dirty="0"/>
              <a:t> </a:t>
            </a:r>
            <a:r>
              <a:rPr lang="fr-FR" altLang="en-US" sz="1800" dirty="0" err="1"/>
              <a:t>called</a:t>
            </a:r>
            <a:r>
              <a:rPr lang="fr-FR" altLang="en-US" sz="1800" dirty="0"/>
              <a:t> a</a:t>
            </a:r>
            <a:r>
              <a:rPr lang="fr-FR" altLang="en-US" sz="1800" b="1" dirty="0">
                <a:effectLst>
                  <a:outerShdw blurRad="38100" dist="38100" dir="2700000" algn="tl">
                    <a:srgbClr val="C0C0C0"/>
                  </a:outerShdw>
                </a:effectLst>
              </a:rPr>
              <a:t> </a:t>
            </a:r>
            <a:r>
              <a:rPr lang="fr-FR" altLang="en-US" sz="1800" u="sng" dirty="0" err="1"/>
              <a:t>copyleft</a:t>
            </a:r>
            <a:endParaRPr lang="fr-FR" altLang="en-US" sz="1800" u="sng" dirty="0"/>
          </a:p>
          <a:p>
            <a:pPr>
              <a:lnSpc>
                <a:spcPct val="80000"/>
              </a:lnSpc>
            </a:pPr>
            <a:endParaRPr lang="fr-FR" altLang="en-US" sz="1800" dirty="0"/>
          </a:p>
          <a:p>
            <a:pPr>
              <a:lnSpc>
                <a:spcPct val="80000"/>
              </a:lnSpc>
            </a:pPr>
            <a:r>
              <a:rPr lang="fr-FR" altLang="en-US" sz="1800" dirty="0"/>
              <a:t> Free software </a:t>
            </a:r>
            <a:r>
              <a:rPr lang="fr-FR" altLang="en-US" sz="1800" dirty="0" err="1"/>
              <a:t>is</a:t>
            </a:r>
            <a:r>
              <a:rPr lang="fr-FR" altLang="en-US" sz="1800" dirty="0"/>
              <a:t> </a:t>
            </a:r>
            <a:r>
              <a:rPr lang="fr-FR" altLang="en-US" sz="1800" dirty="0" err="1"/>
              <a:t>protected</a:t>
            </a:r>
            <a:r>
              <a:rPr lang="fr-FR" altLang="en-US" sz="1800" dirty="0"/>
              <a:t> by Software licences:</a:t>
            </a:r>
          </a:p>
          <a:p>
            <a:pPr lvl="1">
              <a:lnSpc>
                <a:spcPct val="80000"/>
              </a:lnSpc>
            </a:pPr>
            <a:r>
              <a:rPr lang="fr-FR" altLang="en-US" sz="1600" dirty="0"/>
              <a:t>BSD, GPL (v2 and v3), LGPL, Apache, </a:t>
            </a:r>
            <a:r>
              <a:rPr lang="fr-FR" altLang="en-US" sz="1600" dirty="0" err="1"/>
              <a:t>Creative</a:t>
            </a:r>
            <a:r>
              <a:rPr lang="fr-FR" altLang="en-US" sz="1600" dirty="0"/>
              <a:t> Commons, etc. </a:t>
            </a:r>
            <a:r>
              <a:rPr lang="fr-FR" altLang="en-US" sz="1600" dirty="0" err="1"/>
              <a:t>These</a:t>
            </a:r>
            <a:r>
              <a:rPr lang="fr-FR" altLang="en-US" sz="1600" dirty="0"/>
              <a:t> licences </a:t>
            </a:r>
            <a:r>
              <a:rPr lang="fr-FR" altLang="en-US" sz="1600" dirty="0" err="1"/>
              <a:t>determins</a:t>
            </a:r>
            <a:r>
              <a:rPr lang="fr-FR" altLang="en-US" sz="1600" dirty="0"/>
              <a:t> how « Free » the user </a:t>
            </a:r>
            <a:r>
              <a:rPr lang="fr-FR" altLang="en-US" sz="1600" dirty="0" err="1"/>
              <a:t>is</a:t>
            </a:r>
            <a:r>
              <a:rPr lang="fr-FR" altLang="en-US" sz="1600" dirty="0"/>
              <a:t> </a:t>
            </a:r>
            <a:r>
              <a:rPr lang="fr-FR" altLang="en-US" sz="1600" dirty="0" err="1"/>
              <a:t>concerning</a:t>
            </a:r>
            <a:r>
              <a:rPr lang="fr-FR" altLang="en-US" sz="1600" dirty="0"/>
              <a:t> redistribution and modifications.</a:t>
            </a:r>
            <a:endParaRPr lang="en-US" altLang="en-US" sz="1600" dirty="0"/>
          </a:p>
        </p:txBody>
      </p:sp>
      <p:grpSp>
        <p:nvGrpSpPr>
          <p:cNvPr id="14356" name="Group 20"/>
          <p:cNvGrpSpPr>
            <a:grpSpLocks/>
          </p:cNvGrpSpPr>
          <p:nvPr/>
        </p:nvGrpSpPr>
        <p:grpSpPr bwMode="auto">
          <a:xfrm>
            <a:off x="3943350" y="6096000"/>
            <a:ext cx="5200650" cy="558800"/>
            <a:chOff x="2336" y="3339"/>
            <a:chExt cx="3276" cy="352"/>
          </a:xfrm>
        </p:grpSpPr>
        <p:sp>
          <p:nvSpPr>
            <p:cNvPr id="14340" name="Text Box 4"/>
            <p:cNvSpPr txBox="1">
              <a:spLocks noChangeArrowheads="1"/>
            </p:cNvSpPr>
            <p:nvPr/>
          </p:nvSpPr>
          <p:spPr bwMode="auto">
            <a:xfrm>
              <a:off x="2744" y="3385"/>
              <a:ext cx="28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hlinkClick r:id="rId2"/>
                </a:rPr>
                <a:t>http://www.gnu.org/philosophy/free-sw.html</a:t>
              </a:r>
              <a:endParaRPr lang="en-US" altLang="en-US"/>
            </a:p>
          </p:txBody>
        </p:sp>
        <p:pic>
          <p:nvPicPr>
            <p:cNvPr id="14342" name="Picture 6" descr="cat_icon_internet_25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6" y="3339"/>
              <a:ext cx="363" cy="35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319838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fr-FR" altLang="en-US" dirty="0"/>
              <a:t>GNU/Linux Distributions - </a:t>
            </a:r>
            <a:r>
              <a:rPr lang="fr-FR" altLang="en-US" dirty="0" err="1"/>
              <a:t>Distro</a:t>
            </a:r>
            <a:endParaRPr lang="en-US" altLang="en-US" dirty="0"/>
          </a:p>
        </p:txBody>
      </p:sp>
      <p:sp>
        <p:nvSpPr>
          <p:cNvPr id="17411" name="Rectangle 3"/>
          <p:cNvSpPr>
            <a:spLocks noGrp="1" noChangeArrowheads="1"/>
          </p:cNvSpPr>
          <p:nvPr>
            <p:ph type="body" idx="1"/>
          </p:nvPr>
        </p:nvSpPr>
        <p:spPr/>
        <p:txBody>
          <a:bodyPr/>
          <a:lstStyle/>
          <a:p>
            <a:r>
              <a:rPr lang="fr-FR" altLang="en-US" sz="2000" dirty="0"/>
              <a:t> The GNU/Linux </a:t>
            </a:r>
            <a:r>
              <a:rPr lang="fr-FR" altLang="en-US" sz="2000" dirty="0" err="1"/>
              <a:t>community</a:t>
            </a:r>
            <a:r>
              <a:rPr lang="fr-FR" altLang="en-US" sz="2000" dirty="0"/>
              <a:t> </a:t>
            </a:r>
            <a:r>
              <a:rPr lang="fr-FR" altLang="en-US" sz="2000" dirty="0" err="1"/>
              <a:t>is</a:t>
            </a:r>
            <a:r>
              <a:rPr lang="fr-FR" altLang="en-US" sz="2000" dirty="0"/>
              <a:t> </a:t>
            </a:r>
            <a:r>
              <a:rPr lang="fr-FR" altLang="en-US" sz="2000" dirty="0" err="1"/>
              <a:t>organized</a:t>
            </a:r>
            <a:r>
              <a:rPr lang="fr-FR" altLang="en-US" sz="2000" dirty="0"/>
              <a:t> in « </a:t>
            </a:r>
            <a:r>
              <a:rPr lang="fr-FR" altLang="en-US" sz="2000" dirty="0" err="1"/>
              <a:t>families</a:t>
            </a:r>
            <a:r>
              <a:rPr lang="fr-FR" altLang="en-US" sz="2000" dirty="0"/>
              <a:t> » </a:t>
            </a:r>
            <a:r>
              <a:rPr lang="fr-FR" altLang="en-US" sz="2000" dirty="0" err="1"/>
              <a:t>called</a:t>
            </a:r>
            <a:r>
              <a:rPr lang="fr-FR" altLang="en-US" sz="2000" dirty="0"/>
              <a:t> « distributions »</a:t>
            </a:r>
          </a:p>
          <a:p>
            <a:pPr lvl="1"/>
            <a:r>
              <a:rPr lang="fr-FR" altLang="en-US" sz="1800" dirty="0"/>
              <a:t>Debian, </a:t>
            </a:r>
            <a:r>
              <a:rPr lang="fr-FR" altLang="en-US" sz="1800" dirty="0" err="1"/>
              <a:t>RedHat</a:t>
            </a:r>
            <a:r>
              <a:rPr lang="fr-FR" altLang="en-US" sz="1800" dirty="0"/>
              <a:t>, Ubuntu, Suse, </a:t>
            </a:r>
            <a:r>
              <a:rPr lang="fr-FR" altLang="en-US" sz="1800" dirty="0" err="1"/>
              <a:t>etc</a:t>
            </a:r>
            <a:r>
              <a:rPr lang="fr-FR" altLang="en-US" sz="1800" dirty="0"/>
              <a:t> </a:t>
            </a:r>
          </a:p>
          <a:p>
            <a:endParaRPr lang="fr-FR" altLang="en-US" sz="2000" dirty="0"/>
          </a:p>
          <a:p>
            <a:r>
              <a:rPr lang="fr-FR" altLang="en-US" sz="2000" dirty="0"/>
              <a:t> </a:t>
            </a:r>
            <a:r>
              <a:rPr lang="fr-FR" altLang="en-US" sz="2000" dirty="0" err="1"/>
              <a:t>Each</a:t>
            </a:r>
            <a:r>
              <a:rPr lang="fr-FR" altLang="en-US" sz="2000" dirty="0"/>
              <a:t> distribution </a:t>
            </a:r>
            <a:r>
              <a:rPr lang="fr-FR" altLang="en-US" sz="2000" dirty="0" err="1"/>
              <a:t>basically</a:t>
            </a:r>
            <a:r>
              <a:rPr lang="fr-FR" altLang="en-US" sz="2000" dirty="0"/>
              <a:t> </a:t>
            </a:r>
            <a:r>
              <a:rPr lang="fr-FR" altLang="en-US" sz="2000" dirty="0" err="1"/>
              <a:t>implements</a:t>
            </a:r>
            <a:r>
              <a:rPr lang="fr-FR" altLang="en-US" sz="2000" dirty="0"/>
              <a:t> </a:t>
            </a:r>
            <a:r>
              <a:rPr lang="fr-FR" altLang="en-US" sz="2000" dirty="0" err="1"/>
              <a:t>its</a:t>
            </a:r>
            <a:r>
              <a:rPr lang="fr-FR" altLang="en-US" sz="2000" dirty="0"/>
              <a:t> </a:t>
            </a:r>
            <a:r>
              <a:rPr lang="fr-FR" altLang="en-US" sz="2000" dirty="0" err="1"/>
              <a:t>own</a:t>
            </a:r>
            <a:r>
              <a:rPr lang="fr-FR" altLang="en-US" sz="2000" dirty="0"/>
              <a:t> </a:t>
            </a:r>
            <a:r>
              <a:rPr lang="fr-FR" altLang="en-US" sz="2000" dirty="0" err="1"/>
              <a:t>way</a:t>
            </a:r>
            <a:r>
              <a:rPr lang="fr-FR" altLang="en-US" sz="2000" dirty="0"/>
              <a:t> to manage software packages, configuration, </a:t>
            </a:r>
            <a:r>
              <a:rPr lang="fr-FR" altLang="en-US" sz="2000" dirty="0" err="1"/>
              <a:t>etc</a:t>
            </a:r>
            <a:r>
              <a:rPr lang="fr-FR" altLang="en-US" sz="2000" dirty="0"/>
              <a:t>, </a:t>
            </a:r>
            <a:r>
              <a:rPr lang="fr-FR" altLang="en-US" sz="2000" dirty="0" err="1"/>
              <a:t>so</a:t>
            </a:r>
            <a:r>
              <a:rPr lang="fr-FR" altLang="en-US" sz="2000" dirty="0"/>
              <a:t> </a:t>
            </a:r>
            <a:r>
              <a:rPr lang="fr-FR" altLang="en-US" sz="2000" dirty="0" err="1"/>
              <a:t>choosing</a:t>
            </a:r>
            <a:r>
              <a:rPr lang="fr-FR" altLang="en-US" sz="2000" dirty="0"/>
              <a:t> a distribution </a:t>
            </a:r>
            <a:r>
              <a:rPr lang="fr-FR" altLang="en-US" sz="2000" dirty="0" err="1"/>
              <a:t>is</a:t>
            </a:r>
            <a:r>
              <a:rPr lang="fr-FR" altLang="en-US" sz="2000" dirty="0"/>
              <a:t> </a:t>
            </a:r>
            <a:r>
              <a:rPr lang="fr-FR" altLang="en-US" sz="2000" dirty="0" err="1"/>
              <a:t>like</a:t>
            </a:r>
            <a:r>
              <a:rPr lang="fr-FR" altLang="en-US" sz="2000" dirty="0"/>
              <a:t> </a:t>
            </a:r>
            <a:r>
              <a:rPr lang="fr-FR" altLang="en-US" sz="2000" dirty="0" err="1"/>
              <a:t>choosing</a:t>
            </a:r>
            <a:r>
              <a:rPr lang="fr-FR" altLang="en-US" sz="2000" dirty="0"/>
              <a:t> a car brand. </a:t>
            </a:r>
            <a:r>
              <a:rPr lang="fr-FR" altLang="en-US" sz="2000" dirty="0" err="1"/>
              <a:t>After</a:t>
            </a:r>
            <a:r>
              <a:rPr lang="fr-FR" altLang="en-US" sz="2000" dirty="0"/>
              <a:t> </a:t>
            </a:r>
            <a:r>
              <a:rPr lang="fr-FR" altLang="en-US" sz="2000" dirty="0" err="1"/>
              <a:t>that</a:t>
            </a:r>
            <a:r>
              <a:rPr lang="fr-FR" altLang="en-US" sz="2000" dirty="0"/>
              <a:t> </a:t>
            </a:r>
            <a:r>
              <a:rPr lang="fr-FR" altLang="en-US" sz="2000" dirty="0" err="1"/>
              <a:t>you</a:t>
            </a:r>
            <a:r>
              <a:rPr lang="fr-FR" altLang="en-US" sz="2000" dirty="0"/>
              <a:t> </a:t>
            </a:r>
            <a:r>
              <a:rPr lang="fr-FR" altLang="en-US" sz="2000" dirty="0" err="1"/>
              <a:t>can</a:t>
            </a:r>
            <a:r>
              <a:rPr lang="fr-FR" altLang="en-US" sz="2000" dirty="0"/>
              <a:t> </a:t>
            </a:r>
            <a:r>
              <a:rPr lang="fr-FR" altLang="en-US" sz="2000" dirty="0" err="1"/>
              <a:t>choose</a:t>
            </a:r>
            <a:r>
              <a:rPr lang="fr-FR" altLang="en-US" sz="2000" dirty="0"/>
              <a:t> the model (for </a:t>
            </a:r>
            <a:r>
              <a:rPr lang="fr-FR" altLang="en-US" sz="2000" dirty="0" err="1"/>
              <a:t>example</a:t>
            </a:r>
            <a:r>
              <a:rPr lang="fr-FR" altLang="en-US" sz="2000" dirty="0"/>
              <a:t> « server installation » or « </a:t>
            </a:r>
            <a:r>
              <a:rPr lang="fr-FR" altLang="en-US" sz="2000" dirty="0" err="1"/>
              <a:t>workstation</a:t>
            </a:r>
            <a:r>
              <a:rPr lang="fr-FR" altLang="en-US" sz="2000" dirty="0"/>
              <a:t> » or </a:t>
            </a:r>
            <a:r>
              <a:rPr lang="fr-FR" altLang="en-US" sz="2000" dirty="0" err="1"/>
              <a:t>even</a:t>
            </a:r>
            <a:r>
              <a:rPr lang="fr-FR" altLang="en-US" sz="2000" dirty="0"/>
              <a:t>  « </a:t>
            </a:r>
            <a:r>
              <a:rPr lang="fr-FR" altLang="en-US" sz="2000" dirty="0" err="1"/>
              <a:t>minimalistic</a:t>
            </a:r>
            <a:r>
              <a:rPr lang="fr-FR" altLang="en-US" sz="2000" dirty="0"/>
              <a:t> system »</a:t>
            </a:r>
          </a:p>
          <a:p>
            <a:endParaRPr lang="fr-FR" altLang="en-US" sz="2000" dirty="0"/>
          </a:p>
          <a:p>
            <a:r>
              <a:rPr lang="fr-FR" altLang="en-US" sz="2000" dirty="0"/>
              <a:t> </a:t>
            </a:r>
            <a:r>
              <a:rPr lang="fr-FR" altLang="en-US" sz="2000" dirty="0" err="1"/>
              <a:t>Every</a:t>
            </a:r>
            <a:r>
              <a:rPr lang="fr-FR" altLang="en-US" sz="2000" dirty="0"/>
              <a:t> distribution uses the Linux </a:t>
            </a:r>
            <a:r>
              <a:rPr lang="fr-FR" altLang="en-US" sz="2000" dirty="0" err="1"/>
              <a:t>kernel</a:t>
            </a:r>
            <a:r>
              <a:rPr lang="fr-FR" altLang="en-US" sz="2000" dirty="0"/>
              <a:t> plus </a:t>
            </a:r>
            <a:r>
              <a:rPr lang="fr-FR" altLang="en-US" sz="2000" dirty="0" err="1"/>
              <a:t>sometimes</a:t>
            </a:r>
            <a:r>
              <a:rPr lang="fr-FR" altLang="en-US" sz="2000" dirty="0"/>
              <a:t> </a:t>
            </a:r>
            <a:r>
              <a:rPr lang="fr-FR" altLang="en-US" sz="2000" dirty="0" err="1"/>
              <a:t>some</a:t>
            </a:r>
            <a:r>
              <a:rPr lang="fr-FR" altLang="en-US" sz="2000" dirty="0"/>
              <a:t> custom patches: </a:t>
            </a:r>
            <a:r>
              <a:rPr lang="fr-FR" altLang="en-US" sz="2000" dirty="0" err="1"/>
              <a:t>it’s</a:t>
            </a:r>
            <a:r>
              <a:rPr lang="fr-FR" altLang="en-US" sz="2000" dirty="0"/>
              <a:t> the « </a:t>
            </a:r>
            <a:r>
              <a:rPr lang="fr-FR" altLang="en-US" sz="2000" dirty="0" err="1"/>
              <a:t>engine</a:t>
            </a:r>
            <a:r>
              <a:rPr lang="fr-FR" altLang="en-US" sz="2000" dirty="0"/>
              <a:t> »</a:t>
            </a:r>
          </a:p>
          <a:p>
            <a:endParaRPr lang="fr-FR" altLang="en-US" sz="2000" dirty="0"/>
          </a:p>
          <a:p>
            <a:pPr>
              <a:buFont typeface="Arial" panose="020B0604020202020204" pitchFamily="34" charset="0"/>
              <a:buNone/>
            </a:pPr>
            <a:r>
              <a:rPr lang="fr-FR" altLang="en-US" sz="2000" i="1" u="sng" dirty="0"/>
              <a:t>*** BSP (</a:t>
            </a:r>
            <a:r>
              <a:rPr lang="fr-FR" altLang="en-US" sz="2000" i="1" u="sng" dirty="0" err="1"/>
              <a:t>Board</a:t>
            </a:r>
            <a:r>
              <a:rPr lang="fr-FR" altLang="en-US" sz="2000" i="1" u="sng" dirty="0"/>
              <a:t> Support Package) </a:t>
            </a:r>
            <a:r>
              <a:rPr lang="fr-FR" altLang="en-US" sz="2000" i="1" u="sng" dirty="0" err="1"/>
              <a:t>can</a:t>
            </a:r>
            <a:r>
              <a:rPr lang="fr-FR" altLang="en-US" sz="2000" i="1" u="sng" dirty="0"/>
              <a:t> </a:t>
            </a:r>
            <a:r>
              <a:rPr lang="fr-FR" altLang="en-US" sz="2000" i="1" u="sng" dirty="0" err="1"/>
              <a:t>be</a:t>
            </a:r>
            <a:r>
              <a:rPr lang="fr-FR" altLang="en-US" sz="2000" i="1" u="sng" dirty="0"/>
              <a:t> </a:t>
            </a:r>
            <a:r>
              <a:rPr lang="fr-FR" altLang="en-US" sz="2000" i="1" u="sng" dirty="0" err="1"/>
              <a:t>seen</a:t>
            </a:r>
            <a:r>
              <a:rPr lang="fr-FR" altLang="en-US" sz="2000" i="1" u="sng" dirty="0"/>
              <a:t> as a distribution***</a:t>
            </a:r>
          </a:p>
        </p:txBody>
      </p:sp>
    </p:spTree>
    <p:extLst>
      <p:ext uri="{BB962C8B-B14F-4D97-AF65-F5344CB8AC3E}">
        <p14:creationId xmlns:p14="http://schemas.microsoft.com/office/powerpoint/2010/main" val="800580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fr-FR" altLang="en-US"/>
              <a:t>The Linux Kernel Community</a:t>
            </a:r>
            <a:endParaRPr lang="en-US" altLang="en-US"/>
          </a:p>
        </p:txBody>
      </p:sp>
      <p:grpSp>
        <p:nvGrpSpPr>
          <p:cNvPr id="18436" name="Group 4"/>
          <p:cNvGrpSpPr>
            <a:grpSpLocks/>
          </p:cNvGrpSpPr>
          <p:nvPr/>
        </p:nvGrpSpPr>
        <p:grpSpPr bwMode="auto">
          <a:xfrm>
            <a:off x="5029200" y="5905501"/>
            <a:ext cx="3816350" cy="558800"/>
            <a:chOff x="2336" y="3339"/>
            <a:chExt cx="2404" cy="352"/>
          </a:xfrm>
        </p:grpSpPr>
        <p:sp>
          <p:nvSpPr>
            <p:cNvPr id="18437" name="Text Box 5"/>
            <p:cNvSpPr txBox="1">
              <a:spLocks noChangeArrowheads="1"/>
            </p:cNvSpPr>
            <p:nvPr/>
          </p:nvSpPr>
          <p:spPr bwMode="auto">
            <a:xfrm>
              <a:off x="2744" y="3385"/>
              <a:ext cx="19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FR" altLang="en-US">
                  <a:hlinkClick r:id="rId2"/>
                </a:rPr>
                <a:t>Greg KH presentation at OLS</a:t>
              </a:r>
              <a:endParaRPr lang="fr-FR" altLang="en-US"/>
            </a:p>
          </p:txBody>
        </p:sp>
        <p:pic>
          <p:nvPicPr>
            <p:cNvPr id="18438" name="Picture 6" descr="cat_icon_internet_25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6" y="3339"/>
              <a:ext cx="363" cy="352"/>
            </a:xfrm>
            <a:prstGeom prst="rect">
              <a:avLst/>
            </a:prstGeom>
            <a:noFill/>
            <a:extLst>
              <a:ext uri="{909E8E84-426E-40DD-AFC4-6F175D3DCCD1}">
                <a14:hiddenFill xmlns:a14="http://schemas.microsoft.com/office/drawing/2010/main">
                  <a:solidFill>
                    <a:srgbClr val="FFFFFF"/>
                  </a:solidFill>
                </a14:hiddenFill>
              </a:ext>
            </a:extLst>
          </p:spPr>
        </p:pic>
      </p:grpSp>
      <p:pic>
        <p:nvPicPr>
          <p:cNvPr id="18442" name="Picture 10" descr="kernel_hierarch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1268413"/>
            <a:ext cx="7416800" cy="4562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4799746"/>
      </p:ext>
    </p:extLst>
  </p:cSld>
  <p:clrMapOvr>
    <a:masterClrMapping/>
  </p:clrMapOvr>
</p:sld>
</file>

<file path=ppt/theme/theme1.xml><?xml version="1.0" encoding="utf-8"?>
<a:theme xmlns:a="http://schemas.openxmlformats.org/drawingml/2006/main" name="Template_Training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598933AD5902148B73C3A6E8E157916" ma:contentTypeVersion="11" ma:contentTypeDescription="Create a new document." ma:contentTypeScope="" ma:versionID="d9b237eb08da53db594196a9ad491594">
  <xsd:schema xmlns:xsd="http://www.w3.org/2001/XMLSchema" xmlns:xs="http://www.w3.org/2001/XMLSchema" xmlns:p="http://schemas.microsoft.com/office/2006/metadata/properties" xmlns:ns2="33419e83-4c84-4b04-806d-a1d5567fc066" xmlns:ns3="d06bbe67-9ddf-4939-9f19-13fa5e7ccdeb" targetNamespace="http://schemas.microsoft.com/office/2006/metadata/properties" ma:root="true" ma:fieldsID="05b8b7ac9e756e59a584ebb4cef76d88" ns2:_="" ns3:_="">
    <xsd:import namespace="33419e83-4c84-4b04-806d-a1d5567fc066"/>
    <xsd:import namespace="d06bbe67-9ddf-4939-9f19-13fa5e7ccdeb"/>
    <xsd:element name="properties">
      <xsd:complexType>
        <xsd:sequence>
          <xsd:element name="documentManagement">
            <xsd:complexType>
              <xsd:all>
                <xsd:element ref="ns2:MediaServiceMetadata" minOccurs="0"/>
                <xsd:element ref="ns2:MediaServiceFastMetadata" minOccurs="0"/>
                <xsd:element ref="ns2:MediaServiceAutoTags" minOccurs="0"/>
                <xsd:element ref="ns3:SharedWithUsers" minOccurs="0"/>
                <xsd:element ref="ns3:SharedWithDetails" minOccurs="0"/>
                <xsd:element ref="ns2:MediaServiceOCR" minOccurs="0"/>
                <xsd:element ref="ns2:MediaServiceDateTaken" minOccurs="0"/>
                <xsd:element ref="ns2:MediaServiceLocation" minOccurs="0"/>
                <xsd:element ref="ns2:MediaServiceEventHashCode" minOccurs="0"/>
                <xsd:element ref="ns2:MediaServiceGenerationTim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3419e83-4c84-4b04-806d-a1d5567fc0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MediaServiceLocation" ma:internalName="MediaServiceLocation"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06bbe67-9ddf-4939-9f19-13fa5e7ccdeb"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D12079E-788A-4B43-A6D0-C60E8426DADA}">
  <ds:schemaRefs>
    <ds:schemaRef ds:uri="http://schemas.microsoft.com/sharepoint/v3/contenttype/forms"/>
  </ds:schemaRefs>
</ds:datastoreItem>
</file>

<file path=customXml/itemProps2.xml><?xml version="1.0" encoding="utf-8"?>
<ds:datastoreItem xmlns:ds="http://schemas.openxmlformats.org/officeDocument/2006/customXml" ds:itemID="{2306CF4D-204A-4161-9A2A-3FF4183D2853}"/>
</file>

<file path=customXml/itemProps3.xml><?xml version="1.0" encoding="utf-8"?>
<ds:datastoreItem xmlns:ds="http://schemas.openxmlformats.org/officeDocument/2006/customXml" ds:itemID="{E58EBF23-0E28-406D-A215-D2E60AD5814D}">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Template_Training Material</Template>
  <TotalTime>3156</TotalTime>
  <Words>3621</Words>
  <Application>Microsoft Office PowerPoint</Application>
  <PresentationFormat>On-screen Show (4:3)</PresentationFormat>
  <Paragraphs>519</Paragraphs>
  <Slides>59</Slides>
  <Notes>24</Notes>
  <HiddenSlides>0</HiddenSlides>
  <MMClips>1</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Template_Training Slide</vt:lpstr>
      <vt:lpstr>Linux Basics</vt:lpstr>
      <vt:lpstr>Agenda</vt:lpstr>
      <vt:lpstr>What is Unix?</vt:lpstr>
      <vt:lpstr>What is Linux?</vt:lpstr>
      <vt:lpstr>Where is GNU/Linux used?</vt:lpstr>
      <vt:lpstr>GNU/Linux history</vt:lpstr>
      <vt:lpstr>Free Software Principles</vt:lpstr>
      <vt:lpstr>GNU/Linux Distributions - Distro</vt:lpstr>
      <vt:lpstr>The Linux Kernel Community</vt:lpstr>
      <vt:lpstr>The General Public License (GPL)</vt:lpstr>
      <vt:lpstr>The Lesser General Public License (LGPL)</vt:lpstr>
      <vt:lpstr>How do people make money of working with Free Software?</vt:lpstr>
      <vt:lpstr>Which Linux Distribution is better?</vt:lpstr>
      <vt:lpstr>Which Linux Distribution is better?</vt:lpstr>
      <vt:lpstr>Linux Shell</vt:lpstr>
      <vt:lpstr>The Linux System</vt:lpstr>
      <vt:lpstr>The application space foundation: the shell console</vt:lpstr>
      <vt:lpstr>Why Do I Care About The Shell?</vt:lpstr>
      <vt:lpstr>Shell Scripts</vt:lpstr>
      <vt:lpstr>Connecting to a Unix/Linux system</vt:lpstr>
      <vt:lpstr>Linux File hierarchy &amp; Permission</vt:lpstr>
      <vt:lpstr>Unix/Linux File System</vt:lpstr>
      <vt:lpstr>Permission and Ownership</vt:lpstr>
      <vt:lpstr>Linux Packages</vt:lpstr>
      <vt:lpstr>Packages</vt:lpstr>
      <vt:lpstr>Package tools</vt:lpstr>
      <vt:lpstr>Dependencies</vt:lpstr>
      <vt:lpstr>Apt vs Dpkg</vt:lpstr>
      <vt:lpstr>Why would you use dpkg then?</vt:lpstr>
      <vt:lpstr>Apt</vt:lpstr>
      <vt:lpstr>Basic Shell Commands</vt:lpstr>
      <vt:lpstr>Accessing Documentation 1/2</vt:lpstr>
      <vt:lpstr>Accessing Documentation 2/2</vt:lpstr>
      <vt:lpstr>Getting around the filesystems 2/6</vt:lpstr>
      <vt:lpstr>Getting around the filesystems 3/6</vt:lpstr>
      <vt:lpstr>Getting around the filesystems 4/6</vt:lpstr>
      <vt:lpstr>Getting around the filesystems 5/6</vt:lpstr>
      <vt:lpstr>Getting around the filesystems 6/6</vt:lpstr>
      <vt:lpstr>Redirecting</vt:lpstr>
      <vt:lpstr>Pipe</vt:lpstr>
      <vt:lpstr>The VI Editor 1/2</vt:lpstr>
      <vt:lpstr>Vi</vt:lpstr>
      <vt:lpstr>Ubuntu Introduction</vt:lpstr>
      <vt:lpstr>What is Ubuntu?</vt:lpstr>
      <vt:lpstr>Why Ubuntu?</vt:lpstr>
      <vt:lpstr>System requirments</vt:lpstr>
      <vt:lpstr>Summary</vt:lpstr>
      <vt:lpstr>Summary</vt:lpstr>
      <vt:lpstr>How to get Ubuntu</vt:lpstr>
      <vt:lpstr>Ubuntu alternatives</vt:lpstr>
      <vt:lpstr>Software Repositories Ubuntu</vt:lpstr>
      <vt:lpstr>Software Repositories cont.</vt:lpstr>
      <vt:lpstr>Software Repositories cont.</vt:lpstr>
      <vt:lpstr>Software Repositories cont.</vt:lpstr>
      <vt:lpstr>Additional Repositories</vt:lpstr>
      <vt:lpstr>Specifying Repositories</vt:lpstr>
      <vt:lpstr>PowerPoint Presentation</vt:lpstr>
      <vt:lpstr>Recap</vt:lpstr>
      <vt:lpstr>PowerPoint Presentation</vt:lpstr>
    </vt:vector>
  </TitlesOfParts>
  <Company>UCR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Basic</dc:title>
  <dc:creator>weesan</dc:creator>
  <cp:lastModifiedBy>Tran Duc Hong (FSU1.BU16)</cp:lastModifiedBy>
  <cp:revision>199</cp:revision>
  <dcterms:created xsi:type="dcterms:W3CDTF">2007-06-24T06:30:24Z</dcterms:created>
  <dcterms:modified xsi:type="dcterms:W3CDTF">2021-12-09T10:32:07Z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0x0101005598933AD5902148B73C3A6E8E157916</vt:lpwstr>
  </property>
</Properties>
</file>