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82"/>
  </p:notesMasterIdLst>
  <p:sldIdLst>
    <p:sldId id="256" r:id="rId5"/>
    <p:sldId id="267" r:id="rId6"/>
    <p:sldId id="424" r:id="rId7"/>
    <p:sldId id="432" r:id="rId8"/>
    <p:sldId id="427" r:id="rId9"/>
    <p:sldId id="428" r:id="rId10"/>
    <p:sldId id="426" r:id="rId11"/>
    <p:sldId id="429" r:id="rId12"/>
    <p:sldId id="430" r:id="rId13"/>
    <p:sldId id="431" r:id="rId14"/>
    <p:sldId id="474" r:id="rId15"/>
    <p:sldId id="433" r:id="rId16"/>
    <p:sldId id="475" r:id="rId17"/>
    <p:sldId id="476" r:id="rId18"/>
    <p:sldId id="477" r:id="rId19"/>
    <p:sldId id="478" r:id="rId20"/>
    <p:sldId id="479" r:id="rId21"/>
    <p:sldId id="434" r:id="rId22"/>
    <p:sldId id="480" r:id="rId23"/>
    <p:sldId id="435" r:id="rId24"/>
    <p:sldId id="436" r:id="rId25"/>
    <p:sldId id="444" r:id="rId26"/>
    <p:sldId id="341" r:id="rId27"/>
    <p:sldId id="437" r:id="rId28"/>
    <p:sldId id="441" r:id="rId29"/>
    <p:sldId id="481" r:id="rId30"/>
    <p:sldId id="482" r:id="rId31"/>
    <p:sldId id="487" r:id="rId32"/>
    <p:sldId id="483" r:id="rId33"/>
    <p:sldId id="485" r:id="rId34"/>
    <p:sldId id="486" r:id="rId35"/>
    <p:sldId id="488" r:id="rId36"/>
    <p:sldId id="438" r:id="rId37"/>
    <p:sldId id="439" r:id="rId38"/>
    <p:sldId id="440" r:id="rId39"/>
    <p:sldId id="484" r:id="rId40"/>
    <p:sldId id="491" r:id="rId41"/>
    <p:sldId id="492" r:id="rId42"/>
    <p:sldId id="493" r:id="rId43"/>
    <p:sldId id="445" r:id="rId44"/>
    <p:sldId id="462" r:id="rId45"/>
    <p:sldId id="464" r:id="rId46"/>
    <p:sldId id="494" r:id="rId47"/>
    <p:sldId id="495" r:id="rId48"/>
    <p:sldId id="496" r:id="rId49"/>
    <p:sldId id="469" r:id="rId50"/>
    <p:sldId id="470" r:id="rId51"/>
    <p:sldId id="466" r:id="rId52"/>
    <p:sldId id="467" r:id="rId53"/>
    <p:sldId id="468" r:id="rId54"/>
    <p:sldId id="489" r:id="rId55"/>
    <p:sldId id="471" r:id="rId56"/>
    <p:sldId id="472" r:id="rId57"/>
    <p:sldId id="497" r:id="rId58"/>
    <p:sldId id="473" r:id="rId59"/>
    <p:sldId id="490" r:id="rId60"/>
    <p:sldId id="461" r:id="rId61"/>
    <p:sldId id="446" r:id="rId62"/>
    <p:sldId id="447" r:id="rId63"/>
    <p:sldId id="448" r:id="rId64"/>
    <p:sldId id="451" r:id="rId65"/>
    <p:sldId id="450" r:id="rId66"/>
    <p:sldId id="452" r:id="rId67"/>
    <p:sldId id="453" r:id="rId68"/>
    <p:sldId id="454" r:id="rId69"/>
    <p:sldId id="498" r:id="rId70"/>
    <p:sldId id="455" r:id="rId71"/>
    <p:sldId id="456" r:id="rId72"/>
    <p:sldId id="500" r:id="rId73"/>
    <p:sldId id="499" r:id="rId74"/>
    <p:sldId id="457" r:id="rId75"/>
    <p:sldId id="501" r:id="rId76"/>
    <p:sldId id="502" r:id="rId77"/>
    <p:sldId id="503" r:id="rId78"/>
    <p:sldId id="458" r:id="rId79"/>
    <p:sldId id="460" r:id="rId80"/>
    <p:sldId id="423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5706-F8AE-D481-A7DF-CFC0F020A923}" v="12" dt="2021-12-10T01:54:12.642"/>
    <p1510:client id="{49FA8A5E-44E8-65E1-9C40-D7DE3DBC2927}" v="7" dt="2021-12-15T07:28:58.397"/>
    <p1510:client id="{545D588D-C98B-24E1-4101-749C69AE1EF1}" v="5" dt="2021-12-10T07:06:01.866"/>
    <p1510:client id="{615BC948-81F8-3349-0A00-BD577AE83808}" v="2" dt="2020-05-04T06:21:24.070"/>
    <p1510:client id="{63EF8377-14E4-A1A7-0D91-841C259CA079}" v="4" dt="2020-04-29T09:16:11.016"/>
    <p1510:client id="{A8659950-CFCB-4D26-AF09-BA9D0DF09BD7}" v="12" dt="2019-11-04T09:53:58.490"/>
    <p1510:client id="{AC704882-6E69-46EE-A821-11B812CB6FE3}" v="2" dt="2020-07-15T03:57:2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97" autoAdjust="0"/>
  </p:normalViewPr>
  <p:slideViewPr>
    <p:cSldViewPr>
      <p:cViewPr varScale="1">
        <p:scale>
          <a:sx n="59" d="100"/>
          <a:sy n="59" d="100"/>
        </p:scale>
        <p:origin x="14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Lam (FA.G0.HN)" userId="S::lamnv12@fsoft.com.vn::f9c1c255-8d56-4148-9e73-6ee6fc820ff2" providerId="AD" clId="Web-{615BC948-81F8-3349-0A00-BD577AE83808}"/>
    <pc:docChg chg="modSld">
      <pc:chgData name="Nguyen Van Lam (FA.G0.HN)" userId="S::lamnv12@fsoft.com.vn::f9c1c255-8d56-4148-9e73-6ee6fc820ff2" providerId="AD" clId="Web-{615BC948-81F8-3349-0A00-BD577AE83808}" dt="2020-05-04T06:21:24.070" v="1" actId="1076"/>
      <pc:docMkLst>
        <pc:docMk/>
      </pc:docMkLst>
      <pc:sldChg chg="modSp">
        <pc:chgData name="Nguyen Van Lam (FA.G0.HN)" userId="S::lamnv12@fsoft.com.vn::f9c1c255-8d56-4148-9e73-6ee6fc820ff2" providerId="AD" clId="Web-{615BC948-81F8-3349-0A00-BD577AE83808}" dt="2020-05-04T06:18:18.274" v="0" actId="1076"/>
        <pc:sldMkLst>
          <pc:docMk/>
          <pc:sldMk cId="2438451269" sldId="448"/>
        </pc:sldMkLst>
        <pc:picChg chg="mod">
          <ac:chgData name="Nguyen Van Lam (FA.G0.HN)" userId="S::lamnv12@fsoft.com.vn::f9c1c255-8d56-4148-9e73-6ee6fc820ff2" providerId="AD" clId="Web-{615BC948-81F8-3349-0A00-BD577AE83808}" dt="2020-05-04T06:18:18.274" v="0" actId="1076"/>
          <ac:picMkLst>
            <pc:docMk/>
            <pc:sldMk cId="2438451269" sldId="448"/>
            <ac:picMk id="4" creationId="{00000000-0000-0000-0000-000000000000}"/>
          </ac:picMkLst>
        </pc:picChg>
      </pc:sldChg>
      <pc:sldChg chg="modSp">
        <pc:chgData name="Nguyen Van Lam (FA.G0.HN)" userId="S::lamnv12@fsoft.com.vn::f9c1c255-8d56-4148-9e73-6ee6fc820ff2" providerId="AD" clId="Web-{615BC948-81F8-3349-0A00-BD577AE83808}" dt="2020-05-04T06:21:24.070" v="1" actId="1076"/>
        <pc:sldMkLst>
          <pc:docMk/>
          <pc:sldMk cId="1407738231" sldId="451"/>
        </pc:sldMkLst>
        <pc:picChg chg="mod">
          <ac:chgData name="Nguyen Van Lam (FA.G0.HN)" userId="S::lamnv12@fsoft.com.vn::f9c1c255-8d56-4148-9e73-6ee6fc820ff2" providerId="AD" clId="Web-{615BC948-81F8-3349-0A00-BD577AE83808}" dt="2020-05-04T06:21:24.070" v="1" actId="1076"/>
          <ac:picMkLst>
            <pc:docMk/>
            <pc:sldMk cId="1407738231" sldId="451"/>
            <ac:picMk id="1026" creationId="{00000000-0000-0000-0000-000000000000}"/>
          </ac:picMkLst>
        </pc:picChg>
      </pc:sldChg>
    </pc:docChg>
  </pc:docChgLst>
  <pc:docChgLst>
    <pc:chgData name="Vu Ngoc Anh (VN.DAP)" userId="S::anhvn5@fsoft.com.vn::8027a1be-bbe0-46f5-a77d-6f10bcadbe66" providerId="AD" clId="Web-{49FA8A5E-44E8-65E1-9C40-D7DE3DBC2927}"/>
    <pc:docChg chg="modSld">
      <pc:chgData name="Vu Ngoc Anh (VN.DAP)" userId="S::anhvn5@fsoft.com.vn::8027a1be-bbe0-46f5-a77d-6f10bcadbe66" providerId="AD" clId="Web-{49FA8A5E-44E8-65E1-9C40-D7DE3DBC2927}" dt="2021-12-15T07:28:58.397" v="6" actId="20577"/>
      <pc:docMkLst>
        <pc:docMk/>
      </pc:docMkLst>
      <pc:sldChg chg="modSp">
        <pc:chgData name="Vu Ngoc Anh (VN.DAP)" userId="S::anhvn5@fsoft.com.vn::8027a1be-bbe0-46f5-a77d-6f10bcadbe66" providerId="AD" clId="Web-{49FA8A5E-44E8-65E1-9C40-D7DE3DBC2927}" dt="2021-12-15T07:28:58.397" v="6" actId="20577"/>
        <pc:sldMkLst>
          <pc:docMk/>
          <pc:sldMk cId="3442644333" sldId="450"/>
        </pc:sldMkLst>
        <pc:spChg chg="mod">
          <ac:chgData name="Vu Ngoc Anh (VN.DAP)" userId="S::anhvn5@fsoft.com.vn::8027a1be-bbe0-46f5-a77d-6f10bcadbe66" providerId="AD" clId="Web-{49FA8A5E-44E8-65E1-9C40-D7DE3DBC2927}" dt="2021-12-15T07:28:58.397" v="6" actId="20577"/>
          <ac:spMkLst>
            <pc:docMk/>
            <pc:sldMk cId="3442644333" sldId="450"/>
            <ac:spMk id="3" creationId="{00000000-0000-0000-0000-000000000000}"/>
          </ac:spMkLst>
        </pc:spChg>
      </pc:sldChg>
    </pc:docChg>
  </pc:docChgLst>
  <pc:docChgLst>
    <pc:chgData name="Vu Ngoc Anh (VN.DAP)" userId="S::anhvn5@fsoft.com.vn::8027a1be-bbe0-46f5-a77d-6f10bcadbe66" providerId="AD" clId="Web-{545D588D-C98B-24E1-4101-749C69AE1EF1}"/>
    <pc:docChg chg="modSld">
      <pc:chgData name="Vu Ngoc Anh (VN.DAP)" userId="S::anhvn5@fsoft.com.vn::8027a1be-bbe0-46f5-a77d-6f10bcadbe66" providerId="AD" clId="Web-{545D588D-C98B-24E1-4101-749C69AE1EF1}" dt="2021-12-10T07:06:01.866" v="4" actId="20577"/>
      <pc:docMkLst>
        <pc:docMk/>
      </pc:docMkLst>
      <pc:sldChg chg="modSp">
        <pc:chgData name="Vu Ngoc Anh (VN.DAP)" userId="S::anhvn5@fsoft.com.vn::8027a1be-bbe0-46f5-a77d-6f10bcadbe66" providerId="AD" clId="Web-{545D588D-C98B-24E1-4101-749C69AE1EF1}" dt="2021-12-10T07:06:01.866" v="4" actId="20577"/>
        <pc:sldMkLst>
          <pc:docMk/>
          <pc:sldMk cId="2702641130" sldId="484"/>
        </pc:sldMkLst>
        <pc:spChg chg="mod">
          <ac:chgData name="Vu Ngoc Anh (VN.DAP)" userId="S::anhvn5@fsoft.com.vn::8027a1be-bbe0-46f5-a77d-6f10bcadbe66" providerId="AD" clId="Web-{545D588D-C98B-24E1-4101-749C69AE1EF1}" dt="2021-12-10T07:06:01.866" v="4" actId="20577"/>
          <ac:spMkLst>
            <pc:docMk/>
            <pc:sldMk cId="2702641130" sldId="484"/>
            <ac:spMk id="3" creationId="{00000000-0000-0000-0000-000000000000}"/>
          </ac:spMkLst>
        </pc:spChg>
      </pc:sldChg>
    </pc:docChg>
  </pc:docChgLst>
  <pc:docChgLst>
    <pc:chgData name="Nguyen Van Lam (FA.G0.HN)" userId="S::lamnv12@fsoft.com.vn::f9c1c255-8d56-4148-9e73-6ee6fc820ff2" providerId="AD" clId="Web-{63EF8377-14E4-A1A7-0D91-841C259CA079}"/>
    <pc:docChg chg="modSld">
      <pc:chgData name="Nguyen Van Lam (FA.G0.HN)" userId="S::lamnv12@fsoft.com.vn::f9c1c255-8d56-4148-9e73-6ee6fc820ff2" providerId="AD" clId="Web-{63EF8377-14E4-A1A7-0D91-841C259CA079}" dt="2020-04-29T09:16:11.016" v="4" actId="20577"/>
      <pc:docMkLst>
        <pc:docMk/>
      </pc:docMkLst>
      <pc:sldChg chg="modSp">
        <pc:chgData name="Nguyen Van Lam (FA.G0.HN)" userId="S::lamnv12@fsoft.com.vn::f9c1c255-8d56-4148-9e73-6ee6fc820ff2" providerId="AD" clId="Web-{63EF8377-14E4-A1A7-0D91-841C259CA079}" dt="2020-04-29T07:03:00.821" v="1" actId="1076"/>
        <pc:sldMkLst>
          <pc:docMk/>
          <pc:sldMk cId="897915368" sldId="433"/>
        </pc:sldMkLst>
        <pc:spChg chg="mod">
          <ac:chgData name="Nguyen Van Lam (FA.G0.HN)" userId="S::lamnv12@fsoft.com.vn::f9c1c255-8d56-4148-9e73-6ee6fc820ff2" providerId="AD" clId="Web-{63EF8377-14E4-A1A7-0D91-841C259CA079}" dt="2020-04-29T07:03:00.821" v="1" actId="1076"/>
          <ac:spMkLst>
            <pc:docMk/>
            <pc:sldMk cId="897915368" sldId="433"/>
            <ac:spMk id="3" creationId="{00000000-0000-0000-0000-000000000000}"/>
          </ac:spMkLst>
        </pc:spChg>
      </pc:sldChg>
      <pc:sldChg chg="modSp">
        <pc:chgData name="Nguyen Van Lam (FA.G0.HN)" userId="S::lamnv12@fsoft.com.vn::f9c1c255-8d56-4148-9e73-6ee6fc820ff2" providerId="AD" clId="Web-{63EF8377-14E4-A1A7-0D91-841C259CA079}" dt="2020-04-29T09:16:11.016" v="4" actId="20577"/>
        <pc:sldMkLst>
          <pc:docMk/>
          <pc:sldMk cId="356763615" sldId="483"/>
        </pc:sldMkLst>
        <pc:spChg chg="mod">
          <ac:chgData name="Nguyen Van Lam (FA.G0.HN)" userId="S::lamnv12@fsoft.com.vn::f9c1c255-8d56-4148-9e73-6ee6fc820ff2" providerId="AD" clId="Web-{63EF8377-14E4-A1A7-0D91-841C259CA079}" dt="2020-04-29T09:16:11.016" v="4" actId="20577"/>
          <ac:spMkLst>
            <pc:docMk/>
            <pc:sldMk cId="356763615" sldId="483"/>
            <ac:spMk id="3" creationId="{00000000-0000-0000-0000-000000000000}"/>
          </ac:spMkLst>
        </pc:spChg>
      </pc:sldChg>
    </pc:docChg>
  </pc:docChgLst>
  <pc:docChgLst>
    <pc:chgData name="Vu Ngoc Anh (VN.DAP)" userId="S::anhvn5@fsoft.com.vn::8027a1be-bbe0-46f5-a77d-6f10bcadbe66" providerId="AD" clId="Web-{16E45706-F8AE-D481-A7DF-CFC0F020A923}"/>
    <pc:docChg chg="addSld delSld modSld">
      <pc:chgData name="Vu Ngoc Anh (VN.DAP)" userId="S::anhvn5@fsoft.com.vn::8027a1be-bbe0-46f5-a77d-6f10bcadbe66" providerId="AD" clId="Web-{16E45706-F8AE-D481-A7DF-CFC0F020A923}" dt="2021-12-10T01:54:12.642" v="11"/>
      <pc:docMkLst>
        <pc:docMk/>
      </pc:docMkLst>
      <pc:sldChg chg="modSp">
        <pc:chgData name="Vu Ngoc Anh (VN.DAP)" userId="S::anhvn5@fsoft.com.vn::8027a1be-bbe0-46f5-a77d-6f10bcadbe66" providerId="AD" clId="Web-{16E45706-F8AE-D481-A7DF-CFC0F020A923}" dt="2021-12-10T01:14:33.441" v="7" actId="20577"/>
        <pc:sldMkLst>
          <pc:docMk/>
          <pc:sldMk cId="897915368" sldId="433"/>
        </pc:sldMkLst>
        <pc:spChg chg="mod">
          <ac:chgData name="Vu Ngoc Anh (VN.DAP)" userId="S::anhvn5@fsoft.com.vn::8027a1be-bbe0-46f5-a77d-6f10bcadbe66" providerId="AD" clId="Web-{16E45706-F8AE-D481-A7DF-CFC0F020A923}" dt="2021-12-10T01:14:33.441" v="7" actId="20577"/>
          <ac:spMkLst>
            <pc:docMk/>
            <pc:sldMk cId="897915368" sldId="433"/>
            <ac:spMk id="3" creationId="{00000000-0000-0000-0000-000000000000}"/>
          </ac:spMkLst>
        </pc:spChg>
      </pc:sldChg>
      <pc:sldChg chg="addSp delSp modSp">
        <pc:chgData name="Vu Ngoc Anh (VN.DAP)" userId="S::anhvn5@fsoft.com.vn::8027a1be-bbe0-46f5-a77d-6f10bcadbe66" providerId="AD" clId="Web-{16E45706-F8AE-D481-A7DF-CFC0F020A923}" dt="2021-12-10T01:54:12.642" v="11"/>
        <pc:sldMkLst>
          <pc:docMk/>
          <pc:sldMk cId="2223877773" sldId="475"/>
        </pc:sldMkLst>
        <pc:spChg chg="add del mod">
          <ac:chgData name="Vu Ngoc Anh (VN.DAP)" userId="S::anhvn5@fsoft.com.vn::8027a1be-bbe0-46f5-a77d-6f10bcadbe66" providerId="AD" clId="Web-{16E45706-F8AE-D481-A7DF-CFC0F020A923}" dt="2021-12-10T01:54:12.642" v="11"/>
          <ac:spMkLst>
            <pc:docMk/>
            <pc:sldMk cId="2223877773" sldId="475"/>
            <ac:spMk id="4" creationId="{D3AD1E3D-9C7E-4EF8-A7A8-0CE94D5A1286}"/>
          </ac:spMkLst>
        </pc:spChg>
      </pc:sldChg>
      <pc:sldChg chg="new del">
        <pc:chgData name="Vu Ngoc Anh (VN.DAP)" userId="S::anhvn5@fsoft.com.vn::8027a1be-bbe0-46f5-a77d-6f10bcadbe66" providerId="AD" clId="Web-{16E45706-F8AE-D481-A7DF-CFC0F020A923}" dt="2021-12-10T00:54:10.385" v="1"/>
        <pc:sldMkLst>
          <pc:docMk/>
          <pc:sldMk cId="1644797104" sldId="504"/>
        </pc:sldMkLst>
      </pc:sldChg>
    </pc:docChg>
  </pc:docChgLst>
  <pc:docChgLst>
    <pc:chgData name="Nguyen Binh Minh (FA.G0)" userId="S::minhnb4@fsoft.com.vn::be745cca-c045-4b4a-90fe-a4d1fed3d89c" providerId="AD" clId="Web-{A8659950-CFCB-4D26-AF09-BA9D0DF09BD7}"/>
    <pc:docChg chg="modSld">
      <pc:chgData name="Nguyen Binh Minh (FA.G0)" userId="S::minhnb4@fsoft.com.vn::be745cca-c045-4b4a-90fe-a4d1fed3d89c" providerId="AD" clId="Web-{A8659950-CFCB-4D26-AF09-BA9D0DF09BD7}" dt="2019-11-04T09:53:58.490" v="11" actId="1076"/>
      <pc:docMkLst>
        <pc:docMk/>
      </pc:docMkLst>
      <pc:sldChg chg="modSp">
        <pc:chgData name="Nguyen Binh Minh (FA.G0)" userId="S::minhnb4@fsoft.com.vn::be745cca-c045-4b4a-90fe-a4d1fed3d89c" providerId="AD" clId="Web-{A8659950-CFCB-4D26-AF09-BA9D0DF09BD7}" dt="2019-11-04T09:22:23.667" v="9" actId="1076"/>
        <pc:sldMkLst>
          <pc:docMk/>
          <pc:sldMk cId="421071364" sldId="471"/>
        </pc:sldMkLst>
        <pc:spChg chg="mod">
          <ac:chgData name="Nguyen Binh Minh (FA.G0)" userId="S::minhnb4@fsoft.com.vn::be745cca-c045-4b4a-90fe-a4d1fed3d89c" providerId="AD" clId="Web-{A8659950-CFCB-4D26-AF09-BA9D0DF09BD7}" dt="2019-11-04T09:22:08.370" v="7" actId="1076"/>
          <ac:spMkLst>
            <pc:docMk/>
            <pc:sldMk cId="421071364" sldId="471"/>
            <ac:spMk id="32" creationId="{00000000-0000-0000-0000-000000000000}"/>
          </ac:spMkLst>
        </pc:spChg>
        <pc:spChg chg="mod">
          <ac:chgData name="Nguyen Binh Minh (FA.G0)" userId="S::minhnb4@fsoft.com.vn::be745cca-c045-4b4a-90fe-a4d1fed3d89c" providerId="AD" clId="Web-{A8659950-CFCB-4D26-AF09-BA9D0DF09BD7}" dt="2019-11-04T09:21:49.104" v="5" actId="1076"/>
          <ac:spMkLst>
            <pc:docMk/>
            <pc:sldMk cId="421071364" sldId="471"/>
            <ac:spMk id="33" creationId="{00000000-0000-0000-0000-000000000000}"/>
          </ac:spMkLst>
        </pc:spChg>
        <pc:spChg chg="mod">
          <ac:chgData name="Nguyen Binh Minh (FA.G0)" userId="S::minhnb4@fsoft.com.vn::be745cca-c045-4b4a-90fe-a4d1fed3d89c" providerId="AD" clId="Web-{A8659950-CFCB-4D26-AF09-BA9D0DF09BD7}" dt="2019-11-04T09:22:23.667" v="9" actId="1076"/>
          <ac:spMkLst>
            <pc:docMk/>
            <pc:sldMk cId="421071364" sldId="471"/>
            <ac:spMk id="34" creationId="{00000000-0000-0000-0000-000000000000}"/>
          </ac:spMkLst>
        </pc:spChg>
        <pc:spChg chg="mod">
          <ac:chgData name="Nguyen Binh Minh (FA.G0)" userId="S::minhnb4@fsoft.com.vn::be745cca-c045-4b4a-90fe-a4d1fed3d89c" providerId="AD" clId="Web-{A8659950-CFCB-4D26-AF09-BA9D0DF09BD7}" dt="2019-11-04T09:22:17.776" v="8" actId="1076"/>
          <ac:spMkLst>
            <pc:docMk/>
            <pc:sldMk cId="421071364" sldId="471"/>
            <ac:spMk id="35" creationId="{00000000-0000-0000-0000-000000000000}"/>
          </ac:spMkLst>
        </pc:spChg>
      </pc:sldChg>
      <pc:sldChg chg="modSp">
        <pc:chgData name="Nguyen Binh Minh (FA.G0)" userId="S::minhnb4@fsoft.com.vn::be745cca-c045-4b4a-90fe-a4d1fed3d89c" providerId="AD" clId="Web-{A8659950-CFCB-4D26-AF09-BA9D0DF09BD7}" dt="2019-11-04T09:53:58.490" v="11" actId="1076"/>
        <pc:sldMkLst>
          <pc:docMk/>
          <pc:sldMk cId="2396744924" sldId="501"/>
        </pc:sldMkLst>
        <pc:picChg chg="mod">
          <ac:chgData name="Nguyen Binh Minh (FA.G0)" userId="S::minhnb4@fsoft.com.vn::be745cca-c045-4b4a-90fe-a4d1fed3d89c" providerId="AD" clId="Web-{A8659950-CFCB-4D26-AF09-BA9D0DF09BD7}" dt="2019-11-04T09:53:58.490" v="11" actId="1076"/>
          <ac:picMkLst>
            <pc:docMk/>
            <pc:sldMk cId="2396744924" sldId="501"/>
            <ac:picMk id="4" creationId="{00000000-0000-0000-0000-000000000000}"/>
          </ac:picMkLst>
        </pc:picChg>
      </pc:sldChg>
    </pc:docChg>
  </pc:docChgLst>
  <pc:docChgLst>
    <pc:chgData name="Phan Ba Tuyen (FA.G0.HN)" userId="S::tuyenpb@fsoft.com.vn::1ed96efe-04b8-4803-9d3b-05677923d603" providerId="AD" clId="Web-{AC704882-6E69-46EE-A821-11B812CB6FE3}"/>
    <pc:docChg chg="modSld">
      <pc:chgData name="Phan Ba Tuyen (FA.G0.HN)" userId="S::tuyenpb@fsoft.com.vn::1ed96efe-04b8-4803-9d3b-05677923d603" providerId="AD" clId="Web-{AC704882-6E69-46EE-A821-11B812CB6FE3}" dt="2020-07-15T03:57:21.507" v="1" actId="20577"/>
      <pc:docMkLst>
        <pc:docMk/>
      </pc:docMkLst>
      <pc:sldChg chg="modSp">
        <pc:chgData name="Phan Ba Tuyen (FA.G0.HN)" userId="S::tuyenpb@fsoft.com.vn::1ed96efe-04b8-4803-9d3b-05677923d603" providerId="AD" clId="Web-{AC704882-6E69-46EE-A821-11B812CB6FE3}" dt="2020-07-15T03:57:21.507" v="1" actId="20577"/>
        <pc:sldMkLst>
          <pc:docMk/>
          <pc:sldMk cId="1416952888" sldId="426"/>
        </pc:sldMkLst>
        <pc:spChg chg="mod">
          <ac:chgData name="Phan Ba Tuyen (FA.G0.HN)" userId="S::tuyenpb@fsoft.com.vn::1ed96efe-04b8-4803-9d3b-05677923d603" providerId="AD" clId="Web-{AC704882-6E69-46EE-A821-11B812CB6FE3}" dt="2020-07-15T03:57:21.507" v="1" actId="20577"/>
          <ac:spMkLst>
            <pc:docMk/>
            <pc:sldMk cId="1416952888" sldId="42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567D6D-6528-44E4-BC71-0AAE54917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&lt;condition&gt;</a:t>
            </a:r>
            <a:r>
              <a:rPr lang="en-US" baseline="0" dirty="0"/>
              <a:t> &amp;&amp; &lt;command1&gt; || &lt;command2&gt; is equal to if &lt;condition&gt;; then &lt;command1&gt;; else &lt;command2&gt;; 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7D6D-6528-44E4-BC71-0AAE549170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414121-AF92-44CD-B733-E13C9E51DA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6A35-CF3F-4952-9B03-98948BD2B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C14E8-FFF3-4E2C-AA8F-0EA513A36F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B1A193-6ECF-4DEF-8A2D-E222FB62E7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0E6BF-4D41-483E-BBEF-9D2326686F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2809-3E8B-4B13-B28D-FE0E105660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8AA-3E51-42CA-AEFF-09F0C681A2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C444D-5C04-486E-9AD1-C6335DDC36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02F1F-5B70-4E0A-B6F9-C966491F21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0609-53B8-4A5D-A759-4A2EF600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516DA-FDBE-459F-A66F-567B6FE3EA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87BFBA8D-C49F-4A19-BC04-A79C765734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scale/fsl-community-bsp-platfor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ctoproject.org/docs/1.4.2/dev-manual/dev-manual.html#usingpoky-extend-customimag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ctoproject.org/documentation/hob-manual-16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Linux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355975"/>
            <a:ext cx="9144000" cy="1752600"/>
          </a:xfrm>
        </p:spPr>
        <p:txBody>
          <a:bodyPr/>
          <a:lstStyle/>
          <a:p>
            <a:r>
              <a:rPr lang="en-US" sz="2000" dirty="0"/>
              <a:t>Linh Nguyen</a:t>
            </a:r>
          </a:p>
          <a:p>
            <a:r>
              <a:rPr lang="en-US" sz="1200" i="1" dirty="0"/>
              <a:t>This training materials are reused from multiple sources including FSOFT materials and Freescale training document, public document</a:t>
            </a:r>
          </a:p>
          <a:p>
            <a:r>
              <a:rPr lang="en-US" sz="1200" i="1" u="sng" dirty="0"/>
              <a:t>Internal Used Only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;</a:t>
            </a:r>
            <a:r>
              <a:rPr lang="en-US" sz="2400" dirty="0"/>
              <a:t>: Command separator. Allows you to execute multiple commands on a single line.</a:t>
            </a:r>
          </a:p>
          <a:p>
            <a:pPr marL="0" indent="0">
              <a:buNone/>
            </a:pPr>
            <a:r>
              <a:rPr lang="en-US" sz="2400" dirty="0"/>
              <a:t>Ex: </a:t>
            </a:r>
            <a:r>
              <a:rPr lang="en-US" sz="2400" i="1" dirty="0"/>
              <a:t>cd /</a:t>
            </a:r>
            <a:r>
              <a:rPr lang="en-US" sz="2400" i="1" dirty="0" err="1"/>
              <a:t>var</a:t>
            </a:r>
            <a:r>
              <a:rPr lang="en-US" sz="2400" i="1" dirty="0"/>
              <a:t>/log ; less messages</a:t>
            </a:r>
          </a:p>
          <a:p>
            <a:r>
              <a:rPr lang="en-US" sz="2400" b="1" dirty="0"/>
              <a:t>&amp;&amp;</a:t>
            </a:r>
            <a:r>
              <a:rPr lang="en-US" sz="2400" dirty="0"/>
              <a:t>: Command separator as above, but only runs the second command if the first one finished without errors.</a:t>
            </a:r>
          </a:p>
          <a:p>
            <a:pPr marL="0" indent="0">
              <a:buNone/>
            </a:pPr>
            <a:r>
              <a:rPr lang="en-US" sz="2400" dirty="0"/>
              <a:t>Ex: </a:t>
            </a:r>
            <a:r>
              <a:rPr lang="en-US" sz="2400" i="1" dirty="0"/>
              <a:t>cd /</a:t>
            </a:r>
            <a:r>
              <a:rPr lang="en-US" sz="2400" i="1" dirty="0" err="1"/>
              <a:t>var</a:t>
            </a:r>
            <a:r>
              <a:rPr lang="en-US" sz="2400" i="1" dirty="0"/>
              <a:t>/logs &amp;&amp; less messages</a:t>
            </a:r>
          </a:p>
          <a:p>
            <a:r>
              <a:rPr lang="en-US" sz="2400" b="1" dirty="0"/>
              <a:t>&amp;</a:t>
            </a:r>
            <a:r>
              <a:rPr lang="en-US" sz="2400" dirty="0"/>
              <a:t>: Execute a command in the background, and immediately get your shell back. Same as non-blocking call model.</a:t>
            </a:r>
          </a:p>
          <a:p>
            <a:pPr marL="0" indent="0">
              <a:buNone/>
            </a:pPr>
            <a:r>
              <a:rPr lang="en-US" sz="2400" dirty="0"/>
              <a:t>Ex: </a:t>
            </a:r>
            <a:r>
              <a:rPr lang="en-US" sz="2400" i="1" dirty="0"/>
              <a:t>find / -name core &gt; /</a:t>
            </a:r>
            <a:r>
              <a:rPr lang="en-US" sz="2400" i="1" dirty="0" err="1"/>
              <a:t>tmp</a:t>
            </a:r>
            <a:r>
              <a:rPr lang="en-US" sz="2400" i="1" dirty="0"/>
              <a:t>/corefiles.txt &amp;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hello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480" y="1177021"/>
            <a:ext cx="434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shebang/hash-bang (#!): tells the system which </a:t>
            </a:r>
            <a:r>
              <a:rPr lang="en-US" i="1" dirty="0"/>
              <a:t>interpreter</a:t>
            </a:r>
            <a:r>
              <a:rPr lang="en-US" dirty="0"/>
              <a:t> used to execute the file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Must appear at the very beginning of the first line. In other words, they must be the first two bytes of the file.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00762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script code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953000"/>
            <a:ext cx="5981700" cy="485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9310" y="444401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script and get output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36" y="1195550"/>
            <a:ext cx="3724275" cy="1466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143000" y="1524130"/>
            <a:ext cx="3429000" cy="24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1066800" y="1981458"/>
            <a:ext cx="539227" cy="1026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0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r>
              <a:rPr lang="en-US" dirty="0"/>
              <a:t>Does not have type definition</a:t>
            </a:r>
          </a:p>
          <a:p>
            <a:r>
              <a:rPr lang="en-US" dirty="0"/>
              <a:t>Declare by: &lt;</a:t>
            </a:r>
            <a:r>
              <a:rPr lang="en-US" dirty="0" err="1"/>
              <a:t>var_name</a:t>
            </a:r>
            <a:r>
              <a:rPr lang="en-US" dirty="0"/>
              <a:t>&gt;=[value] (</a:t>
            </a:r>
            <a:r>
              <a:rPr lang="en-US" i="1" dirty="0"/>
              <a:t>no spaces at </a:t>
            </a:r>
            <a:r>
              <a:rPr lang="en-US" dirty="0"/>
              <a:t>=)</a:t>
            </a:r>
          </a:p>
          <a:p>
            <a:r>
              <a:rPr lang="en-US" dirty="0"/>
              <a:t>Used by: $</a:t>
            </a:r>
            <a:r>
              <a:rPr lang="en-US" dirty="0" err="1"/>
              <a:t>var_name</a:t>
            </a:r>
            <a:r>
              <a:rPr lang="en-US" dirty="0"/>
              <a:t>, ${</a:t>
            </a:r>
            <a:r>
              <a:rPr lang="en-US" dirty="0" err="1"/>
              <a:t>var_name</a:t>
            </a:r>
            <a:r>
              <a:rPr lang="en-US" dirty="0"/>
              <a:t>}</a:t>
            </a:r>
          </a:p>
          <a:p>
            <a:r>
              <a:rPr lang="en-US" dirty="0"/>
              <a:t>Delete by: unset &lt;</a:t>
            </a:r>
            <a:r>
              <a:rPr lang="en-US" dirty="0" err="1"/>
              <a:t>var_name</a:t>
            </a:r>
            <a:r>
              <a:rPr lang="en-US" dirty="0"/>
              <a:t>&gt;</a:t>
            </a:r>
          </a:p>
          <a:p>
            <a:r>
              <a:rPr lang="en-US" dirty="0"/>
              <a:t>Print to console by: </a:t>
            </a:r>
            <a:r>
              <a:rPr lang="en-US" dirty="0" err="1"/>
              <a:t>printf</a:t>
            </a:r>
            <a:r>
              <a:rPr lang="en-US" dirty="0"/>
              <a:t>, echo</a:t>
            </a:r>
          </a:p>
          <a:p>
            <a:r>
              <a:rPr lang="en-US" dirty="0"/>
              <a:t>Read from console by: read</a:t>
            </a:r>
          </a:p>
          <a:p>
            <a:r>
              <a:rPr lang="en-US" dirty="0"/>
              <a:t>Numeric variable: </a:t>
            </a:r>
            <a:r>
              <a:rPr lang="en-US" dirty="0" err="1"/>
              <a:t>var_num</a:t>
            </a:r>
            <a:r>
              <a:rPr lang="en-US" dirty="0"/>
              <a:t>=1</a:t>
            </a:r>
          </a:p>
          <a:p>
            <a:r>
              <a:rPr lang="en-US" dirty="0"/>
              <a:t>String variable: </a:t>
            </a:r>
            <a:r>
              <a:rPr lang="en-US" dirty="0" err="1"/>
              <a:t>var_str</a:t>
            </a:r>
            <a:r>
              <a:rPr lang="en-US" dirty="0"/>
              <a:t>=“This is string”</a:t>
            </a:r>
          </a:p>
          <a:p>
            <a:r>
              <a:rPr lang="en-US" dirty="0"/>
              <a:t>Math expression: </a:t>
            </a:r>
            <a:r>
              <a:rPr lang="en-US" dirty="0" err="1"/>
              <a:t>var_num</a:t>
            </a:r>
            <a:r>
              <a:rPr lang="en-US" dirty="0"/>
              <a:t>=`</a:t>
            </a:r>
            <a:r>
              <a:rPr lang="en-US" dirty="0" err="1"/>
              <a:t>expr</a:t>
            </a:r>
            <a:r>
              <a:rPr lang="en-US" dirty="0"/>
              <a:t> $</a:t>
            </a:r>
            <a:r>
              <a:rPr lang="en-US" dirty="0" err="1"/>
              <a:t>var_num</a:t>
            </a:r>
            <a:r>
              <a:rPr lang="en-US" dirty="0"/>
              <a:t> + 1`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1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special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$0: contains command that you used to run the script</a:t>
            </a:r>
          </a:p>
          <a:p>
            <a:r>
              <a:rPr lang="en-US" dirty="0"/>
              <a:t>$1-&gt;: the argument number 1-&gt;</a:t>
            </a:r>
          </a:p>
          <a:p>
            <a:r>
              <a:rPr lang="en-US" dirty="0"/>
              <a:t>$#: number of positional argument</a:t>
            </a:r>
          </a:p>
          <a:p>
            <a:r>
              <a:rPr lang="en-US" dirty="0"/>
              <a:t>$@: array of positional arguments</a:t>
            </a:r>
          </a:p>
          <a:p>
            <a:r>
              <a:rPr lang="en-US" dirty="0"/>
              <a:t>$$: PID of current process</a:t>
            </a:r>
          </a:p>
          <a:p>
            <a:r>
              <a:rPr lang="en-US" dirty="0"/>
              <a:t>$?: exit code of last command (returned by </a:t>
            </a:r>
            <a:r>
              <a:rPr lang="en-US" i="1" dirty="0"/>
              <a:t>exit</a:t>
            </a:r>
            <a:r>
              <a:rPr lang="en-US" dirty="0"/>
              <a:t> command)</a:t>
            </a:r>
          </a:p>
        </p:txBody>
      </p:sp>
    </p:spTree>
    <p:extLst>
      <p:ext uri="{BB962C8B-B14F-4D97-AF65-F5344CB8AC3E}">
        <p14:creationId xmlns:p14="http://schemas.microsoft.com/office/powerpoint/2010/main" val="222387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testing an expression [ 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i="1" dirty="0"/>
              <a:t>test</a:t>
            </a:r>
            <a:r>
              <a:rPr lang="en-US" sz="2400" dirty="0"/>
              <a:t> is a built-in command of BASH, it evaluates many kinds of expressions, from file properties to integers to strings.</a:t>
            </a:r>
          </a:p>
          <a:p>
            <a:r>
              <a:rPr lang="en-US" sz="2400" dirty="0"/>
              <a:t>Alternate version of </a:t>
            </a:r>
            <a:r>
              <a:rPr lang="en-US" sz="2400" i="1" dirty="0"/>
              <a:t>test</a:t>
            </a:r>
            <a:r>
              <a:rPr lang="en-US" sz="2400" dirty="0"/>
              <a:t> is </a:t>
            </a:r>
            <a:r>
              <a:rPr lang="en-US" sz="2400" i="1" dirty="0"/>
              <a:t>[ … ] </a:t>
            </a:r>
            <a:r>
              <a:rPr lang="en-US" sz="2400" dirty="0"/>
              <a:t>(space after [ and before ])</a:t>
            </a:r>
          </a:p>
          <a:p>
            <a:r>
              <a:rPr lang="en-US" sz="2400" dirty="0"/>
              <a:t>File test:</a:t>
            </a:r>
          </a:p>
          <a:p>
            <a:pPr lvl="1"/>
            <a:r>
              <a:rPr lang="en-US" sz="2000" dirty="0"/>
              <a:t>[ -f ~/test ]  # True if ~/test is a regular file </a:t>
            </a:r>
          </a:p>
          <a:p>
            <a:pPr lvl="1"/>
            <a:r>
              <a:rPr lang="en-US" sz="2000" dirty="0"/>
              <a:t>[ -e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fstab</a:t>
            </a:r>
            <a:r>
              <a:rPr lang="en-US" sz="2000" dirty="0"/>
              <a:t> ]   # True if file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fstab</a:t>
            </a:r>
            <a:r>
              <a:rPr lang="en-US" sz="2000" dirty="0"/>
              <a:t> exists</a:t>
            </a:r>
          </a:p>
          <a:p>
            <a:r>
              <a:rPr lang="en-US" sz="2400" dirty="0"/>
              <a:t>Integer test:</a:t>
            </a:r>
          </a:p>
          <a:p>
            <a:pPr lvl="1"/>
            <a:r>
              <a:rPr lang="en-US" sz="2000" dirty="0"/>
              <a:t>[ x -</a:t>
            </a:r>
            <a:r>
              <a:rPr lang="en-US" sz="2000" dirty="0" err="1"/>
              <a:t>eq</a:t>
            </a:r>
            <a:r>
              <a:rPr lang="en-US" sz="2000" dirty="0"/>
              <a:t> 1 ]  # True if x == 1</a:t>
            </a:r>
          </a:p>
          <a:p>
            <a:pPr lvl="1"/>
            <a:r>
              <a:rPr lang="en-US" sz="2000" dirty="0"/>
              <a:t>[ x -ne 1 ]  # True if x != 1</a:t>
            </a:r>
          </a:p>
          <a:p>
            <a:pPr lvl="1"/>
            <a:r>
              <a:rPr lang="en-US" sz="2000" dirty="0"/>
              <a:t>[ x -</a:t>
            </a:r>
            <a:r>
              <a:rPr lang="en-US" sz="2000" dirty="0" err="1"/>
              <a:t>gt</a:t>
            </a:r>
            <a:r>
              <a:rPr lang="en-US" sz="2000" dirty="0"/>
              <a:t> 1 ]  # True if x &gt; 1</a:t>
            </a:r>
          </a:p>
          <a:p>
            <a:r>
              <a:rPr lang="en-US" sz="2400" dirty="0"/>
              <a:t>String test:</a:t>
            </a:r>
          </a:p>
          <a:p>
            <a:pPr lvl="1"/>
            <a:r>
              <a:rPr lang="en-US" sz="2000" dirty="0"/>
              <a:t>[ x = “a” ]  # True if x content is equal to “a”</a:t>
            </a:r>
          </a:p>
          <a:p>
            <a:pPr lvl="1"/>
            <a:r>
              <a:rPr lang="en-US" sz="2000" dirty="0"/>
              <a:t>[ x != “a” ]  # True if x content is not “a”</a:t>
            </a:r>
          </a:p>
        </p:txBody>
      </p:sp>
    </p:spTree>
    <p:extLst>
      <p:ext uri="{BB962C8B-B14F-4D97-AF65-F5344CB8AC3E}">
        <p14:creationId xmlns:p14="http://schemas.microsoft.com/office/powerpoint/2010/main" val="214330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evaluate expression [[ 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[[ ]] is BASH shell grammar, not command</a:t>
            </a:r>
          </a:p>
          <a:p>
            <a:r>
              <a:rPr lang="en-US" dirty="0"/>
              <a:t>Supports same operator as </a:t>
            </a:r>
            <a:r>
              <a:rPr lang="en-US" i="1" dirty="0"/>
              <a:t>test</a:t>
            </a:r>
          </a:p>
          <a:p>
            <a:r>
              <a:rPr lang="en-US" dirty="0"/>
              <a:t>More than </a:t>
            </a:r>
            <a:r>
              <a:rPr lang="en-US" i="1" dirty="0"/>
              <a:t>test</a:t>
            </a:r>
            <a:r>
              <a:rPr lang="en-US" dirty="0"/>
              <a:t>, it can evaluate regular expression</a:t>
            </a:r>
          </a:p>
          <a:p>
            <a:pPr lvl="1"/>
            <a:r>
              <a:rPr lang="en-US" dirty="0"/>
              <a:t>string=“whatever”</a:t>
            </a:r>
          </a:p>
          <a:p>
            <a:pPr lvl="1"/>
            <a:r>
              <a:rPr lang="en-US" dirty="0"/>
              <a:t>[[ $string =~ h[</a:t>
            </a:r>
            <a:r>
              <a:rPr lang="en-US" dirty="0" err="1"/>
              <a:t>aeiou</a:t>
            </a:r>
            <a:r>
              <a:rPr lang="en-US" dirty="0"/>
              <a:t>] ]]  # True</a:t>
            </a:r>
          </a:p>
          <a:p>
            <a:pPr lvl="1"/>
            <a:r>
              <a:rPr lang="en-US" dirty="0"/>
              <a:t>[[ $string =~ h[</a:t>
            </a:r>
            <a:r>
              <a:rPr lang="en-US" dirty="0" err="1"/>
              <a:t>sdfghijk</a:t>
            </a:r>
            <a:r>
              <a:rPr lang="en-US" dirty="0"/>
              <a:t>] ]] # False</a:t>
            </a:r>
          </a:p>
        </p:txBody>
      </p:sp>
    </p:spTree>
    <p:extLst>
      <p:ext uri="{BB962C8B-B14F-4D97-AF65-F5344CB8AC3E}">
        <p14:creationId xmlns:p14="http://schemas.microsoft.com/office/powerpoint/2010/main" val="231233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</a:t>
            </a:r>
            <a:r>
              <a:rPr lang="en-US" dirty="0" err="1"/>
              <a:t>eval</a:t>
            </a:r>
            <a:r>
              <a:rPr lang="en-US" dirty="0"/>
              <a:t> arithmetic expression (( 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nonstandard feature, (( arithmetic expression )) returns false if the arithmetic expression evaluates to zero and returns true otherwise</a:t>
            </a:r>
          </a:p>
          <a:p>
            <a:pPr lvl="1"/>
            <a:r>
              <a:rPr lang="en-US" dirty="0"/>
              <a:t>((verbose)) &amp;&amp; command ## execute command if verbose != 0</a:t>
            </a:r>
          </a:p>
          <a:p>
            <a:pPr lvl="1"/>
            <a:r>
              <a:rPr lang="en-US" dirty="0"/>
              <a:t>if (( total &gt; max )); then : ...; fi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9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conditional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&lt;command 1&gt; &amp;&amp; &lt;command 2&gt;: do &lt;command 2&gt; after and if &lt;command 1&gt; return True</a:t>
            </a:r>
          </a:p>
          <a:p>
            <a:r>
              <a:rPr lang="en-US" dirty="0"/>
              <a:t>&lt;command 1&gt; || &lt;command 2&gt;: do &lt;command 2&gt; after and if &lt;command 1&gt; return False</a:t>
            </a:r>
          </a:p>
          <a:p>
            <a:pPr lvl="1"/>
            <a:r>
              <a:rPr lang="en-US" dirty="0"/>
              <a:t>[ -f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] &amp;&amp;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|| echo “not exists”</a:t>
            </a:r>
          </a:p>
          <a:p>
            <a:pPr lvl="1"/>
            <a:r>
              <a:rPr lang="en-US" dirty="0"/>
              <a:t>[ -f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fstaba</a:t>
            </a:r>
            <a:r>
              <a:rPr lang="en-US" dirty="0"/>
              <a:t> ] &amp;&amp;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|| echo “not exists”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branch with </a:t>
            </a:r>
            <a:r>
              <a:rPr lang="en-US" i="1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i="1" dirty="0"/>
              <a:t>if &lt;condition list&gt;</a:t>
            </a:r>
          </a:p>
          <a:p>
            <a:pPr marL="0" indent="0">
              <a:buNone/>
            </a:pPr>
            <a:r>
              <a:rPr lang="en-US" sz="2400" i="1" dirty="0"/>
              <a:t>then</a:t>
            </a:r>
          </a:p>
          <a:p>
            <a:pPr marL="0" indent="0">
              <a:buNone/>
            </a:pPr>
            <a:r>
              <a:rPr lang="en-US" sz="2400" i="1" dirty="0"/>
              <a:t>&lt;commands&gt;</a:t>
            </a:r>
          </a:p>
          <a:p>
            <a:pPr marL="0" indent="0">
              <a:buNone/>
            </a:pPr>
            <a:r>
              <a:rPr lang="en-US" sz="2400" i="1" dirty="0"/>
              <a:t>fi</a:t>
            </a:r>
          </a:p>
          <a:p>
            <a:r>
              <a:rPr lang="en-US" sz="2400" dirty="0"/>
              <a:t>On one line:</a:t>
            </a:r>
          </a:p>
          <a:p>
            <a:pPr marL="0" indent="0">
              <a:buNone/>
            </a:pPr>
            <a:r>
              <a:rPr lang="en-US" sz="2400" i="1" dirty="0"/>
              <a:t>if &lt;condition list&gt;; then &lt;commands&gt;; fi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i="1" dirty="0"/>
              <a:t>read x;</a:t>
            </a:r>
          </a:p>
          <a:p>
            <a:pPr marL="0" indent="0">
              <a:buNone/>
            </a:pPr>
            <a:r>
              <a:rPr lang="en-US" sz="2400" i="1" dirty="0"/>
              <a:t>if [ x == “” ]; than echo “[Empty]”; else echo “${x}”; fi</a:t>
            </a:r>
          </a:p>
        </p:txBody>
      </p:sp>
    </p:spTree>
    <p:extLst>
      <p:ext uri="{BB962C8B-B14F-4D97-AF65-F5344CB8AC3E}">
        <p14:creationId xmlns:p14="http://schemas.microsoft.com/office/powerpoint/2010/main" val="188354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branch with </a:t>
            </a:r>
            <a:r>
              <a:rPr lang="en-US" i="1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Syntax: </a:t>
            </a:r>
          </a:p>
          <a:p>
            <a:pPr marL="0" indent="0">
              <a:buNone/>
            </a:pPr>
            <a:r>
              <a:rPr lang="en-US" sz="2400" i="1" dirty="0"/>
              <a:t>case WORD in</a:t>
            </a:r>
          </a:p>
          <a:p>
            <a:pPr marL="0" indent="0">
              <a:buNone/>
            </a:pPr>
            <a:r>
              <a:rPr lang="en-US" sz="2400" i="1" dirty="0"/>
              <a:t>PATTERN) COMMANDS ;;</a:t>
            </a:r>
          </a:p>
          <a:p>
            <a:pPr marL="0" indent="0">
              <a:buNone/>
            </a:pPr>
            <a:r>
              <a:rPr lang="en-US" sz="2400" i="1" dirty="0"/>
              <a:t>PATTERN) COMMANDS ;; ## optional</a:t>
            </a:r>
          </a:p>
          <a:p>
            <a:pPr marL="0" indent="0">
              <a:buNone/>
            </a:pPr>
            <a:r>
              <a:rPr lang="en-US" sz="2400" i="1" dirty="0" err="1"/>
              <a:t>esac</a:t>
            </a: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i="1" dirty="0"/>
              <a:t>case $1 in</a:t>
            </a:r>
          </a:p>
          <a:p>
            <a:pPr marL="0" indent="0">
              <a:buNone/>
            </a:pPr>
            <a:r>
              <a:rPr lang="en-US" sz="2400" i="1" dirty="0"/>
              <a:t>*[!0-9]*) false;;</a:t>
            </a:r>
          </a:p>
          <a:p>
            <a:pPr marL="0" indent="0">
              <a:buNone/>
            </a:pPr>
            <a:r>
              <a:rPr lang="en-US" sz="2400" i="1" dirty="0"/>
              <a:t>*) true ;;</a:t>
            </a:r>
          </a:p>
          <a:p>
            <a:pPr marL="0" indent="0">
              <a:buNone/>
            </a:pPr>
            <a:r>
              <a:rPr lang="en-US" sz="2400" i="1" dirty="0" err="1"/>
              <a:t>esac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32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of bash shell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Introduce Linux process and thread</a:t>
            </a:r>
          </a:p>
          <a:p>
            <a:r>
              <a:rPr lang="en-US" dirty="0"/>
              <a:t>Introduce </a:t>
            </a:r>
            <a:r>
              <a:rPr lang="en-US" dirty="0" err="1"/>
              <a:t>Yocto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loop</a:t>
            </a:r>
          </a:p>
          <a:p>
            <a:pPr marL="0" indent="0">
              <a:buNone/>
            </a:pPr>
            <a:r>
              <a:rPr lang="en-US" sz="2400" i="1" dirty="0"/>
              <a:t>while &lt;list&gt;</a:t>
            </a:r>
          </a:p>
          <a:p>
            <a:pPr marL="0" indent="0">
              <a:buNone/>
            </a:pPr>
            <a:r>
              <a:rPr lang="en-US" sz="2400" i="1" dirty="0"/>
              <a:t>do</a:t>
            </a:r>
          </a:p>
          <a:p>
            <a:pPr marL="0" indent="0">
              <a:buNone/>
            </a:pPr>
            <a:r>
              <a:rPr lang="en-US" sz="2400" i="1" dirty="0"/>
              <a:t>&lt;list&gt;</a:t>
            </a:r>
          </a:p>
          <a:p>
            <a:pPr marL="0" indent="0">
              <a:buNone/>
            </a:pPr>
            <a:r>
              <a:rPr lang="en-US" sz="2400" i="1" dirty="0"/>
              <a:t>done</a:t>
            </a:r>
          </a:p>
          <a:p>
            <a:r>
              <a:rPr lang="en-US" sz="2400" dirty="0"/>
              <a:t>Until loop</a:t>
            </a:r>
          </a:p>
          <a:p>
            <a:pPr marL="0" indent="0">
              <a:buNone/>
            </a:pPr>
            <a:r>
              <a:rPr lang="en-US" sz="2400" i="1" dirty="0"/>
              <a:t>until &lt;list&gt;; do &lt;list&gt;; done</a:t>
            </a:r>
            <a:endParaRPr lang="en-US" sz="2400" dirty="0"/>
          </a:p>
          <a:p>
            <a:r>
              <a:rPr lang="en-US" sz="2400" dirty="0"/>
              <a:t>For loop</a:t>
            </a:r>
          </a:p>
          <a:p>
            <a:pPr marL="0" indent="0">
              <a:buNone/>
            </a:pPr>
            <a:r>
              <a:rPr lang="pt-BR" sz="2400" i="1" dirty="0"/>
              <a:t>for (( n=1; n&lt;=10; ++n )); do echo "$n”; done</a:t>
            </a:r>
          </a:p>
          <a:p>
            <a:pPr marL="0" indent="0">
              <a:buNone/>
            </a:pPr>
            <a:r>
              <a:rPr lang="pt-BR" sz="2400" i="1" dirty="0"/>
              <a:t>for var in Canada USA Mexico; do printf "%s\n" "$var”; done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668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i="1" dirty="0"/>
              <a:t>&lt;</a:t>
            </a:r>
            <a:r>
              <a:rPr lang="en-US" sz="2400" i="1" dirty="0" err="1"/>
              <a:t>function_name</a:t>
            </a:r>
            <a:r>
              <a:rPr lang="en-US" sz="2400" i="1" dirty="0"/>
              <a:t>&gt;()</a:t>
            </a:r>
          </a:p>
          <a:p>
            <a:pPr marL="0" indent="0">
              <a:buNone/>
            </a:pPr>
            <a:r>
              <a:rPr lang="en-US" sz="2400" i="1" dirty="0"/>
              <a:t>{</a:t>
            </a:r>
          </a:p>
          <a:p>
            <a:pPr marL="0" indent="0">
              <a:buNone/>
            </a:pPr>
            <a:r>
              <a:rPr lang="en-US" sz="2400" i="1" dirty="0"/>
              <a:t>	&lt;commands&gt;;</a:t>
            </a:r>
          </a:p>
          <a:p>
            <a:pPr marL="0" indent="0">
              <a:buNone/>
            </a:pPr>
            <a:r>
              <a:rPr lang="en-US" sz="2400" i="1" dirty="0"/>
              <a:t>}</a:t>
            </a:r>
          </a:p>
          <a:p>
            <a:r>
              <a:rPr lang="en-US" sz="2400" dirty="0"/>
              <a:t>Function argument is $1, $2, … same as script file arguments</a:t>
            </a:r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i="1" dirty="0"/>
              <a:t>sum() { return $(( $1 + $2 )); }</a:t>
            </a:r>
          </a:p>
          <a:p>
            <a:pPr marL="0" indent="0">
              <a:buNone/>
            </a:pPr>
            <a:r>
              <a:rPr lang="en-US" sz="2400" i="1" dirty="0"/>
              <a:t>sum 5 3</a:t>
            </a:r>
          </a:p>
          <a:p>
            <a:pPr marL="0" indent="0">
              <a:buNone/>
            </a:pPr>
            <a:r>
              <a:rPr lang="en-US" sz="2400" i="1" dirty="0"/>
              <a:t>echo $? # 8</a:t>
            </a:r>
          </a:p>
        </p:txBody>
      </p:sp>
    </p:spTree>
    <p:extLst>
      <p:ext uri="{BB962C8B-B14F-4D97-AF65-F5344CB8AC3E}">
        <p14:creationId xmlns:p14="http://schemas.microsoft.com/office/powerpoint/2010/main" val="334935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95" y="1143000"/>
            <a:ext cx="6248400" cy="3457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4" y="4802610"/>
            <a:ext cx="5772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/>
              <a:t>Q &amp; A</a:t>
            </a:r>
            <a:endParaRPr lang="vi-VN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make</a:t>
            </a:r>
            <a:r>
              <a:rPr lang="en-US" sz="2400" dirty="0"/>
              <a:t> utility is a software tool for managing and maintaining computer programs consisting many component files. The </a:t>
            </a:r>
            <a:r>
              <a:rPr lang="en-US" sz="2400" i="1" dirty="0"/>
              <a:t>make</a:t>
            </a:r>
            <a:r>
              <a:rPr lang="en-US" sz="2400" dirty="0"/>
              <a:t> utility automatically determines which pieces of a large program need to be recompiled, and issues commands to recompile them.</a:t>
            </a:r>
          </a:p>
          <a:p>
            <a:r>
              <a:rPr lang="en-US" sz="2400" dirty="0" err="1"/>
              <a:t>Makefile</a:t>
            </a:r>
            <a:r>
              <a:rPr lang="en-US" sz="2400" dirty="0"/>
              <a:t> sets a set of </a:t>
            </a:r>
            <a:r>
              <a:rPr lang="en-US" sz="2400" b="1" dirty="0"/>
              <a:t>rules</a:t>
            </a:r>
            <a:r>
              <a:rPr lang="en-US" sz="2400" dirty="0"/>
              <a:t> to determine which parts of a program need to be recompile, and issues command to recompile them.</a:t>
            </a:r>
          </a:p>
          <a:p>
            <a:r>
              <a:rPr lang="en-US" sz="2400" dirty="0" err="1"/>
              <a:t>Makefile</a:t>
            </a:r>
            <a:r>
              <a:rPr lang="en-US" sz="2400" dirty="0"/>
              <a:t> is a way of automating software building procedure and other complex tasks with dependencies.</a:t>
            </a:r>
          </a:p>
          <a:p>
            <a:r>
              <a:rPr lang="en-US" sz="2400" dirty="0" err="1"/>
              <a:t>Makefile</a:t>
            </a:r>
            <a:r>
              <a:rPr lang="en-US" sz="2400" dirty="0"/>
              <a:t> contains: </a:t>
            </a:r>
            <a:r>
              <a:rPr lang="en-US" sz="2400" b="1" dirty="0"/>
              <a:t>dependency rules</a:t>
            </a:r>
            <a:r>
              <a:rPr lang="en-US" sz="2400" dirty="0"/>
              <a:t>, </a:t>
            </a:r>
            <a:r>
              <a:rPr lang="en-US" sz="2400" b="1" dirty="0"/>
              <a:t>macros</a:t>
            </a:r>
            <a:r>
              <a:rPr lang="en-US" sz="2400" dirty="0"/>
              <a:t> and </a:t>
            </a:r>
            <a:r>
              <a:rPr lang="en-US" sz="2400" b="1" dirty="0"/>
              <a:t>suffix</a:t>
            </a:r>
            <a:r>
              <a:rPr lang="en-US" sz="2400" dirty="0"/>
              <a:t>(or </a:t>
            </a:r>
            <a:r>
              <a:rPr lang="en-US" sz="2400" b="1" dirty="0"/>
              <a:t>implicit</a:t>
            </a:r>
            <a:r>
              <a:rPr lang="en-US" sz="2400" dirty="0"/>
              <a:t>) </a:t>
            </a:r>
            <a:r>
              <a:rPr lang="en-US" sz="2400" b="1" dirty="0"/>
              <a:t>rules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13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71354" y="1269969"/>
            <a:ext cx="3100646" cy="4688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" y="1269970"/>
            <a:ext cx="838200" cy="468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1902208"/>
            <a:ext cx="3100646" cy="4688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1893334"/>
            <a:ext cx="838200" cy="4688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dependency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55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dirty="0"/>
              <a:t>: </a:t>
            </a:r>
            <a:r>
              <a:rPr lang="en-US" dirty="0" err="1">
                <a:solidFill>
                  <a:srgbClr val="00B0F0"/>
                </a:solidFill>
              </a:rPr>
              <a:t>hello.c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hello.h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gcc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hello.c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-o hello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2914" y="1735132"/>
            <a:ext cx="304800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480" y="3609963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</a:t>
            </a:r>
          </a:p>
        </p:txBody>
      </p:sp>
      <p:cxnSp>
        <p:nvCxnSpPr>
          <p:cNvPr id="11" name="Straight Arrow Connector 10"/>
          <p:cNvCxnSpPr>
            <a:stCxn id="13" idx="1"/>
          </p:cNvCxnSpPr>
          <p:nvPr/>
        </p:nvCxnSpPr>
        <p:spPr>
          <a:xfrm flipH="1" flipV="1">
            <a:off x="4569022" y="1749060"/>
            <a:ext cx="764978" cy="15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171624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Dependencies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240327" y="2371076"/>
            <a:ext cx="588473" cy="1482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5702" y="3853933"/>
            <a:ext cx="513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 character. NOT space.</a:t>
            </a:r>
            <a:br>
              <a:rPr lang="en-US" b="1" dirty="0"/>
            </a:br>
            <a:r>
              <a:rPr lang="en-US" b="1" dirty="0"/>
              <a:t>Tab is used before each command of a target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68122" y="2362202"/>
            <a:ext cx="1165878" cy="53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292340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Commands of rule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40649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rule tells the make program how to execute the rule. </a:t>
            </a:r>
          </a:p>
        </p:txBody>
      </p:sp>
    </p:spTree>
    <p:extLst>
      <p:ext uri="{BB962C8B-B14F-4D97-AF65-F5344CB8AC3E}">
        <p14:creationId xmlns:p14="http://schemas.microsoft.com/office/powerpoint/2010/main" val="16113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dependency rule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target</a:t>
            </a:r>
            <a:r>
              <a:rPr lang="en-US" sz="2400" dirty="0"/>
              <a:t> is the file or thing that must be made</a:t>
            </a:r>
          </a:p>
          <a:p>
            <a:r>
              <a:rPr lang="en-US" sz="2400" dirty="0"/>
              <a:t>A phony target is one that isn't really the name of a file.</a:t>
            </a:r>
          </a:p>
          <a:p>
            <a:r>
              <a:rPr lang="en-US" sz="2400" dirty="0"/>
              <a:t>Typing “make </a:t>
            </a:r>
            <a:r>
              <a:rPr lang="en-US" sz="2400" b="1" dirty="0"/>
              <a:t>target</a:t>
            </a:r>
            <a:r>
              <a:rPr lang="en-US" sz="2400" dirty="0"/>
              <a:t>” will:</a:t>
            </a:r>
          </a:p>
          <a:p>
            <a:pPr lvl="1"/>
            <a:r>
              <a:rPr lang="en-US" sz="2000" dirty="0"/>
              <a:t>1. Make sure all the dependencies are up to date</a:t>
            </a:r>
          </a:p>
          <a:p>
            <a:pPr lvl="1"/>
            <a:r>
              <a:rPr lang="en-US" sz="2000" dirty="0"/>
              <a:t>2. If target is older than any dependency, recreate it using the specified commands.</a:t>
            </a:r>
          </a:p>
          <a:p>
            <a:r>
              <a:rPr lang="en-US" sz="2400" dirty="0"/>
              <a:t>By default, typing “make” creates first target in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The common target: all, clean, install, uninstall, </a:t>
            </a:r>
            <a:r>
              <a:rPr lang="en-US" sz="2400" dirty="0" err="1"/>
              <a:t>distclean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24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dependency rule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prerequisites</a:t>
            </a:r>
            <a:r>
              <a:rPr lang="en-US" sz="2400" dirty="0"/>
              <a:t> or </a:t>
            </a:r>
            <a:r>
              <a:rPr lang="en-US" sz="2400" i="1" dirty="0"/>
              <a:t>dependents</a:t>
            </a:r>
            <a:r>
              <a:rPr lang="en-US" sz="2400" dirty="0"/>
              <a:t> are those files that must exist before the target can be successfully created. The </a:t>
            </a:r>
            <a:r>
              <a:rPr lang="en-US" sz="2400" i="1" dirty="0"/>
              <a:t>prerequisites</a:t>
            </a:r>
            <a:r>
              <a:rPr lang="en-US" sz="2400" dirty="0"/>
              <a:t> or </a:t>
            </a:r>
            <a:r>
              <a:rPr lang="en-US" sz="2400" i="1" dirty="0"/>
              <a:t>dependents</a:t>
            </a:r>
            <a:r>
              <a:rPr lang="en-US" sz="2400" dirty="0"/>
              <a:t> are those files that must exist before the target can be successfully created.</a:t>
            </a:r>
          </a:p>
          <a:p>
            <a:r>
              <a:rPr lang="en-US" sz="2400" dirty="0"/>
              <a:t>When execute a rule, firstly all dependents must be satisfied. If any dependent is not, </a:t>
            </a:r>
            <a:r>
              <a:rPr lang="en-US" sz="2400" i="1" dirty="0"/>
              <a:t>make</a:t>
            </a:r>
            <a:r>
              <a:rPr lang="en-US" sz="2400" dirty="0"/>
              <a:t> program will find the rule to make the dependent. It looks like recursive function. Until all dependents are satisfied, the commands of the rule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112162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rule’s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command can be shell command, make function, macro</a:t>
            </a:r>
          </a:p>
          <a:p>
            <a:r>
              <a:rPr lang="en-US" sz="2400" dirty="0"/>
              <a:t>Some special macros that useful when using shell command</a:t>
            </a:r>
          </a:p>
          <a:p>
            <a:pPr lvl="1"/>
            <a:r>
              <a:rPr lang="en-US" sz="2200" dirty="0"/>
              <a:t>-: ignore the command result (continue on error)</a:t>
            </a:r>
          </a:p>
          <a:p>
            <a:pPr marL="457200" lvl="1" indent="0">
              <a:buNone/>
            </a:pPr>
            <a:r>
              <a:rPr lang="en-US" sz="2200" i="1" dirty="0"/>
              <a:t>clean:</a:t>
            </a:r>
          </a:p>
          <a:p>
            <a:pPr marL="457200" lvl="1" indent="0">
              <a:buNone/>
            </a:pPr>
            <a:r>
              <a:rPr lang="en-US" sz="2200" i="1" dirty="0"/>
              <a:t>	-</a:t>
            </a:r>
            <a:r>
              <a:rPr lang="en-US" sz="2200" i="1" dirty="0" err="1"/>
              <a:t>rm</a:t>
            </a:r>
            <a:r>
              <a:rPr lang="en-US" sz="2200" i="1" dirty="0"/>
              <a:t> *.o *~ </a:t>
            </a:r>
            <a:r>
              <a:rPr lang="en-US" sz="2200" i="1" dirty="0" err="1"/>
              <a:t>prog</a:t>
            </a:r>
            <a:endParaRPr lang="en-US" sz="2200" i="1" dirty="0"/>
          </a:p>
          <a:p>
            <a:pPr lvl="1"/>
            <a:r>
              <a:rPr lang="en-US" sz="2400" dirty="0"/>
              <a:t>@: do not echo the command (print the command)</a:t>
            </a:r>
          </a:p>
          <a:p>
            <a:pPr marL="457200" lvl="1" indent="0">
              <a:buNone/>
            </a:pPr>
            <a:r>
              <a:rPr lang="en-US" sz="2400" dirty="0"/>
              <a:t>%.o: %.c</a:t>
            </a:r>
          </a:p>
          <a:p>
            <a:pPr marL="457200" lvl="1" indent="0">
              <a:buNone/>
            </a:pPr>
            <a:r>
              <a:rPr lang="en-US" sz="2400" dirty="0"/>
              <a:t>	@echo “Compiling $? ...”</a:t>
            </a:r>
          </a:p>
          <a:p>
            <a:pPr marL="457200" lvl="1" indent="0">
              <a:buNone/>
            </a:pPr>
            <a:r>
              <a:rPr lang="en-US" sz="2400" dirty="0"/>
              <a:t>	@$(CC) $(CFLAGS) -c $?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462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variable (macro)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Two kind of variable</a:t>
            </a:r>
            <a:endParaRPr lang="en-US"/>
          </a:p>
          <a:p>
            <a:pPr lvl="1"/>
            <a:r>
              <a:rPr lang="en-US" sz="2000" dirty="0">
                <a:cs typeface="Calibri"/>
              </a:rPr>
              <a:t>Simply expanded CC := </a:t>
            </a:r>
            <a:r>
              <a:rPr lang="en-US" sz="2000" err="1">
                <a:cs typeface="Calibri"/>
              </a:rPr>
              <a:t>gcc</a:t>
            </a:r>
            <a:r>
              <a:rPr lang="en-US" sz="2000" dirty="0">
                <a:cs typeface="Calibri"/>
              </a:rPr>
              <a:t> $(FLAGS). The value of FLAGS will be expanded and assign the result to CC immediately.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FLAGS = -Wall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CC </a:t>
            </a:r>
            <a:r>
              <a:rPr lang="en-US" sz="2000" i="1" dirty="0">
                <a:cs typeface="Calibri"/>
              </a:rPr>
              <a:t>:= </a:t>
            </a:r>
            <a:r>
              <a:rPr lang="en-US" sz="2000" i="1" err="1">
                <a:cs typeface="Calibri"/>
              </a:rPr>
              <a:t>gcc</a:t>
            </a:r>
            <a:r>
              <a:rPr lang="en-US" sz="2000" i="1" dirty="0">
                <a:cs typeface="Calibri"/>
              </a:rPr>
              <a:t> $(FLAGS) &lt;- at this time, CC is “</a:t>
            </a:r>
            <a:r>
              <a:rPr lang="en-US" sz="2000" i="1" err="1">
                <a:cs typeface="Calibri"/>
              </a:rPr>
              <a:t>gcc</a:t>
            </a:r>
            <a:r>
              <a:rPr lang="en-US" sz="2000" i="1" dirty="0">
                <a:cs typeface="Calibri"/>
              </a:rPr>
              <a:t> -Wall”</a:t>
            </a:r>
            <a:endParaRPr lang="en-US"/>
          </a:p>
          <a:p>
            <a:pPr lvl="1"/>
            <a:r>
              <a:rPr lang="en-US" sz="2000" dirty="0">
                <a:cs typeface="Calibri"/>
              </a:rPr>
              <a:t>Recursively expanded CC = </a:t>
            </a:r>
            <a:r>
              <a:rPr lang="en-US" sz="2000" err="1">
                <a:cs typeface="Calibri"/>
              </a:rPr>
              <a:t>gcc</a:t>
            </a:r>
            <a:r>
              <a:rPr lang="en-US" sz="2000" dirty="0">
                <a:cs typeface="Calibri"/>
              </a:rPr>
              <a:t> $(FLAGS). The value of FLAGS will be expanded and assign the result to CC when the $(CC) is used.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FLAGS = -Wall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CC = </a:t>
            </a:r>
            <a:r>
              <a:rPr lang="en-US" sz="2000" err="1">
                <a:cs typeface="Calibri"/>
              </a:rPr>
              <a:t>gcc</a:t>
            </a:r>
            <a:r>
              <a:rPr lang="en-US" sz="2000" dirty="0">
                <a:cs typeface="Calibri"/>
              </a:rPr>
              <a:t> $(FLAGS) &lt;- at this time, CC’s value is not specified. 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FLAGS += -</a:t>
            </a:r>
            <a:r>
              <a:rPr lang="en-US" sz="2000" err="1">
                <a:cs typeface="Calibri"/>
              </a:rPr>
              <a:t>Wnot</a:t>
            </a:r>
            <a:r>
              <a:rPr lang="en-US" sz="2000" dirty="0">
                <a:cs typeface="Calibri"/>
              </a:rPr>
              <a:t>-used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CMD := $(CC) &lt;- at this time, CC value was calculated, it’s “</a:t>
            </a:r>
            <a:r>
              <a:rPr lang="en-US" sz="2000" err="1">
                <a:cs typeface="Calibri"/>
              </a:rPr>
              <a:t>gcc</a:t>
            </a:r>
            <a:r>
              <a:rPr lang="en-US" sz="2000" dirty="0">
                <a:cs typeface="Calibri"/>
              </a:rPr>
              <a:t> –Wall –</a:t>
            </a:r>
            <a:r>
              <a:rPr lang="en-US" sz="2000" err="1">
                <a:cs typeface="Calibri"/>
              </a:rPr>
              <a:t>Wnot</a:t>
            </a:r>
            <a:r>
              <a:rPr lang="en-US" sz="2000" dirty="0">
                <a:cs typeface="Calibri"/>
              </a:rPr>
              <a:t>-used” and assigned to CMD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FLAGS += -DDEBUG_ON</a:t>
            </a:r>
            <a:endParaRPr lang="en-US"/>
          </a:p>
          <a:p>
            <a:pPr marL="747395" lvl="1" indent="0">
              <a:buNone/>
            </a:pPr>
            <a:r>
              <a:rPr lang="en-US" sz="2000" dirty="0">
                <a:cs typeface="Calibri"/>
              </a:rPr>
              <a:t>CMD2 := $(CC) &lt;- CC is expanded to “</a:t>
            </a:r>
            <a:r>
              <a:rPr lang="en-US" sz="2000" err="1">
                <a:cs typeface="Calibri"/>
              </a:rPr>
              <a:t>gcc</a:t>
            </a:r>
            <a:r>
              <a:rPr lang="en-US" sz="2000" dirty="0">
                <a:cs typeface="Calibri"/>
              </a:rPr>
              <a:t> –Wall –</a:t>
            </a:r>
            <a:r>
              <a:rPr lang="en-US" sz="2000" err="1">
                <a:cs typeface="Calibri"/>
              </a:rPr>
              <a:t>Wnot</a:t>
            </a:r>
            <a:r>
              <a:rPr lang="en-US" sz="2000" dirty="0">
                <a:cs typeface="Calibri"/>
              </a:rPr>
              <a:t>-used –DDEBUG_ON” and assigned to CMD2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command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interprets commands</a:t>
            </a:r>
          </a:p>
          <a:p>
            <a:r>
              <a:rPr lang="en-US" dirty="0"/>
              <a:t>Allows a user to execute commands by typing them manually at a terminal, or automatically in programs called </a:t>
            </a:r>
            <a:r>
              <a:rPr lang="en-US" i="1" dirty="0"/>
              <a:t>shell scripts</a:t>
            </a:r>
            <a:r>
              <a:rPr lang="en-US" dirty="0"/>
              <a:t>.</a:t>
            </a:r>
          </a:p>
          <a:p>
            <a:r>
              <a:rPr lang="en-US" dirty="0"/>
              <a:t>A shell is </a:t>
            </a:r>
            <a:r>
              <a:rPr lang="en-US" i="1" dirty="0"/>
              <a:t>not</a:t>
            </a:r>
            <a:r>
              <a:rPr lang="en-US" dirty="0"/>
              <a:t> an operating system. It is a way to interface with the operating system and run commands.</a:t>
            </a:r>
          </a:p>
        </p:txBody>
      </p:sp>
    </p:spTree>
    <p:extLst>
      <p:ext uri="{BB962C8B-B14F-4D97-AF65-F5344CB8AC3E}">
        <p14:creationId xmlns:p14="http://schemas.microsoft.com/office/powerpoint/2010/main" val="95968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special macro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19100" y="1143000"/>
            <a:ext cx="83058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$@ The file name of the target.</a:t>
            </a:r>
          </a:p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$&lt; The name of the first dependency.</a:t>
            </a:r>
          </a:p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$* The part of a filename which matched a suffix rule.</a:t>
            </a:r>
          </a:p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$? The names of all the dependencies newer than the target separated by spaces (changed dependents).</a:t>
            </a:r>
          </a:p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$^ The names of all the dependencies separated by spaces, but with duplicate names removed.</a:t>
            </a:r>
          </a:p>
          <a:p>
            <a:pPr eaLnBrk="0" hangingPunct="0">
              <a:spcBef>
                <a:spcPct val="0"/>
              </a:spcBef>
              <a:buSzTx/>
            </a:pPr>
            <a:r>
              <a:rPr lang="en-US" sz="2200" dirty="0"/>
              <a:t>$+ The names of all the dependencies separated by spaces with duplicate names included and in the same order as in the rule.</a:t>
            </a:r>
          </a:p>
          <a:p>
            <a:pPr eaLnBrk="0" hangingPunct="0">
              <a:spcBef>
                <a:spcPct val="0"/>
              </a:spcBef>
              <a:buSzTx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5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conventional macro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61162"/>
              </p:ext>
            </p:extLst>
          </p:nvPr>
        </p:nvGraphicFramePr>
        <p:xfrm>
          <a:off x="304800" y="1143000"/>
          <a:ext cx="8534399" cy="51259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0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AR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Archive-maintaining program; default is `</a:t>
                      </a:r>
                      <a:r>
                        <a:rPr lang="en-US" sz="1800" dirty="0" err="1">
                          <a:effectLst/>
                        </a:rPr>
                        <a:t>ar</a:t>
                      </a:r>
                      <a:r>
                        <a:rPr lang="en-US" sz="1800" dirty="0">
                          <a:effectLst/>
                        </a:rPr>
                        <a:t>'.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AS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Program for compiling assembly files; default is `as'.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CC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Program for compiling C programs; default is `cc'.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60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CXX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Program for compiling C++ programs; default is `g++'.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CPP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Program for running the C preprocessor, with results to standard output; default is `$(CC) -E'.</a:t>
                      </a:r>
                    </a:p>
                  </a:txBody>
                  <a:tcPr marL="32198" marR="32198" marT="32198" marB="3219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ARFLAGS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Flags to give the archive-maintaining program; default is `</a:t>
                      </a:r>
                      <a:r>
                        <a:rPr lang="en-US" dirty="0" err="1">
                          <a:effectLst/>
                        </a:rPr>
                        <a:t>rv</a:t>
                      </a:r>
                      <a:r>
                        <a:rPr lang="en-US" dirty="0">
                          <a:effectLst/>
                        </a:rPr>
                        <a:t>'.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ASFLAGS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Extra flags to give to the assembler when explicitly invoked on a `.s' or `.S' file.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Extra flags to give to the C compiler.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CXXFLAGS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Extra flags to give to the C compiler.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CPPFLAGS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Extra flags to give to the C preprocessor and programs, which use it (such as C and Fortran compilers).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LDFLAGS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Extra flags to give to compilers when they are supposed to invoke the linker, `</a:t>
                      </a:r>
                      <a:r>
                        <a:rPr lang="en-US" dirty="0" err="1">
                          <a:effectLst/>
                        </a:rPr>
                        <a:t>ld</a:t>
                      </a:r>
                      <a:r>
                        <a:rPr lang="en-US" dirty="0">
                          <a:effectLst/>
                        </a:rPr>
                        <a:t>'.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68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--just-print: print every command it would execute without executing them.</a:t>
            </a:r>
          </a:p>
          <a:p>
            <a:r>
              <a:rPr lang="en-US" sz="2400" dirty="0"/>
              <a:t>--print-data-base: it will dump the internal database (variables, directories, implicit rules, files, search path).</a:t>
            </a:r>
          </a:p>
          <a:p>
            <a:r>
              <a:rPr lang="en-US" sz="2400" dirty="0"/>
              <a:t>--warn-undefined-variables: print warning when undefined variable was used.</a:t>
            </a:r>
          </a:p>
          <a:p>
            <a:r>
              <a:rPr lang="en-US" sz="2400" dirty="0"/>
              <a:t>--debug: print most detailed information. Have 5 options, basic, verbose, implicit, jobs, all</a:t>
            </a:r>
          </a:p>
        </p:txBody>
      </p:sp>
    </p:spTree>
    <p:extLst>
      <p:ext uri="{BB962C8B-B14F-4D97-AF65-F5344CB8AC3E}">
        <p14:creationId xmlns:p14="http://schemas.microsoft.com/office/powerpoint/2010/main" val="721454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main.c</a:t>
            </a:r>
            <a:r>
              <a:rPr lang="en-US" dirty="0"/>
              <a:t> */</a:t>
            </a:r>
          </a:p>
          <a:p>
            <a:r>
              <a:rPr lang="en-US" dirty="0"/>
              <a:t>#include “</a:t>
            </a:r>
            <a:r>
              <a:rPr lang="en-US" dirty="0" err="1"/>
              <a:t>functions.h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</a:t>
            </a:r>
            <a:r>
              <a:rPr lang="en-US" dirty="0" err="1"/>
              <a:t>mul</a:t>
            </a:r>
            <a:r>
              <a:rPr lang="en-US" dirty="0"/>
              <a:t>(1,2);</a:t>
            </a:r>
          </a:p>
          <a:p>
            <a:r>
              <a:rPr lang="en-US" dirty="0"/>
              <a:t>     sum(2,3);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multiply.c</a:t>
            </a:r>
            <a:r>
              <a:rPr lang="en-US" dirty="0"/>
              <a:t> */</a:t>
            </a:r>
          </a:p>
          <a:p>
            <a:r>
              <a:rPr lang="en-US" dirty="0"/>
              <a:t>#include “</a:t>
            </a:r>
            <a:r>
              <a:rPr lang="en-US" dirty="0" err="1"/>
              <a:t>functions.h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mul</a:t>
            </a:r>
            <a:r>
              <a:rPr lang="en-US" dirty="0"/>
              <a:t>(int a, int b) {</a:t>
            </a:r>
          </a:p>
          <a:p>
            <a:r>
              <a:rPr lang="en-US" dirty="0"/>
              <a:t>     return a * b;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4478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functions.h</a:t>
            </a:r>
            <a:r>
              <a:rPr lang="en-US" dirty="0"/>
              <a:t> */</a:t>
            </a:r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__FUNCTIONS_H__</a:t>
            </a:r>
          </a:p>
          <a:p>
            <a:r>
              <a:rPr lang="en-US" dirty="0"/>
              <a:t>#define __FUNCTIONS_H__</a:t>
            </a:r>
          </a:p>
          <a:p>
            <a:endParaRPr lang="en-US" dirty="0"/>
          </a:p>
          <a:p>
            <a:r>
              <a:rPr lang="en-US" dirty="0"/>
              <a:t>int sum (int a, int b);</a:t>
            </a:r>
          </a:p>
          <a:p>
            <a:r>
              <a:rPr lang="en-US" dirty="0"/>
              <a:t>int </a:t>
            </a:r>
            <a:r>
              <a:rPr lang="en-US" dirty="0" err="1"/>
              <a:t>mul</a:t>
            </a:r>
            <a:r>
              <a:rPr lang="en-US" dirty="0"/>
              <a:t> (int a, int b);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495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sum.c</a:t>
            </a:r>
            <a:r>
              <a:rPr lang="en-US" dirty="0"/>
              <a:t> */</a:t>
            </a:r>
          </a:p>
          <a:p>
            <a:r>
              <a:rPr lang="en-US" dirty="0"/>
              <a:t>#include “</a:t>
            </a:r>
            <a:r>
              <a:rPr lang="en-US" dirty="0" err="1"/>
              <a:t>functions.h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int sum (int a, int b) {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293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without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program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sum.c</a:t>
            </a:r>
            <a:r>
              <a:rPr lang="en-US" dirty="0"/>
              <a:t> </a:t>
            </a:r>
            <a:r>
              <a:rPr lang="en-US" dirty="0" err="1"/>
              <a:t>multiply.c</a:t>
            </a:r>
            <a:endParaRPr lang="en-US" dirty="0"/>
          </a:p>
          <a:p>
            <a:pPr lvl="1"/>
            <a:r>
              <a:rPr lang="pt-BR" dirty="0"/>
              <a:t> gcc -o prog main.o sum.o multiply.o</a:t>
            </a:r>
          </a:p>
          <a:p>
            <a:r>
              <a:rPr lang="en-US" dirty="0"/>
              <a:t>Change one file &amp; recompile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pt-BR" dirty="0"/>
              <a:t>gcc -o prog main.o sum.o multiply.o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1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simple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CC=</a:t>
            </a:r>
            <a:r>
              <a:rPr lang="en-US" sz="2000" dirty="0" err="1"/>
              <a:t>gcc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CFLAGS= -c -Wall</a:t>
            </a:r>
          </a:p>
          <a:p>
            <a:pPr marL="0" indent="0">
              <a:buNone/>
            </a:pPr>
            <a:r>
              <a:rPr lang="en-US" sz="2000" dirty="0"/>
              <a:t>LDFLAGS=</a:t>
            </a:r>
          </a:p>
          <a:p>
            <a:pPr marL="0" indent="0">
              <a:buNone/>
            </a:pPr>
            <a:r>
              <a:rPr lang="en-US" sz="2000" dirty="0"/>
              <a:t>all: </a:t>
            </a:r>
            <a:r>
              <a:rPr lang="en-US" sz="2000" dirty="0" err="1"/>
              <a:t>prog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prog</a:t>
            </a:r>
            <a:r>
              <a:rPr lang="en-US" sz="2000" dirty="0"/>
              <a:t>: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sum.o</a:t>
            </a:r>
            <a:r>
              <a:rPr lang="en-US" sz="2000" dirty="0"/>
              <a:t> </a:t>
            </a:r>
            <a:r>
              <a:rPr lang="en-US" sz="2000" dirty="0" err="1"/>
              <a:t>multiply.o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$(CC) $(LDFLAGS)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sum.o</a:t>
            </a:r>
            <a:r>
              <a:rPr lang="en-US" sz="2000" dirty="0"/>
              <a:t> </a:t>
            </a:r>
            <a:r>
              <a:rPr lang="en-US" sz="2000" dirty="0" err="1"/>
              <a:t>multiply.o</a:t>
            </a:r>
            <a:r>
              <a:rPr lang="en-US" sz="2000" dirty="0"/>
              <a:t> -o </a:t>
            </a:r>
            <a:r>
              <a:rPr lang="en-US" sz="2000" dirty="0" err="1"/>
              <a:t>prog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main.o</a:t>
            </a:r>
            <a:r>
              <a:rPr lang="en-US" sz="2000" dirty="0"/>
              <a:t>: </a:t>
            </a:r>
            <a:r>
              <a:rPr lang="en-US" sz="2000" dirty="0" err="1"/>
              <a:t>main.c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$(CC) $(CFLAGS) </a:t>
            </a:r>
            <a:r>
              <a:rPr lang="en-US" sz="2000" dirty="0" err="1"/>
              <a:t>main.c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sum.o</a:t>
            </a:r>
            <a:r>
              <a:rPr lang="en-US" sz="2000" dirty="0"/>
              <a:t>: </a:t>
            </a:r>
            <a:r>
              <a:rPr lang="en-US" sz="2000" dirty="0" err="1"/>
              <a:t>sum.c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$(CC) $(CFLAGS) </a:t>
            </a:r>
            <a:r>
              <a:rPr lang="en-US" sz="2000" dirty="0" err="1"/>
              <a:t>sum.c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multiply.o</a:t>
            </a:r>
            <a:r>
              <a:rPr lang="en-US" sz="2000" dirty="0"/>
              <a:t>: </a:t>
            </a:r>
            <a:r>
              <a:rPr lang="en-US" sz="2000" dirty="0" err="1"/>
              <a:t>multiply.c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$(CC) $(CFLAGS) </a:t>
            </a:r>
            <a:r>
              <a:rPr lang="en-US" sz="2000" dirty="0" err="1"/>
              <a:t>multiply.c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clean: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rm</a:t>
            </a:r>
            <a:r>
              <a:rPr lang="en-US" sz="2000" dirty="0"/>
              <a:t> -f *.o; </a:t>
            </a:r>
            <a:r>
              <a:rPr lang="en-US" sz="2000" dirty="0" err="1"/>
              <a:t>rm</a:t>
            </a:r>
            <a:r>
              <a:rPr lang="en-US" sz="2000" dirty="0"/>
              <a:t> -f </a:t>
            </a:r>
            <a:r>
              <a:rPr lang="en-US" sz="2000" dirty="0" err="1"/>
              <a:t>prog</a:t>
            </a:r>
            <a:r>
              <a:rPr lang="en-US" sz="2000" dirty="0"/>
              <a:t>; 	</a:t>
            </a:r>
          </a:p>
        </p:txBody>
      </p:sp>
    </p:spTree>
    <p:extLst>
      <p:ext uri="{BB962C8B-B14F-4D97-AF65-F5344CB8AC3E}">
        <p14:creationId xmlns:p14="http://schemas.microsoft.com/office/powerpoint/2010/main" val="388756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Makefile</a:t>
            </a:r>
            <a:r>
              <a:rPr lang="en-US" dirty="0"/>
              <a:t> with pattern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CC=</a:t>
            </a:r>
            <a:r>
              <a:rPr lang="en-US" sz="2000" dirty="0" err="1"/>
              <a:t>gcc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CFLAGS= -c -Wall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LDFLAGS=</a:t>
            </a:r>
          </a:p>
          <a:p>
            <a:pPr marL="0" indent="0">
              <a:buNone/>
            </a:pPr>
            <a:r>
              <a:rPr lang="en-US" sz="2000" dirty="0"/>
              <a:t>all: prog</a:t>
            </a:r>
          </a:p>
          <a:p>
            <a:pPr marL="0" indent="0">
              <a:buNone/>
            </a:pPr>
            <a:r>
              <a:rPr lang="en-US" sz="2000" dirty="0"/>
              <a:t>prog: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sum.o</a:t>
            </a:r>
            <a:r>
              <a:rPr lang="en-US" sz="2000" dirty="0"/>
              <a:t> </a:t>
            </a:r>
            <a:r>
              <a:rPr lang="en-US" sz="2000" dirty="0" err="1"/>
              <a:t>multiply.o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$(CC) $(LDFLAGS) -o $@ $^</a:t>
            </a:r>
          </a:p>
          <a:p>
            <a:pPr marL="0" indent="0">
              <a:buNone/>
            </a:pPr>
            <a:r>
              <a:rPr lang="en-US" sz="2000" dirty="0"/>
              <a:t>%.o: %.c</a:t>
            </a:r>
          </a:p>
          <a:p>
            <a:pPr marL="0" indent="0">
              <a:buNone/>
            </a:pPr>
            <a:r>
              <a:rPr lang="en-US" sz="2000" dirty="0"/>
              <a:t>	@echo “Compiling $? …”</a:t>
            </a:r>
          </a:p>
          <a:p>
            <a:pPr marL="0" indent="0">
              <a:buNone/>
            </a:pPr>
            <a:r>
              <a:rPr lang="en-US" sz="2000" dirty="0"/>
              <a:t>	@$(CC) $(CFLAGS) $?</a:t>
            </a:r>
          </a:p>
          <a:p>
            <a:pPr marL="0" indent="0">
              <a:buNone/>
            </a:pPr>
            <a:r>
              <a:rPr lang="en-US" sz="2000" dirty="0"/>
              <a:t>clean:</a:t>
            </a:r>
          </a:p>
          <a:p>
            <a:pPr marL="0" indent="0">
              <a:buNone/>
            </a:pPr>
            <a:r>
              <a:rPr lang="en-US" sz="2000" dirty="0"/>
              <a:t>	-rm -f *.o; rm -f prog; 	</a:t>
            </a:r>
          </a:p>
        </p:txBody>
      </p:sp>
    </p:spTree>
    <p:extLst>
      <p:ext uri="{BB962C8B-B14F-4D97-AF65-F5344CB8AC3E}">
        <p14:creationId xmlns:p14="http://schemas.microsoft.com/office/powerpoint/2010/main" val="270264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</a:t>
            </a:r>
            <a:r>
              <a:rPr lang="en-US" dirty="0" err="1"/>
              <a:t>autotools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Contains </a:t>
            </a:r>
            <a:r>
              <a:rPr lang="en-US" sz="2400" dirty="0" err="1"/>
              <a:t>autoconf</a:t>
            </a:r>
            <a:r>
              <a:rPr lang="en-US" sz="2400" dirty="0"/>
              <a:t> &amp; </a:t>
            </a:r>
            <a:r>
              <a:rPr lang="en-US" sz="2400" dirty="0" err="1"/>
              <a:t>automake</a:t>
            </a:r>
            <a:endParaRPr lang="en-US" sz="2400" dirty="0"/>
          </a:p>
          <a:p>
            <a:r>
              <a:rPr lang="en-US" sz="2400" dirty="0"/>
              <a:t>User need to define the project configuration (sources file, header file, version, binary name, …), the </a:t>
            </a:r>
            <a:r>
              <a:rPr lang="en-US" sz="2400" dirty="0" err="1"/>
              <a:t>autotools</a:t>
            </a:r>
            <a:r>
              <a:rPr lang="en-US" sz="2400" dirty="0"/>
              <a:t> will generate to </a:t>
            </a:r>
            <a:r>
              <a:rPr lang="en-US" sz="2400" i="1" dirty="0"/>
              <a:t>configure</a:t>
            </a:r>
            <a:r>
              <a:rPr lang="en-US" sz="2400" dirty="0"/>
              <a:t> script file. Depends on parameters, </a:t>
            </a:r>
            <a:r>
              <a:rPr lang="en-US" sz="2400" i="1" dirty="0"/>
              <a:t>configure</a:t>
            </a:r>
            <a:r>
              <a:rPr lang="en-US" sz="2400" dirty="0"/>
              <a:t> script will generate corresponding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The step to build from source (package using </a:t>
            </a:r>
            <a:r>
              <a:rPr lang="en-US" sz="2400" dirty="0" err="1"/>
              <a:t>autotools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./configure [options]</a:t>
            </a:r>
          </a:p>
          <a:p>
            <a:pPr lvl="1"/>
            <a:r>
              <a:rPr lang="en-US" sz="2000" dirty="0"/>
              <a:t>make [options] &amp;&amp; make install</a:t>
            </a:r>
          </a:p>
        </p:txBody>
      </p:sp>
    </p:spTree>
    <p:extLst>
      <p:ext uri="{BB962C8B-B14F-4D97-AF65-F5344CB8AC3E}">
        <p14:creationId xmlns:p14="http://schemas.microsoft.com/office/powerpoint/2010/main" val="307762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</a:t>
            </a:r>
            <a:r>
              <a:rPr lang="en-US" dirty="0" err="1"/>
              <a:t>autotools</a:t>
            </a:r>
            <a:r>
              <a:rPr lang="en-US" dirty="0"/>
              <a:t>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503872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8302" y="1295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main.c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482997"/>
            <a:ext cx="3048000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2585" y="11224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src/Makefile.am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90800"/>
            <a:ext cx="3200400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3781" y="225669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Makefile.am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25" y="3944082"/>
            <a:ext cx="6410325" cy="2314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3000" y="565570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configure.ac</a:t>
            </a:r>
          </a:p>
        </p:txBody>
      </p:sp>
    </p:spTree>
    <p:extLst>
      <p:ext uri="{BB962C8B-B14F-4D97-AF65-F5344CB8AC3E}">
        <p14:creationId xmlns:p14="http://schemas.microsoft.com/office/powerpoint/2010/main" val="1461914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</a:t>
            </a:r>
            <a:r>
              <a:rPr lang="en-US" dirty="0" err="1"/>
              <a:t>autotools</a:t>
            </a:r>
            <a:r>
              <a:rPr lang="en-US" dirty="0"/>
              <a:t>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Commands to build these kind of package</a:t>
            </a:r>
          </a:p>
          <a:p>
            <a:pPr lvl="1"/>
            <a:r>
              <a:rPr lang="en-US" dirty="0"/>
              <a:t>./configure [options]</a:t>
            </a:r>
          </a:p>
          <a:p>
            <a:pPr lvl="1"/>
            <a:r>
              <a:rPr lang="en-US" dirty="0"/>
              <a:t>make [options]</a:t>
            </a:r>
          </a:p>
          <a:p>
            <a:pPr lvl="1"/>
            <a:r>
              <a:rPr lang="en-US" dirty="0"/>
              <a:t>make install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100931"/>
            <a:ext cx="8839200" cy="23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3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numCol="3">
            <a:normAutofit/>
          </a:bodyPr>
          <a:lstStyle/>
          <a:p>
            <a:r>
              <a:rPr lang="en-US" sz="2400" dirty="0" err="1"/>
              <a:t>pwd</a:t>
            </a:r>
            <a:endParaRPr lang="en-US" sz="2400" dirty="0"/>
          </a:p>
          <a:p>
            <a:r>
              <a:rPr lang="en-US" sz="2400" dirty="0"/>
              <a:t>cd</a:t>
            </a:r>
          </a:p>
          <a:p>
            <a:r>
              <a:rPr lang="en-US" sz="2400" dirty="0" err="1"/>
              <a:t>ls</a:t>
            </a:r>
            <a:endParaRPr lang="en-US" sz="2400" dirty="0"/>
          </a:p>
          <a:p>
            <a:r>
              <a:rPr lang="en-US" sz="2400" dirty="0" err="1"/>
              <a:t>ps</a:t>
            </a:r>
            <a:endParaRPr lang="en-US" sz="2400" dirty="0"/>
          </a:p>
          <a:p>
            <a:r>
              <a:rPr lang="en-US" sz="2400" dirty="0" err="1"/>
              <a:t>grep</a:t>
            </a:r>
            <a:endParaRPr lang="en-US" sz="2400" dirty="0"/>
          </a:p>
          <a:p>
            <a:r>
              <a:rPr lang="en-US" sz="2400" dirty="0"/>
              <a:t>find</a:t>
            </a:r>
          </a:p>
          <a:p>
            <a:r>
              <a:rPr lang="en-US" sz="2400" dirty="0"/>
              <a:t>echo</a:t>
            </a:r>
          </a:p>
          <a:p>
            <a:r>
              <a:rPr lang="en-US" sz="2400" dirty="0"/>
              <a:t>cat</a:t>
            </a:r>
          </a:p>
          <a:p>
            <a:r>
              <a:rPr lang="en-US" sz="2400" dirty="0" err="1"/>
              <a:t>mkdir</a:t>
            </a:r>
            <a:endParaRPr lang="en-US" sz="2400" dirty="0"/>
          </a:p>
          <a:p>
            <a:r>
              <a:rPr lang="en-US" sz="2400" dirty="0" err="1"/>
              <a:t>rm</a:t>
            </a:r>
            <a:endParaRPr lang="en-US" sz="2400" dirty="0"/>
          </a:p>
          <a:p>
            <a:r>
              <a:rPr lang="en-US" sz="2400" dirty="0"/>
              <a:t>tar</a:t>
            </a:r>
          </a:p>
          <a:p>
            <a:r>
              <a:rPr lang="en-US" sz="2400" dirty="0" err="1"/>
              <a:t>env</a:t>
            </a:r>
            <a:endParaRPr lang="en-US" sz="2400" dirty="0"/>
          </a:p>
          <a:p>
            <a:r>
              <a:rPr lang="en-US" sz="2400" dirty="0" err="1"/>
              <a:t>df</a:t>
            </a:r>
            <a:endParaRPr lang="en-US" sz="2400" dirty="0"/>
          </a:p>
          <a:p>
            <a:r>
              <a:rPr lang="en-US" sz="2400" dirty="0" err="1"/>
              <a:t>chmod</a:t>
            </a:r>
            <a:endParaRPr lang="en-US" sz="2400" dirty="0"/>
          </a:p>
          <a:p>
            <a:r>
              <a:rPr lang="en-US" sz="2400" dirty="0" err="1"/>
              <a:t>xargs</a:t>
            </a:r>
            <a:endParaRPr lang="en-US" sz="2400" dirty="0"/>
          </a:p>
          <a:p>
            <a:r>
              <a:rPr lang="en-US" sz="2400" dirty="0"/>
              <a:t>history</a:t>
            </a:r>
          </a:p>
          <a:p>
            <a:r>
              <a:rPr lang="en-US" sz="2400" dirty="0"/>
              <a:t>less</a:t>
            </a:r>
          </a:p>
          <a:p>
            <a:r>
              <a:rPr lang="en-US" sz="2400" dirty="0"/>
              <a:t>which</a:t>
            </a:r>
          </a:p>
          <a:p>
            <a:r>
              <a:rPr lang="en-US" sz="2400" dirty="0" err="1"/>
              <a:t>Whereis</a:t>
            </a:r>
            <a:endParaRPr lang="en-US" sz="2400" dirty="0"/>
          </a:p>
          <a:p>
            <a:r>
              <a:rPr lang="en-US" sz="2400" dirty="0" err="1"/>
              <a:t>ssh</a:t>
            </a:r>
            <a:endParaRPr lang="en-US" sz="2400" dirty="0"/>
          </a:p>
          <a:p>
            <a:r>
              <a:rPr lang="en-US" sz="2400" dirty="0" err="1"/>
              <a:t>scp</a:t>
            </a:r>
            <a:endParaRPr lang="en-US" sz="2400" dirty="0"/>
          </a:p>
          <a:p>
            <a:r>
              <a:rPr lang="en-US" sz="2400" dirty="0" err="1"/>
              <a:t>wc</a:t>
            </a:r>
            <a:endParaRPr lang="en-US" sz="2400" dirty="0"/>
          </a:p>
          <a:p>
            <a:r>
              <a:rPr lang="en-US" sz="2400" dirty="0" err="1"/>
              <a:t>awk</a:t>
            </a:r>
            <a:endParaRPr lang="en-US" sz="2400" dirty="0"/>
          </a:p>
          <a:p>
            <a:r>
              <a:rPr lang="en-US" sz="2400" dirty="0"/>
              <a:t>cut</a:t>
            </a:r>
          </a:p>
          <a:p>
            <a:r>
              <a:rPr lang="en-US" sz="24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11663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/>
              <a:t>Q &amp; A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657072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Thread</a:t>
            </a:r>
          </a:p>
          <a:p>
            <a:r>
              <a:rPr lang="en-US" dirty="0" err="1"/>
              <a:t>Mutex</a:t>
            </a:r>
            <a:endParaRPr lang="en-US" dirty="0"/>
          </a:p>
          <a:p>
            <a:r>
              <a:rPr lang="en-US" dirty="0"/>
              <a:t>Semaphore</a:t>
            </a:r>
          </a:p>
          <a:p>
            <a:r>
              <a:rPr lang="en-US" dirty="0"/>
              <a:t>Unix socket</a:t>
            </a:r>
          </a:p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3036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Process </a:t>
            </a:r>
            <a:r>
              <a:rPr lang="en-US" dirty="0">
                <a:ea typeface="ＭＳ Ｐゴシック" charset="-128"/>
              </a:rPr>
              <a:t>– a program in execution</a:t>
            </a:r>
          </a:p>
          <a:p>
            <a:r>
              <a:rPr lang="en-US" dirty="0">
                <a:ea typeface="ＭＳ Ｐゴシック" charset="-128"/>
              </a:rPr>
              <a:t>Textbook uses the terms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job</a:t>
            </a:r>
            <a:r>
              <a:rPr lang="en-US" dirty="0">
                <a:ea typeface="ＭＳ Ｐゴシック" charset="-128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process</a:t>
            </a:r>
            <a:r>
              <a:rPr lang="en-US" dirty="0">
                <a:ea typeface="ＭＳ Ｐゴシック" charset="-128"/>
              </a:rPr>
              <a:t> almost interchangeably</a:t>
            </a:r>
          </a:p>
          <a:p>
            <a:pPr>
              <a:lnSpc>
                <a:spcPct val="106000"/>
              </a:lnSpc>
            </a:pPr>
            <a:r>
              <a:rPr lang="en-US" sz="3000" dirty="0">
                <a:ea typeface="ＭＳ Ｐゴシック" charset="-128"/>
              </a:rPr>
              <a:t>A process includes:</a:t>
            </a:r>
          </a:p>
          <a:p>
            <a:pPr lvl="1">
              <a:lnSpc>
                <a:spcPct val="106000"/>
              </a:lnSpc>
            </a:pPr>
            <a:r>
              <a:rPr lang="en-US" sz="2600" dirty="0">
                <a:ea typeface="ＭＳ Ｐゴシック" charset="-128"/>
              </a:rPr>
              <a:t>program counter </a:t>
            </a:r>
          </a:p>
          <a:p>
            <a:pPr lvl="1">
              <a:lnSpc>
                <a:spcPct val="106000"/>
              </a:lnSpc>
            </a:pPr>
            <a:r>
              <a:rPr lang="en-US" sz="2600" dirty="0">
                <a:ea typeface="ＭＳ Ｐゴシック" charset="-128"/>
              </a:rPr>
              <a:t>stack</a:t>
            </a:r>
          </a:p>
          <a:p>
            <a:pPr lvl="1">
              <a:lnSpc>
                <a:spcPct val="106000"/>
              </a:lnSpc>
            </a:pPr>
            <a:r>
              <a:rPr lang="en-US" sz="2600" dirty="0">
                <a:ea typeface="ＭＳ Ｐゴシック" charset="-128"/>
              </a:rPr>
              <a:t>data section</a:t>
            </a:r>
          </a:p>
          <a:p>
            <a:pPr>
              <a:lnSpc>
                <a:spcPct val="106000"/>
              </a:lnSpc>
            </a:pPr>
            <a:r>
              <a:rPr lang="en-US" dirty="0">
                <a:ea typeface="ＭＳ Ｐゴシック" charset="-128"/>
              </a:rPr>
              <a:t>Process life-cycle</a:t>
            </a:r>
          </a:p>
          <a:p>
            <a:pPr>
              <a:lnSpc>
                <a:spcPct val="106000"/>
              </a:lnSpc>
            </a:pP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53" y="4800600"/>
            <a:ext cx="5450747" cy="169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88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of running processes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36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Tree on a UNIX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35" y="1219200"/>
            <a:ext cx="7592530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2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thread (or lightweight process) is a basic unit of CPU utilization; it consists of:</a:t>
            </a:r>
          </a:p>
          <a:p>
            <a:pPr lvl="1"/>
            <a:r>
              <a:rPr lang="en-US" sz="2000" dirty="0"/>
              <a:t>Program Counter</a:t>
            </a:r>
          </a:p>
          <a:p>
            <a:pPr lvl="1"/>
            <a:r>
              <a:rPr lang="en-US" sz="2000" dirty="0"/>
              <a:t>Register set</a:t>
            </a:r>
          </a:p>
          <a:p>
            <a:pPr lvl="1"/>
            <a:r>
              <a:rPr lang="en-US" sz="2000" dirty="0"/>
              <a:t>Stack place</a:t>
            </a:r>
          </a:p>
          <a:p>
            <a:r>
              <a:rPr lang="en-US" sz="2400" dirty="0"/>
              <a:t>A thread shares with its peer threads its:</a:t>
            </a:r>
          </a:p>
          <a:p>
            <a:pPr lvl="1"/>
            <a:r>
              <a:rPr lang="en-US" sz="2000" dirty="0"/>
              <a:t>Code section</a:t>
            </a:r>
          </a:p>
          <a:p>
            <a:pPr lvl="1"/>
            <a:r>
              <a:rPr lang="en-US" sz="2000" dirty="0"/>
              <a:t>Data section</a:t>
            </a:r>
          </a:p>
          <a:p>
            <a:pPr lvl="1"/>
            <a:r>
              <a:rPr lang="en-US" sz="2000" dirty="0"/>
              <a:t>Operating-system resources</a:t>
            </a:r>
          </a:p>
          <a:p>
            <a:pPr marL="457200" lvl="1" indent="0">
              <a:buNone/>
            </a:pPr>
            <a:r>
              <a:rPr lang="en-US" sz="2000" dirty="0"/>
              <a:t>Know as a task</a:t>
            </a:r>
          </a:p>
        </p:txBody>
      </p:sp>
    </p:spTree>
    <p:extLst>
      <p:ext uri="{BB962C8B-B14F-4D97-AF65-F5344CB8AC3E}">
        <p14:creationId xmlns:p14="http://schemas.microsoft.com/office/powerpoint/2010/main" val="1668620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335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576111"/>
            <a:ext cx="7772400" cy="106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(a) Three processes each with one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(b) One process with three threads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031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vs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Threads </a:t>
            </a:r>
          </a:p>
          <a:p>
            <a:pPr lvl="1"/>
            <a:r>
              <a:rPr lang="en-US" sz="2400" dirty="0"/>
              <a:t>Will by default share memory</a:t>
            </a:r>
          </a:p>
          <a:p>
            <a:pPr lvl="1"/>
            <a:r>
              <a:rPr lang="en-US" sz="2400" dirty="0"/>
              <a:t>Will share file descriptors</a:t>
            </a:r>
          </a:p>
          <a:p>
            <a:pPr lvl="1"/>
            <a:r>
              <a:rPr lang="en-US" sz="2400" dirty="0"/>
              <a:t>Will share </a:t>
            </a:r>
            <a:r>
              <a:rPr lang="en-US" sz="2400" dirty="0" err="1"/>
              <a:t>filesystem</a:t>
            </a:r>
            <a:r>
              <a:rPr lang="en-US" sz="2400" dirty="0"/>
              <a:t> context </a:t>
            </a:r>
          </a:p>
          <a:p>
            <a:pPr lvl="1"/>
            <a:r>
              <a:rPr lang="en-US" sz="2400" dirty="0"/>
              <a:t>Will share signal handling</a:t>
            </a:r>
          </a:p>
          <a:p>
            <a:r>
              <a:rPr lang="en-US" sz="2800" dirty="0"/>
              <a:t>Processes</a:t>
            </a:r>
          </a:p>
          <a:p>
            <a:pPr lvl="1"/>
            <a:r>
              <a:rPr lang="en-US" sz="2400" dirty="0"/>
              <a:t>Will by default not share memory </a:t>
            </a:r>
          </a:p>
          <a:p>
            <a:pPr lvl="1"/>
            <a:r>
              <a:rPr lang="en-US" sz="2400" dirty="0"/>
              <a:t>Most file descriptors not shared </a:t>
            </a:r>
          </a:p>
          <a:p>
            <a:pPr lvl="1"/>
            <a:r>
              <a:rPr lang="en-US" sz="2400" dirty="0"/>
              <a:t>Most file descriptors not shared </a:t>
            </a:r>
          </a:p>
          <a:p>
            <a:pPr lvl="1"/>
            <a:r>
              <a:rPr lang="en-US" sz="2400" dirty="0"/>
              <a:t>Don't share 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3666699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34" y="1219200"/>
            <a:ext cx="7769931" cy="490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24227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2667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FF"/>
                </a:solidFill>
              </a:rPr>
              <a:t>Signals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439658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379317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265" y="1219200"/>
            <a:ext cx="6515469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9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= </a:t>
            </a:r>
            <a:r>
              <a:rPr lang="en-US" b="1" dirty="0"/>
              <a:t>B</a:t>
            </a:r>
            <a:r>
              <a:rPr lang="en-US" dirty="0"/>
              <a:t>ourne </a:t>
            </a:r>
            <a:r>
              <a:rPr lang="en-US" b="1" dirty="0"/>
              <a:t>A</a:t>
            </a:r>
            <a:r>
              <a:rPr lang="en-US" dirty="0"/>
              <a:t>gain </a:t>
            </a:r>
            <a:r>
              <a:rPr lang="en-US" b="1" dirty="0" err="1"/>
              <a:t>SH</a:t>
            </a:r>
            <a:r>
              <a:rPr lang="en-US" dirty="0" err="1"/>
              <a:t>ell</a:t>
            </a:r>
            <a:endParaRPr lang="en-US" dirty="0"/>
          </a:p>
          <a:p>
            <a:r>
              <a:rPr lang="en-US" dirty="0"/>
              <a:t>Bash is a shell written as a free replacement to the standard Bourne Shell (/bin/</a:t>
            </a:r>
            <a:r>
              <a:rPr lang="en-US" dirty="0" err="1"/>
              <a:t>sh</a:t>
            </a:r>
            <a:r>
              <a:rPr lang="en-US" dirty="0"/>
              <a:t>) originally written by Steve Bourne for UNIX systems.</a:t>
            </a:r>
          </a:p>
          <a:p>
            <a:r>
              <a:rPr lang="en-US" dirty="0"/>
              <a:t>It has all of the features of the original Bourne Shell, plus additions that make it easier to program with and use from the command line.</a:t>
            </a:r>
          </a:p>
          <a:p>
            <a:r>
              <a:rPr lang="en-US" dirty="0"/>
              <a:t>Since it is Free Software, it has been adopted as the default shell on most Linux systems.</a:t>
            </a:r>
          </a:p>
        </p:txBody>
      </p:sp>
    </p:spTree>
    <p:extLst>
      <p:ext uri="{BB962C8B-B14F-4D97-AF65-F5344CB8AC3E}">
        <p14:creationId xmlns:p14="http://schemas.microsoft.com/office/powerpoint/2010/main" val="4155993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IPC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91" y="1219200"/>
            <a:ext cx="8168817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0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Message queues can be best described as an internal linked list within the kernel's addressing space</a:t>
            </a:r>
          </a:p>
          <a:p>
            <a:r>
              <a:rPr lang="en-US" sz="2800" dirty="0"/>
              <a:t>Messages can be sent to the queue in order and retrieved from the queue in several different ways</a:t>
            </a:r>
          </a:p>
          <a:p>
            <a:r>
              <a:rPr lang="en-US" sz="2800" dirty="0" err="1"/>
              <a:t>msgget</a:t>
            </a:r>
            <a:r>
              <a:rPr lang="en-US" sz="2800" dirty="0"/>
              <a:t>(): create a new message queue, or access an existing queue</a:t>
            </a:r>
          </a:p>
          <a:p>
            <a:r>
              <a:rPr lang="en-US" sz="2800" dirty="0" err="1"/>
              <a:t>msgsnd</a:t>
            </a:r>
            <a:r>
              <a:rPr lang="en-US" sz="2800" dirty="0"/>
              <a:t>(): deliver a message to a queue</a:t>
            </a:r>
          </a:p>
          <a:p>
            <a:r>
              <a:rPr lang="en-US" sz="2800" dirty="0" err="1"/>
              <a:t>msgrcv</a:t>
            </a:r>
            <a:r>
              <a:rPr lang="en-US" sz="2800" dirty="0"/>
              <a:t>(): retrieve the message from the queue</a:t>
            </a:r>
          </a:p>
          <a:p>
            <a:r>
              <a:rPr lang="en-US" sz="2800" dirty="0" err="1"/>
              <a:t>msgctl</a:t>
            </a:r>
            <a:r>
              <a:rPr lang="en-US" sz="2800" dirty="0"/>
              <a:t>(): performs control operations on a message queue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518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24558" y="1473201"/>
            <a:ext cx="888365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3 tasks. Thread 2 locks the </a:t>
            </a:r>
            <a:r>
              <a:rPr lang="en-US" dirty="0" err="1"/>
              <a:t>Mutex</a:t>
            </a:r>
            <a:r>
              <a:rPr lang="en-US" dirty="0"/>
              <a:t>. </a:t>
            </a: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4114800" y="2631710"/>
            <a:ext cx="1279525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1</a:t>
            </a:r>
          </a:p>
          <a:p>
            <a:pPr algn="ctr" eaLnBrk="1" hangingPunct="1"/>
            <a:r>
              <a:rPr lang="en-US" sz="1400" dirty="0"/>
              <a:t>(H)</a:t>
            </a: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5835651" y="2675732"/>
            <a:ext cx="1281112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2</a:t>
            </a:r>
          </a:p>
          <a:p>
            <a:pPr algn="ctr" eaLnBrk="1" hangingPunct="1"/>
            <a:r>
              <a:rPr lang="en-US" sz="1400" dirty="0"/>
              <a:t>(M)</a:t>
            </a: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7462961" y="2558440"/>
            <a:ext cx="1333499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3</a:t>
            </a:r>
            <a:br>
              <a:rPr lang="en-US" sz="1400" dirty="0"/>
            </a:br>
            <a:r>
              <a:rPr lang="en-US" sz="1400" dirty="0"/>
              <a:t>(L)</a:t>
            </a:r>
          </a:p>
        </p:txBody>
      </p:sp>
      <p:sp>
        <p:nvSpPr>
          <p:cNvPr id="22" name="Snip Single Corner Rectangle 21"/>
          <p:cNvSpPr/>
          <p:nvPr/>
        </p:nvSpPr>
        <p:spPr bwMode="auto">
          <a:xfrm>
            <a:off x="5856288" y="5815013"/>
            <a:ext cx="1366837" cy="600075"/>
          </a:xfrm>
          <a:prstGeom prst="snip1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Resource</a:t>
            </a:r>
          </a:p>
        </p:txBody>
      </p:sp>
      <p:sp>
        <p:nvSpPr>
          <p:cNvPr id="23" name="Rounded Rectangle 14"/>
          <p:cNvSpPr>
            <a:spLocks noChangeArrowheads="1"/>
          </p:cNvSpPr>
          <p:nvPr/>
        </p:nvSpPr>
        <p:spPr bwMode="auto">
          <a:xfrm>
            <a:off x="5791200" y="4572000"/>
            <a:ext cx="1497013" cy="65563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600">
                <a:cs typeface="+mn-cs"/>
              </a:rPr>
              <a:t>Mutex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816850" y="4648200"/>
            <a:ext cx="101758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000" b="1">
                <a:solidFill>
                  <a:srgbClr val="000000"/>
                </a:solidFill>
              </a:rPr>
              <a:t>Mutex Queue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788275" y="4838700"/>
            <a:ext cx="1028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FE0000"/>
                </a:solidFill>
              </a:rPr>
              <a:t>Thread 3</a:t>
            </a:r>
          </a:p>
        </p:txBody>
      </p: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7788275" y="5067300"/>
            <a:ext cx="1028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FE0000"/>
                </a:solidFill>
              </a:rPr>
              <a:t>Thread 1</a:t>
            </a:r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6540500" y="3462338"/>
            <a:ext cx="0" cy="10969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Straight Arrow Connector 50"/>
          <p:cNvCxnSpPr>
            <a:cxnSpLocks noChangeShapeType="1"/>
          </p:cNvCxnSpPr>
          <p:nvPr/>
        </p:nvCxnSpPr>
        <p:spPr bwMode="auto">
          <a:xfrm flipH="1">
            <a:off x="6540500" y="3322638"/>
            <a:ext cx="1435100" cy="12366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9" name="Straight Arrow Connector 50"/>
          <p:cNvCxnSpPr>
            <a:cxnSpLocks noChangeShapeType="1"/>
          </p:cNvCxnSpPr>
          <p:nvPr/>
        </p:nvCxnSpPr>
        <p:spPr bwMode="auto">
          <a:xfrm>
            <a:off x="5192713" y="3348038"/>
            <a:ext cx="1347787" cy="12112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Straight Arrow Connector 50"/>
          <p:cNvCxnSpPr>
            <a:cxnSpLocks noChangeShapeType="1"/>
          </p:cNvCxnSpPr>
          <p:nvPr/>
        </p:nvCxnSpPr>
        <p:spPr bwMode="auto">
          <a:xfrm>
            <a:off x="6540500" y="5195888"/>
            <a:ext cx="0" cy="619125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6022975" y="4965700"/>
            <a:ext cx="1028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FE0000"/>
                </a:solidFill>
              </a:rPr>
              <a:t>Thread 2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167690" y="3336132"/>
            <a:ext cx="8883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200">
                <a:solidFill>
                  <a:srgbClr val="000000"/>
                </a:solidFill>
              </a:rPr>
              <a:t>The task 3 then tries to lock the Mutex but it is already locked so task 3 waits in the Mutex’s queue.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133350" y="2069846"/>
            <a:ext cx="8883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200" dirty="0">
                <a:solidFill>
                  <a:srgbClr val="000000"/>
                </a:solidFill>
              </a:rPr>
              <a:t>The task 1 tries to lock the </a:t>
            </a:r>
            <a:r>
              <a:rPr lang="en-US" sz="2200" dirty="0" err="1">
                <a:solidFill>
                  <a:srgbClr val="000000"/>
                </a:solidFill>
              </a:rPr>
              <a:t>Mutex</a:t>
            </a:r>
            <a:r>
              <a:rPr lang="en-US" sz="2200" dirty="0">
                <a:solidFill>
                  <a:srgbClr val="000000"/>
                </a:solidFill>
              </a:rPr>
              <a:t> but it is already locked so task 1 waits in the </a:t>
            </a:r>
            <a:r>
              <a:rPr lang="en-US" sz="2200" dirty="0" err="1">
                <a:solidFill>
                  <a:srgbClr val="000000"/>
                </a:solidFill>
              </a:rPr>
              <a:t>Mutex’s</a:t>
            </a:r>
            <a:r>
              <a:rPr lang="en-US" sz="2200" dirty="0">
                <a:solidFill>
                  <a:srgbClr val="000000"/>
                </a:solidFill>
              </a:rPr>
              <a:t> queue.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167856" y="2766789"/>
            <a:ext cx="8883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200">
                <a:solidFill>
                  <a:srgbClr val="000000"/>
                </a:solidFill>
              </a:rPr>
              <a:t>The task 2 unlocks the Mutex and the task 3 locks it.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143773" y="4121135"/>
            <a:ext cx="88836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"/>
              </a:spcBef>
              <a:spcAft>
                <a:spcPct val="3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200" dirty="0">
                <a:solidFill>
                  <a:srgbClr val="000000"/>
                </a:solidFill>
              </a:rPr>
              <a:t>The task 3 unlocks the </a:t>
            </a:r>
            <a:r>
              <a:rPr lang="en-US" sz="2200" dirty="0" err="1">
                <a:solidFill>
                  <a:srgbClr val="000000"/>
                </a:solidFill>
              </a:rPr>
              <a:t>Mutex</a:t>
            </a:r>
            <a:r>
              <a:rPr lang="en-US" sz="2200" dirty="0">
                <a:solidFill>
                  <a:srgbClr val="000000"/>
                </a:solidFill>
              </a:rPr>
              <a:t> and the task 1 locks it.</a:t>
            </a:r>
          </a:p>
        </p:txBody>
      </p:sp>
    </p:spTree>
    <p:extLst>
      <p:ext uri="{BB962C8B-B14F-4D97-AF65-F5344CB8AC3E}">
        <p14:creationId xmlns:p14="http://schemas.microsoft.com/office/powerpoint/2010/main" val="4210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306 0.0203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19167 -0.0129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animBg="1"/>
      <p:bldP spid="20" grpId="0" animBg="1"/>
      <p:bldP spid="21" grpId="0" animBg="1"/>
      <p:bldP spid="22" grpId="0" animBg="1"/>
      <p:bldP spid="24" grpId="0" animBg="1"/>
      <p:bldP spid="25" grpId="0"/>
      <p:bldP spid="25" grpId="1"/>
      <p:bldP spid="25" grpId="2"/>
      <p:bldP spid="26" grpId="0"/>
      <p:bldP spid="26" grpId="1"/>
      <p:bldP spid="31" grpId="0"/>
      <p:bldP spid="31" grpId="1"/>
      <p:bldP spid="31" grpId="2"/>
      <p:bldP spid="32" grpId="0"/>
      <p:bldP spid="32" grpId="1"/>
      <p:bldP spid="33" grpId="0"/>
      <p:bldP spid="33" grpId="1"/>
      <p:bldP spid="34" grpId="0"/>
      <p:bldP spid="34" grpId="1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254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semaphore with initial value is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0" y="3429000"/>
            <a:ext cx="2209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Semaphore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43700" y="40005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Count: 2</a:t>
            </a: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838200" y="2257517"/>
            <a:ext cx="1279525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1</a:t>
            </a: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838200" y="3283976"/>
            <a:ext cx="1281112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2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815602" y="4310435"/>
            <a:ext cx="1333499" cy="77787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Thread 3</a:t>
            </a:r>
          </a:p>
        </p:txBody>
      </p:sp>
      <p:cxnSp>
        <p:nvCxnSpPr>
          <p:cNvPr id="10" name="Straight Arrow Connector 9"/>
          <p:cNvCxnSpPr>
            <a:stCxn id="6" idx="6"/>
            <a:endCxn id="4" idx="1"/>
          </p:cNvCxnSpPr>
          <p:nvPr/>
        </p:nvCxnSpPr>
        <p:spPr>
          <a:xfrm>
            <a:off x="2117725" y="2646455"/>
            <a:ext cx="4359275" cy="1354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51768" y="40005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Count: 1</a:t>
            </a:r>
          </a:p>
        </p:txBody>
      </p:sp>
      <p:sp>
        <p:nvSpPr>
          <p:cNvPr id="12" name="Snip Single Corner Rectangle 11"/>
          <p:cNvSpPr/>
          <p:nvPr/>
        </p:nvSpPr>
        <p:spPr bwMode="auto">
          <a:xfrm>
            <a:off x="6906549" y="5486400"/>
            <a:ext cx="1366837" cy="600075"/>
          </a:xfrm>
          <a:prstGeom prst="snip1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cs typeface="+mn-cs"/>
              </a:rPr>
              <a:t>Resource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919374" y="2045690"/>
            <a:ext cx="101758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000" b="1" dirty="0">
                <a:solidFill>
                  <a:srgbClr val="000000"/>
                </a:solidFill>
              </a:rPr>
              <a:t>Semaphore Queue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12" idx="3"/>
          </p:cNvCxnSpPr>
          <p:nvPr/>
        </p:nvCxnSpPr>
        <p:spPr>
          <a:xfrm>
            <a:off x="7581900" y="4572000"/>
            <a:ext cx="8068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4" idx="1"/>
          </p:cNvCxnSpPr>
          <p:nvPr/>
        </p:nvCxnSpPr>
        <p:spPr>
          <a:xfrm>
            <a:off x="2119312" y="3672914"/>
            <a:ext cx="4357688" cy="32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43700" y="3988958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" name="Straight Arrow Connector 20"/>
          <p:cNvCxnSpPr>
            <a:stCxn id="8" idx="6"/>
            <a:endCxn id="4" idx="1"/>
          </p:cNvCxnSpPr>
          <p:nvPr/>
        </p:nvCxnSpPr>
        <p:spPr>
          <a:xfrm flipV="1">
            <a:off x="2149101" y="4000500"/>
            <a:ext cx="4327899" cy="69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919374" y="2412680"/>
            <a:ext cx="1028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FE0000"/>
                </a:solidFill>
              </a:rPr>
              <a:t>Thread 3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59889" y="1059442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Thread 1 access the semaphore without wait, count down to 1.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7200" y="1086185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Thread 2 access the semaphore without wait, count down to 0.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457200" y="1079452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Thread 3 access the semaphore. Push into semaphore queue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422238" y="1046088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Thread 1 post the semaphore, count increase to 1. Then thread 3 can get the semaphore.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419549" y="1049265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Thread 3 post the semaphore, count increase to 1.</a:t>
            </a:r>
          </a:p>
        </p:txBody>
      </p:sp>
    </p:spTree>
    <p:extLst>
      <p:ext uri="{BB962C8B-B14F-4D97-AF65-F5344CB8AC3E}">
        <p14:creationId xmlns:p14="http://schemas.microsoft.com/office/powerpoint/2010/main" val="25099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11" grpId="0" animBg="1"/>
      <p:bldP spid="11" grpId="1" animBg="1"/>
      <p:bldP spid="11" grpId="2" animBg="1"/>
      <p:bldP spid="12" grpId="0" animBg="1"/>
      <p:bldP spid="13" grpId="0" animBg="1"/>
      <p:bldP spid="20" grpId="0" animBg="1"/>
      <p:bldP spid="20" grpId="1" animBg="1"/>
      <p:bldP spid="24" grpId="0"/>
      <p:bldP spid="24" grpId="1"/>
      <p:bldP spid="25" grpId="0" build="p"/>
      <p:bldP spid="25" grpId="1" build="allAtOnce"/>
      <p:bldP spid="26" grpId="0" build="p"/>
      <p:bldP spid="26" grpId="1" build="allAtOnce"/>
      <p:bldP spid="27" grpId="0" build="p"/>
      <p:bldP spid="27" grpId="1" build="allAtOnce"/>
      <p:bldP spid="28" grpId="0" build="p"/>
      <p:bldP spid="28" grpId="1" build="allAtOnce"/>
      <p:bldP spid="2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3178" y="1219200"/>
            <a:ext cx="8883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100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We have a Bounded buffer (ring buffer): size ‘N’</a:t>
            </a:r>
          </a:p>
          <a:p>
            <a:pPr lvl="1">
              <a:spcAft>
                <a:spcPct val="10000"/>
              </a:spcAft>
            </a:pPr>
            <a:r>
              <a:rPr lang="en-US" altLang="zh-CN" sz="1800" dirty="0">
                <a:ea typeface="SimSun" panose="02010600030101010101" pitchFamily="2" charset="-122"/>
              </a:rPr>
              <a:t>The access entry is 0… N-1, then “wrap around” to 0 again</a:t>
            </a:r>
          </a:p>
          <a:p>
            <a:pPr>
              <a:spcAft>
                <a:spcPct val="100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Producer Thread writes data to buffer</a:t>
            </a:r>
          </a:p>
          <a:p>
            <a:pPr lvl="1">
              <a:spcAft>
                <a:spcPct val="10000"/>
              </a:spcAft>
            </a:pPr>
            <a:r>
              <a:rPr lang="en-US" altLang="zh-CN" sz="1800" dirty="0">
                <a:ea typeface="SimSun" panose="02010600030101010101" pitchFamily="2" charset="-122"/>
              </a:rPr>
              <a:t>Must not write more than ‘N’ items more than consumer “ate”</a:t>
            </a:r>
          </a:p>
          <a:p>
            <a:pPr>
              <a:spcAft>
                <a:spcPct val="100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Consumer Thread reads data from buffer</a:t>
            </a:r>
          </a:p>
          <a:p>
            <a:pPr lvl="1">
              <a:spcAft>
                <a:spcPct val="10000"/>
              </a:spcAft>
            </a:pPr>
            <a:r>
              <a:rPr lang="en-US" altLang="zh-CN" sz="1800" dirty="0">
                <a:ea typeface="SimSun" panose="02010600030101010101" pitchFamily="2" charset="-122"/>
              </a:rPr>
              <a:t>Should not try to consume if there is no data</a:t>
            </a:r>
          </a:p>
          <a:p>
            <a:pPr>
              <a:spcAft>
                <a:spcPct val="10000"/>
              </a:spcAft>
            </a:pPr>
            <a:r>
              <a:rPr lang="en-US" sz="2000" dirty="0">
                <a:ea typeface="SimSun" panose="02010600030101010101" pitchFamily="2" charset="-122"/>
              </a:rPr>
              <a:t>A semaphore is used to have the control of the available space in the buffer.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72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68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64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005" y="4433887"/>
            <a:ext cx="6096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05605" y="4433887"/>
            <a:ext cx="6096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15205" y="4433887"/>
            <a:ext cx="6096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24805" y="4433887"/>
            <a:ext cx="6096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344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440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6263005" y="496728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3900805" y="496728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67405" y="5715000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Producer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29605" y="5729287"/>
            <a:ext cx="1204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Consumer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253605" y="4433887"/>
            <a:ext cx="609600" cy="533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>
                <a:ea typeface="SimSun" panose="02010600030101010101" pitchFamily="2" charset="-122"/>
              </a:rPr>
              <a:t>N-1</a:t>
            </a: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8805" y="4648200"/>
            <a:ext cx="8407400" cy="927100"/>
          </a:xfrm>
          <a:custGeom>
            <a:avLst/>
            <a:gdLst>
              <a:gd name="T0" fmla="*/ 7264400 w 5296"/>
              <a:gd name="T1" fmla="*/ 76200 h 584"/>
              <a:gd name="T2" fmla="*/ 7950200 w 5296"/>
              <a:gd name="T3" fmla="*/ 533400 h 584"/>
              <a:gd name="T4" fmla="*/ 4521200 w 5296"/>
              <a:gd name="T5" fmla="*/ 914400 h 584"/>
              <a:gd name="T6" fmla="*/ 558800 w 5296"/>
              <a:gd name="T7" fmla="*/ 457200 h 584"/>
              <a:gd name="T8" fmla="*/ 1168400 w 5296"/>
              <a:gd name="T9" fmla="*/ 0 h 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96"/>
              <a:gd name="T16" fmla="*/ 0 h 584"/>
              <a:gd name="T17" fmla="*/ 5296 w 5296"/>
              <a:gd name="T18" fmla="*/ 584 h 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96" h="584">
                <a:moveTo>
                  <a:pt x="4576" y="48"/>
                </a:moveTo>
                <a:cubicBezTo>
                  <a:pt x="4936" y="148"/>
                  <a:pt x="5296" y="248"/>
                  <a:pt x="5008" y="336"/>
                </a:cubicBezTo>
                <a:cubicBezTo>
                  <a:pt x="4720" y="424"/>
                  <a:pt x="3624" y="584"/>
                  <a:pt x="2848" y="576"/>
                </a:cubicBezTo>
                <a:cubicBezTo>
                  <a:pt x="2072" y="568"/>
                  <a:pt x="704" y="384"/>
                  <a:pt x="352" y="288"/>
                </a:cubicBezTo>
                <a:cubicBezTo>
                  <a:pt x="0" y="192"/>
                  <a:pt x="368" y="96"/>
                  <a:pt x="736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87680" y="5621337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Semaphore =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90855" y="5614987"/>
            <a:ext cx="176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Semaphore =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04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6667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6666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75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0.06667 2.962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20" grpId="0"/>
      <p:bldP spid="20" grpId="1"/>
      <p:bldP spid="21" grpId="0"/>
      <p:bldP spid="2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inter-process-communication mechanism that allows bidirectional data exchange between process running on the same </a:t>
            </a:r>
            <a:r>
              <a:rPr lang="en-US" sz="2800" dirty="0" err="1"/>
              <a:t>machineCreate</a:t>
            </a:r>
            <a:r>
              <a:rPr lang="en-US" sz="2800" dirty="0"/>
              <a:t> socket: </a:t>
            </a:r>
            <a:r>
              <a:rPr lang="en-US" sz="2400" i="1" dirty="0" err="1"/>
              <a:t>unix_socket</a:t>
            </a:r>
            <a:r>
              <a:rPr lang="en-US" sz="2400" i="1" dirty="0"/>
              <a:t> = socket(</a:t>
            </a:r>
            <a:r>
              <a:rPr lang="en-US" sz="2400" b="1" i="1" dirty="0"/>
              <a:t>AF_UNIX</a:t>
            </a:r>
            <a:r>
              <a:rPr lang="en-US" sz="2400" i="1" dirty="0"/>
              <a:t>, type, 0);</a:t>
            </a:r>
            <a:endParaRPr lang="en-US" sz="2800" i="1" dirty="0"/>
          </a:p>
          <a:p>
            <a:r>
              <a:rPr lang="en-US" sz="2800" dirty="0"/>
              <a:t>Bind socket address: </a:t>
            </a:r>
            <a:r>
              <a:rPr lang="en-US" sz="2400" i="1" dirty="0"/>
              <a:t>bind(</a:t>
            </a:r>
            <a:r>
              <a:rPr lang="en-US" sz="2400" i="1" dirty="0" err="1"/>
              <a:t>fd</a:t>
            </a:r>
            <a:r>
              <a:rPr lang="en-US" sz="2400" i="1" dirty="0"/>
              <a:t>, (struct </a:t>
            </a:r>
            <a:r>
              <a:rPr lang="en-US" sz="2400" i="1" dirty="0" err="1"/>
              <a:t>sockaddr</a:t>
            </a:r>
            <a:r>
              <a:rPr lang="en-US" sz="2400" i="1" dirty="0"/>
              <a:t>*)&amp;</a:t>
            </a:r>
            <a:r>
              <a:rPr lang="en-US" sz="2400" i="1" dirty="0" err="1"/>
              <a:t>addr</a:t>
            </a:r>
            <a:r>
              <a:rPr lang="en-US" sz="2400" i="1" dirty="0"/>
              <a:t>, </a:t>
            </a:r>
            <a:r>
              <a:rPr lang="en-US" sz="2400" i="1" dirty="0" err="1"/>
              <a:t>sizeof</a:t>
            </a:r>
            <a:r>
              <a:rPr lang="en-US" sz="2400" i="1" dirty="0"/>
              <a:t>(</a:t>
            </a:r>
            <a:r>
              <a:rPr lang="en-US" sz="2400" i="1" dirty="0" err="1"/>
              <a:t>addr</a:t>
            </a:r>
            <a:r>
              <a:rPr lang="en-US" sz="2400" i="1" dirty="0"/>
              <a:t>))</a:t>
            </a:r>
            <a:endParaRPr lang="en-US" sz="2800" i="1" dirty="0"/>
          </a:p>
          <a:p>
            <a:r>
              <a:rPr lang="en-US" sz="2800" dirty="0"/>
              <a:t>Server wait and accept connection: </a:t>
            </a:r>
            <a:r>
              <a:rPr lang="en-US" sz="2400" i="1" dirty="0"/>
              <a:t>accept(</a:t>
            </a:r>
            <a:r>
              <a:rPr lang="en-US" sz="2400" i="1" dirty="0" err="1"/>
              <a:t>fd</a:t>
            </a:r>
            <a:r>
              <a:rPr lang="en-US" sz="2400" i="1" dirty="0"/>
              <a:t>, NULL, NULL)</a:t>
            </a:r>
          </a:p>
          <a:p>
            <a:r>
              <a:rPr lang="en-US" sz="2800" dirty="0"/>
              <a:t>Client connect: </a:t>
            </a:r>
            <a:r>
              <a:rPr lang="en-US" sz="2400" dirty="0"/>
              <a:t>connect(</a:t>
            </a:r>
            <a:r>
              <a:rPr lang="en-US" sz="2400" dirty="0" err="1"/>
              <a:t>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*)&amp;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</a:t>
            </a:r>
            <a:endParaRPr lang="en-US" sz="2400" i="1" dirty="0"/>
          </a:p>
          <a:p>
            <a:r>
              <a:rPr lang="en-US" sz="2800" dirty="0"/>
              <a:t>Read data: </a:t>
            </a:r>
            <a:r>
              <a:rPr lang="en-US" sz="2400" i="1" dirty="0" err="1"/>
              <a:t>rc</a:t>
            </a:r>
            <a:r>
              <a:rPr lang="en-US" sz="2400" i="1" dirty="0"/>
              <a:t>=read(</a:t>
            </a:r>
            <a:r>
              <a:rPr lang="en-US" sz="2400" i="1" dirty="0" err="1"/>
              <a:t>cl,buf,sizeof</a:t>
            </a:r>
            <a:r>
              <a:rPr lang="en-US" sz="2400" i="1" dirty="0"/>
              <a:t>(</a:t>
            </a:r>
            <a:r>
              <a:rPr lang="en-US" sz="2400" i="1" dirty="0" err="1"/>
              <a:t>buf</a:t>
            </a:r>
            <a:r>
              <a:rPr lang="en-US" sz="2400" i="1" dirty="0"/>
              <a:t>)</a:t>
            </a:r>
            <a:endParaRPr lang="en-US" sz="2800" i="1" dirty="0"/>
          </a:p>
          <a:p>
            <a:r>
              <a:rPr lang="en-US" sz="2800" dirty="0"/>
              <a:t>Write data: </a:t>
            </a:r>
            <a:r>
              <a:rPr lang="en-US" sz="2400" i="1" dirty="0" err="1"/>
              <a:t>rc</a:t>
            </a:r>
            <a:r>
              <a:rPr lang="en-US" sz="2400" i="1" dirty="0"/>
              <a:t>=write(</a:t>
            </a:r>
            <a:r>
              <a:rPr lang="en-US" sz="2400" i="1" dirty="0" err="1"/>
              <a:t>fd</a:t>
            </a:r>
            <a:r>
              <a:rPr lang="en-US" sz="2400" i="1" dirty="0"/>
              <a:t>,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len</a:t>
            </a:r>
            <a:r>
              <a:rPr lang="en-US" sz="2400" i="1" dirty="0"/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52103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926012" cy="4906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2161"/>
            <a:ext cx="2054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MCj040394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70748"/>
            <a:ext cx="7016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MCj040774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3936023"/>
            <a:ext cx="7112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MCj039792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2" y="1230923"/>
            <a:ext cx="7826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MCj037906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2" y="2192948"/>
            <a:ext cx="7762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MCj0405920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2" y="3959836"/>
            <a:ext cx="8048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/>
              <a:t>Q &amp; A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3147697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Yocto</a:t>
            </a:r>
            <a:r>
              <a:rPr lang="en-US" dirty="0"/>
              <a:t> Project</a:t>
            </a:r>
          </a:p>
          <a:p>
            <a:r>
              <a:rPr lang="en-US" dirty="0" err="1"/>
              <a:t>Yocto</a:t>
            </a:r>
            <a:r>
              <a:rPr lang="en-US" dirty="0"/>
              <a:t> Project Build System</a:t>
            </a:r>
          </a:p>
          <a:p>
            <a:r>
              <a:rPr lang="en-US" dirty="0" err="1"/>
              <a:t>Yocto</a:t>
            </a:r>
            <a:r>
              <a:rPr lang="en-US" dirty="0"/>
              <a:t> Project Workflow</a:t>
            </a:r>
          </a:p>
          <a:p>
            <a:r>
              <a:rPr lang="en-US" dirty="0"/>
              <a:t>Quick Start Guide in a Slide</a:t>
            </a:r>
          </a:p>
        </p:txBody>
      </p:sp>
    </p:spTree>
    <p:extLst>
      <p:ext uri="{BB962C8B-B14F-4D97-AF65-F5344CB8AC3E}">
        <p14:creationId xmlns:p14="http://schemas.microsoft.com/office/powerpoint/2010/main" val="2887518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Yocto</a:t>
            </a:r>
            <a:r>
              <a:rPr lang="en-US" dirty="0"/>
              <a:t>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Distribution build environment and tools for embedded</a:t>
            </a:r>
          </a:p>
          <a:p>
            <a:r>
              <a:rPr lang="en-US" sz="2400" dirty="0"/>
              <a:t>Supports ARM, PPC, MIPS, x86 (32 &amp; 64 bit)</a:t>
            </a:r>
          </a:p>
          <a:p>
            <a:r>
              <a:rPr lang="en-US" sz="2400" dirty="0"/>
              <a:t>Open source project with a strong community</a:t>
            </a:r>
          </a:p>
          <a:p>
            <a:r>
              <a:rPr lang="en-US" sz="2400" dirty="0"/>
              <a:t>Content</a:t>
            </a:r>
          </a:p>
          <a:p>
            <a:pPr lvl="1"/>
            <a:r>
              <a:rPr lang="en-US" sz="2000" dirty="0"/>
              <a:t>Complete Linux OS with package metadata</a:t>
            </a:r>
          </a:p>
          <a:p>
            <a:pPr lvl="1"/>
            <a:r>
              <a:rPr lang="en-US" sz="2000" dirty="0"/>
              <a:t>Releases every 6 months with latest (but stable) kernel, </a:t>
            </a:r>
            <a:r>
              <a:rPr lang="en-US" sz="2000" dirty="0" err="1"/>
              <a:t>toolchain</a:t>
            </a:r>
            <a:r>
              <a:rPr lang="en-US" sz="2000" dirty="0"/>
              <a:t>, and package versions, Cutting-edge metadata tracking a variety of open source </a:t>
            </a:r>
            <a:r>
              <a:rPr lang="en-US" sz="2000" dirty="0" err="1"/>
              <a:t>upstreams</a:t>
            </a:r>
            <a:endParaRPr lang="en-US" sz="2000" dirty="0"/>
          </a:p>
          <a:p>
            <a:pPr lvl="1"/>
            <a:r>
              <a:rPr lang="en-US" sz="2000" dirty="0"/>
              <a:t>Common Linux BSP format and reference images, place for Industry to publish BSPs</a:t>
            </a:r>
          </a:p>
          <a:p>
            <a:pPr lvl="1"/>
            <a:r>
              <a:rPr lang="en-US" sz="2000" dirty="0"/>
              <a:t>App </a:t>
            </a:r>
            <a:r>
              <a:rPr lang="en-US" sz="2000" dirty="0" err="1"/>
              <a:t>Dev</a:t>
            </a:r>
            <a:r>
              <a:rPr lang="en-US" sz="2000" dirty="0"/>
              <a:t> Tools which allow development against the stack, including Eclipse plug-ins and emulators</a:t>
            </a:r>
          </a:p>
          <a:p>
            <a:pPr lvl="1"/>
            <a:r>
              <a:rPr lang="en-US" sz="2000" dirty="0"/>
              <a:t>Full documentation representative of a consistent system It’s not an embedded Linux distribution – It creates a custom one for you.</a:t>
            </a:r>
          </a:p>
        </p:txBody>
      </p:sp>
    </p:spTree>
    <p:extLst>
      <p:ext uri="{BB962C8B-B14F-4D97-AF65-F5344CB8AC3E}">
        <p14:creationId xmlns:p14="http://schemas.microsoft.com/office/powerpoint/2010/main" val="267041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bash different from DOS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sensitivity</a:t>
            </a:r>
            <a:r>
              <a:rPr lang="en-US" dirty="0"/>
              <a:t>: bash is case sensitivity, but DOS is not.</a:t>
            </a:r>
          </a:p>
          <a:p>
            <a:r>
              <a:rPr lang="en-US" b="1" dirty="0"/>
              <a:t>“/” vs. “\”</a:t>
            </a:r>
            <a:r>
              <a:rPr lang="en-US" dirty="0"/>
              <a:t>: In DOS, the forward-slash “/” is the command argument delimiter, while the backslash “\” is a directory separator. In Linux/UNIX, the “/” is the directory separator, and the “\” is an escape character.</a:t>
            </a:r>
          </a:p>
        </p:txBody>
      </p:sp>
    </p:spTree>
    <p:extLst>
      <p:ext uri="{BB962C8B-B14F-4D97-AF65-F5344CB8AC3E}">
        <p14:creationId xmlns:p14="http://schemas.microsoft.com/office/powerpoint/2010/main" val="1911039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Build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1959"/>
            <a:ext cx="8229600" cy="43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1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Workflow</a:t>
            </a:r>
          </a:p>
        </p:txBody>
      </p:sp>
      <p:pic>
        <p:nvPicPr>
          <p:cNvPr id="1026" name="Picture 2" descr="http://www.yoctoproject.org/docs/current/yocto-project-qs/figures/yocto-environ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54188"/>
            <a:ext cx="8229600" cy="40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38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Obtain the poky source:</a:t>
            </a:r>
          </a:p>
          <a:p>
            <a:pPr lvl="1"/>
            <a:r>
              <a:rPr lang="en-US" sz="2600" i="1" dirty="0"/>
              <a:t>git clone git://git.yoctoproject.org/poky</a:t>
            </a:r>
          </a:p>
          <a:p>
            <a:r>
              <a:rPr lang="en-US" sz="2600" dirty="0"/>
              <a:t>Build a Linux image</a:t>
            </a:r>
          </a:p>
          <a:p>
            <a:pPr lvl="1"/>
            <a:r>
              <a:rPr lang="en-US" sz="2600" i="1" dirty="0"/>
              <a:t>$ cd poky; source </a:t>
            </a:r>
            <a:r>
              <a:rPr lang="en-US" sz="2600" i="1" dirty="0" err="1"/>
              <a:t>oe</a:t>
            </a:r>
            <a:r>
              <a:rPr lang="en-US" sz="2600" i="1" dirty="0"/>
              <a:t>-</a:t>
            </a:r>
            <a:r>
              <a:rPr lang="en-US" sz="2600" i="1" dirty="0" err="1"/>
              <a:t>init</a:t>
            </a:r>
            <a:r>
              <a:rPr lang="en-US" sz="2600" i="1" dirty="0"/>
              <a:t>-build-env</a:t>
            </a:r>
          </a:p>
          <a:p>
            <a:pPr lvl="1"/>
            <a:r>
              <a:rPr lang="en-US" sz="2600" i="1" dirty="0"/>
              <a:t>$ MACHINE=qemux86 </a:t>
            </a:r>
            <a:r>
              <a:rPr lang="en-US" sz="2600" i="1" dirty="0" err="1"/>
              <a:t>bitbake</a:t>
            </a:r>
            <a:r>
              <a:rPr lang="en-US" sz="2600" i="1" dirty="0"/>
              <a:t> core-image-</a:t>
            </a:r>
            <a:r>
              <a:rPr lang="en-US" sz="2600" i="1" dirty="0" err="1"/>
              <a:t>sato</a:t>
            </a:r>
            <a:endParaRPr lang="en-US" sz="2600" i="1" dirty="0"/>
          </a:p>
          <a:p>
            <a:r>
              <a:rPr lang="en-US" sz="2600" dirty="0"/>
              <a:t>Run the image under emulation:</a:t>
            </a:r>
          </a:p>
          <a:p>
            <a:pPr lvl="1"/>
            <a:r>
              <a:rPr lang="en-US" sz="2600" i="1" dirty="0" err="1"/>
              <a:t>runqemu</a:t>
            </a:r>
            <a:r>
              <a:rPr lang="en-US" sz="2600" i="1" dirty="0"/>
              <a:t> qemux86</a:t>
            </a:r>
            <a:endParaRPr lang="en-US" sz="2600" i="1" dirty="0">
              <a:cs typeface="Calibri"/>
            </a:endParaRPr>
          </a:p>
          <a:p>
            <a:r>
              <a:rPr lang="en-US" sz="2600" dirty="0"/>
              <a:t>For more detailed info, see the Quick Start guide</a:t>
            </a:r>
          </a:p>
          <a:p>
            <a:pPr lvl="1"/>
            <a:r>
              <a:rPr lang="en-US" sz="2600" i="1" dirty="0"/>
              <a:t>http://www.yoctoproject.org/documentation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42644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for </a:t>
            </a:r>
            <a:r>
              <a:rPr lang="en-US" dirty="0" err="1"/>
              <a:t>Freescale</a:t>
            </a:r>
            <a:r>
              <a:rPr lang="en-US" dirty="0"/>
              <a:t>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https://github.com/Freescale/fsl-community-bsp-platform/</a:t>
            </a:r>
            <a:endParaRPr lang="en-US" sz="2400" dirty="0"/>
          </a:p>
          <a:p>
            <a:r>
              <a:rPr lang="en-US" sz="2400" dirty="0"/>
              <a:t>Install the repo utility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~/bin</a:t>
            </a:r>
          </a:p>
          <a:p>
            <a:pPr lvl="1"/>
            <a:r>
              <a:rPr lang="en-US" sz="2000" dirty="0"/>
              <a:t>$: curl http://commondatastorage.googleapis.com/git-repo-downloads/repo &gt; ~/bin/repo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/>
              <a:t>a+x</a:t>
            </a:r>
            <a:r>
              <a:rPr lang="en-US" sz="2000" dirty="0"/>
              <a:t> ~/bin/repo</a:t>
            </a:r>
          </a:p>
          <a:p>
            <a:r>
              <a:rPr lang="en-US" sz="2400" dirty="0"/>
              <a:t>Download the BSP source</a:t>
            </a:r>
          </a:p>
          <a:p>
            <a:pPr lvl="1"/>
            <a:r>
              <a:rPr lang="en-US" sz="2000" dirty="0"/>
              <a:t>$: PATH=${PATH}:~/bin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cd </a:t>
            </a:r>
            <a:r>
              <a:rPr lang="en-US" sz="2000" dirty="0" err="1"/>
              <a:t>fsl</a:t>
            </a:r>
            <a:r>
              <a:rPr lang="en-US" sz="2000" dirty="0"/>
              <a:t>-community-</a:t>
            </a:r>
            <a:r>
              <a:rPr lang="en-US" sz="2000" dirty="0" err="1"/>
              <a:t>bsp</a:t>
            </a:r>
            <a:endParaRPr lang="en-US" sz="2000" dirty="0"/>
          </a:p>
          <a:p>
            <a:pPr lvl="1"/>
            <a:r>
              <a:rPr lang="en-US" sz="2000" dirty="0"/>
              <a:t>$: repo </a:t>
            </a:r>
            <a:r>
              <a:rPr lang="en-US" sz="2000" dirty="0" err="1"/>
              <a:t>init</a:t>
            </a:r>
            <a:r>
              <a:rPr lang="en-US" sz="2000" dirty="0"/>
              <a:t> -u https://github.com/Freescale/fsl-community-bsp-platform</a:t>
            </a:r>
            <a:endParaRPr lang="en-US" sz="2000" b="1" dirty="0"/>
          </a:p>
          <a:p>
            <a:pPr lvl="1"/>
            <a:r>
              <a:rPr lang="en-US" sz="2000" dirty="0"/>
              <a:t>$: repo sync</a:t>
            </a:r>
          </a:p>
        </p:txBody>
      </p:sp>
    </p:spTree>
    <p:extLst>
      <p:ext uri="{BB962C8B-B14F-4D97-AF65-F5344CB8AC3E}">
        <p14:creationId xmlns:p14="http://schemas.microsoft.com/office/powerpoint/2010/main" val="3076586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for </a:t>
            </a:r>
            <a:r>
              <a:rPr lang="en-US" dirty="0" err="1"/>
              <a:t>Freescale</a:t>
            </a:r>
            <a:r>
              <a:rPr lang="en-US" dirty="0"/>
              <a:t> ARM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Configure your build</a:t>
            </a:r>
          </a:p>
          <a:p>
            <a:pPr lvl="1"/>
            <a:r>
              <a:rPr lang="en-US" sz="2000" dirty="0"/>
              <a:t>$: source ./setup-environment build</a:t>
            </a:r>
          </a:p>
          <a:p>
            <a:pPr lvl="1"/>
            <a:r>
              <a:rPr lang="en-US" sz="2000" dirty="0"/>
              <a:t>Edit </a:t>
            </a:r>
            <a:r>
              <a:rPr lang="en-US" sz="2000" dirty="0" err="1"/>
              <a:t>conf</a:t>
            </a:r>
            <a:r>
              <a:rPr lang="en-US" sz="2000" dirty="0"/>
              <a:t>/</a:t>
            </a:r>
            <a:r>
              <a:rPr lang="en-US" sz="2000" dirty="0" err="1"/>
              <a:t>local.conf</a:t>
            </a:r>
            <a:r>
              <a:rPr lang="en-US" sz="2000" dirty="0"/>
              <a:t> user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MACHINE ?= "twr-vf65gs10“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BB_NUMBER_THREADS = "4“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PARALLEL_MAKE = "-j 4“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DL_DIR ?= “&lt;path&gt;/downloads/”</a:t>
            </a:r>
          </a:p>
          <a:p>
            <a:pPr marL="857250" lvl="2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SSTATE_DIR ?= “&lt;path&gt;/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sstate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dirty="0"/>
              <a:t>Start build</a:t>
            </a:r>
          </a:p>
          <a:p>
            <a:pPr lvl="1"/>
            <a:r>
              <a:rPr lang="en-US" sz="2000" dirty="0"/>
              <a:t>$: </a:t>
            </a:r>
            <a:r>
              <a:rPr lang="en-US" sz="2000" dirty="0" err="1"/>
              <a:t>bitbake</a:t>
            </a:r>
            <a:r>
              <a:rPr lang="en-US" sz="2000" dirty="0"/>
              <a:t> core-image-minimal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807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build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066800"/>
            <a:ext cx="7212539" cy="490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3716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conf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local.conf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66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build 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6124575" cy="34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1371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conf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bblayers.conf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4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common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sz="2400" b="1" dirty="0"/>
              <a:t>core-image-minimal</a:t>
            </a:r>
            <a:r>
              <a:rPr lang="en-US" sz="2400" dirty="0"/>
              <a:t>: A small image to boot a device and have access to core command line commands and services.</a:t>
            </a:r>
          </a:p>
          <a:p>
            <a:r>
              <a:rPr lang="en-US" sz="2400" b="1" dirty="0"/>
              <a:t>core-image-</a:t>
            </a:r>
            <a:r>
              <a:rPr lang="en-US" sz="2400" b="1" dirty="0" err="1"/>
              <a:t>sato</a:t>
            </a:r>
            <a:r>
              <a:rPr lang="en-US" sz="2400" dirty="0"/>
              <a:t>: Image with Sato support. Sato is a GNOME mobile-based user interface.</a:t>
            </a:r>
          </a:p>
          <a:p>
            <a:r>
              <a:rPr lang="en-US" sz="2400" b="1" dirty="0"/>
              <a:t>meta-</a:t>
            </a:r>
            <a:r>
              <a:rPr lang="en-US" sz="2400" b="1" dirty="0" err="1"/>
              <a:t>toolchain</a:t>
            </a:r>
            <a:r>
              <a:rPr lang="en-US" sz="2400" dirty="0"/>
              <a:t>: Includes development headers and libraries to develop directly on the target.</a:t>
            </a:r>
          </a:p>
          <a:p>
            <a:r>
              <a:rPr lang="en-US" sz="2400" b="1" dirty="0"/>
              <a:t>meta-ide-support</a:t>
            </a:r>
            <a:r>
              <a:rPr lang="en-US" sz="2400" dirty="0"/>
              <a:t>: Generates the cross-</a:t>
            </a:r>
            <a:r>
              <a:rPr lang="en-US" sz="2400" dirty="0" err="1"/>
              <a:t>toolchain</a:t>
            </a:r>
            <a:r>
              <a:rPr lang="en-US" sz="2400" dirty="0"/>
              <a:t>. Useful when working with the SDK.</a:t>
            </a:r>
          </a:p>
          <a:p>
            <a:r>
              <a:rPr lang="en-US" sz="2400" b="1" dirty="0" err="1"/>
              <a:t>adt</a:t>
            </a:r>
            <a:r>
              <a:rPr lang="en-US" sz="2400" b="1" dirty="0"/>
              <a:t>-installer</a:t>
            </a:r>
            <a:r>
              <a:rPr lang="en-US" sz="2400" dirty="0"/>
              <a:t>: Build the application development toolkit installer.</a:t>
            </a:r>
          </a:p>
          <a:p>
            <a:pPr marL="0" indent="0">
              <a:buNone/>
            </a:pPr>
            <a:r>
              <a:rPr lang="en-US" sz="2400" dirty="0"/>
              <a:t>Usually defined in */</a:t>
            </a:r>
            <a:r>
              <a:rPr lang="en-US" sz="2400" dirty="0" err="1"/>
              <a:t>receipes</a:t>
            </a:r>
            <a:r>
              <a:rPr lang="en-US" sz="2400" dirty="0"/>
              <a:t>-*/images/</a:t>
            </a:r>
          </a:p>
          <a:p>
            <a:pPr marL="0" indent="0">
              <a:buNone/>
            </a:pPr>
            <a:r>
              <a:rPr lang="en-US" sz="2400" dirty="0"/>
              <a:t>./poky/meta/recipes-</a:t>
            </a:r>
            <a:r>
              <a:rPr lang="en-US" sz="2400" dirty="0" err="1"/>
              <a:t>sato</a:t>
            </a:r>
            <a:r>
              <a:rPr lang="en-US" sz="2400" dirty="0"/>
              <a:t>/images/</a:t>
            </a:r>
          </a:p>
          <a:p>
            <a:pPr marL="0" indent="0">
              <a:buNone/>
            </a:pPr>
            <a:r>
              <a:rPr lang="en-US" sz="2400" dirty="0"/>
              <a:t>./meta-</a:t>
            </a:r>
            <a:r>
              <a:rPr lang="en-US" sz="2400" dirty="0" err="1"/>
              <a:t>fsl</a:t>
            </a:r>
            <a:r>
              <a:rPr lang="en-US" sz="2400" dirty="0"/>
              <a:t>-arm/recipes-graphics/images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261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commands (</a:t>
            </a:r>
            <a:r>
              <a:rPr lang="en-US" dirty="0" err="1"/>
              <a:t>bitbake</a:t>
            </a:r>
            <a:r>
              <a:rPr lang="en-US" dirty="0"/>
              <a:t> commands)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bitbake</a:t>
            </a:r>
            <a:r>
              <a:rPr lang="en-US" i="1" dirty="0"/>
              <a:t> [options] [</a:t>
            </a:r>
            <a:r>
              <a:rPr lang="en-US" i="1" dirty="0" err="1"/>
              <a:t>recipename</a:t>
            </a:r>
            <a:r>
              <a:rPr lang="en-US" i="1" dirty="0"/>
              <a:t>/target …]</a:t>
            </a:r>
            <a:r>
              <a:rPr lang="en-US" dirty="0"/>
              <a:t> </a:t>
            </a:r>
          </a:p>
          <a:p>
            <a:r>
              <a:rPr lang="en-US" i="1" dirty="0" err="1"/>
              <a:t>bitbake</a:t>
            </a:r>
            <a:r>
              <a:rPr lang="en-US" i="1" dirty="0"/>
              <a:t> foo</a:t>
            </a:r>
            <a:r>
              <a:rPr lang="en-US" dirty="0"/>
              <a:t>: build target foo</a:t>
            </a:r>
          </a:p>
          <a:p>
            <a:r>
              <a:rPr lang="en-US" i="1" dirty="0" err="1"/>
              <a:t>bitbake</a:t>
            </a:r>
            <a:r>
              <a:rPr lang="en-US" i="1" dirty="0"/>
              <a:t> –b foo-0.1.bb</a:t>
            </a:r>
            <a:r>
              <a:rPr lang="en-US" dirty="0"/>
              <a:t>: build recipe foo-0.1.bb</a:t>
            </a:r>
          </a:p>
          <a:p>
            <a:r>
              <a:rPr lang="en-US" i="1" dirty="0" err="1"/>
              <a:t>bitbake</a:t>
            </a:r>
            <a:r>
              <a:rPr lang="en-US" i="1" dirty="0"/>
              <a:t> –c clean foo</a:t>
            </a:r>
            <a:r>
              <a:rPr lang="en-US" dirty="0"/>
              <a:t>: clean target foo</a:t>
            </a:r>
          </a:p>
          <a:p>
            <a:r>
              <a:rPr lang="en-US" i="1" dirty="0" err="1"/>
              <a:t>bitbake</a:t>
            </a:r>
            <a:r>
              <a:rPr lang="en-US" i="1" dirty="0"/>
              <a:t> –c </a:t>
            </a:r>
            <a:r>
              <a:rPr lang="en-US" i="1" dirty="0" err="1"/>
              <a:t>fetchall</a:t>
            </a:r>
            <a:r>
              <a:rPr lang="en-US" i="1" dirty="0"/>
              <a:t> foo</a:t>
            </a:r>
            <a:r>
              <a:rPr lang="en-US" dirty="0"/>
              <a:t>: download all requirements for target foo</a:t>
            </a:r>
          </a:p>
          <a:p>
            <a:r>
              <a:rPr lang="en-US" i="1" dirty="0" err="1"/>
              <a:t>bitbake</a:t>
            </a:r>
            <a:r>
              <a:rPr lang="en-US" i="1" dirty="0"/>
              <a:t> –b foo-0.1.bb –c fetch</a:t>
            </a:r>
            <a:r>
              <a:rPr lang="en-US" dirty="0"/>
              <a:t>: Download requirement for recipe foo-0.1.bb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8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commands (</a:t>
            </a:r>
            <a:r>
              <a:rPr lang="en-US" dirty="0" err="1"/>
              <a:t>bitbake</a:t>
            </a:r>
            <a:r>
              <a:rPr lang="en-US" dirty="0"/>
              <a:t> commands)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/>
              <a:t>bitbake</a:t>
            </a:r>
            <a:r>
              <a:rPr lang="en-US" sz="2800" i="1" dirty="0"/>
              <a:t> &lt;image&gt; -g -u </a:t>
            </a:r>
            <a:r>
              <a:rPr lang="en-US" sz="2800" i="1" dirty="0" err="1"/>
              <a:t>depexp</a:t>
            </a:r>
            <a:r>
              <a:rPr lang="en-US" sz="2800" dirty="0"/>
              <a:t>: show package dependency for image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 &lt;package&gt; -c  </a:t>
            </a:r>
            <a:r>
              <a:rPr lang="en-US" sz="2800" i="1" dirty="0" err="1"/>
              <a:t>devshell</a:t>
            </a:r>
            <a:r>
              <a:rPr lang="en-US" sz="2800" dirty="0"/>
              <a:t>: Open a new shell where with </a:t>
            </a:r>
            <a:r>
              <a:rPr lang="en-US" sz="2800" dirty="0" err="1"/>
              <a:t>neccesary</a:t>
            </a:r>
            <a:r>
              <a:rPr lang="en-US" sz="2800" dirty="0"/>
              <a:t> system values already defined for package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 &lt;package&gt; -c </a:t>
            </a:r>
            <a:r>
              <a:rPr lang="en-US" sz="2800" i="1" dirty="0" err="1"/>
              <a:t>listtasks</a:t>
            </a:r>
            <a:r>
              <a:rPr lang="en-US" sz="2800" dirty="0"/>
              <a:t>: list all tasks for the package</a:t>
            </a:r>
          </a:p>
          <a:p>
            <a:r>
              <a:rPr lang="en-US" sz="2800" i="1" dirty="0" err="1"/>
              <a:t>bitbake</a:t>
            </a:r>
            <a:r>
              <a:rPr lang="en-US" sz="2800" i="1" dirty="0"/>
              <a:t> virtual/kernel -c </a:t>
            </a:r>
            <a:r>
              <a:rPr lang="en-US" sz="2800" i="1" dirty="0" err="1"/>
              <a:t>menuconfig</a:t>
            </a:r>
            <a:r>
              <a:rPr lang="en-US" sz="2800" dirty="0"/>
              <a:t>: Interactive kernel configuration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95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PATH is an </a:t>
            </a:r>
            <a:r>
              <a:rPr lang="en-US" sz="2400" i="1" dirty="0"/>
              <a:t>environmental variable</a:t>
            </a:r>
            <a:r>
              <a:rPr lang="en-US" sz="2400" dirty="0"/>
              <a:t> in Linux that tells the </a:t>
            </a:r>
            <a:r>
              <a:rPr lang="en-US" sz="2400" i="1" dirty="0"/>
              <a:t>shell</a:t>
            </a:r>
            <a:r>
              <a:rPr lang="en-US" sz="2400" dirty="0"/>
              <a:t> which directories to search for </a:t>
            </a:r>
            <a:r>
              <a:rPr lang="en-US" sz="2400" i="1" dirty="0"/>
              <a:t>executable files</a:t>
            </a:r>
            <a:r>
              <a:rPr lang="en-US" sz="2400" dirty="0"/>
              <a:t> in response to commands issued by a user.</a:t>
            </a:r>
          </a:p>
          <a:p>
            <a:r>
              <a:rPr lang="en-US" sz="2400" dirty="0"/>
              <a:t>Usually defined in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bash.bashrc</a:t>
            </a:r>
            <a:r>
              <a:rPr lang="en-US" sz="2400" dirty="0"/>
              <a:t> &amp; ~/.</a:t>
            </a:r>
            <a:r>
              <a:rPr lang="en-US" sz="2400" dirty="0" err="1"/>
              <a:t>bashrc</a:t>
            </a:r>
            <a:endParaRPr lang="en-US" sz="2400" dirty="0"/>
          </a:p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PATH=/</a:t>
            </a:r>
            <a:r>
              <a:rPr lang="en-US" sz="2400" dirty="0" err="1"/>
              <a:t>usr</a:t>
            </a:r>
            <a:r>
              <a:rPr lang="en-US" sz="2400" dirty="0"/>
              <a:t>/bin:/bin:/</a:t>
            </a:r>
            <a:r>
              <a:rPr lang="en-US" sz="2400" dirty="0" err="1"/>
              <a:t>usr</a:t>
            </a:r>
            <a:r>
              <a:rPr lang="en-US" sz="2400" dirty="0"/>
              <a:t>/local/bin</a:t>
            </a:r>
          </a:p>
          <a:p>
            <a:r>
              <a:rPr lang="en-US" sz="2400" dirty="0"/>
              <a:t>Separated by “</a:t>
            </a:r>
            <a:r>
              <a:rPr lang="en-US" sz="2400" b="1" dirty="0"/>
              <a:t>:</a:t>
            </a:r>
            <a:r>
              <a:rPr lang="en-US" sz="2400" dirty="0"/>
              <a:t>” character</a:t>
            </a:r>
          </a:p>
          <a:p>
            <a:r>
              <a:rPr lang="en-US" sz="2400" dirty="0"/>
              <a:t>System will search the command from left to right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Can get current PATH by “echo $PATH” command</a:t>
            </a:r>
          </a:p>
        </p:txBody>
      </p:sp>
    </p:spTree>
    <p:extLst>
      <p:ext uri="{BB962C8B-B14F-4D97-AF65-F5344CB8AC3E}">
        <p14:creationId xmlns:p14="http://schemas.microsoft.com/office/powerpoint/2010/main" val="14169528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tmp</a:t>
            </a:r>
            <a:r>
              <a:rPr lang="en-US" sz="2800" b="1" dirty="0"/>
              <a:t>/</a:t>
            </a:r>
            <a:r>
              <a:rPr lang="en-US" sz="2800" b="1" dirty="0" err="1"/>
              <a:t>buildstats</a:t>
            </a:r>
            <a:r>
              <a:rPr lang="en-US" sz="2800" b="1" dirty="0"/>
              <a:t>/ </a:t>
            </a:r>
            <a:r>
              <a:rPr lang="en-US" sz="2800" dirty="0"/>
              <a:t>Build statistics for all packages built (CPU usage, elapsed time, host, timestamps...).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/deploy/</a:t>
            </a:r>
            <a:r>
              <a:rPr lang="en-US" sz="2800" dirty="0"/>
              <a:t> Final output of the build.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/deploy/images/</a:t>
            </a:r>
            <a:r>
              <a:rPr lang="en-US" sz="2800" dirty="0"/>
              <a:t> Contains the complete built images. These images are used to flash the target.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</a:t>
            </a:r>
            <a:r>
              <a:rPr lang="en-US" sz="2800" b="1" dirty="0" err="1"/>
              <a:t>sysroots</a:t>
            </a:r>
            <a:r>
              <a:rPr lang="en-US" sz="2800" b="1" dirty="0"/>
              <a:t>/</a:t>
            </a:r>
            <a:r>
              <a:rPr lang="en-US" sz="2800" dirty="0"/>
              <a:t> Shared libraries and headers used to compile packages for the target but also for the host.</a:t>
            </a:r>
          </a:p>
          <a:p>
            <a:r>
              <a:rPr lang="en-US" sz="2800" b="1" dirty="0" err="1"/>
              <a:t>tmp</a:t>
            </a:r>
            <a:r>
              <a:rPr lang="en-US" sz="2800" b="1" dirty="0"/>
              <a:t>/work/</a:t>
            </a:r>
            <a:r>
              <a:rPr lang="en-US" sz="2800" dirty="0"/>
              <a:t> Set of specific work directories, split by architecture. They are used to unpack, configure and build the packages. Contains the patched sources, generated objects and logs.</a:t>
            </a:r>
          </a:p>
        </p:txBody>
      </p:sp>
    </p:spTree>
    <p:extLst>
      <p:ext uri="{BB962C8B-B14F-4D97-AF65-F5344CB8AC3E}">
        <p14:creationId xmlns:p14="http://schemas.microsoft.com/office/powerpoint/2010/main" val="4092754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Customize </a:t>
            </a:r>
            <a:r>
              <a:rPr lang="en-US" dirty="0" err="1"/>
              <a:t>yocto</a:t>
            </a:r>
            <a:r>
              <a:rPr lang="en-US" dirty="0"/>
              <a:t>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.bb file: copy the image .bb file to new file then update IMAGE_INSTALL variable (IMAGE_INSTALL += screen)</a:t>
            </a:r>
          </a:p>
          <a:p>
            <a:r>
              <a:rPr lang="en-US" dirty="0"/>
              <a:t>Edit in </a:t>
            </a:r>
            <a:r>
              <a:rPr lang="en-US" dirty="0" err="1"/>
              <a:t>local.conf</a:t>
            </a:r>
            <a:r>
              <a:rPr lang="en-US" dirty="0"/>
              <a:t>: Using IMAGE_INSTALL with _append operator</a:t>
            </a:r>
          </a:p>
          <a:p>
            <a:pPr marL="0" indent="0">
              <a:buNone/>
            </a:pPr>
            <a:r>
              <a:rPr lang="en-US" dirty="0" err="1"/>
              <a:t>IMAGE_INSTALL_append</a:t>
            </a:r>
            <a:r>
              <a:rPr lang="en-US" dirty="0"/>
              <a:t> = “ screen”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recipe for new package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79" y="2475781"/>
            <a:ext cx="8229600" cy="3470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.bb file with content as following incase your package contains only one .c file</a:t>
            </a:r>
          </a:p>
        </p:txBody>
      </p:sp>
    </p:spTree>
    <p:extLst>
      <p:ext uri="{BB962C8B-B14F-4D97-AF65-F5344CB8AC3E}">
        <p14:creationId xmlns:p14="http://schemas.microsoft.com/office/powerpoint/2010/main" val="2396744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recipe for new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124"/>
            <a:ext cx="8229600" cy="1066800"/>
          </a:xfrm>
        </p:spPr>
        <p:txBody>
          <a:bodyPr/>
          <a:lstStyle/>
          <a:p>
            <a:r>
              <a:rPr lang="en-US" dirty="0"/>
              <a:t>Create new .bb file with content as following incase your package is </a:t>
            </a:r>
            <a:r>
              <a:rPr lang="en-US" dirty="0" err="1"/>
              <a:t>autotools</a:t>
            </a:r>
            <a:r>
              <a:rPr lang="en-US" dirty="0"/>
              <a:t>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7515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700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recipe for new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124"/>
            <a:ext cx="8229600" cy="571276"/>
          </a:xfrm>
        </p:spPr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-based package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" y="1676400"/>
            <a:ext cx="8529638" cy="47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HOB</a:t>
            </a:r>
            <a:r>
              <a:rPr lang="en-US" dirty="0"/>
              <a:t> – </a:t>
            </a:r>
            <a:r>
              <a:rPr lang="en-US" dirty="0" err="1"/>
              <a:t>Yocto</a:t>
            </a:r>
            <a:r>
              <a:rPr lang="en-US" dirty="0"/>
              <a:t> GUI tool</a:t>
            </a:r>
          </a:p>
        </p:txBody>
      </p:sp>
      <p:pic>
        <p:nvPicPr>
          <p:cNvPr id="2050" name="Picture 2" descr="Hob image configuration scree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52" y="1219200"/>
            <a:ext cx="6906096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081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/>
              <a:t>Q &amp; A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41176863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66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sz="6600" b="1" dirty="0"/>
              <a:t>Thank You!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86417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\</a:t>
            </a:r>
            <a:r>
              <a:rPr lang="en-US" sz="2000" dirty="0"/>
              <a:t>: Escape character. If you want to reference a special character, you must “escape” it with a backslash first.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touch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/filename\*</a:t>
            </a:r>
          </a:p>
          <a:p>
            <a:r>
              <a:rPr lang="en-US" sz="2000" b="1" dirty="0"/>
              <a:t>/</a:t>
            </a:r>
            <a:r>
              <a:rPr lang="en-US" sz="2000" dirty="0"/>
              <a:t>: Directory separator, used to separate a string of directory names.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/>
              <a:t>.</a:t>
            </a:r>
            <a:r>
              <a:rPr lang="en-US" sz="2000" dirty="0"/>
              <a:t>: Current directory. Can also “hide” files when it is the first character in a filename.</a:t>
            </a:r>
          </a:p>
          <a:p>
            <a:r>
              <a:rPr lang="en-US" sz="2000" b="1" dirty="0"/>
              <a:t>..</a:t>
            </a:r>
            <a:r>
              <a:rPr lang="en-US" sz="2000" dirty="0"/>
              <a:t>: Parent directory</a:t>
            </a:r>
          </a:p>
          <a:p>
            <a:r>
              <a:rPr lang="en-US" sz="2000" b="1" dirty="0"/>
              <a:t>~</a:t>
            </a:r>
            <a:r>
              <a:rPr lang="en-US" sz="2000" dirty="0"/>
              <a:t>: User's home directory. Ex: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~/Documents</a:t>
            </a:r>
          </a:p>
          <a:p>
            <a:r>
              <a:rPr lang="en-US" sz="2000" b="1" dirty="0"/>
              <a:t>*</a:t>
            </a:r>
            <a:r>
              <a:rPr lang="en-US" sz="2000" dirty="0"/>
              <a:t>: Represents 0 or more characters in a filename, or by itself, all files in a directory.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/>
              <a:t>pic*2002</a:t>
            </a:r>
            <a:r>
              <a:rPr lang="en-US" sz="2000" dirty="0"/>
              <a:t> can represent the files </a:t>
            </a:r>
            <a:r>
              <a:rPr lang="en-US" sz="2000" i="1" dirty="0"/>
              <a:t>pic2002</a:t>
            </a:r>
            <a:r>
              <a:rPr lang="en-US" sz="2000" dirty="0"/>
              <a:t>, </a:t>
            </a:r>
            <a:r>
              <a:rPr lang="en-US" sz="2000" i="1" dirty="0"/>
              <a:t>picJanuary2002</a:t>
            </a:r>
            <a:r>
              <a:rPr lang="en-US" sz="2000" dirty="0"/>
              <a:t>, </a:t>
            </a:r>
            <a:r>
              <a:rPr lang="en-US" sz="2000" i="1" dirty="0"/>
              <a:t>picFeb292002</a:t>
            </a:r>
            <a:r>
              <a:rPr lang="en-US" sz="2000" dirty="0"/>
              <a:t>, etc.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8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?</a:t>
            </a:r>
            <a:r>
              <a:rPr lang="en-US" sz="2000" dirty="0"/>
              <a:t>: Represents a single character in a filename.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 err="1"/>
              <a:t>hello?.txt</a:t>
            </a:r>
            <a:r>
              <a:rPr lang="en-US" sz="2000" dirty="0"/>
              <a:t> can represent </a:t>
            </a:r>
            <a:r>
              <a:rPr lang="en-US" sz="2000" i="1" dirty="0"/>
              <a:t>hello1.txt</a:t>
            </a:r>
            <a:r>
              <a:rPr lang="en-US" sz="2000" dirty="0"/>
              <a:t>, </a:t>
            </a:r>
            <a:r>
              <a:rPr lang="en-US" sz="2000" i="1" dirty="0"/>
              <a:t>helloz.txt</a:t>
            </a:r>
            <a:r>
              <a:rPr lang="en-US" sz="2000" dirty="0"/>
              <a:t>, but not </a:t>
            </a:r>
            <a:r>
              <a:rPr lang="en-US" sz="2000" i="1" dirty="0"/>
              <a:t>hello22.txt</a:t>
            </a:r>
          </a:p>
          <a:p>
            <a:r>
              <a:rPr lang="en-US" sz="2000" b="1" dirty="0"/>
              <a:t>[ ]</a:t>
            </a:r>
            <a:r>
              <a:rPr lang="en-US" sz="2000" dirty="0"/>
              <a:t>: Can be used to represent a range of values, e.g. [0-9], [A-Z], etc.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/>
              <a:t>hello[0-2].txt</a:t>
            </a:r>
            <a:r>
              <a:rPr lang="en-US" sz="2000" dirty="0"/>
              <a:t> represents the names </a:t>
            </a:r>
            <a:r>
              <a:rPr lang="en-US" sz="2000" i="1" dirty="0"/>
              <a:t>hello0.txt</a:t>
            </a:r>
            <a:r>
              <a:rPr lang="en-US" sz="2000" dirty="0"/>
              <a:t>, </a:t>
            </a:r>
            <a:r>
              <a:rPr lang="en-US" sz="2000" i="1" dirty="0"/>
              <a:t>hello1.txt</a:t>
            </a:r>
            <a:r>
              <a:rPr lang="en-US" sz="2000" dirty="0"/>
              <a:t>, and </a:t>
            </a:r>
            <a:r>
              <a:rPr lang="en-US" sz="2000" i="1" dirty="0"/>
              <a:t>hello2.txt</a:t>
            </a:r>
          </a:p>
          <a:p>
            <a:r>
              <a:rPr lang="en-US" sz="2000" b="1" dirty="0"/>
              <a:t>|</a:t>
            </a:r>
            <a:r>
              <a:rPr lang="en-US" sz="2000" dirty="0"/>
              <a:t>: “Pipe”. Redirect the output of one command into another command.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 err="1"/>
              <a:t>ls</a:t>
            </a:r>
            <a:r>
              <a:rPr lang="en-US" sz="2000" i="1" dirty="0"/>
              <a:t> | less</a:t>
            </a:r>
          </a:p>
          <a:p>
            <a:r>
              <a:rPr lang="en-US" sz="2000" b="1" dirty="0"/>
              <a:t>&gt;</a:t>
            </a:r>
            <a:r>
              <a:rPr lang="en-US" sz="2000" dirty="0"/>
              <a:t>: Redirect output of a command into a new file. If the file already exists, over-write it.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 err="1"/>
              <a:t>ls</a:t>
            </a:r>
            <a:r>
              <a:rPr lang="en-US" sz="2000" i="1" dirty="0"/>
              <a:t> &gt; myfiles.txt</a:t>
            </a:r>
          </a:p>
          <a:p>
            <a:r>
              <a:rPr lang="en-US" sz="2000" b="1" dirty="0"/>
              <a:t>&gt;&gt;</a:t>
            </a:r>
            <a:r>
              <a:rPr lang="en-US" sz="2000" dirty="0"/>
              <a:t>: Redirect the output of a command onto the end of an existing file.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i="1" dirty="0"/>
              <a:t>echo “Mary 555-1234” &gt;&gt; phonenumbers.txt</a:t>
            </a:r>
          </a:p>
          <a:p>
            <a:r>
              <a:rPr lang="en-US" sz="2000" b="1" dirty="0"/>
              <a:t>&lt;</a:t>
            </a:r>
            <a:r>
              <a:rPr lang="en-US" sz="2000" dirty="0"/>
              <a:t>: Redirect a file as input to a program.</a:t>
            </a:r>
          </a:p>
          <a:p>
            <a:pPr marL="0" indent="0">
              <a:buNone/>
            </a:pPr>
            <a:r>
              <a:rPr lang="en-US" sz="2000" dirty="0"/>
              <a:t>Ex: more &lt; phonenumbers.txt</a:t>
            </a:r>
          </a:p>
        </p:txBody>
      </p:sp>
    </p:spTree>
    <p:extLst>
      <p:ext uri="{BB962C8B-B14F-4D97-AF65-F5344CB8AC3E}">
        <p14:creationId xmlns:p14="http://schemas.microsoft.com/office/powerpoint/2010/main" val="1807716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8933AD5902148B73C3A6E8E157916" ma:contentTypeVersion="11" ma:contentTypeDescription="Create a new document." ma:contentTypeScope="" ma:versionID="d9b237eb08da53db594196a9ad491594">
  <xsd:schema xmlns:xsd="http://www.w3.org/2001/XMLSchema" xmlns:xs="http://www.w3.org/2001/XMLSchema" xmlns:p="http://schemas.microsoft.com/office/2006/metadata/properties" xmlns:ns2="33419e83-4c84-4b04-806d-a1d5567fc066" xmlns:ns3="d06bbe67-9ddf-4939-9f19-13fa5e7ccdeb" targetNamespace="http://schemas.microsoft.com/office/2006/metadata/properties" ma:root="true" ma:fieldsID="05b8b7ac9e756e59a584ebb4cef76d88" ns2:_="" ns3:_="">
    <xsd:import namespace="33419e83-4c84-4b04-806d-a1d5567fc066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19e83-4c84-4b04-806d-a1d5567fc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85D514-1CDA-44A9-A77F-D8DCD19360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B40B8-FEDC-4828-BBEA-A074F4A33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721B0E-7BF9-4CB8-B985-E171EA6ABEB0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5652</TotalTime>
  <Words>3722</Words>
  <Application>Microsoft Office PowerPoint</Application>
  <PresentationFormat>On-screen Show (4:3)</PresentationFormat>
  <Paragraphs>561</Paragraphs>
  <Slides>77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Template_Training Slide</vt:lpstr>
      <vt:lpstr>Linux Basics</vt:lpstr>
      <vt:lpstr>Agenda</vt:lpstr>
      <vt:lpstr>What is a command shell?</vt:lpstr>
      <vt:lpstr>basic commands</vt:lpstr>
      <vt:lpstr>What is BASH?</vt:lpstr>
      <vt:lpstr>How is bash different from DOS cmd</vt:lpstr>
      <vt:lpstr>The PATH variable</vt:lpstr>
      <vt:lpstr>Special characters</vt:lpstr>
      <vt:lpstr>Special characters (cont)</vt:lpstr>
      <vt:lpstr>Special characters (cont)</vt:lpstr>
      <vt:lpstr>BASH hello world</vt:lpstr>
      <vt:lpstr>BASH variable</vt:lpstr>
      <vt:lpstr>BASH special variables</vt:lpstr>
      <vt:lpstr>BASH testing an expression [ ]</vt:lpstr>
      <vt:lpstr>BASH evaluate expression [[ ]]</vt:lpstr>
      <vt:lpstr>BASH eval arithmetic expression (( ))</vt:lpstr>
      <vt:lpstr>BASH conditional operators</vt:lpstr>
      <vt:lpstr>BASH branch with if</vt:lpstr>
      <vt:lpstr>BASH branch with case</vt:lpstr>
      <vt:lpstr>BASH loop</vt:lpstr>
      <vt:lpstr>BASH function</vt:lpstr>
      <vt:lpstr>BASH script</vt:lpstr>
      <vt:lpstr>PowerPoint Presentation</vt:lpstr>
      <vt:lpstr>Makefile</vt:lpstr>
      <vt:lpstr>Makefile dependency rule</vt:lpstr>
      <vt:lpstr>Makefile dependency rule (cont.)</vt:lpstr>
      <vt:lpstr>Makefile dependency rule (cont.)</vt:lpstr>
      <vt:lpstr>Makefile rule’s commands</vt:lpstr>
      <vt:lpstr>Makefile variable (macro)</vt:lpstr>
      <vt:lpstr>Makefile special macro</vt:lpstr>
      <vt:lpstr>Makefile conventional macro</vt:lpstr>
      <vt:lpstr>Debug Makefile</vt:lpstr>
      <vt:lpstr>Sample program code</vt:lpstr>
      <vt:lpstr>Compile without Makefile</vt:lpstr>
      <vt:lpstr>So simple Makefile</vt:lpstr>
      <vt:lpstr>A new Makefile with pattern rule</vt:lpstr>
      <vt:lpstr>GNU autotools</vt:lpstr>
      <vt:lpstr>GNU autotools example</vt:lpstr>
      <vt:lpstr>GNU autotools example (cont.)</vt:lpstr>
      <vt:lpstr>PowerPoint Presentation</vt:lpstr>
      <vt:lpstr>Process &amp; Thread</vt:lpstr>
      <vt:lpstr>Process Concept</vt:lpstr>
      <vt:lpstr>Get list of running processes</vt:lpstr>
      <vt:lpstr>Processes Tree on a UNIX System</vt:lpstr>
      <vt:lpstr>Thread</vt:lpstr>
      <vt:lpstr>Thread</vt:lpstr>
      <vt:lpstr>Process vs Thread</vt:lpstr>
      <vt:lpstr>Inter-process Communication (IPC)</vt:lpstr>
      <vt:lpstr>Communication IPC</vt:lpstr>
      <vt:lpstr>Synchronization IPC</vt:lpstr>
      <vt:lpstr>Queue</vt:lpstr>
      <vt:lpstr>Mutex</vt:lpstr>
      <vt:lpstr>Semaphore</vt:lpstr>
      <vt:lpstr>Semaphore example</vt:lpstr>
      <vt:lpstr>Unix Socket</vt:lpstr>
      <vt:lpstr>Dining Philosophers</vt:lpstr>
      <vt:lpstr>PowerPoint Presentation</vt:lpstr>
      <vt:lpstr>Yocto</vt:lpstr>
      <vt:lpstr>What is the Yocto Project?</vt:lpstr>
      <vt:lpstr>Yocto Project Build System</vt:lpstr>
      <vt:lpstr>Yocto Project Workflow</vt:lpstr>
      <vt:lpstr>Quick Start</vt:lpstr>
      <vt:lpstr>Yocto for Freescale ARM</vt:lpstr>
      <vt:lpstr>Yocto for Freescale ARM (cont.)</vt:lpstr>
      <vt:lpstr>Yocto build configuration</vt:lpstr>
      <vt:lpstr>Yocto build configuration</vt:lpstr>
      <vt:lpstr>Yocto common targets</vt:lpstr>
      <vt:lpstr>Yocto commands (bitbake commands)</vt:lpstr>
      <vt:lpstr>Yocto commands (bitbake commands)</vt:lpstr>
      <vt:lpstr>Yocto result</vt:lpstr>
      <vt:lpstr>Customize yocto image</vt:lpstr>
      <vt:lpstr>Write recipe for new package</vt:lpstr>
      <vt:lpstr>Write recipe for new package</vt:lpstr>
      <vt:lpstr>Write recipe for new package</vt:lpstr>
      <vt:lpstr>HOB – Yocto GUI tool</vt:lpstr>
      <vt:lpstr>PowerPoint Presentation</vt:lpstr>
      <vt:lpstr>PowerPoint Presentation</vt:lpstr>
    </vt:vector>
  </TitlesOfParts>
  <Company>UCR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</dc:title>
  <dc:creator>weesan</dc:creator>
  <cp:lastModifiedBy>Van Linh Nguyen</cp:lastModifiedBy>
  <cp:revision>521</cp:revision>
  <dcterms:created xsi:type="dcterms:W3CDTF">2007-06-24T06:30:24Z</dcterms:created>
  <dcterms:modified xsi:type="dcterms:W3CDTF">2021-12-15T07:28:58Z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0x0101005598933AD5902148B73C3A6E8E157916</vt:lpwstr>
  </property>
</Properties>
</file>