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256" r:id="rId2"/>
    <p:sldId id="425" r:id="rId3"/>
    <p:sldId id="424" r:id="rId4"/>
    <p:sldId id="426" r:id="rId5"/>
    <p:sldId id="427" r:id="rId6"/>
    <p:sldId id="429" r:id="rId7"/>
    <p:sldId id="440" r:id="rId8"/>
    <p:sldId id="435" r:id="rId9"/>
    <p:sldId id="436" r:id="rId10"/>
    <p:sldId id="438" r:id="rId11"/>
    <p:sldId id="439" r:id="rId12"/>
    <p:sldId id="442" r:id="rId13"/>
    <p:sldId id="443" r:id="rId14"/>
    <p:sldId id="444" r:id="rId15"/>
    <p:sldId id="445" r:id="rId16"/>
    <p:sldId id="453" r:id="rId17"/>
    <p:sldId id="448" r:id="rId18"/>
    <p:sldId id="447" r:id="rId19"/>
    <p:sldId id="449" r:id="rId20"/>
    <p:sldId id="451" r:id="rId21"/>
    <p:sldId id="452" r:id="rId22"/>
    <p:sldId id="455" r:id="rId23"/>
    <p:sldId id="456" r:id="rId24"/>
    <p:sldId id="454" r:id="rId25"/>
    <p:sldId id="458" r:id="rId26"/>
    <p:sldId id="457" r:id="rId27"/>
    <p:sldId id="42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97" autoAdjust="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567D6D-6528-44E4-BC71-0AAE549170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414121-AF92-44CD-B733-E13C9E51DAF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6A35-CF3F-4952-9B03-98948BD2B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C14E8-FFF3-4E2C-AA8F-0EA513A36F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B1A193-6ECF-4DEF-8A2D-E222FB62E7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0E6BF-4D41-483E-BBEF-9D2326686F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2809-3E8B-4B13-B28D-FE0E105660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B48AA-3E51-42CA-AEFF-09F0C681A2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C444D-5C04-486E-9AD1-C6335DDC36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02F1F-5B70-4E0A-B6F9-C966491F21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A0609-53B8-4A5D-A759-4A2EF60032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516DA-FDBE-459F-A66F-567B6FE3EA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87BFBA8D-C49F-4A19-BC04-A79C765734A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/4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nu.org/software/make/manual/make.html#toc-Functions-for-Transforming-Text" TargetMode="External"/><Relationship Id="rId3" Type="http://schemas.openxmlformats.org/officeDocument/2006/relationships/hyperlink" Target="http://www.gnu.org/software/make/manual/make.html#toc-An-Introduction-to-Makefiles" TargetMode="External"/><Relationship Id="rId7" Type="http://schemas.openxmlformats.org/officeDocument/2006/relationships/hyperlink" Target="http://www.gnu.org/software/make/manual/make.html#toc-How-to-Use-Variables" TargetMode="External"/><Relationship Id="rId2" Type="http://schemas.openxmlformats.org/officeDocument/2006/relationships/hyperlink" Target="http://www.gnu.org/software/make/manual/make.html#toc-Overview-of-mak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make/manual/make.html#toc-Writing-Rules" TargetMode="External"/><Relationship Id="rId5" Type="http://schemas.openxmlformats.org/officeDocument/2006/relationships/hyperlink" Target="http://www.gnu.org/software/make/manual/make.html#toc-How-to-Run-make" TargetMode="External"/><Relationship Id="rId4" Type="http://schemas.openxmlformats.org/officeDocument/2006/relationships/hyperlink" Target="http://www.gnu.org/software/make/manual/make.html#toc-Writing-Makefil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slinuxprogramming.blogspot.com/" TargetMode="External"/><Relationship Id="rId2" Type="http://schemas.openxmlformats.org/officeDocument/2006/relationships/hyperlink" Target="http://www.gnu.org/software/make/manual/mak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 err="1" smtClean="0"/>
              <a:t>Makefile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146" name="Picture 2" descr="C:\Users\thanhlv9\Desktop\arch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6328"/>
            <a:ext cx="8229600" cy="401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Makefile1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52578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sum: </a:t>
            </a:r>
            <a:r>
              <a:rPr lang="pt-BR" dirty="0" smtClean="0"/>
              <a:t>main.o sum.o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gcc –o sum main.o sum.o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sum.o</a:t>
            </a:r>
            <a:r>
              <a:rPr lang="pt-BR" dirty="0"/>
              <a:t>: sum.c sum.h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gcc </a:t>
            </a:r>
            <a:r>
              <a:rPr lang="pt-BR" dirty="0"/>
              <a:t>-c </a:t>
            </a:r>
            <a:r>
              <a:rPr lang="pt-BR" dirty="0" smtClean="0"/>
              <a:t>sum.c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main.o: main.c sum.h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gcc -c main.c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run:</a:t>
            </a:r>
          </a:p>
          <a:p>
            <a:pPr marL="0" indent="0">
              <a:buNone/>
            </a:pPr>
            <a:r>
              <a:rPr lang="pt-BR" dirty="0"/>
              <a:t>	./</a:t>
            </a:r>
            <a:r>
              <a:rPr lang="pt-BR" dirty="0" smtClean="0"/>
              <a:t>sum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clean: </a:t>
            </a:r>
          </a:p>
          <a:p>
            <a:pPr marL="0" indent="0">
              <a:buNone/>
            </a:pPr>
            <a:r>
              <a:rPr lang="pt-BR" dirty="0"/>
              <a:t>	rm *o sum</a:t>
            </a:r>
          </a:p>
          <a:p>
            <a:pPr marL="0" indent="0">
              <a:buNone/>
            </a:pPr>
            <a:r>
              <a:rPr lang="pt-BR" dirty="0"/>
              <a:t>	@echo "clean done"</a:t>
            </a:r>
          </a:p>
        </p:txBody>
      </p:sp>
    </p:spTree>
    <p:extLst>
      <p:ext uri="{BB962C8B-B14F-4D97-AF65-F5344CB8AC3E}">
        <p14:creationId xmlns:p14="http://schemas.microsoft.com/office/powerpoint/2010/main" val="10381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 b="1" dirty="0" smtClean="0"/>
          </a:p>
          <a:p>
            <a:pPr marL="0" indent="0" algn="ctr">
              <a:buNone/>
            </a:pPr>
            <a:r>
              <a:rPr lang="en-US" sz="7200" b="1" dirty="0" smtClean="0"/>
              <a:t> How to run make?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1446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SYNOPSIS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make [ -f </a:t>
            </a:r>
            <a:r>
              <a:rPr lang="en-US" sz="2800" dirty="0" err="1" smtClean="0">
                <a:solidFill>
                  <a:srgbClr val="FF0000"/>
                </a:solidFill>
              </a:rPr>
              <a:t>makefile</a:t>
            </a:r>
            <a:r>
              <a:rPr lang="en-US" sz="2800" dirty="0" smtClean="0">
                <a:solidFill>
                  <a:srgbClr val="FF0000"/>
                </a:solidFill>
              </a:rPr>
              <a:t> ] [ options ] ... [ targets ] …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make  executes  commands  in  the </a:t>
            </a:r>
            <a:r>
              <a:rPr lang="en-US" sz="2800" dirty="0" err="1"/>
              <a:t>makefile</a:t>
            </a:r>
            <a:r>
              <a:rPr lang="en-US" sz="2800" dirty="0"/>
              <a:t> to update one or more </a:t>
            </a:r>
            <a:r>
              <a:rPr lang="en-US" sz="2800" dirty="0" smtClean="0"/>
              <a:t>target names</a:t>
            </a:r>
            <a:r>
              <a:rPr lang="en-US" sz="2800" dirty="0"/>
              <a:t>, where name is typically a program.  If no -f option is  </a:t>
            </a:r>
            <a:r>
              <a:rPr lang="en-US" sz="2800" dirty="0" smtClean="0"/>
              <a:t>present, make  </a:t>
            </a:r>
            <a:r>
              <a:rPr lang="en-US" sz="2800" dirty="0"/>
              <a:t>will  look for the </a:t>
            </a:r>
            <a:r>
              <a:rPr lang="en-US" sz="2800" dirty="0" err="1"/>
              <a:t>makefiles</a:t>
            </a:r>
            <a:r>
              <a:rPr lang="en-US" sz="2800" dirty="0"/>
              <a:t> </a:t>
            </a:r>
            <a:r>
              <a:rPr lang="en-US" sz="2800" dirty="0" err="1"/>
              <a:t>GNUmakefile</a:t>
            </a:r>
            <a:r>
              <a:rPr lang="en-US" sz="2800" dirty="0"/>
              <a:t>, </a:t>
            </a:r>
            <a:r>
              <a:rPr lang="en-US" sz="2800" dirty="0" err="1"/>
              <a:t>makefile</a:t>
            </a:r>
            <a:r>
              <a:rPr lang="en-US" sz="2800" dirty="0"/>
              <a:t>, and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, in </a:t>
            </a:r>
            <a:r>
              <a:rPr lang="en-US" sz="2800" dirty="0"/>
              <a:t>that order.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01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[ options ]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f </a:t>
            </a:r>
            <a:r>
              <a:rPr lang="en-US" dirty="0" smtClean="0"/>
              <a:t>file:   </a:t>
            </a:r>
            <a:r>
              <a:rPr lang="en-US" dirty="0"/>
              <a:t>Use file as a </a:t>
            </a:r>
            <a:r>
              <a:rPr lang="en-US" dirty="0" err="1"/>
              <a:t>makefile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: Ignore </a:t>
            </a:r>
            <a:r>
              <a:rPr lang="en-US" dirty="0"/>
              <a:t>all errors in commands executed </a:t>
            </a:r>
            <a:r>
              <a:rPr lang="en-US" dirty="0" smtClean="0"/>
              <a:t>	     to </a:t>
            </a:r>
            <a:r>
              <a:rPr lang="en-US" dirty="0"/>
              <a:t>remake files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-n</a:t>
            </a:r>
            <a:r>
              <a:rPr lang="en-US" dirty="0" smtClean="0"/>
              <a:t>: Print </a:t>
            </a:r>
            <a:r>
              <a:rPr lang="en-US" dirty="0"/>
              <a:t>the commands that would </a:t>
            </a:r>
            <a:r>
              <a:rPr lang="en-US" dirty="0" smtClean="0"/>
              <a:t>be 		      executed</a:t>
            </a:r>
            <a:r>
              <a:rPr lang="en-US" dirty="0"/>
              <a:t>,  but  do  not  </a:t>
            </a:r>
            <a:r>
              <a:rPr lang="en-US" dirty="0" smtClean="0"/>
              <a:t>execute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</a:t>
            </a:r>
            <a:r>
              <a:rPr lang="en-US" dirty="0" err="1" smtClean="0"/>
              <a:t>infomation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man make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[ Targets 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all</a:t>
            </a:r>
            <a:r>
              <a:rPr lang="en-US" sz="2400" dirty="0" smtClean="0"/>
              <a:t>: Make </a:t>
            </a:r>
            <a:r>
              <a:rPr lang="en-US" sz="2400" dirty="0"/>
              <a:t>all the top-level targets </a:t>
            </a:r>
            <a:r>
              <a:rPr lang="en-US" sz="2400" dirty="0" smtClean="0"/>
              <a:t>the </a:t>
            </a:r>
            <a:r>
              <a:rPr lang="en-US" sz="2400" dirty="0" err="1" smtClean="0"/>
              <a:t>makefile</a:t>
            </a:r>
            <a:r>
              <a:rPr lang="en-US" sz="2400" dirty="0"/>
              <a:t> </a:t>
            </a:r>
            <a:r>
              <a:rPr lang="en-US" sz="2400" dirty="0" smtClean="0"/>
              <a:t>knows about.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Info: </a:t>
            </a:r>
            <a:r>
              <a:rPr lang="en-US" sz="2400" dirty="0" smtClean="0"/>
              <a:t>information of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clean</a:t>
            </a:r>
            <a:r>
              <a:rPr lang="en-US" sz="2400" dirty="0" smtClean="0"/>
              <a:t>: Delete all files that are normally created by running make.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install</a:t>
            </a:r>
            <a:r>
              <a:rPr lang="en-US" sz="2400" dirty="0" smtClean="0"/>
              <a:t>: Copy </a:t>
            </a:r>
            <a:r>
              <a:rPr lang="en-US" sz="2400" dirty="0"/>
              <a:t>the executable file into </a:t>
            </a:r>
            <a:r>
              <a:rPr lang="en-US" sz="2400" dirty="0" smtClean="0"/>
              <a:t>a directory </a:t>
            </a:r>
            <a:r>
              <a:rPr lang="en-US" sz="2400" dirty="0"/>
              <a:t>that users </a:t>
            </a:r>
            <a:r>
              <a:rPr lang="en-US" sz="2400" dirty="0" smtClean="0"/>
              <a:t>typically </a:t>
            </a:r>
            <a:r>
              <a:rPr lang="en-US" sz="2400" dirty="0"/>
              <a:t>search for </a:t>
            </a:r>
            <a:r>
              <a:rPr lang="en-US" sz="2400" dirty="0" smtClean="0"/>
              <a:t>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uninstall: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dirty="0" smtClean="0">
                <a:solidFill>
                  <a:srgbClr val="00B050"/>
                </a:solidFill>
              </a:rPr>
              <a:t>ar: </a:t>
            </a:r>
            <a:r>
              <a:rPr lang="en-US" sz="2400" dirty="0" smtClean="0"/>
              <a:t>Create </a:t>
            </a:r>
            <a:r>
              <a:rPr lang="en-US" sz="2400" dirty="0"/>
              <a:t>a tar file of the source files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 smtClean="0">
                <a:solidFill>
                  <a:srgbClr val="00B050"/>
                </a:solidFill>
              </a:rPr>
              <a:t>rint: </a:t>
            </a:r>
            <a:r>
              <a:rPr lang="en-US" sz="2400" dirty="0" smtClean="0"/>
              <a:t>Print </a:t>
            </a:r>
            <a:r>
              <a:rPr lang="en-US" sz="2400" dirty="0"/>
              <a:t>listings of the source files that have changed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test: </a:t>
            </a:r>
            <a:r>
              <a:rPr lang="en-US" sz="2400" dirty="0" smtClean="0"/>
              <a:t>Perform </a:t>
            </a:r>
            <a:r>
              <a:rPr lang="en-US" sz="2400" dirty="0"/>
              <a:t>self tests on the program this </a:t>
            </a:r>
            <a:r>
              <a:rPr lang="en-US" sz="2400" dirty="0" err="1"/>
              <a:t>makefile</a:t>
            </a:r>
            <a:r>
              <a:rPr lang="en-US" sz="2400" dirty="0"/>
              <a:t> builds.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60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 b="1" dirty="0" smtClean="0"/>
          </a:p>
          <a:p>
            <a:pPr marL="0" indent="0" algn="ctr">
              <a:buNone/>
            </a:pPr>
            <a:r>
              <a:rPr lang="en-US" sz="7200" b="1" dirty="0" smtClean="0"/>
              <a:t>DEMO </a:t>
            </a:r>
          </a:p>
          <a:p>
            <a:pPr marL="0" indent="0" algn="ctr">
              <a:buNone/>
            </a:pPr>
            <a:r>
              <a:rPr lang="en-US" sz="7200" b="1" dirty="0" smtClean="0"/>
              <a:t>Makefile1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396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Variables in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Variables:     </a:t>
            </a:r>
            <a:r>
              <a:rPr lang="en-US" sz="2400" dirty="0" smtClean="0"/>
              <a:t>CC=</a:t>
            </a:r>
            <a:r>
              <a:rPr lang="en-US" sz="2400" dirty="0" err="1" smtClean="0"/>
              <a:t>gcc</a:t>
            </a:r>
            <a:endParaRPr lang="en-US" sz="2400" dirty="0"/>
          </a:p>
          <a:p>
            <a:r>
              <a:rPr lang="en-US" dirty="0" smtClean="0"/>
              <a:t>Variables Extra </a:t>
            </a:r>
            <a:r>
              <a:rPr lang="en-US" dirty="0"/>
              <a:t>flags to give to the C </a:t>
            </a:r>
            <a:r>
              <a:rPr lang="en-US" dirty="0" smtClean="0"/>
              <a:t>compiler: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eg</a:t>
            </a:r>
            <a:r>
              <a:rPr lang="en-US" sz="2400" dirty="0"/>
              <a:t>: </a:t>
            </a:r>
            <a:r>
              <a:rPr lang="en-US" sz="2400" dirty="0" smtClean="0"/>
              <a:t>CFLAGS+= -</a:t>
            </a:r>
            <a:r>
              <a:rPr lang="en-US" sz="2400" dirty="0"/>
              <a:t>I./include -DDEBUG -Wall </a:t>
            </a:r>
            <a:r>
              <a:rPr lang="en-US" sz="2400" dirty="0" smtClean="0"/>
              <a:t>–g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 </a:t>
            </a:r>
            <a:r>
              <a:rPr lang="en-US" sz="2400" dirty="0"/>
              <a:t>LDFLAGS += -L./lib </a:t>
            </a:r>
            <a:r>
              <a:rPr lang="en-US" sz="2400" dirty="0" smtClean="0"/>
              <a:t>–lm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1133"/>
              </p:ext>
            </p:extLst>
          </p:nvPr>
        </p:nvGraphicFramePr>
        <p:xfrm>
          <a:off x="1447800" y="3581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to header</a:t>
                      </a:r>
                      <a:r>
                        <a:rPr lang="en-US" baseline="0" dirty="0" smtClean="0"/>
                        <a:t> files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-Wall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warning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–g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debug in </a:t>
                      </a: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compiler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-L./lib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to library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–lm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 library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374342"/>
              </p:ext>
            </p:extLst>
          </p:nvPr>
        </p:nvGraphicFramePr>
        <p:xfrm>
          <a:off x="381000" y="1371600"/>
          <a:ext cx="8458200" cy="487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$@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 file name of the target of the rule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 target member name, when the target is an archive member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$&lt;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 name of the first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prerequisite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$?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 names of all the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prerequisites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that are newer than the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target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$^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 names of all the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prerequisites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5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$+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is like ‘$^’, but prerequisites listed more than once are duplicated in the order they were listed in the makefile.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$|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 names of all the order-only prerequisites, with spaces between them.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 stem with which an implicit rule matches.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42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Function in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Function Call Syntax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B050"/>
                </a:solidFill>
              </a:rPr>
              <a:t>$(</a:t>
            </a:r>
            <a:r>
              <a:rPr lang="en-US" sz="2800" i="1" dirty="0">
                <a:solidFill>
                  <a:srgbClr val="00B050"/>
                </a:solidFill>
              </a:rPr>
              <a:t>function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i="1" dirty="0" smtClean="0">
                <a:solidFill>
                  <a:srgbClr val="00B050"/>
                </a:solidFill>
              </a:rPr>
              <a:t>arguments</a:t>
            </a:r>
            <a:r>
              <a:rPr lang="en-US" sz="2800" dirty="0">
                <a:solidFill>
                  <a:srgbClr val="00B050"/>
                </a:solidFill>
              </a:rPr>
              <a:t>)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00B050"/>
                </a:solidFill>
              </a:rPr>
              <a:t>${</a:t>
            </a:r>
            <a:r>
              <a:rPr lang="en-US" sz="2800" i="1" dirty="0">
                <a:solidFill>
                  <a:srgbClr val="00B050"/>
                </a:solidFill>
              </a:rPr>
              <a:t>function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i="1" dirty="0">
                <a:solidFill>
                  <a:srgbClr val="00B050"/>
                </a:solidFill>
              </a:rPr>
              <a:t>arguments</a:t>
            </a:r>
            <a:r>
              <a:rPr lang="en-US" sz="2800" dirty="0" smtClean="0">
                <a:solidFill>
                  <a:srgbClr val="00B050"/>
                </a:solidFill>
              </a:rPr>
              <a:t>}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342900" lvl="1" indent="-342900">
              <a:buSzPct val="60000"/>
              <a:buFont typeface="Wingdings" pitchFamily="2" charset="2"/>
              <a:buChar char="Ø"/>
            </a:pPr>
            <a:r>
              <a:rPr lang="en-US" i="1" dirty="0"/>
              <a:t>$(wildcard pattern)</a:t>
            </a:r>
          </a:p>
          <a:p>
            <a:pPr marL="0" lvl="1" indent="0">
              <a:buSzPct val="60000"/>
              <a:buNone/>
            </a:pPr>
            <a:r>
              <a:rPr lang="en-US" i="1" dirty="0"/>
              <a:t>	</a:t>
            </a:r>
            <a:r>
              <a:rPr lang="en-US" i="1" dirty="0" err="1"/>
              <a:t>eg</a:t>
            </a:r>
            <a:r>
              <a:rPr lang="en-US" i="1" dirty="0"/>
              <a:t>: </a:t>
            </a:r>
            <a:r>
              <a:rPr lang="en-US" sz="2400" dirty="0">
                <a:solidFill>
                  <a:srgbClr val="00B050"/>
                </a:solidFill>
              </a:rPr>
              <a:t>CSRCS= $(wildcard *.c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$(</a:t>
            </a:r>
            <a:r>
              <a:rPr lang="en-US" sz="2800" dirty="0" err="1"/>
              <a:t>patsubst</a:t>
            </a:r>
            <a:r>
              <a:rPr lang="en-US" sz="2800" dirty="0"/>
              <a:t> </a:t>
            </a:r>
            <a:r>
              <a:rPr lang="en-US" sz="2800" i="1" dirty="0" err="1" smtClean="0"/>
              <a:t>pattern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replacement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text</a:t>
            </a:r>
            <a:r>
              <a:rPr lang="en-US" sz="2800" dirty="0" smtClean="0"/>
              <a:t>)</a:t>
            </a:r>
          </a:p>
          <a:p>
            <a:pPr marL="0" lvl="1" indent="0">
              <a:buSzPct val="60000"/>
              <a:buNone/>
            </a:pPr>
            <a:r>
              <a:rPr lang="en-US" sz="2800" dirty="0"/>
              <a:t>	</a:t>
            </a:r>
            <a:r>
              <a:rPr lang="en-US" sz="2400" dirty="0" err="1"/>
              <a:t>eg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pt-BR" sz="2400" dirty="0">
                <a:solidFill>
                  <a:srgbClr val="00B050"/>
                </a:solidFill>
              </a:rPr>
              <a:t>OBJS+= $(patsubst  %.c,  %.o,  $(CSRCS</a:t>
            </a:r>
            <a:r>
              <a:rPr lang="pt-BR" sz="2400" dirty="0" smtClean="0">
                <a:solidFill>
                  <a:srgbClr val="00B050"/>
                </a:solidFill>
              </a:rPr>
              <a:t>))</a:t>
            </a:r>
            <a:endParaRPr lang="en-US" sz="2800" dirty="0" smtClean="0"/>
          </a:p>
          <a:p>
            <a:pPr marL="342900" lvl="1" indent="-342900">
              <a:buSzPct val="60000"/>
              <a:buFont typeface="Wingdings" pitchFamily="2" charset="2"/>
              <a:buChar char="Ø"/>
            </a:pPr>
            <a:r>
              <a:rPr lang="en-US" dirty="0" smtClean="0"/>
              <a:t>$(</a:t>
            </a:r>
            <a:r>
              <a:rPr lang="en-US" dirty="0"/>
              <a:t>shell </a:t>
            </a:r>
            <a:r>
              <a:rPr lang="en-US" dirty="0" err="1"/>
              <a:t>dirname</a:t>
            </a:r>
            <a:r>
              <a:rPr lang="en-US" dirty="0"/>
              <a:t> $@)</a:t>
            </a:r>
            <a:endParaRPr lang="pt-BR" i="1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eg</a:t>
            </a:r>
            <a:r>
              <a:rPr lang="en-US" sz="2800" dirty="0" smtClean="0"/>
              <a:t>: </a:t>
            </a:r>
            <a:r>
              <a:rPr lang="en-US" sz="2400" dirty="0" smtClean="0">
                <a:solidFill>
                  <a:srgbClr val="00B050"/>
                </a:solidFill>
              </a:rPr>
              <a:t>@</a:t>
            </a:r>
            <a:r>
              <a:rPr lang="en-US" sz="2400" dirty="0" err="1" smtClean="0">
                <a:solidFill>
                  <a:srgbClr val="00B050"/>
                </a:solidFill>
              </a:rPr>
              <a:t>mkdir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-p $(shell </a:t>
            </a:r>
            <a:r>
              <a:rPr lang="en-US" sz="2400" dirty="0" err="1">
                <a:solidFill>
                  <a:srgbClr val="00B050"/>
                </a:solidFill>
              </a:rPr>
              <a:t>dirname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$@)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0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257800"/>
          </a:xfrm>
        </p:spPr>
        <p:txBody>
          <a:bodyPr/>
          <a:lstStyle/>
          <a:p>
            <a:pPr lvl="0"/>
            <a:r>
              <a:rPr lang="en-US" u="sng" dirty="0">
                <a:solidFill>
                  <a:srgbClr val="0070C0"/>
                </a:solidFill>
                <a:hlinkClick r:id="rId2"/>
              </a:rPr>
              <a:t>1 Overview of make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US" u="sng" dirty="0">
                <a:solidFill>
                  <a:srgbClr val="0070C0"/>
                </a:solidFill>
                <a:hlinkClick r:id="rId3"/>
              </a:rPr>
              <a:t>2 </a:t>
            </a:r>
            <a:r>
              <a:rPr lang="en-US" u="sng" dirty="0" smtClean="0">
                <a:solidFill>
                  <a:srgbClr val="0070C0"/>
                </a:solidFill>
                <a:hlinkClick r:id="rId3"/>
              </a:rPr>
              <a:t>What is</a:t>
            </a:r>
            <a:r>
              <a:rPr lang="en-US" u="sng" dirty="0" smtClean="0">
                <a:solidFill>
                  <a:srgbClr val="0070C0"/>
                </a:solidFill>
                <a:hlinkClick r:id="rId3"/>
              </a:rPr>
              <a:t> </a:t>
            </a:r>
            <a:r>
              <a:rPr lang="en-US" u="sng" dirty="0" err="1" smtClean="0">
                <a:solidFill>
                  <a:srgbClr val="0070C0"/>
                </a:solidFill>
                <a:hlinkClick r:id="rId3"/>
              </a:rPr>
              <a:t>Makefiles</a:t>
            </a:r>
            <a:r>
              <a:rPr lang="en-US" u="sng" dirty="0" smtClean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US" u="sng" dirty="0">
                <a:solidFill>
                  <a:srgbClr val="0070C0"/>
                </a:solidFill>
                <a:hlinkClick r:id="rId4"/>
              </a:rPr>
              <a:t>3 Writing </a:t>
            </a:r>
            <a:r>
              <a:rPr lang="en-US" u="sng" dirty="0" err="1" smtClean="0">
                <a:solidFill>
                  <a:srgbClr val="0070C0"/>
                </a:solidFill>
                <a:hlinkClick r:id="rId4"/>
              </a:rPr>
              <a:t>Makefiles</a:t>
            </a:r>
            <a:endParaRPr lang="en-US" u="sng" dirty="0" smtClean="0">
              <a:solidFill>
                <a:srgbClr val="0070C0"/>
              </a:solidFill>
            </a:endParaRPr>
          </a:p>
          <a:p>
            <a:r>
              <a:rPr lang="en-US" u="sng" dirty="0" smtClean="0">
                <a:solidFill>
                  <a:srgbClr val="0070C0"/>
                </a:solidFill>
                <a:hlinkClick r:id="rId5"/>
              </a:rPr>
              <a:t>4 </a:t>
            </a:r>
            <a:r>
              <a:rPr lang="en-US" u="sng" dirty="0">
                <a:solidFill>
                  <a:srgbClr val="0070C0"/>
                </a:solidFill>
                <a:hlinkClick r:id="rId5"/>
              </a:rPr>
              <a:t>How to Run </a:t>
            </a:r>
            <a:r>
              <a:rPr lang="en-US" u="sng" dirty="0" smtClean="0">
                <a:solidFill>
                  <a:srgbClr val="0070C0"/>
                </a:solidFill>
                <a:hlinkClick r:id="rId5"/>
              </a:rPr>
              <a:t>make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US" u="sng" dirty="0">
                <a:solidFill>
                  <a:srgbClr val="0070C0"/>
                </a:solidFill>
                <a:hlinkClick r:id="rId6"/>
              </a:rPr>
              <a:t>5</a:t>
            </a:r>
            <a:r>
              <a:rPr lang="en-US" u="sng" dirty="0" smtClean="0">
                <a:solidFill>
                  <a:srgbClr val="0070C0"/>
                </a:solidFill>
                <a:hlinkClick r:id="rId6"/>
              </a:rPr>
              <a:t> </a:t>
            </a:r>
            <a:r>
              <a:rPr lang="en-US" u="sng" dirty="0">
                <a:solidFill>
                  <a:srgbClr val="0070C0"/>
                </a:solidFill>
                <a:hlinkClick r:id="rId6"/>
              </a:rPr>
              <a:t>Writing Rules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US" u="sng" dirty="0" smtClean="0">
                <a:solidFill>
                  <a:srgbClr val="0070C0"/>
                </a:solidFill>
                <a:hlinkClick r:id="rId7"/>
              </a:rPr>
              <a:t>6 Use Variables</a:t>
            </a:r>
            <a:endParaRPr lang="en-US" u="sng" dirty="0" smtClean="0">
              <a:solidFill>
                <a:srgbClr val="0070C0"/>
              </a:solidFill>
            </a:endParaRPr>
          </a:p>
          <a:p>
            <a:pPr lvl="0"/>
            <a:r>
              <a:rPr lang="en-US" u="sng" dirty="0" smtClean="0">
                <a:solidFill>
                  <a:srgbClr val="0070C0"/>
                </a:solidFill>
                <a:hlinkClick r:id="rId8"/>
              </a:rPr>
              <a:t>7 Use Functions</a:t>
            </a:r>
            <a:endParaRPr lang="en-US" u="sng" dirty="0" smtClean="0">
              <a:solidFill>
                <a:srgbClr val="0070C0"/>
              </a:solidFill>
            </a:endParaRPr>
          </a:p>
          <a:p>
            <a:pPr lvl="0"/>
            <a:r>
              <a:rPr lang="en-US" u="sng" dirty="0" smtClean="0">
                <a:solidFill>
                  <a:srgbClr val="0070C0"/>
                </a:solidFill>
              </a:rPr>
              <a:t>8 Demo</a:t>
            </a:r>
          </a:p>
        </p:txBody>
      </p:sp>
    </p:spTree>
    <p:extLst>
      <p:ext uri="{BB962C8B-B14F-4D97-AF65-F5344CB8AC3E}">
        <p14:creationId xmlns:p14="http://schemas.microsoft.com/office/powerpoint/2010/main" val="26902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Makefile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855113"/>
            <a:ext cx="4114800" cy="36686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 smtClean="0"/>
              <a:t>######## </a:t>
            </a:r>
            <a:r>
              <a:rPr lang="pt-BR" sz="1400" dirty="0"/>
              <a:t>Specials Variables </a:t>
            </a:r>
            <a:r>
              <a:rPr lang="pt-BR" sz="1400" dirty="0" smtClean="0"/>
              <a:t>#######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.PHONY: sum, sum.o, </a:t>
            </a:r>
            <a:r>
              <a:rPr lang="pt-BR" sz="1400" dirty="0" smtClean="0"/>
              <a:t>main.o</a:t>
            </a:r>
            <a:endParaRPr lang="pt-BR" sz="1400" dirty="0"/>
          </a:p>
          <a:p>
            <a:pPr marL="0" indent="0">
              <a:buNone/>
            </a:pPr>
            <a:r>
              <a:rPr lang="pt-BR" sz="1400" dirty="0" smtClean="0"/>
              <a:t>############  </a:t>
            </a:r>
            <a:r>
              <a:rPr lang="pt-BR" sz="1400" dirty="0"/>
              <a:t>DEFILE </a:t>
            </a:r>
            <a:r>
              <a:rPr lang="pt-BR" sz="1400" dirty="0" smtClean="0"/>
              <a:t>MACRO##########</a:t>
            </a:r>
          </a:p>
          <a:p>
            <a:pPr marL="0" indent="0">
              <a:buNone/>
            </a:pPr>
            <a:r>
              <a:rPr lang="pt-BR" sz="1400" dirty="0" smtClean="0"/>
              <a:t>TARGET=sum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HDRS= sum.h</a:t>
            </a:r>
          </a:p>
          <a:p>
            <a:pPr marL="0" indent="0">
              <a:buNone/>
            </a:pPr>
            <a:r>
              <a:rPr lang="pt-BR" sz="1400" dirty="0"/>
              <a:t>CSRCS= $(wildcard *.c</a:t>
            </a:r>
            <a:r>
              <a:rPr lang="pt-BR" sz="1400" dirty="0" smtClean="0"/>
              <a:t>)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OBJSDIR=./build</a:t>
            </a:r>
          </a:p>
          <a:p>
            <a:pPr marL="0" indent="0">
              <a:buNone/>
            </a:pPr>
            <a:r>
              <a:rPr lang="pt-BR" sz="1400" dirty="0"/>
              <a:t>OBJS+= $(patsubst %.c, $(OBJSDIR)/%.o, $(CSRCS</a:t>
            </a:r>
            <a:r>
              <a:rPr lang="pt-BR" sz="1400" dirty="0" smtClean="0"/>
              <a:t>))</a:t>
            </a:r>
            <a:endParaRPr lang="pt-BR" sz="1400" dirty="0"/>
          </a:p>
          <a:p>
            <a:pPr marL="0" indent="0">
              <a:buNone/>
            </a:pPr>
            <a:r>
              <a:rPr lang="pt-BR" sz="1400" dirty="0" smtClean="0"/>
              <a:t>CC=gcc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# flags pass into compiler</a:t>
            </a:r>
          </a:p>
          <a:p>
            <a:pPr marL="0" indent="0">
              <a:buNone/>
            </a:pPr>
            <a:r>
              <a:rPr lang="pt-BR" sz="1400" dirty="0"/>
              <a:t>CFLAGS += -I./include -DDEBUG -Wall -g  </a:t>
            </a:r>
          </a:p>
          <a:p>
            <a:pPr marL="0" indent="0">
              <a:buNone/>
            </a:pPr>
            <a:r>
              <a:rPr lang="pt-BR" sz="1400" dirty="0"/>
              <a:t>LDFLAGS += -L./lib -lm </a:t>
            </a:r>
          </a:p>
          <a:p>
            <a:pPr marL="0" indent="0">
              <a:buNone/>
            </a:pPr>
            <a:r>
              <a:rPr lang="pt-BR" sz="1400" dirty="0" smtClean="0"/>
              <a:t>######## </a:t>
            </a:r>
            <a:r>
              <a:rPr lang="pt-BR" sz="1400" dirty="0"/>
              <a:t>END DEFILE  </a:t>
            </a:r>
            <a:r>
              <a:rPr lang="pt-BR" sz="1400" dirty="0" smtClean="0"/>
              <a:t>##############</a:t>
            </a:r>
            <a:endParaRPr lang="pt-BR" sz="1400" dirty="0"/>
          </a:p>
          <a:p>
            <a:pPr marL="0" indent="0">
              <a:buNone/>
            </a:pPr>
            <a:r>
              <a:rPr lang="pt-BR" sz="1400" dirty="0" smtClean="0"/>
              <a:t>############ </a:t>
            </a:r>
            <a:r>
              <a:rPr lang="pt-BR" sz="1400" dirty="0"/>
              <a:t>RULES </a:t>
            </a:r>
            <a:r>
              <a:rPr lang="pt-BR" sz="1400" dirty="0" smtClean="0"/>
              <a:t>###############</a:t>
            </a:r>
            <a:endParaRPr lang="pt-BR" sz="1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677076" y="1838425"/>
            <a:ext cx="4114800" cy="3884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#################### RULES ################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all: ${TARGET}  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${TARGET} : $(OBJS)   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	$(CC) $(OBJS) -o $@ $(LDFLAGS) $(CFLAGS)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	@echo "compile sum done"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$(OBJSDIR)/%.o: %.c $(HDRS)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	mkdir -p $(shell dirname $@)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	$(CC) -c $&lt; -o $@ $(CFLAGS)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run: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	./sum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clean: 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	@rm $(OBJSDIR)/*o sum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	@rm -r $(OBJSDIR)</a:t>
            </a:r>
          </a:p>
          <a:p>
            <a:pPr marL="0" indent="0">
              <a:buFont typeface="Wingdings" pitchFamily="2" charset="2"/>
              <a:buNone/>
            </a:pPr>
            <a:r>
              <a:rPr lang="pt-BR" sz="1400" dirty="0" smtClean="0"/>
              <a:t>	@echo "clean done"</a:t>
            </a:r>
            <a:endParaRPr lang="pt-B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3393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Makefile2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7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 b="1" dirty="0" smtClean="0"/>
          </a:p>
          <a:p>
            <a:pPr marL="0" indent="0" algn="ctr">
              <a:buNone/>
            </a:pPr>
            <a:r>
              <a:rPr lang="en-US" sz="7200" b="1" dirty="0" smtClean="0"/>
              <a:t>DEMO </a:t>
            </a:r>
          </a:p>
          <a:p>
            <a:pPr marL="0" indent="0" algn="ctr">
              <a:buNone/>
            </a:pPr>
            <a:r>
              <a:rPr lang="en-US" sz="7200" b="1" dirty="0" smtClean="0"/>
              <a:t>Makefile2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00272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A Large </a:t>
            </a:r>
            <a:r>
              <a:rPr lang="en-US" sz="8800" dirty="0"/>
              <a:t>P</a:t>
            </a:r>
            <a:r>
              <a:rPr lang="en-US" sz="8800" dirty="0" smtClean="0"/>
              <a:t>roject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3522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large project</a:t>
            </a:r>
            <a:endParaRPr lang="en-US" dirty="0"/>
          </a:p>
        </p:txBody>
      </p:sp>
      <p:pic>
        <p:nvPicPr>
          <p:cNvPr id="1026" name="Picture 2" descr="C:\Users\HuuDat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20706"/>
            <a:ext cx="8002936" cy="437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20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Makefile3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524000"/>
            <a:ext cx="40386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 smtClean="0"/>
              <a:t>######### </a:t>
            </a:r>
            <a:r>
              <a:rPr lang="pt-BR" sz="1400" dirty="0"/>
              <a:t>Specials Variables </a:t>
            </a:r>
            <a:r>
              <a:rPr lang="pt-BR" sz="1400" dirty="0" smtClean="0"/>
              <a:t>##########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-include make/src.mk</a:t>
            </a:r>
          </a:p>
          <a:p>
            <a:pPr marL="0" indent="0">
              <a:buNone/>
            </a:pPr>
            <a:r>
              <a:rPr lang="pt-BR" sz="1400" dirty="0"/>
              <a:t>.PHONY: sum, sum.o, main.o</a:t>
            </a:r>
          </a:p>
          <a:p>
            <a:pPr marL="0" indent="0">
              <a:buNone/>
            </a:pPr>
            <a:r>
              <a:rPr lang="pt-BR" sz="1400" dirty="0"/>
              <a:t>#.RECIPEPREFIX </a:t>
            </a:r>
            <a:r>
              <a:rPr lang="pt-BR" sz="1400" dirty="0" smtClean="0"/>
              <a:t>=&gt;</a:t>
            </a:r>
            <a:endParaRPr lang="pt-BR" sz="1400" dirty="0"/>
          </a:p>
          <a:p>
            <a:pPr marL="0" indent="0">
              <a:buNone/>
            </a:pPr>
            <a:r>
              <a:rPr lang="pt-BR" sz="1400" dirty="0" smtClean="0"/>
              <a:t>###########  </a:t>
            </a:r>
            <a:r>
              <a:rPr lang="pt-BR" sz="1400" dirty="0"/>
              <a:t>DEFILE MACRO  </a:t>
            </a:r>
            <a:r>
              <a:rPr lang="pt-BR" sz="1400" dirty="0" smtClean="0"/>
              <a:t>###############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#OUT=output</a:t>
            </a:r>
          </a:p>
          <a:p>
            <a:pPr marL="0" indent="0">
              <a:buNone/>
            </a:pPr>
            <a:r>
              <a:rPr lang="pt-BR" sz="1400" dirty="0"/>
              <a:t>TARGET=sum</a:t>
            </a:r>
          </a:p>
          <a:p>
            <a:pPr marL="0" indent="0">
              <a:buNone/>
            </a:pPr>
            <a:r>
              <a:rPr lang="pt-BR" sz="1400" dirty="0"/>
              <a:t>#HDRS+= include/sum.h</a:t>
            </a:r>
          </a:p>
          <a:p>
            <a:pPr marL="0" indent="0">
              <a:buNone/>
            </a:pPr>
            <a:r>
              <a:rPr lang="pt-BR" sz="1400" dirty="0"/>
              <a:t>#HDRS+= include/hellomake.h</a:t>
            </a:r>
          </a:p>
          <a:p>
            <a:pPr marL="0" indent="0">
              <a:buNone/>
            </a:pPr>
            <a:r>
              <a:rPr lang="pt-BR" sz="1400" dirty="0"/>
              <a:t>CSRCS+= </a:t>
            </a:r>
            <a:r>
              <a:rPr lang="pt-BR" sz="1400" dirty="0" smtClean="0"/>
              <a:t>main.c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OBJSDIR=build</a:t>
            </a:r>
          </a:p>
          <a:p>
            <a:pPr marL="0" indent="0">
              <a:buNone/>
            </a:pPr>
            <a:r>
              <a:rPr lang="pt-BR" sz="1400" dirty="0"/>
              <a:t>OBJS+= $(patsubst %.c, $(OBJSDIR)/%.o, $(CSRCS</a:t>
            </a:r>
            <a:r>
              <a:rPr lang="pt-BR" sz="1400" dirty="0" smtClean="0"/>
              <a:t>))</a:t>
            </a:r>
          </a:p>
          <a:p>
            <a:pPr marL="0" indent="0">
              <a:buNone/>
            </a:pPr>
            <a:r>
              <a:rPr lang="pt-BR" sz="1400" dirty="0"/>
              <a:t>CC=gcc</a:t>
            </a:r>
          </a:p>
          <a:p>
            <a:pPr marL="0" indent="0">
              <a:buNone/>
            </a:pPr>
            <a:r>
              <a:rPr lang="pt-BR" sz="1400" dirty="0"/>
              <a:t># flags pass into compiler</a:t>
            </a:r>
          </a:p>
          <a:p>
            <a:pPr marL="0" indent="0">
              <a:buNone/>
            </a:pPr>
            <a:r>
              <a:rPr lang="pt-BR" sz="1400" dirty="0"/>
              <a:t>CFLAGS += -I./include -DDEBUG -g  </a:t>
            </a:r>
          </a:p>
          <a:p>
            <a:pPr marL="0" indent="0">
              <a:buNone/>
            </a:pPr>
            <a:r>
              <a:rPr lang="pt-BR" sz="1400" dirty="0"/>
              <a:t>LDFLAGS += -L./lib -lm </a:t>
            </a:r>
          </a:p>
          <a:p>
            <a:pPr marL="0" indent="0">
              <a:buNone/>
            </a:pPr>
            <a:r>
              <a:rPr lang="pt-BR" sz="1400" dirty="0"/>
              <a:t>########## END DEFILE  </a:t>
            </a:r>
            <a:r>
              <a:rPr lang="pt-BR" sz="1400" dirty="0" smtClean="0"/>
              <a:t>##############</a:t>
            </a:r>
            <a:endParaRPr lang="pt-BR" sz="1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648200" y="1524000"/>
            <a:ext cx="4114800" cy="44012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 smtClean="0"/>
              <a:t>########### </a:t>
            </a:r>
            <a:r>
              <a:rPr lang="pt-BR" sz="1400" dirty="0"/>
              <a:t>RULES </a:t>
            </a:r>
            <a:r>
              <a:rPr lang="pt-BR" sz="1400" dirty="0" smtClean="0"/>
              <a:t>###############</a:t>
            </a: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all: $(TARGET)</a:t>
            </a:r>
          </a:p>
          <a:p>
            <a:pPr marL="0" indent="0">
              <a:buNone/>
            </a:pPr>
            <a:r>
              <a:rPr lang="pt-BR" sz="1400" dirty="0"/>
              <a:t>$(TARGET): $(OBJS)</a:t>
            </a:r>
          </a:p>
          <a:p>
            <a:pPr marL="0" indent="0">
              <a:buNone/>
            </a:pPr>
            <a:r>
              <a:rPr lang="pt-BR" sz="1400" dirty="0"/>
              <a:t>	@mkdir -p $(shell dirname $@)</a:t>
            </a:r>
          </a:p>
          <a:p>
            <a:pPr marL="0" indent="0">
              <a:buNone/>
            </a:pPr>
            <a:r>
              <a:rPr lang="pt-BR" sz="1400" dirty="0"/>
              <a:t>	$(CC) $(OBJS) -o $@ $(CFLAGS) $(LDFLAGS)</a:t>
            </a:r>
          </a:p>
          <a:p>
            <a:pPr marL="0" indent="0">
              <a:buNone/>
            </a:pPr>
            <a:r>
              <a:rPr lang="pt-BR" sz="1400" dirty="0"/>
              <a:t>	@echo "compile done</a:t>
            </a:r>
            <a:r>
              <a:rPr lang="pt-BR" sz="1400" dirty="0" smtClean="0"/>
              <a:t>"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$(OBJSDIR)/%.o: %.c $(HDRS)</a:t>
            </a:r>
          </a:p>
          <a:p>
            <a:pPr marL="0" indent="0">
              <a:buNone/>
            </a:pPr>
            <a:r>
              <a:rPr lang="pt-BR" sz="1400" dirty="0"/>
              <a:t>	@mkdir -p $(shell dirname $@)</a:t>
            </a:r>
          </a:p>
          <a:p>
            <a:pPr marL="0" indent="0">
              <a:buNone/>
            </a:pPr>
            <a:r>
              <a:rPr lang="pt-BR" sz="1400" dirty="0"/>
              <a:t>	$(CC) -c $&lt; -o $@ $(CFLAGS) $(LDFLAGS</a:t>
            </a:r>
            <a:r>
              <a:rPr lang="pt-BR" sz="1400" dirty="0" smtClean="0"/>
              <a:t>)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run:</a:t>
            </a:r>
          </a:p>
          <a:p>
            <a:pPr marL="0" indent="0">
              <a:buNone/>
            </a:pPr>
            <a:r>
              <a:rPr lang="pt-BR" sz="1400" dirty="0"/>
              <a:t>	@./</a:t>
            </a:r>
            <a:r>
              <a:rPr lang="pt-BR" sz="1400" dirty="0" smtClean="0"/>
              <a:t>sum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clean: </a:t>
            </a:r>
          </a:p>
          <a:p>
            <a:pPr marL="0" indent="0">
              <a:buNone/>
            </a:pPr>
            <a:r>
              <a:rPr lang="pt-BR" sz="1400" dirty="0"/>
              <a:t>	@rm $(OBJSDIR)/*o sum</a:t>
            </a:r>
          </a:p>
          <a:p>
            <a:pPr marL="0" indent="0">
              <a:buNone/>
            </a:pPr>
            <a:r>
              <a:rPr lang="pt-BR" sz="1400" dirty="0"/>
              <a:t>	@rm -r $(OBJSDIR)</a:t>
            </a:r>
          </a:p>
          <a:p>
            <a:pPr marL="0" indent="0">
              <a:buNone/>
            </a:pPr>
            <a:r>
              <a:rPr lang="pt-BR" sz="1400" dirty="0"/>
              <a:t>	@echo "clean done"</a:t>
            </a:r>
          </a:p>
        </p:txBody>
      </p:sp>
    </p:spTree>
    <p:extLst>
      <p:ext uri="{BB962C8B-B14F-4D97-AF65-F5344CB8AC3E}">
        <p14:creationId xmlns:p14="http://schemas.microsoft.com/office/powerpoint/2010/main" val="872856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 b="1" dirty="0" smtClean="0"/>
          </a:p>
          <a:p>
            <a:pPr marL="0" indent="0" algn="ctr">
              <a:buNone/>
            </a:pPr>
            <a:r>
              <a:rPr lang="en-US" sz="7200" b="1" dirty="0" smtClean="0"/>
              <a:t>DEMO </a:t>
            </a:r>
          </a:p>
          <a:p>
            <a:pPr marL="0" indent="0" algn="ctr">
              <a:buNone/>
            </a:pPr>
            <a:r>
              <a:rPr lang="en-US" sz="7200" b="1" dirty="0" smtClean="0"/>
              <a:t>Makefile3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40598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www.gnu.org/software/make/manual/make.html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://eslinuxprogramming.blogspot.com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868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6600" b="1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6600" b="1" dirty="0" smtClean="0"/>
              <a:t>Thank You!</a:t>
            </a:r>
            <a:endParaRPr lang="vi-VN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8641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 smtClean="0">
                <a:latin typeface="Times New Roman" pitchFamily="18" charset="0"/>
              </a:rPr>
              <a:t>PURPOSE: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itchFamily="18" charset="0"/>
              </a:rPr>
              <a:t>Small </a:t>
            </a:r>
            <a:r>
              <a:rPr lang="en-US" altLang="en-US" sz="2800" dirty="0">
                <a:latin typeface="Times New Roman" pitchFamily="18" charset="0"/>
              </a:rPr>
              <a:t>programs            all in some </a:t>
            </a:r>
            <a:r>
              <a:rPr lang="en-US" altLang="en-US" sz="2800" dirty="0" smtClean="0">
                <a:latin typeface="Times New Roman" pitchFamily="18" charset="0"/>
              </a:rPr>
              <a:t>single files</a:t>
            </a:r>
            <a:endParaRPr lang="en-US" alt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itchFamily="18" charset="0"/>
              </a:rPr>
              <a:t>“Not so small” programs :</a:t>
            </a:r>
          </a:p>
          <a:p>
            <a:pPr>
              <a:lnSpc>
                <a:spcPct val="90000"/>
              </a:lnSpc>
              <a:buNone/>
            </a:pPr>
            <a:endParaRPr lang="en-US" altLang="en-US" sz="16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itchFamily="18" charset="0"/>
              </a:rPr>
              <a:t>Many </a:t>
            </a:r>
            <a:r>
              <a:rPr lang="en-US" altLang="en-US" sz="2400" dirty="0" smtClean="0">
                <a:latin typeface="Times New Roman" pitchFamily="18" charset="0"/>
              </a:rPr>
              <a:t>people write</a:t>
            </a:r>
            <a:endParaRPr lang="en-US" altLang="en-US" sz="24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itchFamily="18" charset="0"/>
              </a:rPr>
              <a:t>Multiple components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itchFamily="18" charset="0"/>
              </a:rPr>
              <a:t>More than one programmer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itchFamily="18" charset="0"/>
              </a:rPr>
              <a:t>Require coordination of files to </a:t>
            </a:r>
            <a:r>
              <a:rPr lang="en-US" altLang="en-US" sz="2400" dirty="0" smtClean="0">
                <a:latin typeface="Times New Roman" pitchFamily="18" charset="0"/>
              </a:rPr>
              <a:t>build</a:t>
            </a:r>
            <a:endParaRPr lang="en-US" altLang="en-US" sz="24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276600" y="2438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make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itchFamily="18" charset="0"/>
              </a:rPr>
              <a:t>Problems:</a:t>
            </a:r>
          </a:p>
          <a:p>
            <a:pPr eaLnBrk="1" hangingPunct="1"/>
            <a:endParaRPr lang="en-US" altLang="en-US" sz="1800" dirty="0" smtClean="0">
              <a:latin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Long files are harder to manage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Times New Roman" pitchFamily="18" charset="0"/>
              </a:rPr>
              <a:t>   (for both programmers and machines)</a:t>
            </a:r>
          </a:p>
          <a:p>
            <a:pPr lvl="1" eaLnBrk="1" hangingPunct="1"/>
            <a:r>
              <a:rPr lang="en-US" altLang="en-US" dirty="0" smtClean="0">
                <a:latin typeface="Times New Roman" pitchFamily="18" charset="0"/>
              </a:rPr>
              <a:t>Every change requires </a:t>
            </a: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compilation of all constituent files?</a:t>
            </a:r>
          </a:p>
          <a:p>
            <a:pPr lvl="1" eaLnBrk="1" hangingPunct="1"/>
            <a:r>
              <a:rPr lang="en-US" altLang="en-US" dirty="0" smtClean="0">
                <a:latin typeface="Times New Roman" pitchFamily="18" charset="0"/>
              </a:rPr>
              <a:t>Many programmers can not </a:t>
            </a: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modify the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   same file simultaneously</a:t>
            </a:r>
          </a:p>
          <a:p>
            <a:pPr lvl="1" eaLnBrk="1" hangingPunct="1"/>
            <a:r>
              <a:rPr lang="en-US" altLang="en-US" dirty="0" smtClean="0">
                <a:solidFill>
                  <a:schemeClr val="folHlink"/>
                </a:solidFill>
                <a:latin typeface="Times New Roman" pitchFamily="18" charset="0"/>
              </a:rPr>
              <a:t>Large projects are not implemented in a single module/file</a:t>
            </a:r>
          </a:p>
        </p:txBody>
      </p:sp>
    </p:spTree>
    <p:extLst>
      <p:ext uri="{BB962C8B-B14F-4D97-AF65-F5344CB8AC3E}">
        <p14:creationId xmlns:p14="http://schemas.microsoft.com/office/powerpoint/2010/main" val="28155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make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itchFamily="18" charset="0"/>
              </a:rPr>
              <a:t>Solution : </a:t>
            </a:r>
            <a:r>
              <a:rPr lang="en-US" altLang="en-US" dirty="0" smtClean="0">
                <a:solidFill>
                  <a:srgbClr val="008000"/>
                </a:solidFill>
                <a:latin typeface="Times New Roman" pitchFamily="18" charset="0"/>
              </a:rPr>
              <a:t>Separation of Concerns</a:t>
            </a:r>
          </a:p>
          <a:p>
            <a:pPr eaLnBrk="1" hangingPunct="1"/>
            <a:r>
              <a:rPr lang="en-US" altLang="en-US" dirty="0" smtClean="0">
                <a:latin typeface="Times New Roman" pitchFamily="18" charset="0"/>
              </a:rPr>
              <a:t>Targets:</a:t>
            </a:r>
          </a:p>
          <a:p>
            <a:pPr eaLnBrk="1" hangingPunct="1"/>
            <a:endParaRPr lang="en-US" altLang="en-US" sz="1600" dirty="0" smtClean="0">
              <a:latin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latin typeface="Times New Roman" pitchFamily="18" charset="0"/>
              </a:rPr>
              <a:t>Manage project ease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Minimum compilation</a:t>
            </a:r>
            <a:r>
              <a:rPr lang="en-US" altLang="en-US" dirty="0" smtClean="0">
                <a:latin typeface="Times New Roman" pitchFamily="18" charset="0"/>
              </a:rPr>
              <a:t> when something is changed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Easy maintenance</a:t>
            </a:r>
            <a:r>
              <a:rPr lang="en-US" altLang="en-US" dirty="0" smtClean="0">
                <a:latin typeface="Times New Roman" pitchFamily="18" charset="0"/>
              </a:rPr>
              <a:t> of project structure, dependencies and creation</a:t>
            </a:r>
          </a:p>
        </p:txBody>
      </p:sp>
    </p:spTree>
    <p:extLst>
      <p:ext uri="{BB962C8B-B14F-4D97-AF65-F5344CB8AC3E}">
        <p14:creationId xmlns:p14="http://schemas.microsoft.com/office/powerpoint/2010/main" val="39774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is a script </a:t>
            </a:r>
          </a:p>
          <a:p>
            <a:r>
              <a:rPr lang="en-US" dirty="0" smtClean="0"/>
              <a:t>containing </a:t>
            </a:r>
            <a:r>
              <a:rPr lang="en-US" dirty="0"/>
              <a:t>shell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contains a list </a:t>
            </a:r>
            <a:r>
              <a:rPr lang="en-US" dirty="0"/>
              <a:t>of </a:t>
            </a:r>
            <a:r>
              <a:rPr lang="en-US" i="1" dirty="0" smtClean="0">
                <a:solidFill>
                  <a:srgbClr val="FF0000"/>
                </a:solidFill>
              </a:rPr>
              <a:t>rules, dependence, target, action.</a:t>
            </a:r>
          </a:p>
          <a:p>
            <a:r>
              <a:rPr lang="en-US" dirty="0" smtClean="0"/>
              <a:t>Naming: </a:t>
            </a:r>
            <a:r>
              <a:rPr lang="en-US" u="sng" dirty="0" err="1" smtClean="0"/>
              <a:t>Makefile</a:t>
            </a:r>
            <a:r>
              <a:rPr lang="en-US" dirty="0" smtClean="0"/>
              <a:t>, </a:t>
            </a:r>
            <a:r>
              <a:rPr lang="en-US" dirty="0" err="1" smtClean="0"/>
              <a:t>makefile</a:t>
            </a:r>
            <a:r>
              <a:rPr lang="en-US" dirty="0" smtClean="0"/>
              <a:t>, </a:t>
            </a:r>
            <a:r>
              <a:rPr lang="en-US" dirty="0" err="1" smtClean="0"/>
              <a:t>GNUmakefile</a:t>
            </a:r>
            <a:r>
              <a:rPr lang="en-US" dirty="0"/>
              <a:t>.</a:t>
            </a:r>
            <a:endParaRPr lang="en-US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507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sz="7200" b="1" dirty="0" smtClean="0"/>
          </a:p>
          <a:p>
            <a:pPr marL="0" lvl="0" indent="0" algn="ctr">
              <a:buNone/>
            </a:pPr>
            <a:r>
              <a:rPr lang="en-US" sz="7200" b="1" dirty="0" smtClean="0"/>
              <a:t>Writing </a:t>
            </a:r>
            <a:r>
              <a:rPr lang="en-US" sz="7200" b="1" dirty="0" err="1" smtClean="0"/>
              <a:t>Makefile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413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000" dirty="0" err="1" smtClean="0"/>
              <a:t>main.o</a:t>
            </a:r>
            <a:r>
              <a:rPr lang="en-US" sz="4000" dirty="0"/>
              <a:t>: </a:t>
            </a:r>
            <a:r>
              <a:rPr lang="en-US" sz="4000" dirty="0" err="1"/>
              <a:t>main.c</a:t>
            </a:r>
            <a:r>
              <a:rPr lang="en-US" sz="4000" dirty="0"/>
              <a:t> </a:t>
            </a:r>
            <a:r>
              <a:rPr lang="en-US" sz="4000" dirty="0" err="1" smtClean="0"/>
              <a:t>sum.h</a:t>
            </a:r>
            <a:r>
              <a:rPr lang="en-US" sz="4000" dirty="0" smtClean="0"/>
              <a:t>      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         </a:t>
            </a:r>
            <a:r>
              <a:rPr lang="en-US" sz="4000" dirty="0" smtClean="0"/>
              <a:t>     </a:t>
            </a:r>
            <a:r>
              <a:rPr lang="en-US" sz="4000" dirty="0" err="1" smtClean="0"/>
              <a:t>gcc</a:t>
            </a:r>
            <a:r>
              <a:rPr lang="en-US" sz="4000" dirty="0" smtClean="0"/>
              <a:t> -c </a:t>
            </a:r>
            <a:r>
              <a:rPr lang="en-US" sz="4000" dirty="0" err="1" smtClean="0"/>
              <a:t>main.c</a:t>
            </a:r>
            <a:endParaRPr lang="en-US" sz="4000" dirty="0"/>
          </a:p>
        </p:txBody>
      </p:sp>
      <p:sp>
        <p:nvSpPr>
          <p:cNvPr id="4" name="Right Brace 3"/>
          <p:cNvSpPr/>
          <p:nvPr/>
        </p:nvSpPr>
        <p:spPr>
          <a:xfrm>
            <a:off x="7010400" y="2219424"/>
            <a:ext cx="1524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2578768"/>
            <a:ext cx="1741371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Rule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09800" y="2133600"/>
            <a:ext cx="1752600" cy="711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52600" y="2750041"/>
            <a:ext cx="790062" cy="1364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3000" y="4343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5014" y="410036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taget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2016853"/>
            <a:ext cx="3469506" cy="825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60530" y="1143000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dependency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34000" y="1727775"/>
            <a:ext cx="134553" cy="29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99247" y="2845468"/>
            <a:ext cx="3469506" cy="825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51098" y="4396338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action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V="1">
            <a:off x="5390055" y="3670474"/>
            <a:ext cx="78498" cy="725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 rot="5400000">
            <a:off x="2886274" y="2792230"/>
            <a:ext cx="247232" cy="1178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57087" y="3533152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tab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13" grpId="0"/>
      <p:bldP spid="14" grpId="0" animBg="1"/>
      <p:bldP spid="15" grpId="0"/>
      <p:bldP spid="19" grpId="0" animBg="1"/>
      <p:bldP spid="21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/>
              <a:t>sum.c</a:t>
            </a:r>
            <a:r>
              <a:rPr lang="en-US" sz="1400" dirty="0" smtClean="0"/>
              <a:t>					</a:t>
            </a:r>
            <a:r>
              <a:rPr lang="en-US" sz="1400" dirty="0" err="1" smtClean="0"/>
              <a:t>main.c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Sum.h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344642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stdio.h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"</a:t>
            </a:r>
            <a:r>
              <a:rPr lang="en-US" dirty="0" err="1"/>
              <a:t>sum.h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114800"/>
            <a:ext cx="344642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#ifndef SUM_H_</a:t>
            </a:r>
          </a:p>
          <a:p>
            <a:pPr marL="0" indent="0">
              <a:buNone/>
            </a:pPr>
            <a:r>
              <a:rPr lang="pt-BR" dirty="0"/>
              <a:t>#define SUM_H</a:t>
            </a:r>
            <a:r>
              <a:rPr lang="pt-BR" dirty="0" smtClean="0"/>
              <a:t>_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int sum(int a, int b</a:t>
            </a:r>
            <a:r>
              <a:rPr lang="pt-BR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#endif /* SUM_H_ */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1547809"/>
            <a:ext cx="34464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#include "stdio.h"</a:t>
            </a:r>
          </a:p>
          <a:p>
            <a:pPr marL="0" indent="0">
              <a:buNone/>
            </a:pPr>
            <a:r>
              <a:rPr lang="pt-BR" dirty="0"/>
              <a:t>#include "sum.h</a:t>
            </a:r>
            <a:r>
              <a:rPr lang="pt-BR" dirty="0" smtClean="0"/>
              <a:t>"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void main(void)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int x=0;</a:t>
            </a:r>
          </a:p>
          <a:p>
            <a:pPr marL="0" indent="0">
              <a:buNone/>
            </a:pPr>
            <a:r>
              <a:rPr lang="pt-BR" dirty="0"/>
              <a:t>	x=sum(3,6);</a:t>
            </a:r>
          </a:p>
          <a:p>
            <a:pPr marL="0" indent="0">
              <a:buNone/>
            </a:pPr>
            <a:r>
              <a:rPr lang="pt-BR" dirty="0"/>
              <a:t>	printf("x=%d\n",x);	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4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8933AD5902148B73C3A6E8E157916" ma:contentTypeVersion="11" ma:contentTypeDescription="Create a new document." ma:contentTypeScope="" ma:versionID="d9b237eb08da53db594196a9ad491594">
  <xsd:schema xmlns:xsd="http://www.w3.org/2001/XMLSchema" xmlns:xs="http://www.w3.org/2001/XMLSchema" xmlns:p="http://schemas.microsoft.com/office/2006/metadata/properties" xmlns:ns2="33419e83-4c84-4b04-806d-a1d5567fc066" xmlns:ns3="d06bbe67-9ddf-4939-9f19-13fa5e7ccdeb" targetNamespace="http://schemas.microsoft.com/office/2006/metadata/properties" ma:root="true" ma:fieldsID="05b8b7ac9e756e59a584ebb4cef76d88" ns2:_="" ns3:_="">
    <xsd:import namespace="33419e83-4c84-4b04-806d-a1d5567fc066"/>
    <xsd:import namespace="d06bbe67-9ddf-4939-9f19-13fa5e7c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19e83-4c84-4b04-806d-a1d5567fc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bbe67-9ddf-4939-9f19-13fa5e7cc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79E888-8E7A-4FBA-ACFC-8706B4F7FD66}"/>
</file>

<file path=customXml/itemProps2.xml><?xml version="1.0" encoding="utf-8"?>
<ds:datastoreItem xmlns:ds="http://schemas.openxmlformats.org/officeDocument/2006/customXml" ds:itemID="{CE532D66-0E99-419E-8A36-99773D678F65}"/>
</file>

<file path=customXml/itemProps3.xml><?xml version="1.0" encoding="utf-8"?>
<ds:datastoreItem xmlns:ds="http://schemas.openxmlformats.org/officeDocument/2006/customXml" ds:itemID="{857B0F8C-2EA8-4482-AA76-B4D76BB536AB}"/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Material</Template>
  <TotalTime>6756</TotalTime>
  <Words>1196</Words>
  <Application>Microsoft Office PowerPoint</Application>
  <PresentationFormat>On-screen Show (4:3)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Tahoma</vt:lpstr>
      <vt:lpstr>Times New Roman</vt:lpstr>
      <vt:lpstr>Wingdings</vt:lpstr>
      <vt:lpstr>Template_Training Slide</vt:lpstr>
      <vt:lpstr>Makefile Introduction</vt:lpstr>
      <vt:lpstr>CONTENT</vt:lpstr>
      <vt:lpstr>Overview of make</vt:lpstr>
      <vt:lpstr>Overview of make</vt:lpstr>
      <vt:lpstr>Overview of make</vt:lpstr>
      <vt:lpstr>What is a makefile</vt:lpstr>
      <vt:lpstr>PowerPoint Presentation</vt:lpstr>
      <vt:lpstr>Concepts</vt:lpstr>
      <vt:lpstr>A Simple Makefile</vt:lpstr>
      <vt:lpstr>Diagram</vt:lpstr>
      <vt:lpstr>A Simple Makefile</vt:lpstr>
      <vt:lpstr>PowerPoint Presentation</vt:lpstr>
      <vt:lpstr>How to run make?</vt:lpstr>
      <vt:lpstr>How to run make?</vt:lpstr>
      <vt:lpstr>How to run make?</vt:lpstr>
      <vt:lpstr>PowerPoint Presentation</vt:lpstr>
      <vt:lpstr>The Variables in Makefile</vt:lpstr>
      <vt:lpstr>Automatic Variables</vt:lpstr>
      <vt:lpstr>The Function in Makefile</vt:lpstr>
      <vt:lpstr>Example Makefile 2</vt:lpstr>
      <vt:lpstr>PowerPoint Presentation</vt:lpstr>
      <vt:lpstr>PowerPoint Presentation</vt:lpstr>
      <vt:lpstr>A large project</vt:lpstr>
      <vt:lpstr>Makefile3</vt:lpstr>
      <vt:lpstr>PowerPoint Presentation</vt:lpstr>
      <vt:lpstr>Reference</vt:lpstr>
      <vt:lpstr>PowerPoint Presentation</vt:lpstr>
    </vt:vector>
  </TitlesOfParts>
  <Company>UCR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</dc:title>
  <dc:creator>weesan</dc:creator>
  <cp:lastModifiedBy>Tran Van Kho (GAM.VN.DAP)</cp:lastModifiedBy>
  <cp:revision>317</cp:revision>
  <dcterms:created xsi:type="dcterms:W3CDTF">2007-06-24T06:30:24Z</dcterms:created>
  <dcterms:modified xsi:type="dcterms:W3CDTF">2021-07-20T08:57:16Z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0x0101005598933AD5902148B73C3A6E8E157916</vt:lpwstr>
  </property>
</Properties>
</file>