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2"/>
  </p:notesMasterIdLst>
  <p:sldIdLst>
    <p:sldId id="256" r:id="rId2"/>
    <p:sldId id="267" r:id="rId3"/>
    <p:sldId id="426" r:id="rId4"/>
    <p:sldId id="424" r:id="rId5"/>
    <p:sldId id="425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6" r:id="rId14"/>
    <p:sldId id="437" r:id="rId15"/>
    <p:sldId id="441" r:id="rId16"/>
    <p:sldId id="442" r:id="rId17"/>
    <p:sldId id="438" r:id="rId18"/>
    <p:sldId id="443" r:id="rId19"/>
    <p:sldId id="440" r:id="rId20"/>
    <p:sldId id="42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561" autoAdjust="0"/>
  </p:normalViewPr>
  <p:slideViewPr>
    <p:cSldViewPr>
      <p:cViewPr>
        <p:scale>
          <a:sx n="75" d="100"/>
          <a:sy n="75" d="100"/>
        </p:scale>
        <p:origin x="-16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567D6D-6528-44E4-BC71-0AAE549170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02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7D6D-6528-44E4-BC71-0AAE549170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7D6D-6528-44E4-BC71-0AAE549170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7D6D-6528-44E4-BC71-0AAE549170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8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Each node in the device tree has a name according to the following convention: </a:t>
            </a:r>
          </a:p>
          <a:p>
            <a:pPr marL="0" indent="0" eaLnBrk="1" hangingPunct="1"/>
            <a:r>
              <a:rPr lang="en-US" altLang="en-US" smtClean="0"/>
              <a:t>		name@unit-address 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r>
              <a:rPr lang="en-US" altLang="en-US" smtClean="0"/>
              <a:t>The </a:t>
            </a:r>
            <a:r>
              <a:rPr lang="en-US" altLang="en-US" i="1" smtClean="0"/>
              <a:t>name component specifies the name of the node </a:t>
            </a:r>
          </a:p>
          <a:p>
            <a:pPr marL="0" indent="0" eaLnBrk="1" hangingPunct="1"/>
            <a:endParaRPr lang="en-US" altLang="en-US" i="1" smtClean="0"/>
          </a:p>
          <a:p>
            <a:pPr marL="0" indent="0" eaLnBrk="1" hangingPunct="1"/>
            <a:r>
              <a:rPr lang="en-US" altLang="en-US" smtClean="0"/>
              <a:t>The </a:t>
            </a:r>
            <a:r>
              <a:rPr lang="en-US" altLang="en-US" i="1" smtClean="0"/>
              <a:t>unit-address component of the name is specific to the bus type on which the node sits. 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r>
              <a:rPr lang="en-US" altLang="en-US" smtClean="0"/>
              <a:t>-- unit-address must be unique </a:t>
            </a:r>
          </a:p>
          <a:p>
            <a:pPr marL="0" indent="0" eaLnBrk="1" hangingPunct="1"/>
            <a:r>
              <a:rPr lang="en-US" altLang="en-US" smtClean="0"/>
              <a:t>-- should match the first address specified in the reg property of the node.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Data</a:t>
            </a:r>
            <a:r>
              <a:rPr lang="en-US" baseline="0" smtClean="0"/>
              <a:t> type</a:t>
            </a:r>
          </a:p>
          <a:p>
            <a:pPr marL="0" indent="0" eaLnBrk="1" hangingPunct="1"/>
            <a:r>
              <a:rPr lang="en-US" altLang="en-US" sz="1600" smtClean="0"/>
              <a:t>&lt;u32&gt; -- A 32-bit integer in big-endian format . </a:t>
            </a:r>
          </a:p>
          <a:p>
            <a:pPr marL="0" indent="0" eaLnBrk="1" hangingPunct="1"/>
            <a:r>
              <a:rPr lang="en-US" altLang="en-US" smtClean="0"/>
              <a:t>	</a:t>
            </a:r>
            <a:r>
              <a:rPr lang="en-US" altLang="en-US" sz="1200" i="1" smtClean="0"/>
              <a:t>Example: the 32-bit value 0x11223344 would be represented in memory as: </a:t>
            </a:r>
          </a:p>
          <a:p>
            <a:pPr marL="0" indent="0" eaLnBrk="1" hangingPunct="1"/>
            <a:r>
              <a:rPr lang="en-US" altLang="en-US" sz="1200" i="1" smtClean="0"/>
              <a:t>		address 	0x11</a:t>
            </a:r>
          </a:p>
          <a:p>
            <a:pPr marL="0" indent="0" eaLnBrk="1" hangingPunct="1"/>
            <a:r>
              <a:rPr lang="en-US" altLang="en-US" sz="1200" i="1" smtClean="0"/>
              <a:t>		address+1	0x22</a:t>
            </a:r>
          </a:p>
          <a:p>
            <a:pPr marL="0" indent="0" eaLnBrk="1" hangingPunct="1"/>
            <a:r>
              <a:rPr lang="en-US" altLang="en-US" sz="1200" i="1" smtClean="0"/>
              <a:t>		address+2	0x33</a:t>
            </a:r>
          </a:p>
          <a:p>
            <a:pPr marL="0" indent="0" eaLnBrk="1" hangingPunct="1"/>
            <a:r>
              <a:rPr lang="en-US" altLang="en-US" sz="1200" i="1" smtClean="0"/>
              <a:t>		address+3	0x44</a:t>
            </a:r>
          </a:p>
          <a:p>
            <a:pPr marL="0" indent="0" eaLnBrk="1" hangingPunct="1"/>
            <a:endParaRPr lang="en-US" altLang="en-US" sz="1200" i="1" smtClean="0"/>
          </a:p>
          <a:p>
            <a:pPr marL="0" indent="0" eaLnBrk="1" hangingPunct="1"/>
            <a:r>
              <a:rPr lang="en-US" altLang="en-US" sz="1600" smtClean="0"/>
              <a:t>&lt;u64&gt; -- A 64-bit integer in big-endian format</a:t>
            </a:r>
          </a:p>
          <a:p>
            <a:pPr marL="0" indent="0" eaLnBrk="1" hangingPunct="1"/>
            <a:r>
              <a:rPr lang="en-US" altLang="en-US" smtClean="0"/>
              <a:t>	</a:t>
            </a:r>
            <a:r>
              <a:rPr lang="en-US" altLang="en-US" sz="1200" i="1" smtClean="0"/>
              <a:t>Example: the 64-bit value 0x1122334455667788 would be represented as 	two 	cells as: &lt;0x11223344 0x55667788&gt;. </a:t>
            </a:r>
            <a:r>
              <a:rPr lang="en-US" altLang="en-US" sz="1400" i="1" smtClean="0"/>
              <a:t>	</a:t>
            </a:r>
          </a:p>
          <a:p>
            <a:pPr marL="0" indent="0" eaLnBrk="1" hangingPunct="1"/>
            <a:endParaRPr lang="en-US" altLang="en-US" sz="1400" i="1" smtClean="0"/>
          </a:p>
          <a:p>
            <a:pPr marL="0" indent="0" eaLnBrk="1" hangingPunct="1"/>
            <a:r>
              <a:rPr lang="en-US" altLang="en-US" sz="1400" smtClean="0"/>
              <a:t>&lt;string&gt;  </a:t>
            </a:r>
            <a:r>
              <a:rPr lang="en-US" altLang="en-US" sz="1400" i="1" smtClean="0"/>
              <a:t>-- </a:t>
            </a:r>
            <a:r>
              <a:rPr lang="en-US" altLang="en-US" sz="1400" smtClean="0"/>
              <a:t>Strings are printable and NULL-terminated 	</a:t>
            </a:r>
          </a:p>
          <a:p>
            <a:pPr marL="0" indent="0" eaLnBrk="1" hangingPunct="1"/>
            <a:endParaRPr lang="en-US" altLang="en-US" sz="1400" smtClean="0"/>
          </a:p>
          <a:p>
            <a:pPr marL="0" indent="0" eaLnBrk="1" hangingPunct="1"/>
            <a:r>
              <a:rPr lang="en-US" altLang="en-US" sz="1400" smtClean="0"/>
              <a:t>&lt;phandle&gt;  -- Reference to another node in device tree</a:t>
            </a:r>
          </a:p>
          <a:p>
            <a:pPr marL="0" indent="0" eaLnBrk="1" hangingPunct="1"/>
            <a:endParaRPr lang="en-US" altLang="en-US" sz="1400" smtClean="0"/>
          </a:p>
          <a:p>
            <a:pPr marL="0" indent="0" eaLnBrk="1" hangingPunct="1"/>
            <a:r>
              <a:rPr lang="en-US" altLang="en-US" sz="1400" smtClean="0"/>
              <a:t>&lt;stringlist&gt;  -- A list of &lt;string&gt; values concatenated together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7D6D-6528-44E4-BC71-0AAE549170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7D6D-6528-44E4-BC71-0AAE549170B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4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7D6D-6528-44E4-BC71-0AAE549170B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4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414121-AF92-44CD-B733-E13C9E51DAF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46A35-CF3F-4952-9B03-98948BD2B2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C14E8-FFF3-4E2C-AA8F-0EA513A36F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B1A193-6ECF-4DEF-8A2D-E222FB62E7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0E6BF-4D41-483E-BBEF-9D2326686F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D2809-3E8B-4B13-B28D-FE0E105660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B48AA-3E51-42CA-AEFF-09F0C681A2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C444D-5C04-486E-9AD1-C6335DDC36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02F1F-5B70-4E0A-B6F9-C966491F21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A0609-53B8-4A5D-A759-4A2EF60032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 smtClean="0"/>
              <a:t>http://www.cs.ucr.edu/~weesan/cs183/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516DA-FDBE-459F-A66F-567B6FE3EA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87BFBA8D-C49F-4A19-BC04-A79C765734A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200">
                <a:latin typeface="Calibri" pitchFamily="34" charset="0"/>
              </a:rPr>
              <a:t>©</a:t>
            </a:r>
            <a:r>
              <a:rPr lang="en-US" sz="1000">
                <a:latin typeface="Calibri" pitchFamily="34" charset="0"/>
              </a:rPr>
              <a:t> FPT SOFTWARE – TRAINING MATERIAL</a:t>
            </a:r>
            <a:r>
              <a:rPr lang="en-US" altLang="ja-JP" sz="1000">
                <a:latin typeface="Calibri" pitchFamily="34" charset="0"/>
              </a:rPr>
              <a:t> – Int</a:t>
            </a:r>
            <a:r>
              <a:rPr lang="en-US" sz="1000">
                <a:latin typeface="Calibri" pitchFamily="34" charset="0"/>
              </a:rPr>
              <a:t>er</a:t>
            </a:r>
            <a:r>
              <a:rPr lang="en-US" altLang="ja-JP" sz="1000">
                <a:latin typeface="Calibri" pitchFamily="34" charset="0"/>
              </a:rPr>
              <a:t>nal </a:t>
            </a:r>
            <a:r>
              <a:rPr lang="en-US" sz="1000">
                <a:latin typeface="Calibri" pitchFamily="34" charset="0"/>
              </a:rPr>
              <a:t>us</a:t>
            </a:r>
            <a:r>
              <a:rPr lang="en-US" altLang="ja-JP" sz="1000">
                <a:latin typeface="Calibri" pitchFamily="34" charset="0"/>
              </a:rPr>
              <a:t>e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115175" y="6596063"/>
            <a:ext cx="17827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000">
                <a:latin typeface="Calibri" pitchFamily="34" charset="0"/>
              </a:rPr>
              <a:t>04e-BM/</a:t>
            </a:r>
            <a:r>
              <a:rPr lang="en-US" altLang="ja-JP" sz="1000">
                <a:latin typeface="Calibri" pitchFamily="34" charset="0"/>
              </a:rPr>
              <a:t>NS</a:t>
            </a:r>
            <a:r>
              <a:rPr lang="en-US" sz="1000">
                <a:latin typeface="Calibri" pitchFamily="34" charset="0"/>
              </a:rPr>
              <a:t>/HDCV/FSOFT v2</a:t>
            </a:r>
            <a:r>
              <a:rPr lang="en-US" altLang="ja-JP" sz="1000">
                <a:latin typeface="Calibri" pitchFamily="34" charset="0"/>
              </a:rPr>
              <a:t>/4</a:t>
            </a:r>
            <a:endParaRPr lang="en-US" sz="1000">
              <a:latin typeface="Calibri" pitchFamily="34" charset="0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en-US" smtClean="0"/>
              <a:t>Device Driver &amp; Device Tree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3355975"/>
            <a:ext cx="9144000" cy="1752600"/>
          </a:xfrm>
        </p:spPr>
        <p:txBody>
          <a:bodyPr/>
          <a:lstStyle/>
          <a:p>
            <a:r>
              <a:rPr lang="en-US" sz="2000" smtClean="0"/>
              <a:t>KienLT9</a:t>
            </a:r>
            <a:endParaRPr lang="en-US" sz="2000" dirty="0" smtClean="0"/>
          </a:p>
          <a:p>
            <a:r>
              <a:rPr lang="en-US" sz="1200" i="1" dirty="0" smtClean="0"/>
              <a:t>This training materials are reused from multiple sources including FSOFT materials and Freescale training document, public document</a:t>
            </a:r>
          </a:p>
          <a:p>
            <a:r>
              <a:rPr lang="en-US" sz="1200" i="1" u="sng" dirty="0" smtClean="0"/>
              <a:t>Internal Used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 Platform Driver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smtClean="0"/>
              <a:t>Init Driver</a:t>
            </a:r>
            <a:endParaRPr lang="en-US" sz="2400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39527"/>
              </p:ext>
            </p:extLst>
          </p:nvPr>
        </p:nvGraphicFramePr>
        <p:xfrm>
          <a:off x="990600" y="1813560"/>
          <a:ext cx="8382000" cy="5013959"/>
        </p:xfrm>
        <a:graphic>
          <a:graphicData uri="http://schemas.openxmlformats.org/drawingml/2006/table">
            <a:tbl>
              <a:tblPr/>
              <a:tblGrid>
                <a:gridCol w="8382000"/>
              </a:tblGrid>
              <a:tr h="4648199"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static</a:t>
                      </a:r>
                      <a:r>
                        <a:rPr lang="en-US" smtClean="0"/>
                        <a:t> 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int</a:t>
                      </a:r>
                      <a:r>
                        <a:rPr lang="en-US" smtClean="0"/>
                        <a:t> my_driver_probe(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 smtClean="0"/>
                        <a:t> platform_device *pdev) { </a:t>
                      </a:r>
                    </a:p>
                    <a:p>
                      <a:r>
                        <a:rPr lang="en-US" smtClean="0"/>
                        <a:t>              printk(KERN_ALERT </a:t>
                      </a:r>
                      <a:r>
                        <a:rPr lang="en-US" smtClean="0">
                          <a:solidFill>
                            <a:srgbClr val="2A00FF"/>
                          </a:solidFill>
                          <a:effectLst/>
                        </a:rPr>
                        <a:t>" %s\n"</a:t>
                      </a:r>
                      <a:r>
                        <a:rPr lang="en-US" smtClean="0"/>
                        <a:t>, __FUNCTION__); </a:t>
                      </a: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      return</a:t>
                      </a:r>
                      <a:r>
                        <a:rPr lang="en-US" smtClean="0"/>
                        <a:t> 0; </a:t>
                      </a:r>
                    </a:p>
                    <a:p>
                      <a:r>
                        <a:rPr lang="en-US" smtClean="0"/>
                        <a:t>} </a:t>
                      </a: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static</a:t>
                      </a:r>
                      <a:r>
                        <a:rPr lang="en-US" smtClean="0"/>
                        <a:t> 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int</a:t>
                      </a:r>
                      <a:r>
                        <a:rPr lang="en-US" smtClean="0"/>
                        <a:t> my_driver_remove(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 smtClean="0"/>
                        <a:t> platform_device *pdev) 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{ </a:t>
                      </a:r>
                    </a:p>
                    <a:p>
                      <a:r>
                        <a:rPr lang="en-US" smtClean="0"/>
                        <a:t>              printk(KERN_ALERT </a:t>
                      </a:r>
                      <a:r>
                        <a:rPr lang="en-US" smtClean="0">
                          <a:solidFill>
                            <a:srgbClr val="2A00FF"/>
                          </a:solidFill>
                          <a:effectLst/>
                        </a:rPr>
                        <a:t>" %s\n"</a:t>
                      </a:r>
                      <a:r>
                        <a:rPr lang="en-US" smtClean="0"/>
                        <a:t>, __FUNCTION__); </a:t>
                      </a: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      return</a:t>
                      </a:r>
                      <a:r>
                        <a:rPr lang="en-US" smtClean="0"/>
                        <a:t> 0; </a:t>
                      </a:r>
                    </a:p>
                    <a:p>
                      <a:r>
                        <a:rPr lang="en-US" smtClean="0"/>
                        <a:t>} </a:t>
                      </a: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static</a:t>
                      </a:r>
                      <a:r>
                        <a:rPr lang="en-US" smtClean="0"/>
                        <a:t> 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 smtClean="0"/>
                        <a:t> platform_driver my_driver = { </a:t>
                      </a:r>
                    </a:p>
                    <a:p>
                      <a:r>
                        <a:rPr lang="en-US" smtClean="0"/>
                        <a:t>              .probe = my_driver_probe, </a:t>
                      </a:r>
                    </a:p>
                    <a:p>
                      <a:r>
                        <a:rPr lang="en-US" smtClean="0"/>
                        <a:t>              .remove = my_driver_remove, </a:t>
                      </a:r>
                    </a:p>
                    <a:p>
                      <a:r>
                        <a:rPr lang="en-US" smtClean="0"/>
                        <a:t>               .driver = {</a:t>
                      </a:r>
                    </a:p>
                    <a:p>
                      <a:r>
                        <a:rPr lang="en-US" smtClean="0"/>
                        <a:t>                          .name = DEVICE_NAME, </a:t>
                      </a:r>
                    </a:p>
                    <a:p>
                      <a:r>
                        <a:rPr lang="en-US" smtClean="0"/>
                        <a:t>                          .owner = THIS_MODULE, </a:t>
                      </a:r>
                    </a:p>
                    <a:p>
                      <a:r>
                        <a:rPr lang="en-US" smtClean="0"/>
                        <a:t>                  }, </a:t>
                      </a:r>
                    </a:p>
                    <a:p>
                      <a:r>
                        <a:rPr lang="en-US" smtClean="0"/>
                        <a:t>};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88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>
                <a:cs typeface="Times New Roman" panose="02020603050405020304" pitchFamily="18" charset="0"/>
              </a:rPr>
              <a:t>A Device Tree is a hierarchical data structure that describes the collection of devices and interconnecting busses of a computer system.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2800"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>
                <a:cs typeface="Times New Roman" panose="02020603050405020304" pitchFamily="18" charset="0"/>
              </a:rPr>
              <a:t>Device Tree (DT) is language for describing hardware.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sz="2800"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>
                <a:cs typeface="Times New Roman" panose="02020603050405020304" pitchFamily="18" charset="0"/>
              </a:rPr>
              <a:t>Simplest definition: A Data Structure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2" descr="C:\Users\LamNS5\Desktop\Device Tree\image\device-tree-n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418" y="1676400"/>
            <a:ext cx="364758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1524000"/>
            <a:ext cx="605133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400">
                <a:latin typeface="+mn-lt"/>
              </a:rPr>
              <a:t>Represent hardware </a:t>
            </a:r>
            <a:r>
              <a:rPr lang="en-US" sz="2400">
                <a:latin typeface="+mn-lt"/>
              </a:rPr>
              <a:t>configuration </a:t>
            </a:r>
            <a:endParaRPr lang="en-US" sz="2400">
              <a:latin typeface="+mn-lt"/>
            </a:endParaRPr>
          </a:p>
          <a:p>
            <a:pPr>
              <a:defRPr/>
            </a:pPr>
            <a:r>
              <a:rPr lang="en-US" sz="2400" smtClean="0">
                <a:latin typeface="+mn-lt"/>
              </a:rPr>
              <a:t>in </a:t>
            </a:r>
            <a:r>
              <a:rPr lang="en-US" sz="2400">
                <a:latin typeface="+mn-lt"/>
              </a:rPr>
              <a:t>hierarchical </a:t>
            </a:r>
            <a:r>
              <a:rPr lang="en-US" sz="2400" smtClean="0">
                <a:latin typeface="+mn-lt"/>
              </a:rPr>
              <a:t>way. </a:t>
            </a:r>
            <a:r>
              <a:rPr lang="en-US" sz="2400" smtClean="0">
                <a:latin typeface="+mn-lt"/>
                <a:cs typeface="Times New Roman" panose="02020603050405020304" pitchFamily="18" charset="0"/>
              </a:rPr>
              <a:t>	</a:t>
            </a:r>
          </a:p>
          <a:p>
            <a:r>
              <a:rPr lang="en-US" sz="2400" smtClean="0">
                <a:latin typeface="+mn-lt"/>
                <a:cs typeface="Times New Roman" panose="02020603050405020304" pitchFamily="18" charset="0"/>
              </a:rPr>
              <a:t>        - </a:t>
            </a: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Each node is named</a:t>
            </a:r>
          </a:p>
          <a:p>
            <a:endParaRPr lang="en-US" sz="2400" smtClean="0">
              <a:latin typeface="+mn-lt"/>
              <a:cs typeface="Times New Roman" panose="02020603050405020304" pitchFamily="18" charset="0"/>
            </a:endParaRPr>
          </a:p>
          <a:p>
            <a:r>
              <a:rPr lang="en-US" sz="2400" smtClean="0">
                <a:latin typeface="+mn-lt"/>
                <a:cs typeface="Times New Roman" panose="02020603050405020304" pitchFamily="18" charset="0"/>
              </a:rPr>
              <a:t>         - </a:t>
            </a: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Each node has exactly one parent node</a:t>
            </a:r>
          </a:p>
          <a:p>
            <a:endParaRPr lang="en-US" sz="2400" smtClean="0">
              <a:latin typeface="+mn-lt"/>
              <a:cs typeface="Times New Roman" panose="02020603050405020304" pitchFamily="18" charset="0"/>
            </a:endParaRPr>
          </a:p>
          <a:p>
            <a:r>
              <a:rPr lang="en-US" sz="2400" smtClean="0">
                <a:latin typeface="+mn-lt"/>
                <a:cs typeface="Times New Roman" panose="02020603050405020304" pitchFamily="18" charset="0"/>
              </a:rPr>
              <a:t>        - </a:t>
            </a: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Each node has properties containing data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295400"/>
            <a:ext cx="204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2400">
                <a:latin typeface="+mn-lt"/>
              </a:rPr>
              <a:t> </a:t>
            </a:r>
            <a:r>
              <a:rPr lang="en-US" sz="2400" smtClean="0">
                <a:latin typeface="+mn-lt"/>
              </a:rPr>
              <a:t>Basic Syntax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81176"/>
            <a:ext cx="6351575" cy="477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8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Step to create new device tree </a:t>
            </a:r>
          </a:p>
          <a:p>
            <a:pPr lvl="1"/>
            <a:r>
              <a:rPr lang="en-US" altLang="en-US" sz="2400" smtClean="0"/>
              <a:t> </a:t>
            </a:r>
            <a:r>
              <a:rPr lang="en-US" altLang="en-US" sz="2400"/>
              <a:t>Define a </a:t>
            </a:r>
            <a:r>
              <a:rPr lang="en-US" altLang="en-US" sz="2400"/>
              <a:t>compatible </a:t>
            </a:r>
            <a:r>
              <a:rPr lang="en-US" altLang="en-US" sz="2400" smtClean="0"/>
              <a:t>string</a:t>
            </a:r>
            <a:endParaRPr lang="en-US" altLang="en-US" sz="2400"/>
          </a:p>
          <a:p>
            <a:pPr lvl="1"/>
            <a:r>
              <a:rPr lang="en-US" altLang="en-US" sz="2400"/>
              <a:t> </a:t>
            </a:r>
            <a:r>
              <a:rPr lang="en-US" altLang="en-US" sz="2400" smtClean="0"/>
              <a:t>Use </a:t>
            </a:r>
            <a:r>
              <a:rPr lang="en-US" altLang="en-US" sz="2400"/>
              <a:t>the standard properties as applicable for the new device</a:t>
            </a:r>
            <a:r>
              <a:rPr lang="en-US" altLang="en-US" sz="2400"/>
              <a:t>. </a:t>
            </a:r>
            <a:endParaRPr lang="en-US" altLang="en-US" sz="2400"/>
          </a:p>
          <a:p>
            <a:pPr lvl="1"/>
            <a:r>
              <a:rPr lang="en-US" altLang="en-US" sz="2400" smtClean="0"/>
              <a:t> </a:t>
            </a:r>
            <a:r>
              <a:rPr lang="en-US" altLang="en-US" sz="2400"/>
              <a:t>Use the conventions </a:t>
            </a:r>
            <a:r>
              <a:rPr lang="en-US" altLang="en-US" sz="2400" i="1"/>
              <a:t>if the new device fits into one the ePAPR defined device classes. </a:t>
            </a:r>
          </a:p>
          <a:p>
            <a:pPr marL="0" indent="0">
              <a:buNone/>
            </a:pPr>
            <a:endParaRPr lang="en-US" sz="240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6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FF0000"/>
                </a:solidFill>
              </a:rPr>
              <a:t>TODO : Update new example</a:t>
            </a:r>
          </a:p>
          <a:p>
            <a:pPr marL="0" indent="0">
              <a:buNone/>
            </a:pPr>
            <a:endParaRPr lang="en-US" sz="2400" smtClean="0"/>
          </a:p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400800" cy="390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70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FF0000"/>
                </a:solidFill>
              </a:rPr>
              <a:t>TODO : Update new example</a:t>
            </a:r>
          </a:p>
          <a:p>
            <a:pPr marL="0" indent="0">
              <a:buNone/>
            </a:pPr>
            <a:endParaRPr lang="en-US" sz="2400" smtClean="0"/>
          </a:p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905000"/>
            <a:ext cx="757497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83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Device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Accessing DT Information </a:t>
            </a:r>
            <a:endParaRPr lang="en-US" sz="2800"/>
          </a:p>
          <a:p>
            <a:pPr>
              <a:buFont typeface="Wingdings" pitchFamily="2" charset="2"/>
              <a:buChar char="v"/>
            </a:pPr>
            <a:r>
              <a:rPr lang="en-US" altLang="en-US" sz="1800"/>
              <a:t>Bootstrap code uses DT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/>
              <a:t>Serial port type, location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/>
              <a:t>Host bridge setup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/>
              <a:t>finddevice(), getprop() calls used to retrieve information from the DT</a:t>
            </a:r>
          </a:p>
          <a:p>
            <a:pPr lvl="1">
              <a:buFontTx/>
              <a:buNone/>
            </a:pPr>
            <a:endParaRPr lang="en-US" altLang="en-US" sz="1600"/>
          </a:p>
          <a:p>
            <a:pPr>
              <a:buFont typeface="Wingdings" pitchFamily="2" charset="2"/>
              <a:buChar char="v"/>
            </a:pPr>
            <a:r>
              <a:rPr lang="en-US" altLang="en-US" sz="1800"/>
              <a:t>The pointer to DT binary representation is passed in r3 to the Linux kernel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/>
              <a:t>Rich set of API calls to retrieve information from the DT (arch/powerpc/kernel/prom.c)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/>
              <a:t>Some API calls also included in arch/powerpc/kernel/prom_parse.c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/>
              <a:t>of_find_compatible_node(), find node based in token in “compatible” property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/>
              <a:t>of_get_property(), find property given node and property name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/>
              <a:t>of_find_node_by_type(), searched for node given “device_type” property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/>
              <a:t>of_translate_address(), translates address from DT to CPU physical address:</a:t>
            </a:r>
          </a:p>
          <a:p>
            <a:endParaRPr lang="en-US" altLang="en-US" sz="1800"/>
          </a:p>
          <a:p>
            <a:pPr>
              <a:buFont typeface="Wingdings" pitchFamily="2" charset="2"/>
              <a:buChar char="v"/>
            </a:pPr>
            <a:r>
              <a:rPr lang="en-US" altLang="en-US" sz="1800"/>
              <a:t>At run time the DT</a:t>
            </a:r>
            <a:endParaRPr lang="en-US" sz="2800" smtClean="0"/>
          </a:p>
          <a:p>
            <a:endParaRPr lang="en-US" altLang="en-US" sz="2400" i="1"/>
          </a:p>
          <a:p>
            <a:pPr marL="0" indent="0">
              <a:buNone/>
            </a:pPr>
            <a:endParaRPr lang="en-US" sz="240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03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Device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TODO : Update </a:t>
            </a:r>
            <a:r>
              <a:rPr lang="en-US" sz="2400">
                <a:solidFill>
                  <a:srgbClr val="FF0000"/>
                </a:solidFill>
              </a:rPr>
              <a:t>new </a:t>
            </a:r>
            <a:r>
              <a:rPr lang="en-US" sz="2400" smtClean="0">
                <a:solidFill>
                  <a:srgbClr val="FF0000"/>
                </a:solidFill>
              </a:rPr>
              <a:t>example</a:t>
            </a:r>
          </a:p>
          <a:p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52094"/>
            <a:ext cx="6172200" cy="470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38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Device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Compile</a:t>
            </a:r>
          </a:p>
          <a:p>
            <a:endParaRPr lang="en-US" altLang="en-US" sz="2400" i="1"/>
          </a:p>
          <a:p>
            <a:pPr marL="0" indent="0">
              <a:buNone/>
            </a:pPr>
            <a:endParaRPr lang="en-US" sz="240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7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Introduce </a:t>
            </a:r>
            <a:r>
              <a:rPr lang="en-US" smtClean="0"/>
              <a:t>Platform Driver model</a:t>
            </a:r>
          </a:p>
          <a:p>
            <a:pPr lvl="1"/>
            <a:r>
              <a:rPr lang="en-US" smtClean="0"/>
              <a:t>Platform Device</a:t>
            </a:r>
          </a:p>
          <a:p>
            <a:pPr lvl="1"/>
            <a:r>
              <a:rPr lang="en-US" smtClean="0"/>
              <a:t>Platform Driver</a:t>
            </a:r>
          </a:p>
          <a:p>
            <a:r>
              <a:rPr lang="en-US" smtClean="0"/>
              <a:t>Device tree</a:t>
            </a:r>
          </a:p>
          <a:p>
            <a:pPr lvl="1"/>
            <a:r>
              <a:rPr lang="en-US"/>
              <a:t> </a:t>
            </a:r>
            <a:r>
              <a:rPr lang="en-US" smtClean="0"/>
              <a:t>Overview</a:t>
            </a:r>
            <a:endParaRPr lang="en-US" smtClean="0"/>
          </a:p>
          <a:p>
            <a:pPr lvl="1"/>
            <a:r>
              <a:rPr lang="en-US" smtClean="0"/>
              <a:t> Basic syntax</a:t>
            </a:r>
          </a:p>
          <a:p>
            <a:pPr lvl="1"/>
            <a:r>
              <a:rPr lang="en-US" smtClean="0"/>
              <a:t> Device binding</a:t>
            </a:r>
          </a:p>
          <a:p>
            <a:pPr lvl="1"/>
            <a:r>
              <a:rPr lang="en-US"/>
              <a:t> </a:t>
            </a:r>
            <a:r>
              <a:rPr lang="en-US" smtClean="0"/>
              <a:t>Accessing DT Information</a:t>
            </a:r>
            <a:endParaRPr lang="en-US" smtClean="0"/>
          </a:p>
          <a:p>
            <a:pPr lvl="1"/>
            <a:r>
              <a:rPr lang="en-US"/>
              <a:t> Compile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6600" b="1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6600" b="1" dirty="0" smtClean="0"/>
              <a:t>Thank You!</a:t>
            </a:r>
            <a:endParaRPr lang="vi-VN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8641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 Platform Driver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mtClean="0"/>
              <a:t>Provices a mechanism to notify the kernel of available hardware on board</a:t>
            </a:r>
          </a:p>
          <a:p>
            <a:pPr>
              <a:buFontTx/>
              <a:buChar char="-"/>
            </a:pPr>
            <a:r>
              <a:rPr lang="en-US" smtClean="0"/>
              <a:t>Mechanism to add the devices to the device model of the kernel</a:t>
            </a:r>
          </a:p>
          <a:p>
            <a:pPr>
              <a:buFontTx/>
              <a:buChar char="-"/>
            </a:pPr>
            <a:r>
              <a:rPr lang="en-US" smtClean="0"/>
              <a:t>Used for non-discoverable devices</a:t>
            </a:r>
          </a:p>
          <a:p>
            <a:pPr>
              <a:buFontTx/>
              <a:buChar char="-"/>
            </a:pPr>
            <a:r>
              <a:rPr lang="en-US" smtClean="0"/>
              <a:t>Driver for the devices on the virtual “Platform” bus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0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 Platform Driver model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Platform Driver</a:t>
            </a:r>
          </a:p>
          <a:p>
            <a:pPr lvl="1"/>
            <a:r>
              <a:rPr lang="en-US"/>
              <a:t>Set of operations done on </a:t>
            </a:r>
            <a:r>
              <a:rPr lang="en-US"/>
              <a:t>the </a:t>
            </a:r>
            <a:r>
              <a:rPr lang="en-US" smtClean="0"/>
              <a:t>device</a:t>
            </a:r>
          </a:p>
          <a:p>
            <a:pPr lvl="1"/>
            <a:endParaRPr lang="en-US"/>
          </a:p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z="3200"/>
              <a:t>Platform </a:t>
            </a:r>
            <a:r>
              <a:rPr lang="en-US" sz="3200" smtClean="0"/>
              <a:t>Device</a:t>
            </a:r>
          </a:p>
          <a:p>
            <a:pPr lvl="1">
              <a:buSzPct val="60000"/>
            </a:pPr>
            <a:r>
              <a:rPr lang="en-US"/>
              <a:t>Information about the device</a:t>
            </a:r>
          </a:p>
          <a:p>
            <a:pPr lvl="1">
              <a:buSzPct val="60000"/>
            </a:pPr>
            <a:r>
              <a:rPr lang="en-US"/>
              <a:t>Deemed to be connected to a virtual “platform bus”</a:t>
            </a:r>
          </a:p>
          <a:p>
            <a:pPr marL="742950" lvl="2" indent="-342900">
              <a:buSzPct val="60000"/>
              <a:buFont typeface="Wingdings" panose="05000000000000000000" pitchFamily="2" charset="2"/>
              <a:buChar char="ü"/>
            </a:pP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76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lvl="1" indent="-342900"/>
            <a:r>
              <a:rPr lang="en-US"/>
              <a:t>Introduce Platform Driver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Platform Driver API</a:t>
            </a:r>
            <a:endParaRPr lang="en-US" sz="2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87129"/>
              </p:ext>
            </p:extLst>
          </p:nvPr>
        </p:nvGraphicFramePr>
        <p:xfrm>
          <a:off x="685800" y="1752600"/>
          <a:ext cx="8382000" cy="4648200"/>
        </p:xfrm>
        <a:graphic>
          <a:graphicData uri="http://schemas.openxmlformats.org/drawingml/2006/table">
            <a:tbl>
              <a:tblPr/>
              <a:tblGrid>
                <a:gridCol w="8382000"/>
              </a:tblGrid>
              <a:tr h="4648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F0055"/>
                          </a:solidFill>
                          <a:effectLst/>
                        </a:rPr>
                        <a:t>#include </a:t>
                      </a:r>
                      <a:r>
                        <a:rPr lang="en-US">
                          <a:solidFill>
                            <a:srgbClr val="2A00FF"/>
                          </a:solidFill>
                          <a:effectLst/>
                        </a:rPr>
                        <a:t>&lt;</a:t>
                      </a:r>
                      <a:r>
                        <a:rPr lang="en-US">
                          <a:solidFill>
                            <a:srgbClr val="3F3FBF"/>
                          </a:solidFill>
                          <a:effectLst/>
                        </a:rPr>
                        <a:t>linux/platform_device.h</a:t>
                      </a:r>
                      <a:r>
                        <a:rPr lang="en-US" smtClean="0">
                          <a:solidFill>
                            <a:srgbClr val="2A00FF"/>
                          </a:solidFill>
                          <a:effectLst/>
                        </a:rPr>
                        <a:t>&gt;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>
                          <a:effectLst/>
                        </a:rPr>
                        <a:t>platform_driver </a:t>
                      </a:r>
                      <a:r>
                        <a:rPr lang="en-US" smtClean="0">
                          <a:effectLst/>
                        </a:rPr>
                        <a:t>{ </a:t>
                      </a: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int</a:t>
                      </a:r>
                      <a:r>
                        <a:rPr lang="en-US" smtClean="0">
                          <a:effectLst/>
                        </a:rPr>
                        <a:t>     (*</a:t>
                      </a:r>
                      <a:r>
                        <a:rPr lang="en-US">
                          <a:effectLst/>
                        </a:rPr>
                        <a:t>probe)(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effectLst/>
                        </a:rPr>
                        <a:t>platform_device </a:t>
                      </a:r>
                      <a:r>
                        <a:rPr lang="en-US" smtClean="0">
                          <a:effectLst/>
                        </a:rPr>
                        <a:t>*);</a:t>
                      </a: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int</a:t>
                      </a:r>
                      <a:r>
                        <a:rPr lang="en-US" smtClean="0">
                          <a:effectLst/>
                        </a:rPr>
                        <a:t>     (*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)(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>
                          <a:effectLst/>
                        </a:rPr>
                        <a:t> platform_device </a:t>
                      </a:r>
                      <a:r>
                        <a:rPr lang="en-US">
                          <a:effectLst/>
                        </a:rPr>
                        <a:t>*);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void</a:t>
                      </a:r>
                      <a:r>
                        <a:rPr lang="en-US" smtClean="0">
                          <a:effectLst/>
                        </a:rPr>
                        <a:t>  (*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shutdown</a:t>
                      </a:r>
                      <a:r>
                        <a:rPr lang="en-US">
                          <a:effectLst/>
                        </a:rPr>
                        <a:t>)(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>
                          <a:effectLst/>
                        </a:rPr>
                        <a:t> platform_device </a:t>
                      </a:r>
                      <a:r>
                        <a:rPr lang="en-US">
                          <a:effectLst/>
                        </a:rPr>
                        <a:t>*);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int</a:t>
                      </a:r>
                      <a:r>
                        <a:rPr lang="en-US" smtClean="0">
                          <a:effectLst/>
                        </a:rPr>
                        <a:t>     (*</a:t>
                      </a:r>
                      <a:r>
                        <a:rPr lang="en-US">
                          <a:effectLst/>
                        </a:rPr>
                        <a:t>suspend)(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>
                          <a:effectLst/>
                        </a:rPr>
                        <a:t> platform_device *, pm_message_t state</a:t>
                      </a:r>
                      <a:r>
                        <a:rPr lang="en-US">
                          <a:effectLst/>
                        </a:rPr>
                        <a:t>);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int</a:t>
                      </a:r>
                      <a:r>
                        <a:rPr lang="en-US" smtClean="0">
                          <a:effectLst/>
                        </a:rPr>
                        <a:t>     (*</a:t>
                      </a:r>
                      <a:r>
                        <a:rPr lang="en-US">
                          <a:effectLst/>
                        </a:rPr>
                        <a:t>resume)(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>
                          <a:effectLst/>
                        </a:rPr>
                        <a:t> platform_device </a:t>
                      </a:r>
                      <a:r>
                        <a:rPr lang="en-US">
                          <a:effectLst/>
                        </a:rPr>
                        <a:t>*);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struct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>
                          <a:effectLst/>
                        </a:rPr>
                        <a:t>device_driver driver</a:t>
                      </a:r>
                      <a:r>
                        <a:rPr lang="en-US">
                          <a:effectLst/>
                        </a:rPr>
                        <a:t>;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const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>
                          <a:effectLst/>
                        </a:rPr>
                        <a:t> platform_device_id *id_table</a:t>
                      </a:r>
                      <a:r>
                        <a:rPr lang="en-US">
                          <a:effectLst/>
                        </a:rPr>
                        <a:t>;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smtClean="0">
                          <a:effectLst/>
                        </a:rPr>
                        <a:t>}; </a:t>
                      </a:r>
                    </a:p>
                    <a:p>
                      <a:endParaRPr lang="en-US" b="1" smtClean="0">
                        <a:solidFill>
                          <a:srgbClr val="7F0055"/>
                        </a:solidFill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int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>
                          <a:effectLst/>
                        </a:rPr>
                        <a:t>platform_driver_register(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>
                          <a:effectLst/>
                        </a:rPr>
                        <a:t> platform_driver *driver</a:t>
                      </a:r>
                      <a:r>
                        <a:rPr lang="en-US">
                          <a:effectLst/>
                        </a:rPr>
                        <a:t>);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smtClean="0">
                          <a:solidFill>
                            <a:srgbClr val="3F7F59"/>
                          </a:solidFill>
                          <a:effectLst/>
                        </a:rPr>
                        <a:t>/* </a:t>
                      </a:r>
                      <a:r>
                        <a:rPr lang="en-US">
                          <a:solidFill>
                            <a:srgbClr val="3F7F59"/>
                          </a:solidFill>
                          <a:effectLst/>
                        </a:rPr>
                        <a:t>Or, for non hot-pluggable </a:t>
                      </a:r>
                      <a:r>
                        <a:rPr lang="en-US">
                          <a:solidFill>
                            <a:srgbClr val="3F7F59"/>
                          </a:solidFill>
                          <a:effectLst/>
                        </a:rPr>
                        <a:t>devices </a:t>
                      </a:r>
                      <a:r>
                        <a:rPr lang="en-US" smtClean="0">
                          <a:solidFill>
                            <a:srgbClr val="3F7F59"/>
                          </a:solidFill>
                          <a:effectLst/>
                        </a:rPr>
                        <a:t>*/</a:t>
                      </a:r>
                    </a:p>
                    <a:p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int</a:t>
                      </a:r>
                      <a:r>
                        <a:rPr lang="en-US">
                          <a:effectLst/>
                        </a:rPr>
                        <a:t> platform_driver_probe(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>
                          <a:effectLst/>
                        </a:rPr>
                        <a:t> platform_driver *driver</a:t>
                      </a:r>
                      <a:r>
                        <a:rPr lang="en-US">
                          <a:effectLst/>
                        </a:rPr>
                        <a:t>,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                                                 </a:t>
                      </a:r>
                      <a:r>
                        <a:rPr lang="en-US" b="1" baseline="0" smtClean="0">
                          <a:solidFill>
                            <a:srgbClr val="7F0055"/>
                          </a:solidFill>
                          <a:effectLst/>
                        </a:rPr>
                        <a:t>            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int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>
                          <a:effectLst/>
                        </a:rPr>
                        <a:t>(*probe)(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>
                          <a:effectLst/>
                        </a:rPr>
                        <a:t> platform_device </a:t>
                      </a:r>
                      <a:r>
                        <a:rPr lang="en-US">
                          <a:effectLst/>
                        </a:rPr>
                        <a:t>*));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void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>
                          <a:effectLst/>
                        </a:rPr>
                        <a:t>platform_driver_unregister(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>
                          <a:effectLst/>
                        </a:rPr>
                        <a:t> platform_driver *driver);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4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Introduce Platform Driver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/>
              <a:t>Platform </a:t>
            </a:r>
            <a:r>
              <a:rPr lang="en-US" smtClean="0"/>
              <a:t>Device API</a:t>
            </a:r>
          </a:p>
          <a:p>
            <a:pPr marL="0" lvl="1" indent="0">
              <a:buSzPct val="60000"/>
              <a:buNone/>
            </a:pPr>
            <a:endParaRPr lang="en-US" sz="3200" smtClean="0"/>
          </a:p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85626"/>
              </p:ext>
            </p:extLst>
          </p:nvPr>
        </p:nvGraphicFramePr>
        <p:xfrm>
          <a:off x="990600" y="1752600"/>
          <a:ext cx="8382000" cy="4754880"/>
        </p:xfrm>
        <a:graphic>
          <a:graphicData uri="http://schemas.openxmlformats.org/drawingml/2006/table">
            <a:tbl>
              <a:tblPr/>
              <a:tblGrid>
                <a:gridCol w="8382000"/>
              </a:tblGrid>
              <a:tr h="464819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F0055"/>
                          </a:solidFill>
                          <a:effectLst/>
                        </a:rPr>
                        <a:t>#include </a:t>
                      </a:r>
                      <a:r>
                        <a:rPr lang="en-US">
                          <a:solidFill>
                            <a:srgbClr val="2A00FF"/>
                          </a:solidFill>
                          <a:effectLst/>
                        </a:rPr>
                        <a:t>&lt;</a:t>
                      </a:r>
                      <a:r>
                        <a:rPr lang="en-US">
                          <a:solidFill>
                            <a:srgbClr val="3F3FBF"/>
                          </a:solidFill>
                          <a:effectLst/>
                        </a:rPr>
                        <a:t>linux/platform_device.h</a:t>
                      </a:r>
                      <a:r>
                        <a:rPr lang="en-US">
                          <a:solidFill>
                            <a:srgbClr val="2A00FF"/>
                          </a:solidFill>
                          <a:effectLst/>
                        </a:rPr>
                        <a:t>&gt;</a:t>
                      </a:r>
                      <a:r>
                        <a:rPr lang="en-US">
                          <a:effectLst/>
                        </a:rPr>
                        <a:t>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>
                          <a:effectLst/>
                        </a:rPr>
                        <a:t>platform_device </a:t>
                      </a:r>
                      <a:r>
                        <a:rPr lang="en-US">
                          <a:effectLst/>
                        </a:rPr>
                        <a:t>{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const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char</a:t>
                      </a:r>
                      <a:r>
                        <a:rPr lang="en-US">
                          <a:effectLst/>
                        </a:rPr>
                        <a:t> *name</a:t>
                      </a:r>
                      <a:r>
                        <a:rPr lang="en-US">
                          <a:effectLst/>
                        </a:rPr>
                        <a:t>;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int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>
                          <a:effectLst/>
                        </a:rPr>
                        <a:t>id</a:t>
                      </a:r>
                      <a:r>
                        <a:rPr lang="en-US">
                          <a:effectLst/>
                        </a:rPr>
                        <a:t>;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struct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>
                          <a:effectLst/>
                        </a:rPr>
                        <a:t>device dev; u32 num_resources</a:t>
                      </a:r>
                      <a:r>
                        <a:rPr lang="en-US">
                          <a:effectLst/>
                        </a:rPr>
                        <a:t>;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struct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>
                          <a:effectLst/>
                        </a:rPr>
                        <a:t>resource *resource</a:t>
                      </a:r>
                      <a:r>
                        <a:rPr lang="en-US">
                          <a:effectLst/>
                        </a:rPr>
                        <a:t>;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const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>
                          <a:effectLst/>
                        </a:rPr>
                        <a:t> platform_device_id *id_entry</a:t>
                      </a:r>
                      <a:r>
                        <a:rPr lang="en-US">
                          <a:effectLst/>
                        </a:rPr>
                        <a:t>;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smtClean="0">
                          <a:solidFill>
                            <a:srgbClr val="3F7F59"/>
                          </a:solidFill>
                          <a:effectLst/>
                        </a:rPr>
                        <a:t>        /* </a:t>
                      </a:r>
                      <a:r>
                        <a:rPr lang="en-US">
                          <a:solidFill>
                            <a:srgbClr val="3F7F59"/>
                          </a:solidFill>
                          <a:effectLst/>
                        </a:rPr>
                        <a:t>Others omitted </a:t>
                      </a:r>
                      <a:r>
                        <a:rPr lang="en-US">
                          <a:solidFill>
                            <a:srgbClr val="3F7F59"/>
                          </a:solidFill>
                          <a:effectLst/>
                        </a:rPr>
                        <a:t>*/</a:t>
                      </a:r>
                      <a:r>
                        <a:rPr lang="en-US">
                          <a:effectLst/>
                        </a:rPr>
                        <a:t>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smtClean="0">
                          <a:effectLst/>
                        </a:rPr>
                        <a:t>};</a:t>
                      </a:r>
                    </a:p>
                    <a:p>
                      <a:endParaRPr lang="en-US" smtClean="0">
                        <a:effectLst/>
                      </a:endParaRPr>
                    </a:p>
                    <a:p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int</a:t>
                      </a:r>
                      <a:r>
                        <a:rPr lang="en-US">
                          <a:effectLst/>
                        </a:rPr>
                        <a:t> platform_device_register(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>
                          <a:effectLst/>
                        </a:rPr>
                        <a:t> platform_device *</a:t>
                      </a:r>
                      <a:r>
                        <a:rPr lang="en-US">
                          <a:effectLst/>
                        </a:rPr>
                        <a:t>pdev</a:t>
                      </a:r>
                      <a:r>
                        <a:rPr lang="en-US" smtClean="0">
                          <a:effectLst/>
                        </a:rPr>
                        <a:t>);</a:t>
                      </a:r>
                    </a:p>
                    <a:p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int</a:t>
                      </a:r>
                      <a:r>
                        <a:rPr lang="en-US">
                          <a:effectLst/>
                        </a:rPr>
                        <a:t> platform_device_unregister(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>
                          <a:effectLst/>
                        </a:rPr>
                        <a:t> platform_device *pdev</a:t>
                      </a:r>
                      <a:r>
                        <a:rPr lang="en-US">
                          <a:effectLst/>
                        </a:rPr>
                        <a:t>);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>
                          <a:effectLst/>
                        </a:rPr>
                        <a:t>resource *platform_get_resource(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>
                          <a:effectLst/>
                        </a:rPr>
                        <a:t> platform_device *</a:t>
                      </a:r>
                      <a:r>
                        <a:rPr lang="en-US">
                          <a:effectLst/>
                        </a:rPr>
                        <a:t>pdev</a:t>
                      </a:r>
                      <a:r>
                        <a:rPr lang="en-US" smtClean="0">
                          <a:effectLst/>
                        </a:rPr>
                        <a:t>,</a:t>
                      </a:r>
                    </a:p>
                    <a:p>
                      <a:r>
                        <a:rPr lang="en-US" smtClean="0">
                          <a:effectLst/>
                        </a:rPr>
                        <a:t>                                                                          </a:t>
                      </a:r>
                      <a:r>
                        <a:rPr lang="en-US" baseline="0" smtClean="0">
                          <a:effectLst/>
                        </a:rPr>
                        <a:t>  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unsigned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int</a:t>
                      </a:r>
                      <a:r>
                        <a:rPr lang="en-US">
                          <a:effectLst/>
                        </a:rPr>
                        <a:t> type, 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unsigned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int</a:t>
                      </a:r>
                      <a:r>
                        <a:rPr lang="en-US">
                          <a:effectLst/>
                        </a:rPr>
                        <a:t> n</a:t>
                      </a:r>
                      <a:r>
                        <a:rPr lang="en-US">
                          <a:effectLst/>
                        </a:rPr>
                        <a:t>);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>
                          <a:effectLst/>
                        </a:rPr>
                        <a:t>resource *platform_get_resource_byname(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>
                          <a:effectLst/>
                        </a:rPr>
                        <a:t> platform_device *</a:t>
                      </a:r>
                      <a:r>
                        <a:rPr lang="en-US">
                          <a:effectLst/>
                        </a:rPr>
                        <a:t>pdev</a:t>
                      </a:r>
                      <a:r>
                        <a:rPr lang="en-US" smtClean="0">
                          <a:effectLst/>
                        </a:rPr>
                        <a:t>,</a:t>
                      </a:r>
                    </a:p>
                    <a:p>
                      <a:r>
                        <a:rPr lang="en-US" baseline="0" smtClean="0">
                          <a:effectLst/>
                        </a:rPr>
                        <a:t>                                                      </a:t>
                      </a:r>
                      <a:r>
                        <a:rPr lang="en-US" smtClean="0">
                          <a:effectLst/>
                        </a:rPr>
                        <a:t>                       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unsigned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int</a:t>
                      </a:r>
                      <a:r>
                        <a:rPr lang="en-US">
                          <a:effectLst/>
                        </a:rPr>
                        <a:t> type, 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const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char</a:t>
                      </a:r>
                      <a:r>
                        <a:rPr lang="en-US">
                          <a:effectLst/>
                        </a:rPr>
                        <a:t> *name</a:t>
                      </a:r>
                      <a:r>
                        <a:rPr lang="en-US">
                          <a:effectLst/>
                        </a:rPr>
                        <a:t>); </a:t>
                      </a:r>
                      <a:endParaRPr lang="en-US" smtClean="0">
                        <a:effectLst/>
                      </a:endParaRP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int</a:t>
                      </a:r>
                      <a:r>
                        <a:rPr lang="en-US" smtClean="0">
                          <a:effectLst/>
                        </a:rPr>
                        <a:t> </a:t>
                      </a:r>
                      <a:r>
                        <a:rPr lang="en-US">
                          <a:effectLst/>
                        </a:rPr>
                        <a:t>platform_get_irq(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>
                          <a:effectLst/>
                        </a:rPr>
                        <a:t> platform_device *pdev, 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unsigned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7F0055"/>
                          </a:solidFill>
                          <a:effectLst/>
                        </a:rPr>
                        <a:t>int</a:t>
                      </a:r>
                      <a:r>
                        <a:rPr lang="en-US">
                          <a:effectLst/>
                        </a:rPr>
                        <a:t> n);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32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 Platform Driver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Platform Device Driver sketup</a:t>
            </a:r>
          </a:p>
          <a:p>
            <a:pPr lvl="1"/>
            <a:r>
              <a:rPr lang="en-US" sz="2400" smtClean="0"/>
              <a:t> Init device </a:t>
            </a:r>
          </a:p>
          <a:p>
            <a:endParaRPr lang="en-US" sz="2800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33720"/>
              </p:ext>
            </p:extLst>
          </p:nvPr>
        </p:nvGraphicFramePr>
        <p:xfrm>
          <a:off x="990600" y="2209800"/>
          <a:ext cx="8382000" cy="5013959"/>
        </p:xfrm>
        <a:graphic>
          <a:graphicData uri="http://schemas.openxmlformats.org/drawingml/2006/table">
            <a:tbl>
              <a:tblPr/>
              <a:tblGrid>
                <a:gridCol w="8382000"/>
              </a:tblGrid>
              <a:tr h="4648199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F0055"/>
                          </a:solidFill>
                          <a:effectLst/>
                        </a:rPr>
                        <a:t>#include </a:t>
                      </a:r>
                      <a:r>
                        <a:rPr lang="en-US" smtClean="0">
                          <a:solidFill>
                            <a:srgbClr val="2A00FF"/>
                          </a:solidFill>
                          <a:effectLst/>
                        </a:rPr>
                        <a:t>&lt;</a:t>
                      </a:r>
                      <a:r>
                        <a:rPr lang="en-US" smtClean="0">
                          <a:solidFill>
                            <a:srgbClr val="3F3FBF"/>
                          </a:solidFill>
                          <a:effectLst/>
                        </a:rPr>
                        <a:t>linux/init.h</a:t>
                      </a:r>
                      <a:r>
                        <a:rPr lang="en-US" smtClean="0">
                          <a:solidFill>
                            <a:srgbClr val="2A00FF"/>
                          </a:solidFill>
                          <a:effectLst/>
                        </a:rPr>
                        <a:t>&gt;</a:t>
                      </a:r>
                      <a:r>
                        <a:rPr lang="en-US" smtClean="0"/>
                        <a:t> </a:t>
                      </a:r>
                    </a:p>
                    <a:p>
                      <a:r>
                        <a:rPr lang="en-US" smtClean="0">
                          <a:solidFill>
                            <a:srgbClr val="7F0055"/>
                          </a:solidFill>
                          <a:effectLst/>
                        </a:rPr>
                        <a:t>#include </a:t>
                      </a:r>
                      <a:r>
                        <a:rPr lang="en-US" smtClean="0">
                          <a:solidFill>
                            <a:srgbClr val="2A00FF"/>
                          </a:solidFill>
                          <a:effectLst/>
                        </a:rPr>
                        <a:t>&lt;</a:t>
                      </a:r>
                      <a:r>
                        <a:rPr lang="en-US" smtClean="0">
                          <a:solidFill>
                            <a:srgbClr val="3F3FBF"/>
                          </a:solidFill>
                          <a:effectLst/>
                        </a:rPr>
                        <a:t>linux/module.h</a:t>
                      </a:r>
                      <a:r>
                        <a:rPr lang="en-US" smtClean="0">
                          <a:solidFill>
                            <a:srgbClr val="2A00FF"/>
                          </a:solidFill>
                          <a:effectLst/>
                        </a:rPr>
                        <a:t>&gt;</a:t>
                      </a:r>
                      <a:r>
                        <a:rPr lang="en-US" smtClean="0"/>
                        <a:t> </a:t>
                      </a:r>
                    </a:p>
                    <a:p>
                      <a:r>
                        <a:rPr lang="en-US" smtClean="0">
                          <a:solidFill>
                            <a:srgbClr val="7F0055"/>
                          </a:solidFill>
                          <a:effectLst/>
                        </a:rPr>
                        <a:t>#include </a:t>
                      </a:r>
                      <a:r>
                        <a:rPr lang="en-US" smtClean="0">
                          <a:solidFill>
                            <a:srgbClr val="2A00FF"/>
                          </a:solidFill>
                          <a:effectLst/>
                        </a:rPr>
                        <a:t>&lt;</a:t>
                      </a:r>
                      <a:r>
                        <a:rPr lang="en-US" smtClean="0">
                          <a:solidFill>
                            <a:srgbClr val="3F3FBF"/>
                          </a:solidFill>
                          <a:effectLst/>
                        </a:rPr>
                        <a:t>linux/platform_device.h</a:t>
                      </a:r>
                      <a:r>
                        <a:rPr lang="en-US" smtClean="0">
                          <a:solidFill>
                            <a:srgbClr val="2A00FF"/>
                          </a:solidFill>
                          <a:effectLst/>
                        </a:rPr>
                        <a:t>&gt;</a:t>
                      </a:r>
                      <a:r>
                        <a:rPr lang="en-US" smtClean="0"/>
                        <a:t> </a:t>
                      </a:r>
                    </a:p>
                    <a:p>
                      <a:r>
                        <a:rPr lang="en-US" smtClean="0">
                          <a:solidFill>
                            <a:srgbClr val="7F0055"/>
                          </a:solidFill>
                          <a:effectLst/>
                        </a:rPr>
                        <a:t>#include </a:t>
                      </a:r>
                      <a:r>
                        <a:rPr lang="en-US" smtClean="0">
                          <a:solidFill>
                            <a:srgbClr val="2A00FF"/>
                          </a:solidFill>
                          <a:effectLst/>
                        </a:rPr>
                        <a:t>&lt;</a:t>
                      </a:r>
                      <a:r>
                        <a:rPr lang="en-US" smtClean="0">
                          <a:solidFill>
                            <a:srgbClr val="3F3FBF"/>
                          </a:solidFill>
                          <a:effectLst/>
                        </a:rPr>
                        <a:t>linux/device.h</a:t>
                      </a:r>
                      <a:r>
                        <a:rPr lang="en-US" smtClean="0">
                          <a:solidFill>
                            <a:srgbClr val="2A00FF"/>
                          </a:solidFill>
                          <a:effectLst/>
                        </a:rPr>
                        <a:t>&gt;</a:t>
                      </a:r>
                      <a:r>
                        <a:rPr lang="en-US" smtClean="0"/>
                        <a:t> </a:t>
                      </a:r>
                    </a:p>
                    <a:p>
                      <a:endParaRPr lang="en-US" smtClean="0">
                        <a:solidFill>
                          <a:srgbClr val="7F0055"/>
                        </a:solidFill>
                        <a:effectLst/>
                      </a:endParaRPr>
                    </a:p>
                    <a:p>
                      <a:r>
                        <a:rPr lang="en-US" smtClean="0">
                          <a:solidFill>
                            <a:srgbClr val="7F0055"/>
                          </a:solidFill>
                          <a:effectLst/>
                        </a:rPr>
                        <a:t>#define DEVICE_NAME </a:t>
                      </a:r>
                      <a:r>
                        <a:rPr lang="en-US" smtClean="0">
                          <a:solidFill>
                            <a:srgbClr val="2A00FF"/>
                          </a:solidFill>
                          <a:effectLst/>
                        </a:rPr>
                        <a:t>"my_device"</a:t>
                      </a:r>
                      <a:r>
                        <a:rPr lang="en-US" smtClean="0"/>
                        <a:t> </a:t>
                      </a: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static</a:t>
                      </a:r>
                      <a:r>
                        <a:rPr lang="en-US" smtClean="0"/>
                        <a:t> 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 smtClean="0"/>
                        <a:t> platform_device my_device = { </a:t>
                      </a:r>
                    </a:p>
                    <a:p>
                      <a:r>
                        <a:rPr lang="en-US" smtClean="0"/>
                        <a:t>                .name = DEVICE_NAME, </a:t>
                      </a:r>
                    </a:p>
                    <a:p>
                      <a:r>
                        <a:rPr lang="en-US" smtClean="0"/>
                        <a:t>}; </a:t>
                      </a: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void</a:t>
                      </a:r>
                      <a:r>
                        <a:rPr lang="en-US" smtClean="0"/>
                        <a:t> __init my_device_init_pdata(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void</a:t>
                      </a:r>
                      <a:r>
                        <a:rPr lang="en-US" smtClean="0"/>
                        <a:t>) </a:t>
                      </a:r>
                    </a:p>
                    <a:p>
                      <a:r>
                        <a:rPr lang="en-US" smtClean="0"/>
                        <a:t>{ </a:t>
                      </a:r>
                    </a:p>
                    <a:p>
                      <a:r>
                        <a:rPr lang="en-US" smtClean="0">
                          <a:solidFill>
                            <a:srgbClr val="3F7F59"/>
                          </a:solidFill>
                          <a:effectLst/>
                        </a:rPr>
                        <a:t>           /* Register "my-platform-device" with the OS. */</a:t>
                      </a:r>
                      <a:r>
                        <a:rPr lang="en-US" smtClean="0"/>
                        <a:t> </a:t>
                      </a:r>
                    </a:p>
                    <a:p>
                      <a:r>
                        <a:rPr lang="en-US" baseline="0" smtClean="0"/>
                        <a:t>     </a:t>
                      </a:r>
                      <a:r>
                        <a:rPr lang="en-US" smtClean="0"/>
                        <a:t>     platform_device_register(&amp;my_device);</a:t>
                      </a:r>
                    </a:p>
                    <a:p>
                      <a:r>
                        <a:rPr lang="en-US" smtClean="0"/>
                        <a:t> }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66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 Platform Driver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smtClean="0"/>
              <a:t>Register deriver</a:t>
            </a:r>
            <a:endParaRPr lang="en-US" sz="2400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17818"/>
              </p:ext>
            </p:extLst>
          </p:nvPr>
        </p:nvGraphicFramePr>
        <p:xfrm>
          <a:off x="990600" y="1813560"/>
          <a:ext cx="8382000" cy="5013959"/>
        </p:xfrm>
        <a:graphic>
          <a:graphicData uri="http://schemas.openxmlformats.org/drawingml/2006/table">
            <a:tbl>
              <a:tblPr/>
              <a:tblGrid>
                <a:gridCol w="8382000"/>
              </a:tblGrid>
              <a:tr h="4648199"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static</a:t>
                      </a:r>
                      <a:r>
                        <a:rPr lang="en-US" smtClean="0"/>
                        <a:t> 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int</a:t>
                      </a:r>
                      <a:r>
                        <a:rPr lang="en-US" smtClean="0"/>
                        <a:t> __init my_driver_init_module(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void</a:t>
                      </a:r>
                      <a:r>
                        <a:rPr lang="en-US" smtClean="0"/>
                        <a:t>) </a:t>
                      </a:r>
                    </a:p>
                    <a:p>
                      <a:r>
                        <a:rPr lang="en-US" smtClean="0"/>
                        <a:t>{ </a:t>
                      </a: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   int</a:t>
                      </a:r>
                      <a:r>
                        <a:rPr lang="en-US" smtClean="0"/>
                        <a:t> ret;</a:t>
                      </a:r>
                    </a:p>
                    <a:p>
                      <a:r>
                        <a:rPr lang="en-US" smtClean="0"/>
                        <a:t>           my_device_init_pdata(); </a:t>
                      </a:r>
                    </a:p>
                    <a:p>
                      <a:r>
                        <a:rPr lang="en-US" smtClean="0"/>
                        <a:t>           ret = platform_driver_probe(&amp;my_driver, my_driver_probe); </a:t>
                      </a:r>
                    </a:p>
                    <a:p>
                      <a:r>
                        <a:rPr lang="en-US" smtClean="0">
                          <a:solidFill>
                            <a:srgbClr val="3F7F59"/>
                          </a:solidFill>
                          <a:effectLst/>
                        </a:rPr>
                        <a:t>          //return platform_driver_register(&amp;ineda_femac_driver);</a:t>
                      </a:r>
                      <a:r>
                        <a:rPr lang="en-US" smtClean="0"/>
                        <a:t> </a:t>
                      </a: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   return</a:t>
                      </a:r>
                      <a:r>
                        <a:rPr lang="en-US" smtClean="0"/>
                        <a:t> ret;</a:t>
                      </a:r>
                    </a:p>
                    <a:p>
                      <a:r>
                        <a:rPr lang="en-US" smtClean="0"/>
                        <a:t> }</a:t>
                      </a:r>
                    </a:p>
                    <a:p>
                      <a:r>
                        <a:rPr lang="en-US" smtClean="0"/>
                        <a:t> </a:t>
                      </a:r>
                      <a:r>
                        <a:rPr lang="en-US" smtClean="0">
                          <a:solidFill>
                            <a:srgbClr val="3F7F59"/>
                          </a:solidFill>
                          <a:effectLst/>
                        </a:rPr>
                        <a:t>/* entry point for unloading the module */</a:t>
                      </a:r>
                      <a:r>
                        <a:rPr lang="en-US" smtClean="0"/>
                        <a:t> </a:t>
                      </a: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static</a:t>
                      </a:r>
                      <a:r>
                        <a:rPr lang="en-US" smtClean="0"/>
                        <a:t> 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void</a:t>
                      </a:r>
                      <a:r>
                        <a:rPr lang="en-US" smtClean="0"/>
                        <a:t> __exit my_driver_cleanup_module(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void</a:t>
                      </a:r>
                      <a:r>
                        <a:rPr lang="en-US" smtClean="0"/>
                        <a:t>) {            </a:t>
                      </a:r>
                    </a:p>
                    <a:p>
                      <a:r>
                        <a:rPr lang="en-US" baseline="0" smtClean="0"/>
                        <a:t>          </a:t>
                      </a:r>
                      <a:r>
                        <a:rPr lang="en-US" smtClean="0"/>
                        <a:t>platform_driver_unregister(&amp;my_driver);</a:t>
                      </a:r>
                    </a:p>
                    <a:p>
                      <a:r>
                        <a:rPr lang="en-US" smtClean="0"/>
                        <a:t>          </a:t>
                      </a:r>
                      <a:r>
                        <a:rPr lang="en-US" smtClean="0">
                          <a:solidFill>
                            <a:srgbClr val="3F7F59"/>
                          </a:solidFill>
                          <a:effectLst/>
                        </a:rPr>
                        <a:t>// driver_unregister(&amp;my_driver);</a:t>
                      </a:r>
                      <a:r>
                        <a:rPr lang="en-US" smtClean="0"/>
                        <a:t> </a:t>
                      </a:r>
                    </a:p>
                    <a:p>
                      <a:r>
                        <a:rPr lang="en-US" smtClean="0"/>
                        <a:t>} </a:t>
                      </a:r>
                    </a:p>
                    <a:p>
                      <a:endParaRPr lang="en-US" smtClean="0"/>
                    </a:p>
                    <a:p>
                      <a:r>
                        <a:rPr lang="en-US" smtClean="0"/>
                        <a:t>module_init(my_driver_init_module); </a:t>
                      </a:r>
                    </a:p>
                    <a:p>
                      <a:r>
                        <a:rPr lang="en-US" smtClean="0"/>
                        <a:t>module_exit(my_driver_cleanup_module);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36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 Platform Driver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smtClean="0"/>
              <a:t>Init Driver</a:t>
            </a:r>
            <a:endParaRPr lang="en-US" sz="2400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24139"/>
              </p:ext>
            </p:extLst>
          </p:nvPr>
        </p:nvGraphicFramePr>
        <p:xfrm>
          <a:off x="990600" y="1813560"/>
          <a:ext cx="8382000" cy="5013959"/>
        </p:xfrm>
        <a:graphic>
          <a:graphicData uri="http://schemas.openxmlformats.org/drawingml/2006/table">
            <a:tbl>
              <a:tblPr/>
              <a:tblGrid>
                <a:gridCol w="8382000"/>
              </a:tblGrid>
              <a:tr h="4648199"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static</a:t>
                      </a:r>
                      <a:r>
                        <a:rPr lang="en-US" smtClean="0"/>
                        <a:t> 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int</a:t>
                      </a:r>
                      <a:r>
                        <a:rPr lang="en-US" smtClean="0"/>
                        <a:t> my_driver_probe(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 smtClean="0"/>
                        <a:t> platform_device *pdev) { </a:t>
                      </a:r>
                    </a:p>
                    <a:p>
                      <a:r>
                        <a:rPr lang="en-US" smtClean="0"/>
                        <a:t>              printk(KERN_ALERT </a:t>
                      </a:r>
                      <a:r>
                        <a:rPr lang="en-US" smtClean="0">
                          <a:solidFill>
                            <a:srgbClr val="2A00FF"/>
                          </a:solidFill>
                          <a:effectLst/>
                        </a:rPr>
                        <a:t>" %s\n"</a:t>
                      </a:r>
                      <a:r>
                        <a:rPr lang="en-US" smtClean="0"/>
                        <a:t>, __FUNCTION__); </a:t>
                      </a: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      return</a:t>
                      </a:r>
                      <a:r>
                        <a:rPr lang="en-US" smtClean="0"/>
                        <a:t> 0; </a:t>
                      </a:r>
                    </a:p>
                    <a:p>
                      <a:r>
                        <a:rPr lang="en-US" smtClean="0"/>
                        <a:t>} </a:t>
                      </a: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static</a:t>
                      </a:r>
                      <a:r>
                        <a:rPr lang="en-US" smtClean="0"/>
                        <a:t> 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int</a:t>
                      </a:r>
                      <a:r>
                        <a:rPr lang="en-US" smtClean="0"/>
                        <a:t> my_driver_remove(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 smtClean="0"/>
                        <a:t> platform_device *pdev) 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{ </a:t>
                      </a:r>
                    </a:p>
                    <a:p>
                      <a:r>
                        <a:rPr lang="en-US" smtClean="0"/>
                        <a:t>              printk(KERN_ALERT </a:t>
                      </a:r>
                      <a:r>
                        <a:rPr lang="en-US" smtClean="0">
                          <a:solidFill>
                            <a:srgbClr val="2A00FF"/>
                          </a:solidFill>
                          <a:effectLst/>
                        </a:rPr>
                        <a:t>" %s\n"</a:t>
                      </a:r>
                      <a:r>
                        <a:rPr lang="en-US" smtClean="0"/>
                        <a:t>, __FUNCTION__); </a:t>
                      </a: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              return</a:t>
                      </a:r>
                      <a:r>
                        <a:rPr lang="en-US" smtClean="0"/>
                        <a:t> 0; </a:t>
                      </a:r>
                    </a:p>
                    <a:p>
                      <a:r>
                        <a:rPr lang="en-US" smtClean="0"/>
                        <a:t>} </a:t>
                      </a:r>
                    </a:p>
                    <a:p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static</a:t>
                      </a:r>
                      <a:r>
                        <a:rPr lang="en-US" smtClean="0"/>
                        <a:t> </a:t>
                      </a:r>
                      <a:r>
                        <a:rPr lang="en-US" b="1" smtClean="0">
                          <a:solidFill>
                            <a:srgbClr val="7F0055"/>
                          </a:solidFill>
                          <a:effectLst/>
                        </a:rPr>
                        <a:t>struct</a:t>
                      </a:r>
                      <a:r>
                        <a:rPr lang="en-US" smtClean="0"/>
                        <a:t> platform_driver my_driver = { </a:t>
                      </a:r>
                    </a:p>
                    <a:p>
                      <a:r>
                        <a:rPr lang="en-US" smtClean="0"/>
                        <a:t>              .probe = my_driver_probe, </a:t>
                      </a:r>
                    </a:p>
                    <a:p>
                      <a:r>
                        <a:rPr lang="en-US" smtClean="0"/>
                        <a:t>              .remove = my_driver_remove, </a:t>
                      </a:r>
                    </a:p>
                    <a:p>
                      <a:r>
                        <a:rPr lang="en-US" smtClean="0"/>
                        <a:t>               .driver = {</a:t>
                      </a:r>
                    </a:p>
                    <a:p>
                      <a:r>
                        <a:rPr lang="en-US" smtClean="0"/>
                        <a:t>                          .name = DEVICE_NAME, </a:t>
                      </a:r>
                    </a:p>
                    <a:p>
                      <a:r>
                        <a:rPr lang="en-US" smtClean="0"/>
                        <a:t>                          .owner = THIS_MODULE, </a:t>
                      </a:r>
                    </a:p>
                    <a:p>
                      <a:r>
                        <a:rPr lang="en-US" smtClean="0"/>
                        <a:t>                  }, </a:t>
                      </a:r>
                    </a:p>
                    <a:p>
                      <a:r>
                        <a:rPr lang="en-US" smtClean="0"/>
                        <a:t>};</a:t>
                      </a:r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32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98933AD5902148B73C3A6E8E157916" ma:contentTypeVersion="3" ma:contentTypeDescription="Create a new document." ma:contentTypeScope="" ma:versionID="20e201937c58664ce979c7d14bd2a50a">
  <xsd:schema xmlns:xsd="http://www.w3.org/2001/XMLSchema" xmlns:xs="http://www.w3.org/2001/XMLSchema" xmlns:p="http://schemas.microsoft.com/office/2006/metadata/properties" xmlns:ns2="33419e83-4c84-4b04-806d-a1d5567fc066" targetNamespace="http://schemas.microsoft.com/office/2006/metadata/properties" ma:root="true" ma:fieldsID="7e80c6560d3f52d30da67cf12e0d5fb7" ns2:_="">
    <xsd:import namespace="33419e83-4c84-4b04-806d-a1d5567fc0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19e83-4c84-4b04-806d-a1d5567fc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94BCFA-5CB4-45CD-9D0E-B6A67BFF024F}"/>
</file>

<file path=customXml/itemProps2.xml><?xml version="1.0" encoding="utf-8"?>
<ds:datastoreItem xmlns:ds="http://schemas.openxmlformats.org/officeDocument/2006/customXml" ds:itemID="{E1643EB0-D50E-4013-9DD8-0E2E78CD9662}"/>
</file>

<file path=customXml/itemProps3.xml><?xml version="1.0" encoding="utf-8"?>
<ds:datastoreItem xmlns:ds="http://schemas.openxmlformats.org/officeDocument/2006/customXml" ds:itemID="{C61C9299-FD28-48B6-8520-0C103CC90EA3}"/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Material</Template>
  <TotalTime>6556</TotalTime>
  <Words>922</Words>
  <Application>Microsoft Office PowerPoint</Application>
  <PresentationFormat>On-screen Show (4:3)</PresentationFormat>
  <Paragraphs>216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Template_Training Slide</vt:lpstr>
      <vt:lpstr>Device Driver &amp; Device Tree</vt:lpstr>
      <vt:lpstr>Agenda</vt:lpstr>
      <vt:lpstr>Introduce Platform Driver model</vt:lpstr>
      <vt:lpstr>Introduce Platform Driver model</vt:lpstr>
      <vt:lpstr>Introduce Platform Driver model</vt:lpstr>
      <vt:lpstr>Introduce Platform Driver model</vt:lpstr>
      <vt:lpstr>Introduce Platform Driver model</vt:lpstr>
      <vt:lpstr>Introduce Platform Driver model</vt:lpstr>
      <vt:lpstr>Introduce Platform Driver model</vt:lpstr>
      <vt:lpstr>Introduce Platform Driver model</vt:lpstr>
      <vt:lpstr>Device tree</vt:lpstr>
      <vt:lpstr>Device tree</vt:lpstr>
      <vt:lpstr>Device tree</vt:lpstr>
      <vt:lpstr>Device tree</vt:lpstr>
      <vt:lpstr>Device tree</vt:lpstr>
      <vt:lpstr>Device tree</vt:lpstr>
      <vt:lpstr>Device tree</vt:lpstr>
      <vt:lpstr>Device tree</vt:lpstr>
      <vt:lpstr>Device tree</vt:lpstr>
      <vt:lpstr>PowerPoint Presentation</vt:lpstr>
    </vt:vector>
  </TitlesOfParts>
  <Company>UCR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</dc:title>
  <dc:creator>weesan</dc:creator>
  <cp:lastModifiedBy>Le Trung Kien (FGA.BU19)</cp:lastModifiedBy>
  <cp:revision>443</cp:revision>
  <dcterms:created xsi:type="dcterms:W3CDTF">2007-06-24T06:30:24Z</dcterms:created>
  <dcterms:modified xsi:type="dcterms:W3CDTF">2017-04-18T11:21:19Z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0x0101005598933AD5902148B73C3A6E8E157916</vt:lpwstr>
  </property>
</Properties>
</file>