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 An Phu (FGA.S16)" initials="LAP(" lastIdx="2" clrIdx="0">
    <p:extLst>
      <p:ext uri="{19B8F6BF-5375-455C-9EA6-DF929625EA0E}">
        <p15:presenceInfo xmlns:p15="http://schemas.microsoft.com/office/powerpoint/2012/main" userId="S-1-5-21-1078879581-106171156-1039276024-845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76211" autoAdjust="0"/>
  </p:normalViewPr>
  <p:slideViewPr>
    <p:cSldViewPr snapToGrid="0">
      <p:cViewPr varScale="1">
        <p:scale>
          <a:sx n="93" d="100"/>
          <a:sy n="93" d="100"/>
        </p:scale>
        <p:origin x="1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7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10:25:49.099" idx="1">
    <p:pos x="5568" y="816"/>
    <p:text>sfsdfsdfsdf</p:text>
    <p:extLst>
      <p:ext uri="{C676402C-5697-4E1C-873F-D02D1690AC5C}">
        <p15:threadingInfo xmlns:p15="http://schemas.microsoft.com/office/powerpoint/2012/main" timeZoneBias="-420"/>
      </p:ext>
    </p:extLst>
  </p:cm>
  <p:cm authorId="1" dt="2018-02-02T10:26:35.490" idx="2">
    <p:pos x="5664" y="91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07724B-D091-4523-A52B-842F94E9279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99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is the Kernel Module feature? 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Kernel Module feature accept load some object file, which contains code to extend the running kernel. When they are no longer require, they can be unload to free memory.</a:t>
            </a:r>
          </a:p>
          <a:p>
            <a:r>
              <a:rPr lang="en-US" dirty="0" smtClean="0"/>
              <a:t>- What things a kernel module can do? </a:t>
            </a:r>
          </a:p>
          <a:p>
            <a:r>
              <a:rPr lang="en-US" dirty="0" smtClean="0"/>
              <a:t>- A kernel can work as driver, get some data in kernel, unit test for kernel code we wrote, implement a new feature for Linux and so on.</a:t>
            </a:r>
          </a:p>
          <a:p>
            <a:r>
              <a:rPr lang="en-US" dirty="0" smtClean="0"/>
              <a:t>- What things a kernel module can not do?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Modprobe</a:t>
            </a:r>
            <a:r>
              <a:rPr lang="en-US" dirty="0" smtClean="0"/>
              <a:t> process is the manager of all kernel module, so we can not load a kernel module before this process is loaded. So for every event occur before </a:t>
            </a:r>
            <a:r>
              <a:rPr lang="en-US" dirty="0" err="1" smtClean="0"/>
              <a:t>Modprobe</a:t>
            </a:r>
            <a:r>
              <a:rPr lang="en-US" dirty="0" smtClean="0"/>
              <a:t> loaded, we can not use kernel module to change them. Example: CPU initialize, memory initialize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We will travel and explain each line in above sample code. #include ...: A kernel module can use #include to include an other source code. But it can only include a kernel header or independent header. Include a header in "</a:t>
            </a:r>
            <a:r>
              <a:rPr lang="en-US" dirty="0" err="1" smtClean="0"/>
              <a:t>linux</a:t>
            </a:r>
            <a:r>
              <a:rPr lang="en-US" dirty="0" smtClean="0"/>
              <a:t>" directory is safely. If you include a user-space header like </a:t>
            </a:r>
            <a:r>
              <a:rPr lang="en-US" dirty="0" err="1" smtClean="0"/>
              <a:t>stdio.h</a:t>
            </a:r>
            <a:r>
              <a:rPr lang="en-US" dirty="0" smtClean="0"/>
              <a:t>, your kernel module will crash in run time. Because a kernel module run in kernel-space but </a:t>
            </a:r>
            <a:r>
              <a:rPr lang="en-US" dirty="0" err="1" smtClean="0"/>
              <a:t>stdio</a:t>
            </a:r>
            <a:r>
              <a:rPr lang="en-US" dirty="0" smtClean="0"/>
              <a:t> include source code come from user-space, so a kernel module can not access to </a:t>
            </a:r>
            <a:r>
              <a:rPr lang="en-US" dirty="0" err="1" smtClean="0"/>
              <a:t>stdio</a:t>
            </a:r>
            <a:r>
              <a:rPr lang="en-US" dirty="0" smtClean="0"/>
              <a:t> source code. We will discuss more for this problem in a latter lesson, when you can understand the different between kernel-space and user-space.</a:t>
            </a:r>
          </a:p>
          <a:p>
            <a:r>
              <a:rPr lang="en-US" dirty="0" smtClean="0"/>
              <a:t>- MODULE_LICENSE, MODULE_AUTHOR, MODULE_DESCRIPTION, MODULE_VERSION: The kernel module information to display for user when they use "</a:t>
            </a:r>
            <a:r>
              <a:rPr lang="en-US" dirty="0" err="1" smtClean="0"/>
              <a:t>modinfo</a:t>
            </a:r>
            <a:r>
              <a:rPr lang="en-US" dirty="0" smtClean="0"/>
              <a:t>" command.</a:t>
            </a:r>
          </a:p>
          <a:p>
            <a:r>
              <a:rPr lang="en-US" i="1" dirty="0" smtClean="0"/>
              <a:t>NOTE: For MODULE_LICENSE macro, each module developer should specify in the source code the type of license, if the license is not GPL-compatible, the module will not be able to use many core functions and data structure, which use - - EXPORT_SYMBOL_GPL macro. So we suggest you should use GPL or GPLv2 for this macro.</a:t>
            </a:r>
            <a:endParaRPr lang="en-US" dirty="0" smtClean="0"/>
          </a:p>
          <a:p>
            <a:r>
              <a:rPr lang="en-US" dirty="0" smtClean="0"/>
              <a:t>- static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hello_init</a:t>
            </a:r>
            <a:r>
              <a:rPr lang="en-US" dirty="0" smtClean="0"/>
              <a:t>(void): this is prototype for </a:t>
            </a:r>
            <a:r>
              <a:rPr lang="en-US" dirty="0" err="1" smtClean="0"/>
              <a:t>init</a:t>
            </a:r>
            <a:r>
              <a:rPr lang="en-US" dirty="0" smtClean="0"/>
              <a:t> function of a kernel module. You can think </a:t>
            </a:r>
            <a:r>
              <a:rPr lang="en-US" dirty="0" err="1" smtClean="0"/>
              <a:t>init</a:t>
            </a:r>
            <a:r>
              <a:rPr lang="en-US" dirty="0" smtClean="0"/>
              <a:t> function like a main function, it is the first function will be execute when we load a kernel module with "</a:t>
            </a:r>
            <a:r>
              <a:rPr lang="en-US" dirty="0" err="1" smtClean="0"/>
              <a:t>insmod</a:t>
            </a:r>
            <a:r>
              <a:rPr lang="en-US" dirty="0" smtClean="0"/>
              <a:t>" command. </a:t>
            </a:r>
            <a:r>
              <a:rPr lang="en-US" dirty="0" err="1" smtClean="0"/>
              <a:t>Init</a:t>
            </a:r>
            <a:r>
              <a:rPr lang="en-US" dirty="0" smtClean="0"/>
              <a:t> function return 0 in case of success, but in some case, if it meet any problem, it can return a native value to notify with </a:t>
            </a:r>
            <a:r>
              <a:rPr lang="en-US" dirty="0" err="1" smtClean="0"/>
              <a:t>modprobe</a:t>
            </a:r>
            <a:r>
              <a:rPr lang="en-US" dirty="0" smtClean="0"/>
              <a:t> process.</a:t>
            </a:r>
          </a:p>
          <a:p>
            <a:r>
              <a:rPr lang="en-US" dirty="0" smtClean="0"/>
              <a:t>- static void __exit </a:t>
            </a:r>
            <a:r>
              <a:rPr lang="en-US" dirty="0" err="1" smtClean="0"/>
              <a:t>hello_exit</a:t>
            </a:r>
            <a:r>
              <a:rPr lang="en-US" dirty="0" smtClean="0"/>
              <a:t>(void): This is a function will be called when system unload a kernel module. Linux kernel doesn't care about status of __exit function, that why the exit function has void type.</a:t>
            </a:r>
          </a:p>
          <a:p>
            <a:r>
              <a:rPr lang="en-US" dirty="0" err="1" smtClean="0"/>
              <a:t>module_init</a:t>
            </a:r>
            <a:r>
              <a:rPr lang="en-US" dirty="0" smtClean="0"/>
              <a:t>, </a:t>
            </a:r>
            <a:r>
              <a:rPr lang="en-US" dirty="0" err="1" smtClean="0"/>
              <a:t>module_exit</a:t>
            </a:r>
            <a:r>
              <a:rPr lang="en-US" dirty="0" smtClean="0"/>
              <a:t>: Both macro to notify for kernel what is </a:t>
            </a:r>
            <a:r>
              <a:rPr lang="en-US" dirty="0" err="1" smtClean="0"/>
              <a:t>init</a:t>
            </a:r>
            <a:r>
              <a:rPr lang="en-US" dirty="0" smtClean="0"/>
              <a:t> and exit function of a kernel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loading a kernel module to system, kernel will create a module object from </a:t>
            </a:r>
            <a:r>
              <a:rPr lang="en-US" dirty="0" err="1" smtClean="0"/>
              <a:t>struct</a:t>
            </a:r>
            <a:r>
              <a:rPr lang="en-US" dirty="0" smtClean="0"/>
              <a:t> module. After that, it put the new object to a double linker list. When ever it detect a new device plug in to system, it will lookup a correct driver from this list. To get module detail for </a:t>
            </a:r>
            <a:r>
              <a:rPr lang="en-US" dirty="0" err="1" smtClean="0"/>
              <a:t>struct</a:t>
            </a:r>
            <a:r>
              <a:rPr lang="en-US" dirty="0" smtClean="0"/>
              <a:t> module, you can read it source code in </a:t>
            </a:r>
            <a:r>
              <a:rPr lang="en-US" dirty="0" err="1" smtClean="0"/>
              <a:t>linux</a:t>
            </a:r>
            <a:r>
              <a:rPr lang="en-US" dirty="0" smtClean="0"/>
              <a:t>/include/</a:t>
            </a:r>
            <a:r>
              <a:rPr lang="en-US" dirty="0" err="1" smtClean="0"/>
              <a:t>module.h</a:t>
            </a:r>
            <a:r>
              <a:rPr lang="en-US" dirty="0" smtClean="0"/>
              <a:t>, in this lesson, we don't cover it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think you will wonder: How EXPORT_SYMBOL macro can public a function or variable to out side kernel module. The answer is very simple, it put function and variable address in parentheses into _ _</a:t>
            </a:r>
            <a:r>
              <a:rPr lang="en-US" dirty="0" err="1" smtClean="0"/>
              <a:t>ksymtab</a:t>
            </a:r>
            <a:r>
              <a:rPr lang="en-US" dirty="0" smtClean="0"/>
              <a:t> section, so a out side kernel module can look up in it and access the needed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Module usage counter: It is number of dependency kernel module still running in system. When ever a kernel module which use any function of my kernel module is loaded into kernel, the </a:t>
            </a:r>
            <a:r>
              <a:rPr lang="en-US" dirty="0" err="1" smtClean="0"/>
              <a:t>user_count</a:t>
            </a:r>
            <a:r>
              <a:rPr lang="en-US" dirty="0" smtClean="0"/>
              <a:t> filed in module object of our kernel module will be increase. We can not unload a kernel module have this field is greater than zero. Linux kernel checks this field before it unload a kernel module, if this field is greater than zero, kernel doesn't unload it and return a error value. Kernel have to do that because, unload a kernel module while a other depend module is running is danger, when a depend kernel module call a function in unloaded module, the system can be crash.</a:t>
            </a:r>
          </a:p>
          <a:p>
            <a:r>
              <a:rPr lang="en-US" dirty="0" smtClean="0"/>
              <a:t>- Module depend on: In binary file of any kernel module store a list name of function and variable from out side. So, before kernel load a module, it read this list name first and look up all name in _ _</a:t>
            </a:r>
            <a:r>
              <a:rPr lang="en-US" dirty="0" err="1" smtClean="0"/>
              <a:t>ksymtab</a:t>
            </a:r>
            <a:r>
              <a:rPr lang="en-US" dirty="0" smtClean="0"/>
              <a:t> section, if it can find all name, the module will be load, if not, kernel returns a error value and it doesn't load this module. So in case of our kernel module, the module define </a:t>
            </a:r>
            <a:r>
              <a:rPr lang="en-US" dirty="0" err="1" smtClean="0"/>
              <a:t>good_bye</a:t>
            </a:r>
            <a:r>
              <a:rPr lang="en-US" dirty="0" smtClean="0"/>
              <a:t>() function have to load before our kernel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new device plug in into system. Kernel will get some hardware information like major number, minor number, then it raise a hot plug event to user-space.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hotplug</a:t>
            </a:r>
            <a:r>
              <a:rPr lang="en-US" dirty="0" smtClean="0"/>
              <a:t> program handles this event. It will get the string "</a:t>
            </a:r>
            <a:r>
              <a:rPr lang="en-US" dirty="0" err="1" smtClean="0"/>
              <a:t>bustype:vendor:product:version</a:t>
            </a:r>
            <a:r>
              <a:rPr lang="en-US" dirty="0" smtClean="0"/>
              <a:t>" which store device information. </a:t>
            </a:r>
            <a:r>
              <a:rPr lang="en-US" dirty="0" err="1" smtClean="0"/>
              <a:t>Hotplug</a:t>
            </a:r>
            <a:r>
              <a:rPr lang="en-US" dirty="0" smtClean="0"/>
              <a:t> program will read in file /lib/modules/3.13.0-24-generic/</a:t>
            </a:r>
            <a:r>
              <a:rPr lang="en-US" dirty="0" err="1" smtClean="0"/>
              <a:t>modules.alias</a:t>
            </a:r>
            <a:r>
              <a:rPr lang="en-US" dirty="0" smtClean="0"/>
              <a:t> to find a kernel module matches up with this device. Then it load a correct kernel module to drive new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Module parameter: I it same with process parameter. When you run a process like this command "/bin/</a:t>
            </a:r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dev</a:t>
            </a:r>
            <a:r>
              <a:rPr lang="en-US" dirty="0" smtClean="0"/>
              <a:t>/", you run </a:t>
            </a:r>
            <a:r>
              <a:rPr lang="en-US" dirty="0" err="1" smtClean="0"/>
              <a:t>ls</a:t>
            </a:r>
            <a:r>
              <a:rPr lang="en-US" dirty="0" smtClean="0"/>
              <a:t> application with "/</a:t>
            </a:r>
            <a:r>
              <a:rPr lang="en-US" dirty="0" err="1" smtClean="0"/>
              <a:t>dev</a:t>
            </a:r>
            <a:r>
              <a:rPr lang="en-US" dirty="0" smtClean="0"/>
              <a:t>/" parameter. So we can do that with a kernel module with a little different. To create a kernel module parameter, your code will like this: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User can read or write your module parameter in </a:t>
            </a:r>
            <a:r>
              <a:rPr lang="en-US" i="1" dirty="0" smtClean="0"/>
              <a:t>"/sys/module/</a:t>
            </a:r>
            <a:r>
              <a:rPr lang="en-US" i="1" dirty="0" err="1" smtClean="0"/>
              <a:t>your_module_name</a:t>
            </a:r>
            <a:r>
              <a:rPr lang="en-US" i="1" dirty="0" smtClean="0"/>
              <a:t>/parameters/</a:t>
            </a:r>
            <a:r>
              <a:rPr lang="en-US" i="1" dirty="0" err="1" smtClean="0"/>
              <a:t>your_param_name</a:t>
            </a:r>
            <a:r>
              <a:rPr lang="en-US" i="1" dirty="0" smtClean="0"/>
              <a:t>"</a:t>
            </a:r>
            <a:r>
              <a:rPr lang="en-US" dirty="0" smtClean="0"/>
              <a:t>. We will explain the above code. </a:t>
            </a:r>
            <a:r>
              <a:rPr lang="en-US" i="1" dirty="0" err="1" smtClean="0"/>
              <a:t>module_param</a:t>
            </a:r>
            <a:r>
              <a:rPr lang="en-US" dirty="0" smtClean="0"/>
              <a:t> is a macro do define a module parameter, </a:t>
            </a:r>
            <a:r>
              <a:rPr lang="en-US" i="1" dirty="0" err="1" smtClean="0"/>
              <a:t>my_short</a:t>
            </a:r>
            <a:r>
              <a:rPr lang="en-US" dirty="0" smtClean="0"/>
              <a:t> is parameter name, </a:t>
            </a:r>
            <a:r>
              <a:rPr lang="en-US" i="1" dirty="0" smtClean="0"/>
              <a:t>short</a:t>
            </a:r>
            <a:r>
              <a:rPr lang="en-US" dirty="0" smtClean="0"/>
              <a:t> is parameter type, </a:t>
            </a:r>
            <a:r>
              <a:rPr lang="en-US" i="1" dirty="0" smtClean="0"/>
              <a:t>0444</a:t>
            </a:r>
            <a:r>
              <a:rPr lang="en-US" dirty="0" smtClean="0"/>
              <a:t> is permission of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07724B-D091-4523-A52B-842F94E9279F}" type="slidenum">
              <a:rPr lang="en-US" sz="1400" smtClean="0">
                <a:latin typeface="Times New Roman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7825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496880" y="1218960"/>
            <a:ext cx="6149160" cy="49064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496880" y="1218960"/>
            <a:ext cx="6149160" cy="490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423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7825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825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496880" y="1218960"/>
            <a:ext cx="6149160" cy="490644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496880" y="1218960"/>
            <a:ext cx="6149160" cy="490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423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06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7825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782520"/>
            <a:ext cx="8229240" cy="2340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866F-BE56-4744-B9D1-69DB9C52E04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7084-08AB-4679-8739-D6693E2ECC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060"/>
          <p:cNvPicPr/>
          <p:nvPr/>
        </p:nvPicPr>
        <p:blipFill>
          <a:blip r:embed="rId14"/>
          <a:stretch/>
        </p:blipFill>
        <p:spPr>
          <a:xfrm>
            <a:off x="0" y="914400"/>
            <a:ext cx="9143640" cy="914040"/>
          </a:xfrm>
          <a:prstGeom prst="rect">
            <a:avLst/>
          </a:prstGeom>
          <a:ln w="9360">
            <a:noFill/>
          </a:ln>
        </p:spPr>
      </p:pic>
      <p:sp>
        <p:nvSpPr>
          <p:cNvPr id="44" name="Line 1"/>
          <p:cNvSpPr/>
          <p:nvPr/>
        </p:nvSpPr>
        <p:spPr>
          <a:xfrm>
            <a:off x="0" y="6553080"/>
            <a:ext cx="9144000" cy="0"/>
          </a:xfrm>
          <a:prstGeom prst="line">
            <a:avLst/>
          </a:prstGeom>
          <a:ln w="9360">
            <a:solidFill>
              <a:srgbClr val="FC0128"/>
            </a:solidFill>
            <a:round/>
          </a:ln>
        </p:spPr>
      </p:sp>
      <p:sp>
        <p:nvSpPr>
          <p:cNvPr id="45" name="CustomShape 2"/>
          <p:cNvSpPr/>
          <p:nvPr/>
        </p:nvSpPr>
        <p:spPr>
          <a:xfrm>
            <a:off x="372600" y="6583680"/>
            <a:ext cx="3030840" cy="273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©</a:t>
            </a:r>
            <a:r>
              <a:rPr lang="en-US" sz="1000" strike="noStrike">
                <a:solidFill>
                  <a:srgbClr val="000000"/>
                </a:solidFill>
                <a:latin typeface="Calibri"/>
              </a:rPr>
              <a:t> FPT SOFTWARE – TRAINING MATERIAL – Internal use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7137000" y="6598080"/>
            <a:ext cx="1738440" cy="24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</a:rPr>
              <a:t>04e-BM/NS/HDCV/FSOFT v2/4</a:t>
            </a:r>
            <a:endParaRPr/>
          </a:p>
        </p:txBody>
      </p:sp>
      <p:pic>
        <p:nvPicPr>
          <p:cNvPr id="47" name="Picture 2"/>
          <p:cNvPicPr/>
          <p:nvPr/>
        </p:nvPicPr>
        <p:blipFill>
          <a:blip r:embed="rId15"/>
          <a:stretch/>
        </p:blipFill>
        <p:spPr>
          <a:xfrm>
            <a:off x="285840" y="49320"/>
            <a:ext cx="1542600" cy="995040"/>
          </a:xfrm>
          <a:prstGeom prst="rect">
            <a:avLst/>
          </a:prstGeom>
          <a:ln w="9360"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strike="noStrike">
                <a:solidFill>
                  <a:srgbClr val="C00000"/>
                </a:solidFill>
                <a:latin typeface="Arial"/>
                <a:ea typeface="Tahoma"/>
              </a:rPr>
              <a:t>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3809880" y="6553080"/>
            <a:ext cx="2133360" cy="304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67823C2-EF62-46FB-88EF-6284D70741A8}" type="slidenum">
              <a:rPr lang="en-US" sz="1200" strike="noStrike">
                <a:solidFill>
                  <a:srgbClr val="89898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6002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DC0081"/>
                </a:solidFill>
                <a:latin typeface="Tahoma"/>
                <a:ea typeface="Tahoma"/>
              </a:rPr>
              <a:t>Linux Kernel Module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0" y="3399882"/>
            <a:ext cx="91436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8B8B8B"/>
                </a:solidFill>
                <a:latin typeface="Calibri"/>
              </a:rPr>
              <a:t>Author: </a:t>
            </a:r>
            <a:r>
              <a:rPr lang="en-US" sz="2000" dirty="0" err="1" smtClean="0">
                <a:solidFill>
                  <a:srgbClr val="8B8B8B"/>
                </a:solidFill>
                <a:latin typeface="Calibri"/>
              </a:rPr>
              <a:t>PhuLA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200" i="1" strike="noStrike" dirty="0">
                <a:solidFill>
                  <a:srgbClr val="8B8B8B"/>
                </a:solidFill>
                <a:latin typeface="Calibri"/>
              </a:rPr>
              <a:t>This training materials are reused from multiple sources including FSOFT materials and </a:t>
            </a:r>
            <a:r>
              <a:rPr lang="en-US" sz="1200" i="1" strike="noStrike" dirty="0" smtClean="0">
                <a:solidFill>
                  <a:srgbClr val="8B8B8B"/>
                </a:solidFill>
                <a:latin typeface="Calibri"/>
              </a:rPr>
              <a:t>NXP training </a:t>
            </a:r>
            <a:r>
              <a:rPr lang="en-US" sz="1200" i="1" strike="noStrike" dirty="0">
                <a:solidFill>
                  <a:srgbClr val="8B8B8B"/>
                </a:solidFill>
                <a:latin typeface="Calibri"/>
              </a:rPr>
              <a:t>document, public document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200" i="1" u="sng" strike="noStrike" dirty="0">
                <a:solidFill>
                  <a:srgbClr val="8B8B8B"/>
                </a:solidFill>
                <a:latin typeface="Calibri"/>
              </a:rPr>
              <a:t>Internal Used Only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3985639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You can chose an assignment in this list to practice or find practice in the internet.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kernel module to write a value to specify register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kernel module to print value of any export variable in driver or kernel source code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kernel module to print log every time you plugin a keyboard to PC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kernel module to swap a system call.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Shape 1"/>
          <p:cNvSpPr txBox="1"/>
          <p:nvPr/>
        </p:nvSpPr>
        <p:spPr>
          <a:xfrm>
            <a:off x="75515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/>
                <a:ea typeface="Tahoma"/>
              </a:rPr>
              <a:t>ASSIGNMENT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54158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3985639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Linux Kernel, 3rd Edition - Appendix B.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Modules.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Understanding Linux Network Internals - Chapter 5 Network Device Initialization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Linux Kernel Module Programming Guide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Shape 1"/>
          <p:cNvSpPr txBox="1"/>
          <p:nvPr/>
        </p:nvSpPr>
        <p:spPr>
          <a:xfrm>
            <a:off x="75515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/>
                <a:ea typeface="Tahoma"/>
              </a:rPr>
              <a:t>REFERENCE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90052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Calibri"/>
              </a:rPr>
              <a:t>Q &amp;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6600" b="1" strike="noStrike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strike="noStrike">
                <a:solidFill>
                  <a:srgbClr val="C00000"/>
                </a:solidFill>
                <a:latin typeface="Arial"/>
                <a:ea typeface="Tahoma"/>
              </a:rPr>
              <a:t>Agenda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19900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Introduce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Main component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Data structure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Linking with external function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Module dependency</a:t>
            </a:r>
          </a:p>
          <a:p>
            <a:pPr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Load a kernel module</a:t>
            </a:r>
          </a:p>
          <a:p>
            <a:pPr>
              <a:buSzPct val="60000"/>
              <a:buFont typeface="Wingdings" charset="2"/>
              <a:buChar char="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Communicate with a kernel module</a:t>
            </a:r>
          </a:p>
          <a:p>
            <a:pPr>
              <a:buSzPct val="60000"/>
              <a:buFont typeface="Wingdings" charset="2"/>
              <a:buChar char="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Assignment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INTRODUCE</a:t>
            </a:r>
            <a:endParaRPr dirty="0"/>
          </a:p>
        </p:txBody>
      </p:sp>
      <p:sp>
        <p:nvSpPr>
          <p:cNvPr id="5" name="TextShape 2"/>
          <p:cNvSpPr txBox="1"/>
          <p:nvPr/>
        </p:nvSpPr>
        <p:spPr>
          <a:xfrm>
            <a:off x="380880" y="1295279"/>
            <a:ext cx="8457840" cy="4780206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/>
              <a:t>Kernel </a:t>
            </a:r>
            <a:r>
              <a:rPr lang="en-US" sz="2800" dirty="0" smtClean="0"/>
              <a:t>module:</a:t>
            </a:r>
            <a:endParaRPr lang="en-US" sz="2800" dirty="0" smtClean="0"/>
          </a:p>
          <a:p>
            <a:pPr marL="1371600" lvl="2" indent="-457200">
              <a:buSzPct val="60000"/>
              <a:buFont typeface="Wingdings" panose="05000000000000000000" pitchFamily="2" charset="2"/>
              <a:buChar char="v"/>
            </a:pPr>
            <a:r>
              <a:rPr lang="en-US" sz="2800" dirty="0" smtClean="0"/>
              <a:t>Code that executes as part of the Linux kernel.</a:t>
            </a:r>
          </a:p>
          <a:p>
            <a:pPr marL="1371600" lvl="2" indent="-457200">
              <a:buSzPct val="60000"/>
              <a:buFont typeface="Wingdings" panose="05000000000000000000" pitchFamily="2" charset="2"/>
              <a:buChar char="v"/>
            </a:pPr>
            <a:r>
              <a:rPr lang="en-US" sz="2800" dirty="0" smtClean="0"/>
              <a:t>Extends the capabilities and some times might modify the behavior of the kernel.</a:t>
            </a:r>
          </a:p>
          <a:p>
            <a:pPr marL="1371600" lvl="2" indent="-457200">
              <a:buSzPct val="60000"/>
              <a:buFont typeface="Wingdings" panose="05000000000000000000" pitchFamily="2" charset="2"/>
              <a:buChar char="v"/>
            </a:pPr>
            <a:r>
              <a:rPr lang="en-US" sz="2800" dirty="0" smtClean="0"/>
              <a:t>Can edit behavior of the kernel at runtime with out recompile it.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9"/>
            <a:ext cx="8457840" cy="571988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Example with a simplest kernel module:</a:t>
            </a:r>
            <a:endParaRPr lang="en-US" dirty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97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MAIN COMPONENT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82" y="1867266"/>
            <a:ext cx="5019675" cy="368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872569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Linux kernel define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module 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linux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/include/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module.h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 to store all information of a kernel module.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60000"/>
            </a:pPr>
            <a:endParaRPr lang="en-US" dirty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97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DATA STRUCTURE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88" y="2247149"/>
            <a:ext cx="5102250" cy="31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4889765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 kernel module can call a function come from kernel source code or from an other kernel module. But it has some different with the calling external function for an application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Explain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more detail with an example: </a:t>
            </a:r>
            <a:endParaRPr lang="en-US" dirty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dirty="0" smtClean="0"/>
              <a:t>My kernel module call </a:t>
            </a:r>
            <a:r>
              <a:rPr lang="en-US" dirty="0" err="1" smtClean="0"/>
              <a:t>good_bye</a:t>
            </a:r>
            <a:r>
              <a:rPr lang="en-US" dirty="0" smtClean="0"/>
              <a:t>() function and “name” variable from an other kernel module.</a:t>
            </a:r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r>
              <a:rPr lang="en-US" dirty="0" smtClean="0"/>
              <a:t>In my kernel module:</a:t>
            </a:r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SzPct val="60000"/>
              <a:buFont typeface="Courier New" panose="02070309020205020404" pitchFamily="49" charset="0"/>
              <a:buChar char="o"/>
            </a:pPr>
            <a:r>
              <a:rPr lang="en-US" dirty="0" smtClean="0"/>
              <a:t>In target kernel module: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7" name="TextShape 1"/>
          <p:cNvSpPr txBox="1"/>
          <p:nvPr/>
        </p:nvSpPr>
        <p:spPr>
          <a:xfrm>
            <a:off x="813679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LINKING WITH EXTERNEL FUNCTION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00" y="3657603"/>
            <a:ext cx="7696200" cy="1859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49" y="5833581"/>
            <a:ext cx="4600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35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4694556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Module dependency: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If module A call function X in module A then module A is depend on B. To load A, we have to load B first.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lsmod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command to see modules relationship.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Module usage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counter.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Module depend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on.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60000"/>
            </a:pPr>
            <a:endParaRPr lang="en-US" dirty="0"/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97" name="TextShape 1"/>
          <p:cNvSpPr txBox="1"/>
          <p:nvPr/>
        </p:nvSpPr>
        <p:spPr>
          <a:xfrm>
            <a:off x="75515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MODULE DEPENDENCY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72" y="2877857"/>
            <a:ext cx="5730255" cy="20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6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2434241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System has 3 cases to load a kernel module: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booting time, system has some code or script, they call command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insmod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to load a kernel module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running time, user can run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insmod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command with a path to load a specify kernel module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new device plug in into system.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6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97" name="TextShape 1"/>
          <p:cNvSpPr txBox="1"/>
          <p:nvPr/>
        </p:nvSpPr>
        <p:spPr>
          <a:xfrm>
            <a:off x="75515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/>
                <a:ea typeface="Tahoma"/>
              </a:rPr>
              <a:t>LOAD A KERNEL 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140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80880" y="1295278"/>
            <a:ext cx="8457840" cy="1252713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We have to way to communicate with a kernel module: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IPC -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Inter Process Communication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parameter.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v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Shape 1"/>
          <p:cNvSpPr txBox="1"/>
          <p:nvPr/>
        </p:nvSpPr>
        <p:spPr>
          <a:xfrm>
            <a:off x="75515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/>
                <a:ea typeface="Tahoma"/>
              </a:rPr>
              <a:t>COMMUNICATE WITH A KERNEL MODULE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04" y="3800704"/>
            <a:ext cx="4335641" cy="1933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43" y="2547991"/>
            <a:ext cx="494416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1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8933AD5902148B73C3A6E8E157916" ma:contentTypeVersion="11" ma:contentTypeDescription="Create a new document." ma:contentTypeScope="" ma:versionID="d9b237eb08da53db594196a9ad491594">
  <xsd:schema xmlns:xsd="http://www.w3.org/2001/XMLSchema" xmlns:xs="http://www.w3.org/2001/XMLSchema" xmlns:p="http://schemas.microsoft.com/office/2006/metadata/properties" xmlns:ns2="33419e83-4c84-4b04-806d-a1d5567fc066" xmlns:ns3="d06bbe67-9ddf-4939-9f19-13fa5e7ccdeb" targetNamespace="http://schemas.microsoft.com/office/2006/metadata/properties" ma:root="true" ma:fieldsID="05b8b7ac9e756e59a584ebb4cef76d88" ns2:_="" ns3:_="">
    <xsd:import namespace="33419e83-4c84-4b04-806d-a1d5567fc066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19e83-4c84-4b04-806d-a1d5567fc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4068A8-ED25-4899-8CBB-4D56947BB801}"/>
</file>

<file path=customXml/itemProps2.xml><?xml version="1.0" encoding="utf-8"?>
<ds:datastoreItem xmlns:ds="http://schemas.openxmlformats.org/officeDocument/2006/customXml" ds:itemID="{9C26929A-5927-40DC-BFE3-B20FBCC280A7}"/>
</file>

<file path=customXml/itemProps3.xml><?xml version="1.0" encoding="utf-8"?>
<ds:datastoreItem xmlns:ds="http://schemas.openxmlformats.org/officeDocument/2006/customXml" ds:itemID="{F8565785-351C-40B8-9AD6-C93DE0B3C0B2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2439</TotalTime>
  <Words>1521</Words>
  <Application>Microsoft Office PowerPoint</Application>
  <PresentationFormat>On-screen Show (4:3)</PresentationFormat>
  <Paragraphs>99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</dc:title>
  <dc:creator>weesan</dc:creator>
  <cp:lastModifiedBy>Luu An Phu (FGA.S16)</cp:lastModifiedBy>
  <cp:revision>764</cp:revision>
  <dcterms:created xsi:type="dcterms:W3CDTF">2007-06-24T06:30:24Z</dcterms:created>
  <dcterms:modified xsi:type="dcterms:W3CDTF">2018-02-02T04:24:14Z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UCR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  <property fmtid="{D5CDD505-2E9C-101B-9397-08002B2CF9AE}" pid="13" name="ContentTypeId">
    <vt:lpwstr>0x0101005598933AD5902148B73C3A6E8E157916</vt:lpwstr>
  </property>
</Properties>
</file>