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1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6"/>
  </p:notesMasterIdLst>
  <p:sldIdLst>
    <p:sldId id="256" r:id="rId2"/>
    <p:sldId id="264" r:id="rId3"/>
    <p:sldId id="273"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74" r:id="rId23"/>
    <p:sldId id="275"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799" autoAdjust="0"/>
  </p:normalViewPr>
  <p:slideViewPr>
    <p:cSldViewPr snapToGrid="0">
      <p:cViewPr varScale="1">
        <p:scale>
          <a:sx n="87" d="100"/>
          <a:sy n="87" d="100"/>
        </p:scale>
        <p:origin x="14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DDA08-8FE8-4F50-9834-A9C233068E2D}" type="doc">
      <dgm:prSet loTypeId="urn:microsoft.com/office/officeart/2005/8/layout/vList3" loCatId="list" qsTypeId="urn:microsoft.com/office/officeart/2005/8/quickstyle/simple1" qsCatId="simple" csTypeId="urn:microsoft.com/office/officeart/2005/8/colors/colorful5" csCatId="colorful" phldr="1"/>
      <dgm:spPr/>
      <dgm:t>
        <a:bodyPr/>
        <a:lstStyle/>
        <a:p>
          <a:endParaRPr lang="en-US"/>
        </a:p>
      </dgm:t>
    </dgm:pt>
    <dgm:pt modelId="{4442BA79-CBAE-412B-8AB3-C4320392CD37}">
      <dgm:prSet/>
      <dgm:spPr/>
      <dgm:t>
        <a:bodyPr/>
        <a:lstStyle/>
        <a:p>
          <a:pPr rtl="0"/>
          <a:r>
            <a:rPr lang="en-US" dirty="0" smtClean="0"/>
            <a:t>How the kernel services Requests?</a:t>
          </a:r>
          <a:endParaRPr lang="en-US" dirty="0"/>
        </a:p>
      </dgm:t>
    </dgm:pt>
    <dgm:pt modelId="{659AF968-9676-486F-B2BE-D649BF349733}" type="parTrans" cxnId="{ACE78ECC-ABC2-44B3-9BAB-9B7B5E740C32}">
      <dgm:prSet/>
      <dgm:spPr/>
      <dgm:t>
        <a:bodyPr/>
        <a:lstStyle/>
        <a:p>
          <a:endParaRPr lang="en-US"/>
        </a:p>
      </dgm:t>
    </dgm:pt>
    <dgm:pt modelId="{1AAAF4FF-4FBB-4141-B9FC-760EB378EF03}" type="sibTrans" cxnId="{ACE78ECC-ABC2-44B3-9BAB-9B7B5E740C32}">
      <dgm:prSet/>
      <dgm:spPr/>
      <dgm:t>
        <a:bodyPr/>
        <a:lstStyle/>
        <a:p>
          <a:endParaRPr lang="en-US"/>
        </a:p>
      </dgm:t>
    </dgm:pt>
    <dgm:pt modelId="{925DF835-D851-4283-BE81-8FB6201E7581}">
      <dgm:prSet/>
      <dgm:spPr/>
      <dgm:t>
        <a:bodyPr/>
        <a:lstStyle/>
        <a:p>
          <a:pPr rtl="0"/>
          <a:r>
            <a:rPr lang="en-US" dirty="0" smtClean="0"/>
            <a:t>Kernel Preemption &amp; Synchronization</a:t>
          </a:r>
          <a:endParaRPr lang="en-US" dirty="0"/>
        </a:p>
      </dgm:t>
    </dgm:pt>
    <dgm:pt modelId="{25B770E0-56EF-4314-B0F9-B71FC3AB98A0}" type="parTrans" cxnId="{E3B96F53-12E5-4A57-92C9-8E55472DA430}">
      <dgm:prSet/>
      <dgm:spPr/>
      <dgm:t>
        <a:bodyPr/>
        <a:lstStyle/>
        <a:p>
          <a:endParaRPr lang="en-US"/>
        </a:p>
      </dgm:t>
    </dgm:pt>
    <dgm:pt modelId="{C1274775-4DFB-474A-8EF5-AC48A775BEBC}" type="sibTrans" cxnId="{E3B96F53-12E5-4A57-92C9-8E55472DA430}">
      <dgm:prSet/>
      <dgm:spPr/>
      <dgm:t>
        <a:bodyPr/>
        <a:lstStyle/>
        <a:p>
          <a:endParaRPr lang="en-US"/>
        </a:p>
      </dgm:t>
    </dgm:pt>
    <dgm:pt modelId="{8CDA50D2-79B1-4A46-B1D0-5AA7FA4B1415}">
      <dgm:prSet/>
      <dgm:spPr/>
      <dgm:t>
        <a:bodyPr/>
        <a:lstStyle/>
        <a:p>
          <a:pPr rtl="0"/>
          <a:r>
            <a:rPr lang="en-US" dirty="0" smtClean="0"/>
            <a:t>Synchronization Primitives</a:t>
          </a:r>
          <a:endParaRPr lang="en-US" dirty="0"/>
        </a:p>
      </dgm:t>
    </dgm:pt>
    <dgm:pt modelId="{30C7DD88-4D75-4327-84ED-D2623ADC8D77}" type="parTrans" cxnId="{A8FF8E47-1AA9-46C1-B846-B68F46145CCE}">
      <dgm:prSet/>
      <dgm:spPr/>
      <dgm:t>
        <a:bodyPr/>
        <a:lstStyle/>
        <a:p>
          <a:endParaRPr lang="en-US"/>
        </a:p>
      </dgm:t>
    </dgm:pt>
    <dgm:pt modelId="{49499D1E-AE6E-4FAF-9B21-B222DE3F2CA1}" type="sibTrans" cxnId="{A8FF8E47-1AA9-46C1-B846-B68F46145CCE}">
      <dgm:prSet/>
      <dgm:spPr/>
      <dgm:t>
        <a:bodyPr/>
        <a:lstStyle/>
        <a:p>
          <a:endParaRPr lang="en-US"/>
        </a:p>
      </dgm:t>
    </dgm:pt>
    <dgm:pt modelId="{0790364B-5BC9-4BA2-B566-3172AEC072BF}">
      <dgm:prSet/>
      <dgm:spPr/>
      <dgm:t>
        <a:bodyPr/>
        <a:lstStyle/>
        <a:p>
          <a:pPr rtl="0"/>
          <a:r>
            <a:rPr lang="en-US" dirty="0" smtClean="0"/>
            <a:t>Synchronization Accesses to Kernel Data Structures</a:t>
          </a:r>
          <a:endParaRPr lang="en-US" dirty="0"/>
        </a:p>
      </dgm:t>
    </dgm:pt>
    <dgm:pt modelId="{147798FA-E560-4190-91F6-A2CB7757BDBC}" type="parTrans" cxnId="{A5914C8C-9C81-4551-A13E-11AD0A067B54}">
      <dgm:prSet/>
      <dgm:spPr/>
      <dgm:t>
        <a:bodyPr/>
        <a:lstStyle/>
        <a:p>
          <a:endParaRPr lang="en-US"/>
        </a:p>
      </dgm:t>
    </dgm:pt>
    <dgm:pt modelId="{56342FE0-4ADB-4374-BB5E-A51277E720E4}" type="sibTrans" cxnId="{A5914C8C-9C81-4551-A13E-11AD0A067B54}">
      <dgm:prSet/>
      <dgm:spPr/>
      <dgm:t>
        <a:bodyPr/>
        <a:lstStyle/>
        <a:p>
          <a:endParaRPr lang="en-US"/>
        </a:p>
      </dgm:t>
    </dgm:pt>
    <dgm:pt modelId="{B90A1743-FA90-4FBD-88A2-9B4CF1BE83C8}" type="pres">
      <dgm:prSet presAssocID="{894DDA08-8FE8-4F50-9834-A9C233068E2D}" presName="linearFlow" presStyleCnt="0">
        <dgm:presLayoutVars>
          <dgm:dir/>
          <dgm:resizeHandles val="exact"/>
        </dgm:presLayoutVars>
      </dgm:prSet>
      <dgm:spPr/>
      <dgm:t>
        <a:bodyPr/>
        <a:lstStyle/>
        <a:p>
          <a:endParaRPr lang="en-US"/>
        </a:p>
      </dgm:t>
    </dgm:pt>
    <dgm:pt modelId="{08B77D0C-0948-4093-A461-19B9898002F9}" type="pres">
      <dgm:prSet presAssocID="{4442BA79-CBAE-412B-8AB3-C4320392CD37}" presName="composite" presStyleCnt="0"/>
      <dgm:spPr/>
    </dgm:pt>
    <dgm:pt modelId="{AB5B4A29-1C85-4D58-9E4E-D4ABA516757C}" type="pres">
      <dgm:prSet presAssocID="{4442BA79-CBAE-412B-8AB3-C4320392CD37}"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7CF1DA00-664C-42A7-8027-7343E824DEAB}" type="pres">
      <dgm:prSet presAssocID="{4442BA79-CBAE-412B-8AB3-C4320392CD37}" presName="txShp" presStyleLbl="node1" presStyleIdx="0" presStyleCnt="4">
        <dgm:presLayoutVars>
          <dgm:bulletEnabled val="1"/>
        </dgm:presLayoutVars>
      </dgm:prSet>
      <dgm:spPr/>
      <dgm:t>
        <a:bodyPr/>
        <a:lstStyle/>
        <a:p>
          <a:endParaRPr lang="en-US"/>
        </a:p>
      </dgm:t>
    </dgm:pt>
    <dgm:pt modelId="{D735EA97-073E-4AAE-A8CC-DAA15F01316E}" type="pres">
      <dgm:prSet presAssocID="{1AAAF4FF-4FBB-4141-B9FC-760EB378EF03}" presName="spacing" presStyleCnt="0"/>
      <dgm:spPr/>
    </dgm:pt>
    <dgm:pt modelId="{75B0C8AD-5FFA-49FF-8872-EA2810E14BC0}" type="pres">
      <dgm:prSet presAssocID="{925DF835-D851-4283-BE81-8FB6201E7581}" presName="composite" presStyleCnt="0"/>
      <dgm:spPr/>
    </dgm:pt>
    <dgm:pt modelId="{64811E41-06E4-460D-9BE3-0FB9D4921B65}" type="pres">
      <dgm:prSet presAssocID="{925DF835-D851-4283-BE81-8FB6201E7581}" presName="imgShp" presStyleLbl="fgImgPlace1" presStyleIdx="1" presStyleCnt="4"/>
      <dgm:spPr>
        <a:blipFill rotWithShape="1">
          <a:blip xmlns:r="http://schemas.openxmlformats.org/officeDocument/2006/relationships" r:embed="rId2"/>
          <a:stretch>
            <a:fillRect/>
          </a:stretch>
        </a:blipFill>
      </dgm:spPr>
    </dgm:pt>
    <dgm:pt modelId="{5CD94B88-0506-48BF-A8A5-D34A4B6C934E}" type="pres">
      <dgm:prSet presAssocID="{925DF835-D851-4283-BE81-8FB6201E7581}" presName="txShp" presStyleLbl="node1" presStyleIdx="1" presStyleCnt="4">
        <dgm:presLayoutVars>
          <dgm:bulletEnabled val="1"/>
        </dgm:presLayoutVars>
      </dgm:prSet>
      <dgm:spPr/>
      <dgm:t>
        <a:bodyPr/>
        <a:lstStyle/>
        <a:p>
          <a:endParaRPr lang="en-US"/>
        </a:p>
      </dgm:t>
    </dgm:pt>
    <dgm:pt modelId="{EA2CAC1E-512D-4615-8142-80C0FEBDEB13}" type="pres">
      <dgm:prSet presAssocID="{C1274775-4DFB-474A-8EF5-AC48A775BEBC}" presName="spacing" presStyleCnt="0"/>
      <dgm:spPr/>
    </dgm:pt>
    <dgm:pt modelId="{5C4CDD98-4348-41E2-B82D-E9848BD92E95}" type="pres">
      <dgm:prSet presAssocID="{8CDA50D2-79B1-4A46-B1D0-5AA7FA4B1415}" presName="composite" presStyleCnt="0"/>
      <dgm:spPr/>
    </dgm:pt>
    <dgm:pt modelId="{BE1FEE2D-5F1D-410D-A5E4-E089FB5454E8}" type="pres">
      <dgm:prSet presAssocID="{8CDA50D2-79B1-4A46-B1D0-5AA7FA4B1415}" presName="imgShp" presStyleLbl="fgImgPlace1" presStyleIdx="2" presStyleCnt="4"/>
      <dgm:spPr>
        <a:blipFill rotWithShape="1">
          <a:blip xmlns:r="http://schemas.openxmlformats.org/officeDocument/2006/relationships" r:embed="rId2"/>
          <a:stretch>
            <a:fillRect/>
          </a:stretch>
        </a:blipFill>
      </dgm:spPr>
    </dgm:pt>
    <dgm:pt modelId="{07BEB1E1-3840-4818-BDBC-B422608356DB}" type="pres">
      <dgm:prSet presAssocID="{8CDA50D2-79B1-4A46-B1D0-5AA7FA4B1415}" presName="txShp" presStyleLbl="node1" presStyleIdx="2" presStyleCnt="4">
        <dgm:presLayoutVars>
          <dgm:bulletEnabled val="1"/>
        </dgm:presLayoutVars>
      </dgm:prSet>
      <dgm:spPr/>
      <dgm:t>
        <a:bodyPr/>
        <a:lstStyle/>
        <a:p>
          <a:endParaRPr lang="en-US"/>
        </a:p>
      </dgm:t>
    </dgm:pt>
    <dgm:pt modelId="{4F63F061-161B-4CC6-9BA8-FAE20474892B}" type="pres">
      <dgm:prSet presAssocID="{49499D1E-AE6E-4FAF-9B21-B222DE3F2CA1}" presName="spacing" presStyleCnt="0"/>
      <dgm:spPr/>
    </dgm:pt>
    <dgm:pt modelId="{B6432FC7-22BA-4255-A616-2FFCD14E3534}" type="pres">
      <dgm:prSet presAssocID="{0790364B-5BC9-4BA2-B566-3172AEC072BF}" presName="composite" presStyleCnt="0"/>
      <dgm:spPr/>
    </dgm:pt>
    <dgm:pt modelId="{C5C94FAD-720E-470B-B0DB-8BCA955A365F}" type="pres">
      <dgm:prSet presAssocID="{0790364B-5BC9-4BA2-B566-3172AEC072BF}" presName="imgShp" presStyleLbl="fgImgPlace1" presStyleIdx="3" presStyleCnt="4"/>
      <dgm:spPr>
        <a:blipFill rotWithShape="1">
          <a:blip xmlns:r="http://schemas.openxmlformats.org/officeDocument/2006/relationships" r:embed="rId2"/>
          <a:stretch>
            <a:fillRect/>
          </a:stretch>
        </a:blipFill>
      </dgm:spPr>
    </dgm:pt>
    <dgm:pt modelId="{95D9C67C-79F3-4B94-8F02-18C26ADBCF6F}" type="pres">
      <dgm:prSet presAssocID="{0790364B-5BC9-4BA2-B566-3172AEC072BF}" presName="txShp" presStyleLbl="node1" presStyleIdx="3" presStyleCnt="4">
        <dgm:presLayoutVars>
          <dgm:bulletEnabled val="1"/>
        </dgm:presLayoutVars>
      </dgm:prSet>
      <dgm:spPr/>
      <dgm:t>
        <a:bodyPr/>
        <a:lstStyle/>
        <a:p>
          <a:endParaRPr lang="en-US"/>
        </a:p>
      </dgm:t>
    </dgm:pt>
  </dgm:ptLst>
  <dgm:cxnLst>
    <dgm:cxn modelId="{A3263B1A-8ED8-4930-BB6D-47481768597B}" type="presOf" srcId="{925DF835-D851-4283-BE81-8FB6201E7581}" destId="{5CD94B88-0506-48BF-A8A5-D34A4B6C934E}" srcOrd="0" destOrd="0" presId="urn:microsoft.com/office/officeart/2005/8/layout/vList3"/>
    <dgm:cxn modelId="{07BB084A-A383-435C-973C-33C9BF29DF76}" type="presOf" srcId="{894DDA08-8FE8-4F50-9834-A9C233068E2D}" destId="{B90A1743-FA90-4FBD-88A2-9B4CF1BE83C8}" srcOrd="0" destOrd="0" presId="urn:microsoft.com/office/officeart/2005/8/layout/vList3"/>
    <dgm:cxn modelId="{A5914C8C-9C81-4551-A13E-11AD0A067B54}" srcId="{894DDA08-8FE8-4F50-9834-A9C233068E2D}" destId="{0790364B-5BC9-4BA2-B566-3172AEC072BF}" srcOrd="3" destOrd="0" parTransId="{147798FA-E560-4190-91F6-A2CB7757BDBC}" sibTransId="{56342FE0-4ADB-4374-BB5E-A51277E720E4}"/>
    <dgm:cxn modelId="{A8FF8E47-1AA9-46C1-B846-B68F46145CCE}" srcId="{894DDA08-8FE8-4F50-9834-A9C233068E2D}" destId="{8CDA50D2-79B1-4A46-B1D0-5AA7FA4B1415}" srcOrd="2" destOrd="0" parTransId="{30C7DD88-4D75-4327-84ED-D2623ADC8D77}" sibTransId="{49499D1E-AE6E-4FAF-9B21-B222DE3F2CA1}"/>
    <dgm:cxn modelId="{ACE78ECC-ABC2-44B3-9BAB-9B7B5E740C32}" srcId="{894DDA08-8FE8-4F50-9834-A9C233068E2D}" destId="{4442BA79-CBAE-412B-8AB3-C4320392CD37}" srcOrd="0" destOrd="0" parTransId="{659AF968-9676-486F-B2BE-D649BF349733}" sibTransId="{1AAAF4FF-4FBB-4141-B9FC-760EB378EF03}"/>
    <dgm:cxn modelId="{E3B96F53-12E5-4A57-92C9-8E55472DA430}" srcId="{894DDA08-8FE8-4F50-9834-A9C233068E2D}" destId="{925DF835-D851-4283-BE81-8FB6201E7581}" srcOrd="1" destOrd="0" parTransId="{25B770E0-56EF-4314-B0F9-B71FC3AB98A0}" sibTransId="{C1274775-4DFB-474A-8EF5-AC48A775BEBC}"/>
    <dgm:cxn modelId="{CAAB08FA-7A7E-47E5-83B8-975FE686A844}" type="presOf" srcId="{0790364B-5BC9-4BA2-B566-3172AEC072BF}" destId="{95D9C67C-79F3-4B94-8F02-18C26ADBCF6F}" srcOrd="0" destOrd="0" presId="urn:microsoft.com/office/officeart/2005/8/layout/vList3"/>
    <dgm:cxn modelId="{9E15E2CE-B8BC-4671-96EB-8F93E19938EA}" type="presOf" srcId="{4442BA79-CBAE-412B-8AB3-C4320392CD37}" destId="{7CF1DA00-664C-42A7-8027-7343E824DEAB}" srcOrd="0" destOrd="0" presId="urn:microsoft.com/office/officeart/2005/8/layout/vList3"/>
    <dgm:cxn modelId="{5A101F1A-9820-48CC-8669-FCEC2225BB48}" type="presOf" srcId="{8CDA50D2-79B1-4A46-B1D0-5AA7FA4B1415}" destId="{07BEB1E1-3840-4818-BDBC-B422608356DB}" srcOrd="0" destOrd="0" presId="urn:microsoft.com/office/officeart/2005/8/layout/vList3"/>
    <dgm:cxn modelId="{D5DED751-90F2-4A2B-8E54-7DF9705C703E}" type="presParOf" srcId="{B90A1743-FA90-4FBD-88A2-9B4CF1BE83C8}" destId="{08B77D0C-0948-4093-A461-19B9898002F9}" srcOrd="0" destOrd="0" presId="urn:microsoft.com/office/officeart/2005/8/layout/vList3"/>
    <dgm:cxn modelId="{7B603E50-82E3-44C0-A6DB-4D9C7BF19480}" type="presParOf" srcId="{08B77D0C-0948-4093-A461-19B9898002F9}" destId="{AB5B4A29-1C85-4D58-9E4E-D4ABA516757C}" srcOrd="0" destOrd="0" presId="urn:microsoft.com/office/officeart/2005/8/layout/vList3"/>
    <dgm:cxn modelId="{A22426D9-7F06-4E77-8479-1926298FB0DE}" type="presParOf" srcId="{08B77D0C-0948-4093-A461-19B9898002F9}" destId="{7CF1DA00-664C-42A7-8027-7343E824DEAB}" srcOrd="1" destOrd="0" presId="urn:microsoft.com/office/officeart/2005/8/layout/vList3"/>
    <dgm:cxn modelId="{F870CCE9-81C4-40F9-966F-75ED0CB00421}" type="presParOf" srcId="{B90A1743-FA90-4FBD-88A2-9B4CF1BE83C8}" destId="{D735EA97-073E-4AAE-A8CC-DAA15F01316E}" srcOrd="1" destOrd="0" presId="urn:microsoft.com/office/officeart/2005/8/layout/vList3"/>
    <dgm:cxn modelId="{8D02AB4F-AD9E-4B14-984D-78245DF05440}" type="presParOf" srcId="{B90A1743-FA90-4FBD-88A2-9B4CF1BE83C8}" destId="{75B0C8AD-5FFA-49FF-8872-EA2810E14BC0}" srcOrd="2" destOrd="0" presId="urn:microsoft.com/office/officeart/2005/8/layout/vList3"/>
    <dgm:cxn modelId="{127774E7-492E-4B28-BB89-CD44A0AE6DC1}" type="presParOf" srcId="{75B0C8AD-5FFA-49FF-8872-EA2810E14BC0}" destId="{64811E41-06E4-460D-9BE3-0FB9D4921B65}" srcOrd="0" destOrd="0" presId="urn:microsoft.com/office/officeart/2005/8/layout/vList3"/>
    <dgm:cxn modelId="{3DD6D272-8C47-498F-BDC1-066C7D8ABC4A}" type="presParOf" srcId="{75B0C8AD-5FFA-49FF-8872-EA2810E14BC0}" destId="{5CD94B88-0506-48BF-A8A5-D34A4B6C934E}" srcOrd="1" destOrd="0" presId="urn:microsoft.com/office/officeart/2005/8/layout/vList3"/>
    <dgm:cxn modelId="{9BFB9F3B-164F-4DCC-B5E1-C05CA894EA0C}" type="presParOf" srcId="{B90A1743-FA90-4FBD-88A2-9B4CF1BE83C8}" destId="{EA2CAC1E-512D-4615-8142-80C0FEBDEB13}" srcOrd="3" destOrd="0" presId="urn:microsoft.com/office/officeart/2005/8/layout/vList3"/>
    <dgm:cxn modelId="{33B32A5D-3BA3-411A-BD5D-4F4B741A3AD0}" type="presParOf" srcId="{B90A1743-FA90-4FBD-88A2-9B4CF1BE83C8}" destId="{5C4CDD98-4348-41E2-B82D-E9848BD92E95}" srcOrd="4" destOrd="0" presId="urn:microsoft.com/office/officeart/2005/8/layout/vList3"/>
    <dgm:cxn modelId="{30CB211D-0774-47EF-896F-DA16BE71B8EE}" type="presParOf" srcId="{5C4CDD98-4348-41E2-B82D-E9848BD92E95}" destId="{BE1FEE2D-5F1D-410D-A5E4-E089FB5454E8}" srcOrd="0" destOrd="0" presId="urn:microsoft.com/office/officeart/2005/8/layout/vList3"/>
    <dgm:cxn modelId="{5D232D66-358B-4525-A353-91549624CE7B}" type="presParOf" srcId="{5C4CDD98-4348-41E2-B82D-E9848BD92E95}" destId="{07BEB1E1-3840-4818-BDBC-B422608356DB}" srcOrd="1" destOrd="0" presId="urn:microsoft.com/office/officeart/2005/8/layout/vList3"/>
    <dgm:cxn modelId="{DE3A07DB-9877-4BF5-B2C0-C3C9F46DD44F}" type="presParOf" srcId="{B90A1743-FA90-4FBD-88A2-9B4CF1BE83C8}" destId="{4F63F061-161B-4CC6-9BA8-FAE20474892B}" srcOrd="5" destOrd="0" presId="urn:microsoft.com/office/officeart/2005/8/layout/vList3"/>
    <dgm:cxn modelId="{C59D630F-C604-4DB4-A3B2-2588ACEF2C03}" type="presParOf" srcId="{B90A1743-FA90-4FBD-88A2-9B4CF1BE83C8}" destId="{B6432FC7-22BA-4255-A616-2FFCD14E3534}" srcOrd="6" destOrd="0" presId="urn:microsoft.com/office/officeart/2005/8/layout/vList3"/>
    <dgm:cxn modelId="{C4D8DCE0-AA97-4142-BE59-BF91C39F6D36}" type="presParOf" srcId="{B6432FC7-22BA-4255-A616-2FFCD14E3534}" destId="{C5C94FAD-720E-470B-B0DB-8BCA955A365F}" srcOrd="0" destOrd="0" presId="urn:microsoft.com/office/officeart/2005/8/layout/vList3"/>
    <dgm:cxn modelId="{CF7FE919-8E3B-4415-8014-E09EFEADCC22}" type="presParOf" srcId="{B6432FC7-22BA-4255-A616-2FFCD14E3534}" destId="{95D9C67C-79F3-4B94-8F02-18C26ADBCF6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1DA00-664C-42A7-8027-7343E824DEAB}">
      <dsp:nvSpPr>
        <dsp:cNvPr id="0" name=""/>
        <dsp:cNvSpPr/>
      </dsp:nvSpPr>
      <dsp:spPr>
        <a:xfrm rot="10800000">
          <a:off x="2036440" y="3444"/>
          <a:ext cx="7186641" cy="905084"/>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17" tIns="95250" rIns="177800" bIns="95250" numCol="1" spcCol="1270" anchor="ctr" anchorCtr="0">
          <a:noAutofit/>
        </a:bodyPr>
        <a:lstStyle/>
        <a:p>
          <a:pPr lvl="0" algn="ctr" defTabSz="1111250" rtl="0">
            <a:lnSpc>
              <a:spcPct val="90000"/>
            </a:lnSpc>
            <a:spcBef>
              <a:spcPct val="0"/>
            </a:spcBef>
            <a:spcAft>
              <a:spcPct val="35000"/>
            </a:spcAft>
          </a:pPr>
          <a:r>
            <a:rPr lang="en-US" sz="2500" kern="1200" dirty="0" smtClean="0"/>
            <a:t>How the kernel services Requests?</a:t>
          </a:r>
          <a:endParaRPr lang="en-US" sz="2500" kern="1200" dirty="0"/>
        </a:p>
      </dsp:txBody>
      <dsp:txXfrm rot="10800000">
        <a:off x="2262711" y="3444"/>
        <a:ext cx="6960370" cy="905084"/>
      </dsp:txXfrm>
    </dsp:sp>
    <dsp:sp modelId="{AB5B4A29-1C85-4D58-9E4E-D4ABA516757C}">
      <dsp:nvSpPr>
        <dsp:cNvPr id="0" name=""/>
        <dsp:cNvSpPr/>
      </dsp:nvSpPr>
      <dsp:spPr>
        <a:xfrm>
          <a:off x="1583897" y="3444"/>
          <a:ext cx="905084" cy="90508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D94B88-0506-48BF-A8A5-D34A4B6C934E}">
      <dsp:nvSpPr>
        <dsp:cNvPr id="0" name=""/>
        <dsp:cNvSpPr/>
      </dsp:nvSpPr>
      <dsp:spPr>
        <a:xfrm rot="10800000">
          <a:off x="2036440" y="1178703"/>
          <a:ext cx="7186641" cy="905084"/>
        </a:xfrm>
        <a:prstGeom prst="homePlate">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17" tIns="95250" rIns="177800" bIns="95250" numCol="1" spcCol="1270" anchor="ctr" anchorCtr="0">
          <a:noAutofit/>
        </a:bodyPr>
        <a:lstStyle/>
        <a:p>
          <a:pPr lvl="0" algn="ctr" defTabSz="1111250" rtl="0">
            <a:lnSpc>
              <a:spcPct val="90000"/>
            </a:lnSpc>
            <a:spcBef>
              <a:spcPct val="0"/>
            </a:spcBef>
            <a:spcAft>
              <a:spcPct val="35000"/>
            </a:spcAft>
          </a:pPr>
          <a:r>
            <a:rPr lang="en-US" sz="2500" kern="1200" dirty="0" smtClean="0"/>
            <a:t>Kernel Preemption &amp; Synchronization</a:t>
          </a:r>
          <a:endParaRPr lang="en-US" sz="2500" kern="1200" dirty="0"/>
        </a:p>
      </dsp:txBody>
      <dsp:txXfrm rot="10800000">
        <a:off x="2262711" y="1178703"/>
        <a:ext cx="6960370" cy="905084"/>
      </dsp:txXfrm>
    </dsp:sp>
    <dsp:sp modelId="{64811E41-06E4-460D-9BE3-0FB9D4921B65}">
      <dsp:nvSpPr>
        <dsp:cNvPr id="0" name=""/>
        <dsp:cNvSpPr/>
      </dsp:nvSpPr>
      <dsp:spPr>
        <a:xfrm>
          <a:off x="1583897" y="1178703"/>
          <a:ext cx="905084" cy="905084"/>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BEB1E1-3840-4818-BDBC-B422608356DB}">
      <dsp:nvSpPr>
        <dsp:cNvPr id="0" name=""/>
        <dsp:cNvSpPr/>
      </dsp:nvSpPr>
      <dsp:spPr>
        <a:xfrm rot="10800000">
          <a:off x="2036440" y="2353962"/>
          <a:ext cx="7186641" cy="905084"/>
        </a:xfrm>
        <a:prstGeom prst="homePlate">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17" tIns="95250" rIns="177800" bIns="95250" numCol="1" spcCol="1270" anchor="ctr" anchorCtr="0">
          <a:noAutofit/>
        </a:bodyPr>
        <a:lstStyle/>
        <a:p>
          <a:pPr lvl="0" algn="ctr" defTabSz="1111250" rtl="0">
            <a:lnSpc>
              <a:spcPct val="90000"/>
            </a:lnSpc>
            <a:spcBef>
              <a:spcPct val="0"/>
            </a:spcBef>
            <a:spcAft>
              <a:spcPct val="35000"/>
            </a:spcAft>
          </a:pPr>
          <a:r>
            <a:rPr lang="en-US" sz="2500" kern="1200" dirty="0" smtClean="0"/>
            <a:t>Synchronization Primitives</a:t>
          </a:r>
          <a:endParaRPr lang="en-US" sz="2500" kern="1200" dirty="0"/>
        </a:p>
      </dsp:txBody>
      <dsp:txXfrm rot="10800000">
        <a:off x="2262711" y="2353962"/>
        <a:ext cx="6960370" cy="905084"/>
      </dsp:txXfrm>
    </dsp:sp>
    <dsp:sp modelId="{BE1FEE2D-5F1D-410D-A5E4-E089FB5454E8}">
      <dsp:nvSpPr>
        <dsp:cNvPr id="0" name=""/>
        <dsp:cNvSpPr/>
      </dsp:nvSpPr>
      <dsp:spPr>
        <a:xfrm>
          <a:off x="1583897" y="2353962"/>
          <a:ext cx="905084" cy="905084"/>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D9C67C-79F3-4B94-8F02-18C26ADBCF6F}">
      <dsp:nvSpPr>
        <dsp:cNvPr id="0" name=""/>
        <dsp:cNvSpPr/>
      </dsp:nvSpPr>
      <dsp:spPr>
        <a:xfrm rot="10800000">
          <a:off x="2036440" y="3529221"/>
          <a:ext cx="7186641" cy="905084"/>
        </a:xfrm>
        <a:prstGeom prst="homePlat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9117" tIns="95250" rIns="177800" bIns="95250" numCol="1" spcCol="1270" anchor="ctr" anchorCtr="0">
          <a:noAutofit/>
        </a:bodyPr>
        <a:lstStyle/>
        <a:p>
          <a:pPr lvl="0" algn="ctr" defTabSz="1111250" rtl="0">
            <a:lnSpc>
              <a:spcPct val="90000"/>
            </a:lnSpc>
            <a:spcBef>
              <a:spcPct val="0"/>
            </a:spcBef>
            <a:spcAft>
              <a:spcPct val="35000"/>
            </a:spcAft>
          </a:pPr>
          <a:r>
            <a:rPr lang="en-US" sz="2500" kern="1200" dirty="0" smtClean="0"/>
            <a:t>Synchronization Accesses to Kernel Data Structures</a:t>
          </a:r>
          <a:endParaRPr lang="en-US" sz="2500" kern="1200" dirty="0"/>
        </a:p>
      </dsp:txBody>
      <dsp:txXfrm rot="10800000">
        <a:off x="2262711" y="3529221"/>
        <a:ext cx="6960370" cy="905084"/>
      </dsp:txXfrm>
    </dsp:sp>
    <dsp:sp modelId="{C5C94FAD-720E-470B-B0DB-8BCA955A365F}">
      <dsp:nvSpPr>
        <dsp:cNvPr id="0" name=""/>
        <dsp:cNvSpPr/>
      </dsp:nvSpPr>
      <dsp:spPr>
        <a:xfrm>
          <a:off x="1583897" y="3529221"/>
          <a:ext cx="905084" cy="905084"/>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E7D03-1EFF-49D0-BC33-58490C6CE1A7}" type="datetimeFigureOut">
              <a:rPr lang="en-US" smtClean="0"/>
              <a:t>8/10/2018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1DA2C-B424-4671-AC7D-7320135B0796}" type="slidenum">
              <a:rPr lang="en-US" smtClean="0"/>
              <a:t>‹#›</a:t>
            </a:fld>
            <a:endParaRPr lang="en-US" dirty="0"/>
          </a:p>
        </p:txBody>
      </p:sp>
    </p:spTree>
    <p:extLst>
      <p:ext uri="{BB962C8B-B14F-4D97-AF65-F5344CB8AC3E}">
        <p14:creationId xmlns:p14="http://schemas.microsoft.com/office/powerpoint/2010/main" val="260423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a:t>
            </a:fld>
            <a:endParaRPr lang="en-US" dirty="0"/>
          </a:p>
        </p:txBody>
      </p:sp>
    </p:spTree>
    <p:extLst>
      <p:ext uri="{BB962C8B-B14F-4D97-AF65-F5344CB8AC3E}">
        <p14:creationId xmlns:p14="http://schemas.microsoft.com/office/powerpoint/2010/main" val="4186628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per-CPU variables </a:t>
            </a:r>
            <a:r>
              <a:rPr lang="en-US" dirty="0" smtClean="0"/>
              <a:t>only provide protection between several CPUs, but do not provide protection between asynchronous functions (interrupt handler or deferrable functions).</a:t>
            </a:r>
          </a:p>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11</a:t>
            </a:fld>
            <a:endParaRPr lang="en-US" dirty="0"/>
          </a:p>
        </p:txBody>
      </p:sp>
    </p:spTree>
    <p:extLst>
      <p:ext uri="{BB962C8B-B14F-4D97-AF65-F5344CB8AC3E}">
        <p14:creationId xmlns:p14="http://schemas.microsoft.com/office/powerpoint/2010/main" val="3895172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prevent race conditions due to “read-modify-write” instructions is by ensuring that such operations are atomic at chip level.</a:t>
            </a:r>
          </a:p>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12</a:t>
            </a:fld>
            <a:endParaRPr lang="en-US" dirty="0"/>
          </a:p>
        </p:txBody>
      </p:sp>
    </p:spTree>
    <p:extLst>
      <p:ext uri="{BB962C8B-B14F-4D97-AF65-F5344CB8AC3E}">
        <p14:creationId xmlns:p14="http://schemas.microsoft.com/office/powerpoint/2010/main" val="672464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13</a:t>
            </a:fld>
            <a:endParaRPr lang="en-US" dirty="0"/>
          </a:p>
        </p:txBody>
      </p:sp>
    </p:spTree>
    <p:extLst>
      <p:ext uri="{BB962C8B-B14F-4D97-AF65-F5344CB8AC3E}">
        <p14:creationId xmlns:p14="http://schemas.microsoft.com/office/powerpoint/2010/main" val="16917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14</a:t>
            </a:fld>
            <a:endParaRPr lang="en-US" dirty="0"/>
          </a:p>
        </p:txBody>
      </p:sp>
    </p:spTree>
    <p:extLst>
      <p:ext uri="{BB962C8B-B14F-4D97-AF65-F5344CB8AC3E}">
        <p14:creationId xmlns:p14="http://schemas.microsoft.com/office/powerpoint/2010/main" val="2398231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Structure: </a:t>
            </a:r>
            <a:r>
              <a:rPr lang="en-US" i="1" dirty="0" err="1" smtClean="0"/>
              <a:t>rwlock_t</a:t>
            </a:r>
            <a:endParaRPr lang="en-US" i="1" dirty="0" smtClean="0"/>
          </a:p>
        </p:txBody>
      </p:sp>
      <p:sp>
        <p:nvSpPr>
          <p:cNvPr id="4" name="Slide Number Placeholder 3"/>
          <p:cNvSpPr>
            <a:spLocks noGrp="1"/>
          </p:cNvSpPr>
          <p:nvPr>
            <p:ph type="sldNum" sz="quarter" idx="10"/>
          </p:nvPr>
        </p:nvSpPr>
        <p:spPr/>
        <p:txBody>
          <a:bodyPr/>
          <a:lstStyle/>
          <a:p>
            <a:fld id="{BC51DA2C-B424-4671-AC7D-7320135B0796}" type="slidenum">
              <a:rPr lang="en-US" smtClean="0"/>
              <a:t>15</a:t>
            </a:fld>
            <a:endParaRPr lang="en-US" dirty="0"/>
          </a:p>
        </p:txBody>
      </p:sp>
    </p:spTree>
    <p:extLst>
      <p:ext uri="{BB962C8B-B14F-4D97-AF65-F5344CB8AC3E}">
        <p14:creationId xmlns:p14="http://schemas.microsoft.com/office/powerpoint/2010/main" val="3270542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16</a:t>
            </a:fld>
            <a:endParaRPr lang="en-US" dirty="0"/>
          </a:p>
        </p:txBody>
      </p:sp>
    </p:spTree>
    <p:extLst>
      <p:ext uri="{BB962C8B-B14F-4D97-AF65-F5344CB8AC3E}">
        <p14:creationId xmlns:p14="http://schemas.microsoft.com/office/powerpoint/2010/main" val="1926551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17</a:t>
            </a:fld>
            <a:endParaRPr lang="en-US" dirty="0"/>
          </a:p>
        </p:txBody>
      </p:sp>
    </p:spTree>
    <p:extLst>
      <p:ext uri="{BB962C8B-B14F-4D97-AF65-F5344CB8AC3E}">
        <p14:creationId xmlns:p14="http://schemas.microsoft.com/office/powerpoint/2010/main" val="3446350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18</a:t>
            </a:fld>
            <a:endParaRPr lang="en-US" dirty="0"/>
          </a:p>
        </p:txBody>
      </p:sp>
    </p:spTree>
    <p:extLst>
      <p:ext uri="{BB962C8B-B14F-4D97-AF65-F5344CB8AC3E}">
        <p14:creationId xmlns:p14="http://schemas.microsoft.com/office/powerpoint/2010/main" val="1084290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19</a:t>
            </a:fld>
            <a:endParaRPr lang="en-US" dirty="0"/>
          </a:p>
        </p:txBody>
      </p:sp>
    </p:spTree>
    <p:extLst>
      <p:ext uri="{BB962C8B-B14F-4D97-AF65-F5344CB8AC3E}">
        <p14:creationId xmlns:p14="http://schemas.microsoft.com/office/powerpoint/2010/main" val="223860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20</a:t>
            </a:fld>
            <a:endParaRPr lang="en-US" dirty="0"/>
          </a:p>
        </p:txBody>
      </p:sp>
    </p:spTree>
    <p:extLst>
      <p:ext uri="{BB962C8B-B14F-4D97-AF65-F5344CB8AC3E}">
        <p14:creationId xmlns:p14="http://schemas.microsoft.com/office/powerpoint/2010/main" val="58226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1DA2C-B424-4671-AC7D-7320135B0796}" type="slidenum">
              <a:rPr lang="en-US" smtClean="0"/>
              <a:t>2</a:t>
            </a:fld>
            <a:endParaRPr lang="en-US" dirty="0"/>
          </a:p>
        </p:txBody>
      </p:sp>
    </p:spTree>
    <p:extLst>
      <p:ext uri="{BB962C8B-B14F-4D97-AF65-F5344CB8AC3E}">
        <p14:creationId xmlns:p14="http://schemas.microsoft.com/office/powerpoint/2010/main" val="2362265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21</a:t>
            </a:fld>
            <a:endParaRPr lang="en-US" dirty="0"/>
          </a:p>
        </p:txBody>
      </p:sp>
    </p:spTree>
    <p:extLst>
      <p:ext uri="{BB962C8B-B14F-4D97-AF65-F5344CB8AC3E}">
        <p14:creationId xmlns:p14="http://schemas.microsoft.com/office/powerpoint/2010/main" val="899839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4</a:t>
            </a:fld>
            <a:endParaRPr lang="en-US" dirty="0"/>
          </a:p>
        </p:txBody>
      </p:sp>
    </p:spTree>
    <p:extLst>
      <p:ext uri="{BB962C8B-B14F-4D97-AF65-F5344CB8AC3E}">
        <p14:creationId xmlns:p14="http://schemas.microsoft.com/office/powerpoint/2010/main" val="3677998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5</a:t>
            </a:fld>
            <a:endParaRPr lang="en-US" dirty="0"/>
          </a:p>
        </p:txBody>
      </p:sp>
    </p:spTree>
    <p:extLst>
      <p:ext uri="{BB962C8B-B14F-4D97-AF65-F5344CB8AC3E}">
        <p14:creationId xmlns:p14="http://schemas.microsoft.com/office/powerpoint/2010/main" val="402914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6</a:t>
            </a:fld>
            <a:endParaRPr lang="en-US" dirty="0"/>
          </a:p>
        </p:txBody>
      </p:sp>
    </p:spTree>
    <p:extLst>
      <p:ext uri="{BB962C8B-B14F-4D97-AF65-F5344CB8AC3E}">
        <p14:creationId xmlns:p14="http://schemas.microsoft.com/office/powerpoint/2010/main" val="328504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7</a:t>
            </a:fld>
            <a:endParaRPr lang="en-US" dirty="0"/>
          </a:p>
        </p:txBody>
      </p:sp>
    </p:spTree>
    <p:extLst>
      <p:ext uri="{BB962C8B-B14F-4D97-AF65-F5344CB8AC3E}">
        <p14:creationId xmlns:p14="http://schemas.microsoft.com/office/powerpoint/2010/main" val="1345763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8</a:t>
            </a:fld>
            <a:endParaRPr lang="en-US" dirty="0"/>
          </a:p>
        </p:txBody>
      </p:sp>
    </p:spTree>
    <p:extLst>
      <p:ext uri="{BB962C8B-B14F-4D97-AF65-F5344CB8AC3E}">
        <p14:creationId xmlns:p14="http://schemas.microsoft.com/office/powerpoint/2010/main" val="706397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9</a:t>
            </a:fld>
            <a:endParaRPr lang="en-US" dirty="0"/>
          </a:p>
        </p:txBody>
      </p:sp>
    </p:spTree>
    <p:extLst>
      <p:ext uri="{BB962C8B-B14F-4D97-AF65-F5344CB8AC3E}">
        <p14:creationId xmlns:p14="http://schemas.microsoft.com/office/powerpoint/2010/main" val="3807779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1DA2C-B424-4671-AC7D-7320135B0796}" type="slidenum">
              <a:rPr lang="en-US" smtClean="0"/>
              <a:t>10</a:t>
            </a:fld>
            <a:endParaRPr lang="en-US" dirty="0"/>
          </a:p>
        </p:txBody>
      </p:sp>
    </p:spTree>
    <p:extLst>
      <p:ext uri="{BB962C8B-B14F-4D97-AF65-F5344CB8AC3E}">
        <p14:creationId xmlns:p14="http://schemas.microsoft.com/office/powerpoint/2010/main" val="337162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2" y="0"/>
            <a:ext cx="12165496" cy="6858000"/>
          </a:xfrm>
          <a:prstGeom prst="rect">
            <a:avLst/>
          </a:prstGeom>
        </p:spPr>
      </p:pic>
      <p:sp>
        <p:nvSpPr>
          <p:cNvPr id="2" name="Title 1"/>
          <p:cNvSpPr>
            <a:spLocks noGrp="1"/>
          </p:cNvSpPr>
          <p:nvPr>
            <p:ph type="ctrTitle"/>
          </p:nvPr>
        </p:nvSpPr>
        <p:spPr>
          <a:xfrm>
            <a:off x="214827" y="1646831"/>
            <a:ext cx="7112000" cy="1582251"/>
          </a:xfrm>
        </p:spPr>
        <p:txBody>
          <a:bodyPr>
            <a:noAutofit/>
          </a:bodyPr>
          <a:lstStyle>
            <a:lvl1pPr algn="ctr">
              <a:defRPr sz="48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214827" y="3429001"/>
            <a:ext cx="7112000" cy="579967"/>
          </a:xfrm>
        </p:spPr>
        <p:txBody>
          <a:bodyPr>
            <a:normAutofit/>
          </a:bodyPr>
          <a:lstStyle>
            <a:lvl1pPr marL="0" indent="0" algn="ctr">
              <a:buNone/>
              <a:defRPr sz="2667" i="1">
                <a:solidFill>
                  <a:srgbClr val="99CC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3F338B9-0802-4293-9E0C-F1F99B8E7A8C}" type="datetime1">
              <a:rPr lang="en-US" smtClean="0">
                <a:solidFill>
                  <a:prstClr val="black">
                    <a:tint val="75000"/>
                  </a:prstClr>
                </a:solidFill>
              </a:rPr>
              <a:pPr/>
              <a:t>8/10/2018</a:t>
            </a:fld>
            <a:endParaRPr lang="en-US" dirty="0">
              <a:solidFill>
                <a:prstClr val="black">
                  <a:tint val="75000"/>
                </a:prstClr>
              </a:solidFill>
            </a:endParaRPr>
          </a:p>
        </p:txBody>
      </p:sp>
      <p:sp>
        <p:nvSpPr>
          <p:cNvPr id="5" name="Footer Placeholder 4"/>
          <p:cNvSpPr>
            <a:spLocks noGrp="1"/>
          </p:cNvSpPr>
          <p:nvPr>
            <p:ph type="ftr" sz="quarter" idx="11"/>
          </p:nvPr>
        </p:nvSpPr>
        <p:spPr>
          <a:xfrm>
            <a:off x="2491410" y="6356351"/>
            <a:ext cx="5985417" cy="365125"/>
          </a:xfrm>
        </p:spPr>
        <p:txBody>
          <a:bodyPr/>
          <a:lstStyle/>
          <a:p>
            <a:r>
              <a:rPr lang="en-US" dirty="0">
                <a:solidFill>
                  <a:prstClr val="black">
                    <a:tint val="75000"/>
                  </a:prstClr>
                </a:solidFill>
              </a:rPr>
              <a:t>©FPT SOFTWARE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82109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019033"/>
            <a:ext cx="10972800" cy="53373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CB8FFC-0F3F-49A5-9A6E-71837B1471AA}" type="datetime1">
              <a:rPr lang="en-US" smtClean="0">
                <a:solidFill>
                  <a:prstClr val="black">
                    <a:tint val="75000"/>
                  </a:prstClr>
                </a:solidFill>
              </a:rPr>
              <a:pPr/>
              <a:t>8/10/2018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6537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6143"/>
            <a:ext cx="2743200" cy="53402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016143"/>
            <a:ext cx="8026400" cy="53402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219E9F-25BC-4C92-AA94-ED36C18E0903}" type="datetime1">
              <a:rPr lang="en-US" smtClean="0">
                <a:solidFill>
                  <a:prstClr val="black">
                    <a:tint val="75000"/>
                  </a:prstClr>
                </a:solidFill>
              </a:rPr>
              <a:pPr/>
              <a:t>8/10/2018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72055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D5285-F218-430C-A6D7-60C1BC25EF26}"/>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 xmlns:a16="http://schemas.microsoft.com/office/drawing/2014/main" id="{5663607F-1ECC-4DA5-93A6-A58B55930B11}"/>
              </a:ext>
            </a:extLst>
          </p:cNvPr>
          <p:cNvSpPr>
            <a:spLocks noGrp="1"/>
          </p:cNvSpPr>
          <p:nvPr>
            <p:ph type="body" idx="1"/>
          </p:nvPr>
        </p:nvSpPr>
        <p:spPr>
          <a:xfrm>
            <a:off x="609601" y="1019033"/>
            <a:ext cx="7606352" cy="53373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AD63F6C-134E-4C6B-9AAC-EBACCEA39CDF}"/>
              </a:ext>
            </a:extLst>
          </p:cNvPr>
          <p:cNvSpPr>
            <a:spLocks noGrp="1"/>
          </p:cNvSpPr>
          <p:nvPr>
            <p:ph type="dt" sz="half" idx="10"/>
          </p:nvPr>
        </p:nvSpPr>
        <p:spPr/>
        <p:txBody>
          <a:bodyPr/>
          <a:lstStyle/>
          <a:p>
            <a:fld id="{6E42B23C-CE27-4B9E-AE49-89D630C1C57F}" type="datetimeFigureOut">
              <a:rPr lang="en-US" smtClean="0">
                <a:solidFill>
                  <a:prstClr val="black">
                    <a:tint val="75000"/>
                  </a:prstClr>
                </a:solidFill>
              </a:rPr>
              <a:pPr/>
              <a:t>8/10/2018</a:t>
            </a:fld>
            <a:endParaRPr lang="en-US" dirty="0">
              <a:solidFill>
                <a:prstClr val="black">
                  <a:tint val="75000"/>
                </a:prstClr>
              </a:solidFill>
            </a:endParaRPr>
          </a:p>
        </p:txBody>
      </p:sp>
      <p:sp>
        <p:nvSpPr>
          <p:cNvPr id="5" name="Footer Placeholder 4">
            <a:extLst>
              <a:ext uri="{FF2B5EF4-FFF2-40B4-BE49-F238E27FC236}">
                <a16:creationId xmlns="" xmlns:a16="http://schemas.microsoft.com/office/drawing/2014/main" id="{7914AAF8-A9A9-49BB-BB81-A60D3932BDBE}"/>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 xmlns:a16="http://schemas.microsoft.com/office/drawing/2014/main" id="{73290F16-41C9-40CE-9696-9BE3AF627D41}"/>
              </a:ext>
            </a:extLst>
          </p:cNvPr>
          <p:cNvSpPr>
            <a:spLocks noGrp="1"/>
          </p:cNvSpPr>
          <p:nvPr>
            <p:ph type="sldNum" sz="quarter" idx="12"/>
          </p:nvPr>
        </p:nvSpPr>
        <p:spPr/>
        <p:txBody>
          <a:bodyPr/>
          <a:lstStyle/>
          <a:p>
            <a:fld id="{51A60689-A5ED-4EE0-9B35-6F854419596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8114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449455" y="1607126"/>
            <a:ext cx="6003633" cy="42394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C46EFA15-607F-4D6E-A3DF-DBB20F680A2E}" type="datetime1">
              <a:rPr lang="en-US" smtClean="0"/>
              <a:t>8/10/2018</a:t>
            </a:fld>
            <a:endParaRPr lang="en-US" dirty="0"/>
          </a:p>
        </p:txBody>
      </p:sp>
      <p:sp>
        <p:nvSpPr>
          <p:cNvPr id="6" name="Footer Placeholder 5"/>
          <p:cNvSpPr>
            <a:spLocks noGrp="1"/>
          </p:cNvSpPr>
          <p:nvPr>
            <p:ph type="ftr" sz="quarter" idx="11"/>
          </p:nvPr>
        </p:nvSpPr>
        <p:spPr/>
        <p:txBody>
          <a:bodyPr/>
          <a:lstStyle/>
          <a:p>
            <a:r>
              <a:rPr lang="en-US" smtClean="0"/>
              <a:t>Author: Anh.PT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
        <p:nvSpPr>
          <p:cNvPr id="8" name="Title 1"/>
          <p:cNvSpPr>
            <a:spLocks noGrp="1"/>
          </p:cNvSpPr>
          <p:nvPr>
            <p:ph type="title"/>
          </p:nvPr>
        </p:nvSpPr>
        <p:spPr>
          <a:xfrm>
            <a:off x="646110" y="381460"/>
            <a:ext cx="10806979" cy="990599"/>
          </a:xfrm>
        </p:spPr>
        <p:txBody>
          <a:bodyPr/>
          <a:lstStyle/>
          <a:p>
            <a:r>
              <a:rPr lang="en-US" dirty="0" smtClean="0"/>
              <a:t>Click to edit Master title style</a:t>
            </a:r>
            <a:endParaRPr lang="en-US" dirty="0"/>
          </a:p>
        </p:txBody>
      </p:sp>
      <p:sp>
        <p:nvSpPr>
          <p:cNvPr id="9" name="Content Placeholder 2"/>
          <p:cNvSpPr>
            <a:spLocks noGrp="1"/>
          </p:cNvSpPr>
          <p:nvPr>
            <p:ph idx="13"/>
          </p:nvPr>
        </p:nvSpPr>
        <p:spPr>
          <a:xfrm>
            <a:off x="646111" y="1607126"/>
            <a:ext cx="4644346" cy="42394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5234688"/>
            <a:ext cx="9753190" cy="566738"/>
          </a:xfrm>
        </p:spPr>
        <p:txBody>
          <a:bodyPr anchor="ctr">
            <a:normAutofit/>
          </a:bodyPr>
          <a:lstStyle>
            <a:lvl1pPr algn="ctr">
              <a:defRPr sz="2400" b="0"/>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1154954" y="1452404"/>
            <a:ext cx="9753191"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DC99ED2C-7392-4122-8B02-2EF3560A4F7D}" type="datetime1">
              <a:rPr lang="en-US" smtClean="0"/>
              <a:t>8/10/2018</a:t>
            </a:fld>
            <a:endParaRPr lang="en-US" dirty="0"/>
          </a:p>
        </p:txBody>
      </p:sp>
      <p:sp>
        <p:nvSpPr>
          <p:cNvPr id="6" name="Footer Placeholder 5"/>
          <p:cNvSpPr>
            <a:spLocks noGrp="1"/>
          </p:cNvSpPr>
          <p:nvPr>
            <p:ph type="ftr" sz="quarter" idx="11"/>
          </p:nvPr>
        </p:nvSpPr>
        <p:spPr/>
        <p:txBody>
          <a:bodyPr/>
          <a:lstStyle/>
          <a:p>
            <a:r>
              <a:rPr lang="en-US" smtClean="0"/>
              <a:t>Author: Anh.PT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
        <p:nvSpPr>
          <p:cNvPr id="8" name="Title 1"/>
          <p:cNvSpPr txBox="1">
            <a:spLocks/>
          </p:cNvSpPr>
          <p:nvPr userDrawn="1"/>
        </p:nvSpPr>
        <p:spPr>
          <a:xfrm>
            <a:off x="646110" y="381460"/>
            <a:ext cx="10806979" cy="990599"/>
          </a:xfrm>
          <a:prstGeom prst="rect">
            <a:avLst/>
          </a:prstGeom>
        </p:spPr>
        <p:txBody>
          <a:bodyPr vert="horz" lIns="91440" tIns="45720" rIns="91440" bIns="45720" rtlCol="0" anchor="t">
            <a:noAutofit/>
          </a:bodyPr>
          <a:lstStyle>
            <a:lvl1pPr algn="ctr" defTabSz="457200" rtl="0" eaLnBrk="1" latinLnBrk="0" hangingPunct="1">
              <a:spcBef>
                <a:spcPct val="0"/>
              </a:spcBef>
              <a:buNone/>
              <a:defRPr sz="4200" b="0" i="0" kern="1200">
                <a:solidFill>
                  <a:schemeClr val="tx2"/>
                </a:solidFill>
                <a:latin typeface="Times New Roman" panose="02020603050405020304" pitchFamily="18" charset="0"/>
                <a:ea typeface="+mj-ea"/>
                <a:cs typeface="Times New Roman" panose="02020603050405020304"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0"/>
            <a:ext cx="8942567" cy="858743"/>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90685-A3D8-431E-A0C1-B7C80EF1D6EC}" type="datetime1">
              <a:rPr lang="en-US" smtClean="0">
                <a:solidFill>
                  <a:prstClr val="black">
                    <a:tint val="75000"/>
                  </a:prstClr>
                </a:solidFill>
              </a:rPr>
              <a:pPr/>
              <a:t>8/10/2018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27528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265EDA-345C-4F25-83B4-39C3E0B69D16}" type="datetime1">
              <a:rPr lang="en-US" smtClean="0">
                <a:solidFill>
                  <a:prstClr val="black">
                    <a:tint val="75000"/>
                  </a:prstClr>
                </a:solidFill>
              </a:rPr>
              <a:pPr/>
              <a:t>8/10/2018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449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99982"/>
            <a:ext cx="5384800" cy="5356369"/>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99982"/>
            <a:ext cx="5384800" cy="5356369"/>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AE5E78-97EB-4D40-BBD8-ECC03185169A}" type="datetime1">
              <a:rPr lang="en-US" smtClean="0">
                <a:solidFill>
                  <a:prstClr val="black">
                    <a:tint val="75000"/>
                  </a:prstClr>
                </a:solidFill>
              </a:rPr>
              <a:pPr/>
              <a:t>8/10/2018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7903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4954"/>
            <a:ext cx="8815347" cy="85850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98920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1628963"/>
            <a:ext cx="5386917" cy="47273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98920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1628963"/>
            <a:ext cx="5389033" cy="47273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135B0-1541-4012-B711-3C4A85985AAF}" type="datetime1">
              <a:rPr lang="en-US" smtClean="0">
                <a:solidFill>
                  <a:prstClr val="black">
                    <a:tint val="75000"/>
                  </a:prstClr>
                </a:solidFill>
              </a:rPr>
              <a:pPr/>
              <a:t>8/10/2018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8072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7D7671-EB1F-4660-9B3A-2ED7CBF151D9}" type="datetime1">
              <a:rPr lang="en-US" smtClean="0">
                <a:solidFill>
                  <a:prstClr val="black">
                    <a:tint val="75000"/>
                  </a:prstClr>
                </a:solidFill>
              </a:rPr>
              <a:pPr/>
              <a:t>8/10/2018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6621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C619F-A63E-49BA-9A5E-85F10FBA0322}" type="datetime1">
              <a:rPr lang="en-US" smtClean="0">
                <a:solidFill>
                  <a:prstClr val="black">
                    <a:tint val="75000"/>
                  </a:prstClr>
                </a:solidFill>
              </a:rPr>
              <a:pPr/>
              <a:t>8/10/2018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3888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1435100"/>
            <a:ext cx="6815667" cy="4691064"/>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A251486-EDF1-4BC2-9B83-C859C125F6A0}" type="datetime1">
              <a:rPr lang="en-US" smtClean="0">
                <a:solidFill>
                  <a:prstClr val="black">
                    <a:tint val="75000"/>
                  </a:prstClr>
                </a:solidFill>
              </a:rPr>
              <a:pPr/>
              <a:t>8/10/2018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9997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873458"/>
            <a:ext cx="7315200" cy="385411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A7F27BCA-7857-4175-B01B-BF41E2FD13AE}" type="datetime1">
              <a:rPr lang="en-US" smtClean="0">
                <a:solidFill>
                  <a:prstClr val="black">
                    <a:tint val="75000"/>
                  </a:prstClr>
                </a:solidFill>
              </a:rPr>
              <a:pPr/>
              <a:t>8/10/2018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©FPT SOFTWARE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7670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3252" y="0"/>
            <a:ext cx="12165496" cy="6858000"/>
          </a:xfrm>
          <a:prstGeom prst="rect">
            <a:avLst/>
          </a:prstGeom>
        </p:spPr>
      </p:pic>
      <p:sp>
        <p:nvSpPr>
          <p:cNvPr id="2" name="Title Placeholder 1"/>
          <p:cNvSpPr>
            <a:spLocks noGrp="1"/>
          </p:cNvSpPr>
          <p:nvPr>
            <p:ph type="title"/>
          </p:nvPr>
        </p:nvSpPr>
        <p:spPr>
          <a:xfrm>
            <a:off x="609601" y="0"/>
            <a:ext cx="8942567" cy="85874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019033"/>
            <a:ext cx="10972800" cy="53373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158496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defTabSz="609585"/>
            <a:fld id="{CEFE1094-216C-423C-BB1B-A3EF4C0C016B}" type="datetime1">
              <a:rPr lang="en-US" smtClean="0">
                <a:solidFill>
                  <a:prstClr val="black">
                    <a:tint val="75000"/>
                  </a:prstClr>
                </a:solidFill>
              </a:rPr>
              <a:pPr defTabSz="609585"/>
              <a:t>8/10/2018</a:t>
            </a:fld>
            <a:endParaRPr lang="en-US" dirty="0">
              <a:solidFill>
                <a:prstClr val="black">
                  <a:tint val="75000"/>
                </a:prstClr>
              </a:solidFill>
            </a:endParaRPr>
          </a:p>
        </p:txBody>
      </p:sp>
      <p:sp>
        <p:nvSpPr>
          <p:cNvPr id="5" name="Footer Placeholder 4"/>
          <p:cNvSpPr>
            <a:spLocks noGrp="1"/>
          </p:cNvSpPr>
          <p:nvPr>
            <p:ph type="ftr" sz="quarter" idx="3"/>
          </p:nvPr>
        </p:nvSpPr>
        <p:spPr>
          <a:xfrm>
            <a:off x="3212327" y="6356351"/>
            <a:ext cx="5264500" cy="365125"/>
          </a:xfrm>
          <a:prstGeom prst="rect">
            <a:avLst/>
          </a:prstGeom>
        </p:spPr>
        <p:txBody>
          <a:bodyPr vert="horz" lIns="91440" tIns="45720" rIns="91440" bIns="45720" rtlCol="0" anchor="ctr"/>
          <a:lstStyle>
            <a:lvl1pPr marL="0" marR="0" indent="0" algn="ctr" defTabSz="609585" rtl="0" eaLnBrk="1" fontAlgn="auto" latinLnBrk="0" hangingPunct="1">
              <a:lnSpc>
                <a:spcPct val="100000"/>
              </a:lnSpc>
              <a:spcBef>
                <a:spcPts val="0"/>
              </a:spcBef>
              <a:spcAft>
                <a:spcPts val="0"/>
              </a:spcAft>
              <a:buClrTx/>
              <a:buSzTx/>
              <a:buFontTx/>
              <a:buNone/>
              <a:tabLst/>
              <a:defRPr sz="1600">
                <a:solidFill>
                  <a:schemeClr val="tx1">
                    <a:tint val="75000"/>
                  </a:schemeClr>
                </a:solidFill>
              </a:defRPr>
            </a:lvl1pPr>
          </a:lstStyle>
          <a:p>
            <a:r>
              <a:rPr lang="en-US" dirty="0">
                <a:solidFill>
                  <a:prstClr val="black">
                    <a:tint val="75000"/>
                  </a:prstClr>
                </a:solidFill>
              </a:rPr>
              <a:t>©FPT SOFTWARE - Internal Use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defTabSz="609585"/>
            <a:fld id="{E3B08AF7-4237-6949-8335-F63F47C2C8CC}" type="slidenum">
              <a:rPr lang="en-US" smtClean="0">
                <a:solidFill>
                  <a:prstClr val="black">
                    <a:tint val="75000"/>
                  </a:prstClr>
                </a:solidFill>
              </a:rPr>
              <a:pPr defTabSz="609585"/>
              <a:t>‹#›</a:t>
            </a:fld>
            <a:endParaRPr lang="en-US" dirty="0">
              <a:solidFill>
                <a:prstClr val="black">
                  <a:tint val="75000"/>
                </a:prstClr>
              </a:solidFill>
            </a:endParaRPr>
          </a:p>
        </p:txBody>
      </p:sp>
    </p:spTree>
    <p:extLst>
      <p:ext uri="{BB962C8B-B14F-4D97-AF65-F5344CB8AC3E}">
        <p14:creationId xmlns:p14="http://schemas.microsoft.com/office/powerpoint/2010/main" val="24752335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68" r:id="rId13"/>
    <p:sldLayoutId id="2147483667" r:id="rId14"/>
  </p:sldLayoutIdLst>
  <p:hf hdr="0" dt="0"/>
  <p:txStyles>
    <p:titleStyle>
      <a:lvl1pPr algn="l" defTabSz="609585" rtl="0" eaLnBrk="1" latinLnBrk="0" hangingPunct="1">
        <a:spcBef>
          <a:spcPct val="0"/>
        </a:spcBef>
        <a:buNone/>
        <a:defRPr sz="4800" b="1" kern="120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hop.oreilly.com/product/9780596005658.do"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Kernel Synchronization</a:t>
            </a:r>
            <a:endParaRPr lang="en-US" dirty="0"/>
          </a:p>
        </p:txBody>
      </p:sp>
      <p:sp>
        <p:nvSpPr>
          <p:cNvPr id="5" name="Subtitle 4"/>
          <p:cNvSpPr>
            <a:spLocks noGrp="1"/>
          </p:cNvSpPr>
          <p:nvPr>
            <p:ph type="subTitle" idx="1"/>
          </p:nvPr>
        </p:nvSpPr>
        <p:spPr/>
        <p:txBody>
          <a:bodyPr/>
          <a:lstStyle/>
          <a:p>
            <a:pPr algn="ctr"/>
            <a:endParaRPr lang="en-US" dirty="0"/>
          </a:p>
        </p:txBody>
      </p:sp>
      <p:sp>
        <p:nvSpPr>
          <p:cNvPr id="8" name="Date Placeholder 7"/>
          <p:cNvSpPr>
            <a:spLocks noGrp="1"/>
          </p:cNvSpPr>
          <p:nvPr>
            <p:ph type="dt" sz="half" idx="10"/>
          </p:nvPr>
        </p:nvSpPr>
        <p:spPr/>
        <p:txBody>
          <a:bodyPr/>
          <a:lstStyle/>
          <a:p>
            <a:fld id="{6A497672-C4AE-4006-8DF0-83BC26C8CC9D}" type="datetime1">
              <a:rPr lang="en-US" smtClean="0"/>
              <a:t>8/10/2018</a:t>
            </a:fld>
            <a:endParaRPr lang="en-US" dirty="0"/>
          </a:p>
        </p:txBody>
      </p:sp>
      <p:sp>
        <p:nvSpPr>
          <p:cNvPr id="6" name="Footer Placeholder 5"/>
          <p:cNvSpPr>
            <a:spLocks noGrp="1"/>
          </p:cNvSpPr>
          <p:nvPr>
            <p:ph type="ftr" sz="quarter" idx="11"/>
          </p:nvPr>
        </p:nvSpPr>
        <p:spPr/>
        <p:txBody>
          <a:bodyPr/>
          <a:lstStyle/>
          <a:p>
            <a:r>
              <a:rPr lang="en-US" smtClean="0"/>
              <a:t>Author: Anh.PT</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8441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Primitives</a:t>
            </a:r>
          </a:p>
        </p:txBody>
      </p:sp>
      <p:sp>
        <p:nvSpPr>
          <p:cNvPr id="3" name="Text Placeholder 2"/>
          <p:cNvSpPr>
            <a:spLocks noGrp="1"/>
          </p:cNvSpPr>
          <p:nvPr>
            <p:ph type="body" idx="1"/>
          </p:nvPr>
        </p:nvSpPr>
        <p:spPr/>
        <p:txBody>
          <a:bodyPr>
            <a:normAutofit/>
          </a:bodyPr>
          <a:lstStyle/>
          <a:p>
            <a:pPr marL="0" indent="0">
              <a:buNone/>
            </a:pPr>
            <a:endParaRPr lang="en-US" sz="2800"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10</a:t>
            </a:fld>
            <a:endParaRPr lang="en-US" dirty="0"/>
          </a:p>
        </p:txBody>
      </p:sp>
      <p:pic>
        <p:nvPicPr>
          <p:cNvPr id="7" name="Content Placeholder 4"/>
          <p:cNvPicPr>
            <a:picLocks noGrp="1"/>
          </p:cNvPicPr>
          <p:nvPr>
            <p:ph idx="4294967295"/>
          </p:nvPr>
        </p:nvPicPr>
        <p:blipFill>
          <a:blip r:embed="rId3"/>
          <a:stretch>
            <a:fillRect/>
          </a:stretch>
        </p:blipFill>
        <p:spPr>
          <a:xfrm>
            <a:off x="0" y="1404938"/>
            <a:ext cx="10807700" cy="4437062"/>
          </a:xfrm>
          <a:prstGeom prst="rect">
            <a:avLst/>
          </a:prstGeom>
        </p:spPr>
      </p:pic>
    </p:spTree>
    <p:extLst>
      <p:ext uri="{BB962C8B-B14F-4D97-AF65-F5344CB8AC3E}">
        <p14:creationId xmlns:p14="http://schemas.microsoft.com/office/powerpoint/2010/main" val="2027945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93085" cy="858743"/>
          </a:xfrm>
        </p:spPr>
        <p:txBody>
          <a:bodyPr/>
          <a:lstStyle/>
          <a:p>
            <a:r>
              <a:rPr lang="en-US" sz="4000" dirty="0"/>
              <a:t>Synchronization Primitives: Per-CPU Variables</a:t>
            </a:r>
          </a:p>
        </p:txBody>
      </p:sp>
      <p:sp>
        <p:nvSpPr>
          <p:cNvPr id="3" name="Text Placeholder 2"/>
          <p:cNvSpPr>
            <a:spLocks noGrp="1"/>
          </p:cNvSpPr>
          <p:nvPr>
            <p:ph type="body" idx="1"/>
          </p:nvPr>
        </p:nvSpPr>
        <p:spPr/>
        <p:txBody>
          <a:bodyPr>
            <a:normAutofit/>
          </a:bodyPr>
          <a:lstStyle/>
          <a:p>
            <a:pPr marL="0" indent="0">
              <a:buNone/>
            </a:pPr>
            <a:endParaRPr lang="en-US" sz="2800"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11</a:t>
            </a:fld>
            <a:endParaRPr lang="en-US" dirty="0"/>
          </a:p>
        </p:txBody>
      </p:sp>
      <p:pic>
        <p:nvPicPr>
          <p:cNvPr id="9" name="Picture 8"/>
          <p:cNvPicPr/>
          <p:nvPr/>
        </p:nvPicPr>
        <p:blipFill>
          <a:blip r:embed="rId3"/>
          <a:stretch>
            <a:fillRect/>
          </a:stretch>
        </p:blipFill>
        <p:spPr>
          <a:xfrm>
            <a:off x="646109" y="1404258"/>
            <a:ext cx="10806979" cy="4437750"/>
          </a:xfrm>
          <a:prstGeom prst="rect">
            <a:avLst/>
          </a:prstGeom>
        </p:spPr>
      </p:pic>
    </p:spTree>
    <p:extLst>
      <p:ext uri="{BB962C8B-B14F-4D97-AF65-F5344CB8AC3E}">
        <p14:creationId xmlns:p14="http://schemas.microsoft.com/office/powerpoint/2010/main" val="1546391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189028" cy="858743"/>
          </a:xfrm>
        </p:spPr>
        <p:txBody>
          <a:bodyPr/>
          <a:lstStyle/>
          <a:p>
            <a:r>
              <a:rPr lang="en-US" sz="3600" dirty="0"/>
              <a:t>Synchronization Primitives: Atomic Operations</a:t>
            </a:r>
          </a:p>
        </p:txBody>
      </p:sp>
      <p:sp>
        <p:nvSpPr>
          <p:cNvPr id="3" name="Text Placeholder 2"/>
          <p:cNvSpPr>
            <a:spLocks noGrp="1"/>
          </p:cNvSpPr>
          <p:nvPr>
            <p:ph type="body" idx="1"/>
          </p:nvPr>
        </p:nvSpPr>
        <p:spPr/>
        <p:txBody>
          <a:bodyPr>
            <a:normAutofit/>
          </a:bodyPr>
          <a:lstStyle/>
          <a:p>
            <a:pPr marL="0" indent="0">
              <a:buNone/>
            </a:pPr>
            <a:endParaRPr lang="en-US" sz="2800"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12</a:t>
            </a:fld>
            <a:endParaRPr lang="en-US" dirty="0"/>
          </a:p>
        </p:txBody>
      </p:sp>
      <p:pic>
        <p:nvPicPr>
          <p:cNvPr id="10" name="Picture 9"/>
          <p:cNvPicPr/>
          <p:nvPr/>
        </p:nvPicPr>
        <p:blipFill>
          <a:blip r:embed="rId3"/>
          <a:stretch>
            <a:fillRect/>
          </a:stretch>
        </p:blipFill>
        <p:spPr>
          <a:xfrm>
            <a:off x="646109" y="1404259"/>
            <a:ext cx="10806979" cy="4437750"/>
          </a:xfrm>
          <a:prstGeom prst="rect">
            <a:avLst/>
          </a:prstGeom>
        </p:spPr>
      </p:pic>
    </p:spTree>
    <p:extLst>
      <p:ext uri="{BB962C8B-B14F-4D97-AF65-F5344CB8AC3E}">
        <p14:creationId xmlns:p14="http://schemas.microsoft.com/office/powerpoint/2010/main" val="2537205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Optimization </a:t>
            </a:r>
            <a:r>
              <a:rPr lang="en-US" sz="4000" dirty="0"/>
              <a:t>and Memory Barriers </a:t>
            </a:r>
          </a:p>
        </p:txBody>
      </p:sp>
      <p:sp>
        <p:nvSpPr>
          <p:cNvPr id="8" name="Text Placeholder 7"/>
          <p:cNvSpPr>
            <a:spLocks noGrp="1"/>
          </p:cNvSpPr>
          <p:nvPr>
            <p:ph type="body" idx="1"/>
          </p:nvPr>
        </p:nvSpPr>
        <p:spPr/>
        <p:txBody>
          <a:bodyPr/>
          <a:lstStyle/>
          <a:p>
            <a:pPr marL="0" indent="0">
              <a:buNone/>
            </a:pPr>
            <a:r>
              <a:rPr lang="en-US" sz="2400" dirty="0"/>
              <a:t>You should never take for granted that instructions will be performed in the exact order in which they appear in the source code.</a:t>
            </a:r>
          </a:p>
          <a:p>
            <a:pPr lvl="1"/>
            <a:r>
              <a:rPr lang="en-US" sz="2000" dirty="0"/>
              <a:t> Compiler problems</a:t>
            </a:r>
          </a:p>
          <a:p>
            <a:pPr marL="0" indent="0">
              <a:buNone/>
            </a:pPr>
            <a:r>
              <a:rPr lang="en-US" sz="2400" dirty="0"/>
              <a:t>A </a:t>
            </a:r>
            <a:r>
              <a:rPr lang="en-US" sz="2400" i="1" dirty="0"/>
              <a:t>memory barriers </a:t>
            </a:r>
            <a:r>
              <a:rPr lang="en-US" sz="2400" dirty="0"/>
              <a:t>primitive ensures that the operations placed before the primitive are finished before starting the operations placed after the primitive.</a:t>
            </a:r>
          </a:p>
          <a:p>
            <a:pPr marL="0" indent="0">
              <a:buNone/>
            </a:pPr>
            <a:endParaRPr lang="en-US"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13</a:t>
            </a:fld>
            <a:endParaRPr lang="en-US" dirty="0"/>
          </a:p>
        </p:txBody>
      </p:sp>
      <p:pic>
        <p:nvPicPr>
          <p:cNvPr id="9" name="Picture 8"/>
          <p:cNvPicPr/>
          <p:nvPr/>
        </p:nvPicPr>
        <p:blipFill>
          <a:blip r:embed="rId3"/>
          <a:stretch>
            <a:fillRect/>
          </a:stretch>
        </p:blipFill>
        <p:spPr>
          <a:xfrm>
            <a:off x="3758700" y="3483427"/>
            <a:ext cx="4572500" cy="2358581"/>
          </a:xfrm>
          <a:prstGeom prst="rect">
            <a:avLst/>
          </a:prstGeom>
        </p:spPr>
      </p:pic>
    </p:spTree>
    <p:extLst>
      <p:ext uri="{BB962C8B-B14F-4D97-AF65-F5344CB8AC3E}">
        <p14:creationId xmlns:p14="http://schemas.microsoft.com/office/powerpoint/2010/main" val="375149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Synchronization Primitives: Spin Locks</a:t>
            </a:r>
          </a:p>
        </p:txBody>
      </p:sp>
      <p:sp>
        <p:nvSpPr>
          <p:cNvPr id="8" name="Text Placeholder 7"/>
          <p:cNvSpPr>
            <a:spLocks noGrp="1"/>
          </p:cNvSpPr>
          <p:nvPr>
            <p:ph type="body"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14</a:t>
            </a:fld>
            <a:endParaRPr lang="en-US" dirty="0"/>
          </a:p>
        </p:txBody>
      </p:sp>
      <p:pic>
        <p:nvPicPr>
          <p:cNvPr id="10" name="Picture 9"/>
          <p:cNvPicPr/>
          <p:nvPr/>
        </p:nvPicPr>
        <p:blipFill>
          <a:blip r:embed="rId3"/>
          <a:stretch>
            <a:fillRect/>
          </a:stretch>
        </p:blipFill>
        <p:spPr>
          <a:xfrm>
            <a:off x="646110" y="1371741"/>
            <a:ext cx="5400675" cy="2251392"/>
          </a:xfrm>
          <a:prstGeom prst="rect">
            <a:avLst/>
          </a:prstGeom>
        </p:spPr>
      </p:pic>
      <p:pic>
        <p:nvPicPr>
          <p:cNvPr id="11" name="Picture 10"/>
          <p:cNvPicPr/>
          <p:nvPr/>
        </p:nvPicPr>
        <p:blipFill>
          <a:blip r:embed="rId4"/>
          <a:stretch>
            <a:fillRect/>
          </a:stretch>
        </p:blipFill>
        <p:spPr>
          <a:xfrm>
            <a:off x="3775299" y="3655650"/>
            <a:ext cx="7677789" cy="2186358"/>
          </a:xfrm>
          <a:prstGeom prst="rect">
            <a:avLst/>
          </a:prstGeom>
        </p:spPr>
      </p:pic>
    </p:spTree>
    <p:extLst>
      <p:ext uri="{BB962C8B-B14F-4D97-AF65-F5344CB8AC3E}">
        <p14:creationId xmlns:p14="http://schemas.microsoft.com/office/powerpoint/2010/main" val="552106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36629" cy="858743"/>
          </a:xfrm>
        </p:spPr>
        <p:txBody>
          <a:bodyPr/>
          <a:lstStyle/>
          <a:p>
            <a:r>
              <a:rPr lang="en-US" sz="3600" dirty="0"/>
              <a:t>Synchronization Primitives: Read/Write Spin Locks</a:t>
            </a:r>
          </a:p>
        </p:txBody>
      </p:sp>
      <p:sp>
        <p:nvSpPr>
          <p:cNvPr id="8" name="Text Placeholder 7"/>
          <p:cNvSpPr>
            <a:spLocks noGrp="1"/>
          </p:cNvSpPr>
          <p:nvPr>
            <p:ph type="body"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15</a:t>
            </a:fld>
            <a:endParaRPr lang="en-US" dirty="0"/>
          </a:p>
        </p:txBody>
      </p:sp>
      <p:pic>
        <p:nvPicPr>
          <p:cNvPr id="9" name="Picture 8"/>
          <p:cNvPicPr/>
          <p:nvPr/>
        </p:nvPicPr>
        <p:blipFill>
          <a:blip r:embed="rId3"/>
          <a:stretch>
            <a:fillRect/>
          </a:stretch>
        </p:blipFill>
        <p:spPr>
          <a:xfrm>
            <a:off x="1452309" y="1808548"/>
            <a:ext cx="9194577" cy="3791856"/>
          </a:xfrm>
          <a:prstGeom prst="rect">
            <a:avLst/>
          </a:prstGeom>
        </p:spPr>
      </p:pic>
    </p:spTree>
    <p:extLst>
      <p:ext uri="{BB962C8B-B14F-4D97-AF65-F5344CB8AC3E}">
        <p14:creationId xmlns:p14="http://schemas.microsoft.com/office/powerpoint/2010/main" val="2102141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0"/>
            <a:ext cx="9818914" cy="858743"/>
          </a:xfrm>
        </p:spPr>
        <p:txBody>
          <a:bodyPr/>
          <a:lstStyle/>
          <a:p>
            <a:r>
              <a:rPr lang="en-US" dirty="0"/>
              <a:t>Synchronization Primitives: </a:t>
            </a:r>
            <a:r>
              <a:rPr lang="en-US" dirty="0" err="1"/>
              <a:t>Seqlocks</a:t>
            </a:r>
            <a:endParaRPr lang="en-US" dirty="0"/>
          </a:p>
        </p:txBody>
      </p:sp>
      <p:sp>
        <p:nvSpPr>
          <p:cNvPr id="3" name="Text Placeholder 2"/>
          <p:cNvSpPr>
            <a:spLocks noGrp="1"/>
          </p:cNvSpPr>
          <p:nvPr>
            <p:ph type="body" idx="1"/>
          </p:nvPr>
        </p:nvSpPr>
        <p:spPr/>
        <p:txBody>
          <a:bodyPr>
            <a:normAutofit/>
          </a:bodyPr>
          <a:lstStyle/>
          <a:p>
            <a:pPr marL="0" indent="0">
              <a:buNone/>
            </a:pPr>
            <a:r>
              <a:rPr lang="en-US" sz="3200" dirty="0"/>
              <a:t>Structure: </a:t>
            </a:r>
            <a:r>
              <a:rPr lang="en-US" sz="3200" i="1" dirty="0" err="1"/>
              <a:t>seqlock_t</a:t>
            </a:r>
            <a:endParaRPr lang="en-US" sz="3200" i="1" dirty="0"/>
          </a:p>
          <a:p>
            <a:r>
              <a:rPr lang="en-US" sz="3200" dirty="0"/>
              <a:t>Using read/write spin locks, requests have the same priority.</a:t>
            </a:r>
          </a:p>
          <a:p>
            <a:r>
              <a:rPr lang="en-US" sz="3200" dirty="0" err="1"/>
              <a:t>Seqlocks</a:t>
            </a:r>
            <a:r>
              <a:rPr lang="en-US" sz="3200" dirty="0"/>
              <a:t> give a much higher priority to writers: in fact, a writer is allowed to proceed even when readers are active.</a:t>
            </a:r>
            <a:endParaRPr lang="en-US" sz="3200" i="1"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16</a:t>
            </a:fld>
            <a:endParaRPr lang="en-US" dirty="0"/>
          </a:p>
        </p:txBody>
      </p:sp>
    </p:spTree>
    <p:extLst>
      <p:ext uri="{BB962C8B-B14F-4D97-AF65-F5344CB8AC3E}">
        <p14:creationId xmlns:p14="http://schemas.microsoft.com/office/powerpoint/2010/main" val="1232075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552168" cy="858743"/>
          </a:xfrm>
        </p:spPr>
        <p:txBody>
          <a:bodyPr/>
          <a:lstStyle/>
          <a:p>
            <a:r>
              <a:rPr lang="en-US" sz="3200" dirty="0"/>
              <a:t>Synchronization Primitives: Read-Copy Update (RCU)</a:t>
            </a:r>
          </a:p>
        </p:txBody>
      </p:sp>
      <p:sp>
        <p:nvSpPr>
          <p:cNvPr id="3" name="Text Placeholder 2"/>
          <p:cNvSpPr>
            <a:spLocks noGrp="1"/>
          </p:cNvSpPr>
          <p:nvPr>
            <p:ph type="body" idx="1"/>
          </p:nvPr>
        </p:nvSpPr>
        <p:spPr/>
        <p:txBody>
          <a:bodyPr>
            <a:normAutofit fontScale="92500" lnSpcReduction="10000"/>
          </a:bodyPr>
          <a:lstStyle/>
          <a:p>
            <a:pPr marL="0" indent="0">
              <a:buNone/>
            </a:pPr>
            <a:r>
              <a:rPr lang="en-US" sz="3200" dirty="0"/>
              <a:t>RCU allows many readers and writers to proceed concurrently (an improvement over </a:t>
            </a:r>
            <a:r>
              <a:rPr lang="en-US" sz="3200" dirty="0" err="1"/>
              <a:t>seqlocks</a:t>
            </a:r>
            <a:r>
              <a:rPr lang="en-US" sz="3200" dirty="0"/>
              <a:t>).</a:t>
            </a:r>
          </a:p>
          <a:p>
            <a:pPr marL="0" indent="0">
              <a:buNone/>
            </a:pPr>
            <a:r>
              <a:rPr lang="en-US" sz="3200" dirty="0"/>
              <a:t>How does RCU do?</a:t>
            </a:r>
          </a:p>
          <a:p>
            <a:pPr lvl="0">
              <a:buFont typeface="+mj-lt"/>
              <a:buAutoNum type="arabicPeriod"/>
            </a:pPr>
            <a:r>
              <a:rPr lang="en-US" sz="3200" dirty="0"/>
              <a:t>Only data structures that are dynamically allocated and referenced by means of pointers can be protected by RCU.</a:t>
            </a:r>
          </a:p>
          <a:p>
            <a:pPr lvl="0">
              <a:buFont typeface="+mj-lt"/>
              <a:buAutoNum type="arabicPeriod"/>
            </a:pPr>
            <a:r>
              <a:rPr lang="en-US" sz="3200" dirty="0"/>
              <a:t>No kernel control path can sleep inside a critical region protected by RCU</a:t>
            </a:r>
            <a:r>
              <a:rPr lang="en-US" sz="3200" dirty="0" smtClean="0"/>
              <a:t>.</a:t>
            </a:r>
            <a:endParaRPr lang="en-US" sz="3200" dirty="0"/>
          </a:p>
          <a:p>
            <a:pPr marL="0" indent="0">
              <a:buNone/>
            </a:pPr>
            <a:r>
              <a:rPr lang="en-US" sz="3200" dirty="0"/>
              <a:t>Reader does very litter to prevent race conditions =&gt; writer has to do it.</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17</a:t>
            </a:fld>
            <a:endParaRPr lang="en-US" dirty="0"/>
          </a:p>
        </p:txBody>
      </p:sp>
    </p:spTree>
    <p:extLst>
      <p:ext uri="{BB962C8B-B14F-4D97-AF65-F5344CB8AC3E}">
        <p14:creationId xmlns:p14="http://schemas.microsoft.com/office/powerpoint/2010/main" val="3281960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949542" cy="858743"/>
          </a:xfrm>
        </p:spPr>
        <p:txBody>
          <a:bodyPr/>
          <a:lstStyle/>
          <a:p>
            <a:r>
              <a:rPr lang="en-US" sz="3200" dirty="0"/>
              <a:t>Synchronization Primitives: Read-Copy Update (RCU)</a:t>
            </a:r>
          </a:p>
        </p:txBody>
      </p:sp>
      <p:sp>
        <p:nvSpPr>
          <p:cNvPr id="3" name="Text Placeholder 2"/>
          <p:cNvSpPr>
            <a:spLocks noGrp="1"/>
          </p:cNvSpPr>
          <p:nvPr>
            <p:ph type="body" idx="1"/>
          </p:nvPr>
        </p:nvSpPr>
        <p:spPr/>
        <p:txBody>
          <a:bodyPr>
            <a:normAutofit fontScale="77500" lnSpcReduction="20000"/>
          </a:bodyPr>
          <a:lstStyle/>
          <a:p>
            <a:pPr marL="0" indent="0">
              <a:buNone/>
            </a:pPr>
            <a:r>
              <a:rPr lang="en-US" sz="3200" i="1" dirty="0"/>
              <a:t>How writer prevents race conditions?</a:t>
            </a:r>
          </a:p>
          <a:p>
            <a:pPr marL="0" indent="0">
              <a:buNone/>
            </a:pPr>
            <a:r>
              <a:rPr lang="en-US" sz="3200" dirty="0"/>
              <a:t>When the writer wants to update data structure, it will:</a:t>
            </a:r>
          </a:p>
          <a:p>
            <a:pPr>
              <a:buFont typeface="+mj-lt"/>
              <a:buAutoNum type="arabicPeriod"/>
            </a:pPr>
            <a:r>
              <a:rPr lang="en-US" sz="3200" dirty="0"/>
              <a:t>It dereferences the pointer and makes a copy of the whole data structure.</a:t>
            </a:r>
          </a:p>
          <a:p>
            <a:pPr>
              <a:buFont typeface="+mj-lt"/>
              <a:buAutoNum type="arabicPeriod"/>
            </a:pPr>
            <a:r>
              <a:rPr lang="en-US" sz="3200" dirty="0"/>
              <a:t>Write the modifies the copy</a:t>
            </a:r>
          </a:p>
          <a:p>
            <a:pPr>
              <a:buFont typeface="+mj-lt"/>
              <a:buAutoNum type="arabicPeriod"/>
            </a:pPr>
            <a:r>
              <a:rPr lang="en-US" sz="3200" dirty="0"/>
              <a:t>Once finished, the writer changes the pointer to the data structure so as to make it point to the updated copy </a:t>
            </a:r>
          </a:p>
          <a:p>
            <a:pPr marL="0" indent="0">
              <a:buNone/>
            </a:pPr>
            <a:endParaRPr lang="en-US" sz="3200" i="1" dirty="0"/>
          </a:p>
          <a:p>
            <a:pPr marL="0" indent="0">
              <a:buNone/>
            </a:pPr>
            <a:r>
              <a:rPr lang="en-US" sz="3200" i="1" dirty="0"/>
              <a:t>Problem: </a:t>
            </a:r>
            <a:r>
              <a:rPr lang="en-US" sz="3200" dirty="0"/>
              <a:t>The old copy of the data structure cannot be freed right away when the writer updates the pointer. The old copy can be freed only after all (potential) readers on the CPUs have executed the </a:t>
            </a:r>
            <a:r>
              <a:rPr lang="en-US" sz="3200" i="1" dirty="0" err="1"/>
              <a:t>rcu_read_unlock</a:t>
            </a:r>
            <a:r>
              <a:rPr lang="en-US" sz="3200" i="1" dirty="0"/>
              <a:t>()</a:t>
            </a:r>
            <a:r>
              <a:rPr lang="en-US" sz="3200" dirty="0"/>
              <a:t> macro.</a:t>
            </a:r>
            <a:endParaRPr lang="en-US" sz="3200" i="1"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18</a:t>
            </a:fld>
            <a:endParaRPr lang="en-US" dirty="0"/>
          </a:p>
        </p:txBody>
      </p:sp>
    </p:spTree>
    <p:extLst>
      <p:ext uri="{BB962C8B-B14F-4D97-AF65-F5344CB8AC3E}">
        <p14:creationId xmlns:p14="http://schemas.microsoft.com/office/powerpoint/2010/main" val="4057701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091056" cy="858743"/>
          </a:xfrm>
        </p:spPr>
        <p:txBody>
          <a:bodyPr/>
          <a:lstStyle/>
          <a:p>
            <a:r>
              <a:rPr lang="en-US" sz="4400" dirty="0"/>
              <a:t>Synchronization Primitives: Semaphores</a:t>
            </a:r>
          </a:p>
        </p:txBody>
      </p:sp>
      <p:sp>
        <p:nvSpPr>
          <p:cNvPr id="3" name="Text Placeholder 2"/>
          <p:cNvSpPr>
            <a:spLocks noGrp="1"/>
          </p:cNvSpPr>
          <p:nvPr>
            <p:ph type="body" idx="1"/>
          </p:nvPr>
        </p:nvSpPr>
        <p:spPr/>
        <p:txBody>
          <a:bodyPr>
            <a:normAutofit fontScale="77500" lnSpcReduction="20000"/>
          </a:bodyPr>
          <a:lstStyle/>
          <a:p>
            <a:r>
              <a:rPr lang="en-US" dirty="0"/>
              <a:t>A kernel semaphore is similar to a spin lock. </a:t>
            </a:r>
          </a:p>
          <a:p>
            <a:r>
              <a:rPr lang="en-US" dirty="0"/>
              <a:t>However, whenever a kernel control path tries to acquire a busy resource protected by a kernel semaphore, the corresponding process is suspended.</a:t>
            </a:r>
          </a:p>
          <a:p>
            <a:r>
              <a:rPr lang="en-US" dirty="0"/>
              <a:t>It becomes runnable again when the resource is released. Therefore, kernel semaphores can be acquired only by functions that are allowed to sleep.</a:t>
            </a:r>
          </a:p>
          <a:p>
            <a:pPr lvl="2">
              <a:buFont typeface="Wingdings" panose="05000000000000000000" pitchFamily="2" charset="2"/>
              <a:buChar char="Ø"/>
            </a:pPr>
            <a:r>
              <a:rPr lang="en-US" dirty="0"/>
              <a:t> Interrupt handlers and deferrable functions cannot use them</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19</a:t>
            </a:fld>
            <a:endParaRPr lang="en-US" dirty="0"/>
          </a:p>
        </p:txBody>
      </p:sp>
    </p:spTree>
    <p:extLst>
      <p:ext uri="{BB962C8B-B14F-4D97-AF65-F5344CB8AC3E}">
        <p14:creationId xmlns:p14="http://schemas.microsoft.com/office/powerpoint/2010/main" val="3319239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Date Placeholder 2"/>
          <p:cNvSpPr>
            <a:spLocks noGrp="1"/>
          </p:cNvSpPr>
          <p:nvPr>
            <p:ph type="dt" sz="half" idx="10"/>
          </p:nvPr>
        </p:nvSpPr>
        <p:spPr/>
        <p:txBody>
          <a:bodyPr/>
          <a:lstStyle/>
          <a:p>
            <a:fld id="{1F501FCA-EF91-4B49-9F68-9C44A419BE6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2</a:t>
            </a:fld>
            <a:endParaRPr lang="en-US" dirty="0"/>
          </a:p>
        </p:txBody>
      </p:sp>
      <p:graphicFrame>
        <p:nvGraphicFramePr>
          <p:cNvPr id="4" name="Diagram 3"/>
          <p:cNvGraphicFramePr/>
          <p:nvPr>
            <p:extLst>
              <p:ext uri="{D42A27DB-BD31-4B8C-83A1-F6EECF244321}">
                <p14:modId xmlns:p14="http://schemas.microsoft.com/office/powerpoint/2010/main" val="183982068"/>
              </p:ext>
            </p:extLst>
          </p:nvPr>
        </p:nvGraphicFramePr>
        <p:xfrm>
          <a:off x="646111" y="1404258"/>
          <a:ext cx="10806979" cy="4437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7908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927770" cy="858743"/>
          </a:xfrm>
        </p:spPr>
        <p:txBody>
          <a:bodyPr/>
          <a:lstStyle/>
          <a:p>
            <a:r>
              <a:rPr lang="en-US" sz="3600" dirty="0"/>
              <a:t>Synchronization Accesses to Kernel Data Structures</a:t>
            </a:r>
          </a:p>
        </p:txBody>
      </p:sp>
      <p:sp>
        <p:nvSpPr>
          <p:cNvPr id="3" name="Text Placeholder 2"/>
          <p:cNvSpPr>
            <a:spLocks noGrp="1"/>
          </p:cNvSpPr>
          <p:nvPr>
            <p:ph type="body" idx="1"/>
          </p:nvPr>
        </p:nvSpPr>
        <p:spPr/>
        <p:txBody>
          <a:bodyPr>
            <a:normAutofit fontScale="62500" lnSpcReduction="20000"/>
          </a:bodyPr>
          <a:lstStyle/>
          <a:p>
            <a:pPr marL="0" indent="0">
              <a:buNone/>
            </a:pPr>
            <a:r>
              <a:rPr lang="en-US" dirty="0"/>
              <a:t>The following rule of thumb is adopted by kernel developers:</a:t>
            </a:r>
          </a:p>
          <a:p>
            <a:pPr marL="0" indent="0" algn="ctr">
              <a:buNone/>
            </a:pPr>
            <a:r>
              <a:rPr lang="en-US" dirty="0"/>
              <a:t>“</a:t>
            </a:r>
            <a:r>
              <a:rPr lang="en-US" b="1" i="1" dirty="0"/>
              <a:t>Always keep the concurrency level as much as possible</a:t>
            </a:r>
            <a:r>
              <a:rPr lang="en-US" dirty="0"/>
              <a:t>”</a:t>
            </a:r>
          </a:p>
          <a:p>
            <a:pPr marL="0" indent="0">
              <a:buNone/>
            </a:pPr>
            <a:r>
              <a:rPr lang="en-US" dirty="0"/>
              <a:t>In turn, the concurrency level in the system depends on two main factors:</a:t>
            </a:r>
          </a:p>
          <a:p>
            <a:r>
              <a:rPr lang="en-US" dirty="0"/>
              <a:t>The number of I/O devices that operate concurrently: To maximize I/O throughput, interrupts should be disabled for very short periods of time </a:t>
            </a:r>
          </a:p>
          <a:p>
            <a:r>
              <a:rPr lang="en-US" dirty="0"/>
              <a:t>The number of CPUs that do productive work: To use CPUs efficiently, synchronization primitives based on spin locks should be avoided whenever possible </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20</a:t>
            </a:fld>
            <a:endParaRPr lang="en-US" dirty="0"/>
          </a:p>
        </p:txBody>
      </p:sp>
    </p:spTree>
    <p:extLst>
      <p:ext uri="{BB962C8B-B14F-4D97-AF65-F5344CB8AC3E}">
        <p14:creationId xmlns:p14="http://schemas.microsoft.com/office/powerpoint/2010/main" val="1937212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025742" cy="858743"/>
          </a:xfrm>
        </p:spPr>
        <p:txBody>
          <a:bodyPr/>
          <a:lstStyle/>
          <a:p>
            <a:r>
              <a:rPr lang="en-US" sz="3600" dirty="0"/>
              <a:t>Synchronization Accesses to Kernel Data Structures</a:t>
            </a:r>
          </a:p>
        </p:txBody>
      </p:sp>
      <p:sp>
        <p:nvSpPr>
          <p:cNvPr id="3" name="Text Placeholder 2"/>
          <p:cNvSpPr>
            <a:spLocks noGrp="1"/>
          </p:cNvSpPr>
          <p:nvPr>
            <p:ph type="body" idx="1"/>
          </p:nvPr>
        </p:nvSpPr>
        <p:spPr/>
        <p:txBody>
          <a:bodyPr>
            <a:normAutofit/>
          </a:bodyPr>
          <a:lstStyle/>
          <a:p>
            <a:pPr marL="0" indent="0">
              <a:buNone/>
            </a:pPr>
            <a:endParaRPr lang="en-US"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21</a:t>
            </a:fld>
            <a:endParaRPr lang="en-US" dirty="0"/>
          </a:p>
        </p:txBody>
      </p:sp>
      <p:pic>
        <p:nvPicPr>
          <p:cNvPr id="7" name="Picture 6"/>
          <p:cNvPicPr/>
          <p:nvPr/>
        </p:nvPicPr>
        <p:blipFill>
          <a:blip r:embed="rId3"/>
          <a:stretch>
            <a:fillRect/>
          </a:stretch>
        </p:blipFill>
        <p:spPr>
          <a:xfrm>
            <a:off x="646109" y="1404258"/>
            <a:ext cx="10806979" cy="4437750"/>
          </a:xfrm>
          <a:prstGeom prst="rect">
            <a:avLst/>
          </a:prstGeom>
        </p:spPr>
      </p:pic>
    </p:spTree>
    <p:extLst>
      <p:ext uri="{BB962C8B-B14F-4D97-AF65-F5344CB8AC3E}">
        <p14:creationId xmlns:p14="http://schemas.microsoft.com/office/powerpoint/2010/main" val="17862712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83B8B784-CC2A-4E21-92E0-A62A06FE0FB2}"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22</a:t>
            </a:fld>
            <a:endParaRPr lang="en-US" dirty="0"/>
          </a:p>
        </p:txBody>
      </p:sp>
    </p:spTree>
    <p:extLst>
      <p:ext uri="{BB962C8B-B14F-4D97-AF65-F5344CB8AC3E}">
        <p14:creationId xmlns:p14="http://schemas.microsoft.com/office/powerpoint/2010/main" val="2234060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a:t>
            </a:r>
          </a:p>
        </p:txBody>
      </p:sp>
      <p:sp>
        <p:nvSpPr>
          <p:cNvPr id="3" name="Text Placeholder 2"/>
          <p:cNvSpPr>
            <a:spLocks noGrp="1"/>
          </p:cNvSpPr>
          <p:nvPr>
            <p:ph type="body" idx="1"/>
          </p:nvPr>
        </p:nvSpPr>
        <p:spPr/>
        <p:txBody>
          <a:bodyPr/>
          <a:lstStyle/>
          <a:p>
            <a:r>
              <a:rPr lang="en-US" dirty="0">
                <a:hlinkClick r:id="rId2"/>
              </a:rPr>
              <a:t>Understanding the Linux Kernel, 3rd Edition - </a:t>
            </a:r>
            <a:r>
              <a:rPr lang="en-US">
                <a:hlinkClick r:id="rId2"/>
              </a:rPr>
              <a:t>O'Reilly </a:t>
            </a:r>
            <a:r>
              <a:rPr lang="en-US" smtClean="0">
                <a:hlinkClick r:id="rId2"/>
              </a:rPr>
              <a:t>Media</a:t>
            </a:r>
            <a:endParaRPr lang="en-US" sz="2800" dirty="0"/>
          </a:p>
        </p:txBody>
      </p:sp>
      <p:sp>
        <p:nvSpPr>
          <p:cNvPr id="4" name="Date Placeholder 3"/>
          <p:cNvSpPr>
            <a:spLocks noGrp="1"/>
          </p:cNvSpPr>
          <p:nvPr>
            <p:ph type="dt" sz="half" idx="10"/>
          </p:nvPr>
        </p:nvSpPr>
        <p:spPr/>
        <p:txBody>
          <a:bodyPr/>
          <a:lstStyle/>
          <a:p>
            <a:fld id="{6336345D-CB14-4944-A0D2-40FA4F546812}"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23</a:t>
            </a:fld>
            <a:endParaRPr lang="en-US" dirty="0"/>
          </a:p>
        </p:txBody>
      </p:sp>
    </p:spTree>
    <p:extLst>
      <p:ext uri="{BB962C8B-B14F-4D97-AF65-F5344CB8AC3E}">
        <p14:creationId xmlns:p14="http://schemas.microsoft.com/office/powerpoint/2010/main" val="2250707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idx="1"/>
          </p:nvPr>
        </p:nvSpPr>
        <p:spPr/>
        <p:txBody>
          <a:bodyPr/>
          <a:lstStyle/>
          <a:p>
            <a:endParaRPr lang="en-US" dirty="0"/>
          </a:p>
        </p:txBody>
      </p:sp>
      <p:sp>
        <p:nvSpPr>
          <p:cNvPr id="6" name="Date Placeholder 5"/>
          <p:cNvSpPr>
            <a:spLocks noGrp="1"/>
          </p:cNvSpPr>
          <p:nvPr>
            <p:ph type="dt" sz="half" idx="10"/>
          </p:nvPr>
        </p:nvSpPr>
        <p:spPr/>
        <p:txBody>
          <a:bodyPr/>
          <a:lstStyle/>
          <a:p>
            <a:fld id="{7E040960-2532-4EA9-A5E0-D2F5AA58FF90}" type="datetime1">
              <a:rPr lang="en-US" smtClean="0"/>
              <a:t>8/10/2018</a:t>
            </a:fld>
            <a:endParaRPr lang="en-US" dirty="0"/>
          </a:p>
        </p:txBody>
      </p:sp>
      <p:sp>
        <p:nvSpPr>
          <p:cNvPr id="4" name="Footer Placeholder 3"/>
          <p:cNvSpPr>
            <a:spLocks noGrp="1"/>
          </p:cNvSpPr>
          <p:nvPr>
            <p:ph type="ftr" sz="quarter" idx="11"/>
          </p:nvPr>
        </p:nvSpPr>
        <p:spPr/>
        <p:txBody>
          <a:bodyPr/>
          <a:lstStyle/>
          <a:p>
            <a:r>
              <a:rPr lang="en-US" smtClean="0"/>
              <a:t>Author: Anh.PT</a:t>
            </a:r>
            <a:endParaRPr lang="en-US" dirty="0"/>
          </a:p>
        </p:txBody>
      </p:sp>
      <p:sp>
        <p:nvSpPr>
          <p:cNvPr id="5" name="Slide Number Placeholder 4"/>
          <p:cNvSpPr>
            <a:spLocks noGrp="1"/>
          </p:cNvSpPr>
          <p:nvPr>
            <p:ph type="sldNum" sz="quarter" idx="12"/>
          </p:nvPr>
        </p:nvSpPr>
        <p:spPr/>
        <p:txBody>
          <a:bodyPr/>
          <a:lstStyle/>
          <a:p>
            <a:fld id="{554074BC-1308-4E23-B450-E1C627102CA0}" type="slidenum">
              <a:rPr lang="en-US" smtClean="0"/>
              <a:t>24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565" y="1404258"/>
            <a:ext cx="5583866" cy="4327496"/>
          </a:xfrm>
          <a:prstGeom prst="rect">
            <a:avLst/>
          </a:prstGeom>
        </p:spPr>
      </p:pic>
    </p:spTree>
    <p:extLst>
      <p:ext uri="{BB962C8B-B14F-4D97-AF65-F5344CB8AC3E}">
        <p14:creationId xmlns:p14="http://schemas.microsoft.com/office/powerpoint/2010/main" val="230986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kernel services Requests?</a:t>
            </a:r>
          </a:p>
        </p:txBody>
      </p:sp>
      <p:sp>
        <p:nvSpPr>
          <p:cNvPr id="3" name="Text Placeholder 2"/>
          <p:cNvSpPr>
            <a:spLocks noGrp="1"/>
          </p:cNvSpPr>
          <p:nvPr>
            <p:ph type="body" idx="1"/>
          </p:nvPr>
        </p:nvSpPr>
        <p:spPr>
          <a:xfrm>
            <a:off x="609600" y="858743"/>
            <a:ext cx="10972799" cy="5497607"/>
          </a:xfrm>
        </p:spPr>
        <p:txBody>
          <a:bodyPr>
            <a:noAutofit/>
          </a:bodyPr>
          <a:lstStyle/>
          <a:p>
            <a:pPr marL="0" indent="0">
              <a:lnSpc>
                <a:spcPct val="160000"/>
              </a:lnSpc>
              <a:buNone/>
            </a:pPr>
            <a:r>
              <a:rPr lang="en-US" sz="1800" dirty="0"/>
              <a:t>Kernel is a waiter who satisfy two types of requests:</a:t>
            </a:r>
          </a:p>
          <a:p>
            <a:pPr>
              <a:lnSpc>
                <a:spcPct val="160000"/>
              </a:lnSpc>
            </a:pPr>
            <a:r>
              <a:rPr lang="en-US" sz="1800" dirty="0"/>
              <a:t>Those issued by customers.</a:t>
            </a:r>
          </a:p>
          <a:p>
            <a:pPr>
              <a:lnSpc>
                <a:spcPct val="160000"/>
              </a:lnSpc>
            </a:pPr>
            <a:r>
              <a:rPr lang="en-US" sz="1800" dirty="0"/>
              <a:t>Those issued by a limited number of different bosses.</a:t>
            </a:r>
          </a:p>
          <a:p>
            <a:pPr marL="0" indent="0">
              <a:lnSpc>
                <a:spcPct val="160000"/>
              </a:lnSpc>
              <a:buNone/>
            </a:pPr>
            <a:r>
              <a:rPr lang="en-US" sz="1800" dirty="0"/>
              <a:t>Policy to satisfy requests is:</a:t>
            </a:r>
          </a:p>
          <a:p>
            <a:pPr>
              <a:lnSpc>
                <a:spcPct val="160000"/>
              </a:lnSpc>
              <a:buFont typeface="+mj-lt"/>
              <a:buAutoNum type="arabicPeriod"/>
            </a:pPr>
            <a:r>
              <a:rPr lang="en-US" sz="1800" dirty="0"/>
              <a:t>If a boss calls while the </a:t>
            </a:r>
            <a:r>
              <a:rPr lang="en-US" sz="1800" dirty="0">
                <a:solidFill>
                  <a:srgbClr val="FF0000"/>
                </a:solidFill>
              </a:rPr>
              <a:t>waiter is idle</a:t>
            </a:r>
            <a:r>
              <a:rPr lang="en-US" sz="1800" dirty="0"/>
              <a:t>, the waiter starts servicing the boss</a:t>
            </a:r>
          </a:p>
          <a:p>
            <a:pPr>
              <a:lnSpc>
                <a:spcPct val="160000"/>
              </a:lnSpc>
              <a:buFont typeface="+mj-lt"/>
              <a:buAutoNum type="arabicPeriod"/>
            </a:pPr>
            <a:r>
              <a:rPr lang="en-US" sz="1800" dirty="0"/>
              <a:t>If a boss calls while the </a:t>
            </a:r>
            <a:r>
              <a:rPr lang="en-US" sz="1800" dirty="0">
                <a:solidFill>
                  <a:srgbClr val="FF0000"/>
                </a:solidFill>
              </a:rPr>
              <a:t>waiter is servicing a customer</a:t>
            </a:r>
            <a:r>
              <a:rPr lang="en-US" sz="1800" dirty="0"/>
              <a:t>, the waiter stops servicing the customer and starts servicing the boss</a:t>
            </a:r>
          </a:p>
          <a:p>
            <a:pPr lvl="0">
              <a:lnSpc>
                <a:spcPct val="160000"/>
              </a:lnSpc>
              <a:buFont typeface="+mj-lt"/>
              <a:buAutoNum type="arabicPeriod"/>
            </a:pPr>
            <a:r>
              <a:rPr lang="en-US" sz="1800" dirty="0"/>
              <a:t>If a boss calls while the </a:t>
            </a:r>
            <a:r>
              <a:rPr lang="en-US" sz="1800" dirty="0">
                <a:solidFill>
                  <a:srgbClr val="FF0000"/>
                </a:solidFill>
              </a:rPr>
              <a:t>waiter is servicing another boss</a:t>
            </a:r>
            <a:r>
              <a:rPr lang="en-US" sz="1800" dirty="0"/>
              <a:t>, the waiter stops servicing the first boss and starts servicing the second one. After finish, he resumes servicing of the former one.</a:t>
            </a:r>
          </a:p>
          <a:p>
            <a:pPr lvl="0">
              <a:lnSpc>
                <a:spcPct val="160000"/>
              </a:lnSpc>
              <a:buFont typeface="+mj-lt"/>
              <a:buAutoNum type="arabicPeriod"/>
            </a:pPr>
            <a:r>
              <a:rPr lang="en-US" sz="1800" dirty="0"/>
              <a:t>One of the bosses may induce the waiter to leave the customer being currently serviced. After servicing the last request of the bosses, </a:t>
            </a:r>
            <a:r>
              <a:rPr lang="en-US" sz="1800" dirty="0">
                <a:solidFill>
                  <a:srgbClr val="FF0000"/>
                </a:solidFill>
              </a:rPr>
              <a:t>the waiter may decide to drop temporarily his customer </a:t>
            </a:r>
            <a:r>
              <a:rPr lang="en-US" sz="1800" dirty="0"/>
              <a:t>and to pick up a new one.</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3</a:t>
            </a:fld>
            <a:endParaRPr lang="en-US" dirty="0"/>
          </a:p>
        </p:txBody>
      </p:sp>
    </p:spTree>
    <p:extLst>
      <p:ext uri="{BB962C8B-B14F-4D97-AF65-F5344CB8AC3E}">
        <p14:creationId xmlns:p14="http://schemas.microsoft.com/office/powerpoint/2010/main" val="2606156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kernel services Requests?</a:t>
            </a:r>
          </a:p>
        </p:txBody>
      </p:sp>
      <p:sp>
        <p:nvSpPr>
          <p:cNvPr id="3" name="Text Placeholder 2"/>
          <p:cNvSpPr>
            <a:spLocks noGrp="1"/>
          </p:cNvSpPr>
          <p:nvPr>
            <p:ph type="body" idx="1"/>
          </p:nvPr>
        </p:nvSpPr>
        <p:spPr>
          <a:xfrm>
            <a:off x="609600" y="1019033"/>
            <a:ext cx="11397343" cy="5337317"/>
          </a:xfrm>
        </p:spPr>
        <p:txBody>
          <a:bodyPr>
            <a:normAutofit/>
          </a:bodyPr>
          <a:lstStyle/>
          <a:p>
            <a:r>
              <a:rPr lang="en-US" sz="2000" dirty="0"/>
              <a:t>Waiter services are performed in Kernel Mode</a:t>
            </a:r>
          </a:p>
          <a:p>
            <a:r>
              <a:rPr lang="en-US" sz="2000" dirty="0"/>
              <a:t>If CPU is executing in User Mode =&gt; Waiter is idle.</a:t>
            </a:r>
          </a:p>
          <a:p>
            <a:r>
              <a:rPr lang="en-US" sz="2000" dirty="0"/>
              <a:t>Boss Requests: Interrupts</a:t>
            </a:r>
          </a:p>
          <a:p>
            <a:r>
              <a:rPr lang="en-US" sz="2000" dirty="0"/>
              <a:t>Customer Requests: System calls or exceptions raised by User Mode Process</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4</a:t>
            </a:fld>
            <a:endParaRPr lang="en-US" dirty="0"/>
          </a:p>
        </p:txBody>
      </p:sp>
    </p:spTree>
    <p:extLst>
      <p:ext uri="{BB962C8B-B14F-4D97-AF65-F5344CB8AC3E}">
        <p14:creationId xmlns:p14="http://schemas.microsoft.com/office/powerpoint/2010/main" val="1939899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552168" cy="858743"/>
          </a:xfrm>
        </p:spPr>
        <p:txBody>
          <a:bodyPr/>
          <a:lstStyle/>
          <a:p>
            <a:r>
              <a:rPr lang="en-US" sz="4000" dirty="0"/>
              <a:t>Kernel Preemption &amp; Synchronization</a:t>
            </a:r>
          </a:p>
        </p:txBody>
      </p:sp>
      <p:sp>
        <p:nvSpPr>
          <p:cNvPr id="3" name="Text Placeholder 2"/>
          <p:cNvSpPr>
            <a:spLocks noGrp="1"/>
          </p:cNvSpPr>
          <p:nvPr>
            <p:ph type="body" idx="1"/>
          </p:nvPr>
        </p:nvSpPr>
        <p:spPr>
          <a:xfrm>
            <a:off x="609600" y="1019033"/>
            <a:ext cx="10972799" cy="5337317"/>
          </a:xfrm>
        </p:spPr>
        <p:txBody>
          <a:bodyPr>
            <a:noAutofit/>
          </a:bodyPr>
          <a:lstStyle/>
          <a:p>
            <a:pPr marL="0" indent="0">
              <a:buNone/>
            </a:pPr>
            <a:r>
              <a:rPr lang="en-US" sz="2800" u="sng" dirty="0"/>
              <a:t>What is preemptive kernels and non-preemptive kernels?</a:t>
            </a:r>
          </a:p>
          <a:p>
            <a:r>
              <a:rPr lang="en-US" sz="2400" dirty="0"/>
              <a:t>Both preemptive and non-preemptive kernel: a process running in Kernel Mode can voluntarily relinquish the CPU (For ex: sleep to wait resource) =&gt; it is called </a:t>
            </a:r>
            <a:r>
              <a:rPr lang="en-US" sz="2400" i="1" dirty="0">
                <a:solidFill>
                  <a:srgbClr val="FF0000"/>
                </a:solidFill>
              </a:rPr>
              <a:t>planned process switch</a:t>
            </a:r>
            <a:r>
              <a:rPr lang="en-US" sz="2400" dirty="0"/>
              <a:t>. </a:t>
            </a:r>
          </a:p>
          <a:p>
            <a:r>
              <a:rPr lang="en-US" sz="2400" dirty="0"/>
              <a:t>In a preemptive kernel, a process running in Kernel Mode reacts to asynchronous events that could induce a process switch =&gt; </a:t>
            </a:r>
            <a:r>
              <a:rPr lang="en-US" sz="2400" i="1" dirty="0">
                <a:solidFill>
                  <a:srgbClr val="FF0000"/>
                </a:solidFill>
              </a:rPr>
              <a:t>forced process switch</a:t>
            </a:r>
            <a:r>
              <a:rPr lang="en-US" sz="2400" i="1" dirty="0"/>
              <a:t>.</a:t>
            </a:r>
          </a:p>
          <a:p>
            <a:r>
              <a:rPr lang="en-US" sz="2400" dirty="0"/>
              <a:t>Both preemptive and non-preemptive kernel: a process switch occurs when a process has finished some thread of kernel activity and the scheduler is invoked.</a:t>
            </a:r>
          </a:p>
          <a:p>
            <a:r>
              <a:rPr lang="en-US" sz="2400" dirty="0"/>
              <a:t>In non-preemptive kernel, the current process cannot be replaced unless it is about to switch to User Mode.</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5</a:t>
            </a:fld>
            <a:endParaRPr lang="en-US" dirty="0"/>
          </a:p>
        </p:txBody>
      </p:sp>
    </p:spTree>
    <p:extLst>
      <p:ext uri="{BB962C8B-B14F-4D97-AF65-F5344CB8AC3E}">
        <p14:creationId xmlns:p14="http://schemas.microsoft.com/office/powerpoint/2010/main" val="29261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552168" cy="858743"/>
          </a:xfrm>
        </p:spPr>
        <p:txBody>
          <a:bodyPr/>
          <a:lstStyle/>
          <a:p>
            <a:r>
              <a:rPr lang="en-US" sz="4000" dirty="0"/>
              <a:t>Kernel Preemption &amp; Synchronization</a:t>
            </a:r>
          </a:p>
        </p:txBody>
      </p:sp>
      <p:sp>
        <p:nvSpPr>
          <p:cNvPr id="3" name="Text Placeholder 2"/>
          <p:cNvSpPr>
            <a:spLocks noGrp="1"/>
          </p:cNvSpPr>
          <p:nvPr>
            <p:ph type="body" idx="1"/>
          </p:nvPr>
        </p:nvSpPr>
        <p:spPr>
          <a:xfrm>
            <a:off x="609600" y="1019033"/>
            <a:ext cx="11288485" cy="5337317"/>
          </a:xfrm>
        </p:spPr>
        <p:txBody>
          <a:bodyPr>
            <a:normAutofit/>
          </a:bodyPr>
          <a:lstStyle/>
          <a:p>
            <a:pPr marL="0" indent="0">
              <a:buNone/>
            </a:pPr>
            <a:r>
              <a:rPr lang="en-US" sz="2800" u="sng" dirty="0"/>
              <a:t>Main characteristic and motivation of a preemptive kernel :</a:t>
            </a:r>
          </a:p>
          <a:p>
            <a:pPr>
              <a:buFontTx/>
              <a:buChar char="-"/>
            </a:pPr>
            <a:r>
              <a:rPr lang="en-US" sz="2400" dirty="0"/>
              <a:t>A process running in Kernel Mode can be replaced by another process while the middle of a kernel function.</a:t>
            </a:r>
          </a:p>
          <a:p>
            <a:pPr>
              <a:buFontTx/>
              <a:buChar char="-"/>
            </a:pPr>
            <a:r>
              <a:rPr lang="en-US" sz="2400" dirty="0"/>
              <a:t>Benefit for processes performing timely scheduled tasks (such as external hardware controllers, movie-players, environmental monitors …)</a:t>
            </a:r>
          </a:p>
          <a:p>
            <a:pPr marL="0" indent="0">
              <a:buNone/>
            </a:pPr>
            <a:endParaRPr lang="en-US" sz="2400" dirty="0"/>
          </a:p>
          <a:p>
            <a:pPr marL="0" indent="0">
              <a:buNone/>
            </a:pPr>
            <a:r>
              <a:rPr lang="en-US" sz="2400" dirty="0"/>
              <a:t>For example: if on a particular CPU there are two tasks available, and one takes a </a:t>
            </a:r>
            <a:r>
              <a:rPr lang="en-US" sz="2400" dirty="0" err="1"/>
              <a:t>syscall</a:t>
            </a:r>
            <a:r>
              <a:rPr lang="en-US" sz="2400" dirty="0"/>
              <a:t> that takes 5ms to complete, and the other is an MP3 player application that needs to feed the audio pipe every 2ms, you might hear stuttering audio.</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6</a:t>
            </a:fld>
            <a:endParaRPr lang="en-US" dirty="0"/>
          </a:p>
        </p:txBody>
      </p:sp>
    </p:spTree>
    <p:extLst>
      <p:ext uri="{BB962C8B-B14F-4D97-AF65-F5344CB8AC3E}">
        <p14:creationId xmlns:p14="http://schemas.microsoft.com/office/powerpoint/2010/main" val="2495600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552168" cy="858743"/>
          </a:xfrm>
        </p:spPr>
        <p:txBody>
          <a:bodyPr/>
          <a:lstStyle/>
          <a:p>
            <a:r>
              <a:rPr lang="en-US" sz="4000" dirty="0"/>
              <a:t>Kernel Preemption &amp; Synchronization</a:t>
            </a:r>
          </a:p>
        </p:txBody>
      </p:sp>
      <p:sp>
        <p:nvSpPr>
          <p:cNvPr id="3" name="Text Placeholder 2"/>
          <p:cNvSpPr>
            <a:spLocks noGrp="1"/>
          </p:cNvSpPr>
          <p:nvPr>
            <p:ph type="body" idx="1"/>
          </p:nvPr>
        </p:nvSpPr>
        <p:spPr>
          <a:xfrm>
            <a:off x="609600" y="1019033"/>
            <a:ext cx="10972799" cy="5337317"/>
          </a:xfrm>
        </p:spPr>
        <p:txBody>
          <a:bodyPr>
            <a:normAutofit/>
          </a:bodyPr>
          <a:lstStyle/>
          <a:p>
            <a:pPr marL="0" indent="0">
              <a:buNone/>
            </a:pPr>
            <a:r>
              <a:rPr lang="en-US" sz="2800" u="sng" dirty="0"/>
              <a:t>When synchronization is necessary?</a:t>
            </a:r>
          </a:p>
          <a:p>
            <a:pPr>
              <a:buFontTx/>
              <a:buChar char="-"/>
            </a:pPr>
            <a:r>
              <a:rPr lang="en-US" sz="2400" i="1" dirty="0"/>
              <a:t>Race condition</a:t>
            </a:r>
            <a:r>
              <a:rPr lang="en-US" sz="2400" dirty="0"/>
              <a:t>: When the outcome of a computation depends on how two or more processes are scheduled, the code is incorrect. </a:t>
            </a:r>
          </a:p>
          <a:p>
            <a:pPr>
              <a:buFontTx/>
              <a:buChar char="-"/>
            </a:pPr>
            <a:r>
              <a:rPr lang="en-US" sz="2400" i="1" dirty="0"/>
              <a:t>Critical region</a:t>
            </a:r>
            <a:r>
              <a:rPr lang="en-US" sz="2400" dirty="0"/>
              <a:t>: Any section of code that should be finished by each process that begins it before another process can enter it (cause race condition)</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7</a:t>
            </a:fld>
            <a:endParaRPr lang="en-US" dirty="0"/>
          </a:p>
        </p:txBody>
      </p:sp>
    </p:spTree>
    <p:extLst>
      <p:ext uri="{BB962C8B-B14F-4D97-AF65-F5344CB8AC3E}">
        <p14:creationId xmlns:p14="http://schemas.microsoft.com/office/powerpoint/2010/main" val="4196554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552168" cy="858743"/>
          </a:xfrm>
        </p:spPr>
        <p:txBody>
          <a:bodyPr/>
          <a:lstStyle/>
          <a:p>
            <a:r>
              <a:rPr lang="en-US" sz="4000" dirty="0"/>
              <a:t>Kernel Preemption &amp; Synchronization</a:t>
            </a:r>
          </a:p>
        </p:txBody>
      </p:sp>
      <p:sp>
        <p:nvSpPr>
          <p:cNvPr id="3" name="Text Placeholder 2"/>
          <p:cNvSpPr>
            <a:spLocks noGrp="1"/>
          </p:cNvSpPr>
          <p:nvPr>
            <p:ph type="body" idx="1"/>
          </p:nvPr>
        </p:nvSpPr>
        <p:spPr/>
        <p:txBody>
          <a:bodyPr>
            <a:normAutofit fontScale="92500"/>
          </a:bodyPr>
          <a:lstStyle/>
          <a:p>
            <a:pPr marL="0" indent="0">
              <a:buNone/>
            </a:pPr>
            <a:r>
              <a:rPr lang="en-US" sz="2800" u="sng" dirty="0"/>
              <a:t>When synchronization is not necessary?</a:t>
            </a:r>
          </a:p>
          <a:p>
            <a:pPr marL="0" indent="0">
              <a:buNone/>
            </a:pPr>
            <a:r>
              <a:rPr lang="en-US" sz="2400" dirty="0"/>
              <a:t>Recall some designs:</a:t>
            </a:r>
          </a:p>
          <a:p>
            <a:pPr lvl="0"/>
            <a:r>
              <a:rPr lang="en-US" sz="2400" dirty="0"/>
              <a:t>All interrupt handlers acknowledge the interrupt and also disable the IRQ line. Further occurrences of the same interrupt cannot occur until the handler terminates.</a:t>
            </a:r>
          </a:p>
          <a:p>
            <a:pPr lvl="0"/>
            <a:r>
              <a:rPr lang="en-US" sz="2400" dirty="0"/>
              <a:t>Interrupt handlers, </a:t>
            </a:r>
            <a:r>
              <a:rPr lang="en-US" sz="2400" dirty="0" err="1"/>
              <a:t>softirqs</a:t>
            </a:r>
            <a:r>
              <a:rPr lang="en-US" sz="2400" dirty="0"/>
              <a:t> and </a:t>
            </a:r>
            <a:r>
              <a:rPr lang="en-US" sz="2400" dirty="0" err="1"/>
              <a:t>tasklets</a:t>
            </a:r>
            <a:r>
              <a:rPr lang="en-US" sz="2400" dirty="0"/>
              <a:t> are both non-preemption and non-blocking, </a:t>
            </a:r>
          </a:p>
          <a:p>
            <a:pPr lvl="0"/>
            <a:r>
              <a:rPr lang="en-US" sz="2400" dirty="0"/>
              <a:t>A kernel control path performing interrupt handling cannot be interrupted by a kernel control path executing a deferrable function or a system call service routine.</a:t>
            </a:r>
          </a:p>
          <a:p>
            <a:pPr lvl="0"/>
            <a:r>
              <a:rPr lang="en-US" sz="2400" dirty="0" err="1"/>
              <a:t>Softirqs</a:t>
            </a:r>
            <a:r>
              <a:rPr lang="en-US" sz="2400" dirty="0"/>
              <a:t> and </a:t>
            </a:r>
            <a:r>
              <a:rPr lang="en-US" sz="2400" dirty="0" err="1"/>
              <a:t>tasklets</a:t>
            </a:r>
            <a:r>
              <a:rPr lang="en-US" sz="2400" dirty="0"/>
              <a:t> cannot be interleaved on a given CPU.</a:t>
            </a:r>
          </a:p>
          <a:p>
            <a:pPr lvl="0"/>
            <a:r>
              <a:rPr lang="en-US" sz="2400" dirty="0"/>
              <a:t>The same </a:t>
            </a:r>
            <a:r>
              <a:rPr lang="en-US" sz="2400" dirty="0" err="1"/>
              <a:t>tasklet</a:t>
            </a:r>
            <a:r>
              <a:rPr lang="en-US" sz="2400" dirty="0"/>
              <a:t> cannot be executed simultaneously on several CPUs.</a:t>
            </a:r>
            <a:endParaRPr lang="en-US" sz="2000" dirty="0"/>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8</a:t>
            </a:fld>
            <a:endParaRPr lang="en-US" dirty="0"/>
          </a:p>
        </p:txBody>
      </p:sp>
    </p:spTree>
    <p:extLst>
      <p:ext uri="{BB962C8B-B14F-4D97-AF65-F5344CB8AC3E}">
        <p14:creationId xmlns:p14="http://schemas.microsoft.com/office/powerpoint/2010/main" val="2799647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Kernel Preemption &amp; Synchronization</a:t>
            </a:r>
          </a:p>
        </p:txBody>
      </p:sp>
      <p:sp>
        <p:nvSpPr>
          <p:cNvPr id="3" name="Text Placeholder 2"/>
          <p:cNvSpPr>
            <a:spLocks noGrp="1"/>
          </p:cNvSpPr>
          <p:nvPr>
            <p:ph type="body" idx="1"/>
          </p:nvPr>
        </p:nvSpPr>
        <p:spPr/>
        <p:txBody>
          <a:bodyPr>
            <a:normAutofit/>
          </a:bodyPr>
          <a:lstStyle/>
          <a:p>
            <a:pPr marL="0" indent="0">
              <a:buNone/>
            </a:pPr>
            <a:r>
              <a:rPr lang="en-US" sz="3200" u="sng" dirty="0"/>
              <a:t>When synchronization is not necessary?</a:t>
            </a:r>
          </a:p>
          <a:p>
            <a:pPr lvl="0"/>
            <a:r>
              <a:rPr lang="en-US" sz="2800" dirty="0"/>
              <a:t>Per CPU variables accessed by </a:t>
            </a:r>
            <a:r>
              <a:rPr lang="en-US" sz="2800" dirty="0" err="1"/>
              <a:t>softirqs</a:t>
            </a:r>
            <a:r>
              <a:rPr lang="en-US" sz="2800" dirty="0"/>
              <a:t> and </a:t>
            </a:r>
            <a:r>
              <a:rPr lang="en-US" sz="2800" dirty="0" err="1"/>
              <a:t>tasklets</a:t>
            </a:r>
            <a:r>
              <a:rPr lang="en-US" sz="2800" dirty="0"/>
              <a:t> only do not require synchronization.</a:t>
            </a:r>
          </a:p>
          <a:p>
            <a:pPr lvl="0"/>
            <a:r>
              <a:rPr lang="en-US" sz="2800" dirty="0"/>
              <a:t>A data structure accessed by only one kind of </a:t>
            </a:r>
            <a:r>
              <a:rPr lang="en-US" sz="2800" dirty="0" err="1"/>
              <a:t>tasklet</a:t>
            </a:r>
            <a:r>
              <a:rPr lang="en-US" sz="2800" dirty="0"/>
              <a:t> does not require synchronization.</a:t>
            </a:r>
          </a:p>
        </p:txBody>
      </p:sp>
      <p:sp>
        <p:nvSpPr>
          <p:cNvPr id="4" name="Date Placeholder 3"/>
          <p:cNvSpPr>
            <a:spLocks noGrp="1"/>
          </p:cNvSpPr>
          <p:nvPr>
            <p:ph type="dt" sz="half" idx="10"/>
          </p:nvPr>
        </p:nvSpPr>
        <p:spPr/>
        <p:txBody>
          <a:bodyPr/>
          <a:lstStyle/>
          <a:p>
            <a:fld id="{E243CA0E-CBEC-4BFA-B965-FB5C5E410893}" type="datetime1">
              <a:rPr lang="en-US" smtClean="0"/>
              <a:t>8/10/2018</a:t>
            </a:fld>
            <a:endParaRPr lang="en-US" dirty="0"/>
          </a:p>
        </p:txBody>
      </p:sp>
      <p:sp>
        <p:nvSpPr>
          <p:cNvPr id="5" name="Footer Placeholder 4"/>
          <p:cNvSpPr>
            <a:spLocks noGrp="1"/>
          </p:cNvSpPr>
          <p:nvPr>
            <p:ph type="ftr" sz="quarter" idx="11"/>
          </p:nvPr>
        </p:nvSpPr>
        <p:spPr/>
        <p:txBody>
          <a:bodyPr/>
          <a:lstStyle/>
          <a:p>
            <a:r>
              <a:rPr lang="en-US" smtClean="0"/>
              <a:t>Author: Anh.PT</a:t>
            </a:r>
            <a:endParaRPr lang="en-US" dirty="0"/>
          </a:p>
        </p:txBody>
      </p:sp>
      <p:sp>
        <p:nvSpPr>
          <p:cNvPr id="6" name="Slide Number Placeholder 5"/>
          <p:cNvSpPr>
            <a:spLocks noGrp="1"/>
          </p:cNvSpPr>
          <p:nvPr>
            <p:ph type="sldNum" sz="quarter" idx="12"/>
          </p:nvPr>
        </p:nvSpPr>
        <p:spPr/>
        <p:txBody>
          <a:bodyPr/>
          <a:lstStyle/>
          <a:p>
            <a:fld id="{554074BC-1308-4E23-B450-E1C627102CA0}" type="slidenum">
              <a:rPr lang="en-US" smtClean="0"/>
              <a:t>9</a:t>
            </a:fld>
            <a:endParaRPr lang="en-US" dirty="0"/>
          </a:p>
        </p:txBody>
      </p:sp>
    </p:spTree>
    <p:extLst>
      <p:ext uri="{BB962C8B-B14F-4D97-AF65-F5344CB8AC3E}">
        <p14:creationId xmlns:p14="http://schemas.microsoft.com/office/powerpoint/2010/main" val="465575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98933AD5902148B73C3A6E8E157916" ma:contentTypeVersion="11" ma:contentTypeDescription="Create a new document." ma:contentTypeScope="" ma:versionID="d9b237eb08da53db594196a9ad491594">
  <xsd:schema xmlns:xsd="http://www.w3.org/2001/XMLSchema" xmlns:xs="http://www.w3.org/2001/XMLSchema" xmlns:p="http://schemas.microsoft.com/office/2006/metadata/properties" xmlns:ns2="33419e83-4c84-4b04-806d-a1d5567fc066" xmlns:ns3="d06bbe67-9ddf-4939-9f19-13fa5e7ccdeb" targetNamespace="http://schemas.microsoft.com/office/2006/metadata/properties" ma:root="true" ma:fieldsID="05b8b7ac9e756e59a584ebb4cef76d88" ns2:_="" ns3:_="">
    <xsd:import namespace="33419e83-4c84-4b04-806d-a1d5567fc066"/>
    <xsd:import namespace="d06bbe67-9ddf-4939-9f19-13fa5e7ccdeb"/>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OCR" minOccurs="0"/>
                <xsd:element ref="ns2:MediaServiceDateTaken" minOccurs="0"/>
                <xsd:element ref="ns2:MediaServiceLocation" minOccurs="0"/>
                <xsd:element ref="ns2:MediaServiceEventHashCode" minOccurs="0"/>
                <xsd:element ref="ns2:MediaServiceGenerationTim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419e83-4c84-4b04-806d-a1d5567fc0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06bbe67-9ddf-4939-9f19-13fa5e7ccde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AFDA2B-EE96-4A45-B8BE-E7B9C09994E7}"/>
</file>

<file path=customXml/itemProps2.xml><?xml version="1.0" encoding="utf-8"?>
<ds:datastoreItem xmlns:ds="http://schemas.openxmlformats.org/officeDocument/2006/customXml" ds:itemID="{78788CEF-7F0E-49E9-8A5F-89D85A5CDA97}"/>
</file>

<file path=customXml/itemProps3.xml><?xml version="1.0" encoding="utf-8"?>
<ds:datastoreItem xmlns:ds="http://schemas.openxmlformats.org/officeDocument/2006/customXml" ds:itemID="{6D68A69A-D844-4C16-9853-4A8842CDE67D}"/>
</file>

<file path=docProps/app.xml><?xml version="1.0" encoding="utf-8"?>
<Properties xmlns="http://schemas.openxmlformats.org/officeDocument/2006/extended-properties" xmlns:vt="http://schemas.openxmlformats.org/officeDocument/2006/docPropsVTypes">
  <Template/>
  <TotalTime>636</TotalTime>
  <Words>1318</Words>
  <Application>Microsoft Office PowerPoint</Application>
  <PresentationFormat>Widescreen</PresentationFormat>
  <Paragraphs>186</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Template_Internal_Course</vt:lpstr>
      <vt:lpstr>Kernel Synchronization</vt:lpstr>
      <vt:lpstr>AGENDA</vt:lpstr>
      <vt:lpstr>How the kernel services Requests?</vt:lpstr>
      <vt:lpstr>How the kernel services Requests?</vt:lpstr>
      <vt:lpstr>Kernel Preemption &amp; Synchronization</vt:lpstr>
      <vt:lpstr>Kernel Preemption &amp; Synchronization</vt:lpstr>
      <vt:lpstr>Kernel Preemption &amp; Synchronization</vt:lpstr>
      <vt:lpstr>Kernel Preemption &amp; Synchronization</vt:lpstr>
      <vt:lpstr>Kernel Preemption &amp; Synchronization</vt:lpstr>
      <vt:lpstr>Synchronization Primitives</vt:lpstr>
      <vt:lpstr>Synchronization Primitives: Per-CPU Variables</vt:lpstr>
      <vt:lpstr>Synchronization Primitives: Atomic Operations</vt:lpstr>
      <vt:lpstr>Optimization and Memory Barriers </vt:lpstr>
      <vt:lpstr>Synchronization Primitives: Spin Locks</vt:lpstr>
      <vt:lpstr>Synchronization Primitives: Read/Write Spin Locks</vt:lpstr>
      <vt:lpstr>Synchronization Primitives: Seqlocks</vt:lpstr>
      <vt:lpstr>Synchronization Primitives: Read-Copy Update (RCU)</vt:lpstr>
      <vt:lpstr>Synchronization Primitives: Read-Copy Update (RCU)</vt:lpstr>
      <vt:lpstr>Synchronization Primitives: Semaphores</vt:lpstr>
      <vt:lpstr>Synchronization Accesses to Kernel Data Structures</vt:lpstr>
      <vt:lpstr>Synchronization Accesses to Kernel Data Structures</vt:lpstr>
      <vt:lpstr>summary</vt:lpstr>
      <vt:lpstr>reference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Luu An Phu (FGA.S16)</dc:creator>
  <cp:lastModifiedBy>Truong Van Huy (FGA.S16)</cp:lastModifiedBy>
  <cp:revision>138</cp:revision>
  <dcterms:created xsi:type="dcterms:W3CDTF">2018-06-19T02:17:42Z</dcterms:created>
  <dcterms:modified xsi:type="dcterms:W3CDTF">2018-08-10T02:12:07Z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0x0101005598933AD5902148B73C3A6E8E157916</vt:lpwstr>
  </property>
</Properties>
</file>