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12/16/2021</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12/16/2021</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12/16/2021</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12/16/2021</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12/16/2021</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12/16/2021</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12/16/2021</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E2DFEAF-B063-488F-A85D-FF83D9526099}"/>
              </a:ext>
            </a:extLst>
          </p:cNvPr>
          <p:cNvSpPr txBox="1"/>
          <p:nvPr/>
        </p:nvSpPr>
        <p:spPr>
          <a:xfrm>
            <a:off x="1447800" y="1750048"/>
            <a:ext cx="7162800" cy="892552"/>
          </a:xfrm>
          <a:prstGeom prst="rect">
            <a:avLst/>
          </a:prstGeom>
          <a:noFill/>
        </p:spPr>
        <p:txBody>
          <a:bodyPr wrap="square" lIns="0" tIns="0" rIns="0" bIns="0" rtlCol="0">
            <a:spAutoFit/>
          </a:bodyPr>
          <a:lstStyle/>
          <a:p>
            <a:pPr algn="l"/>
            <a:endParaRPr lang="en-US" dirty="0">
              <a:solidFill>
                <a:srgbClr val="F37422"/>
              </a:solidFill>
              <a:latin typeface="Times New Roman" panose="02020603050405020304" pitchFamily="18" charset="0"/>
              <a:cs typeface="Times New Roman" panose="02020603050405020304" pitchFamily="18" charset="0"/>
            </a:endParaRPr>
          </a:p>
          <a:p>
            <a:pPr algn="l"/>
            <a:r>
              <a:rPr lang="en-US" sz="2000" b="1" u="sng" dirty="0">
                <a:solidFill>
                  <a:srgbClr val="F37422"/>
                </a:solidFill>
                <a:latin typeface="Times New Roman" panose="02020603050405020304" pitchFamily="18" charset="0"/>
                <a:cs typeface="Times New Roman" panose="02020603050405020304" pitchFamily="18" charset="0"/>
              </a:rPr>
              <a:t>TÊN ĐỀ TÀI</a:t>
            </a:r>
            <a:r>
              <a:rPr lang="en-US" sz="2000" dirty="0">
                <a:solidFill>
                  <a:srgbClr val="F37422"/>
                </a:solidFill>
                <a:latin typeface="Times New Roman" panose="02020603050405020304" pitchFamily="18" charset="0"/>
                <a:cs typeface="Times New Roman" panose="02020603050405020304" pitchFamily="18" charset="0"/>
              </a:rPr>
              <a:t>: XÂY DỰNG </a:t>
            </a:r>
            <a:r>
              <a:rPr lang="en-US" sz="2000">
                <a:solidFill>
                  <a:srgbClr val="F37422"/>
                </a:solidFill>
                <a:latin typeface="Times New Roman" panose="02020603050405020304" pitchFamily="18" charset="0"/>
                <a:cs typeface="Times New Roman" panose="02020603050405020304" pitchFamily="18" charset="0"/>
              </a:rPr>
              <a:t>ỨNG DỤNG WEB </a:t>
            </a:r>
            <a:r>
              <a:rPr lang="en-US" sz="2000" dirty="0">
                <a:solidFill>
                  <a:srgbClr val="F37422"/>
                </a:solidFill>
                <a:latin typeface="Times New Roman" panose="02020603050405020304" pitchFamily="18" charset="0"/>
                <a:cs typeface="Times New Roman" panose="02020603050405020304" pitchFamily="18" charset="0"/>
              </a:rPr>
              <a:t>QUẢN LÝ BÀI VIÊT</a:t>
            </a:r>
          </a:p>
        </p:txBody>
      </p:sp>
      <p:sp>
        <p:nvSpPr>
          <p:cNvPr id="7" name="TextBox 6">
            <a:extLst>
              <a:ext uri="{FF2B5EF4-FFF2-40B4-BE49-F238E27FC236}">
                <a16:creationId xmlns:a16="http://schemas.microsoft.com/office/drawing/2014/main" id="{57D7E4A7-B4C6-4720-8201-1DA5931A1A87}"/>
              </a:ext>
            </a:extLst>
          </p:cNvPr>
          <p:cNvSpPr txBox="1"/>
          <p:nvPr/>
        </p:nvSpPr>
        <p:spPr>
          <a:xfrm>
            <a:off x="1447800" y="3290500"/>
            <a:ext cx="3768436" cy="307777"/>
          </a:xfrm>
          <a:prstGeom prst="rect">
            <a:avLst/>
          </a:prstGeom>
          <a:noFill/>
        </p:spPr>
        <p:txBody>
          <a:bodyPr wrap="square" lIns="0" tIns="0" rIns="0" bIns="0" rtlCol="0">
            <a:spAutoFit/>
          </a:bodyPr>
          <a:lstStyle/>
          <a:p>
            <a:pPr algn="l"/>
            <a:r>
              <a:rPr lang="en-US" sz="2000" b="1" dirty="0" err="1">
                <a:solidFill>
                  <a:srgbClr val="F37422"/>
                </a:solidFill>
                <a:latin typeface="Times New Roman" panose="02020603050405020304" pitchFamily="18" charset="0"/>
                <a:cs typeface="Times New Roman" panose="02020603050405020304" pitchFamily="18" charset="0"/>
              </a:rPr>
              <a:t>Sinh</a:t>
            </a:r>
            <a:r>
              <a:rPr lang="en-US" sz="2000" b="1" dirty="0">
                <a:solidFill>
                  <a:srgbClr val="F37422"/>
                </a:solidFill>
                <a:latin typeface="Times New Roman" panose="02020603050405020304" pitchFamily="18" charset="0"/>
                <a:cs typeface="Times New Roman" panose="02020603050405020304" pitchFamily="18" charset="0"/>
              </a:rPr>
              <a:t> </a:t>
            </a:r>
            <a:r>
              <a:rPr lang="en-US" sz="2000" b="1" dirty="0" err="1">
                <a:solidFill>
                  <a:srgbClr val="F37422"/>
                </a:solidFill>
                <a:latin typeface="Times New Roman" panose="02020603050405020304" pitchFamily="18" charset="0"/>
                <a:cs typeface="Times New Roman" panose="02020603050405020304" pitchFamily="18" charset="0"/>
              </a:rPr>
              <a:t>viên</a:t>
            </a:r>
            <a:r>
              <a:rPr lang="en-US" sz="2000" dirty="0">
                <a:solidFill>
                  <a:srgbClr val="F37422"/>
                </a:solidFill>
                <a:latin typeface="Times New Roman" panose="02020603050405020304" pitchFamily="18" charset="0"/>
                <a:cs typeface="Times New Roman" panose="02020603050405020304" pitchFamily="18" charset="0"/>
              </a:rPr>
              <a:t>: NGUYỄN HỒNG HẢI</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0" name="TextBox 9">
            <a:extLst>
              <a:ext uri="{FF2B5EF4-FFF2-40B4-BE49-F238E27FC236}">
                <a16:creationId xmlns:a16="http://schemas.microsoft.com/office/drawing/2014/main" id="{57D7E4A7-B4C6-4720-8201-1DA5931A1A87}"/>
              </a:ext>
            </a:extLst>
          </p:cNvPr>
          <p:cNvSpPr txBox="1"/>
          <p:nvPr/>
        </p:nvSpPr>
        <p:spPr>
          <a:xfrm>
            <a:off x="4953000" y="5864795"/>
            <a:ext cx="2133600" cy="276999"/>
          </a:xfrm>
          <a:prstGeom prst="rect">
            <a:avLst/>
          </a:prstGeom>
          <a:noFill/>
        </p:spPr>
        <p:txBody>
          <a:bodyPr wrap="square" lIns="0" tIns="0" rIns="0" bIns="0" rtlCol="0">
            <a:spAutoFit/>
          </a:bodyPr>
          <a:lstStyle/>
          <a:p>
            <a:r>
              <a:rPr lang="en-US" sz="1700" dirty="0">
                <a:solidFill>
                  <a:srgbClr val="F37422"/>
                </a:solidFill>
              </a:rPr>
              <a:t> </a:t>
            </a:r>
            <a:r>
              <a:rPr lang="en-US" dirty="0" err="1">
                <a:solidFill>
                  <a:srgbClr val="F37422"/>
                </a:solidFill>
                <a:latin typeface="Times New Roman" panose="02020603050405020304" pitchFamily="18" charset="0"/>
                <a:cs typeface="Times New Roman" panose="02020603050405020304" pitchFamily="18" charset="0"/>
              </a:rPr>
              <a:t>Hà</a:t>
            </a:r>
            <a:r>
              <a:rPr lang="en-US" dirty="0">
                <a:solidFill>
                  <a:srgbClr val="F37422"/>
                </a:solidFill>
                <a:latin typeface="Times New Roman" panose="02020603050405020304" pitchFamily="18" charset="0"/>
                <a:cs typeface="Times New Roman" panose="02020603050405020304" pitchFamily="18" charset="0"/>
              </a:rPr>
              <a:t> </a:t>
            </a:r>
            <a:r>
              <a:rPr lang="en-US" dirty="0" err="1">
                <a:solidFill>
                  <a:srgbClr val="F37422"/>
                </a:solidFill>
                <a:latin typeface="Times New Roman" panose="02020603050405020304" pitchFamily="18" charset="0"/>
                <a:cs typeface="Times New Roman" panose="02020603050405020304" pitchFamily="18" charset="0"/>
              </a:rPr>
              <a:t>Nội</a:t>
            </a:r>
            <a:r>
              <a:rPr lang="en-US" dirty="0">
                <a:solidFill>
                  <a:srgbClr val="F37422"/>
                </a:solidFill>
                <a:latin typeface="Times New Roman" panose="02020603050405020304" pitchFamily="18" charset="0"/>
                <a:cs typeface="Times New Roman" panose="02020603050405020304" pitchFamily="18" charset="0"/>
              </a:rPr>
              <a:t>, 10/12/2021</a:t>
            </a:r>
          </a:p>
        </p:txBody>
      </p:sp>
      <p:sp>
        <p:nvSpPr>
          <p:cNvPr id="11" name="TextBox 10">
            <a:extLst>
              <a:ext uri="{FF2B5EF4-FFF2-40B4-BE49-F238E27FC236}">
                <a16:creationId xmlns:a16="http://schemas.microsoft.com/office/drawing/2014/main" id="{57D7E4A7-B4C6-4720-8201-1DA5931A1A87}"/>
              </a:ext>
            </a:extLst>
          </p:cNvPr>
          <p:cNvSpPr txBox="1"/>
          <p:nvPr/>
        </p:nvSpPr>
        <p:spPr>
          <a:xfrm>
            <a:off x="1447800" y="4601518"/>
            <a:ext cx="5140036" cy="877163"/>
          </a:xfrm>
          <a:prstGeom prst="rect">
            <a:avLst/>
          </a:prstGeom>
          <a:noFill/>
        </p:spPr>
        <p:txBody>
          <a:bodyPr wrap="square" lIns="0" tIns="0" rIns="0" bIns="0" rtlCol="0">
            <a:spAutoFit/>
          </a:bodyPr>
          <a:lstStyle/>
          <a:p>
            <a:pPr algn="l"/>
            <a:r>
              <a:rPr lang="en-US" sz="2000" b="1" dirty="0" err="1">
                <a:solidFill>
                  <a:srgbClr val="F37422"/>
                </a:solidFill>
                <a:latin typeface="Times New Roman" panose="02020603050405020304" pitchFamily="18" charset="0"/>
                <a:cs typeface="Times New Roman" panose="02020603050405020304" pitchFamily="18" charset="0"/>
              </a:rPr>
              <a:t>Lớp</a:t>
            </a:r>
            <a:r>
              <a:rPr lang="en-US" sz="2000" dirty="0">
                <a:solidFill>
                  <a:srgbClr val="F37422"/>
                </a:solidFill>
                <a:latin typeface="Times New Roman" panose="02020603050405020304" pitchFamily="18" charset="0"/>
                <a:cs typeface="Times New Roman" panose="02020603050405020304" pitchFamily="18" charset="0"/>
              </a:rPr>
              <a:t>: </a:t>
            </a:r>
            <a:r>
              <a:rPr lang="en-US" sz="2000" b="1" dirty="0">
                <a:solidFill>
                  <a:srgbClr val="F37422"/>
                </a:solidFill>
                <a:latin typeface="Times New Roman" panose="02020603050405020304" pitchFamily="18" charset="0"/>
                <a:cs typeface="Times New Roman" panose="02020603050405020304" pitchFamily="18" charset="0"/>
              </a:rPr>
              <a:t>PYTHON2018E - ONLINE</a:t>
            </a:r>
          </a:p>
          <a:p>
            <a:pPr algn="l"/>
            <a:r>
              <a:rPr lang="en-US" sz="2000" b="1" dirty="0" err="1">
                <a:solidFill>
                  <a:srgbClr val="F37422"/>
                </a:solidFill>
                <a:latin typeface="Times New Roman" panose="02020603050405020304" pitchFamily="18" charset="0"/>
                <a:cs typeface="Times New Roman" panose="02020603050405020304" pitchFamily="18" charset="0"/>
              </a:rPr>
              <a:t>Giảng</a:t>
            </a:r>
            <a:r>
              <a:rPr lang="en-US" sz="2000" b="1" dirty="0">
                <a:solidFill>
                  <a:srgbClr val="F37422"/>
                </a:solidFill>
                <a:latin typeface="Times New Roman" panose="02020603050405020304" pitchFamily="18" charset="0"/>
                <a:cs typeface="Times New Roman" panose="02020603050405020304" pitchFamily="18" charset="0"/>
              </a:rPr>
              <a:t> </a:t>
            </a:r>
            <a:r>
              <a:rPr lang="en-US" sz="2000" b="1" dirty="0" err="1">
                <a:solidFill>
                  <a:srgbClr val="F37422"/>
                </a:solidFill>
                <a:latin typeface="Times New Roman" panose="02020603050405020304" pitchFamily="18" charset="0"/>
                <a:cs typeface="Times New Roman" panose="02020603050405020304" pitchFamily="18" charset="0"/>
              </a:rPr>
              <a:t>viên</a:t>
            </a:r>
            <a:r>
              <a:rPr lang="en-US" sz="2000" b="1" dirty="0">
                <a:solidFill>
                  <a:srgbClr val="F37422"/>
                </a:solidFill>
                <a:latin typeface="Times New Roman" panose="02020603050405020304" pitchFamily="18" charset="0"/>
                <a:cs typeface="Times New Roman" panose="02020603050405020304" pitchFamily="18" charset="0"/>
              </a:rPr>
              <a:t> </a:t>
            </a:r>
            <a:r>
              <a:rPr lang="en-US" sz="2000" b="1" dirty="0" err="1">
                <a:solidFill>
                  <a:srgbClr val="F37422"/>
                </a:solidFill>
                <a:latin typeface="Times New Roman" panose="02020603050405020304" pitchFamily="18" charset="0"/>
                <a:cs typeface="Times New Roman" panose="02020603050405020304" pitchFamily="18" charset="0"/>
              </a:rPr>
              <a:t>hướng</a:t>
            </a:r>
            <a:r>
              <a:rPr lang="en-US" sz="2000" b="1" dirty="0">
                <a:solidFill>
                  <a:srgbClr val="F37422"/>
                </a:solidFill>
                <a:latin typeface="Times New Roman" panose="02020603050405020304" pitchFamily="18" charset="0"/>
                <a:cs typeface="Times New Roman" panose="02020603050405020304" pitchFamily="18" charset="0"/>
              </a:rPr>
              <a:t> </a:t>
            </a:r>
            <a:r>
              <a:rPr lang="en-US" sz="2000" b="1" dirty="0" err="1">
                <a:solidFill>
                  <a:srgbClr val="F37422"/>
                </a:solidFill>
                <a:latin typeface="Times New Roman" panose="02020603050405020304" pitchFamily="18" charset="0"/>
                <a:cs typeface="Times New Roman" panose="02020603050405020304" pitchFamily="18" charset="0"/>
              </a:rPr>
              <a:t>dẫn</a:t>
            </a:r>
            <a:r>
              <a:rPr lang="en-US" sz="2000" dirty="0">
                <a:solidFill>
                  <a:srgbClr val="F37422"/>
                </a:solidFill>
                <a:latin typeface="Times New Roman" panose="02020603050405020304" pitchFamily="18" charset="0"/>
                <a:cs typeface="Times New Roman" panose="02020603050405020304" pitchFamily="18" charset="0"/>
              </a:rPr>
              <a:t>: VĨ LÊ</a:t>
            </a:r>
            <a:endParaRPr lang="en-US" sz="2000" b="1" dirty="0">
              <a:solidFill>
                <a:srgbClr val="F37422"/>
              </a:solidFill>
              <a:latin typeface="Times New Roman" panose="02020603050405020304" pitchFamily="18" charset="0"/>
              <a:cs typeface="Times New Roman" panose="02020603050405020304" pitchFamily="18" charset="0"/>
            </a:endParaRPr>
          </a:p>
          <a:p>
            <a:pPr algn="l"/>
            <a:endParaRPr lang="en-US" sz="1700" dirty="0">
              <a:solidFill>
                <a:srgbClr val="F37422"/>
              </a:solidFill>
            </a:endParaRPr>
          </a:p>
        </p:txBody>
      </p:sp>
    </p:spTree>
    <p:extLst>
      <p:ext uri="{BB962C8B-B14F-4D97-AF65-F5344CB8AC3E}">
        <p14:creationId xmlns:p14="http://schemas.microsoft.com/office/powerpoint/2010/main" val="2817079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2" name="Rectangle 1"/>
          <p:cNvSpPr/>
          <p:nvPr/>
        </p:nvSpPr>
        <p:spPr>
          <a:xfrm>
            <a:off x="3048000" y="2967335"/>
            <a:ext cx="6096000" cy="369332"/>
          </a:xfrm>
          <a:prstGeom prst="rect">
            <a:avLst/>
          </a:prstGeom>
        </p:spPr>
        <p:txBody>
          <a:bodyPr>
            <a:spAutoFit/>
          </a:bodyPr>
          <a:lstStyle/>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D7E4A7-B4C6-4720-8201-1DA5931A1A87}"/>
              </a:ext>
            </a:extLst>
          </p:cNvPr>
          <p:cNvSpPr txBox="1"/>
          <p:nvPr/>
        </p:nvSpPr>
        <p:spPr>
          <a:xfrm>
            <a:off x="1143000" y="1752600"/>
            <a:ext cx="10134600" cy="4247317"/>
          </a:xfrm>
          <a:prstGeom prst="rect">
            <a:avLst/>
          </a:prstGeom>
          <a:noFill/>
        </p:spPr>
        <p:txBody>
          <a:bodyPr wrap="square" lIns="0" tIns="0" rIns="0" bIns="0" rtlCol="0">
            <a:spAutoFit/>
          </a:bodyPr>
          <a:lstStyle/>
          <a:p>
            <a:pPr algn="just"/>
            <a:r>
              <a:rPr lang="en-US" sz="2000" b="1" u="sng" dirty="0">
                <a:solidFill>
                  <a:srgbClr val="F37422"/>
                </a:solidFill>
                <a:latin typeface="Times New Roman" panose="02020603050405020304" pitchFamily="18" charset="0"/>
                <a:cs typeface="Times New Roman" panose="02020603050405020304" pitchFamily="18" charset="0"/>
              </a:rPr>
              <a:t>GIỚI THIỆU ĐỀ TÀI:</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Tạo một ứng dụng web nơi người dùng có thể đăng nhập.</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có thể tải tệp lên.</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có thể xem các tệp đã tải lên của mình.</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có thể tìm kiếm và xem hồ sơ của những người dùng khác.</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Họ có thể chia sẻ các tệp đã tải lên của họ với bất kỳ người dùng nào trong số đó.</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cũng có thể xem các tệp được chia sẻ bởi những người dùng khác trong các tệp đã tải lên.</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Trong hồ sơ người dùng, người dùng có thể đặt ảnh hồ sơ của mình.</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có thể tải xuống các tệp do người dùng khác tải lên.</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có thể tải lên bất kỳ loại tệp nào như hình ảnh, video, tệp văn bản và các loại chương trình khác nhau như mã python, mã java, v.v.</a:t>
            </a:r>
            <a:endParaRPr lang="en-US" sz="2000" dirty="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17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7" name="TextBox 6">
            <a:extLst>
              <a:ext uri="{FF2B5EF4-FFF2-40B4-BE49-F238E27FC236}">
                <a16:creationId xmlns:a16="http://schemas.microsoft.com/office/drawing/2014/main" id="{57D7E4A7-B4C6-4720-8201-1DA5931A1A87}"/>
              </a:ext>
            </a:extLst>
          </p:cNvPr>
          <p:cNvSpPr txBox="1"/>
          <p:nvPr/>
        </p:nvSpPr>
        <p:spPr>
          <a:xfrm>
            <a:off x="1447800" y="1600200"/>
            <a:ext cx="9296400" cy="1846659"/>
          </a:xfrm>
          <a:prstGeom prst="rect">
            <a:avLst/>
          </a:prstGeom>
          <a:noFill/>
        </p:spPr>
        <p:txBody>
          <a:bodyPr wrap="square" lIns="0" tIns="0" rIns="0" bIns="0" rtlCol="0">
            <a:spAutoFit/>
          </a:bodyPr>
          <a:lstStyle/>
          <a:p>
            <a:r>
              <a:rPr lang="en-US" sz="2000" b="1" u="sng" dirty="0">
                <a:solidFill>
                  <a:srgbClr val="F37422"/>
                </a:solidFill>
                <a:latin typeface="Times New Roman" panose="02020603050405020304" pitchFamily="18" charset="0"/>
                <a:cs typeface="Times New Roman" panose="02020603050405020304" pitchFamily="18" charset="0"/>
              </a:rPr>
              <a:t>LÝ DO CHỌN ĐỀ TÀI:</a:t>
            </a:r>
          </a:p>
          <a:p>
            <a:pPr lvl="1" algn="just"/>
            <a:r>
              <a:rPr lang="en-US" sz="2000" dirty="0">
                <a:solidFill>
                  <a:srgbClr val="F37422"/>
                </a:solidFill>
                <a:latin typeface="Times New Roman" panose="02020603050405020304" pitchFamily="18" charset="0"/>
                <a:cs typeface="Times New Roman" panose="02020603050405020304" pitchFamily="18" charset="0"/>
              </a:rPr>
              <a:t>Do </a:t>
            </a:r>
            <a:r>
              <a:rPr lang="en-US" sz="2000" dirty="0" err="1">
                <a:solidFill>
                  <a:srgbClr val="F37422"/>
                </a:solidFill>
                <a:latin typeface="Times New Roman" panose="02020603050405020304" pitchFamily="18" charset="0"/>
                <a:cs typeface="Times New Roman" panose="02020603050405020304" pitchFamily="18" charset="0"/>
              </a:rPr>
              <a:t>thời</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gian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chuẩn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bị</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có</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hạn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cộng</a:t>
            </a:r>
            <a:r>
              <a:rPr lang="en-US" sz="2000" dirty="0">
                <a:solidFill>
                  <a:srgbClr val="F37422"/>
                </a:solidFill>
                <a:latin typeface="Times New Roman" panose="02020603050405020304" pitchFamily="18" charset="0"/>
                <a:cs typeface="Times New Roman" panose="02020603050405020304" pitchFamily="18" charset="0"/>
              </a:rPr>
              <a:t> them </a:t>
            </a:r>
            <a:r>
              <a:rPr lang="en-US" sz="2000" dirty="0" err="1">
                <a:solidFill>
                  <a:srgbClr val="F37422"/>
                </a:solidFill>
                <a:latin typeface="Times New Roman" panose="02020603050405020304" pitchFamily="18" charset="0"/>
                <a:cs typeface="Times New Roman" panose="02020603050405020304" pitchFamily="18" charset="0"/>
              </a:rPr>
              <a:t>việc</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em</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vẫn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ch</a:t>
            </a:r>
            <a:r>
              <a:rPr lang="vi-VN" sz="2000" dirty="0">
                <a:solidFill>
                  <a:srgbClr val="F37422"/>
                </a:solidFill>
                <a:latin typeface="Times New Roman" panose="02020603050405020304" pitchFamily="18" charset="0"/>
                <a:cs typeface="Times New Roman" panose="02020603050405020304" pitchFamily="18" charset="0"/>
              </a:rPr>
              <a:t>ư</a:t>
            </a:r>
            <a:r>
              <a:rPr lang="en-US" sz="2000" dirty="0">
                <a:solidFill>
                  <a:srgbClr val="F37422"/>
                </a:solidFill>
                <a:latin typeface="Times New Roman" panose="02020603050405020304" pitchFamily="18" charset="0"/>
                <a:cs typeface="Times New Roman" panose="02020603050405020304" pitchFamily="18" charset="0"/>
              </a:rPr>
              <a:t>a </a:t>
            </a:r>
            <a:r>
              <a:rPr lang="en-US" sz="2000" dirty="0" err="1">
                <a:solidFill>
                  <a:srgbClr val="F37422"/>
                </a:solidFill>
                <a:latin typeface="Times New Roman" panose="02020603050405020304" pitchFamily="18" charset="0"/>
                <a:cs typeface="Times New Roman" panose="02020603050405020304" pitchFamily="18" charset="0"/>
              </a:rPr>
              <a:t>thành</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thạo</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viêc</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xây</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dựng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một</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ứng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dụng</a:t>
            </a:r>
            <a:r>
              <a:rPr lang="en-US" sz="2000" dirty="0">
                <a:solidFill>
                  <a:srgbClr val="F37422"/>
                </a:solidFill>
                <a:latin typeface="Times New Roman" panose="02020603050405020304" pitchFamily="18" charset="0"/>
                <a:cs typeface="Times New Roman" panose="02020603050405020304" pitchFamily="18" charset="0"/>
              </a:rPr>
              <a:t> web </a:t>
            </a:r>
            <a:r>
              <a:rPr lang="en-US" sz="2000" dirty="0" err="1">
                <a:solidFill>
                  <a:srgbClr val="F37422"/>
                </a:solidFill>
                <a:latin typeface="Times New Roman" panose="02020603050405020304" pitchFamily="18" charset="0"/>
                <a:cs typeface="Times New Roman" panose="02020603050405020304" pitchFamily="18" charset="0"/>
              </a:rPr>
              <a:t>bằng</a:t>
            </a:r>
            <a:r>
              <a:rPr lang="en-US" sz="2000" dirty="0">
                <a:solidFill>
                  <a:srgbClr val="F37422"/>
                </a:solidFill>
                <a:latin typeface="Times New Roman" panose="02020603050405020304" pitchFamily="18" charset="0"/>
                <a:cs typeface="Times New Roman" panose="02020603050405020304" pitchFamily="18" charset="0"/>
              </a:rPr>
              <a:t> Django </a:t>
            </a:r>
            <a:r>
              <a:rPr lang="en-US" sz="2000" dirty="0" err="1">
                <a:solidFill>
                  <a:srgbClr val="F37422"/>
                </a:solidFill>
                <a:latin typeface="Times New Roman" panose="02020603050405020304" pitchFamily="18" charset="0"/>
                <a:cs typeface="Times New Roman" panose="02020603050405020304" pitchFamily="18" charset="0"/>
              </a:rPr>
              <a:t>nên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em</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muốn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xây</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dựng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một</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ứng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dụng</a:t>
            </a:r>
            <a:r>
              <a:rPr lang="en-US" sz="2000" dirty="0">
                <a:solidFill>
                  <a:srgbClr val="F37422"/>
                </a:solidFill>
                <a:latin typeface="Times New Roman" panose="02020603050405020304" pitchFamily="18" charset="0"/>
                <a:cs typeface="Times New Roman" panose="02020603050405020304" pitchFamily="18" charset="0"/>
              </a:rPr>
              <a:t> web đ</a:t>
            </a:r>
            <a:r>
              <a:rPr lang="vi-VN" sz="2000" dirty="0">
                <a:solidFill>
                  <a:srgbClr val="F37422"/>
                </a:solidFill>
                <a:latin typeface="Times New Roman" panose="02020603050405020304" pitchFamily="18" charset="0"/>
                <a:cs typeface="Times New Roman" panose="02020603050405020304" pitchFamily="18" charset="0"/>
              </a:rPr>
              <a:t>ơ</a:t>
            </a:r>
            <a:r>
              <a:rPr lang="en-US" sz="2000" dirty="0">
                <a:solidFill>
                  <a:srgbClr val="F37422"/>
                </a:solidFill>
                <a:latin typeface="Times New Roman" panose="02020603050405020304" pitchFamily="18" charset="0"/>
                <a:cs typeface="Times New Roman" panose="02020603050405020304" pitchFamily="18" charset="0"/>
              </a:rPr>
              <a:t>n </a:t>
            </a:r>
            <a:r>
              <a:rPr lang="en-US" sz="2000" dirty="0" err="1">
                <a:solidFill>
                  <a:srgbClr val="F37422"/>
                </a:solidFill>
                <a:latin typeface="Times New Roman" panose="02020603050405020304" pitchFamily="18" charset="0"/>
                <a:cs typeface="Times New Roman" panose="02020603050405020304" pitchFamily="18" charset="0"/>
              </a:rPr>
              <a:t>giản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có</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thể</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xây</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dựng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nhanh</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chóng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và</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dễ</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dàng</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nh</a:t>
            </a:r>
            <a:r>
              <a:rPr lang="vi-VN" sz="2000" dirty="0">
                <a:solidFill>
                  <a:srgbClr val="F37422"/>
                </a:solidFill>
                <a:latin typeface="Times New Roman" panose="02020603050405020304" pitchFamily="18" charset="0"/>
                <a:cs typeface="Times New Roman" panose="02020603050405020304" pitchFamily="18" charset="0"/>
              </a:rPr>
              <a:t>ư</a:t>
            </a:r>
            <a:r>
              <a:rPr lang="en-US" sz="2000" dirty="0">
                <a:solidFill>
                  <a:srgbClr val="F37422"/>
                </a:solidFill>
                <a:latin typeface="Times New Roman" panose="02020603050405020304" pitchFamily="18" charset="0"/>
                <a:cs typeface="Times New Roman" panose="02020603050405020304" pitchFamily="18" charset="0"/>
              </a:rPr>
              <a:t>ng </a:t>
            </a:r>
            <a:r>
              <a:rPr lang="en-US" sz="2000" dirty="0" err="1">
                <a:solidFill>
                  <a:srgbClr val="F37422"/>
                </a:solidFill>
                <a:latin typeface="Times New Roman" panose="02020603050405020304" pitchFamily="18" charset="0"/>
                <a:cs typeface="Times New Roman" panose="02020603050405020304" pitchFamily="18" charset="0"/>
              </a:rPr>
              <a:t>vẫn</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phải</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đảm</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bảo</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có</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đầy</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đủ</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chức</a:t>
            </a:r>
            <a:r>
              <a:rPr lang="en-US" sz="2000" dirty="0">
                <a:solidFill>
                  <a:srgbClr val="F37422"/>
                </a:solidFill>
                <a:latin typeface="Times New Roman" panose="02020603050405020304" pitchFamily="18" charset="0"/>
                <a:cs typeface="Times New Roman" panose="02020603050405020304" pitchFamily="18" charset="0"/>
              </a:rPr>
              <a:t> </a:t>
            </a:r>
            <a:r>
              <a:rPr lang="en-US" sz="2000" dirty="0" err="1">
                <a:solidFill>
                  <a:srgbClr val="F37422"/>
                </a:solidFill>
                <a:latin typeface="Times New Roman" panose="02020603050405020304" pitchFamily="18" charset="0"/>
                <a:cs typeface="Times New Roman" panose="02020603050405020304" pitchFamily="18" charset="0"/>
              </a:rPr>
              <a:t>năng</a:t>
            </a:r>
            <a:r>
              <a:rPr lang="en-US" sz="2000" dirty="0">
                <a:solidFill>
                  <a:srgbClr val="F37422"/>
                </a:solidFill>
                <a:latin typeface="Times New Roman" panose="02020603050405020304" pitchFamily="18" charset="0"/>
                <a:cs typeface="Times New Roman" panose="02020603050405020304" pitchFamily="18" charset="0"/>
              </a:rPr>
              <a:t> đ</a:t>
            </a:r>
            <a:r>
              <a:rPr lang="vi-VN" sz="2000" dirty="0">
                <a:solidFill>
                  <a:srgbClr val="F37422"/>
                </a:solidFill>
                <a:latin typeface="Times New Roman" panose="02020603050405020304" pitchFamily="18" charset="0"/>
                <a:cs typeface="Times New Roman" panose="02020603050405020304" pitchFamily="18" charset="0"/>
              </a:rPr>
              <a:t>ược yêu cầu. Để có thể kết thúc khóa học với kết quả tốt nhất và nhận được chứng chỉ.</a:t>
            </a:r>
            <a:endParaRPr lang="en-US" sz="2000" dirty="0">
              <a:solidFill>
                <a:srgbClr val="F374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82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7" name="TextBox 6">
            <a:extLst>
              <a:ext uri="{FF2B5EF4-FFF2-40B4-BE49-F238E27FC236}">
                <a16:creationId xmlns:a16="http://schemas.microsoft.com/office/drawing/2014/main" id="{57D7E4A7-B4C6-4720-8201-1DA5931A1A87}"/>
              </a:ext>
            </a:extLst>
          </p:cNvPr>
          <p:cNvSpPr txBox="1"/>
          <p:nvPr/>
        </p:nvSpPr>
        <p:spPr>
          <a:xfrm>
            <a:off x="1143000" y="1676400"/>
            <a:ext cx="9601200" cy="3662541"/>
          </a:xfrm>
          <a:prstGeom prst="rect">
            <a:avLst/>
          </a:prstGeom>
          <a:noFill/>
        </p:spPr>
        <p:txBody>
          <a:bodyPr wrap="square" lIns="0" tIns="0" rIns="0" bIns="0" rtlCol="0">
            <a:spAutoFit/>
          </a:bodyPr>
          <a:lstStyle/>
          <a:p>
            <a:pPr algn="just"/>
            <a:r>
              <a:rPr lang="en-US" sz="2000" b="1" u="sng" dirty="0">
                <a:solidFill>
                  <a:srgbClr val="F37422"/>
                </a:solidFill>
                <a:latin typeface="Times New Roman" panose="02020603050405020304" pitchFamily="18" charset="0"/>
                <a:cs typeface="Times New Roman" panose="02020603050405020304" pitchFamily="18" charset="0"/>
              </a:rPr>
              <a:t>NGHIỆP VỤ HỆ THỐNG:</a:t>
            </a:r>
          </a:p>
          <a:p>
            <a:pPr algn="just"/>
            <a:r>
              <a:rPr lang="en-US" sz="2000" dirty="0">
                <a:solidFill>
                  <a:srgbClr val="F37422"/>
                </a:solidFill>
                <a:latin typeface="Times New Roman" panose="02020603050405020304" pitchFamily="18" charset="0"/>
                <a:cs typeface="Times New Roman" panose="02020603050405020304" pitchFamily="18" charset="0"/>
              </a:rPr>
              <a:t>* Admin:</a:t>
            </a:r>
          </a:p>
          <a:p>
            <a:pPr marL="285750" indent="-285750" algn="just">
              <a:buFontTx/>
              <a:buChar char="-"/>
            </a:pPr>
            <a:r>
              <a:rPr lang="en-US" sz="2000" dirty="0">
                <a:solidFill>
                  <a:srgbClr val="F37422"/>
                </a:solidFill>
                <a:latin typeface="Times New Roman" panose="02020603050405020304" pitchFamily="18" charset="0"/>
                <a:cs typeface="Times New Roman" panose="02020603050405020304" pitchFamily="18" charset="0"/>
              </a:rPr>
              <a:t>Admin đ</a:t>
            </a:r>
            <a:r>
              <a:rPr lang="vi-VN" sz="2000" dirty="0">
                <a:solidFill>
                  <a:srgbClr val="F37422"/>
                </a:solidFill>
                <a:latin typeface="Times New Roman" panose="02020603050405020304" pitchFamily="18" charset="0"/>
                <a:cs typeface="Times New Roman" panose="02020603050405020304" pitchFamily="18" charset="0"/>
              </a:rPr>
              <a:t>ược cấp sẵn tài khoản truy cậpvào hệ thống</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Sau khi đăng nhập admin phải đăng nhập để có quyền quản lý bài viết và người dùng</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Admin có quyền tùy ý quản lý thêm, sửa, xóa các bài viết, phân quyền người dùng và thông tin người dùng</a:t>
            </a:r>
          </a:p>
          <a:p>
            <a:pPr algn="just"/>
            <a:r>
              <a:rPr lang="vi-VN" sz="2000" dirty="0">
                <a:solidFill>
                  <a:srgbClr val="F37422"/>
                </a:solidFill>
                <a:latin typeface="Times New Roman" panose="02020603050405020304" pitchFamily="18" charset="0"/>
                <a:cs typeface="Times New Roman" panose="02020603050405020304" pitchFamily="18" charset="0"/>
              </a:rPr>
              <a:t>* User:</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Người dùng phải tạo tài khoản và đăng nhập để có quyền truy cập hệ thống và thực hiện các chức năng quản lý bài viết và thông tin cá nhân của mình</a:t>
            </a:r>
          </a:p>
          <a:p>
            <a:pPr marL="285750" indent="-285750" algn="just">
              <a:buFontTx/>
              <a:buChar char="-"/>
            </a:pPr>
            <a:r>
              <a:rPr lang="vi-VN" sz="2000" dirty="0">
                <a:solidFill>
                  <a:srgbClr val="F37422"/>
                </a:solidFill>
                <a:latin typeface="Times New Roman" panose="02020603050405020304" pitchFamily="18" charset="0"/>
                <a:cs typeface="Times New Roman" panose="02020603050405020304" pitchFamily="18" charset="0"/>
              </a:rPr>
              <a:t>Sau khi đăng nhập người dùng có toàn quyền tạo và chỉnh sửa thông tin cá nhân, tạo, chỉnh sửa và xóa các bài viết của mình và xem các bài viết, profile của những người dùng khác</a:t>
            </a:r>
          </a:p>
          <a:p>
            <a:pPr marL="285750" indent="-285750">
              <a:buFontTx/>
              <a:buChar char="-"/>
            </a:pPr>
            <a:endParaRPr lang="vi-VN" b="1" dirty="0">
              <a:solidFill>
                <a:srgbClr val="F374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6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7" name="TextBox 6">
            <a:extLst>
              <a:ext uri="{FF2B5EF4-FFF2-40B4-BE49-F238E27FC236}">
                <a16:creationId xmlns:a16="http://schemas.microsoft.com/office/drawing/2014/main" id="{57D7E4A7-B4C6-4720-8201-1DA5931A1A87}"/>
              </a:ext>
            </a:extLst>
          </p:cNvPr>
          <p:cNvSpPr txBox="1"/>
          <p:nvPr/>
        </p:nvSpPr>
        <p:spPr>
          <a:xfrm>
            <a:off x="1447800" y="1524000"/>
            <a:ext cx="9220200" cy="307777"/>
          </a:xfrm>
          <a:prstGeom prst="rect">
            <a:avLst/>
          </a:prstGeom>
          <a:noFill/>
        </p:spPr>
        <p:txBody>
          <a:bodyPr wrap="square" lIns="0" tIns="0" rIns="0" bIns="0" rtlCol="0">
            <a:spAutoFit/>
          </a:bodyPr>
          <a:lstStyle/>
          <a:p>
            <a:r>
              <a:rPr lang="en-US" sz="2000" b="1" u="sng" dirty="0">
                <a:solidFill>
                  <a:srgbClr val="F37422"/>
                </a:solidFill>
                <a:latin typeface="Times New Roman" panose="02020603050405020304" pitchFamily="18" charset="0"/>
                <a:cs typeface="Times New Roman" panose="02020603050405020304" pitchFamily="18" charset="0"/>
              </a:rPr>
              <a:t>S</a:t>
            </a:r>
            <a:r>
              <a:rPr lang="vi-VN" sz="2000" b="1" u="sng" dirty="0">
                <a:solidFill>
                  <a:srgbClr val="F37422"/>
                </a:solidFill>
                <a:latin typeface="Times New Roman" panose="02020603050405020304" pitchFamily="18" charset="0"/>
                <a:cs typeface="Times New Roman" panose="02020603050405020304" pitchFamily="18" charset="0"/>
              </a:rPr>
              <a:t>Ơ</a:t>
            </a:r>
            <a:r>
              <a:rPr lang="en-US" sz="2000" b="1" u="sng" dirty="0">
                <a:solidFill>
                  <a:srgbClr val="F37422"/>
                </a:solidFill>
                <a:latin typeface="Times New Roman" panose="02020603050405020304" pitchFamily="18" charset="0"/>
                <a:cs typeface="Times New Roman" panose="02020603050405020304" pitchFamily="18" charset="0"/>
              </a:rPr>
              <a:t> ĐỒ USECASE HỆ THỐNG:</a:t>
            </a:r>
            <a:endParaRPr lang="en-US" u="sng" dirty="0">
              <a:solidFill>
                <a:srgbClr val="F3742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1AA12E-AAE8-4133-940F-2D5E414F9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427" y="1954887"/>
            <a:ext cx="7887801" cy="4058216"/>
          </a:xfrm>
          <a:prstGeom prst="rect">
            <a:avLst/>
          </a:prstGeom>
        </p:spPr>
      </p:pic>
    </p:spTree>
    <p:extLst>
      <p:ext uri="{BB962C8B-B14F-4D97-AF65-F5344CB8AC3E}">
        <p14:creationId xmlns:p14="http://schemas.microsoft.com/office/powerpoint/2010/main" val="23067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id="{57D7E4A7-B4C6-4720-8201-1DA5931A1A87}"/>
              </a:ext>
            </a:extLst>
          </p:cNvPr>
          <p:cNvSpPr txBox="1"/>
          <p:nvPr/>
        </p:nvSpPr>
        <p:spPr>
          <a:xfrm>
            <a:off x="1219200" y="1752600"/>
            <a:ext cx="9448800" cy="3016210"/>
          </a:xfrm>
          <a:prstGeom prst="rect">
            <a:avLst/>
          </a:prstGeom>
          <a:noFill/>
        </p:spPr>
        <p:txBody>
          <a:bodyPr wrap="square" lIns="0" tIns="0" rIns="0" bIns="0" rtlCol="0">
            <a:spAutoFit/>
          </a:bodyPr>
          <a:lstStyle/>
          <a:p>
            <a:pPr algn="l"/>
            <a:r>
              <a:rPr lang="en-US" sz="2000" b="1" i="1" u="sng" dirty="0">
                <a:solidFill>
                  <a:srgbClr val="F37422"/>
                </a:solidFill>
                <a:latin typeface="Times New Roman" panose="02020603050405020304" pitchFamily="18" charset="0"/>
                <a:cs typeface="Times New Roman" panose="02020603050405020304" pitchFamily="18" charset="0"/>
              </a:rPr>
              <a:t>CÔNG NGHỆ SỬ DỤNG</a:t>
            </a:r>
            <a:r>
              <a:rPr lang="en-US" sz="2000" b="1" u="sng" dirty="0">
                <a:solidFill>
                  <a:srgbClr val="F37422"/>
                </a:solidFill>
                <a:latin typeface="Times New Roman" panose="02020603050405020304" pitchFamily="18" charset="0"/>
                <a:cs typeface="Times New Roman" panose="02020603050405020304" pitchFamily="18" charset="0"/>
              </a:rPr>
              <a:t>:</a:t>
            </a:r>
          </a:p>
          <a:p>
            <a:pPr marL="285750" indent="-285750" algn="l">
              <a:buFontTx/>
              <a:buChar char="-"/>
            </a:pPr>
            <a:r>
              <a:rPr lang="en-US" sz="2000" dirty="0">
                <a:solidFill>
                  <a:srgbClr val="F37422"/>
                </a:solidFill>
                <a:latin typeface="Times New Roman" panose="02020603050405020304" pitchFamily="18" charset="0"/>
                <a:cs typeface="Times New Roman" panose="02020603050405020304" pitchFamily="18" charset="0"/>
              </a:rPr>
              <a:t>Python 3.8.5</a:t>
            </a:r>
          </a:p>
          <a:p>
            <a:pPr marL="285750" indent="-285750" algn="l">
              <a:buFontTx/>
              <a:buChar char="-"/>
            </a:pPr>
            <a:r>
              <a:rPr lang="en-US" sz="2000" dirty="0">
                <a:solidFill>
                  <a:srgbClr val="F37422"/>
                </a:solidFill>
                <a:latin typeface="Times New Roman" panose="02020603050405020304" pitchFamily="18" charset="0"/>
                <a:cs typeface="Times New Roman" panose="02020603050405020304" pitchFamily="18" charset="0"/>
              </a:rPr>
              <a:t>Django 3.2.0</a:t>
            </a:r>
          </a:p>
          <a:p>
            <a:pPr marL="285750" indent="-285750" algn="l">
              <a:buFontTx/>
              <a:buChar char="-"/>
            </a:pPr>
            <a:r>
              <a:rPr lang="en-US" sz="2000" dirty="0">
                <a:solidFill>
                  <a:srgbClr val="F37422"/>
                </a:solidFill>
                <a:latin typeface="Times New Roman" panose="02020603050405020304" pitchFamily="18" charset="0"/>
                <a:cs typeface="Times New Roman" panose="02020603050405020304" pitchFamily="18" charset="0"/>
              </a:rPr>
              <a:t>HTML5</a:t>
            </a:r>
          </a:p>
          <a:p>
            <a:pPr marL="285750" indent="-285750" algn="l">
              <a:buFontTx/>
              <a:buChar char="-"/>
            </a:pPr>
            <a:r>
              <a:rPr lang="en-US" sz="2000" dirty="0">
                <a:solidFill>
                  <a:srgbClr val="F37422"/>
                </a:solidFill>
                <a:latin typeface="Times New Roman" panose="02020603050405020304" pitchFamily="18" charset="0"/>
                <a:cs typeface="Times New Roman" panose="02020603050405020304" pitchFamily="18" charset="0"/>
              </a:rPr>
              <a:t>CSS3</a:t>
            </a:r>
          </a:p>
          <a:p>
            <a:pPr marL="285750" indent="-285750" algn="l">
              <a:buFontTx/>
              <a:buChar char="-"/>
            </a:pPr>
            <a:r>
              <a:rPr lang="en-US" sz="2000" dirty="0" err="1">
                <a:solidFill>
                  <a:srgbClr val="F37422"/>
                </a:solidFill>
                <a:latin typeface="Times New Roman" panose="02020603050405020304" pitchFamily="18" charset="0"/>
                <a:cs typeface="Times New Roman" panose="02020603050405020304" pitchFamily="18" charset="0"/>
              </a:rPr>
              <a:t>Javascript</a:t>
            </a:r>
            <a:endParaRPr lang="en-US" sz="2000" dirty="0">
              <a:solidFill>
                <a:srgbClr val="F37422"/>
              </a:solidFill>
              <a:latin typeface="Times New Roman" panose="02020603050405020304" pitchFamily="18" charset="0"/>
              <a:cs typeface="Times New Roman" panose="02020603050405020304" pitchFamily="18" charset="0"/>
            </a:endParaRPr>
          </a:p>
          <a:p>
            <a:pPr marL="285750" indent="-285750" algn="l">
              <a:buFontTx/>
              <a:buChar char="-"/>
            </a:pPr>
            <a:r>
              <a:rPr lang="en-US" sz="2000" dirty="0">
                <a:solidFill>
                  <a:srgbClr val="F37422"/>
                </a:solidFill>
                <a:latin typeface="Times New Roman" panose="02020603050405020304" pitchFamily="18" charset="0"/>
                <a:cs typeface="Times New Roman" panose="02020603050405020304" pitchFamily="18" charset="0"/>
              </a:rPr>
              <a:t>Bootstrap 4</a:t>
            </a:r>
          </a:p>
          <a:p>
            <a:pPr marL="285750" indent="-285750" algn="l">
              <a:buFontTx/>
              <a:buChar char="-"/>
            </a:pPr>
            <a:r>
              <a:rPr lang="en-US" sz="2000" dirty="0" err="1">
                <a:solidFill>
                  <a:srgbClr val="F37422"/>
                </a:solidFill>
                <a:latin typeface="Times New Roman" panose="02020603050405020304" pitchFamily="18" charset="0"/>
                <a:cs typeface="Times New Roman" panose="02020603050405020304" pitchFamily="18" charset="0"/>
              </a:rPr>
              <a:t>JQuery</a:t>
            </a:r>
            <a:r>
              <a:rPr lang="en-US" sz="2000" dirty="0">
                <a:solidFill>
                  <a:srgbClr val="F37422"/>
                </a:solidFill>
                <a:latin typeface="Times New Roman" panose="02020603050405020304" pitchFamily="18" charset="0"/>
                <a:cs typeface="Times New Roman" panose="02020603050405020304" pitchFamily="18" charset="0"/>
              </a:rPr>
              <a:t> 3</a:t>
            </a:r>
          </a:p>
          <a:p>
            <a:endParaRPr lang="en-US" dirty="0">
              <a:solidFill>
                <a:srgbClr val="F37422"/>
              </a:solidFill>
              <a:latin typeface="Times New Roman" panose="02020603050405020304" pitchFamily="18" charset="0"/>
              <a:cs typeface="Times New Roman" panose="02020603050405020304" pitchFamily="18" charset="0"/>
            </a:endParaRPr>
          </a:p>
          <a:p>
            <a:pPr algn="l"/>
            <a:endParaRPr lang="en-US" dirty="0">
              <a:solidFill>
                <a:srgbClr val="F374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5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2" y="20782"/>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id="{57D7E4A7-B4C6-4720-8201-1DA5931A1A87}"/>
              </a:ext>
            </a:extLst>
          </p:cNvPr>
          <p:cNvSpPr txBox="1"/>
          <p:nvPr/>
        </p:nvSpPr>
        <p:spPr>
          <a:xfrm>
            <a:off x="2057400" y="2872701"/>
            <a:ext cx="8077200" cy="1938992"/>
          </a:xfrm>
          <a:prstGeom prst="rect">
            <a:avLst/>
          </a:prstGeom>
          <a:noFill/>
        </p:spPr>
        <p:txBody>
          <a:bodyPr wrap="square" lIns="0" tIns="0" rIns="0" bIns="0" rtlCol="0">
            <a:spAutoFit/>
          </a:bodyPr>
          <a:lstStyle/>
          <a:p>
            <a:pPr algn="ctr"/>
            <a:endParaRPr lang="en-US" sz="2000" b="1" dirty="0">
              <a:solidFill>
                <a:srgbClr val="F37422"/>
              </a:solidFill>
              <a:latin typeface="Times New Roman" panose="02020603050405020304" pitchFamily="18" charset="0"/>
              <a:cs typeface="Times New Roman" panose="02020603050405020304" pitchFamily="18" charset="0"/>
            </a:endParaRPr>
          </a:p>
          <a:p>
            <a:pPr algn="ctr"/>
            <a:r>
              <a:rPr lang="en-US" sz="2400" b="1" dirty="0">
                <a:solidFill>
                  <a:srgbClr val="F37422"/>
                </a:solidFill>
                <a:latin typeface="Times New Roman" panose="02020603050405020304" pitchFamily="18" charset="0"/>
                <a:cs typeface="Times New Roman" panose="02020603050405020304" pitchFamily="18" charset="0"/>
              </a:rPr>
              <a:t>CHÂN THÀNH CẢM ƠN THẦY CÔ ĐÃ LẮNG NGHE</a:t>
            </a:r>
          </a:p>
          <a:p>
            <a:pPr algn="ctr"/>
            <a:endParaRPr lang="en-US" sz="2400" b="1" dirty="0">
              <a:solidFill>
                <a:srgbClr val="F37422"/>
              </a:solidFill>
              <a:latin typeface="Times New Roman" panose="02020603050405020304" pitchFamily="18" charset="0"/>
              <a:cs typeface="Times New Roman" panose="02020603050405020304" pitchFamily="18" charset="0"/>
            </a:endParaRPr>
          </a:p>
          <a:p>
            <a:pPr algn="ctr"/>
            <a:r>
              <a:rPr lang="en-US" sz="2400" b="1" dirty="0">
                <a:solidFill>
                  <a:srgbClr val="F37422"/>
                </a:solidFill>
                <a:latin typeface="Times New Roman" panose="02020603050405020304" pitchFamily="18" charset="0"/>
                <a:cs typeface="Times New Roman" panose="02020603050405020304" pitchFamily="18" charset="0"/>
              </a:rPr>
              <a:t>THANK YOU!!!</a:t>
            </a:r>
          </a:p>
          <a:p>
            <a:pPr algn="ctr"/>
            <a:endParaRPr lang="en-US" sz="1700" dirty="0">
              <a:solidFill>
                <a:srgbClr val="F37422"/>
              </a:solidFill>
            </a:endParaRPr>
          </a:p>
          <a:p>
            <a:pPr algn="ctr"/>
            <a:endParaRPr lang="en-US" sz="1700" dirty="0">
              <a:solidFill>
                <a:srgbClr val="F37422"/>
              </a:solidFill>
            </a:endParaRPr>
          </a:p>
        </p:txBody>
      </p:sp>
    </p:spTree>
    <p:extLst>
      <p:ext uri="{BB962C8B-B14F-4D97-AF65-F5344CB8AC3E}">
        <p14:creationId xmlns:p14="http://schemas.microsoft.com/office/powerpoint/2010/main" val="26106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docProps/app.xml><?xml version="1.0" encoding="utf-8"?>
<Properties xmlns="http://schemas.openxmlformats.org/officeDocument/2006/extended-properties" xmlns:vt="http://schemas.openxmlformats.org/officeDocument/2006/docPropsVTypes">
  <Template>9Slide.vn</Template>
  <TotalTime>145</TotalTime>
  <Words>470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#9Slide02 Noi dung dai</vt:lpstr>
      <vt:lpstr>#9Slide02 Tieu de dai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Hong Hai</cp:lastModifiedBy>
  <cp:revision>19</cp:revision>
  <dcterms:created xsi:type="dcterms:W3CDTF">2020-08-07T13:14:06Z</dcterms:created>
  <dcterms:modified xsi:type="dcterms:W3CDTF">2021-12-16T08:56:47Z</dcterms:modified>
  <cp:category>9Slide.vn</cp:category>
  <cp:contentStatus>9Slide</cp:contentStatus>
</cp:coreProperties>
</file>