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51AA5-5BDB-4BD5-BB03-3E56174C086D}" v="1" dt="2019-01-15T16:50:32.302"/>
    <p1510:client id="{AAEFC674-C71D-42D3-85FD-0D926BE9F432}" v="23" dt="2019-01-15T16:53:15.9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>
        <p:scale>
          <a:sx n="60" d="100"/>
          <a:sy n="60" d="100"/>
        </p:scale>
        <p:origin x="240" y="396"/>
      </p:cViewPr>
      <p:guideLst>
        <p:guide orient="horz" pos="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02.12.2022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xmlns="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xmlns="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cs-CZ" sz="3200" spc="-10">
                <a:solidFill>
                  <a:srgbClr val="FFFFFF"/>
                </a:solidFill>
                <a:cs typeface="Source Sans Pro Light"/>
              </a:rPr>
              <a:t>75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5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cs-CZ" sz="3200" spc="-10" err="1">
                <a:solidFill>
                  <a:srgbClr val="FFFFFF"/>
                </a:solidFill>
                <a:cs typeface="Source Sans Pro Light"/>
              </a:rPr>
              <a:t>Elementary</a:t>
            </a:r>
            <a:r>
              <a:rPr sz="3200" spc="-1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School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9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sz="3200" spc="-5" dirty="0">
                <a:solidFill>
                  <a:srgbClr val="FFFFFF"/>
                </a:solidFill>
                <a:cs typeface="Source Sans Pro Light"/>
              </a:rPr>
              <a:t>Grade: </a:t>
            </a:r>
            <a:r>
              <a:rPr lang="cs-CZ" sz="3200" spc="-5">
                <a:solidFill>
                  <a:srgbClr val="FFFFFF"/>
                </a:solidFill>
                <a:cs typeface="Source Sans Pro Light"/>
              </a:rPr>
              <a:t>4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cs typeface="Source Sans Pro Light"/>
              </a:rPr>
              <a:t>CCSS,</a:t>
            </a:r>
            <a:r>
              <a:rPr sz="32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spc="5" dirty="0">
                <a:solidFill>
                  <a:srgbClr val="FFFFFF"/>
                </a:solidFill>
                <a:cs typeface="Source Sans Pro Light"/>
              </a:rPr>
              <a:t>NGSS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956" y="3289300"/>
            <a:ext cx="967740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How do animals perceive</a:t>
            </a:r>
            <a:endParaRPr lang="cs-CZ" sz="7200" spc="-5">
              <a:solidFill>
                <a:srgbClr val="00318B"/>
              </a:solidFill>
              <a:cs typeface="Source Sans Pro"/>
            </a:endParaRP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the world?</a:t>
            </a:r>
            <a:endParaRPr lang="cs-CZ" sz="720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6565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540584" y="5632723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s-CZ" sz="4000" spc="-5" err="1">
                <a:solidFill>
                  <a:srgbClr val="00A0F0"/>
                </a:solidFill>
                <a:cs typeface="Source Sans Pro Light"/>
              </a:rPr>
              <a:t>Life</a:t>
            </a:r>
            <a:r>
              <a:rPr lang="cs-CZ" sz="4000" spc="-5">
                <a:solidFill>
                  <a:srgbClr val="00A0F0"/>
                </a:solidFill>
                <a:cs typeface="Source Sans Pro Light"/>
              </a:rPr>
              <a:t> Science, Animal</a:t>
            </a:r>
            <a:r>
              <a:rPr lang="cs-CZ" sz="4000" spc="-15">
                <a:solidFill>
                  <a:srgbClr val="00A0F0"/>
                </a:solidFill>
                <a:cs typeface="Source Sans Pro Light"/>
              </a:rPr>
              <a:t> </a:t>
            </a:r>
            <a:r>
              <a:rPr lang="cs-CZ" sz="4000" spc="5">
                <a:solidFill>
                  <a:srgbClr val="00A0F0"/>
                </a:solidFill>
                <a:cs typeface="Source Sans Pro Light"/>
              </a:rPr>
              <a:t>Biology</a:t>
            </a:r>
            <a:endParaRPr lang="cs-CZ" sz="4000">
              <a:cs typeface="Source Sans Pro Ligh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56CA5EA-8906-472F-B33D-C56FC0D2F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6" y="6718300"/>
            <a:ext cx="4343400" cy="1628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697D96F-CA17-4A29-A9FC-D79C57B49032}"/>
              </a:ext>
            </a:extLst>
          </p:cNvPr>
          <p:cNvGrpSpPr/>
          <p:nvPr/>
        </p:nvGrpSpPr>
        <p:grpSpPr>
          <a:xfrm>
            <a:off x="-19844" y="2798890"/>
            <a:ext cx="4885135" cy="828288"/>
            <a:chOff x="-19844" y="2798890"/>
            <a:chExt cx="4885135" cy="828288"/>
          </a:xfrm>
          <a:solidFill>
            <a:srgbClr val="FFBF00"/>
          </a:solidFill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xmlns="" id="{DA12AC99-EC5E-4392-8054-AF0DE866402B}"/>
                </a:ext>
              </a:extLst>
            </p:cNvPr>
            <p:cNvSpPr/>
            <p:nvPr/>
          </p:nvSpPr>
          <p:spPr>
            <a:xfrm>
              <a:off x="-19844" y="2799178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xmlns="" id="{B71CB4DF-A4F3-464D-86D8-D2C705048CB0}"/>
                </a:ext>
              </a:extLst>
            </p:cNvPr>
            <p:cNvSpPr/>
            <p:nvPr/>
          </p:nvSpPr>
          <p:spPr>
            <a:xfrm>
              <a:off x="1608534" y="279889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-19844" y="556807"/>
            <a:ext cx="4788239" cy="82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65956" y="748698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cs typeface="Source Sans Pro Light"/>
              </a:rPr>
              <a:t>Lesson</a:t>
            </a:r>
            <a:r>
              <a:rPr sz="2800" spc="-6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10" dirty="0">
                <a:solidFill>
                  <a:srgbClr val="FFFFFF"/>
                </a:solidFill>
                <a:cs typeface="Source Sans Pro Light"/>
              </a:rPr>
              <a:t>overview</a:t>
            </a:r>
            <a:endParaRPr sz="2800" dirty="0">
              <a:cs typeface="Source Sans Pro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" y="1689100"/>
            <a:ext cx="17220406" cy="85754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animal kingdom </a:t>
            </a:r>
            <a:r>
              <a:rPr lang="en-US" dirty="0">
                <a:cs typeface="Source Sans Pro Light"/>
              </a:rPr>
              <a:t>is </a:t>
            </a:r>
            <a:r>
              <a:rPr lang="en-US" spc="10" dirty="0">
                <a:cs typeface="Source Sans Pro Light"/>
              </a:rPr>
              <a:t>very </a:t>
            </a:r>
            <a:r>
              <a:rPr lang="en-US" dirty="0">
                <a:cs typeface="Source Sans Pro Light"/>
              </a:rPr>
              <a:t>diverse. Each </a:t>
            </a:r>
            <a:r>
              <a:rPr lang="en-US" spc="-5" dirty="0">
                <a:cs typeface="Source Sans Pro Light"/>
              </a:rPr>
              <a:t>animal has </a:t>
            </a:r>
            <a:r>
              <a:rPr lang="en-US" spc="-10" dirty="0">
                <a:cs typeface="Source Sans Pro Light"/>
              </a:rPr>
              <a:t>a </a:t>
            </a:r>
            <a:r>
              <a:rPr lang="en-US" dirty="0">
                <a:cs typeface="Source Sans Pro Light"/>
              </a:rPr>
              <a:t>unique </a:t>
            </a:r>
            <a:r>
              <a:rPr lang="en-US" spc="-10" dirty="0">
                <a:cs typeface="Source Sans Pro Light"/>
              </a:rPr>
              <a:t>appearance, </a:t>
            </a:r>
            <a:r>
              <a:rPr lang="en-US" spc="-5" dirty="0">
                <a:cs typeface="Source Sans Pro Light"/>
              </a:rPr>
              <a:t>body  </a:t>
            </a:r>
            <a:r>
              <a:rPr lang="en-US" spc="-10" dirty="0">
                <a:cs typeface="Source Sans Pro Light"/>
              </a:rPr>
              <a:t>structure,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dirty="0">
                <a:cs typeface="Source Sans Pro Light"/>
              </a:rPr>
              <a:t>senses,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spc="-10" dirty="0">
                <a:cs typeface="Source Sans Pro Light"/>
              </a:rPr>
              <a:t>adapted to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environment where </a:t>
            </a:r>
            <a:r>
              <a:rPr lang="en-US" dirty="0">
                <a:cs typeface="Source Sans Pro Light"/>
              </a:rPr>
              <a:t>it lives. Their </a:t>
            </a:r>
            <a:r>
              <a:rPr lang="en-US" spc="-5" dirty="0">
                <a:cs typeface="Source Sans Pro Light"/>
              </a:rPr>
              <a:t>environment </a:t>
            </a:r>
            <a:r>
              <a:rPr lang="en-US" dirty="0">
                <a:cs typeface="Source Sans Pro Light"/>
              </a:rPr>
              <a:t>is  </a:t>
            </a:r>
            <a:r>
              <a:rPr lang="en-US" spc="-5" dirty="0">
                <a:cs typeface="Source Sans Pro Light"/>
              </a:rPr>
              <a:t>also reflected </a:t>
            </a:r>
            <a:r>
              <a:rPr lang="en-US" dirty="0">
                <a:cs typeface="Source Sans Pro Light"/>
              </a:rPr>
              <a:t>in the </a:t>
            </a:r>
            <a:r>
              <a:rPr lang="en-US" spc="-10" dirty="0">
                <a:cs typeface="Source Sans Pro Light"/>
              </a:rPr>
              <a:t>structure </a:t>
            </a:r>
            <a:r>
              <a:rPr lang="en-US" dirty="0">
                <a:cs typeface="Source Sans Pro Light"/>
              </a:rPr>
              <a:t>of their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5" dirty="0">
                <a:cs typeface="Source Sans Pro Light"/>
              </a:rPr>
              <a:t>systems. </a:t>
            </a:r>
            <a:r>
              <a:rPr lang="en-US" dirty="0">
                <a:cs typeface="Source Sans Pro Light"/>
              </a:rPr>
              <a:t>In this lesson,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dirty="0">
                <a:cs typeface="Source Sans Pro Light"/>
              </a:rPr>
              <a:t>will </a:t>
            </a:r>
            <a:r>
              <a:rPr lang="en-US" spc="-10" dirty="0">
                <a:cs typeface="Source Sans Pro Light"/>
              </a:rPr>
              <a:t>receive  a </a:t>
            </a:r>
            <a:r>
              <a:rPr lang="en-US" spc="-5" dirty="0">
                <a:cs typeface="Source Sans Pro Light"/>
              </a:rPr>
              <a:t>brief </a:t>
            </a:r>
            <a:r>
              <a:rPr lang="en-US" spc="5" dirty="0">
                <a:cs typeface="Source Sans Pro Light"/>
              </a:rPr>
              <a:t>overview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dirty="0">
                <a:cs typeface="Source Sans Pro Light"/>
              </a:rPr>
              <a:t>the types of living </a:t>
            </a:r>
            <a:r>
              <a:rPr lang="en-US" spc="-5" dirty="0">
                <a:cs typeface="Source Sans Pro Light"/>
              </a:rPr>
              <a:t>animals and </a:t>
            </a:r>
            <a:r>
              <a:rPr lang="en-US" spc="5" dirty="0">
                <a:cs typeface="Source Sans Pro Light"/>
              </a:rPr>
              <a:t>observe  </a:t>
            </a:r>
            <a:r>
              <a:rPr lang="en-US" dirty="0">
                <a:cs typeface="Source Sans Pro Light"/>
              </a:rPr>
              <a:t>them on </a:t>
            </a:r>
            <a:r>
              <a:rPr lang="en-US" spc="-5" dirty="0">
                <a:cs typeface="Source Sans Pro Light"/>
              </a:rPr>
              <a:t>an </a:t>
            </a:r>
            <a:r>
              <a:rPr lang="en-US" spc="-10" dirty="0">
                <a:cs typeface="Source Sans Pro Light"/>
              </a:rPr>
              <a:t>interactive</a:t>
            </a:r>
            <a:r>
              <a:rPr lang="en-US" dirty="0">
                <a:cs typeface="Source Sans Pro Light"/>
              </a:rPr>
              <a:t> model.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550" y="3870007"/>
            <a:ext cx="7085806" cy="1143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indent="-127000">
              <a:lnSpc>
                <a:spcPct val="100000"/>
              </a:lnSpc>
              <a:spcBef>
                <a:spcPts val="100"/>
              </a:spcBef>
              <a:buChar char="•"/>
              <a:tabLst>
                <a:tab pos="139700" algn="l"/>
              </a:tabLst>
            </a:pPr>
            <a:r>
              <a:rPr lang="en-US" spc="-10" dirty="0">
                <a:cs typeface="Source Sans Pro Light"/>
              </a:rPr>
              <a:t>Learn </a:t>
            </a:r>
            <a:r>
              <a:rPr lang="en-US" spc="-5" dirty="0">
                <a:cs typeface="Source Sans Pro Light"/>
              </a:rPr>
              <a:t>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function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 </a:t>
            </a:r>
            <a:r>
              <a:rPr lang="en-US" spc="-5" dirty="0">
                <a:cs typeface="Source Sans Pro Light"/>
              </a:rPr>
              <a:t>and</a:t>
            </a:r>
            <a:r>
              <a:rPr lang="en-US" spc="20" dirty="0">
                <a:cs typeface="Source Sans Pro Light"/>
              </a:rPr>
              <a:t> </a:t>
            </a:r>
            <a:r>
              <a:rPr lang="en-US" dirty="0">
                <a:cs typeface="Source Sans Pro Light"/>
              </a:rPr>
              <a:t>senses.</a:t>
            </a:r>
          </a:p>
          <a:p>
            <a:pPr marL="139700" indent="-127000">
              <a:lnSpc>
                <a:spcPct val="100000"/>
              </a:lnSpc>
              <a:spcBef>
                <a:spcPts val="60"/>
              </a:spcBef>
              <a:buChar char="•"/>
              <a:tabLst>
                <a:tab pos="139700" algn="l"/>
              </a:tabLst>
            </a:pPr>
            <a:r>
              <a:rPr lang="en-US" spc="-10" dirty="0">
                <a:cs typeface="Source Sans Pro Light"/>
              </a:rPr>
              <a:t>Compare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various </a:t>
            </a:r>
            <a:r>
              <a:rPr lang="en-US" dirty="0">
                <a:cs typeface="Source Sans Pro Light"/>
              </a:rPr>
              <a:t>types of</a:t>
            </a:r>
            <a:r>
              <a:rPr lang="en-US" spc="15" dirty="0">
                <a:cs typeface="Source Sans Pro Light"/>
              </a:rPr>
              <a:t> </a:t>
            </a:r>
            <a:r>
              <a:rPr lang="en-US" spc="-5" dirty="0">
                <a:cs typeface="Source Sans Pro Light"/>
              </a:rPr>
              <a:t>animals.</a:t>
            </a:r>
            <a:endParaRPr lang="en-US" dirty="0">
              <a:cs typeface="Source Sans Pro Light"/>
            </a:endParaRPr>
          </a:p>
          <a:p>
            <a:pPr marL="139700" marR="5080" indent="-127000">
              <a:lnSpc>
                <a:spcPct val="104200"/>
              </a:lnSpc>
              <a:buChar char="•"/>
              <a:tabLst>
                <a:tab pos="139700" algn="l"/>
              </a:tabLst>
            </a:pPr>
            <a:r>
              <a:rPr lang="en-US" spc="-5" dirty="0">
                <a:cs typeface="Source Sans Pro Light"/>
              </a:rPr>
              <a:t>Discover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interior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animal bodies thanks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3D </a:t>
            </a:r>
            <a:r>
              <a:rPr lang="en-US" spc="-10" dirty="0">
                <a:cs typeface="Source Sans Pro Light"/>
              </a:rPr>
              <a:t>interactive </a:t>
            </a:r>
            <a:r>
              <a:rPr lang="en-US" dirty="0">
                <a:cs typeface="Source Sans Pro Light"/>
              </a:rPr>
              <a:t>models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spc="-10" dirty="0">
                <a:cs typeface="Source Sans Pro Light"/>
              </a:rPr>
              <a:t>a practical  </a:t>
            </a:r>
            <a:r>
              <a:rPr lang="en-US" dirty="0">
                <a:cs typeface="Source Sans Pro Light"/>
              </a:rPr>
              <a:t>experiment.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73429" y="3915295"/>
            <a:ext cx="7497375" cy="2821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i="1" err="1">
                <a:cs typeface="Source Sans Pro Light"/>
              </a:rPr>
              <a:t>Nervous</a:t>
            </a:r>
            <a:r>
              <a:rPr lang="cs-CZ" i="1">
                <a:cs typeface="Source Sans Pro Light"/>
              </a:rPr>
              <a:t> </a:t>
            </a:r>
            <a:r>
              <a:rPr lang="cs-CZ" i="1" spc="-5" err="1">
                <a:cs typeface="Source Sans Pro Light"/>
              </a:rPr>
              <a:t>system</a:t>
            </a:r>
            <a:r>
              <a:rPr lang="cs-CZ" i="1" spc="-5">
                <a:cs typeface="Source Sans Pro Light"/>
              </a:rPr>
              <a:t>, </a:t>
            </a:r>
            <a:r>
              <a:rPr lang="cs-CZ" i="1" err="1">
                <a:cs typeface="Source Sans Pro Light"/>
              </a:rPr>
              <a:t>Senses</a:t>
            </a:r>
            <a:r>
              <a:rPr lang="cs-CZ" i="1">
                <a:cs typeface="Source Sans Pro Light"/>
              </a:rPr>
              <a:t>,</a:t>
            </a:r>
            <a:r>
              <a:rPr lang="cs-CZ" i="1" spc="-60">
                <a:cs typeface="Source Sans Pro Light"/>
              </a:rPr>
              <a:t> </a:t>
            </a:r>
            <a:r>
              <a:rPr lang="cs-CZ" i="1" err="1">
                <a:cs typeface="Source Sans Pro Light"/>
              </a:rPr>
              <a:t>Animals</a:t>
            </a:r>
            <a:endParaRPr lang="cs-CZ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112" y="2971758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-5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44731" y="2755900"/>
            <a:ext cx="3256756" cy="828000"/>
          </a:xfrm>
          <a:custGeom>
            <a:avLst/>
            <a:gdLst/>
            <a:ahLst/>
            <a:cxnLst/>
            <a:rect l="l" t="t" r="r" b="b"/>
            <a:pathLst>
              <a:path w="1909445" h="437514">
                <a:moveTo>
                  <a:pt x="1690241" y="0"/>
                </a:moveTo>
                <a:lnTo>
                  <a:pt x="0" y="0"/>
                </a:lnTo>
                <a:lnTo>
                  <a:pt x="0" y="437154"/>
                </a:lnTo>
                <a:lnTo>
                  <a:pt x="1690241" y="437154"/>
                </a:lnTo>
                <a:lnTo>
                  <a:pt x="1740359" y="431381"/>
                </a:lnTo>
                <a:lnTo>
                  <a:pt x="1786366" y="414937"/>
                </a:lnTo>
                <a:lnTo>
                  <a:pt x="1826950" y="389135"/>
                </a:lnTo>
                <a:lnTo>
                  <a:pt x="1860800" y="355285"/>
                </a:lnTo>
                <a:lnTo>
                  <a:pt x="1886602" y="314701"/>
                </a:lnTo>
                <a:lnTo>
                  <a:pt x="1903046" y="268694"/>
                </a:lnTo>
                <a:lnTo>
                  <a:pt x="1908818" y="218577"/>
                </a:lnTo>
                <a:lnTo>
                  <a:pt x="1903046" y="168459"/>
                </a:lnTo>
                <a:lnTo>
                  <a:pt x="1886602" y="122452"/>
                </a:lnTo>
                <a:lnTo>
                  <a:pt x="1860800" y="81868"/>
                </a:lnTo>
                <a:lnTo>
                  <a:pt x="1826950" y="48018"/>
                </a:lnTo>
                <a:lnTo>
                  <a:pt x="1786366" y="22216"/>
                </a:lnTo>
                <a:lnTo>
                  <a:pt x="1740359" y="5772"/>
                </a:lnTo>
                <a:lnTo>
                  <a:pt x="1690241" y="0"/>
                </a:lnTo>
                <a:close/>
              </a:path>
            </a:pathLst>
          </a:custGeom>
          <a:solidFill>
            <a:srgbClr val="FFA0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9310687" y="2948045"/>
            <a:ext cx="24780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cs typeface="Source Sans Pro Light"/>
              </a:rPr>
              <a:t>K</a:t>
            </a:r>
            <a:r>
              <a:rPr sz="2800" spc="25" dirty="0">
                <a:solidFill>
                  <a:srgbClr val="FFFFFF"/>
                </a:solidFill>
                <a:cs typeface="Source Sans Pro Light"/>
              </a:rPr>
              <a:t>e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ywo</a:t>
            </a:r>
            <a:r>
              <a:rPr sz="2800" spc="-20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794" y="5346700"/>
            <a:ext cx="3256757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65162" y="55388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xmlns="" id="{93496C00-BF6E-431A-8FA0-C7B881D9384B}"/>
              </a:ext>
            </a:extLst>
          </p:cNvPr>
          <p:cNvSpPr txBox="1"/>
          <p:nvPr/>
        </p:nvSpPr>
        <p:spPr>
          <a:xfrm>
            <a:off x="1028700" y="6374003"/>
            <a:ext cx="1923256" cy="5068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1" dirty="0">
                <a:cs typeface="Source Sans Pro"/>
              </a:rPr>
              <a:t>Common</a:t>
            </a:r>
            <a:r>
              <a:rPr sz="1600" b="1" spc="-90" dirty="0">
                <a:cs typeface="Source Sans Pro"/>
              </a:rPr>
              <a:t> </a:t>
            </a:r>
            <a:r>
              <a:rPr sz="1600" b="1" spc="-5" dirty="0">
                <a:cs typeface="Source Sans Pro"/>
              </a:rPr>
              <a:t>Core</a:t>
            </a:r>
            <a:endParaRPr lang="cs-CZ" sz="1600" b="1" spc="-5">
              <a:cs typeface="Source Sans Pro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cs-CZ" sz="1600" i="1">
                <a:cs typeface="Source Sans Pro"/>
              </a:rPr>
              <a:t> </a:t>
            </a:r>
            <a:endParaRPr lang="cs-CZ" sz="1600">
              <a:cs typeface="Source Sans Pro Light"/>
            </a:endParaRP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xmlns="" id="{E8B20411-21A5-455A-A579-C94DC6CA1BD1}"/>
              </a:ext>
            </a:extLst>
          </p:cNvPr>
          <p:cNvSpPr txBox="1"/>
          <p:nvPr/>
        </p:nvSpPr>
        <p:spPr>
          <a:xfrm>
            <a:off x="980280" y="7553551"/>
            <a:ext cx="13179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cs typeface="Source Sans Pro Light"/>
              </a:rPr>
              <a:t>RI.4.7</a:t>
            </a:r>
            <a:endParaRPr sz="1600" dirty="0">
              <a:cs typeface="Source Sans Pro Light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xmlns="" id="{F1E086A8-0897-434D-A721-D2FE7D86BF25}"/>
              </a:ext>
            </a:extLst>
          </p:cNvPr>
          <p:cNvSpPr txBox="1"/>
          <p:nvPr/>
        </p:nvSpPr>
        <p:spPr>
          <a:xfrm>
            <a:off x="980281" y="8516655"/>
            <a:ext cx="12922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35" dirty="0">
                <a:cs typeface="Source Sans Pro Light"/>
              </a:rPr>
              <a:t>W</a:t>
            </a:r>
            <a:r>
              <a:rPr sz="1600" b="0" dirty="0">
                <a:cs typeface="Source Sans Pro Light"/>
              </a:rPr>
              <a:t>.4.2</a:t>
            </a:r>
            <a:endParaRPr sz="1600" dirty="0">
              <a:cs typeface="Source Sans Pro Light"/>
            </a:endParaRPr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xmlns="" id="{31F02126-4A5B-4BB8-81BF-ED94CB1B2E74}"/>
              </a:ext>
            </a:extLst>
          </p:cNvPr>
          <p:cNvSpPr txBox="1"/>
          <p:nvPr/>
        </p:nvSpPr>
        <p:spPr>
          <a:xfrm>
            <a:off x="980281" y="9126255"/>
            <a:ext cx="143244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SL.4.1</a:t>
            </a:r>
            <a:endParaRPr sz="1600" dirty="0">
              <a:cs typeface="Source Sans Pro Light"/>
            </a:endParaRPr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xmlns="" id="{99A25391-6B26-4BBC-80D2-2F150E553501}"/>
              </a:ext>
            </a:extLst>
          </p:cNvPr>
          <p:cNvSpPr txBox="1"/>
          <p:nvPr/>
        </p:nvSpPr>
        <p:spPr>
          <a:xfrm>
            <a:off x="980281" y="10023032"/>
            <a:ext cx="143244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SL.4.3</a:t>
            </a:r>
            <a:endParaRPr sz="1600" dirty="0">
              <a:cs typeface="Source Sans Pro Light"/>
            </a:endParaRPr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xmlns="" id="{9AFB3336-2505-4DAF-AC2E-4152F68AA950}"/>
              </a:ext>
            </a:extLst>
          </p:cNvPr>
          <p:cNvSpPr txBox="1"/>
          <p:nvPr/>
        </p:nvSpPr>
        <p:spPr>
          <a:xfrm>
            <a:off x="2415380" y="6897295"/>
            <a:ext cx="7149893" cy="506805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5" dirty="0">
                <a:cs typeface="Source Sans Pro Light"/>
              </a:rPr>
              <a:t>Determine </a:t>
            </a:r>
            <a:r>
              <a:rPr sz="1600" b="0" dirty="0">
                <a:cs typeface="Source Sans Pro Light"/>
              </a:rPr>
              <a:t>the </a:t>
            </a:r>
            <a:r>
              <a:rPr sz="1600" b="0" spc="-5" dirty="0">
                <a:cs typeface="Source Sans Pro Light"/>
              </a:rPr>
              <a:t>meaning </a:t>
            </a:r>
            <a:r>
              <a:rPr sz="1600" b="0" dirty="0">
                <a:cs typeface="Source Sans Pro Light"/>
              </a:rPr>
              <a:t>of </a:t>
            </a:r>
            <a:r>
              <a:rPr sz="1600" b="0" spc="-10" dirty="0">
                <a:cs typeface="Source Sans Pro Light"/>
              </a:rPr>
              <a:t>general </a:t>
            </a:r>
            <a:r>
              <a:rPr sz="1600" b="0" spc="-5" dirty="0">
                <a:cs typeface="Source Sans Pro Light"/>
              </a:rPr>
              <a:t>academic and domain-specific words</a:t>
            </a:r>
            <a:r>
              <a:rPr lang="en-US" sz="1600" spc="-5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or </a:t>
            </a:r>
            <a:r>
              <a:rPr lang="en-US" sz="1600" spc="-10" dirty="0">
                <a:cs typeface="Source Sans Pro Light"/>
              </a:rPr>
              <a:t>phrases</a:t>
            </a:r>
            <a:endParaRPr lang="en-US" sz="1600" dirty="0">
              <a:cs typeface="Source Sans Pro Light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en-US" sz="1600" dirty="0">
                <a:cs typeface="Source Sans Pro Light"/>
              </a:rPr>
              <a:t>in</a:t>
            </a:r>
            <a:r>
              <a:rPr sz="1600" b="0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spc="-15" dirty="0">
                <a:cs typeface="Source Sans Pro Light"/>
              </a:rPr>
              <a:t>text </a:t>
            </a:r>
            <a:r>
              <a:rPr sz="1600" b="0" spc="-5" dirty="0">
                <a:cs typeface="Source Sans Pro Light"/>
              </a:rPr>
              <a:t>relevant </a:t>
            </a:r>
            <a:r>
              <a:rPr sz="1600" b="0" spc="-10" dirty="0">
                <a:cs typeface="Source Sans Pro Light"/>
              </a:rPr>
              <a:t>to a grade </a:t>
            </a:r>
            <a:r>
              <a:rPr sz="1600" b="0" dirty="0">
                <a:cs typeface="Source Sans Pro Light"/>
              </a:rPr>
              <a:t>4 </a:t>
            </a:r>
            <a:r>
              <a:rPr sz="1600" b="0" spc="-5" dirty="0">
                <a:cs typeface="Source Sans Pro Light"/>
              </a:rPr>
              <a:t>topic </a:t>
            </a:r>
            <a:r>
              <a:rPr sz="1600" b="0" dirty="0">
                <a:cs typeface="Source Sans Pro Light"/>
              </a:rPr>
              <a:t>or </a:t>
            </a:r>
            <a:r>
              <a:rPr sz="1600" b="0" spc="-5" dirty="0">
                <a:cs typeface="Source Sans Pro Light"/>
              </a:rPr>
              <a:t>subject</a:t>
            </a:r>
            <a:r>
              <a:rPr sz="1600" b="0" spc="75" dirty="0">
                <a:cs typeface="Source Sans Pro Light"/>
              </a:rPr>
              <a:t> </a:t>
            </a:r>
            <a:r>
              <a:rPr sz="1600" b="0" spc="-15" dirty="0">
                <a:cs typeface="Source Sans Pro Light"/>
              </a:rPr>
              <a:t>area.</a:t>
            </a:r>
            <a:endParaRPr sz="1600" dirty="0">
              <a:cs typeface="Calibri"/>
            </a:endParaRPr>
          </a:p>
        </p:txBody>
      </p:sp>
      <p:sp>
        <p:nvSpPr>
          <p:cNvPr id="65" name="object 19">
            <a:extLst>
              <a:ext uri="{FF2B5EF4-FFF2-40B4-BE49-F238E27FC236}">
                <a16:creationId xmlns:a16="http://schemas.microsoft.com/office/drawing/2014/main" xmlns="" id="{29BDDE9C-608F-4647-8F0D-30EBDAB065AB}"/>
              </a:ext>
            </a:extLst>
          </p:cNvPr>
          <p:cNvSpPr txBox="1"/>
          <p:nvPr/>
        </p:nvSpPr>
        <p:spPr>
          <a:xfrm>
            <a:off x="2415380" y="7555599"/>
            <a:ext cx="7149893" cy="101963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5" dirty="0">
                <a:cs typeface="Source Sans Pro Light"/>
              </a:rPr>
              <a:t>Interpret information presented visually, </a:t>
            </a:r>
            <a:r>
              <a:rPr sz="1600" b="0" spc="-10" dirty="0">
                <a:cs typeface="Source Sans Pro Light"/>
              </a:rPr>
              <a:t>orally, </a:t>
            </a:r>
            <a:r>
              <a:rPr sz="1600" b="0" dirty="0">
                <a:cs typeface="Source Sans Pro Light"/>
              </a:rPr>
              <a:t>or </a:t>
            </a:r>
            <a:r>
              <a:rPr sz="1600" b="0" spc="-5" dirty="0">
                <a:cs typeface="Source Sans Pro Light"/>
              </a:rPr>
              <a:t>quantitatively </a:t>
            </a:r>
            <a:r>
              <a:rPr sz="1600" b="0" dirty="0">
                <a:cs typeface="Source Sans Pro Light"/>
              </a:rPr>
              <a:t>(e.g., in</a:t>
            </a:r>
            <a:r>
              <a:rPr lang="en-US" sz="1600" dirty="0">
                <a:cs typeface="Source Sans Pro Light"/>
              </a:rPr>
              <a:t> </a:t>
            </a:r>
            <a:r>
              <a:rPr sz="1600" b="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charts, </a:t>
            </a:r>
            <a:r>
              <a:rPr sz="1600" b="0" spc="-10" dirty="0">
                <a:cs typeface="Source Sans Pro Light"/>
              </a:rPr>
              <a:t>graphs, diagrams, </a:t>
            </a:r>
            <a:r>
              <a:rPr sz="1600" b="0" dirty="0">
                <a:cs typeface="Source Sans Pro Light"/>
              </a:rPr>
              <a:t>time lines, </a:t>
            </a:r>
            <a:r>
              <a:rPr sz="1600" b="0" spc="-5" dirty="0">
                <a:cs typeface="Source Sans Pro Light"/>
              </a:rPr>
              <a:t>animations, </a:t>
            </a:r>
            <a:r>
              <a:rPr sz="1600" b="0" dirty="0">
                <a:cs typeface="Source Sans Pro Light"/>
              </a:rPr>
              <a:t>or </a:t>
            </a:r>
            <a:r>
              <a:rPr sz="1600" b="0" spc="-10" dirty="0">
                <a:cs typeface="Source Sans Pro Light"/>
              </a:rPr>
              <a:t>interactive </a:t>
            </a:r>
            <a:r>
              <a:rPr sz="1600" b="0" spc="-5" dirty="0">
                <a:cs typeface="Source Sans Pro Light"/>
              </a:rPr>
              <a:t>elements</a:t>
            </a:r>
            <a:r>
              <a:rPr lang="en-US" sz="1600" spc="-5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on Web </a:t>
            </a:r>
            <a:r>
              <a:rPr sz="1600" b="0" spc="-10" dirty="0">
                <a:cs typeface="Source Sans Pro Light"/>
              </a:rPr>
              <a:t>pages)</a:t>
            </a:r>
            <a:r>
              <a:rPr lang="en-US" sz="1600" spc="-10" dirty="0">
                <a:cs typeface="Calibri"/>
              </a:rPr>
              <a:t/>
            </a:r>
            <a:br>
              <a:rPr lang="en-US" sz="1600" spc="-10" dirty="0">
                <a:cs typeface="Calibri"/>
              </a:rPr>
            </a:br>
            <a:r>
              <a:rPr sz="1600" b="0" spc="-5" dirty="0">
                <a:cs typeface="Source Sans Pro Light"/>
              </a:rPr>
              <a:t>and explain </a:t>
            </a:r>
            <a:r>
              <a:rPr sz="1600" b="0" dirty="0">
                <a:cs typeface="Source Sans Pro Light"/>
              </a:rPr>
              <a:t>how the </a:t>
            </a:r>
            <a:r>
              <a:rPr sz="1600" b="0" spc="-5" dirty="0">
                <a:cs typeface="Source Sans Pro Light"/>
              </a:rPr>
              <a:t>information contributes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spc="-5" dirty="0">
                <a:cs typeface="Source Sans Pro Light"/>
              </a:rPr>
              <a:t>an</a:t>
            </a:r>
            <a:r>
              <a:rPr lang="en-US" sz="1600" spc="-5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 understanding </a:t>
            </a:r>
            <a:r>
              <a:rPr sz="1600" b="0" dirty="0">
                <a:cs typeface="Source Sans Pro Light"/>
              </a:rPr>
              <a:t>of the </a:t>
            </a:r>
            <a:r>
              <a:rPr sz="1600" b="0" spc="-15" dirty="0">
                <a:cs typeface="Source Sans Pro Light"/>
              </a:rPr>
              <a:t>text </a:t>
            </a:r>
            <a:r>
              <a:rPr sz="1600" b="0" dirty="0">
                <a:cs typeface="Source Sans Pro Light"/>
              </a:rPr>
              <a:t>in which it</a:t>
            </a:r>
            <a:r>
              <a:rPr sz="1600" b="0" spc="1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appears.</a:t>
            </a:r>
            <a:endParaRPr sz="1600" dirty="0">
              <a:cs typeface="Source Sans Pro Light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xmlns="" id="{568C1ED5-20DC-496E-850B-FB4CDF82B8FF}"/>
              </a:ext>
            </a:extLst>
          </p:cNvPr>
          <p:cNvSpPr txBox="1"/>
          <p:nvPr/>
        </p:nvSpPr>
        <p:spPr>
          <a:xfrm>
            <a:off x="2415380" y="8547100"/>
            <a:ext cx="7149893" cy="506805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5" dirty="0">
                <a:cs typeface="Source Sans Pro Light"/>
              </a:rPr>
              <a:t>Write informative/explanatory </a:t>
            </a:r>
            <a:r>
              <a:rPr sz="1600" b="0" spc="-15" dirty="0">
                <a:cs typeface="Source Sans Pro Light"/>
              </a:rPr>
              <a:t>texts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spc="-5" dirty="0">
                <a:cs typeface="Source Sans Pro Light"/>
              </a:rPr>
              <a:t>examine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spc="-5" dirty="0">
                <a:cs typeface="Source Sans Pro Light"/>
              </a:rPr>
              <a:t>topic and convey </a:t>
            </a:r>
            <a:r>
              <a:rPr sz="1600" b="0" spc="-10" dirty="0">
                <a:cs typeface="Source Sans Pro Light"/>
              </a:rPr>
              <a:t>ideas</a:t>
            </a:r>
            <a:r>
              <a:rPr lang="en-US" sz="1600" spc="-10" dirty="0">
                <a:cs typeface="Calibri"/>
              </a:rPr>
              <a:t/>
            </a:r>
            <a:br>
              <a:rPr lang="en-US" sz="1600" spc="-10" dirty="0">
                <a:cs typeface="Calibri"/>
              </a:rPr>
            </a:br>
            <a:r>
              <a:rPr lang="en-US" sz="1600" spc="-10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and information</a:t>
            </a:r>
            <a:r>
              <a:rPr sz="1600" b="0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clearly.</a:t>
            </a:r>
            <a:endParaRPr sz="1600" dirty="0">
              <a:cs typeface="Source Sans Pro Light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xmlns="" id="{F8C777F8-81A9-4550-AC67-CE0B9D078641}"/>
              </a:ext>
            </a:extLst>
          </p:cNvPr>
          <p:cNvSpPr txBox="1"/>
          <p:nvPr/>
        </p:nvSpPr>
        <p:spPr>
          <a:xfrm>
            <a:off x="2415380" y="9155799"/>
            <a:ext cx="7149893" cy="76290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10" dirty="0">
                <a:cs typeface="Source Sans Pro Light"/>
              </a:rPr>
              <a:t>Engage </a:t>
            </a:r>
            <a:r>
              <a:rPr sz="1600" b="0" spc="-5" dirty="0">
                <a:cs typeface="Source Sans Pro Light"/>
              </a:rPr>
              <a:t>eﬀectively </a:t>
            </a:r>
            <a:r>
              <a:rPr sz="1600" b="0" dirty="0">
                <a:cs typeface="Source Sans Pro Light"/>
              </a:rPr>
              <a:t>in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spc="-15" dirty="0">
                <a:cs typeface="Source Sans Pro Light"/>
              </a:rPr>
              <a:t>range </a:t>
            </a:r>
            <a:r>
              <a:rPr sz="1600" b="0" dirty="0">
                <a:cs typeface="Source Sans Pro Light"/>
              </a:rPr>
              <a:t>of </a:t>
            </a:r>
            <a:r>
              <a:rPr sz="1600" b="0" spc="-10" dirty="0">
                <a:cs typeface="Source Sans Pro Light"/>
              </a:rPr>
              <a:t>collaborative </a:t>
            </a:r>
            <a:r>
              <a:rPr sz="1600" b="0" dirty="0">
                <a:cs typeface="Source Sans Pro Light"/>
              </a:rPr>
              <a:t>discussions (one-on-one, in  </a:t>
            </a:r>
            <a:r>
              <a:rPr sz="1600" b="0" spc="-5" dirty="0">
                <a:cs typeface="Source Sans Pro Light"/>
              </a:rPr>
              <a:t>groups, and </a:t>
            </a:r>
            <a:r>
              <a:rPr lang="en-US" sz="1600" b="0" spc="-5" dirty="0">
                <a:cs typeface="Source Sans Pro Light"/>
              </a:rPr>
              <a:t>teacher led</a:t>
            </a:r>
            <a:r>
              <a:rPr sz="1600" b="0" spc="-5" dirty="0">
                <a:cs typeface="Source Sans Pro Light"/>
              </a:rPr>
              <a:t>) </a:t>
            </a:r>
            <a:r>
              <a:rPr sz="1600" b="0" dirty="0">
                <a:cs typeface="Source Sans Pro Light"/>
              </a:rPr>
              <a:t>with diverse </a:t>
            </a:r>
            <a:r>
              <a:rPr sz="1600" b="0" spc="-5" dirty="0">
                <a:cs typeface="Source Sans Pro Light"/>
              </a:rPr>
              <a:t>partners </a:t>
            </a:r>
            <a:r>
              <a:rPr sz="1600" b="0" dirty="0">
                <a:cs typeface="Source Sans Pro Light"/>
              </a:rPr>
              <a:t>on </a:t>
            </a:r>
            <a:r>
              <a:rPr sz="1600" b="0" spc="-10" dirty="0">
                <a:cs typeface="Source Sans Pro Light"/>
              </a:rPr>
              <a:t>grade </a:t>
            </a:r>
            <a:r>
              <a:rPr sz="1600" b="0" dirty="0">
                <a:cs typeface="Source Sans Pro Light"/>
              </a:rPr>
              <a:t>4 </a:t>
            </a:r>
            <a:r>
              <a:rPr sz="1600" b="0" spc="-5" dirty="0">
                <a:cs typeface="Source Sans Pro Light"/>
              </a:rPr>
              <a:t>topics and </a:t>
            </a:r>
            <a:r>
              <a:rPr sz="1600" b="0" spc="-10" dirty="0">
                <a:cs typeface="Source Sans Pro Light"/>
              </a:rPr>
              <a:t>texts,  </a:t>
            </a:r>
            <a:r>
              <a:rPr sz="1600" b="0" spc="-5" dirty="0">
                <a:cs typeface="Source Sans Pro Light"/>
              </a:rPr>
              <a:t>building </a:t>
            </a:r>
            <a:r>
              <a:rPr sz="1600" b="0" dirty="0">
                <a:cs typeface="Source Sans Pro Light"/>
              </a:rPr>
              <a:t>on </a:t>
            </a:r>
            <a:r>
              <a:rPr sz="1600" b="0" spc="-5" dirty="0">
                <a:cs typeface="Source Sans Pro Light"/>
              </a:rPr>
              <a:t>others’ </a:t>
            </a:r>
            <a:r>
              <a:rPr sz="1600" b="0" spc="-10" dirty="0">
                <a:cs typeface="Source Sans Pro Light"/>
              </a:rPr>
              <a:t>ideas </a:t>
            </a:r>
            <a:r>
              <a:rPr sz="1600" b="0" spc="-5" dirty="0">
                <a:cs typeface="Source Sans Pro Light"/>
              </a:rPr>
              <a:t>and expressing </a:t>
            </a:r>
            <a:r>
              <a:rPr sz="1600" b="0" dirty="0">
                <a:cs typeface="Source Sans Pro Light"/>
              </a:rPr>
              <a:t>their own</a:t>
            </a:r>
            <a:r>
              <a:rPr sz="1600" b="0" spc="3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clearly.</a:t>
            </a:r>
            <a:endParaRPr sz="1600" dirty="0">
              <a:cs typeface="Source Sans Pro Light"/>
            </a:endParaRPr>
          </a:p>
        </p:txBody>
      </p:sp>
      <p:sp>
        <p:nvSpPr>
          <p:cNvPr id="68" name="object 22">
            <a:extLst>
              <a:ext uri="{FF2B5EF4-FFF2-40B4-BE49-F238E27FC236}">
                <a16:creationId xmlns:a16="http://schemas.microsoft.com/office/drawing/2014/main" xmlns="" id="{D4944638-25DE-40B8-89F6-7A3D63BDA349}"/>
              </a:ext>
            </a:extLst>
          </p:cNvPr>
          <p:cNvSpPr txBox="1"/>
          <p:nvPr/>
        </p:nvSpPr>
        <p:spPr>
          <a:xfrm>
            <a:off x="2415381" y="10023033"/>
            <a:ext cx="69651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Identify</a:t>
            </a:r>
            <a:r>
              <a:rPr sz="1600" b="0" spc="3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the</a:t>
            </a:r>
            <a:r>
              <a:rPr sz="1600" b="0" spc="3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reasons</a:t>
            </a:r>
            <a:r>
              <a:rPr sz="1600" b="0" spc="6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and</a:t>
            </a:r>
            <a:r>
              <a:rPr sz="1600" b="0" spc="45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evidence</a:t>
            </a:r>
            <a:r>
              <a:rPr sz="1600" b="0" spc="50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a</a:t>
            </a:r>
            <a:r>
              <a:rPr sz="1600" b="0" spc="5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speaker</a:t>
            </a:r>
            <a:r>
              <a:rPr sz="1600" b="0" spc="6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provides</a:t>
            </a:r>
            <a:r>
              <a:rPr sz="1600" b="0" spc="4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to</a:t>
            </a:r>
            <a:r>
              <a:rPr sz="1600" b="0" spc="5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support</a:t>
            </a:r>
            <a:r>
              <a:rPr lang="cs-CZ" sz="1600" b="0">
                <a:cs typeface="Source Sans Pro Light"/>
              </a:rPr>
              <a:t> </a:t>
            </a:r>
            <a:r>
              <a:rPr lang="cs-CZ" sz="1600" b="0" err="1">
                <a:cs typeface="Source Sans Pro Light"/>
              </a:rPr>
              <a:t>particular</a:t>
            </a:r>
            <a:r>
              <a:rPr lang="cs-CZ" sz="1600" b="0">
                <a:cs typeface="Source Sans Pro Light"/>
              </a:rPr>
              <a:t> </a:t>
            </a:r>
            <a:r>
              <a:rPr lang="cs-CZ" sz="1600" b="0" err="1">
                <a:cs typeface="Source Sans Pro Light"/>
              </a:rPr>
              <a:t>points</a:t>
            </a:r>
            <a:endParaRPr sz="1600" dirty="0">
              <a:cs typeface="Source Sans Pro Light"/>
            </a:endParaRPr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xmlns="" id="{6AF8C939-E001-4822-9567-A39A1C30A88C}"/>
              </a:ext>
            </a:extLst>
          </p:cNvPr>
          <p:cNvSpPr txBox="1"/>
          <p:nvPr/>
        </p:nvSpPr>
        <p:spPr>
          <a:xfrm>
            <a:off x="10952956" y="6352609"/>
            <a:ext cx="8255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Source Sans Pro Light"/>
              </a:rPr>
              <a:t>NGSS</a:t>
            </a:r>
          </a:p>
        </p:txBody>
      </p:sp>
      <p:sp>
        <p:nvSpPr>
          <p:cNvPr id="70" name="object 18">
            <a:extLst>
              <a:ext uri="{FF2B5EF4-FFF2-40B4-BE49-F238E27FC236}">
                <a16:creationId xmlns:a16="http://schemas.microsoft.com/office/drawing/2014/main" xmlns="" id="{438C5C19-AE0C-460B-A319-F9200E2FEDA1}"/>
              </a:ext>
            </a:extLst>
          </p:cNvPr>
          <p:cNvSpPr txBox="1"/>
          <p:nvPr/>
        </p:nvSpPr>
        <p:spPr>
          <a:xfrm>
            <a:off x="11867356" y="6870700"/>
            <a:ext cx="5486401" cy="76290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dirty="0">
                <a:cs typeface="Source Sans Pro Light"/>
              </a:rPr>
              <a:t>Use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dirty="0">
                <a:cs typeface="Source Sans Pro Light"/>
              </a:rPr>
              <a:t>model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spc="-5" dirty="0">
                <a:cs typeface="Source Sans Pro Light"/>
              </a:rPr>
              <a:t>describe </a:t>
            </a:r>
            <a:r>
              <a:rPr sz="1600" b="0" spc="-10" dirty="0">
                <a:cs typeface="Source Sans Pro Light"/>
              </a:rPr>
              <a:t>that </a:t>
            </a:r>
            <a:r>
              <a:rPr sz="1600" b="0" spc="-5" dirty="0">
                <a:cs typeface="Source Sans Pro Light"/>
              </a:rPr>
              <a:t>animals </a:t>
            </a:r>
            <a:r>
              <a:rPr sz="1600" b="0" spc="-10" dirty="0">
                <a:cs typeface="Source Sans Pro Light"/>
              </a:rPr>
              <a:t>receive </a:t>
            </a:r>
            <a:r>
              <a:rPr sz="1600" b="0" spc="-5" dirty="0">
                <a:cs typeface="Source Sans Pro Light"/>
              </a:rPr>
              <a:t>diﬀerent </a:t>
            </a:r>
            <a:r>
              <a:rPr sz="1600" b="0" dirty="0">
                <a:cs typeface="Source Sans Pro Light"/>
              </a:rPr>
              <a:t>types of  </a:t>
            </a:r>
            <a:r>
              <a:rPr sz="1600" b="0" spc="-5" dirty="0">
                <a:cs typeface="Source Sans Pro Light"/>
              </a:rPr>
              <a:t>information through </a:t>
            </a:r>
            <a:r>
              <a:rPr sz="1600" b="0" dirty="0">
                <a:cs typeface="Source Sans Pro Light"/>
              </a:rPr>
              <a:t>their senses, </a:t>
            </a:r>
            <a:r>
              <a:rPr sz="1600" b="0" spc="-10" dirty="0">
                <a:cs typeface="Source Sans Pro Light"/>
              </a:rPr>
              <a:t>process </a:t>
            </a:r>
            <a:r>
              <a:rPr sz="1600" b="0" dirty="0">
                <a:cs typeface="Source Sans Pro Light"/>
              </a:rPr>
              <a:t>the </a:t>
            </a:r>
            <a:r>
              <a:rPr sz="1600" b="0" spc="-5" dirty="0">
                <a:cs typeface="Source Sans Pro Light"/>
              </a:rPr>
              <a:t>information </a:t>
            </a:r>
            <a:r>
              <a:rPr sz="1600" b="0" dirty="0">
                <a:cs typeface="Source Sans Pro Light"/>
              </a:rPr>
              <a:t>in their </a:t>
            </a:r>
            <a:r>
              <a:rPr sz="1600" b="0" spc="-10" dirty="0">
                <a:cs typeface="Source Sans Pro Light"/>
              </a:rPr>
              <a:t>brain,  </a:t>
            </a:r>
            <a:r>
              <a:rPr sz="1600" b="0" spc="-5" dirty="0">
                <a:cs typeface="Source Sans Pro Light"/>
              </a:rPr>
              <a:t>and respond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dirty="0">
                <a:cs typeface="Source Sans Pro Light"/>
              </a:rPr>
              <a:t>the </a:t>
            </a:r>
            <a:r>
              <a:rPr sz="1600" b="0" spc="-5" dirty="0">
                <a:cs typeface="Source Sans Pro Light"/>
              </a:rPr>
              <a:t>information </a:t>
            </a:r>
            <a:r>
              <a:rPr sz="1600" b="0" dirty="0">
                <a:cs typeface="Source Sans Pro Light"/>
              </a:rPr>
              <a:t>in </a:t>
            </a:r>
            <a:r>
              <a:rPr sz="1600" b="0" spc="-5" dirty="0">
                <a:cs typeface="Source Sans Pro Light"/>
              </a:rPr>
              <a:t>diﬀerent</a:t>
            </a:r>
            <a:r>
              <a:rPr sz="1600" b="0" spc="2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ways.</a:t>
            </a:r>
            <a:endParaRPr sz="1600" dirty="0">
              <a:cs typeface="Source Sans Pro Ligh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C397E56-B5CF-4111-A1B3-349EF9186A4B}"/>
              </a:ext>
            </a:extLst>
          </p:cNvPr>
          <p:cNvSpPr/>
          <p:nvPr/>
        </p:nvSpPr>
        <p:spPr>
          <a:xfrm>
            <a:off x="894556" y="6870700"/>
            <a:ext cx="1475581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cs-CZ" sz="1600" spc="-15">
                <a:cs typeface="Source Sans Pro Light"/>
              </a:rPr>
              <a:t>CCSS </a:t>
            </a:r>
            <a:r>
              <a:rPr lang="cs-CZ" sz="1600" spc="5">
                <a:cs typeface="Source Sans Pro Light"/>
              </a:rPr>
              <a:t>ELA-Lit. </a:t>
            </a: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cs-CZ" sz="1600" spc="-5">
                <a:cs typeface="Source Sans Pro Light"/>
              </a:rPr>
              <a:t>RI.4.4</a:t>
            </a:r>
            <a:endParaRPr lang="cs-CZ" sz="1600">
              <a:cs typeface="Source Sans Pr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BE9EDB8-DC82-4C65-BB62-CB50E1865263}"/>
              </a:ext>
            </a:extLst>
          </p:cNvPr>
          <p:cNvSpPr/>
          <p:nvPr/>
        </p:nvSpPr>
        <p:spPr>
          <a:xfrm>
            <a:off x="10872785" y="6836946"/>
            <a:ext cx="806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cs-CZ" sz="1600">
                <a:cs typeface="Source Sans Pro Light"/>
              </a:rPr>
              <a:t>4-</a:t>
            </a:r>
            <a:r>
              <a:rPr lang="cs-CZ" sz="1600" spc="-20">
                <a:cs typeface="Source Sans Pro Light"/>
              </a:rPr>
              <a:t>L</a:t>
            </a:r>
            <a:r>
              <a:rPr lang="cs-CZ" sz="1600">
                <a:cs typeface="Source Sans Pro Light"/>
              </a:rPr>
              <a:t>S1-2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BDEAF6CC-8A52-4857-8B04-619F92B05F6D}"/>
              </a:ext>
            </a:extLst>
          </p:cNvPr>
          <p:cNvSpPr/>
          <p:nvPr/>
        </p:nvSpPr>
        <p:spPr>
          <a:xfrm>
            <a:off x="1" y="556300"/>
            <a:ext cx="48569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1.</a:t>
            </a:r>
            <a:r>
              <a:rPr lang="cs-CZ" sz="2800" spc="275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5" err="1">
                <a:solidFill>
                  <a:srgbClr val="FFFFFF"/>
                </a:solidFill>
                <a:cs typeface="Source Sans Pro Light"/>
              </a:rPr>
              <a:t>Introduction</a:t>
            </a:r>
            <a:endParaRPr lang="cs-CZ" sz="28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7654925" cy="433682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dirty="0">
                <a:cs typeface="Source Sans Pro Light"/>
              </a:rPr>
              <a:t>This lesson will </a:t>
            </a:r>
            <a:r>
              <a:rPr lang="en-US" spc="-5" dirty="0">
                <a:cs typeface="Source Sans Pro Light"/>
              </a:rPr>
              <a:t>be </a:t>
            </a:r>
            <a:r>
              <a:rPr lang="en-US" spc="-10" dirty="0">
                <a:cs typeface="Source Sans Pro Light"/>
              </a:rPr>
              <a:t>dedicated to a </a:t>
            </a:r>
            <a:r>
              <a:rPr lang="en-US" spc="-5" dirty="0">
                <a:cs typeface="Source Sans Pro Light"/>
              </a:rPr>
              <a:t>description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spc="5" dirty="0">
                <a:cs typeface="Source Sans Pro Light"/>
              </a:rPr>
              <a:t>sensory </a:t>
            </a:r>
            <a:r>
              <a:rPr lang="en-US" spc="-10" dirty="0">
                <a:cs typeface="Source Sans Pro Light"/>
              </a:rPr>
              <a:t>organs  </a:t>
            </a:r>
            <a:r>
              <a:rPr lang="en-US" dirty="0">
                <a:cs typeface="Source Sans Pro Light"/>
              </a:rPr>
              <a:t>of </a:t>
            </a:r>
            <a:r>
              <a:rPr lang="en-US" spc="-10" dirty="0">
                <a:cs typeface="Source Sans Pro Light"/>
              </a:rPr>
              <a:t>vertebrate </a:t>
            </a:r>
            <a:r>
              <a:rPr lang="en-US" spc="-5" dirty="0">
                <a:cs typeface="Source Sans Pro Light"/>
              </a:rPr>
              <a:t>animals. </a:t>
            </a:r>
            <a:r>
              <a:rPr lang="en-US" spc="-35" dirty="0">
                <a:cs typeface="Source Sans Pro Light"/>
              </a:rPr>
              <a:t>To </a:t>
            </a:r>
            <a:r>
              <a:rPr lang="en-US" spc="-5" dirty="0">
                <a:cs typeface="Source Sans Pro Light"/>
              </a:rPr>
              <a:t>begin </a:t>
            </a:r>
            <a:r>
              <a:rPr lang="en-US" dirty="0">
                <a:cs typeface="Source Sans Pro Light"/>
              </a:rPr>
              <a:t>the lesson, you </a:t>
            </a:r>
            <a:r>
              <a:rPr lang="en-US" spc="-10" dirty="0">
                <a:cs typeface="Source Sans Pro Light"/>
              </a:rPr>
              <a:t>can </a:t>
            </a:r>
            <a:r>
              <a:rPr lang="en-US" dirty="0">
                <a:cs typeface="Source Sans Pro Light"/>
              </a:rPr>
              <a:t>do </a:t>
            </a:r>
            <a:r>
              <a:rPr lang="en-US" spc="-10" dirty="0">
                <a:cs typeface="Source Sans Pro Light"/>
              </a:rPr>
              <a:t>a </a:t>
            </a:r>
            <a:r>
              <a:rPr lang="en-US" spc="-5" dirty="0">
                <a:cs typeface="Source Sans Pro Light"/>
              </a:rPr>
              <a:t>little </a:t>
            </a:r>
            <a:r>
              <a:rPr lang="en-US" spc="-10" dirty="0">
                <a:cs typeface="Source Sans Pro Light"/>
              </a:rPr>
              <a:t>brainstorming </a:t>
            </a:r>
            <a:r>
              <a:rPr lang="en-US" dirty="0">
                <a:cs typeface="Source Sans Pro Light"/>
              </a:rPr>
              <a:t>with your 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find out </a:t>
            </a:r>
            <a:r>
              <a:rPr lang="en-US" spc="-10" dirty="0">
                <a:cs typeface="Source Sans Pro Light"/>
              </a:rPr>
              <a:t>what </a:t>
            </a:r>
            <a:r>
              <a:rPr lang="en-US" spc="-5" dirty="0">
                <a:cs typeface="Source Sans Pro Light"/>
              </a:rPr>
              <a:t>knowledge </a:t>
            </a:r>
            <a:r>
              <a:rPr lang="en-US" dirty="0">
                <a:cs typeface="Source Sans Pro Light"/>
              </a:rPr>
              <a:t>they </a:t>
            </a:r>
            <a:r>
              <a:rPr lang="en-US" spc="-10" dirty="0">
                <a:cs typeface="Source Sans Pro Light"/>
              </a:rPr>
              <a:t>already </a:t>
            </a:r>
            <a:r>
              <a:rPr lang="en-US" spc="-5" dirty="0">
                <a:cs typeface="Source Sans Pro Light"/>
              </a:rPr>
              <a:t>have 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topic. Certainly </a:t>
            </a:r>
            <a:r>
              <a:rPr lang="en-US" dirty="0">
                <a:cs typeface="Source Sans Pro Light"/>
              </a:rPr>
              <a:t>they will  know </a:t>
            </a:r>
            <a:r>
              <a:rPr lang="en-US" spc="-5" dirty="0">
                <a:cs typeface="Source Sans Pro Light"/>
              </a:rPr>
              <a:t>something 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human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system, </a:t>
            </a:r>
            <a:r>
              <a:rPr lang="en-US" dirty="0">
                <a:cs typeface="Source Sans Pro Light"/>
              </a:rPr>
              <a:t>which is </a:t>
            </a:r>
            <a:r>
              <a:rPr lang="en-US" spc="-5" dirty="0">
                <a:cs typeface="Source Sans Pro Light"/>
              </a:rPr>
              <a:t>considered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spc="-5" dirty="0">
                <a:cs typeface="Source Sans Pro Light"/>
              </a:rPr>
              <a:t>be </a:t>
            </a:r>
            <a:r>
              <a:rPr lang="en-US" dirty="0">
                <a:cs typeface="Source Sans Pro Light"/>
              </a:rPr>
              <a:t>the </a:t>
            </a:r>
            <a:r>
              <a:rPr lang="en-US" spc="-10" dirty="0">
                <a:cs typeface="Source Sans Pro Light"/>
              </a:rPr>
              <a:t>most  </a:t>
            </a:r>
            <a:r>
              <a:rPr lang="en-US" spc="-5" dirty="0">
                <a:cs typeface="Source Sans Pro Light"/>
              </a:rPr>
              <a:t>complex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dirty="0">
                <a:cs typeface="Source Sans Pro Light"/>
              </a:rPr>
              <a:t>known living </a:t>
            </a:r>
            <a:r>
              <a:rPr lang="en-US" spc="-20" dirty="0">
                <a:cs typeface="Source Sans Pro Light"/>
              </a:rPr>
              <a:t>organisms’. </a:t>
            </a:r>
            <a:r>
              <a:rPr lang="en-US" spc="10" dirty="0">
                <a:cs typeface="Source Sans Pro Light"/>
              </a:rPr>
              <a:t>Ask </a:t>
            </a:r>
            <a:r>
              <a:rPr lang="en-US" spc="-5" dirty="0">
                <a:cs typeface="Source Sans Pro Light"/>
              </a:rPr>
              <a:t>students about its functioning; </a:t>
            </a:r>
            <a:r>
              <a:rPr lang="en-US" dirty="0">
                <a:cs typeface="Source Sans Pro Light"/>
              </a:rPr>
              <a:t>you </a:t>
            </a:r>
            <a:r>
              <a:rPr lang="en-US" spc="-10" dirty="0">
                <a:cs typeface="Source Sans Pro Light"/>
              </a:rPr>
              <a:t>can </a:t>
            </a:r>
            <a:r>
              <a:rPr lang="en-US" dirty="0">
                <a:cs typeface="Source Sans Pro Light"/>
              </a:rPr>
              <a:t>help  them </a:t>
            </a:r>
            <a:r>
              <a:rPr lang="en-US" spc="-5" dirty="0">
                <a:cs typeface="Source Sans Pro Light"/>
              </a:rPr>
              <a:t>by </a:t>
            </a:r>
            <a:r>
              <a:rPr lang="en-US" dirty="0">
                <a:cs typeface="Source Sans Pro Light"/>
              </a:rPr>
              <a:t>showing Lifeliqe models such </a:t>
            </a:r>
            <a:r>
              <a:rPr lang="en-US" spc="-5" dirty="0">
                <a:cs typeface="Source Sans Pro Light"/>
              </a:rPr>
              <a:t>as </a:t>
            </a:r>
            <a:r>
              <a:rPr lang="en-US" b="1" dirty="0">
                <a:cs typeface="Source Sans Pro"/>
              </a:rPr>
              <a:t>“Nervous </a:t>
            </a:r>
            <a:r>
              <a:rPr lang="en-US" b="1" spc="-10" dirty="0">
                <a:cs typeface="Source Sans Pro"/>
              </a:rPr>
              <a:t>system” </a:t>
            </a:r>
            <a:r>
              <a:rPr lang="en-US" dirty="0">
                <a:cs typeface="Source Sans Pro Light"/>
              </a:rPr>
              <a:t>or </a:t>
            </a:r>
            <a:r>
              <a:rPr lang="en-US" b="1" spc="-10" dirty="0">
                <a:cs typeface="Source Sans Pro"/>
              </a:rPr>
              <a:t>“Brain” </a:t>
            </a:r>
            <a:r>
              <a:rPr lang="en-US" spc="-5" dirty="0">
                <a:cs typeface="Source Sans Pro Light"/>
              </a:rPr>
              <a:t>(for </a:t>
            </a:r>
            <a:r>
              <a:rPr lang="en-US" dirty="0">
                <a:cs typeface="Source Sans Pro Light"/>
              </a:rPr>
              <a:t>older 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dirty="0">
                <a:cs typeface="Source Sans Pro Light"/>
              </a:rPr>
              <a:t>you </a:t>
            </a:r>
            <a:r>
              <a:rPr lang="en-US" spc="-5" dirty="0">
                <a:cs typeface="Source Sans Pro Light"/>
              </a:rPr>
              <a:t>may also </a:t>
            </a:r>
            <a:r>
              <a:rPr lang="en-US" dirty="0">
                <a:cs typeface="Source Sans Pro Light"/>
              </a:rPr>
              <a:t>use those </a:t>
            </a:r>
            <a:r>
              <a:rPr lang="en-US" spc="-5" dirty="0">
                <a:cs typeface="Source Sans Pro Light"/>
              </a:rPr>
              <a:t>requiring more </a:t>
            </a:r>
            <a:r>
              <a:rPr lang="en-US" spc="-10" dirty="0">
                <a:cs typeface="Source Sans Pro Light"/>
              </a:rPr>
              <a:t>advanced </a:t>
            </a:r>
            <a:r>
              <a:rPr lang="en-US" spc="-5" dirty="0">
                <a:cs typeface="Source Sans Pro Light"/>
              </a:rPr>
              <a:t>knowledge, </a:t>
            </a:r>
            <a:r>
              <a:rPr lang="en-US" dirty="0">
                <a:cs typeface="Source Sans Pro Light"/>
              </a:rPr>
              <a:t>such </a:t>
            </a:r>
            <a:r>
              <a:rPr lang="en-US" spc="-5" dirty="0">
                <a:cs typeface="Source Sans Pro Light"/>
              </a:rPr>
              <a:t>as </a:t>
            </a:r>
            <a:r>
              <a:rPr lang="en-US" b="1" spc="-15" dirty="0">
                <a:cs typeface="Source Sans Pro"/>
              </a:rPr>
              <a:t>“Parts </a:t>
            </a:r>
            <a:r>
              <a:rPr lang="en-US" b="1" dirty="0">
                <a:cs typeface="Source Sans Pro"/>
              </a:rPr>
              <a:t>of  </a:t>
            </a:r>
            <a:r>
              <a:rPr lang="en-US" b="1" spc="-10" dirty="0">
                <a:cs typeface="Source Sans Pro"/>
              </a:rPr>
              <a:t>a </a:t>
            </a:r>
            <a:r>
              <a:rPr lang="en-US" b="1" dirty="0">
                <a:cs typeface="Source Sans Pro"/>
              </a:rPr>
              <a:t>Nerve”</a:t>
            </a:r>
            <a:r>
              <a:rPr lang="en-US" b="1" dirty="0">
                <a:cs typeface="Source Sans Pro Light"/>
              </a:rPr>
              <a:t>, </a:t>
            </a:r>
            <a:r>
              <a:rPr lang="en-US" b="1" spc="-5" dirty="0">
                <a:cs typeface="Source Sans Pro"/>
              </a:rPr>
              <a:t>“Synapse </a:t>
            </a:r>
            <a:r>
              <a:rPr lang="en-US" b="1" spc="-15" dirty="0">
                <a:cs typeface="Source Sans Pro"/>
              </a:rPr>
              <a:t>(Connection)”, </a:t>
            </a:r>
            <a:r>
              <a:rPr lang="en-US" b="1" spc="-10" dirty="0">
                <a:cs typeface="Source Sans Pro"/>
              </a:rPr>
              <a:t>“Cranial </a:t>
            </a:r>
            <a:r>
              <a:rPr lang="en-US" b="1" dirty="0">
                <a:cs typeface="Source Sans Pro"/>
              </a:rPr>
              <a:t>Nerves”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b="1" spc="-5" dirty="0">
                <a:cs typeface="Source Sans Pro"/>
              </a:rPr>
              <a:t>“Spinal </a:t>
            </a:r>
            <a:r>
              <a:rPr lang="en-US" b="1" spc="-20" dirty="0">
                <a:cs typeface="Source Sans Pro"/>
              </a:rPr>
              <a:t>Nerves”, </a:t>
            </a:r>
            <a:r>
              <a:rPr lang="en-US" b="1" spc="-10" dirty="0">
                <a:cs typeface="Source Sans Pro"/>
              </a:rPr>
              <a:t>“Brain </a:t>
            </a:r>
            <a:r>
              <a:rPr lang="en-US" b="1" dirty="0">
                <a:cs typeface="Source Sans Pro"/>
              </a:rPr>
              <a:t>–  </a:t>
            </a:r>
            <a:r>
              <a:rPr lang="en-US" b="1" spc="-5" dirty="0">
                <a:cs typeface="Source Sans Pro"/>
              </a:rPr>
              <a:t>Medial </a:t>
            </a:r>
            <a:r>
              <a:rPr lang="en-US" b="1" spc="-25" dirty="0">
                <a:cs typeface="Source Sans Pro"/>
              </a:rPr>
              <a:t>Section”, </a:t>
            </a:r>
            <a:r>
              <a:rPr lang="en-US" b="1" spc="-10" dirty="0">
                <a:cs typeface="Source Sans Pro"/>
              </a:rPr>
              <a:t>“Brain </a:t>
            </a:r>
            <a:r>
              <a:rPr lang="en-US" b="1" dirty="0">
                <a:cs typeface="Source Sans Pro"/>
              </a:rPr>
              <a:t>– </a:t>
            </a:r>
            <a:r>
              <a:rPr lang="en-US" b="1" spc="-5" dirty="0">
                <a:cs typeface="Source Sans Pro"/>
              </a:rPr>
              <a:t>Coronal Section”</a:t>
            </a:r>
            <a:r>
              <a:rPr lang="en-US" b="1" spc="-5" dirty="0">
                <a:cs typeface="Source Sans Pro Light"/>
              </a:rPr>
              <a:t>,</a:t>
            </a:r>
            <a:r>
              <a:rPr lang="en-US" b="1" spc="20" dirty="0">
                <a:cs typeface="Source Sans Pro Light"/>
              </a:rPr>
              <a:t> </a:t>
            </a:r>
            <a:r>
              <a:rPr lang="en-US" spc="-5" dirty="0">
                <a:cs typeface="Source Sans Pro Light"/>
              </a:rPr>
              <a:t>etc.).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spc="-5" dirty="0">
                <a:cs typeface="Source Sans Pro Light"/>
              </a:rPr>
              <a:t>Here </a:t>
            </a:r>
            <a:r>
              <a:rPr lang="en-US" spc="-10" dirty="0">
                <a:cs typeface="Source Sans Pro Light"/>
              </a:rPr>
              <a:t>are </a:t>
            </a:r>
            <a:r>
              <a:rPr lang="en-US" dirty="0">
                <a:cs typeface="Source Sans Pro Light"/>
              </a:rPr>
              <a:t>some </a:t>
            </a:r>
            <a:r>
              <a:rPr lang="en-US" spc="-10" dirty="0">
                <a:cs typeface="Source Sans Pro Light"/>
              </a:rPr>
              <a:t>basic </a:t>
            </a:r>
            <a:r>
              <a:rPr lang="en-US" spc="-5" dirty="0">
                <a:cs typeface="Source Sans Pro Light"/>
              </a:rPr>
              <a:t>warm-up</a:t>
            </a:r>
            <a:r>
              <a:rPr lang="en-US" spc="20" dirty="0">
                <a:cs typeface="Source Sans Pro Light"/>
              </a:rPr>
              <a:t> </a:t>
            </a:r>
            <a:r>
              <a:rPr lang="en-US" spc="-5" dirty="0">
                <a:cs typeface="Source Sans Pro Light"/>
              </a:rPr>
              <a:t>questions:</a:t>
            </a:r>
            <a:endParaRPr lang="cs-CZ" spc="-5">
              <a:cs typeface="Source Sans Pro Light"/>
            </a:endParaRPr>
          </a:p>
          <a:p>
            <a:pPr marL="298450" marR="5080" indent="-285750">
              <a:lnSpc>
                <a:spcPct val="104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US" i="1" dirty="0">
                <a:cs typeface="Source Sans Pro Light"/>
              </a:rPr>
              <a:t>Which parts of the human nervous </a:t>
            </a:r>
            <a:r>
              <a:rPr lang="en-US" i="1" spc="-5" dirty="0">
                <a:cs typeface="Source Sans Pro Light"/>
              </a:rPr>
              <a:t>system </a:t>
            </a:r>
            <a:r>
              <a:rPr lang="en-US" i="1" spc="-10" dirty="0">
                <a:cs typeface="Source Sans Pro Light"/>
              </a:rPr>
              <a:t>can </a:t>
            </a:r>
            <a:r>
              <a:rPr lang="en-US" i="1" dirty="0">
                <a:cs typeface="Source Sans Pro Light"/>
              </a:rPr>
              <a:t>you</a:t>
            </a:r>
            <a:r>
              <a:rPr lang="en-US" i="1" spc="-50" dirty="0">
                <a:cs typeface="Source Sans Pro Light"/>
              </a:rPr>
              <a:t> </a:t>
            </a:r>
            <a:r>
              <a:rPr lang="en-US" i="1" dirty="0">
                <a:cs typeface="Source Sans Pro Light"/>
              </a:rPr>
              <a:t>name?</a:t>
            </a:r>
            <a:endParaRPr lang="cs-CZ" i="1">
              <a:cs typeface="Source Sans Pro Light"/>
            </a:endParaRPr>
          </a:p>
          <a:p>
            <a:pPr marL="298450" marR="5080" indent="-285750">
              <a:lnSpc>
                <a:spcPct val="104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US" i="1" dirty="0">
                <a:cs typeface="Source Sans Pro Light"/>
              </a:rPr>
              <a:t> What do you know about the</a:t>
            </a:r>
            <a:r>
              <a:rPr lang="en-US" i="1" spc="-10" dirty="0">
                <a:cs typeface="Source Sans Pro Light"/>
              </a:rPr>
              <a:t> </a:t>
            </a:r>
            <a:r>
              <a:rPr lang="en-US" i="1" spc="-5" dirty="0">
                <a:cs typeface="Source Sans Pro Light"/>
              </a:rPr>
              <a:t>brain?</a:t>
            </a:r>
            <a:endParaRPr lang="en-US" dirty="0">
              <a:cs typeface="Source Sans Pro Light"/>
            </a:endParaRPr>
          </a:p>
          <a:p>
            <a:pPr marL="298450" indent="-28575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i="1" dirty="0">
                <a:cs typeface="Source Sans Pro Light"/>
              </a:rPr>
              <a:t>Which senses do we have? </a:t>
            </a:r>
            <a:r>
              <a:rPr lang="en-US" i="1" spc="-5" dirty="0">
                <a:cs typeface="Source Sans Pro Light"/>
              </a:rPr>
              <a:t>Where they are</a:t>
            </a:r>
            <a:r>
              <a:rPr lang="en-US" i="1" spc="-20" dirty="0">
                <a:cs typeface="Source Sans Pro Light"/>
              </a:rPr>
              <a:t> </a:t>
            </a:r>
            <a:r>
              <a:rPr lang="en-US" i="1" spc="-5" dirty="0">
                <a:cs typeface="Source Sans Pro Light"/>
              </a:rPr>
              <a:t>located?</a:t>
            </a:r>
            <a:endParaRPr lang="en-US" dirty="0">
              <a:cs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BDEAF6CC-8A52-4857-8B04-619F92B05F6D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4528271" y="556300"/>
            <a:ext cx="421488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2. </a:t>
            </a:r>
            <a:r>
              <a:rPr lang="cs-CZ" sz="2800" spc="-5">
                <a:solidFill>
                  <a:srgbClr val="FFFFFF"/>
                </a:solidFill>
                <a:cs typeface="Source Sans Pro Light"/>
              </a:rPr>
              <a:t>Animal </a:t>
            </a:r>
            <a:r>
              <a:rPr lang="cs-CZ" sz="2800" spc="5" err="1">
                <a:solidFill>
                  <a:srgbClr val="FFFFFF"/>
                </a:solidFill>
                <a:cs typeface="Source Sans Pro Light"/>
              </a:rPr>
              <a:t>nervous</a:t>
            </a:r>
            <a:r>
              <a:rPr lang="cs-CZ" sz="2800" spc="-25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10" err="1">
                <a:solidFill>
                  <a:srgbClr val="FFFFFF"/>
                </a:solidFill>
                <a:cs typeface="Source Sans Pro Light"/>
              </a:rPr>
              <a:t>systems</a:t>
            </a:r>
            <a:endParaRPr lang="cs-CZ" sz="28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17449006" cy="526451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spc="-5" dirty="0">
                <a:cs typeface="Source Sans Pro Light"/>
              </a:rPr>
              <a:t>Animal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are based </a:t>
            </a:r>
            <a:r>
              <a:rPr lang="en-US" dirty="0">
                <a:cs typeface="Source Sans Pro Light"/>
              </a:rPr>
              <a:t>on </a:t>
            </a:r>
            <a:r>
              <a:rPr lang="en-US" spc="-10" dirty="0">
                <a:cs typeface="Source Sans Pro Light"/>
              </a:rPr>
              <a:t>a </a:t>
            </a:r>
            <a:r>
              <a:rPr lang="en-US" spc="-5" dirty="0">
                <a:cs typeface="Source Sans Pro Light"/>
              </a:rPr>
              <a:t>similar </a:t>
            </a:r>
            <a:r>
              <a:rPr lang="en-US" dirty="0">
                <a:cs typeface="Source Sans Pro Light"/>
              </a:rPr>
              <a:t>principle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human </a:t>
            </a:r>
            <a:r>
              <a:rPr lang="en-US" dirty="0">
                <a:cs typeface="Source Sans Pro Light"/>
              </a:rPr>
              <a:t>one, </a:t>
            </a:r>
            <a:r>
              <a:rPr lang="en-US" spc="-10" dirty="0">
                <a:cs typeface="Source Sans Pro Light"/>
              </a:rPr>
              <a:t>just </a:t>
            </a:r>
            <a:r>
              <a:rPr lang="en-US" dirty="0">
                <a:cs typeface="Source Sans Pro Light"/>
              </a:rPr>
              <a:t>with </a:t>
            </a:r>
            <a:r>
              <a:rPr lang="en-US" spc="-10" dirty="0">
                <a:cs typeface="Source Sans Pro Light"/>
              </a:rPr>
              <a:t>a  </a:t>
            </a:r>
            <a:r>
              <a:rPr lang="en-US" spc="-15" dirty="0">
                <a:cs typeface="Source Sans Pro Light"/>
              </a:rPr>
              <a:t>great </a:t>
            </a:r>
            <a:r>
              <a:rPr lang="en-US" spc="-10" dirty="0">
                <a:cs typeface="Source Sans Pro Light"/>
              </a:rPr>
              <a:t>diﬀerence </a:t>
            </a:r>
            <a:r>
              <a:rPr lang="en-US" spc="-5" dirty="0">
                <a:cs typeface="Source Sans Pro Light"/>
              </a:rPr>
              <a:t>between human </a:t>
            </a:r>
            <a:r>
              <a:rPr lang="en-US" spc="-10" dirty="0">
                <a:cs typeface="Source Sans Pro Light"/>
              </a:rPr>
              <a:t>mental </a:t>
            </a:r>
            <a:r>
              <a:rPr lang="en-US" spc="-5" dirty="0">
                <a:cs typeface="Source Sans Pro Light"/>
              </a:rPr>
              <a:t>abilities and </a:t>
            </a:r>
            <a:r>
              <a:rPr lang="en-US" dirty="0">
                <a:cs typeface="Source Sans Pro Light"/>
              </a:rPr>
              <a:t>those of </a:t>
            </a:r>
            <a:r>
              <a:rPr lang="en-US" spc="-5" dirty="0">
                <a:cs typeface="Source Sans Pro Light"/>
              </a:rPr>
              <a:t>animals, and </a:t>
            </a:r>
            <a:r>
              <a:rPr lang="en-US" dirty="0">
                <a:cs typeface="Source Sans Pro Light"/>
              </a:rPr>
              <a:t>in the simpler  </a:t>
            </a:r>
            <a:r>
              <a:rPr lang="en-US" spc="-5" dirty="0">
                <a:cs typeface="Source Sans Pro Light"/>
              </a:rPr>
              <a:t>animals also </a:t>
            </a:r>
            <a:r>
              <a:rPr lang="en-US" dirty="0">
                <a:cs typeface="Source Sans Pro Light"/>
              </a:rPr>
              <a:t>in the </a:t>
            </a:r>
            <a:r>
              <a:rPr lang="en-US" spc="-5" dirty="0">
                <a:cs typeface="Source Sans Pro Light"/>
              </a:rPr>
              <a:t>complexity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system. </a:t>
            </a:r>
            <a:r>
              <a:rPr lang="en-US" dirty="0">
                <a:cs typeface="Source Sans Pro Light"/>
              </a:rPr>
              <a:t>With the help of the Lifeliqe </a:t>
            </a:r>
            <a:r>
              <a:rPr lang="en-US" spc="-5" dirty="0">
                <a:cs typeface="Source Sans Pro Light"/>
              </a:rPr>
              <a:t>app  and other </a:t>
            </a:r>
            <a:r>
              <a:rPr lang="en-US" spc="-10" dirty="0">
                <a:cs typeface="Source Sans Pro Light"/>
              </a:rPr>
              <a:t>resources, </a:t>
            </a:r>
            <a:r>
              <a:rPr lang="en-US" spc="-5" dirty="0">
                <a:cs typeface="Source Sans Pro Light"/>
              </a:rPr>
              <a:t>explore </a:t>
            </a:r>
            <a:r>
              <a:rPr lang="en-US" dirty="0">
                <a:cs typeface="Source Sans Pro Light"/>
              </a:rPr>
              <a:t>with your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dirty="0">
                <a:cs typeface="Source Sans Pro Light"/>
              </a:rPr>
              <a:t>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existing  animal phyla. For </a:t>
            </a:r>
            <a:r>
              <a:rPr lang="en-US" spc="-10" dirty="0">
                <a:cs typeface="Source Sans Pro Light"/>
              </a:rPr>
              <a:t>each </a:t>
            </a:r>
            <a:r>
              <a:rPr lang="en-US" dirty="0">
                <a:cs typeface="Source Sans Pro Light"/>
              </a:rPr>
              <a:t>of them, you will </a:t>
            </a:r>
            <a:r>
              <a:rPr lang="en-US" spc="-5" dirty="0">
                <a:cs typeface="Source Sans Pro Light"/>
              </a:rPr>
              <a:t>have </a:t>
            </a:r>
            <a:r>
              <a:rPr lang="en-US" spc="-15" dirty="0">
                <a:cs typeface="Source Sans Pro Light"/>
              </a:rPr>
              <a:t>at </a:t>
            </a:r>
            <a:r>
              <a:rPr lang="en-US" dirty="0">
                <a:cs typeface="Source Sans Pro Light"/>
              </a:rPr>
              <a:t>your </a:t>
            </a:r>
            <a:r>
              <a:rPr lang="en-US" spc="-5" dirty="0">
                <a:cs typeface="Source Sans Pro Light"/>
              </a:rPr>
              <a:t>disposal </a:t>
            </a:r>
            <a:r>
              <a:rPr lang="en-US" dirty="0">
                <a:cs typeface="Source Sans Pro Light"/>
              </a:rPr>
              <a:t>models with the </a:t>
            </a:r>
            <a:r>
              <a:rPr lang="en-US" spc="-10" dirty="0">
                <a:cs typeface="Source Sans Pro Light"/>
              </a:rPr>
              <a:t>external  </a:t>
            </a:r>
            <a:r>
              <a:rPr lang="en-US" spc="-5" dirty="0">
                <a:cs typeface="Source Sans Pro Light"/>
              </a:rPr>
              <a:t>and internal </a:t>
            </a:r>
            <a:r>
              <a:rPr lang="en-US" spc="-10" dirty="0">
                <a:cs typeface="Source Sans Pro Light"/>
              </a:rPr>
              <a:t>anatomy </a:t>
            </a:r>
            <a:r>
              <a:rPr lang="en-US" dirty="0">
                <a:cs typeface="Source Sans Pro Light"/>
              </a:rPr>
              <a:t>of </a:t>
            </a:r>
            <a:r>
              <a:rPr lang="en-US" spc="-15" dirty="0">
                <a:cs typeface="Source Sans Pro Light"/>
              </a:rPr>
              <a:t>at least </a:t>
            </a:r>
            <a:r>
              <a:rPr lang="en-US" dirty="0">
                <a:cs typeface="Source Sans Pro Light"/>
              </a:rPr>
              <a:t>one </a:t>
            </a:r>
            <a:r>
              <a:rPr lang="en-US" spc="-10" dirty="0">
                <a:cs typeface="Source Sans Pro Light"/>
              </a:rPr>
              <a:t>representative </a:t>
            </a:r>
            <a:r>
              <a:rPr lang="en-US" dirty="0">
                <a:cs typeface="Source Sans Pro Light"/>
              </a:rPr>
              <a:t>species. </a:t>
            </a:r>
            <a:r>
              <a:rPr lang="en-US" spc="-5" dirty="0">
                <a:cs typeface="Source Sans Pro Light"/>
              </a:rPr>
              <a:t>Invite students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spc="5" dirty="0">
                <a:cs typeface="Source Sans Pro Light"/>
              </a:rPr>
              <a:t>observe  </a:t>
            </a:r>
            <a:r>
              <a:rPr lang="en-US" dirty="0">
                <a:cs typeface="Source Sans Pro Light"/>
              </a:rPr>
              <a:t>the models </a:t>
            </a:r>
            <a:r>
              <a:rPr lang="en-US" spc="-10" dirty="0">
                <a:cs typeface="Source Sans Pro Light"/>
              </a:rPr>
              <a:t>carefully, </a:t>
            </a:r>
            <a:r>
              <a:rPr lang="en-US" dirty="0">
                <a:cs typeface="Source Sans Pro Light"/>
              </a:rPr>
              <a:t>looking </a:t>
            </a:r>
            <a:r>
              <a:rPr lang="en-US" spc="-5" dirty="0">
                <a:cs typeface="Source Sans Pro Light"/>
              </a:rPr>
              <a:t>for </a:t>
            </a:r>
            <a:r>
              <a:rPr lang="en-US" dirty="0">
                <a:cs typeface="Source Sans Pro Light"/>
              </a:rPr>
              <a:t>some </a:t>
            </a:r>
            <a:r>
              <a:rPr lang="en-US" spc="-5" dirty="0">
                <a:cs typeface="Source Sans Pro Light"/>
              </a:rPr>
              <a:t>additional information, </a:t>
            </a:r>
            <a:r>
              <a:rPr lang="en-US" dirty="0">
                <a:cs typeface="Source Sans Pro Light"/>
              </a:rPr>
              <a:t>if </a:t>
            </a:r>
            <a:r>
              <a:rPr lang="en-US" spc="-5" dirty="0">
                <a:cs typeface="Source Sans Pro Light"/>
              </a:rPr>
              <a:t>necessary, and </a:t>
            </a:r>
            <a:r>
              <a:rPr lang="en-US" spc="-10" dirty="0">
                <a:cs typeface="Source Sans Pro Light"/>
              </a:rPr>
              <a:t>taking  </a:t>
            </a:r>
            <a:r>
              <a:rPr lang="en-US" spc="-5" dirty="0">
                <a:cs typeface="Source Sans Pro Light"/>
              </a:rPr>
              <a:t>notes. </a:t>
            </a:r>
            <a:r>
              <a:rPr lang="en-US" dirty="0">
                <a:cs typeface="Source Sans Pro Light"/>
              </a:rPr>
              <a:t>While observing, you </a:t>
            </a:r>
            <a:r>
              <a:rPr lang="en-US" spc="-10" dirty="0">
                <a:cs typeface="Source Sans Pro Light"/>
              </a:rPr>
              <a:t>can </a:t>
            </a:r>
            <a:r>
              <a:rPr lang="en-US" spc="-5" dirty="0">
                <a:cs typeface="Source Sans Pro Light"/>
              </a:rPr>
              <a:t>consider three </a:t>
            </a:r>
            <a:r>
              <a:rPr lang="en-US" spc="-10" dirty="0">
                <a:cs typeface="Source Sans Pro Light"/>
              </a:rPr>
              <a:t>basic </a:t>
            </a:r>
            <a:r>
              <a:rPr lang="en-US" spc="-5" dirty="0">
                <a:cs typeface="Source Sans Pro Light"/>
              </a:rPr>
              <a:t>questions about </a:t>
            </a:r>
            <a:r>
              <a:rPr lang="en-US" spc="-10" dirty="0">
                <a:cs typeface="Source Sans Pro Light"/>
              </a:rPr>
              <a:t>each</a:t>
            </a:r>
            <a:r>
              <a:rPr lang="en-US" spc="65" dirty="0">
                <a:cs typeface="Source Sans Pro Light"/>
              </a:rPr>
              <a:t> </a:t>
            </a:r>
            <a:r>
              <a:rPr lang="en-US" dirty="0">
                <a:cs typeface="Source Sans Pro Light"/>
              </a:rPr>
              <a:t>phylum: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cs typeface="Times New Roman"/>
            </a:endParaRP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b="1" spc="-10" dirty="0">
                <a:cs typeface="Source Sans Pro"/>
              </a:rPr>
              <a:t>What </a:t>
            </a:r>
            <a:r>
              <a:rPr lang="en-US" b="1" dirty="0">
                <a:cs typeface="Source Sans Pro"/>
              </a:rPr>
              <a:t>kind of sensory input </a:t>
            </a:r>
            <a:r>
              <a:rPr lang="en-US" b="1" spc="-10" dirty="0">
                <a:cs typeface="Source Sans Pro"/>
              </a:rPr>
              <a:t>are </a:t>
            </a:r>
            <a:r>
              <a:rPr lang="en-US" b="1" dirty="0">
                <a:cs typeface="Source Sans Pro"/>
              </a:rPr>
              <a:t>these </a:t>
            </a:r>
            <a:r>
              <a:rPr lang="en-US" b="1" spc="-5" dirty="0">
                <a:cs typeface="Source Sans Pro"/>
              </a:rPr>
              <a:t>animals able </a:t>
            </a:r>
            <a:r>
              <a:rPr lang="en-US" b="1" spc="-10" dirty="0">
                <a:cs typeface="Source Sans Pro"/>
              </a:rPr>
              <a:t>to</a:t>
            </a:r>
            <a:r>
              <a:rPr lang="en-US" b="1" spc="-20" dirty="0">
                <a:cs typeface="Source Sans Pro"/>
              </a:rPr>
              <a:t> </a:t>
            </a:r>
            <a:r>
              <a:rPr lang="en-US" b="1" spc="-10" dirty="0">
                <a:cs typeface="Source Sans Pro"/>
              </a:rPr>
              <a:t>perceive?</a:t>
            </a:r>
            <a:endParaRPr lang="en-US" b="1" dirty="0">
              <a:cs typeface="Source Sans Pr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ource Sans Pro"/>
              <a:buChar char="•"/>
            </a:pPr>
            <a:endParaRPr lang="en-US" sz="2000" dirty="0"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lang="en-US" i="1" dirty="0">
                <a:cs typeface="Source Sans Pro Light"/>
              </a:rPr>
              <a:t>We </a:t>
            </a:r>
            <a:r>
              <a:rPr lang="en-US" i="1" spc="-10" dirty="0">
                <a:cs typeface="Source Sans Pro Light"/>
              </a:rPr>
              <a:t>can </a:t>
            </a:r>
            <a:r>
              <a:rPr lang="en-US" i="1" dirty="0">
                <a:cs typeface="Source Sans Pro Light"/>
              </a:rPr>
              <a:t>distinguish </a:t>
            </a:r>
            <a:r>
              <a:rPr lang="en-US" i="1" spc="-5" dirty="0">
                <a:cs typeface="Source Sans Pro Light"/>
              </a:rPr>
              <a:t>several </a:t>
            </a:r>
            <a:r>
              <a:rPr lang="en-US" i="1" dirty="0">
                <a:cs typeface="Source Sans Pro Light"/>
              </a:rPr>
              <a:t>types of </a:t>
            </a:r>
            <a:r>
              <a:rPr lang="en-US" i="1" spc="-5" dirty="0">
                <a:cs typeface="Source Sans Pro Light"/>
              </a:rPr>
              <a:t>external </a:t>
            </a:r>
            <a:r>
              <a:rPr lang="en-US" i="1" dirty="0">
                <a:cs typeface="Source Sans Pro Light"/>
              </a:rPr>
              <a:t>stimuli: light, </a:t>
            </a:r>
            <a:r>
              <a:rPr lang="en-US" i="1" spc="-5" dirty="0">
                <a:cs typeface="Source Sans Pro Light"/>
              </a:rPr>
              <a:t>perceived by </a:t>
            </a:r>
            <a:r>
              <a:rPr lang="en-US" i="1" spc="-10" dirty="0">
                <a:cs typeface="Source Sans Pro Light"/>
              </a:rPr>
              <a:t>photoreceptors </a:t>
            </a:r>
            <a:r>
              <a:rPr lang="en-US" i="1" dirty="0">
                <a:cs typeface="Source Sans Pro Light"/>
              </a:rPr>
              <a:t>or  any type of light </a:t>
            </a:r>
            <a:r>
              <a:rPr lang="en-US" i="1" spc="-10" dirty="0">
                <a:cs typeface="Source Sans Pro Light"/>
              </a:rPr>
              <a:t>detectors </a:t>
            </a:r>
            <a:r>
              <a:rPr lang="en-US" i="1" spc="-5" dirty="0">
                <a:cs typeface="Source Sans Pro Light"/>
              </a:rPr>
              <a:t>(eyes, </a:t>
            </a:r>
            <a:r>
              <a:rPr lang="en-US" i="1" dirty="0">
                <a:cs typeface="Source Sans Pro Light"/>
              </a:rPr>
              <a:t>ommatidia, </a:t>
            </a:r>
            <a:r>
              <a:rPr lang="en-US" i="1" spc="-10" dirty="0">
                <a:cs typeface="Source Sans Pro Light"/>
              </a:rPr>
              <a:t>etc.); </a:t>
            </a:r>
            <a:r>
              <a:rPr lang="en-US" i="1" spc="-5" dirty="0">
                <a:cs typeface="Source Sans Pro Light"/>
              </a:rPr>
              <a:t>chemicals, </a:t>
            </a:r>
            <a:r>
              <a:rPr lang="en-US" i="1" dirty="0">
                <a:cs typeface="Source Sans Pro Light"/>
              </a:rPr>
              <a:t>as in smell, when animals </a:t>
            </a:r>
            <a:r>
              <a:rPr lang="en-US" i="1" spc="-5" dirty="0">
                <a:cs typeface="Source Sans Pro Light"/>
              </a:rPr>
              <a:t>are  </a:t>
            </a:r>
            <a:r>
              <a:rPr lang="en-US" i="1" dirty="0">
                <a:cs typeface="Source Sans Pro Light"/>
              </a:rPr>
              <a:t>looking </a:t>
            </a:r>
            <a:r>
              <a:rPr lang="en-US" i="1" spc="-5" dirty="0">
                <a:cs typeface="Source Sans Pro Light"/>
              </a:rPr>
              <a:t>for food </a:t>
            </a:r>
            <a:r>
              <a:rPr lang="en-US" i="1" dirty="0">
                <a:cs typeface="Source Sans Pro Light"/>
              </a:rPr>
              <a:t>or a </a:t>
            </a:r>
            <a:r>
              <a:rPr lang="en-US" i="1" spc="-5" dirty="0">
                <a:cs typeface="Source Sans Pro Light"/>
              </a:rPr>
              <a:t>mate, </a:t>
            </a:r>
            <a:r>
              <a:rPr lang="en-US" i="1" dirty="0">
                <a:cs typeface="Source Sans Pro Light"/>
              </a:rPr>
              <a:t>or </a:t>
            </a:r>
            <a:r>
              <a:rPr lang="en-US" i="1" spc="-10" dirty="0">
                <a:cs typeface="Source Sans Pro Light"/>
              </a:rPr>
              <a:t>taste </a:t>
            </a:r>
            <a:r>
              <a:rPr lang="en-US" i="1" dirty="0">
                <a:cs typeface="Source Sans Pro Light"/>
              </a:rPr>
              <a:t>(in less </a:t>
            </a:r>
            <a:r>
              <a:rPr lang="en-US" i="1" spc="-5" dirty="0">
                <a:cs typeface="Source Sans Pro Light"/>
              </a:rPr>
              <a:t>complex </a:t>
            </a:r>
            <a:r>
              <a:rPr lang="en-US" i="1" dirty="0">
                <a:cs typeface="Source Sans Pro Light"/>
              </a:rPr>
              <a:t>animals these </a:t>
            </a:r>
            <a:r>
              <a:rPr lang="en-US" i="1" spc="-10" dirty="0">
                <a:cs typeface="Source Sans Pro Light"/>
              </a:rPr>
              <a:t>receptors </a:t>
            </a:r>
            <a:r>
              <a:rPr lang="en-US" i="1" spc="-5" dirty="0">
                <a:cs typeface="Source Sans Pro Light"/>
              </a:rPr>
              <a:t>are dispersed  </a:t>
            </a:r>
            <a:r>
              <a:rPr lang="en-US" i="1" dirty="0">
                <a:cs typeface="Source Sans Pro Light"/>
              </a:rPr>
              <a:t>on the </a:t>
            </a:r>
            <a:r>
              <a:rPr lang="en-US" i="1" spc="-5" dirty="0">
                <a:cs typeface="Source Sans Pro Light"/>
              </a:rPr>
              <a:t>surface </a:t>
            </a:r>
            <a:r>
              <a:rPr lang="en-US" i="1" dirty="0">
                <a:cs typeface="Source Sans Pro Light"/>
              </a:rPr>
              <a:t>of their body); sound, </a:t>
            </a:r>
            <a:r>
              <a:rPr lang="en-US" i="1" spc="-5" dirty="0">
                <a:cs typeface="Source Sans Pro Light"/>
              </a:rPr>
              <a:t>dispersed by </a:t>
            </a:r>
            <a:r>
              <a:rPr lang="en-US" i="1" dirty="0">
                <a:cs typeface="Source Sans Pro Light"/>
              </a:rPr>
              <a:t>waves; and </a:t>
            </a:r>
            <a:r>
              <a:rPr lang="en-US" i="1" spc="-5" dirty="0">
                <a:cs typeface="Source Sans Pro Light"/>
              </a:rPr>
              <a:t>touch, felt by physical contact.  </a:t>
            </a:r>
            <a:r>
              <a:rPr lang="en-US" i="1" dirty="0">
                <a:cs typeface="Source Sans Pro Light"/>
              </a:rPr>
              <a:t>Can </a:t>
            </a:r>
            <a:r>
              <a:rPr lang="en-US" i="1" spc="-5" dirty="0">
                <a:cs typeface="Source Sans Pro Light"/>
              </a:rPr>
              <a:t>e.g. birds/crayfish/bees </a:t>
            </a:r>
            <a:r>
              <a:rPr lang="en-US" i="1" dirty="0">
                <a:cs typeface="Source Sans Pro Light"/>
              </a:rPr>
              <a:t>see/smell/hear?</a:t>
            </a:r>
            <a:r>
              <a:rPr lang="en-US" i="1" spc="5" dirty="0">
                <a:cs typeface="Source Sans Pro Light"/>
              </a:rPr>
              <a:t> </a:t>
            </a:r>
            <a:r>
              <a:rPr lang="en-US" i="1" spc="-5" dirty="0">
                <a:cs typeface="Source Sans Pro Light"/>
              </a:rPr>
              <a:t>Etc.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b="1" spc="-5" dirty="0">
                <a:cs typeface="Source Sans Pro"/>
              </a:rPr>
              <a:t>Where </a:t>
            </a:r>
            <a:r>
              <a:rPr lang="en-US" b="1" dirty="0">
                <a:cs typeface="Source Sans Pro"/>
              </a:rPr>
              <a:t>is the sensory </a:t>
            </a:r>
            <a:r>
              <a:rPr lang="en-US" b="1" spc="-5" dirty="0">
                <a:cs typeface="Source Sans Pro"/>
              </a:rPr>
              <a:t>information</a:t>
            </a:r>
            <a:r>
              <a:rPr lang="en-US" b="1" spc="-25" dirty="0">
                <a:cs typeface="Source Sans Pro"/>
              </a:rPr>
              <a:t> </a:t>
            </a:r>
            <a:r>
              <a:rPr lang="en-US" b="1" spc="-5" dirty="0">
                <a:cs typeface="Source Sans Pro"/>
              </a:rPr>
              <a:t>processed?</a:t>
            </a:r>
            <a:endParaRPr lang="en-US" b="1" dirty="0">
              <a:cs typeface="Source Sans Pro"/>
            </a:endParaRPr>
          </a:p>
          <a:p>
            <a:pPr>
              <a:lnSpc>
                <a:spcPct val="100000"/>
              </a:lnSpc>
              <a:buFont typeface="Source Sans Pro"/>
              <a:buChar char="•"/>
            </a:pPr>
            <a:endParaRPr lang="en-US" sz="2000" dirty="0">
              <a:cs typeface="Times New Roman"/>
            </a:endParaRPr>
          </a:p>
          <a:p>
            <a:pPr marL="12700" marR="5080" algn="just">
              <a:lnSpc>
                <a:spcPct val="104200"/>
              </a:lnSpc>
              <a:spcBef>
                <a:spcPts val="5"/>
              </a:spcBef>
            </a:pPr>
            <a:r>
              <a:rPr lang="en-US" dirty="0">
                <a:cs typeface="Source Sans Pro Light"/>
              </a:rPr>
              <a:t>Find out </a:t>
            </a:r>
            <a:r>
              <a:rPr lang="en-US" spc="-10" dirty="0">
                <a:cs typeface="Source Sans Pro Light"/>
              </a:rPr>
              <a:t>what </a:t>
            </a:r>
            <a:r>
              <a:rPr lang="en-US" dirty="0">
                <a:cs typeface="Source Sans Pro Light"/>
              </a:rPr>
              <a:t>the </a:t>
            </a:r>
            <a:r>
              <a:rPr lang="en-US" spc="-10" dirty="0">
                <a:cs typeface="Source Sans Pro Light"/>
              </a:rPr>
              <a:t>structure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 </a:t>
            </a:r>
            <a:r>
              <a:rPr lang="en-US" dirty="0">
                <a:cs typeface="Source Sans Pro Light"/>
              </a:rPr>
              <a:t>of </a:t>
            </a:r>
            <a:r>
              <a:rPr lang="en-US" spc="-10" dirty="0">
                <a:cs typeface="Source Sans Pro Light"/>
              </a:rPr>
              <a:t>each </a:t>
            </a:r>
            <a:r>
              <a:rPr lang="en-US" spc="-5" dirty="0">
                <a:cs typeface="Source Sans Pro Light"/>
              </a:rPr>
              <a:t>animal </a:t>
            </a:r>
            <a:r>
              <a:rPr lang="en-US" dirty="0">
                <a:cs typeface="Source Sans Pro Light"/>
              </a:rPr>
              <a:t>phylum is </a:t>
            </a:r>
            <a:r>
              <a:rPr lang="en-US" spc="-5" dirty="0">
                <a:cs typeface="Source Sans Pro Light"/>
              </a:rPr>
              <a:t>like. </a:t>
            </a:r>
            <a:r>
              <a:rPr lang="en-US" dirty="0">
                <a:cs typeface="Source Sans Pro Light"/>
              </a:rPr>
              <a:t>Do they  </a:t>
            </a:r>
            <a:r>
              <a:rPr lang="en-US" spc="-5" dirty="0">
                <a:cs typeface="Source Sans Pro Light"/>
              </a:rPr>
              <a:t>have </a:t>
            </a:r>
            <a:r>
              <a:rPr lang="en-US" spc="-10" dirty="0">
                <a:cs typeface="Source Sans Pro Light"/>
              </a:rPr>
              <a:t>a central </a:t>
            </a:r>
            <a:r>
              <a:rPr lang="en-US" dirty="0">
                <a:cs typeface="Source Sans Pro Light"/>
              </a:rPr>
              <a:t>or disperse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system? </a:t>
            </a:r>
            <a:r>
              <a:rPr lang="en-US" spc="-5" dirty="0">
                <a:cs typeface="Source Sans Pro Light"/>
              </a:rPr>
              <a:t>Name </a:t>
            </a:r>
            <a:r>
              <a:rPr lang="en-US" dirty="0">
                <a:cs typeface="Source Sans Pro Light"/>
              </a:rPr>
              <a:t>their</a:t>
            </a:r>
            <a:r>
              <a:rPr lang="en-US" spc="30" dirty="0">
                <a:cs typeface="Source Sans Pro Light"/>
              </a:rPr>
              <a:t> </a:t>
            </a:r>
            <a:r>
              <a:rPr lang="en-US" spc="-10" dirty="0">
                <a:cs typeface="Source Sans Pro Light"/>
              </a:rPr>
              <a:t>parts.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cs typeface="Times New Roman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927100" algn="l"/>
              </a:tabLst>
            </a:pPr>
            <a:r>
              <a:rPr lang="en-US" b="1" dirty="0">
                <a:cs typeface="Source Sans Pro"/>
              </a:rPr>
              <a:t>How do the </a:t>
            </a:r>
            <a:r>
              <a:rPr lang="en-US" b="1" spc="-5" dirty="0">
                <a:cs typeface="Source Sans Pro"/>
              </a:rPr>
              <a:t>animals respond </a:t>
            </a:r>
            <a:r>
              <a:rPr lang="en-US" b="1" spc="-10" dirty="0">
                <a:cs typeface="Source Sans Pro"/>
              </a:rPr>
              <a:t>to</a:t>
            </a:r>
            <a:r>
              <a:rPr lang="en-US" b="1" spc="-25" dirty="0">
                <a:cs typeface="Source Sans Pro"/>
              </a:rPr>
              <a:t> </a:t>
            </a:r>
            <a:r>
              <a:rPr lang="en-US" b="1" spc="-5" dirty="0">
                <a:cs typeface="Source Sans Pro"/>
              </a:rPr>
              <a:t>stimuli?</a:t>
            </a:r>
            <a:endParaRPr lang="en-US" b="1" dirty="0">
              <a:cs typeface="Source Sans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i="1" dirty="0">
                <a:cs typeface="Source Sans Pro Light"/>
              </a:rPr>
              <a:t>Which types of </a:t>
            </a:r>
            <a:r>
              <a:rPr lang="en-US" i="1" spc="-5" dirty="0">
                <a:cs typeface="Source Sans Pro Light"/>
              </a:rPr>
              <a:t>reactions </a:t>
            </a:r>
            <a:r>
              <a:rPr lang="en-US" i="1" dirty="0">
                <a:cs typeface="Source Sans Pro Light"/>
              </a:rPr>
              <a:t>of animals </a:t>
            </a:r>
            <a:r>
              <a:rPr lang="en-US" i="1" spc="-10" dirty="0">
                <a:cs typeface="Source Sans Pro Light"/>
              </a:rPr>
              <a:t>can </a:t>
            </a:r>
            <a:r>
              <a:rPr lang="en-US" i="1" dirty="0">
                <a:cs typeface="Source Sans Pro Light"/>
              </a:rPr>
              <a:t>we classify (flight, mating, fighting,</a:t>
            </a:r>
            <a:r>
              <a:rPr lang="en-US" i="1" spc="10" dirty="0">
                <a:cs typeface="Source Sans Pro Light"/>
              </a:rPr>
              <a:t> </a:t>
            </a:r>
            <a:r>
              <a:rPr lang="en-US" i="1" spc="-10" dirty="0">
                <a:cs typeface="Source Sans Pro Light"/>
              </a:rPr>
              <a:t>etc.)?</a:t>
            </a:r>
            <a:endParaRPr lang="en-US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BDEAF6CC-8A52-4857-8B04-619F92B05F6D}"/>
              </a:ext>
            </a:extLst>
          </p:cNvPr>
          <p:cNvSpPr/>
          <p:nvPr/>
        </p:nvSpPr>
        <p:spPr>
          <a:xfrm>
            <a:off x="1" y="556300"/>
            <a:ext cx="40187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3.</a:t>
            </a:r>
            <a:r>
              <a:rPr lang="cs-CZ" sz="2800" spc="-5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25">
                <a:solidFill>
                  <a:srgbClr val="FFFFFF"/>
                </a:solidFill>
                <a:cs typeface="Source Sans Pro Light"/>
              </a:rPr>
              <a:t>Taxonomy</a:t>
            </a:r>
            <a:endParaRPr lang="cs-CZ" sz="2800">
              <a:cs typeface="Source Sans Pro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814F023-6B0F-4620-947F-224446AFC497}"/>
              </a:ext>
            </a:extLst>
          </p:cNvPr>
          <p:cNvGrpSpPr/>
          <p:nvPr/>
        </p:nvGrpSpPr>
        <p:grpSpPr>
          <a:xfrm>
            <a:off x="971550" y="1612900"/>
            <a:ext cx="14758296" cy="3635679"/>
            <a:chOff x="1351756" y="2832100"/>
            <a:chExt cx="14454290" cy="3635679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xmlns="" id="{BB30BFA4-2A25-4913-B2AC-33CEFB11CE2F}"/>
                </a:ext>
              </a:extLst>
            </p:cNvPr>
            <p:cNvSpPr txBox="1"/>
            <p:nvPr/>
          </p:nvSpPr>
          <p:spPr>
            <a:xfrm>
              <a:off x="1351756" y="2832100"/>
              <a:ext cx="1445429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b="0" spc="-10" dirty="0">
                  <a:cs typeface="Source Sans Pro Light"/>
                </a:rPr>
                <a:t>Basically, </a:t>
              </a:r>
              <a:r>
                <a:rPr b="0" dirty="0">
                  <a:cs typeface="Source Sans Pro Light"/>
                </a:rPr>
                <a:t>we </a:t>
              </a:r>
              <a:r>
                <a:rPr b="0" spc="-10" dirty="0">
                  <a:cs typeface="Source Sans Pro Light"/>
                </a:rPr>
                <a:t>can </a:t>
              </a:r>
              <a:r>
                <a:rPr b="0" spc="-5" dirty="0">
                  <a:cs typeface="Source Sans Pro Light"/>
                </a:rPr>
                <a:t>distinguish </a:t>
              </a:r>
              <a:r>
                <a:rPr b="0" dirty="0">
                  <a:cs typeface="Source Sans Pro Light"/>
                </a:rPr>
                <a:t>nine </a:t>
              </a:r>
              <a:r>
                <a:rPr b="0" spc="-5" dirty="0">
                  <a:cs typeface="Source Sans Pro Light"/>
                </a:rPr>
                <a:t>“traditional” </a:t>
              </a:r>
              <a:r>
                <a:rPr b="0" spc="-10" dirty="0">
                  <a:cs typeface="Source Sans Pro Light"/>
                </a:rPr>
                <a:t>taxonomic</a:t>
              </a:r>
              <a:r>
                <a:rPr b="0" spc="80" dirty="0">
                  <a:cs typeface="Source Sans Pro Light"/>
                </a:rPr>
                <a:t> </a:t>
              </a:r>
              <a:r>
                <a:rPr b="0" spc="-5" dirty="0">
                  <a:cs typeface="Source Sans Pro Light"/>
                </a:rPr>
                <a:t>phyla:</a:t>
              </a:r>
              <a:endParaRPr dirty="0">
                <a:cs typeface="Source Sans Pro Light"/>
              </a:endParaRPr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xmlns="" id="{5832D42B-D7E6-4213-BDD0-ADB9AC3A1124}"/>
                </a:ext>
              </a:extLst>
            </p:cNvPr>
            <p:cNvSpPr txBox="1"/>
            <p:nvPr/>
          </p:nvSpPr>
          <p:spPr>
            <a:xfrm>
              <a:off x="2097282" y="3192780"/>
              <a:ext cx="11418445" cy="3274999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15">
                  <a:cs typeface="Source Sans Pro"/>
                </a:rPr>
                <a:t>1. </a:t>
              </a:r>
              <a:r>
                <a:rPr b="1" spc="-15" dirty="0">
                  <a:cs typeface="Source Sans Pro"/>
                </a:rPr>
                <a:t>Porifera: </a:t>
              </a:r>
              <a:r>
                <a:rPr lang="cs-CZ" spc="-15" err="1">
                  <a:cs typeface="Source Sans Pro"/>
                </a:rPr>
                <a:t>sponges</a:t>
              </a:r>
              <a:r>
                <a:rPr lang="cs-CZ" spc="-15">
                  <a:cs typeface="Source Sans Pro"/>
                </a:rPr>
                <a:t/>
              </a:r>
              <a:br>
                <a:rPr lang="cs-CZ" spc="-15">
                  <a:cs typeface="Source Sans Pro"/>
                </a:rPr>
              </a:br>
              <a:r>
                <a:rPr lang="cs-CZ" b="1" spc="-15">
                  <a:cs typeface="Source Sans Pro"/>
                </a:rPr>
                <a:t>2. </a:t>
              </a:r>
              <a:r>
                <a:rPr b="1" spc="-5" dirty="0">
                  <a:cs typeface="Source Sans Pro"/>
                </a:rPr>
                <a:t>Cnidaria: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spc="-5" err="1">
                  <a:cs typeface="Source Sans Pro"/>
                </a:rPr>
                <a:t>jellyfish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3. </a:t>
              </a:r>
              <a:r>
                <a:rPr b="1" spc="-5" dirty="0">
                  <a:cs typeface="Source Sans Pro"/>
                </a:rPr>
                <a:t>Pl</a:t>
              </a:r>
              <a:r>
                <a:rPr b="1" spc="-30" dirty="0">
                  <a:cs typeface="Source Sans Pro"/>
                </a:rPr>
                <a:t>a</a:t>
              </a:r>
              <a:r>
                <a:rPr b="1" dirty="0">
                  <a:cs typeface="Source Sans Pro"/>
                </a:rPr>
                <a:t>tyhelminthes:</a:t>
              </a:r>
              <a:r>
                <a:rPr lang="cs-CZ" b="1">
                  <a:cs typeface="Source Sans Pro"/>
                </a:rPr>
                <a:t> </a:t>
              </a:r>
              <a:r>
                <a:rPr lang="cs-CZ" err="1">
                  <a:cs typeface="Source Sans Pro"/>
                </a:rPr>
                <a:t>flatworms</a:t>
              </a:r>
              <a:endParaRPr lang="cs-CZ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>
                  <a:cs typeface="Source Sans Pro"/>
                </a:rPr>
                <a:t>4. </a:t>
              </a:r>
              <a:r>
                <a:rPr b="1" spc="-10" dirty="0">
                  <a:cs typeface="Source Sans Pro"/>
                </a:rPr>
                <a:t>Nematoda</a:t>
              </a:r>
              <a:r>
                <a:rPr b="1" dirty="0">
                  <a:cs typeface="Source Sans Pro"/>
                </a:rPr>
                <a:t>:</a:t>
              </a:r>
              <a:r>
                <a:rPr lang="cs-CZ" b="1">
                  <a:cs typeface="Source Sans Pro"/>
                </a:rPr>
                <a:t> </a:t>
              </a:r>
              <a:r>
                <a:rPr lang="cs-CZ" err="1">
                  <a:cs typeface="Source Sans Pro"/>
                </a:rPr>
                <a:t>roundworms</a:t>
              </a:r>
              <a:endParaRPr lang="cs-CZ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>
                  <a:cs typeface="Source Sans Pro"/>
                </a:rPr>
                <a:t>5. </a:t>
              </a:r>
              <a:r>
                <a:rPr b="1" spc="-5" dirty="0">
                  <a:cs typeface="Source Sans Pro"/>
                </a:rPr>
                <a:t>Annelida: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spc="-5" err="1">
                  <a:cs typeface="Source Sans Pro"/>
                </a:rPr>
                <a:t>segmented</a:t>
              </a:r>
              <a:r>
                <a:rPr lang="cs-CZ" spc="-5">
                  <a:cs typeface="Source Sans Pro"/>
                </a:rPr>
                <a:t> </a:t>
              </a:r>
              <a:r>
                <a:rPr lang="cs-CZ" spc="-5" err="1">
                  <a:cs typeface="Source Sans Pro"/>
                </a:rPr>
                <a:t>worms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6. </a:t>
              </a:r>
              <a:r>
                <a:rPr b="1" spc="-5" dirty="0">
                  <a:cs typeface="Source Sans Pro"/>
                </a:rPr>
                <a:t>Arthropoda: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spc="-10" err="1">
                  <a:cs typeface="Source Sans Pro Light"/>
                </a:rPr>
                <a:t>crustaceans</a:t>
              </a:r>
              <a:r>
                <a:rPr lang="cs-CZ" spc="-10">
                  <a:cs typeface="Source Sans Pro Light"/>
                </a:rPr>
                <a:t>, </a:t>
              </a:r>
              <a:r>
                <a:rPr lang="cs-CZ" spc="-5" err="1">
                  <a:cs typeface="Source Sans Pro Light"/>
                </a:rPr>
                <a:t>arachnids</a:t>
              </a:r>
              <a:r>
                <a:rPr lang="cs-CZ" spc="-5">
                  <a:cs typeface="Source Sans Pro Light"/>
                </a:rPr>
                <a:t>,</a:t>
              </a:r>
              <a:r>
                <a:rPr lang="cs-CZ" spc="-80">
                  <a:cs typeface="Source Sans Pro Light"/>
                </a:rPr>
                <a:t> </a:t>
              </a:r>
              <a:r>
                <a:rPr lang="cs-CZ" spc="-5" err="1">
                  <a:cs typeface="Source Sans Pro Light"/>
                </a:rPr>
                <a:t>insects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7.</a:t>
              </a:r>
              <a:r>
                <a:rPr b="1" spc="-5" dirty="0">
                  <a:cs typeface="Source Sans Pro"/>
                </a:rPr>
                <a:t> Mollusca: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err="1">
                  <a:cs typeface="Source Sans Pro Light"/>
                </a:rPr>
                <a:t>squids</a:t>
              </a:r>
              <a:r>
                <a:rPr lang="cs-CZ">
                  <a:cs typeface="Source Sans Pro Light"/>
                </a:rPr>
                <a:t>, </a:t>
              </a:r>
              <a:r>
                <a:rPr lang="cs-CZ" spc="-5" err="1">
                  <a:cs typeface="Source Sans Pro Light"/>
                </a:rPr>
                <a:t>snails</a:t>
              </a:r>
              <a:r>
                <a:rPr lang="cs-CZ" spc="-5">
                  <a:cs typeface="Source Sans Pro Light"/>
                </a:rPr>
                <a:t>, </a:t>
              </a:r>
              <a:r>
                <a:rPr lang="cs-CZ" err="1">
                  <a:cs typeface="Source Sans Pro Light"/>
                </a:rPr>
                <a:t>mussels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8. </a:t>
              </a:r>
              <a:r>
                <a:rPr b="1" spc="-10" dirty="0">
                  <a:cs typeface="Source Sans Pro"/>
                </a:rPr>
                <a:t>Echinodermata:</a:t>
              </a:r>
              <a:r>
                <a:rPr lang="cs-CZ" b="1" spc="-10">
                  <a:cs typeface="Source Sans Pro"/>
                </a:rPr>
                <a:t> </a:t>
              </a:r>
              <a:r>
                <a:rPr lang="cs-CZ" spc="-10" err="1">
                  <a:cs typeface="Source Sans Pro Light"/>
                </a:rPr>
                <a:t>starfish</a:t>
              </a:r>
              <a:r>
                <a:rPr lang="cs-CZ" spc="-10">
                  <a:cs typeface="Source Sans Pro Light"/>
                </a:rPr>
                <a:t>, </a:t>
              </a:r>
              <a:r>
                <a:rPr lang="cs-CZ" spc="-10" err="1">
                  <a:cs typeface="Source Sans Pro Light"/>
                </a:rPr>
                <a:t>sea</a:t>
              </a:r>
              <a:r>
                <a:rPr lang="cs-CZ" spc="5">
                  <a:cs typeface="Source Sans Pro Light"/>
                </a:rPr>
                <a:t> </a:t>
              </a:r>
              <a:r>
                <a:rPr lang="cs-CZ" spc="-5" err="1">
                  <a:cs typeface="Source Sans Pro Light"/>
                </a:rPr>
                <a:t>urchins</a:t>
              </a:r>
              <a:endParaRPr lang="cs-CZ">
                <a:cs typeface="Source Sans Pro Light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10">
                  <a:cs typeface="Source Sans Pro"/>
                </a:rPr>
                <a:t>9. </a:t>
              </a:r>
              <a:r>
                <a:rPr b="1" spc="-10" dirty="0">
                  <a:cs typeface="Source Sans Pro"/>
                </a:rPr>
                <a:t>Chordata:</a:t>
              </a:r>
              <a:r>
                <a:rPr lang="cs-CZ" b="1" spc="-10">
                  <a:cs typeface="Source Sans Pro"/>
                </a:rPr>
                <a:t> </a:t>
              </a:r>
              <a:r>
                <a:rPr lang="en-US" dirty="0">
                  <a:cs typeface="Source Sans Pro Light"/>
                </a:rPr>
                <a:t>includes </a:t>
              </a:r>
              <a:r>
                <a:rPr lang="en-US" spc="-10" dirty="0">
                  <a:cs typeface="Source Sans Pro Light"/>
                </a:rPr>
                <a:t>vertebrates </a:t>
              </a:r>
              <a:r>
                <a:rPr lang="en-US" dirty="0">
                  <a:cs typeface="Source Sans Pro Light"/>
                </a:rPr>
                <a:t>(the </a:t>
              </a:r>
              <a:r>
                <a:rPr lang="en-US" spc="-5" dirty="0">
                  <a:cs typeface="Source Sans Pro Light"/>
                </a:rPr>
                <a:t>majority </a:t>
              </a:r>
              <a:r>
                <a:rPr lang="en-US" dirty="0">
                  <a:cs typeface="Source Sans Pro Light"/>
                </a:rPr>
                <a:t>of the phylum)  </a:t>
              </a:r>
              <a:r>
                <a:rPr lang="en-US" spc="-5" dirty="0">
                  <a:cs typeface="Source Sans Pro Light"/>
                </a:rPr>
                <a:t>but also other animals, like</a:t>
              </a:r>
              <a:r>
                <a:rPr lang="en-US" spc="15" dirty="0">
                  <a:cs typeface="Source Sans Pro Light"/>
                </a:rPr>
                <a:t> </a:t>
              </a:r>
              <a:r>
                <a:rPr lang="en-US" spc="-5" dirty="0">
                  <a:cs typeface="Source Sans Pro Light"/>
                </a:rPr>
                <a:t>ascidians</a:t>
              </a:r>
              <a:endParaRPr lang="en-US" dirty="0">
                <a:cs typeface="Source Sans Pro Light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endParaRPr dirty="0">
                <a:cs typeface="Source Sans Pro"/>
              </a:endParaRPr>
            </a:p>
          </p:txBody>
        </p:sp>
      </p:grpSp>
      <p:sp>
        <p:nvSpPr>
          <p:cNvPr id="19" name="object 14">
            <a:extLst>
              <a:ext uri="{FF2B5EF4-FFF2-40B4-BE49-F238E27FC236}">
                <a16:creationId xmlns:a16="http://schemas.microsoft.com/office/drawing/2014/main" xmlns="" id="{702ED6B3-48F0-4068-956E-383AFFB14AA3}"/>
              </a:ext>
            </a:extLst>
          </p:cNvPr>
          <p:cNvSpPr txBox="1"/>
          <p:nvPr/>
        </p:nvSpPr>
        <p:spPr>
          <a:xfrm>
            <a:off x="970756" y="4965700"/>
            <a:ext cx="16687800" cy="9425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50"/>
              </a:spcBef>
            </a:pPr>
            <a:r>
              <a:rPr b="0" dirty="0">
                <a:cs typeface="Source Sans Pro Light"/>
              </a:rPr>
              <a:t>In this lesson </a:t>
            </a:r>
            <a:r>
              <a:rPr b="0" spc="-5" dirty="0">
                <a:cs typeface="Source Sans Pro Light"/>
              </a:rPr>
              <a:t>plan </a:t>
            </a:r>
            <a:r>
              <a:rPr b="0" dirty="0">
                <a:cs typeface="Source Sans Pro Light"/>
              </a:rPr>
              <a:t>(with the </a:t>
            </a:r>
            <a:r>
              <a:rPr b="0" spc="-5" dirty="0">
                <a:cs typeface="Source Sans Pro Light"/>
              </a:rPr>
              <a:t>continuation </a:t>
            </a:r>
            <a:r>
              <a:rPr b="0" dirty="0">
                <a:cs typeface="Source Sans Pro Light"/>
              </a:rPr>
              <a:t>in the </a:t>
            </a:r>
            <a:r>
              <a:rPr b="0" spc="-5" dirty="0">
                <a:cs typeface="Source Sans Pro Light"/>
              </a:rPr>
              <a:t>second part), </a:t>
            </a:r>
            <a:r>
              <a:rPr b="0" dirty="0">
                <a:cs typeface="Source Sans Pro Light"/>
              </a:rPr>
              <a:t>you will </a:t>
            </a:r>
            <a:r>
              <a:rPr b="0" spc="10" dirty="0">
                <a:cs typeface="Source Sans Pro Light"/>
              </a:rPr>
              <a:t>try </a:t>
            </a:r>
            <a:r>
              <a:rPr b="0" spc="-10" dirty="0">
                <a:cs typeface="Source Sans Pro Light"/>
              </a:rPr>
              <a:t>to analyze </a:t>
            </a:r>
            <a:r>
              <a:rPr b="0" dirty="0">
                <a:cs typeface="Source Sans Pro Light"/>
              </a:rPr>
              <a:t>with  your </a:t>
            </a:r>
            <a:r>
              <a:rPr b="0" spc="-5" dirty="0">
                <a:cs typeface="Source Sans Pro Light"/>
              </a:rPr>
              <a:t>students </a:t>
            </a:r>
            <a:r>
              <a:rPr b="0" dirty="0">
                <a:cs typeface="Source Sans Pro Light"/>
              </a:rPr>
              <a:t>the </a:t>
            </a:r>
            <a:r>
              <a:rPr b="0" spc="5" dirty="0">
                <a:cs typeface="Source Sans Pro Light"/>
              </a:rPr>
              <a:t>nervous </a:t>
            </a:r>
            <a:r>
              <a:rPr b="0" spc="-10" dirty="0">
                <a:cs typeface="Source Sans Pro Light"/>
              </a:rPr>
              <a:t>system </a:t>
            </a:r>
            <a:r>
              <a:rPr b="0" dirty="0">
                <a:cs typeface="Source Sans Pro Light"/>
              </a:rPr>
              <a:t>of </a:t>
            </a:r>
            <a:r>
              <a:rPr b="0" spc="-10" dirty="0">
                <a:cs typeface="Source Sans Pro Light"/>
              </a:rPr>
              <a:t>each </a:t>
            </a:r>
            <a:r>
              <a:rPr b="0" dirty="0">
                <a:cs typeface="Source Sans Pro Light"/>
              </a:rPr>
              <a:t>of these mentioned </a:t>
            </a:r>
            <a:r>
              <a:rPr b="0" spc="-5" dirty="0">
                <a:cs typeface="Source Sans Pro Light"/>
              </a:rPr>
              <a:t>phyla, </a:t>
            </a:r>
            <a:r>
              <a:rPr b="0" spc="-10" dirty="0">
                <a:cs typeface="Source Sans Pro Light"/>
              </a:rPr>
              <a:t>according to </a:t>
            </a:r>
            <a:r>
              <a:rPr b="0" dirty="0">
                <a:cs typeface="Source Sans Pro Light"/>
              </a:rPr>
              <a:t>the  </a:t>
            </a:r>
            <a:r>
              <a:rPr b="0" spc="-5" dirty="0">
                <a:cs typeface="Source Sans Pro Light"/>
              </a:rPr>
              <a:t>main points proposed </a:t>
            </a:r>
            <a:r>
              <a:rPr b="0" dirty="0">
                <a:cs typeface="Source Sans Pro Light"/>
              </a:rPr>
              <a:t>in the </a:t>
            </a:r>
            <a:r>
              <a:rPr b="0" spc="-5" dirty="0">
                <a:cs typeface="Source Sans Pro Light"/>
              </a:rPr>
              <a:t>previous section. </a:t>
            </a:r>
            <a:r>
              <a:rPr b="0" spc="-15" dirty="0">
                <a:cs typeface="Source Sans Pro Light"/>
              </a:rPr>
              <a:t>You </a:t>
            </a:r>
            <a:r>
              <a:rPr b="0" spc="-10" dirty="0">
                <a:cs typeface="Source Sans Pro Light"/>
              </a:rPr>
              <a:t>can </a:t>
            </a:r>
            <a:r>
              <a:rPr b="0" spc="-5" dirty="0">
                <a:cs typeface="Source Sans Pro Light"/>
              </a:rPr>
              <a:t>begin </a:t>
            </a:r>
            <a:r>
              <a:rPr b="0" dirty="0">
                <a:cs typeface="Source Sans Pro Light"/>
              </a:rPr>
              <a:t>with the </a:t>
            </a:r>
            <a:r>
              <a:rPr lang="en-US" b="0" spc="-10" dirty="0">
                <a:cs typeface="Source Sans Pro Light"/>
              </a:rPr>
              <a:t>chordate</a:t>
            </a:r>
            <a:r>
              <a:rPr b="0" spc="-10" dirty="0">
                <a:cs typeface="Source Sans Pro Light"/>
              </a:rPr>
              <a:t>, </a:t>
            </a:r>
            <a:r>
              <a:rPr b="0" spc="-5" dirty="0">
                <a:cs typeface="Source Sans Pro Light"/>
              </a:rPr>
              <a:t>because  </a:t>
            </a:r>
            <a:r>
              <a:rPr b="0" dirty="0">
                <a:cs typeface="Source Sans Pro Light"/>
              </a:rPr>
              <a:t>of their </a:t>
            </a:r>
            <a:r>
              <a:rPr b="0" spc="-5" dirty="0">
                <a:cs typeface="Source Sans Pro Light"/>
              </a:rPr>
              <a:t>familiarity and proximity </a:t>
            </a:r>
            <a:r>
              <a:rPr b="0" spc="-10" dirty="0">
                <a:cs typeface="Source Sans Pro Light"/>
              </a:rPr>
              <a:t>to </a:t>
            </a:r>
            <a:r>
              <a:rPr b="0" spc="-5" dirty="0">
                <a:cs typeface="Source Sans Pro Light"/>
              </a:rPr>
              <a:t>humans, about </a:t>
            </a:r>
            <a:r>
              <a:rPr b="0" dirty="0">
                <a:cs typeface="Source Sans Pro Light"/>
              </a:rPr>
              <a:t>whom you </a:t>
            </a:r>
            <a:r>
              <a:rPr b="0" spc="-5" dirty="0">
                <a:cs typeface="Source Sans Pro Light"/>
              </a:rPr>
              <a:t>summarized </a:t>
            </a:r>
            <a:r>
              <a:rPr b="0" dirty="0">
                <a:cs typeface="Source Sans Pro Light"/>
              </a:rPr>
              <a:t>some </a:t>
            </a:r>
            <a:r>
              <a:rPr b="0" spc="-10" dirty="0">
                <a:cs typeface="Source Sans Pro Light"/>
              </a:rPr>
              <a:t>basic  </a:t>
            </a:r>
            <a:r>
              <a:rPr b="0" spc="-5" dirty="0">
                <a:cs typeface="Source Sans Pro Light"/>
              </a:rPr>
              <a:t>knowledge </a:t>
            </a:r>
            <a:r>
              <a:rPr b="0" dirty="0">
                <a:cs typeface="Source Sans Pro Light"/>
              </a:rPr>
              <a:t>in the </a:t>
            </a:r>
            <a:r>
              <a:rPr b="0" spc="-5" dirty="0">
                <a:cs typeface="Source Sans Pro Light"/>
              </a:rPr>
              <a:t>introduction </a:t>
            </a:r>
            <a:r>
              <a:rPr b="0" spc="-10" dirty="0">
                <a:cs typeface="Source Sans Pro Light"/>
              </a:rPr>
              <a:t>to </a:t>
            </a:r>
            <a:r>
              <a:rPr b="0" dirty="0">
                <a:cs typeface="Source Sans Pro Light"/>
              </a:rPr>
              <a:t>this</a:t>
            </a:r>
            <a:r>
              <a:rPr b="0" spc="15" dirty="0">
                <a:cs typeface="Source Sans Pro Light"/>
              </a:rPr>
              <a:t> </a:t>
            </a:r>
            <a:r>
              <a:rPr b="0" dirty="0">
                <a:cs typeface="Source Sans Pro Light"/>
              </a:rPr>
              <a:t>lesson.</a:t>
            </a:r>
            <a:endParaRPr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9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AA61E464-833E-4C8A-9143-AF1ED5E6DEFA}"/>
              </a:ext>
            </a:extLst>
          </p:cNvPr>
          <p:cNvSpPr/>
          <p:nvPr/>
        </p:nvSpPr>
        <p:spPr>
          <a:xfrm>
            <a:off x="1905001" y="556300"/>
            <a:ext cx="40187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xmlns="" id="{D20636F4-4E1B-41A9-9DFC-ABE48FBEC027}"/>
              </a:ext>
            </a:extLst>
          </p:cNvPr>
          <p:cNvSpPr/>
          <p:nvPr/>
        </p:nvSpPr>
        <p:spPr>
          <a:xfrm>
            <a:off x="0" y="556300"/>
            <a:ext cx="40187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E6220F49-8A96-4129-AD18-1D20F783890C}"/>
              </a:ext>
            </a:extLst>
          </p:cNvPr>
          <p:cNvSpPr txBox="1"/>
          <p:nvPr/>
        </p:nvSpPr>
        <p:spPr>
          <a:xfrm>
            <a:off x="665955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4. </a:t>
            </a:r>
            <a:r>
              <a:rPr lang="cs-CZ" sz="2800" spc="-5" err="1">
                <a:solidFill>
                  <a:srgbClr val="FFFFFF"/>
                </a:solidFill>
                <a:cs typeface="Source Sans Pro Light"/>
              </a:rPr>
              <a:t>Phylum</a:t>
            </a:r>
            <a:r>
              <a:rPr lang="cs-CZ" sz="2800" spc="-5">
                <a:solidFill>
                  <a:srgbClr val="FFFFFF"/>
                </a:solidFill>
                <a:cs typeface="Source Sans Pro Light"/>
              </a:rPr>
              <a:t>:</a:t>
            </a:r>
            <a:r>
              <a:rPr lang="cs-CZ" sz="2800" spc="-4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15" err="1">
                <a:solidFill>
                  <a:srgbClr val="FFFFFF"/>
                </a:solidFill>
                <a:cs typeface="Source Sans Pro Light"/>
              </a:rPr>
              <a:t>Chordata</a:t>
            </a:r>
            <a:endParaRPr lang="cs-CZ" sz="2800">
              <a:cs typeface="Source Sans Pro Light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xmlns="" id="{153F1D4F-49DC-4D33-A737-F1B7603A3DC3}"/>
              </a:ext>
            </a:extLst>
          </p:cNvPr>
          <p:cNvSpPr txBox="1"/>
          <p:nvPr/>
        </p:nvSpPr>
        <p:spPr>
          <a:xfrm>
            <a:off x="971550" y="2415759"/>
            <a:ext cx="16534606" cy="553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cs typeface="Source Sans Pro Light"/>
              </a:rPr>
              <a:t>Instructions: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While working with each of the animal phyla (or class in </a:t>
            </a:r>
            <a:r>
              <a:rPr b="0" i="1" spc="-5" dirty="0">
                <a:cs typeface="Source Sans Pro Light"/>
              </a:rPr>
              <a:t>case </a:t>
            </a:r>
            <a:r>
              <a:rPr b="0" i="1" dirty="0">
                <a:cs typeface="Source Sans Pro Light"/>
              </a:rPr>
              <a:t>of the </a:t>
            </a:r>
            <a:r>
              <a:rPr b="0" i="1" spc="-5" dirty="0">
                <a:cs typeface="Source Sans Pro Light"/>
              </a:rPr>
              <a:t>vertebrates), first </a:t>
            </a:r>
            <a:r>
              <a:rPr b="0" i="1" dirty="0">
                <a:cs typeface="Source Sans Pro Light"/>
              </a:rPr>
              <a:t>try </a:t>
            </a:r>
            <a:r>
              <a:rPr b="0" i="1" spc="-10" dirty="0">
                <a:cs typeface="Source Sans Pro Light"/>
              </a:rPr>
              <a:t>to 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a short description of each one, inviting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participate, </a:t>
            </a:r>
            <a:r>
              <a:rPr b="0" i="1" dirty="0">
                <a:cs typeface="Source Sans Pro Light"/>
              </a:rPr>
              <a:t>if possible. Then show  them the model(s) which serve as </a:t>
            </a:r>
            <a:r>
              <a:rPr b="0" i="1" spc="-5" dirty="0">
                <a:cs typeface="Source Sans Pro Light"/>
              </a:rPr>
              <a:t>representative for </a:t>
            </a:r>
            <a:r>
              <a:rPr b="0" i="1" dirty="0">
                <a:cs typeface="Source Sans Pro Light"/>
              </a:rPr>
              <a:t>each phylum or class. When showing </a:t>
            </a:r>
            <a:r>
              <a:rPr b="0" i="1" spc="5" dirty="0">
                <a:cs typeface="Source Sans Pro Light"/>
              </a:rPr>
              <a:t>it,  </a:t>
            </a:r>
            <a:r>
              <a:rPr b="0" i="1" spc="-5" dirty="0">
                <a:cs typeface="Source Sans Pro Light"/>
              </a:rPr>
              <a:t>first </a:t>
            </a:r>
            <a:r>
              <a:rPr b="0" i="1" dirty="0">
                <a:cs typeface="Source Sans Pro Light"/>
              </a:rPr>
              <a:t>ask the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have a look at the </a:t>
            </a:r>
            <a:r>
              <a:rPr b="0" i="1" spc="-5" dirty="0">
                <a:cs typeface="Source Sans Pro Light"/>
              </a:rPr>
              <a:t>external anatomy </a:t>
            </a:r>
            <a:r>
              <a:rPr b="0" i="1" dirty="0">
                <a:cs typeface="Source Sans Pro Light"/>
              </a:rPr>
              <a:t>of the animal and, based on  observation or </a:t>
            </a:r>
            <a:r>
              <a:rPr b="0" i="1" spc="-5" dirty="0">
                <a:cs typeface="Source Sans Pro Light"/>
              </a:rPr>
              <a:t>previous </a:t>
            </a:r>
            <a:r>
              <a:rPr b="0" i="1" dirty="0">
                <a:cs typeface="Source Sans Pro Light"/>
              </a:rPr>
              <a:t>knowledge,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try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respond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the questions posed at the  beginning of the lesson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determine </a:t>
            </a:r>
            <a:r>
              <a:rPr b="0" i="1" dirty="0">
                <a:cs typeface="Source Sans Pro Light"/>
              </a:rPr>
              <a:t>which sensory </a:t>
            </a:r>
            <a:r>
              <a:rPr b="0" i="1" spc="-5" dirty="0">
                <a:cs typeface="Source Sans Pro Light"/>
              </a:rPr>
              <a:t>organs </a:t>
            </a:r>
            <a:r>
              <a:rPr b="0" i="1" dirty="0">
                <a:cs typeface="Source Sans Pro Light"/>
              </a:rPr>
              <a:t>the animals have, </a:t>
            </a:r>
            <a:r>
              <a:rPr b="0" i="1" spc="-5" dirty="0">
                <a:cs typeface="Source Sans Pro Light"/>
              </a:rPr>
              <a:t>where they  are located </a:t>
            </a:r>
            <a:r>
              <a:rPr b="0" i="1" dirty="0">
                <a:cs typeface="Source Sans Pro Light"/>
              </a:rPr>
              <a:t>on the </a:t>
            </a:r>
            <a:r>
              <a:rPr b="0" i="1" spc="-10" dirty="0">
                <a:cs typeface="Source Sans Pro Light"/>
              </a:rPr>
              <a:t>body, </a:t>
            </a:r>
            <a:r>
              <a:rPr b="0" i="1" dirty="0">
                <a:cs typeface="Source Sans Pro Light"/>
              </a:rPr>
              <a:t>and what the nervous </a:t>
            </a:r>
            <a:r>
              <a:rPr b="0" i="1" spc="-5" dirty="0">
                <a:cs typeface="Source Sans Pro Light"/>
              </a:rPr>
              <a:t>system </a:t>
            </a:r>
            <a:r>
              <a:rPr b="0" i="1" dirty="0">
                <a:cs typeface="Source Sans Pro Light"/>
              </a:rPr>
              <a:t>is</a:t>
            </a:r>
            <a:r>
              <a:rPr b="0" i="1" spc="15" dirty="0">
                <a:cs typeface="Source Sans Pro Light"/>
              </a:rPr>
              <a:t> </a:t>
            </a:r>
            <a:r>
              <a:rPr b="0" i="1" spc="-5" dirty="0">
                <a:cs typeface="Source Sans Pro Light"/>
              </a:rPr>
              <a:t>like.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Put emphasis on </a:t>
            </a:r>
            <a:r>
              <a:rPr b="0" i="1" spc="-5" dirty="0">
                <a:cs typeface="Source Sans Pro Light"/>
              </a:rPr>
              <a:t>reasoning </a:t>
            </a:r>
            <a:r>
              <a:rPr b="0" i="1" dirty="0">
                <a:cs typeface="Source Sans Pro Light"/>
              </a:rPr>
              <a:t>and justifying their opinions. </a:t>
            </a:r>
            <a:r>
              <a:rPr b="0" i="1" spc="-15" dirty="0">
                <a:cs typeface="Source Sans Pro Light"/>
              </a:rPr>
              <a:t>You </a:t>
            </a:r>
            <a:r>
              <a:rPr b="0" i="1" spc="-10" dirty="0">
                <a:cs typeface="Source Sans Pro Light"/>
              </a:rPr>
              <a:t>can </a:t>
            </a:r>
            <a:r>
              <a:rPr b="0" i="1" dirty="0">
                <a:cs typeface="Source Sans Pro Light"/>
              </a:rPr>
              <a:t>also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a list of  </a:t>
            </a:r>
            <a:r>
              <a:rPr b="0" i="1" spc="-5" dirty="0">
                <a:cs typeface="Source Sans Pro Light"/>
              </a:rPr>
              <a:t>sentence </a:t>
            </a:r>
            <a:r>
              <a:rPr b="0" i="1" spc="-10" dirty="0">
                <a:cs typeface="Source Sans Pro Light"/>
              </a:rPr>
              <a:t>starters </a:t>
            </a:r>
            <a:r>
              <a:rPr b="0" i="1" dirty="0">
                <a:cs typeface="Source Sans Pro Light"/>
              </a:rPr>
              <a:t>and other </a:t>
            </a:r>
            <a:r>
              <a:rPr b="0" i="1" spc="-5" dirty="0">
                <a:cs typeface="Source Sans Pro Light"/>
              </a:rPr>
              <a:t>phrases </a:t>
            </a:r>
            <a:r>
              <a:rPr b="0" i="1" dirty="0">
                <a:cs typeface="Source Sans Pro Light"/>
              </a:rPr>
              <a:t>which the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spc="-10" dirty="0">
                <a:cs typeface="Source Sans Pro Light"/>
              </a:rPr>
              <a:t>can </a:t>
            </a:r>
            <a:r>
              <a:rPr b="0" i="1" dirty="0">
                <a:cs typeface="Source Sans Pro Light"/>
              </a:rPr>
              <a:t>use while </a:t>
            </a:r>
            <a:r>
              <a:rPr b="0" i="1" spc="-5" dirty="0">
                <a:cs typeface="Source Sans Pro Light"/>
              </a:rPr>
              <a:t>defending </a:t>
            </a:r>
            <a:r>
              <a:rPr b="0" i="1" dirty="0">
                <a:cs typeface="Source Sans Pro Light"/>
              </a:rPr>
              <a:t>their</a:t>
            </a:r>
            <a:r>
              <a:rPr lang="cs-CZ" b="0" i="1">
                <a:cs typeface="Source Sans Pro Light"/>
              </a:rPr>
              <a:t> </a:t>
            </a:r>
            <a:r>
              <a:rPr b="0" i="1" dirty="0">
                <a:cs typeface="Source Sans Pro Light"/>
              </a:rPr>
              <a:t>point </a:t>
            </a:r>
            <a:r>
              <a:rPr lang="cs-CZ" b="0" i="1">
                <a:cs typeface="Source Sans Pro Light"/>
              </a:rPr>
              <a:t/>
            </a:r>
            <a:br>
              <a:rPr lang="cs-CZ" b="0" i="1">
                <a:cs typeface="Source Sans Pro Light"/>
              </a:rPr>
            </a:br>
            <a:r>
              <a:rPr b="0" i="1" dirty="0">
                <a:cs typeface="Source Sans Pro Light"/>
              </a:rPr>
              <a:t>of </a:t>
            </a:r>
            <a:r>
              <a:rPr b="0" i="1" spc="-5" dirty="0">
                <a:cs typeface="Source Sans Pro Light"/>
              </a:rPr>
              <a:t>view (e.g., </a:t>
            </a:r>
            <a:r>
              <a:rPr b="0" i="1" dirty="0">
                <a:cs typeface="Source Sans Pro Light"/>
              </a:rPr>
              <a:t>“My idea builds </a:t>
            </a:r>
            <a:r>
              <a:rPr b="0" i="1" spc="-25" dirty="0">
                <a:cs typeface="Source Sans Pro Light"/>
              </a:rPr>
              <a:t>upon…” </a:t>
            </a:r>
            <a:r>
              <a:rPr b="0" i="1" dirty="0">
                <a:cs typeface="Source Sans Pro Light"/>
              </a:rPr>
              <a:t>or “I </a:t>
            </a:r>
            <a:r>
              <a:rPr b="0" i="1" spc="-5" dirty="0">
                <a:cs typeface="Source Sans Pro Light"/>
              </a:rPr>
              <a:t>(dis)agree, </a:t>
            </a:r>
            <a:r>
              <a:rPr b="0" i="1" spc="-20" dirty="0">
                <a:cs typeface="Source Sans Pro Light"/>
              </a:rPr>
              <a:t>because…” </a:t>
            </a:r>
            <a:r>
              <a:rPr b="0" i="1" dirty="0">
                <a:cs typeface="Source Sans Pro Light"/>
              </a:rPr>
              <a:t>or “The observation  suggests </a:t>
            </a:r>
            <a:r>
              <a:rPr b="0" i="1" spc="-20" dirty="0">
                <a:cs typeface="Source Sans Pro Light"/>
              </a:rPr>
              <a:t>that…” </a:t>
            </a:r>
            <a:r>
              <a:rPr b="0" i="1" dirty="0">
                <a:cs typeface="Source Sans Pro Light"/>
              </a:rPr>
              <a:t>or “Based on…I think </a:t>
            </a:r>
            <a:r>
              <a:rPr b="0" i="1" spc="-40" dirty="0">
                <a:cs typeface="Source Sans Pro Light"/>
              </a:rPr>
              <a:t>that….”, </a:t>
            </a:r>
            <a:r>
              <a:rPr b="0" i="1" spc="-10" dirty="0">
                <a:cs typeface="Source Sans Pro Light"/>
              </a:rPr>
              <a:t>etc.). </a:t>
            </a:r>
            <a:r>
              <a:rPr b="0" i="1" dirty="0">
                <a:cs typeface="Source Sans Pro Light"/>
              </a:rPr>
              <a:t>When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dirty="0">
                <a:cs typeface="Source Sans Pro Light"/>
              </a:rPr>
              <a:t>have finished observing  the </a:t>
            </a:r>
            <a:r>
              <a:rPr b="0" i="1" spc="-5" dirty="0">
                <a:cs typeface="Source Sans Pro Light"/>
              </a:rPr>
              <a:t>external </a:t>
            </a:r>
            <a:r>
              <a:rPr b="0" i="1" spc="-10" dirty="0">
                <a:cs typeface="Source Sans Pro Light"/>
              </a:rPr>
              <a:t>anatomy, </a:t>
            </a:r>
            <a:r>
              <a:rPr b="0" i="1" spc="-5" dirty="0">
                <a:cs typeface="Source Sans Pro Light"/>
              </a:rPr>
              <a:t>switch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the model showing the </a:t>
            </a:r>
            <a:r>
              <a:rPr b="0" i="1" spc="-5" dirty="0">
                <a:cs typeface="Source Sans Pro Light"/>
              </a:rPr>
              <a:t>internal anatomy </a:t>
            </a:r>
            <a:r>
              <a:rPr b="0" i="1" dirty="0">
                <a:cs typeface="Source Sans Pro Light"/>
              </a:rPr>
              <a:t>of the same  animal, </a:t>
            </a:r>
            <a:r>
              <a:rPr b="0" i="1" spc="-5" dirty="0">
                <a:cs typeface="Source Sans Pro Light"/>
              </a:rPr>
              <a:t>focusing </a:t>
            </a:r>
            <a:r>
              <a:rPr b="0" i="1" dirty="0">
                <a:cs typeface="Source Sans Pro Light"/>
              </a:rPr>
              <a:t>on the nervous </a:t>
            </a:r>
            <a:r>
              <a:rPr b="0" i="1" spc="-5" dirty="0">
                <a:cs typeface="Source Sans Pro Light"/>
              </a:rPr>
              <a:t>system </a:t>
            </a:r>
            <a:r>
              <a:rPr b="0" i="1" dirty="0">
                <a:cs typeface="Source Sans Pro Light"/>
              </a:rPr>
              <a:t>and </a:t>
            </a:r>
            <a:r>
              <a:rPr b="0" i="1" spc="-5" dirty="0">
                <a:cs typeface="Source Sans Pro Light"/>
              </a:rPr>
              <a:t>commenting </a:t>
            </a:r>
            <a:r>
              <a:rPr b="0" i="1" dirty="0">
                <a:cs typeface="Source Sans Pro Light"/>
              </a:rPr>
              <a:t>on </a:t>
            </a:r>
            <a:r>
              <a:rPr b="0" i="1" spc="5" dirty="0">
                <a:cs typeface="Source Sans Pro Light"/>
              </a:rPr>
              <a:t>it, </a:t>
            </a:r>
            <a:r>
              <a:rPr b="0" i="1" dirty="0">
                <a:cs typeface="Source Sans Pro Light"/>
              </a:rPr>
              <a:t>also looking </a:t>
            </a:r>
            <a:r>
              <a:rPr b="0" i="1" spc="-5" dirty="0">
                <a:cs typeface="Source Sans Pro Light"/>
              </a:rPr>
              <a:t>for </a:t>
            </a:r>
            <a:r>
              <a:rPr b="0" i="1" dirty="0">
                <a:cs typeface="Source Sans Pro Light"/>
              </a:rPr>
              <a:t>some  additional</a:t>
            </a:r>
            <a:r>
              <a:rPr b="0" i="1" spc="-5" dirty="0">
                <a:cs typeface="Source Sans Pro Light"/>
              </a:rPr>
              <a:t> information.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The goal of the activity is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an </a:t>
            </a:r>
            <a:r>
              <a:rPr b="0" i="1" spc="-5" dirty="0">
                <a:cs typeface="Source Sans Pro Light"/>
              </a:rPr>
              <a:t>overview </a:t>
            </a:r>
            <a:r>
              <a:rPr b="0" i="1" dirty="0">
                <a:cs typeface="Source Sans Pro Light"/>
              </a:rPr>
              <a:t>of the nervous </a:t>
            </a:r>
            <a:r>
              <a:rPr b="0" i="1" spc="-5" dirty="0">
                <a:cs typeface="Source Sans Pro Light"/>
              </a:rPr>
              <a:t>systems </a:t>
            </a:r>
            <a:r>
              <a:rPr b="0" i="1" dirty="0">
                <a:cs typeface="Source Sans Pro Light"/>
              </a:rPr>
              <a:t>of all the animal  phyla. </a:t>
            </a:r>
            <a:r>
              <a:rPr b="0" i="1" spc="-10" dirty="0">
                <a:cs typeface="Source Sans Pro Light"/>
              </a:rPr>
              <a:t>However, </a:t>
            </a:r>
            <a:r>
              <a:rPr b="0" i="1" spc="-5" dirty="0">
                <a:cs typeface="Source Sans Pro Light"/>
              </a:rPr>
              <a:t>really </a:t>
            </a:r>
            <a:r>
              <a:rPr b="0" i="1" dirty="0">
                <a:cs typeface="Source Sans Pro Light"/>
              </a:rPr>
              <a:t>doing a </a:t>
            </a:r>
            <a:r>
              <a:rPr b="0" i="1" spc="-10" dirty="0">
                <a:cs typeface="Source Sans Pro Light"/>
              </a:rPr>
              <a:t>complete </a:t>
            </a:r>
            <a:r>
              <a:rPr b="0" i="1" spc="-5" dirty="0">
                <a:cs typeface="Source Sans Pro Light"/>
              </a:rPr>
              <a:t>overview could </a:t>
            </a:r>
            <a:r>
              <a:rPr b="0" i="1" dirty="0">
                <a:cs typeface="Source Sans Pro Light"/>
              </a:rPr>
              <a:t>be exhausting or overwhelming, so  </a:t>
            </a:r>
            <a:r>
              <a:rPr b="0" i="1" spc="-15" dirty="0">
                <a:cs typeface="Source Sans Pro Light"/>
              </a:rPr>
              <a:t>it’s </a:t>
            </a:r>
            <a:r>
              <a:rPr b="0" i="1" dirty="0">
                <a:cs typeface="Source Sans Pro Light"/>
              </a:rPr>
              <a:t>up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you which animals you </a:t>
            </a:r>
            <a:r>
              <a:rPr b="0" i="1" spc="-5" dirty="0">
                <a:cs typeface="Source Sans Pro Light"/>
              </a:rPr>
              <a:t>consider important </a:t>
            </a:r>
            <a:r>
              <a:rPr b="0" i="1" dirty="0">
                <a:cs typeface="Source Sans Pro Light"/>
              </a:rPr>
              <a:t>and will choose </a:t>
            </a:r>
            <a:r>
              <a:rPr b="0" i="1" spc="-5" dirty="0">
                <a:cs typeface="Source Sans Pro Light"/>
              </a:rPr>
              <a:t>for </a:t>
            </a:r>
            <a:r>
              <a:rPr b="0" i="1" dirty="0">
                <a:cs typeface="Source Sans Pro Light"/>
              </a:rPr>
              <a:t>the </a:t>
            </a:r>
            <a:r>
              <a:rPr b="0" i="1" spc="-5" dirty="0">
                <a:cs typeface="Source Sans Pro Light"/>
              </a:rPr>
              <a:t>activity.  </a:t>
            </a:r>
            <a:r>
              <a:rPr b="0" i="1" spc="-10" dirty="0">
                <a:cs typeface="Source Sans Pro Light"/>
              </a:rPr>
              <a:t>According to </a:t>
            </a:r>
            <a:r>
              <a:rPr b="0" i="1" dirty="0">
                <a:cs typeface="Source Sans Pro Light"/>
              </a:rPr>
              <a:t>your </a:t>
            </a:r>
            <a:r>
              <a:rPr b="0" i="1" spc="-5" dirty="0">
                <a:cs typeface="Source Sans Pro Light"/>
              </a:rPr>
              <a:t>choice, </a:t>
            </a:r>
            <a:r>
              <a:rPr b="0" i="1" dirty="0">
                <a:cs typeface="Source Sans Pro Light"/>
              </a:rPr>
              <a:t>you </a:t>
            </a:r>
            <a:r>
              <a:rPr b="0" i="1" spc="-10" dirty="0">
                <a:cs typeface="Source Sans Pro Light"/>
              </a:rPr>
              <a:t>can </a:t>
            </a:r>
            <a:r>
              <a:rPr b="0" i="1" spc="-5" dirty="0">
                <a:cs typeface="Source Sans Pro Light"/>
              </a:rPr>
              <a:t>intersperse </a:t>
            </a:r>
            <a:r>
              <a:rPr b="0" i="1" dirty="0">
                <a:cs typeface="Source Sans Pro Light"/>
              </a:rPr>
              <a:t>the activity with some </a:t>
            </a:r>
            <a:r>
              <a:rPr b="0" i="1" spc="-5" dirty="0">
                <a:cs typeface="Source Sans Pro Light"/>
              </a:rPr>
              <a:t>interesting </a:t>
            </a:r>
            <a:r>
              <a:rPr b="0" i="1" dirty="0">
                <a:cs typeface="Source Sans Pro Light"/>
              </a:rPr>
              <a:t>videos,  </a:t>
            </a:r>
            <a:r>
              <a:rPr b="0" i="1" spc="-5" dirty="0">
                <a:cs typeface="Source Sans Pro Light"/>
              </a:rPr>
              <a:t>pictures, </a:t>
            </a:r>
            <a:r>
              <a:rPr b="0" i="1" dirty="0">
                <a:cs typeface="Source Sans Pro Light"/>
              </a:rPr>
              <a:t>or articles, depending on your </a:t>
            </a:r>
            <a:r>
              <a:rPr b="0" i="1" spc="-5" dirty="0">
                <a:cs typeface="Source Sans Pro Light"/>
              </a:rPr>
              <a:t>choice.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33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The </a:t>
            </a:r>
            <a:r>
              <a:rPr b="0" i="1" spc="-5" dirty="0">
                <a:cs typeface="Source Sans Pro Light"/>
              </a:rPr>
              <a:t>Lifeliqe interactive </a:t>
            </a:r>
            <a:r>
              <a:rPr b="0" i="1" dirty="0">
                <a:cs typeface="Source Sans Pro Light"/>
              </a:rPr>
              <a:t>3D models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it possible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immerse students </a:t>
            </a:r>
            <a:r>
              <a:rPr b="0" i="1" dirty="0">
                <a:cs typeface="Source Sans Pro Light"/>
              </a:rPr>
              <a:t>in the </a:t>
            </a:r>
            <a:r>
              <a:rPr b="0" i="1" spc="-5" dirty="0">
                <a:cs typeface="Source Sans Pro Light"/>
              </a:rPr>
              <a:t>internal  anatomy </a:t>
            </a:r>
            <a:r>
              <a:rPr b="0" i="1" dirty="0">
                <a:cs typeface="Source Sans Pro Light"/>
              </a:rPr>
              <a:t>of animals without having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do dissections. The </a:t>
            </a:r>
            <a:r>
              <a:rPr b="0" i="1" spc="-5" dirty="0">
                <a:cs typeface="Source Sans Pro Light"/>
              </a:rPr>
              <a:t>application </a:t>
            </a:r>
            <a:r>
              <a:rPr b="0" i="1" spc="-10" dirty="0">
                <a:cs typeface="Source Sans Pro Light"/>
              </a:rPr>
              <a:t>oﬀers </a:t>
            </a:r>
            <a:r>
              <a:rPr b="0" i="1" dirty="0">
                <a:cs typeface="Source Sans Pro Light"/>
              </a:rPr>
              <a:t>a wide </a:t>
            </a:r>
            <a:r>
              <a:rPr b="0" i="1" spc="-5" dirty="0">
                <a:cs typeface="Source Sans Pro Light"/>
              </a:rPr>
              <a:t>range</a:t>
            </a:r>
            <a:endParaRPr lang="cs-CZ" b="0" i="1" spc="-5">
              <a:cs typeface="Source Sans Pro Light"/>
            </a:endParaRPr>
          </a:p>
          <a:p>
            <a:pPr marL="12700" marR="5080" algn="just">
              <a:lnSpc>
                <a:spcPct val="1133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of  models of animal </a:t>
            </a:r>
            <a:r>
              <a:rPr b="0" i="1" spc="-5" dirty="0">
                <a:cs typeface="Source Sans Pro Light"/>
              </a:rPr>
              <a:t>internal anatomy; however </a:t>
            </a:r>
            <a:r>
              <a:rPr b="0" i="1" spc="-15" dirty="0">
                <a:cs typeface="Source Sans Pro Light"/>
              </a:rPr>
              <a:t>it’s </a:t>
            </a:r>
            <a:r>
              <a:rPr b="0" i="1" dirty="0">
                <a:cs typeface="Source Sans Pro Light"/>
              </a:rPr>
              <a:t>up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you if you want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the lesson  </a:t>
            </a:r>
            <a:r>
              <a:rPr b="0" i="1" spc="-5" dirty="0">
                <a:cs typeface="Source Sans Pro Light"/>
              </a:rPr>
              <a:t>more </a:t>
            </a:r>
            <a:r>
              <a:rPr b="0" i="1" dirty="0">
                <a:cs typeface="Source Sans Pro Light"/>
              </a:rPr>
              <a:t>varied </a:t>
            </a:r>
            <a:r>
              <a:rPr b="0" i="1" spc="-5" dirty="0">
                <a:cs typeface="Source Sans Pro Light"/>
              </a:rPr>
              <a:t>by actually conducting </a:t>
            </a:r>
            <a:r>
              <a:rPr b="0" i="1" dirty="0">
                <a:cs typeface="Source Sans Pro Light"/>
              </a:rPr>
              <a:t>the dissections or other </a:t>
            </a:r>
            <a:r>
              <a:rPr b="0" i="1" spc="-5" dirty="0">
                <a:cs typeface="Source Sans Pro Light"/>
              </a:rPr>
              <a:t>related</a:t>
            </a:r>
            <a:r>
              <a:rPr b="0" i="1" spc="10" dirty="0">
                <a:cs typeface="Source Sans Pro Light"/>
              </a:rPr>
              <a:t> </a:t>
            </a:r>
            <a:r>
              <a:rPr b="0" i="1" dirty="0">
                <a:cs typeface="Source Sans Pro Light"/>
              </a:rPr>
              <a:t>activities.</a:t>
            </a:r>
            <a:endParaRPr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8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xmlns="" id="{E89CC076-B74F-42BF-A860-DEDB73AE36FF}"/>
              </a:ext>
            </a:extLst>
          </p:cNvPr>
          <p:cNvSpPr/>
          <p:nvPr/>
        </p:nvSpPr>
        <p:spPr>
          <a:xfrm>
            <a:off x="-19844" y="556300"/>
            <a:ext cx="8121649" cy="828000"/>
          </a:xfrm>
          <a:custGeom>
            <a:avLst/>
            <a:gdLst/>
            <a:ahLst/>
            <a:cxnLst/>
            <a:rect l="l" t="t" r="r" b="b"/>
            <a:pathLst>
              <a:path w="3883025" h="437515">
                <a:moveTo>
                  <a:pt x="3663867" y="0"/>
                </a:moveTo>
                <a:lnTo>
                  <a:pt x="0" y="0"/>
                </a:lnTo>
                <a:lnTo>
                  <a:pt x="0" y="437153"/>
                </a:lnTo>
                <a:lnTo>
                  <a:pt x="3663867" y="437153"/>
                </a:lnTo>
                <a:lnTo>
                  <a:pt x="3713985" y="431380"/>
                </a:lnTo>
                <a:lnTo>
                  <a:pt x="3759992" y="414936"/>
                </a:lnTo>
                <a:lnTo>
                  <a:pt x="3800576" y="389134"/>
                </a:lnTo>
                <a:lnTo>
                  <a:pt x="3834425" y="355285"/>
                </a:lnTo>
                <a:lnTo>
                  <a:pt x="3860228" y="314701"/>
                </a:lnTo>
                <a:lnTo>
                  <a:pt x="3876671" y="268694"/>
                </a:lnTo>
                <a:lnTo>
                  <a:pt x="3882444" y="218577"/>
                </a:lnTo>
                <a:lnTo>
                  <a:pt x="3876671" y="168459"/>
                </a:lnTo>
                <a:lnTo>
                  <a:pt x="3860228" y="122452"/>
                </a:lnTo>
                <a:lnTo>
                  <a:pt x="3834425" y="81868"/>
                </a:lnTo>
                <a:lnTo>
                  <a:pt x="3800576" y="48018"/>
                </a:lnTo>
                <a:lnTo>
                  <a:pt x="3759992" y="22216"/>
                </a:lnTo>
                <a:lnTo>
                  <a:pt x="3713985" y="5772"/>
                </a:lnTo>
                <a:lnTo>
                  <a:pt x="3663867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3100" y="708700"/>
            <a:ext cx="91368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5. </a:t>
            </a:r>
            <a:r>
              <a:rPr lang="cs-CZ" sz="2800" spc="-30" err="1">
                <a:solidFill>
                  <a:srgbClr val="FFFFFF"/>
                </a:solidFill>
                <a:cs typeface="Source Sans Pro Light"/>
              </a:rPr>
              <a:t>S</a:t>
            </a:r>
            <a:r>
              <a:rPr lang="cs-CZ" sz="2800" spc="5" err="1">
                <a:solidFill>
                  <a:srgbClr val="FFFFFF"/>
                </a:solidFill>
                <a:cs typeface="Source Sans Pro Light"/>
              </a:rPr>
              <a:t>ummary</a:t>
            </a:r>
            <a:endParaRPr lang="cs-CZ" sz="28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917700"/>
            <a:ext cx="17144206" cy="145341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dirty="0">
                <a:cs typeface="Source Sans Pro Light"/>
              </a:rPr>
              <a:t>In the </a:t>
            </a:r>
            <a:r>
              <a:rPr lang="en-US" spc="-5" dirty="0">
                <a:cs typeface="Source Sans Pro Light"/>
              </a:rPr>
              <a:t>first </a:t>
            </a:r>
            <a:r>
              <a:rPr lang="en-US" spc="-10" dirty="0">
                <a:cs typeface="Source Sans Pro Light"/>
              </a:rPr>
              <a:t>part </a:t>
            </a:r>
            <a:r>
              <a:rPr lang="en-US" dirty="0">
                <a:cs typeface="Source Sans Pro Light"/>
              </a:rPr>
              <a:t>of this lesson </a:t>
            </a:r>
            <a:r>
              <a:rPr lang="en-US" spc="-5" dirty="0">
                <a:cs typeface="Source Sans Pro Light"/>
              </a:rPr>
              <a:t>plan, students were introduced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topic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 </a:t>
            </a:r>
            <a:r>
              <a:rPr lang="en-US" spc="-10" dirty="0">
                <a:cs typeface="Source Sans Pro Light"/>
              </a:rPr>
              <a:t>system, </a:t>
            </a:r>
            <a:r>
              <a:rPr lang="en-US" spc="-5" dirty="0">
                <a:cs typeface="Source Sans Pro Light"/>
              </a:rPr>
              <a:t>and learned </a:t>
            </a:r>
            <a:r>
              <a:rPr lang="en-US" dirty="0">
                <a:cs typeface="Source Sans Pro Light"/>
              </a:rPr>
              <a:t>some </a:t>
            </a:r>
            <a:r>
              <a:rPr lang="en-US" spc="-10" dirty="0">
                <a:cs typeface="Source Sans Pro Light"/>
              </a:rPr>
              <a:t>basic </a:t>
            </a:r>
            <a:r>
              <a:rPr lang="en-US" spc="-5" dirty="0">
                <a:cs typeface="Source Sans Pro Light"/>
              </a:rPr>
              <a:t>information 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the phylum  </a:t>
            </a:r>
            <a:r>
              <a:rPr lang="en-US" spc="-10" dirty="0">
                <a:cs typeface="Source Sans Pro Light"/>
              </a:rPr>
              <a:t>chordate, </a:t>
            </a:r>
            <a:r>
              <a:rPr lang="en-US" dirty="0">
                <a:cs typeface="Source Sans Pro Light"/>
              </a:rPr>
              <a:t>which is the </a:t>
            </a:r>
            <a:r>
              <a:rPr lang="en-US" spc="-10" dirty="0">
                <a:cs typeface="Source Sans Pro Light"/>
              </a:rPr>
              <a:t>most </a:t>
            </a:r>
            <a:r>
              <a:rPr lang="en-US" spc="-5" dirty="0">
                <a:cs typeface="Source Sans Pro Light"/>
              </a:rPr>
              <a:t>similar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spc="-5" dirty="0">
                <a:cs typeface="Source Sans Pro Light"/>
              </a:rPr>
              <a:t>human</a:t>
            </a:r>
            <a:r>
              <a:rPr lang="en-US" spc="30" dirty="0">
                <a:cs typeface="Source Sans Pro Light"/>
              </a:rPr>
              <a:t> </a:t>
            </a:r>
            <a:r>
              <a:rPr lang="en-US" spc="-10" dirty="0">
                <a:cs typeface="Source Sans Pro Light"/>
              </a:rPr>
              <a:t>anatomy.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</a:pPr>
            <a:endParaRPr lang="en-US" sz="2000" dirty="0">
              <a:cs typeface="Times New Roman"/>
            </a:endParaRPr>
          </a:p>
          <a:p>
            <a:pPr marL="12700" marR="5080" algn="just">
              <a:lnSpc>
                <a:spcPct val="104200"/>
              </a:lnSpc>
              <a:spcBef>
                <a:spcPts val="5"/>
              </a:spcBef>
            </a:pPr>
            <a:r>
              <a:rPr lang="en-US" spc="-5" dirty="0">
                <a:cs typeface="Source Sans Pro Light"/>
              </a:rPr>
              <a:t>At </a:t>
            </a:r>
            <a:r>
              <a:rPr lang="en-US" dirty="0">
                <a:cs typeface="Source Sans Pro Light"/>
              </a:rPr>
              <a:t>the end of this </a:t>
            </a:r>
            <a:r>
              <a:rPr lang="en-US" spc="-10" dirty="0">
                <a:cs typeface="Source Sans Pro Light"/>
              </a:rPr>
              <a:t>part </a:t>
            </a:r>
            <a:r>
              <a:rPr lang="en-US" dirty="0">
                <a:cs typeface="Source Sans Pro Light"/>
              </a:rPr>
              <a:t>of the lesson, you </a:t>
            </a:r>
            <a:r>
              <a:rPr lang="en-US" spc="-10" dirty="0">
                <a:cs typeface="Source Sans Pro Light"/>
              </a:rPr>
              <a:t>can conduct a </a:t>
            </a:r>
            <a:r>
              <a:rPr lang="en-US" dirty="0">
                <a:cs typeface="Source Sans Pro Light"/>
              </a:rPr>
              <a:t>short summary of the </a:t>
            </a:r>
            <a:r>
              <a:rPr lang="en-US" spc="-5" dirty="0">
                <a:cs typeface="Source Sans Pro Light"/>
              </a:rPr>
              <a:t>results </a:t>
            </a:r>
            <a:r>
              <a:rPr lang="en-US" dirty="0">
                <a:cs typeface="Source Sans Pro Light"/>
              </a:rPr>
              <a:t>of  the </a:t>
            </a:r>
            <a:r>
              <a:rPr lang="en-US" spc="-5" dirty="0">
                <a:cs typeface="Source Sans Pro Light"/>
              </a:rPr>
              <a:t>observations made.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second </a:t>
            </a:r>
            <a:r>
              <a:rPr lang="en-US" spc="-10" dirty="0">
                <a:cs typeface="Source Sans Pro Light"/>
              </a:rPr>
              <a:t>part </a:t>
            </a:r>
            <a:r>
              <a:rPr lang="en-US" dirty="0">
                <a:cs typeface="Source Sans Pro Light"/>
              </a:rPr>
              <a:t>of this lesson </a:t>
            </a:r>
            <a:r>
              <a:rPr lang="en-US" spc="-5" dirty="0">
                <a:cs typeface="Source Sans Pro Light"/>
              </a:rPr>
              <a:t>plan </a:t>
            </a:r>
            <a:r>
              <a:rPr lang="en-US" dirty="0">
                <a:cs typeface="Source Sans Pro Light"/>
              </a:rPr>
              <a:t>will </a:t>
            </a:r>
            <a:r>
              <a:rPr lang="en-US" spc="-5" dirty="0">
                <a:cs typeface="Source Sans Pro Light"/>
              </a:rPr>
              <a:t>be </a:t>
            </a:r>
            <a:r>
              <a:rPr lang="en-US" spc="-10" dirty="0">
                <a:cs typeface="Source Sans Pro Light"/>
              </a:rPr>
              <a:t>dedicated to </a:t>
            </a:r>
            <a:r>
              <a:rPr lang="en-US" dirty="0">
                <a:cs typeface="Source Sans Pro Light"/>
              </a:rPr>
              <a:t>the </a:t>
            </a:r>
            <a:r>
              <a:rPr lang="en-US" spc="-10" dirty="0">
                <a:cs typeface="Source Sans Pro Light"/>
              </a:rPr>
              <a:t>rest  </a:t>
            </a:r>
            <a:r>
              <a:rPr lang="en-US" dirty="0">
                <a:cs typeface="Source Sans Pro Light"/>
              </a:rPr>
              <a:t>of the </a:t>
            </a:r>
            <a:r>
              <a:rPr lang="en-US" spc="-5" dirty="0">
                <a:cs typeface="Source Sans Pro Light"/>
              </a:rPr>
              <a:t>animal kingdom, </a:t>
            </a:r>
            <a:r>
              <a:rPr lang="en-US" spc="-10" dirty="0">
                <a:cs typeface="Source Sans Pro Light"/>
              </a:rPr>
              <a:t>generally </a:t>
            </a:r>
            <a:r>
              <a:rPr lang="en-US" spc="-5" dirty="0">
                <a:cs typeface="Source Sans Pro Light"/>
              </a:rPr>
              <a:t>animals </a:t>
            </a:r>
            <a:r>
              <a:rPr lang="en-US" dirty="0">
                <a:cs typeface="Source Sans Pro Light"/>
              </a:rPr>
              <a:t>with simpler </a:t>
            </a:r>
            <a:r>
              <a:rPr lang="en-US" spc="-5" dirty="0">
                <a:cs typeface="Source Sans Pro Light"/>
              </a:rPr>
              <a:t>bodies and </a:t>
            </a:r>
            <a:r>
              <a:rPr lang="en-US" dirty="0">
                <a:cs typeface="Source Sans Pro Light"/>
              </a:rPr>
              <a:t>so </a:t>
            </a:r>
            <a:r>
              <a:rPr lang="en-US" spc="-5" dirty="0">
                <a:cs typeface="Source Sans Pro Light"/>
              </a:rPr>
              <a:t>also </a:t>
            </a:r>
            <a:r>
              <a:rPr lang="en-US" dirty="0">
                <a:cs typeface="Source Sans Pro Light"/>
              </a:rPr>
              <a:t>less </a:t>
            </a:r>
            <a:r>
              <a:rPr lang="en-US" spc="-5" dirty="0">
                <a:cs typeface="Source Sans Pro Light"/>
              </a:rPr>
              <a:t>complex  </a:t>
            </a:r>
            <a:r>
              <a:rPr lang="en-US" spc="5" dirty="0">
                <a:cs typeface="Source Sans Pro Light"/>
              </a:rPr>
              <a:t>nervous</a:t>
            </a:r>
            <a:r>
              <a:rPr lang="en-US" spc="-5" dirty="0">
                <a:cs typeface="Source Sans Pro Light"/>
              </a:rPr>
              <a:t> systems.</a:t>
            </a:r>
            <a:endParaRPr lang="en-US" dirty="0">
              <a:cs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ow do animals perceive the world - by Lifeliqe.pptx" id="{E47F77CD-2E36-4AF3-B8DF-255CB5E0FC16}" vid="{80038E1F-B0D4-46F5-910A-D96E49782D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do animals perceive the world</Template>
  <TotalTime>0</TotalTime>
  <Words>1095</Words>
  <Application>Microsoft Office PowerPoint</Application>
  <PresentationFormat>Custom</PresentationFormat>
  <Paragraphs>81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2020-01-06T01:17:53Z</dcterms:created>
  <dcterms:modified xsi:type="dcterms:W3CDTF">2022-12-02T09:02:41Z</dcterms:modified>
</cp:coreProperties>
</file>