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handoutMasterIdLst>
    <p:handoutMasterId r:id="rId19"/>
  </p:handout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5" d="100"/>
          <a:sy n="45" d="100"/>
        </p:scale>
        <p:origin x="66" y="264"/>
      </p:cViewPr>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0B73F3-5102-4C84-84A2-5881976834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E1727D4-CBE1-4918-A982-50908ACFA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DA2709-F4BC-47EA-B986-2156282949AA}" type="datetimeFigureOut">
              <a:rPr lang="en-US" smtClean="0"/>
              <a:t>1/7/2020</a:t>
            </a:fld>
            <a:endParaRPr lang="en-US"/>
          </a:p>
        </p:txBody>
      </p:sp>
      <p:sp>
        <p:nvSpPr>
          <p:cNvPr id="4" name="Footer Placeholder 3">
            <a:extLst>
              <a:ext uri="{FF2B5EF4-FFF2-40B4-BE49-F238E27FC236}">
                <a16:creationId xmlns:a16="http://schemas.microsoft.com/office/drawing/2014/main" id="{6F37CA71-BEBB-4255-A21A-F9C266282C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B8C5E6-90A8-481B-AB94-378BBDA87BF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FCA9A1-609C-43FC-B178-A00B35109CEC}" type="slidenum">
              <a:rPr lang="en-US" smtClean="0"/>
              <a:t>‹#›</a:t>
            </a:fld>
            <a:endParaRPr lang="en-US"/>
          </a:p>
        </p:txBody>
      </p:sp>
    </p:spTree>
    <p:extLst>
      <p:ext uri="{BB962C8B-B14F-4D97-AF65-F5344CB8AC3E}">
        <p14:creationId xmlns:p14="http://schemas.microsoft.com/office/powerpoint/2010/main" val="4089350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BC383-CCC1-4D7C-BCDC-62840D54967A}" type="datetimeFigureOut">
              <a:rPr lang="en-US" smtClean="0"/>
              <a:t>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760CA3-7AB0-4350-A7DF-E4E94FE7A3E2}" type="slidenum">
              <a:rPr lang="en-US" smtClean="0"/>
              <a:t>‹#›</a:t>
            </a:fld>
            <a:endParaRPr lang="en-US"/>
          </a:p>
        </p:txBody>
      </p:sp>
    </p:spTree>
    <p:extLst>
      <p:ext uri="{BB962C8B-B14F-4D97-AF65-F5344CB8AC3E}">
        <p14:creationId xmlns:p14="http://schemas.microsoft.com/office/powerpoint/2010/main" val="2088069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E9ED21B-1EE6-4EFA-A14D-6D38E69436CB}"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895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ED21B-1EE6-4EFA-A14D-6D38E69436CB}"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305520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ED21B-1EE6-4EFA-A14D-6D38E69436CB}"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1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ED21B-1EE6-4EFA-A14D-6D38E69436CB}"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140851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ED21B-1EE6-4EFA-A14D-6D38E69436CB}" type="datetimeFigureOut">
              <a:rPr lang="en-US" smtClean="0"/>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C88AB6-B6E6-4795-8E8F-C9DF5DC4715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257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9ED21B-1EE6-4EFA-A14D-6D38E69436CB}"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104566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9ED21B-1EE6-4EFA-A14D-6D38E69436CB}" type="datetimeFigureOut">
              <a:rPr lang="en-US" smtClean="0"/>
              <a:t>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514952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9ED21B-1EE6-4EFA-A14D-6D38E69436CB}" type="datetimeFigureOut">
              <a:rPr lang="en-US" smtClean="0"/>
              <a:t>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177644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ED21B-1EE6-4EFA-A14D-6D38E69436CB}" type="datetimeFigureOut">
              <a:rPr lang="en-US" smtClean="0"/>
              <a:t>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970388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9ED21B-1EE6-4EFA-A14D-6D38E69436CB}"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2984712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9ED21B-1EE6-4EFA-A14D-6D38E69436CB}" type="datetimeFigureOut">
              <a:rPr lang="en-US" smtClean="0"/>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C88AB6-B6E6-4795-8E8F-C9DF5DC4715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15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E9ED21B-1EE6-4EFA-A14D-6D38E69436CB}" type="datetimeFigureOut">
              <a:rPr lang="en-US" smtClean="0"/>
              <a:t>1/7/2020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7C88AB6-B6E6-4795-8E8F-C9DF5DC47150}"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3697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4C0648FB-4388-443C-8D4E-4A9FF0336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43B3ABB1-63A2-4676-BA98-3FD9A18C1744}"/>
              </a:ext>
            </a:extLst>
          </p:cNvPr>
          <p:cNvSpPr>
            <a:spLocks noGrp="1"/>
          </p:cNvSpPr>
          <p:nvPr>
            <p:ph type="subTitle" idx="1"/>
          </p:nvPr>
        </p:nvSpPr>
        <p:spPr>
          <a:xfrm>
            <a:off x="7662671" y="4960137"/>
            <a:ext cx="4148329" cy="1463040"/>
          </a:xfrm>
        </p:spPr>
        <p:txBody>
          <a:bodyPr>
            <a:normAutofit/>
          </a:bodyPr>
          <a:lstStyle/>
          <a:p>
            <a:r>
              <a:rPr lang="vi-VN"/>
              <a:t>Source: TIME USA, LLC</a:t>
            </a:r>
            <a:endParaRPr lang="en-US"/>
          </a:p>
        </p:txBody>
      </p:sp>
      <p:sp>
        <p:nvSpPr>
          <p:cNvPr id="15" name="Rectangle 9">
            <a:extLst>
              <a:ext uri="{FF2B5EF4-FFF2-40B4-BE49-F238E27FC236}">
                <a16:creationId xmlns:a16="http://schemas.microsoft.com/office/drawing/2014/main" id="{4A8D762E-DA8D-419A-BA44-68B93D3D9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2BE948A-805D-4132-8D08-67EFAD24CA91}"/>
              </a:ext>
            </a:extLst>
          </p:cNvPr>
          <p:cNvSpPr>
            <a:spLocks noGrp="1"/>
          </p:cNvSpPr>
          <p:nvPr>
            <p:ph type="ctrTitle"/>
          </p:nvPr>
        </p:nvSpPr>
        <p:spPr>
          <a:xfrm>
            <a:off x="1286933" y="977048"/>
            <a:ext cx="9618133" cy="2960980"/>
          </a:xfrm>
        </p:spPr>
        <p:txBody>
          <a:bodyPr anchor="b">
            <a:normAutofit/>
          </a:bodyPr>
          <a:lstStyle/>
          <a:p>
            <a:pPr algn="l"/>
            <a:r>
              <a:rPr lang="en-US" sz="6000">
                <a:solidFill>
                  <a:srgbClr val="FFFFFF"/>
                </a:solidFill>
              </a:rPr>
              <a:t>A Brief History of the Computer</a:t>
            </a:r>
          </a:p>
        </p:txBody>
      </p:sp>
      <p:cxnSp>
        <p:nvCxnSpPr>
          <p:cNvPr id="16" name="Straight Connector 11">
            <a:extLst>
              <a:ext uri="{FF2B5EF4-FFF2-40B4-BE49-F238E27FC236}">
                <a16:creationId xmlns:a16="http://schemas.microsoft.com/office/drawing/2014/main" id="{47F95953-8E19-4C01-997F-0E959B52B7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552199" y="5234457"/>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62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999"/>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79D9462-423D-4984-B31A-872C2E68F433}"/>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Apple I, 1976</a:t>
            </a:r>
          </a:p>
        </p:txBody>
      </p:sp>
      <p:pic>
        <p:nvPicPr>
          <p:cNvPr id="9218" name="Picture 2" descr="Apple I, 1976&#10;Funny story: when Steve Wozniak proposed the personal computer to his bosses at Hewlett-Packard, they rejected it. Undeterred, he">
            <a:extLst>
              <a:ext uri="{FF2B5EF4-FFF2-40B4-BE49-F238E27FC236}">
                <a16:creationId xmlns:a16="http://schemas.microsoft.com/office/drawing/2014/main" id="{8D2261C1-7A6A-4DFA-B19C-C10FD592D431}"/>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a:xfrm>
            <a:off x="1024128" y="2298197"/>
            <a:ext cx="5819775" cy="3848100"/>
          </a:xfrm>
          <a:prstGeom prst="rect">
            <a:avLst/>
          </a:prstGeom>
        </p:spPr>
      </p:pic>
      <p:sp>
        <p:nvSpPr>
          <p:cNvPr id="73" name="Rectangle 72">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054D880C-6866-4612-BFEA-5EED65E9644E}"/>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nitially conceived by Steve Wozniak (a.k.a. "Woz") as a build-it-yourself kit computer, Apple I was initially rejected by his bosses at Hewlett-Packard. Undeterred, he offered it to Silicon Valley's Homebrew Computer Club and, together with his friend Steve Jobs, managed to sell 50 pre-built models to The Byte Shop in Mountain View, California. The suggested retail price: $666. Though sales were low, the machine paved the way for the smash success of the Apple II.</a:t>
            </a:r>
          </a:p>
        </p:txBody>
      </p:sp>
    </p:spTree>
    <p:extLst>
      <p:ext uri="{BB962C8B-B14F-4D97-AF65-F5344CB8AC3E}">
        <p14:creationId xmlns:p14="http://schemas.microsoft.com/office/powerpoint/2010/main" val="2531220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B488130-0E31-44A8-ABF2-5ACB26036278}"/>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IBM Personal Computer, 1981</a:t>
            </a:r>
          </a:p>
        </p:txBody>
      </p:sp>
      <p:pic>
        <p:nvPicPr>
          <p:cNvPr id="8" name="Picture Placeholder 7">
            <a:extLst>
              <a:ext uri="{FF2B5EF4-FFF2-40B4-BE49-F238E27FC236}">
                <a16:creationId xmlns:a16="http://schemas.microsoft.com/office/drawing/2014/main" id="{A219BE7D-7AB7-4D76-BC7C-54556FDE43E8}"/>
              </a:ext>
            </a:extLst>
          </p:cNvPr>
          <p:cNvPicPr>
            <a:picLocks noGrp="1" noChangeAspect="1"/>
          </p:cNvPicPr>
          <p:nvPr>
            <p:ph type="pic" idx="1"/>
          </p:nvPr>
        </p:nvPicPr>
        <p:blipFill>
          <a:blip r:embed="rId2"/>
          <a:stretch>
            <a:fillRect/>
          </a:stretch>
        </p:blipFill>
        <p:spPr>
          <a:xfrm>
            <a:off x="1024128" y="2298197"/>
            <a:ext cx="5819775" cy="3848100"/>
          </a:xfrm>
          <a:prstGeom prst="rect">
            <a:avLst/>
          </a:prstGeom>
        </p:spPr>
      </p:pic>
      <p:sp>
        <p:nvSpPr>
          <p:cNvPr id="15" name="Rectangle 14">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2D9A728D-04EA-40DF-AD98-0CDB01E11198}"/>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Featuring an independent keyboard, printer and monitor, the slick, complete-looking package that was the IBM PC helped push personal computing out of the hobbyist's garage and into the corporate and consumer mainstream. Its immense commercial success made it the hallmark of personal computing for many years and led other manufacturers to produce similar desktop models.</a:t>
            </a:r>
          </a:p>
        </p:txBody>
      </p:sp>
    </p:spTree>
    <p:extLst>
      <p:ext uri="{BB962C8B-B14F-4D97-AF65-F5344CB8AC3E}">
        <p14:creationId xmlns:p14="http://schemas.microsoft.com/office/powerpoint/2010/main" val="2670804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54C737D2-D010-43A3-9AE4-91EBCBFDC9B5}"/>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Osborne 1 Portable Computer, 1981</a:t>
            </a:r>
          </a:p>
        </p:txBody>
      </p:sp>
      <p:pic>
        <p:nvPicPr>
          <p:cNvPr id="10242" name="Picture 2" descr="Osborne 1 Portable Computer, 1981&#10;The first commercial portable computer weighed 24 lbs. and cost less than $2,000. It gained popularity because of its low price">
            <a:extLst>
              <a:ext uri="{FF2B5EF4-FFF2-40B4-BE49-F238E27FC236}">
                <a16:creationId xmlns:a16="http://schemas.microsoft.com/office/drawing/2014/main" id="{3B6DDB2E-3444-41A6-A849-1714364A9C3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1024128" y="2298197"/>
            <a:ext cx="5819775" cy="3848100"/>
          </a:xfrm>
          <a:prstGeom prst="rect">
            <a:avLst/>
          </a:prstGeom>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5B986DB7-9E33-40E8-994F-22FFD432691B}"/>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The first commercial portable computer, the Osborne weighed 24 lbs. and cost less than $2,000. It gained popularity because of its low price and the extensive software library that came with it.</a:t>
            </a:r>
          </a:p>
        </p:txBody>
      </p:sp>
    </p:spTree>
    <p:extLst>
      <p:ext uri="{BB962C8B-B14F-4D97-AF65-F5344CB8AC3E}">
        <p14:creationId xmlns:p14="http://schemas.microsoft.com/office/powerpoint/2010/main" val="1703352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60D0A2DF-6C67-4387-9783-DA2DCB2002E2}"/>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Hewlett-Packard 150, 1983</a:t>
            </a:r>
          </a:p>
        </p:txBody>
      </p:sp>
      <p:pic>
        <p:nvPicPr>
          <p:cNvPr id="11266" name="Picture 2" descr="Hewlett-Packard 150, 1983&#10;Representing the first step in a technology widely available today, the HP 150 was the first commercially available computer with">
            <a:extLst>
              <a:ext uri="{FF2B5EF4-FFF2-40B4-BE49-F238E27FC236}">
                <a16:creationId xmlns:a16="http://schemas.microsoft.com/office/drawing/2014/main" id="{CEBA1154-9CB5-4446-9DB8-4C53E76FDC74}"/>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1024128" y="2298197"/>
            <a:ext cx="5819775" cy="3848100"/>
          </a:xfrm>
          <a:prstGeom prst="rect">
            <a:avLst/>
          </a:prstGeom>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26A5561A-854A-4EEB-82A9-A289947B4032}"/>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Representing the first step in a technology widely available today, the HP 150 was the first commercially available computer with touch screen technology. The 9-inch computer screen was surrounded by infrared transmitters and receivers that detected the position of the user's finger.</a:t>
            </a:r>
          </a:p>
        </p:txBody>
      </p:sp>
    </p:spTree>
    <p:extLst>
      <p:ext uri="{BB962C8B-B14F-4D97-AF65-F5344CB8AC3E}">
        <p14:creationId xmlns:p14="http://schemas.microsoft.com/office/powerpoint/2010/main" val="293187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3C0EE9BF-B51C-4E0F-8307-3D38E812E566}"/>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Deep Blue, 1997</a:t>
            </a:r>
          </a:p>
        </p:txBody>
      </p:sp>
      <p:pic>
        <p:nvPicPr>
          <p:cNvPr id="12290" name="Picture 2" descr="Deep Blue, 1997&#10;Begun at IBM in the late 80's, the Deep Blue project was an attempt at using parallel processing to solve a difficult problem">
            <a:extLst>
              <a:ext uri="{FF2B5EF4-FFF2-40B4-BE49-F238E27FC236}">
                <a16:creationId xmlns:a16="http://schemas.microsoft.com/office/drawing/2014/main" id="{3DA41E86-2E72-4C18-9B01-9D925730442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1024128" y="2298197"/>
            <a:ext cx="5819775" cy="3848100"/>
          </a:xfrm>
          <a:prstGeom prst="rect">
            <a:avLst/>
          </a:prstGeom>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5BC60E00-1F91-448E-833F-91BF25647F18}"/>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Begun at IBM in the late 80's, the Deep Blue project was an attempt at using parallel processing to solve a difficult problem — namely, beating the best chess player in the world, Garry Kasparov. During a six-game match, which Kasparov ultimately lost, the confounded master attributed one move to "the hand of God."</a:t>
            </a:r>
          </a:p>
        </p:txBody>
      </p:sp>
    </p:spTree>
    <p:extLst>
      <p:ext uri="{BB962C8B-B14F-4D97-AF65-F5344CB8AC3E}">
        <p14:creationId xmlns:p14="http://schemas.microsoft.com/office/powerpoint/2010/main" val="3668910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3DD32DD6-673A-4ED5-8AF3-68E3CB39C451}"/>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iPhone, 2007</a:t>
            </a:r>
          </a:p>
        </p:txBody>
      </p:sp>
      <p:pic>
        <p:nvPicPr>
          <p:cNvPr id="8" name="Picture Placeholder 7">
            <a:extLst>
              <a:ext uri="{FF2B5EF4-FFF2-40B4-BE49-F238E27FC236}">
                <a16:creationId xmlns:a16="http://schemas.microsoft.com/office/drawing/2014/main" id="{91DAE71E-7CD2-4C56-AA75-29A662395DF1}"/>
              </a:ext>
            </a:extLst>
          </p:cNvPr>
          <p:cNvPicPr>
            <a:picLocks noGrp="1" noChangeAspect="1"/>
          </p:cNvPicPr>
          <p:nvPr>
            <p:ph type="pic" idx="1"/>
          </p:nvPr>
        </p:nvPicPr>
        <p:blipFill>
          <a:blip r:embed="rId2"/>
          <a:srcRect t="21636" b="21636"/>
          <a:stretch>
            <a:fillRect/>
          </a:stretch>
        </p:blipFill>
        <p:spPr>
          <a:xfrm>
            <a:off x="1024128" y="3130772"/>
            <a:ext cx="5867061" cy="2196656"/>
          </a:xfrm>
          <a:prstGeom prst="rect">
            <a:avLst/>
          </a:prstGeom>
        </p:spPr>
      </p:pic>
      <p:sp>
        <p:nvSpPr>
          <p:cNvPr id="15" name="Rectangle 14">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5FC93462-06DE-486C-9456-56BD59350B6B}"/>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The handy little device introduced by Apple CEO Steve Jobs in 2007 not only brings together internet access, a regular cell phone, camera and media player, it supports a wide variety of third party applications, or apps, that supply everything from recipes to maps of the night sky, and wraps it all in a sleek, glossy exterior.</a:t>
            </a:r>
          </a:p>
        </p:txBody>
      </p:sp>
    </p:spTree>
    <p:extLst>
      <p:ext uri="{BB962C8B-B14F-4D97-AF65-F5344CB8AC3E}">
        <p14:creationId xmlns:p14="http://schemas.microsoft.com/office/powerpoint/2010/main" val="201395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EA4BF752-3EB3-47C3-88FC-D29E6658CCF3}"/>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iPad, 2010</a:t>
            </a:r>
          </a:p>
        </p:txBody>
      </p:sp>
      <p:pic>
        <p:nvPicPr>
          <p:cNvPr id="13314" name="Picture 2" descr="Well, the tablet is finally here. It's called the iPad, it's half an inch thick, it has a 9.7 inch display and weighs 1.5 pounds.">
            <a:extLst>
              <a:ext uri="{FF2B5EF4-FFF2-40B4-BE49-F238E27FC236}">
                <a16:creationId xmlns:a16="http://schemas.microsoft.com/office/drawing/2014/main" id="{72D4C139-91B1-4BAC-9321-7C4B527E8C83}"/>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bwMode="auto">
          <a:xfrm>
            <a:off x="1024128" y="2298197"/>
            <a:ext cx="5819775" cy="3848100"/>
          </a:xfrm>
          <a:prstGeom prst="rect">
            <a:avLst/>
          </a:prstGeom>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5208F610-FC99-4179-AE6A-32B756E214C1}"/>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And now the tablet is finally here. It's called an iPad, and it's half an inch thick, weighs 1.5 pounds and features a 9.7 inch display. As Steve Jobs says in the presentation above, the device has a 10-hour battery life, so you'll be able to use all the 3rd-party apps, games, video and online newspapers you want. The Wi-Fi iPad begins at $499 while the 3G version begins at $629.</a:t>
            </a:r>
          </a:p>
        </p:txBody>
      </p:sp>
    </p:spTree>
    <p:extLst>
      <p:ext uri="{BB962C8B-B14F-4D97-AF65-F5344CB8AC3E}">
        <p14:creationId xmlns:p14="http://schemas.microsoft.com/office/powerpoint/2010/main" val="369422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5" name="Straight Connector 134">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A25DD37-F80B-4AC3-BA96-3909962CD033}"/>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ENIAC, 1946</a:t>
            </a:r>
          </a:p>
        </p:txBody>
      </p:sp>
      <p:pic>
        <p:nvPicPr>
          <p:cNvPr id="1026" name="Picture 2" descr="ENIAC, 1946&#10;Although it was finished a year too late, the Electronic Numerical Integrator and Computer was designed at the University of Pennsylvania">
            <a:extLst>
              <a:ext uri="{FF2B5EF4-FFF2-40B4-BE49-F238E27FC236}">
                <a16:creationId xmlns:a16="http://schemas.microsoft.com/office/drawing/2014/main" id="{F9539050-A983-4C92-98DE-A02465BCE2FB}"/>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tretch/>
        </p:blipFill>
        <p:spPr>
          <a:xfrm>
            <a:off x="1024128" y="2347685"/>
            <a:ext cx="5819775" cy="3848100"/>
          </a:xfrm>
          <a:prstGeom prst="rect">
            <a:avLst/>
          </a:prstGeom>
        </p:spPr>
      </p:pic>
      <p:sp>
        <p:nvSpPr>
          <p:cNvPr id="137" name="Rectangle 136">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6C7FE65-9270-469D-8A88-0B237C7ED1AD}"/>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Regarded as the first general purpose electronic computer, the Electronic Numerical Integrator and Computer (ENIAC) was initially commissioned for the use in World War II, but not completed until one year after the war had ended . Installed at the University of Pennsylvania, its 40 separate eight-foot-high racks and 18,000 tubes were intended to help calculate ballistic trajectories.</a:t>
            </a:r>
          </a:p>
        </p:txBody>
      </p:sp>
    </p:spTree>
    <p:extLst>
      <p:ext uri="{BB962C8B-B14F-4D97-AF65-F5344CB8AC3E}">
        <p14:creationId xmlns:p14="http://schemas.microsoft.com/office/powerpoint/2010/main" val="2341458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2" name="Straight Connector 191">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1624274-D25E-462D-97EB-CFE822F2690B}"/>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SAGE, 1954</a:t>
            </a:r>
          </a:p>
        </p:txBody>
      </p:sp>
      <p:pic>
        <p:nvPicPr>
          <p:cNvPr id="2050" name="Picture 2" descr="SAGE, 1954&#10;A gigantic computerized air defense system, SAGE (Semi-Automatic Ground Environment) was designed to help the Air Force track radar data">
            <a:extLst>
              <a:ext uri="{FF2B5EF4-FFF2-40B4-BE49-F238E27FC236}">
                <a16:creationId xmlns:a16="http://schemas.microsoft.com/office/drawing/2014/main" id="{A4371F66-C005-4E34-A1DA-A0E42BFD6F39}"/>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tretch/>
        </p:blipFill>
        <p:spPr>
          <a:xfrm>
            <a:off x="1024128" y="2491180"/>
            <a:ext cx="5819775" cy="3848100"/>
          </a:xfrm>
          <a:prstGeom prst="rect">
            <a:avLst/>
          </a:prstGeom>
        </p:spPr>
      </p:pic>
      <p:sp>
        <p:nvSpPr>
          <p:cNvPr id="193" name="Rectangle 192">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27B49415-29A7-4E60-A6D6-39188AF43083}"/>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A gigantic computerized air defense system, SAGE (Semi-Automatic Ground Environment) was designed to help the Air Force track radar data in real time. Equipped with technical advances such as modems and graphical displays, the machine weighed 300 tons and occupied one floor of a concrete blockhouse.</a:t>
            </a:r>
          </a:p>
        </p:txBody>
      </p:sp>
    </p:spTree>
    <p:extLst>
      <p:ext uri="{BB962C8B-B14F-4D97-AF65-F5344CB8AC3E}">
        <p14:creationId xmlns:p14="http://schemas.microsoft.com/office/powerpoint/2010/main" val="2681963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6" name="Straight Connector 75">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04625C5-0387-47A4-8C55-F058637259C1}"/>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IBM System/360, 1964</a:t>
            </a:r>
          </a:p>
        </p:txBody>
      </p:sp>
      <p:pic>
        <p:nvPicPr>
          <p:cNvPr id="4098" name="Picture 2" descr="IBM System/360, 1964&#10;This machine was part of a family of interchangeable computers. For the first time, customers were able to enlarge or shrink">
            <a:extLst>
              <a:ext uri="{FF2B5EF4-FFF2-40B4-BE49-F238E27FC236}">
                <a16:creationId xmlns:a16="http://schemas.microsoft.com/office/drawing/2014/main" id="{8F613227-92E4-4AD7-A70E-99EB1B3237C9}"/>
              </a:ext>
            </a:extLst>
          </p:cNvPr>
          <p:cNvPicPr>
            <a:picLocks noGrp="1" noChangeAspect="1" noChangeArrowheads="1"/>
          </p:cNvPicPr>
          <p:nvPr>
            <p:ph type="pic" idx="1"/>
          </p:nvPr>
        </p:nvPicPr>
        <p:blipFill rotWithShape="1">
          <a:blip r:embed="rId2">
            <a:extLst>
              <a:ext uri="{28A0092B-C50C-407E-A947-70E740481C1C}">
                <a14:useLocalDpi xmlns:a14="http://schemas.microsoft.com/office/drawing/2010/main" val="0"/>
              </a:ext>
            </a:extLst>
          </a:blip>
          <a:srcRect b="14773"/>
          <a:stretch/>
        </p:blipFill>
        <p:spPr>
          <a:xfrm>
            <a:off x="1024128" y="2578994"/>
            <a:ext cx="5867061" cy="3300211"/>
          </a:xfrm>
          <a:prstGeom prst="rect">
            <a:avLst/>
          </a:prstGeom>
        </p:spPr>
      </p:pic>
      <p:sp>
        <p:nvSpPr>
          <p:cNvPr id="77" name="Rectangle 76">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3F50D8F4-CCBE-41EF-A3F6-2D8844CBFA39}"/>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Part of a family of interchangeable computers, the IBM System/360 mainframe was the first to cover a complete range of applications, from small to large, from commercial to scientific. Users were able to enlarge or shrink their setup without having to make headache-inducing software upgrades as well. Higher-end System/360 models had roles in NASA's Apollo missions as well as air traffic control systems.</a:t>
            </a:r>
          </a:p>
        </p:txBody>
      </p:sp>
    </p:spTree>
    <p:extLst>
      <p:ext uri="{BB962C8B-B14F-4D97-AF65-F5344CB8AC3E}">
        <p14:creationId xmlns:p14="http://schemas.microsoft.com/office/powerpoint/2010/main" val="259068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729D54A-57B0-460A-9F38-34E7C69A951A}"/>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CDC 6600, 1964</a:t>
            </a:r>
          </a:p>
        </p:txBody>
      </p:sp>
      <p:pic>
        <p:nvPicPr>
          <p:cNvPr id="5122" name="Picture 2" descr="CDC 6600, 1964&#10;For a time the fastest machine in the world, Control Data Corporation's 6600 machine was designed by noted computer architect Seymour">
            <a:extLst>
              <a:ext uri="{FF2B5EF4-FFF2-40B4-BE49-F238E27FC236}">
                <a16:creationId xmlns:a16="http://schemas.microsoft.com/office/drawing/2014/main" id="{0E3DB0D5-2D2F-4425-A381-28007DC06178}"/>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a:xfrm>
            <a:off x="1024128" y="2298197"/>
            <a:ext cx="5819775" cy="3848100"/>
          </a:xfrm>
          <a:prstGeom prst="rect">
            <a:avLst/>
          </a:prstGeom>
        </p:spPr>
      </p:pic>
      <p:sp>
        <p:nvSpPr>
          <p:cNvPr id="73" name="Rectangle 72">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8D59137C-2863-4466-804C-F3FDD8E52703}"/>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For a time the fastest machine in the world, Control Data Corporation's 6600 machine was designed by noted computer architect Seymour Cray. It retained its speed crown until 1969, when Cray designed his next supercomputer.</a:t>
            </a:r>
          </a:p>
        </p:txBody>
      </p:sp>
    </p:spTree>
    <p:extLst>
      <p:ext uri="{BB962C8B-B14F-4D97-AF65-F5344CB8AC3E}">
        <p14:creationId xmlns:p14="http://schemas.microsoft.com/office/powerpoint/2010/main" val="87776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1828047-1AAC-491E-86FB-34C1286B9B2C}"/>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DEC PDP-8, 1965</a:t>
            </a:r>
          </a:p>
        </p:txBody>
      </p:sp>
      <p:pic>
        <p:nvPicPr>
          <p:cNvPr id="6146" name="Picture 2" descr="Interface Message Processor, 1969&#10;At the height of the Cold War, the U.S. government sought a way to keep its network of computers alive in case certain nodes">
            <a:extLst>
              <a:ext uri="{FF2B5EF4-FFF2-40B4-BE49-F238E27FC236}">
                <a16:creationId xmlns:a16="http://schemas.microsoft.com/office/drawing/2014/main" id="{94525C99-6009-4114-987B-59C52713654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a:xfrm>
            <a:off x="1024128" y="2298197"/>
            <a:ext cx="5819775" cy="3848100"/>
          </a:xfrm>
          <a:prstGeom prst="rect">
            <a:avLst/>
          </a:prstGeom>
        </p:spPr>
      </p:pic>
      <p:sp>
        <p:nvSpPr>
          <p:cNvPr id="73" name="Rectangle 72">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9B5DDEA-F0DE-4C42-9789-974A28731C38}"/>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Conceived at the height of the Cold War, when the U.S. government sought a way to keep its network of computers alive in case certain nodes were destroyed in a nuclear attack or other hostile act, the IMP featured the first generation of gateways, which are today known as routers. As such, IMP performed a critical task in the development of the ARPANET (Advanced Research Projects Agency Network), the world's first operational packet switching network, and the predecessor of the contemporary global Internet.</a:t>
            </a:r>
          </a:p>
        </p:txBody>
      </p:sp>
    </p:spTree>
    <p:extLst>
      <p:ext uri="{BB962C8B-B14F-4D97-AF65-F5344CB8AC3E}">
        <p14:creationId xmlns:p14="http://schemas.microsoft.com/office/powerpoint/2010/main" val="172921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E3194A5-BD86-41B1-A656-7407CF5FE77E}"/>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Kenbak-1, 1971</a:t>
            </a:r>
          </a:p>
        </p:txBody>
      </p:sp>
      <p:pic>
        <p:nvPicPr>
          <p:cNvPr id="7170" name="Picture 2" descr="Kenbak-1, 1971&#10;Touted as an easy-to-use educational tool, this kit computer didn't make a big splash. It didn't have a microprocessor, had only 256">
            <a:extLst>
              <a:ext uri="{FF2B5EF4-FFF2-40B4-BE49-F238E27FC236}">
                <a16:creationId xmlns:a16="http://schemas.microsoft.com/office/drawing/2014/main" id="{24265237-CEA5-4F37-990F-E7009DA164B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21636" b="21636"/>
          <a:stretch>
            <a:fillRect/>
          </a:stretch>
        </p:blipFill>
        <p:spPr>
          <a:xfrm>
            <a:off x="1024128" y="3130772"/>
            <a:ext cx="5867061" cy="2196656"/>
          </a:xfrm>
          <a:prstGeom prst="rect">
            <a:avLst/>
          </a:prstGeom>
        </p:spPr>
      </p:pic>
      <p:sp>
        <p:nvSpPr>
          <p:cNvPr id="73" name="Rectangle 72">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35BB17C-C141-4894-9B8A-8A34452AE519}"/>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Often considered the world's first "personal computer" the Kenbak was touted as an easy-to-use educational tool, but it failed to sell more than several dozen units. Lacking a microprocessor, it had only 256 bytes of computing power and its only output was a series of blinking lights.</a:t>
            </a:r>
          </a:p>
        </p:txBody>
      </p:sp>
    </p:spTree>
    <p:extLst>
      <p:ext uri="{BB962C8B-B14F-4D97-AF65-F5344CB8AC3E}">
        <p14:creationId xmlns:p14="http://schemas.microsoft.com/office/powerpoint/2010/main" val="21561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3DE715D-231D-462B-B774-31BB276DBB10}"/>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NEAC 2203, 1960</a:t>
            </a:r>
          </a:p>
        </p:txBody>
      </p:sp>
      <p:pic>
        <p:nvPicPr>
          <p:cNvPr id="3074" name="Picture 2" descr="NEAC 2203, 1960&#10;Manufactured by the Nippon Electric Company (NEC), the drum-based machine was one of the earliest transistorized Japanese computers.">
            <a:extLst>
              <a:ext uri="{FF2B5EF4-FFF2-40B4-BE49-F238E27FC236}">
                <a16:creationId xmlns:a16="http://schemas.microsoft.com/office/drawing/2014/main" id="{F776A069-80C6-4F0D-BD6F-061A5129073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a:xfrm>
            <a:off x="1024128" y="2298197"/>
            <a:ext cx="5819775" cy="3848100"/>
          </a:xfrm>
          <a:prstGeom prst="rect">
            <a:avLst/>
          </a:prstGeom>
        </p:spPr>
      </p:pic>
      <p:sp>
        <p:nvSpPr>
          <p:cNvPr id="73" name="Rectangle 72">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796B68AE-CD2B-492F-BD3C-3DC30E95C73A}"/>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Manufactured by the Nippon Electric Company (NEC), the drum-based machine was one of the earliest transistorized Japanese computers. It was used for business, scientific and engineering applications.</a:t>
            </a:r>
          </a:p>
        </p:txBody>
      </p:sp>
    </p:spTree>
    <p:extLst>
      <p:ext uri="{BB962C8B-B14F-4D97-AF65-F5344CB8AC3E}">
        <p14:creationId xmlns:p14="http://schemas.microsoft.com/office/powerpoint/2010/main" val="3367470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Straight Connector 7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7052C1-CD68-4A85-BF31-4210B6E2DD02}"/>
              </a:ext>
            </a:extLst>
          </p:cNvPr>
          <p:cNvSpPr>
            <a:spLocks noGrp="1"/>
          </p:cNvSpPr>
          <p:nvPr>
            <p:ph type="title"/>
          </p:nvPr>
        </p:nvSpPr>
        <p:spPr>
          <a:xfrm>
            <a:off x="1024128" y="585216"/>
            <a:ext cx="5867061" cy="1499616"/>
          </a:xfrm>
        </p:spPr>
        <p:txBody>
          <a:bodyPr vert="horz" lIns="91440" tIns="45720" rIns="91440" bIns="45720" rtlCol="0" anchor="ctr">
            <a:normAutofit/>
          </a:bodyPr>
          <a:lstStyle/>
          <a:p>
            <a:pPr algn="l"/>
            <a:r>
              <a:rPr lang="en-US" spc="100"/>
              <a:t>Cray-1, 1976</a:t>
            </a:r>
          </a:p>
        </p:txBody>
      </p:sp>
      <p:pic>
        <p:nvPicPr>
          <p:cNvPr id="8194" name="Picture 2" descr="Cray-1, 1976&#10;Supercomputers were the passion of Seymour Cray's life. His intelligent designs made each part of the computer work to efficiently">
            <a:extLst>
              <a:ext uri="{FF2B5EF4-FFF2-40B4-BE49-F238E27FC236}">
                <a16:creationId xmlns:a16="http://schemas.microsoft.com/office/drawing/2014/main" id="{CC9FE33B-9265-4F9B-9C46-5C3CD520953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tretch>
            <a:fillRect/>
          </a:stretch>
        </p:blipFill>
        <p:spPr>
          <a:xfrm>
            <a:off x="1024128" y="2298197"/>
            <a:ext cx="5819775" cy="3848100"/>
          </a:xfrm>
          <a:prstGeom prst="rect">
            <a:avLst/>
          </a:prstGeom>
        </p:spPr>
      </p:pic>
      <p:sp>
        <p:nvSpPr>
          <p:cNvPr id="73" name="Rectangle 72">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87980330-4670-4E1A-881F-4778B7B84E2D}"/>
              </a:ext>
            </a:extLst>
          </p:cNvPr>
          <p:cNvSpPr>
            <a:spLocks noGrp="1"/>
          </p:cNvSpPr>
          <p:nvPr>
            <p:ph type="body" sz="half" idx="2"/>
          </p:nvPr>
        </p:nvSpPr>
        <p:spPr>
          <a:xfrm>
            <a:off x="8021490" y="585216"/>
            <a:ext cx="3527043" cy="5586984"/>
          </a:xfrm>
        </p:spPr>
        <p:txBody>
          <a:bodyPr vert="horz" lIns="45720" tIns="45720" rIns="45720" bIns="45720" rtlCol="0" anchor="ctr">
            <a:normAutofit/>
          </a:bodyPr>
          <a:lstStyle/>
          <a:p>
            <a:pPr>
              <a:lnSpc>
                <a:spcPct val="90000"/>
              </a:lnSpc>
            </a:pPr>
            <a:r>
              <a:rPr lang="en-US" sz="2000">
                <a:solidFill>
                  <a:srgbClr val="FFFFFF"/>
                </a:solidFill>
              </a:rPr>
              <a:t>At the time of its release, the Cray-1, above, was the fastest computing machine at the world. Despite its price tag — between $5 and $10 million — it sold well. It is one of the many machines designed by Seymour Cray, a computer architect who devoted his life to the creation of so-called supercomputers, machines which prioritized processing capacity and speed of calculation.</a:t>
            </a:r>
          </a:p>
        </p:txBody>
      </p:sp>
    </p:spTree>
    <p:extLst>
      <p:ext uri="{BB962C8B-B14F-4D97-AF65-F5344CB8AC3E}">
        <p14:creationId xmlns:p14="http://schemas.microsoft.com/office/powerpoint/2010/main" val="2431670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1000</Words>
  <Application>Microsoft Office PowerPoint</Application>
  <PresentationFormat>Widescreen</PresentationFormat>
  <Paragraphs>32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Tahoma</vt:lpstr>
      <vt:lpstr>Tw Cen MT</vt:lpstr>
      <vt:lpstr>Tw Cen MT Condensed</vt:lpstr>
      <vt:lpstr>Wingdings 3</vt:lpstr>
      <vt:lpstr>Integral</vt:lpstr>
      <vt:lpstr>A Brief History of the Computer</vt:lpstr>
      <vt:lpstr>ENIAC, 1946</vt:lpstr>
      <vt:lpstr>SAGE, 1954</vt:lpstr>
      <vt:lpstr>IBM System/360, 1964</vt:lpstr>
      <vt:lpstr>CDC 6600, 1964</vt:lpstr>
      <vt:lpstr>DEC PDP-8, 1965</vt:lpstr>
      <vt:lpstr>Kenbak-1, 1971</vt:lpstr>
      <vt:lpstr>NEAC 2203, 1960</vt:lpstr>
      <vt:lpstr>Cray-1, 1976</vt:lpstr>
      <vt:lpstr>Apple I, 1976</vt:lpstr>
      <vt:lpstr>IBM Personal Computer, 1981</vt:lpstr>
      <vt:lpstr>Osborne 1 Portable Computer, 1981</vt:lpstr>
      <vt:lpstr>Hewlett-Packard 150, 1983</vt:lpstr>
      <vt:lpstr>Deep Blue, 1997</vt:lpstr>
      <vt:lpstr>iPhone, 2007</vt:lpstr>
      <vt:lpstr>iPad, 2010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History of the Computer</dc:title>
  <dc:creator>Nguyen Thi Tram Anh</dc:creator>
  <cp:lastModifiedBy>Nguyen Thi Tram Anh</cp:lastModifiedBy>
  <cp:revision>1</cp:revision>
  <dcterms:created xsi:type="dcterms:W3CDTF">2020-01-07T02:14:14Z</dcterms:created>
  <dcterms:modified xsi:type="dcterms:W3CDTF">2020-01-07T02:20:31Z</dcterms:modified>
</cp:coreProperties>
</file>