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1/7/2020</a:t>
            </a:fld>
            <a:endParaRPr lang="en-US"/>
          </a:p>
        </p:txBody>
      </p:sp>
      <p:sp>
        <p:nvSpPr>
          <p:cNvPr id="4" name="Footer Placeholder 3">
            <a:extLst>
              <a:ext uri="{FF2B5EF4-FFF2-40B4-BE49-F238E27FC236}">
                <a16:creationId xmlns:a16="http://schemas.microsoft.com/office/drawing/2014/main"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2945" y="758952"/>
            <a:ext cx="10239895" cy="4041648"/>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052945" y="4800600"/>
            <a:ext cx="10239895"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7C88AB6-B6E6-4795-8E8F-C9DF5DC4715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2645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10601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54793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426750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23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ED21B-1EE6-4EFA-A14D-6D38E69436C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47119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ED21B-1EE6-4EFA-A14D-6D38E69436CB}"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25583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ED21B-1EE6-4EFA-A14D-6D38E69436CB}"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03982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D21B-1EE6-4EFA-A14D-6D38E69436CB}"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85317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9791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631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E9ED21B-1EE6-4EFA-A14D-6D38E69436CB}" type="datetimeFigureOut">
              <a:rPr lang="en-US" smtClean="0"/>
              <a:t>1/7/2020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7C88AB6-B6E6-4795-8E8F-C9DF5DC47150}" type="slidenum">
              <a:rPr lang="en-US" smtClean="0"/>
              <a:t>‹#›</a:t>
            </a:fld>
            <a:endParaRPr lang="en-US"/>
          </a:p>
        </p:txBody>
      </p:sp>
    </p:spTree>
    <p:extLst>
      <p:ext uri="{BB962C8B-B14F-4D97-AF65-F5344CB8AC3E}">
        <p14:creationId xmlns:p14="http://schemas.microsoft.com/office/powerpoint/2010/main" val="3655609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948A-805D-4132-8D08-67EFAD24CA91}"/>
              </a:ext>
            </a:extLst>
          </p:cNvPr>
          <p:cNvSpPr>
            <a:spLocks noGrp="1"/>
          </p:cNvSpPr>
          <p:nvPr>
            <p:ph type="ctrTitle"/>
          </p:nvPr>
        </p:nvSpPr>
        <p:spPr/>
        <p:txBody>
          <a:bodyPr/>
          <a:lstStyle/>
          <a:p>
            <a:r>
              <a:rPr lang="en-US"/>
              <a:t>A Brief History of the Computer</a:t>
            </a:r>
          </a:p>
        </p:txBody>
      </p:sp>
      <p:sp>
        <p:nvSpPr>
          <p:cNvPr id="3" name="Subtitle 2">
            <a:extLst>
              <a:ext uri="{FF2B5EF4-FFF2-40B4-BE49-F238E27FC236}">
                <a16:creationId xmlns:a16="http://schemas.microsoft.com/office/drawing/2014/main" id="{43B3ABB1-63A2-4676-BA98-3FD9A18C1744}"/>
              </a:ext>
            </a:extLst>
          </p:cNvPr>
          <p:cNvSpPr>
            <a:spLocks noGrp="1"/>
          </p:cNvSpPr>
          <p:nvPr>
            <p:ph type="subTitle" idx="1"/>
          </p:nvPr>
        </p:nvSpPr>
        <p:spPr/>
        <p:txBody>
          <a:bodyPr/>
          <a:lstStyle/>
          <a:p>
            <a:r>
              <a:rPr lang="vi-VN"/>
              <a:t>Source: TIME USA, LLC</a:t>
            </a:r>
            <a:endParaRPr lang="en-US"/>
          </a:p>
        </p:txBody>
      </p:sp>
    </p:spTree>
    <p:extLst>
      <p:ext uri="{BB962C8B-B14F-4D97-AF65-F5344CB8AC3E}">
        <p14:creationId xmlns:p14="http://schemas.microsoft.com/office/powerpoint/2010/main" val="204662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9462-423D-4984-B31A-872C2E68F433}"/>
              </a:ext>
            </a:extLst>
          </p:cNvPr>
          <p:cNvSpPr>
            <a:spLocks noGrp="1"/>
          </p:cNvSpPr>
          <p:nvPr>
            <p:ph type="title"/>
          </p:nvPr>
        </p:nvSpPr>
        <p:spPr/>
        <p:txBody>
          <a:bodyPr/>
          <a:lstStyle/>
          <a:p>
            <a:r>
              <a:rPr lang="en-US"/>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054D880C-6866-4612-BFEA-5EED65E9644E}"/>
              </a:ext>
            </a:extLst>
          </p:cNvPr>
          <p:cNvSpPr>
            <a:spLocks noGrp="1"/>
          </p:cNvSpPr>
          <p:nvPr>
            <p:ph type="body" sz="half" idx="2"/>
          </p:nvPr>
        </p:nvSpPr>
        <p:spPr/>
        <p:txBody>
          <a:bodyPr>
            <a:normAutofit fontScale="77500" lnSpcReduction="20000"/>
          </a:bodyPr>
          <a:lstStyle/>
          <a:p>
            <a:r>
              <a:rPr lang="en-US"/>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Tree>
    <p:extLst>
      <p:ext uri="{BB962C8B-B14F-4D97-AF65-F5344CB8AC3E}">
        <p14:creationId xmlns:p14="http://schemas.microsoft.com/office/powerpoint/2010/main" val="253122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8130-0E31-44A8-ABF2-5ACB26036278}"/>
              </a:ext>
            </a:extLst>
          </p:cNvPr>
          <p:cNvSpPr>
            <a:spLocks noGrp="1"/>
          </p:cNvSpPr>
          <p:nvPr>
            <p:ph type="title"/>
          </p:nvPr>
        </p:nvSpPr>
        <p:spPr/>
        <p:txBody>
          <a:bodyPr/>
          <a:lstStyle/>
          <a:p>
            <a:r>
              <a:rPr lang="en-US"/>
              <a:t>IBM Personal Computer, 1981</a:t>
            </a:r>
          </a:p>
        </p:txBody>
      </p:sp>
      <p:pic>
        <p:nvPicPr>
          <p:cNvPr id="8" name="Picture Placeholder 7">
            <a:extLst>
              <a:ext uri="{FF2B5EF4-FFF2-40B4-BE49-F238E27FC236}">
                <a16:creationId xmlns:a16="http://schemas.microsoft.com/office/drawing/2014/main" id="{A219BE7D-7AB7-4D76-BC7C-54556FDE43E8}"/>
              </a:ext>
            </a:extLst>
          </p:cNvPr>
          <p:cNvPicPr>
            <a:picLocks noGrp="1" noChangeAspect="1"/>
          </p:cNvPicPr>
          <p:nvPr>
            <p:ph type="pic" idx="1"/>
          </p:nvPr>
        </p:nvPicPr>
        <p:blipFill>
          <a:blip r:embed="rId2"/>
          <a:srcRect t="15656" b="15656"/>
          <a:stretch>
            <a:fillRect/>
          </a:stretch>
        </p:blipFill>
        <p:spPr>
          <a:prstGeom prst="rect">
            <a:avLst/>
          </a:prstGeom>
        </p:spPr>
      </p:pic>
      <p:sp>
        <p:nvSpPr>
          <p:cNvPr id="4" name="Text Placeholder 3">
            <a:extLst>
              <a:ext uri="{FF2B5EF4-FFF2-40B4-BE49-F238E27FC236}">
                <a16:creationId xmlns:a16="http://schemas.microsoft.com/office/drawing/2014/main" id="{2D9A728D-04EA-40DF-AD98-0CDB01E11198}"/>
              </a:ext>
            </a:extLst>
          </p:cNvPr>
          <p:cNvSpPr>
            <a:spLocks noGrp="1"/>
          </p:cNvSpPr>
          <p:nvPr>
            <p:ph type="body" sz="half" idx="2"/>
          </p:nvPr>
        </p:nvSpPr>
        <p:spPr/>
        <p:txBody>
          <a:bodyPr>
            <a:normAutofit fontScale="92500" lnSpcReduction="10000"/>
          </a:bodyPr>
          <a:lstStyle/>
          <a:p>
            <a:r>
              <a:rPr lang="en-US"/>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Tree>
    <p:extLst>
      <p:ext uri="{BB962C8B-B14F-4D97-AF65-F5344CB8AC3E}">
        <p14:creationId xmlns:p14="http://schemas.microsoft.com/office/powerpoint/2010/main" val="26708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C737D2-D010-43A3-9AE4-91EBCBFDC9B5}"/>
              </a:ext>
            </a:extLst>
          </p:cNvPr>
          <p:cNvSpPr>
            <a:spLocks noGrp="1"/>
          </p:cNvSpPr>
          <p:nvPr>
            <p:ph type="title"/>
          </p:nvPr>
        </p:nvSpPr>
        <p:spPr/>
        <p:txBody>
          <a:bodyPr/>
          <a:lstStyle/>
          <a:p>
            <a:r>
              <a:rPr lang="en-US"/>
              <a:t>Osborne 1 Portable Computer, 1981</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5B986DB7-9E33-40E8-994F-22FFD432691B}"/>
              </a:ext>
            </a:extLst>
          </p:cNvPr>
          <p:cNvSpPr>
            <a:spLocks noGrp="1"/>
          </p:cNvSpPr>
          <p:nvPr>
            <p:ph type="body" sz="half" idx="2"/>
          </p:nvPr>
        </p:nvSpPr>
        <p:spPr/>
        <p:txBody>
          <a:bodyPr/>
          <a:lstStyle/>
          <a:p>
            <a:r>
              <a:rPr lang="en-US"/>
              <a:t>The first commercial portable computer, the Osborne weighed 24 lbs. and cost less than $2,000. It gained popularity because of its low price and the extensive software library that came with it.</a:t>
            </a:r>
          </a:p>
        </p:txBody>
      </p:sp>
    </p:spTree>
    <p:extLst>
      <p:ext uri="{BB962C8B-B14F-4D97-AF65-F5344CB8AC3E}">
        <p14:creationId xmlns:p14="http://schemas.microsoft.com/office/powerpoint/2010/main" val="170335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D0A2DF-6C67-4387-9783-DA2DCB2002E2}"/>
              </a:ext>
            </a:extLst>
          </p:cNvPr>
          <p:cNvSpPr>
            <a:spLocks noGrp="1"/>
          </p:cNvSpPr>
          <p:nvPr>
            <p:ph type="title"/>
          </p:nvPr>
        </p:nvSpPr>
        <p:spPr/>
        <p:txBody>
          <a:bodyPr/>
          <a:lstStyle/>
          <a:p>
            <a:r>
              <a:rPr lang="en-US"/>
              <a:t>Hewlett-Packard 150, 1983</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26A5561A-854A-4EEB-82A9-A289947B4032}"/>
              </a:ext>
            </a:extLst>
          </p:cNvPr>
          <p:cNvSpPr>
            <a:spLocks noGrp="1"/>
          </p:cNvSpPr>
          <p:nvPr>
            <p:ph type="body" sz="half" idx="2"/>
          </p:nvPr>
        </p:nvSpPr>
        <p:spPr/>
        <p:txBody>
          <a:bodyPr>
            <a:normAutofit fontScale="92500" lnSpcReduction="10000"/>
          </a:bodyPr>
          <a:lstStyle/>
          <a:p>
            <a:r>
              <a:rPr lang="en-US"/>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spTree>
    <p:extLst>
      <p:ext uri="{BB962C8B-B14F-4D97-AF65-F5344CB8AC3E}">
        <p14:creationId xmlns:p14="http://schemas.microsoft.com/office/powerpoint/2010/main" val="29318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0EE9BF-B51C-4E0F-8307-3D38E812E566}"/>
              </a:ext>
            </a:extLst>
          </p:cNvPr>
          <p:cNvSpPr>
            <a:spLocks noGrp="1"/>
          </p:cNvSpPr>
          <p:nvPr>
            <p:ph type="title"/>
          </p:nvPr>
        </p:nvSpPr>
        <p:spPr/>
        <p:txBody>
          <a:bodyPr/>
          <a:lstStyle/>
          <a:p>
            <a:r>
              <a:rPr lang="en-US"/>
              <a:t>Deep Blue, 1997</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5BC60E00-1F91-448E-833F-91BF25647F18}"/>
              </a:ext>
            </a:extLst>
          </p:cNvPr>
          <p:cNvSpPr>
            <a:spLocks noGrp="1"/>
          </p:cNvSpPr>
          <p:nvPr>
            <p:ph type="body" sz="half" idx="2"/>
          </p:nvPr>
        </p:nvSpPr>
        <p:spPr/>
        <p:txBody>
          <a:bodyPr>
            <a:normAutofit fontScale="92500" lnSpcReduction="10000"/>
          </a:bodyPr>
          <a:lstStyle/>
          <a:p>
            <a:r>
              <a:rPr lang="en-US"/>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spTree>
    <p:extLst>
      <p:ext uri="{BB962C8B-B14F-4D97-AF65-F5344CB8AC3E}">
        <p14:creationId xmlns:p14="http://schemas.microsoft.com/office/powerpoint/2010/main" val="366891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32DD6-673A-4ED5-8AF3-68E3CB39C451}"/>
              </a:ext>
            </a:extLst>
          </p:cNvPr>
          <p:cNvSpPr>
            <a:spLocks noGrp="1"/>
          </p:cNvSpPr>
          <p:nvPr>
            <p:ph type="title"/>
          </p:nvPr>
        </p:nvSpPr>
        <p:spPr/>
        <p:txBody>
          <a:bodyPr/>
          <a:lstStyle/>
          <a:p>
            <a:r>
              <a:rPr lang="en-US"/>
              <a:t>iPhone, 2007</a:t>
            </a:r>
          </a:p>
        </p:txBody>
      </p:sp>
      <p:pic>
        <p:nvPicPr>
          <p:cNvPr id="8" name="Picture Placeholder 7">
            <a:extLst>
              <a:ext uri="{FF2B5EF4-FFF2-40B4-BE49-F238E27FC236}">
                <a16:creationId xmlns:a16="http://schemas.microsoft.com/office/drawing/2014/main" id="{91DAE71E-7CD2-4C56-AA75-29A662395DF1}"/>
              </a:ext>
            </a:extLst>
          </p:cNvPr>
          <p:cNvPicPr>
            <a:picLocks noGrp="1" noChangeAspect="1"/>
          </p:cNvPicPr>
          <p:nvPr>
            <p:ph type="pic" idx="1"/>
          </p:nvPr>
        </p:nvPicPr>
        <p:blipFill>
          <a:blip r:embed="rId2"/>
          <a:srcRect t="15656" b="15656"/>
          <a:stretch>
            <a:fillRect/>
          </a:stretch>
        </p:blipFill>
        <p:spPr>
          <a:prstGeom prst="rect">
            <a:avLst/>
          </a:prstGeom>
        </p:spPr>
      </p:pic>
      <p:sp>
        <p:nvSpPr>
          <p:cNvPr id="7" name="Text Placeholder 6">
            <a:extLst>
              <a:ext uri="{FF2B5EF4-FFF2-40B4-BE49-F238E27FC236}">
                <a16:creationId xmlns:a16="http://schemas.microsoft.com/office/drawing/2014/main" id="{5FC93462-06DE-486C-9456-56BD59350B6B}"/>
              </a:ext>
            </a:extLst>
          </p:cNvPr>
          <p:cNvSpPr>
            <a:spLocks noGrp="1"/>
          </p:cNvSpPr>
          <p:nvPr>
            <p:ph type="body" sz="half" idx="2"/>
          </p:nvPr>
        </p:nvSpPr>
        <p:spPr/>
        <p:txBody>
          <a:bodyPr>
            <a:normAutofit fontScale="92500" lnSpcReduction="10000"/>
          </a:bodyPr>
          <a:lstStyle/>
          <a:p>
            <a:r>
              <a:rPr lang="en-US"/>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Tree>
    <p:extLst>
      <p:ext uri="{BB962C8B-B14F-4D97-AF65-F5344CB8AC3E}">
        <p14:creationId xmlns:p14="http://schemas.microsoft.com/office/powerpoint/2010/main" val="20139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4BF752-3EB3-47C3-88FC-D29E6658CCF3}"/>
              </a:ext>
            </a:extLst>
          </p:cNvPr>
          <p:cNvSpPr>
            <a:spLocks noGrp="1"/>
          </p:cNvSpPr>
          <p:nvPr>
            <p:ph type="title"/>
          </p:nvPr>
        </p:nvSpPr>
        <p:spPr/>
        <p:txBody>
          <a:bodyPr/>
          <a:lstStyle/>
          <a:p>
            <a:r>
              <a:rPr lang="en-US"/>
              <a:t>iPad, 2010</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5208F610-FC99-4179-AE6A-32B756E214C1}"/>
              </a:ext>
            </a:extLst>
          </p:cNvPr>
          <p:cNvSpPr>
            <a:spLocks noGrp="1"/>
          </p:cNvSpPr>
          <p:nvPr>
            <p:ph type="body" sz="half" idx="2"/>
          </p:nvPr>
        </p:nvSpPr>
        <p:spPr/>
        <p:txBody>
          <a:bodyPr>
            <a:normAutofit fontScale="92500" lnSpcReduction="10000"/>
          </a:bodyPr>
          <a:lstStyle/>
          <a:p>
            <a:r>
              <a:rPr lang="en-US"/>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spTree>
    <p:extLst>
      <p:ext uri="{BB962C8B-B14F-4D97-AF65-F5344CB8AC3E}">
        <p14:creationId xmlns:p14="http://schemas.microsoft.com/office/powerpoint/2010/main" val="36942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DD37-F80B-4AC3-BA96-3909962CD033}"/>
              </a:ext>
            </a:extLst>
          </p:cNvPr>
          <p:cNvSpPr>
            <a:spLocks noGrp="1"/>
          </p:cNvSpPr>
          <p:nvPr>
            <p:ph type="title"/>
          </p:nvPr>
        </p:nvSpPr>
        <p:spPr/>
        <p:txBody>
          <a:bodyPr/>
          <a:lstStyle/>
          <a:p>
            <a:r>
              <a:rPr lang="en-US"/>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id="{F9539050-A983-4C92-98DE-A02465BCE2F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66C7FE65-9270-469D-8A88-0B237C7ED1AD}"/>
              </a:ext>
            </a:extLst>
          </p:cNvPr>
          <p:cNvSpPr>
            <a:spLocks noGrp="1"/>
          </p:cNvSpPr>
          <p:nvPr>
            <p:ph type="body" sz="half" idx="2"/>
          </p:nvPr>
        </p:nvSpPr>
        <p:spPr/>
        <p:txBody>
          <a:bodyPr>
            <a:normAutofit fontScale="92500" lnSpcReduction="10000"/>
          </a:bodyPr>
          <a:lstStyle/>
          <a:p>
            <a:r>
              <a:rPr lang="en-US"/>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Tree>
    <p:extLst>
      <p:ext uri="{BB962C8B-B14F-4D97-AF65-F5344CB8AC3E}">
        <p14:creationId xmlns:p14="http://schemas.microsoft.com/office/powerpoint/2010/main" val="234145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4274-D25E-462D-97EB-CFE822F2690B}"/>
              </a:ext>
            </a:extLst>
          </p:cNvPr>
          <p:cNvSpPr>
            <a:spLocks noGrp="1"/>
          </p:cNvSpPr>
          <p:nvPr>
            <p:ph type="title"/>
          </p:nvPr>
        </p:nvSpPr>
        <p:spPr/>
        <p:txBody>
          <a:bodyPr/>
          <a:lstStyle/>
          <a:p>
            <a:r>
              <a:rPr lang="en-US"/>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id="{A4371F66-C005-4E34-A1DA-A0E42BFD6F3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27B49415-29A7-4E60-A6D6-39188AF43083}"/>
              </a:ext>
            </a:extLst>
          </p:cNvPr>
          <p:cNvSpPr>
            <a:spLocks noGrp="1"/>
          </p:cNvSpPr>
          <p:nvPr>
            <p:ph type="body" sz="half" idx="2"/>
          </p:nvPr>
        </p:nvSpPr>
        <p:spPr/>
        <p:txBody>
          <a:bodyPr>
            <a:normAutofit fontScale="92500" lnSpcReduction="10000"/>
          </a:bodyPr>
          <a:lstStyle/>
          <a:p>
            <a:r>
              <a:rPr lang="en-US"/>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Tree>
    <p:extLst>
      <p:ext uri="{BB962C8B-B14F-4D97-AF65-F5344CB8AC3E}">
        <p14:creationId xmlns:p14="http://schemas.microsoft.com/office/powerpoint/2010/main" val="26819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25C5-0387-47A4-8C55-F058637259C1}"/>
              </a:ext>
            </a:extLst>
          </p:cNvPr>
          <p:cNvSpPr>
            <a:spLocks noGrp="1"/>
          </p:cNvSpPr>
          <p:nvPr>
            <p:ph type="title"/>
          </p:nvPr>
        </p:nvSpPr>
        <p:spPr/>
        <p:txBody>
          <a:bodyPr/>
          <a:lstStyle/>
          <a:p>
            <a:r>
              <a:rPr lang="en-US"/>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id="{8F613227-92E4-4AD7-A70E-99EB1B3237C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3F50D8F4-CCBE-41EF-A3F6-2D8844CBFA39}"/>
              </a:ext>
            </a:extLst>
          </p:cNvPr>
          <p:cNvSpPr>
            <a:spLocks noGrp="1"/>
          </p:cNvSpPr>
          <p:nvPr>
            <p:ph type="body" sz="half" idx="2"/>
          </p:nvPr>
        </p:nvSpPr>
        <p:spPr/>
        <p:txBody>
          <a:bodyPr>
            <a:normAutofit fontScale="85000" lnSpcReduction="10000"/>
          </a:bodyPr>
          <a:lstStyle/>
          <a:p>
            <a:r>
              <a:rPr lang="en-US"/>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Tree>
    <p:extLst>
      <p:ext uri="{BB962C8B-B14F-4D97-AF65-F5344CB8AC3E}">
        <p14:creationId xmlns:p14="http://schemas.microsoft.com/office/powerpoint/2010/main" val="25906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54A-57B0-460A-9F38-34E7C69A951A}"/>
              </a:ext>
            </a:extLst>
          </p:cNvPr>
          <p:cNvSpPr>
            <a:spLocks noGrp="1"/>
          </p:cNvSpPr>
          <p:nvPr>
            <p:ph type="title"/>
          </p:nvPr>
        </p:nvSpPr>
        <p:spPr/>
        <p:txBody>
          <a:bodyPr/>
          <a:lstStyle/>
          <a:p>
            <a:r>
              <a:rPr lang="en-US"/>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8D59137C-2863-4466-804C-F3FDD8E52703}"/>
              </a:ext>
            </a:extLst>
          </p:cNvPr>
          <p:cNvSpPr>
            <a:spLocks noGrp="1"/>
          </p:cNvSpPr>
          <p:nvPr>
            <p:ph type="body" sz="half" idx="2"/>
          </p:nvPr>
        </p:nvSpPr>
        <p:spPr/>
        <p:txBody>
          <a:bodyPr/>
          <a:lstStyle/>
          <a:p>
            <a:r>
              <a:rPr lang="en-US"/>
              <a:t>For a time the fastest machine in the world, Control Data Corporation's 6600 machine was designed by noted computer architect Seymour Cray. It retained its speed crown until 1969, when Cray designed his next supercomputer.</a:t>
            </a:r>
          </a:p>
        </p:txBody>
      </p:sp>
    </p:spTree>
    <p:extLst>
      <p:ext uri="{BB962C8B-B14F-4D97-AF65-F5344CB8AC3E}">
        <p14:creationId xmlns:p14="http://schemas.microsoft.com/office/powerpoint/2010/main" val="87776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8047-1AAC-491E-86FB-34C1286B9B2C}"/>
              </a:ext>
            </a:extLst>
          </p:cNvPr>
          <p:cNvSpPr>
            <a:spLocks noGrp="1"/>
          </p:cNvSpPr>
          <p:nvPr>
            <p:ph type="title"/>
          </p:nvPr>
        </p:nvSpPr>
        <p:spPr/>
        <p:txBody>
          <a:bodyPr/>
          <a:lstStyle/>
          <a:p>
            <a:r>
              <a:rPr lang="en-US"/>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C9B5DDEA-F0DE-4C42-9789-974A28731C38}"/>
              </a:ext>
            </a:extLst>
          </p:cNvPr>
          <p:cNvSpPr>
            <a:spLocks noGrp="1"/>
          </p:cNvSpPr>
          <p:nvPr>
            <p:ph type="body" sz="half" idx="2"/>
          </p:nvPr>
        </p:nvSpPr>
        <p:spPr/>
        <p:txBody>
          <a:bodyPr>
            <a:normAutofit fontScale="77500" lnSpcReduction="20000"/>
          </a:bodyPr>
          <a:lstStyle/>
          <a:p>
            <a:r>
              <a:rPr lang="en-US"/>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Tree>
    <p:extLst>
      <p:ext uri="{BB962C8B-B14F-4D97-AF65-F5344CB8AC3E}">
        <p14:creationId xmlns:p14="http://schemas.microsoft.com/office/powerpoint/2010/main" val="172921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94A5-BD86-41B1-A656-7407CF5FE77E}"/>
              </a:ext>
            </a:extLst>
          </p:cNvPr>
          <p:cNvSpPr>
            <a:spLocks noGrp="1"/>
          </p:cNvSpPr>
          <p:nvPr>
            <p:ph type="title"/>
          </p:nvPr>
        </p:nvSpPr>
        <p:spPr/>
        <p:txBody>
          <a:bodyPr/>
          <a:lstStyle/>
          <a:p>
            <a:r>
              <a:rPr lang="en-US"/>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C35BB17C-C141-4894-9B8A-8A34452AE519}"/>
              </a:ext>
            </a:extLst>
          </p:cNvPr>
          <p:cNvSpPr>
            <a:spLocks noGrp="1"/>
          </p:cNvSpPr>
          <p:nvPr>
            <p:ph type="body" sz="half" idx="2"/>
          </p:nvPr>
        </p:nvSpPr>
        <p:spPr/>
        <p:txBody>
          <a:bodyPr>
            <a:normAutofit fontScale="92500" lnSpcReduction="10000"/>
          </a:bodyPr>
          <a:lstStyle/>
          <a:p>
            <a:r>
              <a:rPr lang="en-US"/>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Tree>
    <p:extLst>
      <p:ext uri="{BB962C8B-B14F-4D97-AF65-F5344CB8AC3E}">
        <p14:creationId xmlns:p14="http://schemas.microsoft.com/office/powerpoint/2010/main" val="21561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715D-231D-462B-B774-31BB276DBB10}"/>
              </a:ext>
            </a:extLst>
          </p:cNvPr>
          <p:cNvSpPr>
            <a:spLocks noGrp="1"/>
          </p:cNvSpPr>
          <p:nvPr>
            <p:ph type="title"/>
          </p:nvPr>
        </p:nvSpPr>
        <p:spPr/>
        <p:txBody>
          <a:bodyPr/>
          <a:lstStyle/>
          <a:p>
            <a:r>
              <a:rPr lang="en-US"/>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796B68AE-CD2B-492F-BD3C-3DC30E95C73A}"/>
              </a:ext>
            </a:extLst>
          </p:cNvPr>
          <p:cNvSpPr>
            <a:spLocks noGrp="1"/>
          </p:cNvSpPr>
          <p:nvPr>
            <p:ph type="body" sz="half" idx="2"/>
          </p:nvPr>
        </p:nvSpPr>
        <p:spPr/>
        <p:txBody>
          <a:bodyPr/>
          <a:lstStyle/>
          <a:p>
            <a:r>
              <a:rPr lang="en-US"/>
              <a:t>Manufactured by the Nippon Electric Company (NEC), the drum-based machine was one of the earliest transistorized Japanese computers. It was used for business, scientific and engineering applications.</a:t>
            </a:r>
          </a:p>
        </p:txBody>
      </p:sp>
    </p:spTree>
    <p:extLst>
      <p:ext uri="{BB962C8B-B14F-4D97-AF65-F5344CB8AC3E}">
        <p14:creationId xmlns:p14="http://schemas.microsoft.com/office/powerpoint/2010/main" val="336747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52C1-CD68-4A85-BF31-4210B6E2DD02}"/>
              </a:ext>
            </a:extLst>
          </p:cNvPr>
          <p:cNvSpPr>
            <a:spLocks noGrp="1"/>
          </p:cNvSpPr>
          <p:nvPr>
            <p:ph type="title"/>
          </p:nvPr>
        </p:nvSpPr>
        <p:spPr/>
        <p:txBody>
          <a:bodyPr/>
          <a:lstStyle/>
          <a:p>
            <a:r>
              <a:rPr lang="en-US"/>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id="{87980330-4670-4E1A-881F-4778B7B84E2D}"/>
              </a:ext>
            </a:extLst>
          </p:cNvPr>
          <p:cNvSpPr>
            <a:spLocks noGrp="1"/>
          </p:cNvSpPr>
          <p:nvPr>
            <p:ph type="body" sz="half" idx="2"/>
          </p:nvPr>
        </p:nvSpPr>
        <p:spPr/>
        <p:txBody>
          <a:bodyPr>
            <a:normAutofit fontScale="92500" lnSpcReduction="10000"/>
          </a:bodyPr>
          <a:lstStyle/>
          <a:p>
            <a:r>
              <a:rPr lang="en-US"/>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Tree>
    <p:extLst>
      <p:ext uri="{BB962C8B-B14F-4D97-AF65-F5344CB8AC3E}">
        <p14:creationId xmlns:p14="http://schemas.microsoft.com/office/powerpoint/2010/main" val="24316706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69</TotalTime>
  <Words>1000</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Verdana</vt:lpstr>
      <vt:lpstr>Wingdings 2</vt:lpstr>
      <vt:lpstr>View</vt:lpstr>
      <vt:lpstr>A Brief History of the Computer</vt:lpstr>
      <vt:lpstr>ENIAC, 1946</vt:lpstr>
      <vt:lpstr>SAGE, 1954</vt:lpstr>
      <vt:lpstr>IBM System/360, 1964</vt:lpstr>
      <vt:lpstr>CDC 6600, 1964</vt:lpstr>
      <vt:lpstr>DEC PDP-8, 1965</vt:lpstr>
      <vt:lpstr>Kenbak-1, 1971</vt:lpstr>
      <vt:lpstr>NEAC 2203, 1960</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Lịch sử máy tính</dc:title>
  <dc:creator>Nguyen Thi Tram Anh</dc:creator>
  <cp:lastModifiedBy>Nguyen Thi Tram Anh</cp:lastModifiedBy>
  <cp:revision>7</cp:revision>
  <dcterms:created xsi:type="dcterms:W3CDTF">2020-01-06T01:27:16Z</dcterms:created>
  <dcterms:modified xsi:type="dcterms:W3CDTF">2020-01-07T01:46:51Z</dcterms:modified>
</cp:coreProperties>
</file>