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2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660"/>
  </p:normalViewPr>
  <p:slideViewPr>
    <p:cSldViewPr snapToGrid="0">
      <p:cViewPr>
        <p:scale>
          <a:sx n="66" d="100"/>
          <a:sy n="66" d="100"/>
        </p:scale>
        <p:origin x="-1812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958E3-257A-46F8-BCA0-1B1FAC4BE0D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D02F2-79A5-4D68-BDA3-D3BDAD3A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5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39E56-67F3-4BA9-8DA1-1EE3B9DE8DC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8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7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19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2046513"/>
            <a:ext cx="3657600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5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B13F9A"/>
                </a:solidFill>
              </a:rPr>
              <a:t>Designing with Color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4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B13F9A"/>
                </a:solidFill>
              </a:rPr>
              <a:t>Designing with Color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0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7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B13F9A"/>
                </a:solidFill>
              </a:rPr>
              <a:t>Designing with Color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8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8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78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743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406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rgbClr val="B13F9A"/>
                </a:solidFill>
              </a:rPr>
              <a:t>Designing with Color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1"/>
                </a:solidFill>
              </a:defRPr>
            </a:lvl1pPr>
          </a:lstStyle>
          <a:p>
            <a:fld id="{A99FB8CD-E422-4E62-B359-9F0666C883B0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5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</a:t>
            </a:r>
            <a:r>
              <a:rPr lang="en-US" dirty="0">
                <a:ln w="10000">
                  <a:solidFill>
                    <a:schemeClr val="accent4">
                      <a:tint val="50000"/>
                    </a:schemeClr>
                  </a:solidFill>
                  <a:prstDash val="solid"/>
                </a:ln>
                <a:gradFill flip="none">
                  <a:gsLst>
                    <a:gs pos="70000">
                      <a:schemeClr val="accent4">
                        <a:shade val="60000"/>
                        <a:tint val="50000"/>
                        <a:alpha val="70000"/>
                      </a:schemeClr>
                    </a:gs>
                    <a:gs pos="45000">
                      <a:schemeClr val="accent4">
                        <a:shade val="100000"/>
                        <a:alpha val="70000"/>
                      </a:schemeClr>
                    </a:gs>
                    <a:gs pos="15000">
                      <a:schemeClr val="accent4">
                        <a:shade val="60000"/>
                        <a:tint val="50000"/>
                        <a:alpha val="70000"/>
                      </a:schemeClr>
                    </a:gs>
                  </a:gsLst>
                  <a:lin ang="16200000"/>
                </a:gradFill>
                <a:effectLst>
                  <a:outerShdw blurRad="23036" dist="23036" dir="2700000" algn="tl">
                    <a:srgbClr val="333333">
                      <a:alpha val="70000"/>
                    </a:srgbClr>
                  </a:outerShdw>
                </a:effectLst>
              </a:rPr>
              <a:t> </a:t>
            </a:r>
            <a:r>
              <a:rPr lang="en-US" dirty="0"/>
              <a:t>with Color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Wide World Importers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AEAAB8-AEA0-440C-9301-8E7CE7A2489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/>
              <a:t>10/6/2020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75D242-B889-466C-AD52-8EAD2F637E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1861" y="6223829"/>
            <a:ext cx="3538331" cy="365125"/>
          </a:xfrm>
        </p:spPr>
        <p:txBody>
          <a:bodyPr/>
          <a:lstStyle/>
          <a:p>
            <a:r>
              <a:rPr lang="en-US"/>
              <a:t>Designing with Color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AFE465-C94D-4125-B78A-0D28154B70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begin?</a:t>
            </a:r>
          </a:p>
          <a:p>
            <a:r>
              <a:rPr lang="en-US" dirty="0"/>
              <a:t>Knowing what you like</a:t>
            </a:r>
          </a:p>
          <a:p>
            <a:pPr lvl="1"/>
            <a:r>
              <a:rPr lang="en-US" dirty="0"/>
              <a:t>Magazines</a:t>
            </a:r>
          </a:p>
          <a:p>
            <a:pPr lvl="1"/>
            <a:r>
              <a:rPr lang="en-US" dirty="0"/>
              <a:t>Friends’ houses</a:t>
            </a:r>
          </a:p>
          <a:p>
            <a:pPr lvl="1"/>
            <a:r>
              <a:rPr lang="en-US" dirty="0"/>
              <a:t>Store displays</a:t>
            </a:r>
          </a:p>
          <a:p>
            <a:r>
              <a:rPr lang="en-US" dirty="0"/>
              <a:t>Exploring how color feels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5B28F4-0016-4E63-B09E-03F24657D0D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704F74-B9DE-4485-B406-92F4E8245E6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1861" y="6223829"/>
            <a:ext cx="3538331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Designing with Color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CD1B28-1C30-4F6B-89D8-16B9924A62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z="1400" smtClean="0">
                <a:solidFill>
                  <a:srgbClr val="B13F9A"/>
                </a:solidFill>
              </a:rPr>
              <a:pPr/>
              <a:t>2</a:t>
            </a:fld>
            <a:endParaRPr lang="en-US" sz="1400" dirty="0">
              <a:solidFill>
                <a:srgbClr val="B13F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Color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 dirty="0"/>
              <a:t>Color wheel primer</a:t>
            </a:r>
          </a:p>
          <a:p>
            <a:r>
              <a:rPr lang="en-US" dirty="0"/>
              <a:t>Tones and hues</a:t>
            </a:r>
          </a:p>
          <a:p>
            <a:r>
              <a:rPr lang="en-US" dirty="0"/>
              <a:t>Saturation</a:t>
            </a:r>
          </a:p>
          <a:p>
            <a:r>
              <a:rPr lang="en-US" dirty="0"/>
              <a:t>What’s in a name</a:t>
            </a:r>
          </a:p>
          <a:p>
            <a:pPr lvl="1"/>
            <a:r>
              <a:rPr lang="en-US" dirty="0"/>
              <a:t>Cerulean or Azurite</a:t>
            </a:r>
          </a:p>
          <a:p>
            <a:pPr lvl="1"/>
            <a:r>
              <a:rPr lang="en-US" dirty="0"/>
              <a:t>Verdigris or Malachite</a:t>
            </a:r>
          </a:p>
          <a:p>
            <a:pPr lvl="1"/>
            <a:r>
              <a:rPr lang="en-US" dirty="0"/>
              <a:t>Vermilion or </a:t>
            </a:r>
            <a:r>
              <a:rPr lang="vi-VN" dirty="0" smtClean="0"/>
              <a:t>Realgar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AC1097-EDBE-4D08-8DD6-E15BFAFB99E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10/6/2020</a:t>
            </a:r>
            <a:endParaRPr lang="en-US" dirty="0">
              <a:solidFill>
                <a:srgbClr val="B13F9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6383C3-3D0F-4463-A328-412F801ED8E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1861" y="6223829"/>
            <a:ext cx="3538331" cy="365125"/>
          </a:xfrm>
        </p:spPr>
        <p:txBody>
          <a:bodyPr/>
          <a:lstStyle/>
          <a:p>
            <a:r>
              <a:rPr lang="en-US" dirty="0">
                <a:solidFill>
                  <a:srgbClr val="B13F9A"/>
                </a:solidFill>
              </a:rPr>
              <a:t>Designing </a:t>
            </a:r>
            <a:r>
              <a:rPr lang="en-US" sz="1400" dirty="0">
                <a:solidFill>
                  <a:srgbClr val="B13F9A"/>
                </a:solidFill>
              </a:rPr>
              <a:t>with</a:t>
            </a:r>
            <a:r>
              <a:rPr lang="en-US" dirty="0">
                <a:solidFill>
                  <a:srgbClr val="B13F9A"/>
                </a:solidFill>
              </a:rPr>
              <a:t> Color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DD539F-36AC-44C8-8F9D-C5B83D5308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z="1400" smtClean="0">
                <a:solidFill>
                  <a:srgbClr val="B13F9A"/>
                </a:solidFill>
              </a:rPr>
              <a:pPr/>
              <a:t>3</a:t>
            </a:fld>
            <a:endParaRPr lang="en-US" sz="1400" dirty="0">
              <a:solidFill>
                <a:srgbClr val="B13F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Palette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colors are your room now?</a:t>
            </a:r>
            <a:endParaRPr lang="en-US"/>
          </a:p>
          <a:p>
            <a:r>
              <a:rPr lang="en-US" dirty="0"/>
              <a:t>What colors do you like?</a:t>
            </a:r>
          </a:p>
          <a:p>
            <a:r>
              <a:rPr lang="en-US" dirty="0"/>
              <a:t>What colors do you dislike?</a:t>
            </a:r>
          </a:p>
          <a:p>
            <a:r>
              <a:rPr lang="en-US" dirty="0"/>
              <a:t>What’s your budget?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73ACE8-14AA-431F-BD20-C6A6B21C4C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10/6/2020</a:t>
            </a:r>
            <a:endParaRPr lang="en-US" dirty="0">
              <a:solidFill>
                <a:srgbClr val="B13F9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21A2DF-C038-4D7C-B468-B84D6BC8441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1861" y="6223829"/>
            <a:ext cx="3538331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Designing</a:t>
            </a:r>
            <a:r>
              <a:rPr lang="en-US" dirty="0">
                <a:solidFill>
                  <a:srgbClr val="B13F9A"/>
                </a:solidFill>
              </a:rPr>
              <a:t> with Color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CFC52F-9650-4FB8-B160-9319CD69BB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z="1400" smtClean="0">
                <a:solidFill>
                  <a:srgbClr val="B13F9A"/>
                </a:solidFill>
              </a:rPr>
              <a:pPr/>
              <a:t>4</a:t>
            </a:fld>
            <a:endParaRPr lang="en-US" sz="1400">
              <a:solidFill>
                <a:srgbClr val="B13F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Colorizing Your Room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add color</a:t>
            </a:r>
          </a:p>
          <a:p>
            <a:r>
              <a:rPr lang="en-US" dirty="0"/>
              <a:t>Furniture and accessory changes</a:t>
            </a:r>
          </a:p>
          <a:p>
            <a:r>
              <a:rPr lang="en-US" dirty="0"/>
              <a:t>How to match colors</a:t>
            </a:r>
          </a:p>
          <a:p>
            <a:pPr lvl="1"/>
            <a:r>
              <a:rPr lang="en-US" dirty="0"/>
              <a:t>Does verdigris work with </a:t>
            </a:r>
            <a:r>
              <a:rPr lang="en-US" dirty="0" err="1"/>
              <a:t>Realgar</a:t>
            </a:r>
            <a:r>
              <a:rPr lang="en-US" dirty="0"/>
              <a:t>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3B0A6C-8DB0-4A4B-8027-811594807B0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 dirty="0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BE28AB-A53B-48E7-B29B-3BCBE65CAB3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1861" y="6223829"/>
            <a:ext cx="3538331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Designing</a:t>
            </a:r>
            <a:r>
              <a:rPr lang="en-US" dirty="0">
                <a:solidFill>
                  <a:srgbClr val="B13F9A"/>
                </a:solidFill>
              </a:rPr>
              <a:t> with Color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00782-5475-4D75-BD57-8EE0A16CCA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mtClean="0">
                <a:solidFill>
                  <a:srgbClr val="B13F9A"/>
                </a:solidFill>
              </a:rPr>
              <a:pPr/>
              <a:t>5</a:t>
            </a:fld>
            <a:endParaRPr lang="en-US" dirty="0">
              <a:solidFill>
                <a:srgbClr val="B13F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you like verdigris; what next?</a:t>
            </a:r>
            <a:endParaRPr lang="en-US"/>
          </a:p>
          <a:p>
            <a:r>
              <a:rPr lang="en-US" dirty="0"/>
              <a:t>Check the color wheel</a:t>
            </a:r>
          </a:p>
          <a:p>
            <a:r>
              <a:rPr lang="en-US" dirty="0"/>
              <a:t>Work with the swatches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4" hidden="1"/>
          <p:cNvSpPr>
            <a:spLocks noGrp="1"/>
          </p:cNvSpPr>
          <p:nvPr>
            <p:ph type="ftr" sz="quarter" idx="4294967295"/>
          </p:nvPr>
        </p:nvSpPr>
        <p:spPr>
          <a:xfrm>
            <a:off x="2667000" y="5927725"/>
            <a:ext cx="3429000" cy="930275"/>
          </a:xfrm>
        </p:spPr>
        <p:txBody>
          <a:bodyPr/>
          <a:lstStyle/>
          <a:p>
            <a:pPr marL="628650" algn="ctr"/>
            <a:r>
              <a:rPr lang="en-US">
                <a:solidFill>
                  <a:srgbClr val="B13F9A"/>
                </a:solidFill>
              </a:rPr>
              <a:t>Designing with Color</a:t>
            </a:r>
            <a:endParaRPr lang="en-US" dirty="0">
              <a:solidFill>
                <a:srgbClr val="B13F9A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F7CDE8-D14F-4036-BB67-DDCB0596572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 dirty="0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F64747-EC9C-4CB8-A2EA-2251854C67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z="1400" smtClean="0">
                <a:solidFill>
                  <a:srgbClr val="B13F9A"/>
                </a:solidFill>
              </a:rPr>
              <a:pPr/>
              <a:t>6</a:t>
            </a:fld>
            <a:endParaRPr lang="en-US" sz="1400">
              <a:solidFill>
                <a:srgbClr val="B13F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It All Together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up an action plan</a:t>
            </a:r>
            <a:endParaRPr lang="en-US"/>
          </a:p>
          <a:p>
            <a:r>
              <a:rPr lang="en-US" dirty="0"/>
              <a:t>Give it a rest, then revisit it</a:t>
            </a:r>
          </a:p>
          <a:p>
            <a:r>
              <a:rPr lang="en-US" dirty="0"/>
              <a:t>Call in your reinforcements</a:t>
            </a:r>
          </a:p>
          <a:p>
            <a:pPr lvl="1"/>
            <a:r>
              <a:rPr lang="en-US" dirty="0"/>
              <a:t>Friends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Professionals</a:t>
            </a:r>
          </a:p>
          <a:p>
            <a:r>
              <a:rPr lang="en-US" dirty="0"/>
              <a:t>Make it happen!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9FDBE0-B649-44DC-838D-2FF94F676B5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10/6/2020</a:t>
            </a:r>
            <a:endParaRPr lang="en-US" dirty="0">
              <a:solidFill>
                <a:srgbClr val="B13F9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93B1EE-D4E4-4F8F-93D7-56D3A47903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1861" y="6223829"/>
            <a:ext cx="3538331" cy="365125"/>
          </a:xfrm>
        </p:spPr>
        <p:txBody>
          <a:bodyPr/>
          <a:lstStyle/>
          <a:p>
            <a:r>
              <a:rPr lang="en-US" dirty="0">
                <a:solidFill>
                  <a:srgbClr val="B13F9A"/>
                </a:solidFill>
              </a:rPr>
              <a:t>Designing with Color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A54E8A-EEC5-473D-85D5-2D125E7DB7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mtClean="0">
                <a:solidFill>
                  <a:srgbClr val="B13F9A"/>
                </a:solidFill>
              </a:rPr>
              <a:pPr/>
              <a:t>7</a:t>
            </a:fld>
            <a:endParaRPr lang="en-US" dirty="0">
              <a:solidFill>
                <a:srgbClr val="B13F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Notes xmlns="b49051fe-4646-4981-af49-10bb2dc6861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E3410CB8A4474EB689A538628D9B9F" ma:contentTypeVersion="" ma:contentTypeDescription="Create a new document." ma:contentTypeScope="" ma:versionID="88eb10a91f73ef51ffb9320979d1f118">
  <xsd:schema xmlns:xsd="http://www.w3.org/2001/XMLSchema" xmlns:xs="http://www.w3.org/2001/XMLSchema" xmlns:p="http://schemas.microsoft.com/office/2006/metadata/properties" xmlns:ns2="b49051fe-4646-4981-af49-10bb2dc6861b" targetNamespace="http://schemas.microsoft.com/office/2006/metadata/properties" ma:root="true" ma:fieldsID="8cb98404e8479986d4d3fa8fd5071fe3" ns2:_="">
    <xsd:import namespace="b49051fe-4646-4981-af49-10bb2dc6861b"/>
    <xsd:element name="properties">
      <xsd:complexType>
        <xsd:sequence>
          <xsd:element name="documentManagement">
            <xsd:complexType>
              <xsd:all>
                <xsd:element ref="ns2:Stage-Not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051fe-4646-4981-af49-10bb2dc6861b" elementFormDefault="qualified">
    <xsd:import namespace="http://schemas.microsoft.com/office/2006/documentManagement/types"/>
    <xsd:import namespace="http://schemas.microsoft.com/office/infopath/2007/PartnerControls"/>
    <xsd:element name="Stage-Notes" ma:index="8" nillable="true" ma:displayName="Stage-Notes" ma:description="Optional status notes" ma:internalName="Stage_x002d_Notes">
      <xsd:simpleType>
        <xsd:restriction base="dms:Text">
          <xsd:maxLength value="50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1136B4-0D7D-4566-9EC9-7DE1A2E2D68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b49051fe-4646-4981-af49-10bb2dc6861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415E4C-911D-42CC-BF1F-BDFC37B904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9348D8-87EA-4E1D-B53A-9B8F7BA8F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9051fe-4646-4981-af49-10bb2dc686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176</Words>
  <Application>Microsoft Office PowerPoint</Application>
  <PresentationFormat>On-screen Show (4:3)</PresentationFormat>
  <Paragraphs>61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Basis</vt:lpstr>
      <vt:lpstr>Designing with Color</vt:lpstr>
      <vt:lpstr>Getting Started</vt:lpstr>
      <vt:lpstr>Understanding Color</vt:lpstr>
      <vt:lpstr>Picking a Palette</vt:lpstr>
      <vt:lpstr>Colorizing Your Room</vt:lpstr>
      <vt:lpstr>Sample</vt:lpstr>
      <vt:lpstr>Pulling It All Together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with Color</dc:title>
  <dc:creator>Nguyen Thi Tram Anh</dc:creator>
  <cp:lastModifiedBy>ho nguyen</cp:lastModifiedBy>
  <cp:revision>8</cp:revision>
  <dcterms:created xsi:type="dcterms:W3CDTF">2012-11-01T21:25:17Z</dcterms:created>
  <dcterms:modified xsi:type="dcterms:W3CDTF">2022-12-02T10:29:59Z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0x0101001AE3410CB8A4474EB689A538628D9B9F</vt:lpwstr>
  </property>
  <property fmtid="{D5CDD505-2E9C-101B-9397-08002B2CF9AE}" pid="3" name="_dlc_DocIdItemGuid">
    <vt:lpwstr>7e11deb7-35b2-4a1a-8889-b3ab3667d2a1</vt:lpwstr>
  </property>
</Properties>
</file>