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embeddedFontLst>
    <p:embeddedFont>
      <p:font typeface="Corben" panose="020B0604020202020204" charset="0"/>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4">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pDDO3Rp6SMejVVVP1DBj7ttSU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47C92E-C935-4B02-B342-762AFE55634D}">
  <a:tblStyle styleId="{2C47C92E-C935-4B02-B342-762AFE55634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4B76436-FE35-4272-8AB7-759F7CFE6DB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70" y="114"/>
      </p:cViewPr>
      <p:guideLst>
        <p:guide orient="horz" pos="2134"/>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endParaRPr/>
          </a:p>
        </p:txBody>
      </p:sp>
      <p:sp>
        <p:nvSpPr>
          <p:cNvPr id="269" name="Google Shape;26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1"/>
          <p:cNvSpPr>
            <a:spLocks noGrp="1"/>
          </p:cNvSpPr>
          <p:nvPr>
            <p:ph type="pic" idx="2"/>
          </p:nvPr>
        </p:nvSpPr>
        <p:spPr>
          <a:xfrm>
            <a:off x="5183188" y="987425"/>
            <a:ext cx="6172200" cy="4873625"/>
          </a:xfrm>
          <a:prstGeom prst="rect">
            <a:avLst/>
          </a:prstGeom>
          <a:noFill/>
          <a:ln>
            <a:noFill/>
          </a:ln>
        </p:spPr>
      </p:sp>
      <p:sp>
        <p:nvSpPr>
          <p:cNvPr id="68" name="Google Shape;6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4">
            <a:alphaModFix/>
          </a:blip>
          <a:srcRect/>
          <a:stretch/>
        </p:blipFill>
        <p:spPr>
          <a:xfrm>
            <a:off x="5448484" y="2066135"/>
            <a:ext cx="959130" cy="915969"/>
          </a:xfrm>
          <a:prstGeom prst="rect">
            <a:avLst/>
          </a:prstGeom>
          <a:noFill/>
          <a:ln>
            <a:noFill/>
          </a:ln>
        </p:spPr>
      </p:pic>
      <p:sp>
        <p:nvSpPr>
          <p:cNvPr id="89" name="Google Shape;89;p1"/>
          <p:cNvSpPr txBox="1"/>
          <p:nvPr/>
        </p:nvSpPr>
        <p:spPr>
          <a:xfrm>
            <a:off x="-167951" y="1143293"/>
            <a:ext cx="12192000" cy="10147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dk1"/>
                </a:solidFill>
                <a:latin typeface="Calibri"/>
                <a:ea typeface="Calibri"/>
                <a:cs typeface="Calibri"/>
                <a:sym typeface="Calibri"/>
              </a:rPr>
              <a:t>ĐẠI HỌC QUỐC GIA THÀNH PHỐ HỒ CHÍ MINH</a:t>
            </a:r>
            <a:endParaRPr sz="20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dirty="0">
                <a:solidFill>
                  <a:schemeClr val="dk1"/>
                </a:solidFill>
                <a:latin typeface="Calibri"/>
                <a:ea typeface="Calibri"/>
                <a:cs typeface="Calibri"/>
                <a:sym typeface="Calibri"/>
              </a:rPr>
              <a:t>TRƯỜNG ĐẠI HỌC BÁCH KHOA</a:t>
            </a:r>
            <a:endParaRPr sz="20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dirty="0">
                <a:solidFill>
                  <a:schemeClr val="dk1"/>
                </a:solidFill>
                <a:latin typeface="Calibri"/>
                <a:ea typeface="Calibri"/>
                <a:cs typeface="Calibri"/>
                <a:sym typeface="Calibri"/>
              </a:rPr>
              <a:t>KHOA KỸ THUẬT ĐỊA CHẤT VÀ DẦU KHÍ</a:t>
            </a:r>
            <a:endParaRPr sz="2000" b="1" i="0" u="none" strike="noStrike" cap="none" dirty="0">
              <a:solidFill>
                <a:schemeClr val="dk1"/>
              </a:solidFill>
              <a:latin typeface="Calibri"/>
              <a:ea typeface="Calibri"/>
              <a:cs typeface="Calibri"/>
              <a:sym typeface="Calibri"/>
            </a:endParaRPr>
          </a:p>
        </p:txBody>
      </p:sp>
      <p:sp>
        <p:nvSpPr>
          <p:cNvPr id="90" name="Google Shape;90;p1"/>
          <p:cNvSpPr txBox="1"/>
          <p:nvPr/>
        </p:nvSpPr>
        <p:spPr>
          <a:xfrm>
            <a:off x="-167951" y="2856746"/>
            <a:ext cx="12192000" cy="138366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3200" b="1" i="0" u="none" strike="noStrike" cap="none">
                <a:solidFill>
                  <a:schemeClr val="dk1"/>
                </a:solidFill>
                <a:latin typeface="Calibri"/>
                <a:ea typeface="Calibri"/>
                <a:cs typeface="Calibri"/>
                <a:sym typeface="Calibri"/>
              </a:rPr>
              <a:t>ĐỀ TÀI: </a:t>
            </a: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3600" b="1" i="0" u="none" strike="noStrike" cap="none">
                <a:solidFill>
                  <a:schemeClr val="dk1"/>
                </a:solidFill>
                <a:latin typeface="Calibri"/>
                <a:ea typeface="Calibri"/>
                <a:cs typeface="Calibri"/>
                <a:sym typeface="Calibri"/>
              </a:rPr>
              <a:t>HYDRAULIC FLOW UNIT (HFU)</a:t>
            </a:r>
            <a:endParaRPr sz="3600" b="1" i="0" u="none" strike="noStrike" cap="none">
              <a:solidFill>
                <a:schemeClr val="dk1"/>
              </a:solidFill>
              <a:latin typeface="Calibri"/>
              <a:ea typeface="Calibri"/>
              <a:cs typeface="Calibri"/>
              <a:sym typeface="Calibri"/>
            </a:endParaRPr>
          </a:p>
        </p:txBody>
      </p:sp>
      <p:sp>
        <p:nvSpPr>
          <p:cNvPr id="91" name="Google Shape;91;p1"/>
          <p:cNvSpPr txBox="1"/>
          <p:nvPr/>
        </p:nvSpPr>
        <p:spPr>
          <a:xfrm>
            <a:off x="0" y="3004176"/>
            <a:ext cx="12192000" cy="11372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i="0" u="none" strike="noStrike" cap="none">
              <a:solidFill>
                <a:srgbClr val="C55A1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5"/>
        <p:cNvGrpSpPr/>
        <p:nvPr/>
      </p:nvGrpSpPr>
      <p:grpSpPr>
        <a:xfrm>
          <a:off x="0" y="0"/>
          <a:ext cx="0" cy="0"/>
          <a:chOff x="0" y="0"/>
          <a:chExt cx="0" cy="0"/>
        </a:xfrm>
      </p:grpSpPr>
      <p:sp>
        <p:nvSpPr>
          <p:cNvPr id="196" name="Google Shape;196;p10"/>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97" name="Google Shape;19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10</a:t>
            </a:fld>
            <a:endParaRPr sz="1800">
              <a:solidFill>
                <a:srgbClr val="1F4E79"/>
              </a:solidFill>
            </a:endParaRPr>
          </a:p>
        </p:txBody>
      </p:sp>
      <p:pic>
        <p:nvPicPr>
          <p:cNvPr id="198" name="Google Shape;198;p10"/>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99" name="Google Shape;199;p10"/>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Thuật toán k-Means Clustering</a:t>
            </a:r>
            <a:endParaRPr sz="2500" b="1">
              <a:solidFill>
                <a:srgbClr val="1F4E79"/>
              </a:solidFill>
              <a:latin typeface="Calibri"/>
              <a:ea typeface="Calibri"/>
              <a:cs typeface="Calibri"/>
              <a:sym typeface="Calibri"/>
            </a:endParaRPr>
          </a:p>
        </p:txBody>
      </p:sp>
      <p:sp>
        <p:nvSpPr>
          <p:cNvPr id="200" name="Google Shape;200;p10"/>
          <p:cNvSpPr txBox="1"/>
          <p:nvPr/>
        </p:nvSpPr>
        <p:spPr>
          <a:xfrm>
            <a:off x="1212850" y="1429385"/>
            <a:ext cx="415798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i="1">
                <a:solidFill>
                  <a:schemeClr val="dk1"/>
                </a:solidFill>
                <a:latin typeface="Calibri"/>
                <a:ea typeface="Calibri"/>
                <a:cs typeface="Calibri"/>
                <a:sym typeface="Calibri"/>
              </a:rPr>
              <a:t>Chọn k bằng hệ số Silhouette :</a:t>
            </a:r>
            <a:endParaRPr sz="2500" b="0" i="1">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5">
            <a:alphaModFix/>
          </a:blip>
          <a:srcRect/>
          <a:stretch/>
        </p:blipFill>
        <p:spPr>
          <a:xfrm>
            <a:off x="1304450" y="1904999"/>
            <a:ext cx="6951650" cy="4555825"/>
          </a:xfrm>
          <a:prstGeom prst="rect">
            <a:avLst/>
          </a:prstGeom>
          <a:noFill/>
          <a:ln>
            <a:noFill/>
          </a:ln>
        </p:spPr>
      </p:pic>
      <p:sp>
        <p:nvSpPr>
          <p:cNvPr id="202" name="Google Shape;202;p10"/>
          <p:cNvSpPr txBox="1"/>
          <p:nvPr/>
        </p:nvSpPr>
        <p:spPr>
          <a:xfrm>
            <a:off x="8374250" y="2402725"/>
            <a:ext cx="3665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Silhouette coefficient = (b - a) / max(a, b)</a:t>
            </a:r>
            <a:endParaRPr sz="45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p11"/>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208" name="Google Shape;20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11</a:t>
            </a:fld>
            <a:endParaRPr sz="1800">
              <a:solidFill>
                <a:srgbClr val="1F4E79"/>
              </a:solidFill>
            </a:endParaRPr>
          </a:p>
        </p:txBody>
      </p:sp>
      <p:pic>
        <p:nvPicPr>
          <p:cNvPr id="209" name="Google Shape;209;p11"/>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10" name="Google Shape;210;p11"/>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3. Thuật toán Hierarchical Clustering</a:t>
            </a:r>
            <a:endParaRPr sz="2500" b="1">
              <a:solidFill>
                <a:srgbClr val="1F4E79"/>
              </a:solidFill>
              <a:latin typeface="Calibri"/>
              <a:ea typeface="Calibri"/>
              <a:cs typeface="Calibri"/>
              <a:sym typeface="Calibri"/>
            </a:endParaRPr>
          </a:p>
        </p:txBody>
      </p:sp>
      <p:sp>
        <p:nvSpPr>
          <p:cNvPr id="211" name="Google Shape;211;p11"/>
          <p:cNvSpPr txBox="1"/>
          <p:nvPr/>
        </p:nvSpPr>
        <p:spPr>
          <a:xfrm>
            <a:off x="1101090" y="1782445"/>
            <a:ext cx="10161270" cy="23996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500" b="0">
                <a:solidFill>
                  <a:schemeClr val="dk1"/>
                </a:solidFill>
                <a:latin typeface="Calibri"/>
                <a:ea typeface="Calibri"/>
                <a:cs typeface="Calibri"/>
                <a:sym typeface="Calibri"/>
              </a:rPr>
              <a:t>Hierarchical Clustering: Nhóm các đối tượng tương tự vào một mô hình dendrogram. Nó hợp nhất các cụm tương tự lặp đi lặp lại, bắt đầu với mỗi điểm dữ liệu dưới dạng một cụm riêng biệt. Điều này tạo ra một cấu trúc dạng cây thể hiện mối quan hệ giữa các cụm và hệ thống phân cấp của chúng.</a:t>
            </a:r>
            <a:endParaRPr sz="2500" b="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5"/>
        <p:cNvGrpSpPr/>
        <p:nvPr/>
      </p:nvGrpSpPr>
      <p:grpSpPr>
        <a:xfrm>
          <a:off x="0" y="0"/>
          <a:ext cx="0" cy="0"/>
          <a:chOff x="0" y="0"/>
          <a:chExt cx="0" cy="0"/>
        </a:xfrm>
      </p:grpSpPr>
      <p:sp>
        <p:nvSpPr>
          <p:cNvPr id="216" name="Google Shape;216;p12"/>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217" name="Google Shape;21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12</a:t>
            </a:fld>
            <a:endParaRPr sz="1800">
              <a:solidFill>
                <a:srgbClr val="1F4E79"/>
              </a:solidFill>
            </a:endParaRPr>
          </a:p>
        </p:txBody>
      </p:sp>
      <p:pic>
        <p:nvPicPr>
          <p:cNvPr id="218" name="Google Shape;218;p12"/>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19" name="Google Shape;219;p12"/>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3. Thuật toán Hierarchical Clustering</a:t>
            </a:r>
            <a:endParaRPr sz="2500" b="1">
              <a:solidFill>
                <a:srgbClr val="1F4E79"/>
              </a:solidFill>
              <a:latin typeface="Calibri"/>
              <a:ea typeface="Calibri"/>
              <a:cs typeface="Calibri"/>
              <a:sym typeface="Calibri"/>
            </a:endParaRPr>
          </a:p>
        </p:txBody>
      </p:sp>
      <p:pic>
        <p:nvPicPr>
          <p:cNvPr id="220" name="Google Shape;220;p12"/>
          <p:cNvPicPr preferRelativeResize="0"/>
          <p:nvPr/>
        </p:nvPicPr>
        <p:blipFill rotWithShape="1">
          <a:blip r:embed="rId5">
            <a:alphaModFix/>
          </a:blip>
          <a:srcRect/>
          <a:stretch/>
        </p:blipFill>
        <p:spPr>
          <a:xfrm>
            <a:off x="1031240" y="1866240"/>
            <a:ext cx="7017385" cy="4991100"/>
          </a:xfrm>
          <a:prstGeom prst="rect">
            <a:avLst/>
          </a:prstGeom>
          <a:noFill/>
          <a:ln>
            <a:noFill/>
          </a:ln>
        </p:spPr>
      </p:pic>
      <p:sp>
        <p:nvSpPr>
          <p:cNvPr id="221" name="Google Shape;221;p12"/>
          <p:cNvSpPr txBox="1"/>
          <p:nvPr/>
        </p:nvSpPr>
        <p:spPr>
          <a:xfrm>
            <a:off x="1212850" y="1356360"/>
            <a:ext cx="415798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i="1">
                <a:solidFill>
                  <a:schemeClr val="dk1"/>
                </a:solidFill>
                <a:latin typeface="Calibri"/>
                <a:ea typeface="Calibri"/>
                <a:cs typeface="Calibri"/>
                <a:sym typeface="Calibri"/>
              </a:rPr>
              <a:t>Biểu đồ Dendrogram:</a:t>
            </a:r>
            <a:endParaRPr sz="2500" b="0" i="1">
              <a:solidFill>
                <a:schemeClr val="dk1"/>
              </a:solidFill>
              <a:latin typeface="Calibri"/>
              <a:ea typeface="Calibri"/>
              <a:cs typeface="Calibri"/>
              <a:sym typeface="Calibri"/>
            </a:endParaRPr>
          </a:p>
        </p:txBody>
      </p:sp>
      <p:sp>
        <p:nvSpPr>
          <p:cNvPr id="222" name="Google Shape;222;p12"/>
          <p:cNvSpPr txBox="1"/>
          <p:nvPr/>
        </p:nvSpPr>
        <p:spPr>
          <a:xfrm>
            <a:off x="8861425" y="2070100"/>
            <a:ext cx="336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23" name="Google Shape;223;p12"/>
          <p:cNvSpPr txBox="1"/>
          <p:nvPr/>
        </p:nvSpPr>
        <p:spPr>
          <a:xfrm>
            <a:off x="8065775" y="2085975"/>
            <a:ext cx="41580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solidFill>
                  <a:schemeClr val="dk1"/>
                </a:solidFill>
                <a:latin typeface="Calibri"/>
                <a:ea typeface="Calibri"/>
                <a:cs typeface="Calibri"/>
                <a:sym typeface="Calibri"/>
              </a:rPr>
              <a:t>2 loại Hierarchical Clustering</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Agglomerative</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Divisive</a:t>
            </a:r>
            <a:endParaRPr sz="2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13"/>
          <p:cNvSpPr txBox="1"/>
          <p:nvPr/>
        </p:nvSpPr>
        <p:spPr>
          <a:xfrm>
            <a:off x="771525" y="200025"/>
            <a:ext cx="538226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229" name="Google Shape;22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13</a:t>
            </a:fld>
            <a:endParaRPr sz="1800">
              <a:solidFill>
                <a:srgbClr val="1F4E79"/>
              </a:solidFill>
            </a:endParaRPr>
          </a:p>
        </p:txBody>
      </p:sp>
      <p:pic>
        <p:nvPicPr>
          <p:cNvPr id="230" name="Google Shape;230;p13"/>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31" name="Google Shape;231;p13"/>
          <p:cNvSpPr txBox="1"/>
          <p:nvPr/>
        </p:nvSpPr>
        <p:spPr>
          <a:xfrm>
            <a:off x="838200" y="1354455"/>
            <a:ext cx="78843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Thu thập dữ liệu</a:t>
            </a:r>
            <a:endParaRPr sz="2500" b="1">
              <a:solidFill>
                <a:srgbClr val="1F4E79"/>
              </a:solidFill>
              <a:latin typeface="Calibri"/>
              <a:ea typeface="Calibri"/>
              <a:cs typeface="Calibri"/>
              <a:sym typeface="Calibri"/>
            </a:endParaRPr>
          </a:p>
        </p:txBody>
      </p:sp>
      <p:sp>
        <p:nvSpPr>
          <p:cNvPr id="232" name="Google Shape;232;p13"/>
          <p:cNvSpPr txBox="1"/>
          <p:nvPr/>
        </p:nvSpPr>
        <p:spPr>
          <a:xfrm>
            <a:off x="584462" y="2174875"/>
            <a:ext cx="11607538" cy="182353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đầu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vào</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gồm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có</a:t>
            </a:r>
            <a:r>
              <a:rPr lang="en-US" sz="2500" b="0" dirty="0">
                <a:solidFill>
                  <a:schemeClr val="dk1"/>
                </a:solidFill>
                <a:latin typeface="Calibri"/>
                <a:ea typeface="Calibri"/>
                <a:cs typeface="Calibri"/>
                <a:sym typeface="Calibri"/>
              </a:rPr>
              <a:t> </a:t>
            </a:r>
            <a:r>
              <a:rPr lang="vi-VN" sz="2500" b="0" dirty="0">
                <a:solidFill>
                  <a:schemeClr val="dk1"/>
                </a:solidFill>
                <a:latin typeface="Calibri"/>
                <a:ea typeface="Calibri"/>
                <a:cs typeface="Calibri"/>
                <a:sym typeface="Calibri"/>
              </a:rPr>
              <a:t>2</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cột</a:t>
            </a:r>
            <a:r>
              <a:rPr lang="en-US" sz="2500" b="0" dirty="0">
                <a:solidFill>
                  <a:schemeClr val="dk1"/>
                </a:solidFill>
                <a:latin typeface="Calibri"/>
                <a:ea typeface="Calibri"/>
                <a:cs typeface="Calibri"/>
                <a:sym typeface="Calibri"/>
              </a:rPr>
              <a:t>:</a:t>
            </a:r>
            <a:endParaRPr sz="2500" b="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500" b="0" dirty="0">
                <a:solidFill>
                  <a:schemeClr val="dk1"/>
                </a:solidFill>
                <a:latin typeface="Calibri"/>
                <a:ea typeface="Calibri"/>
                <a:cs typeface="Calibri"/>
                <a:sym typeface="Calibri"/>
              </a:rPr>
              <a:t>•</a:t>
            </a:r>
            <a:r>
              <a:rPr lang="vi-VN"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Cột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thứ</a:t>
            </a:r>
            <a:r>
              <a:rPr lang="en-US" sz="2500" b="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nhất</a:t>
            </a:r>
            <a:r>
              <a:rPr lang="en-US" sz="250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độ</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Klinkenberg</a:t>
            </a:r>
            <a:r>
              <a:rPr lang="en-US" sz="2500" b="0" dirty="0">
                <a:solidFill>
                  <a:schemeClr val="dk1"/>
                </a:solidFill>
                <a:latin typeface="Calibri"/>
                <a:ea typeface="Calibri"/>
                <a:cs typeface="Calibri"/>
                <a:sym typeface="Calibri"/>
              </a:rPr>
              <a:t> permeability) </a:t>
            </a:r>
            <a:r>
              <a:rPr lang="en-US" sz="2500" b="0" dirty="0" err="1">
                <a:solidFill>
                  <a:schemeClr val="dk1"/>
                </a:solidFill>
                <a:latin typeface="Calibri"/>
                <a:ea typeface="Calibri"/>
                <a:cs typeface="Calibri"/>
                <a:sym typeface="Calibri"/>
              </a:rPr>
              <a:t>với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giá</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trị</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từ</a:t>
            </a:r>
            <a:r>
              <a:rPr lang="en-US" sz="2500" b="0" dirty="0">
                <a:solidFill>
                  <a:schemeClr val="dk1"/>
                </a:solidFill>
                <a:latin typeface="Calibri"/>
                <a:ea typeface="Calibri"/>
                <a:cs typeface="Calibri"/>
                <a:sym typeface="Calibri"/>
              </a:rPr>
              <a:t> 0.0001 – 182.2 </a:t>
            </a:r>
            <a:r>
              <a:rPr lang="en-US" sz="2500" b="0" dirty="0" err="1">
                <a:solidFill>
                  <a:schemeClr val="dk1"/>
                </a:solidFill>
                <a:latin typeface="Calibri"/>
                <a:ea typeface="Calibri"/>
                <a:cs typeface="Calibri"/>
                <a:sym typeface="Calibri"/>
              </a:rPr>
              <a:t>mD.</a:t>
            </a:r>
            <a:endParaRPr sz="2500" b="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Cột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thứ</a:t>
            </a:r>
            <a:r>
              <a:rPr lang="en-US" sz="2500" b="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hai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độ</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rỗng</a:t>
            </a:r>
            <a:r>
              <a:rPr lang="en-US" sz="2500" b="0" dirty="0">
                <a:solidFill>
                  <a:schemeClr val="dk1"/>
                </a:solidFill>
                <a:latin typeface="Calibri"/>
                <a:ea typeface="Calibri"/>
                <a:cs typeface="Calibri"/>
                <a:sym typeface="Calibri"/>
              </a:rPr>
              <a:t> (Porosity) </a:t>
            </a:r>
            <a:r>
              <a:rPr lang="en-US" sz="2500" b="0" dirty="0" err="1">
                <a:solidFill>
                  <a:schemeClr val="dk1"/>
                </a:solidFill>
                <a:latin typeface="Calibri"/>
                <a:ea typeface="Calibri"/>
                <a:cs typeface="Calibri"/>
                <a:sym typeface="Calibri"/>
              </a:rPr>
              <a:t>với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giá</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trị</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từ</a:t>
            </a:r>
            <a:r>
              <a:rPr lang="en-US" sz="2500" b="0" dirty="0">
                <a:solidFill>
                  <a:schemeClr val="dk1"/>
                </a:solidFill>
                <a:latin typeface="Calibri"/>
                <a:ea typeface="Calibri"/>
                <a:cs typeface="Calibri"/>
                <a:sym typeface="Calibri"/>
              </a:rPr>
              <a:t> 0.03 – 0.23.</a:t>
            </a:r>
            <a:endParaRPr sz="2500" b="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14"/>
          <p:cNvSpPr txBox="1"/>
          <p:nvPr/>
        </p:nvSpPr>
        <p:spPr>
          <a:xfrm>
            <a:off x="771525" y="200025"/>
            <a:ext cx="7534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238" name="Google Shape;23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14</a:t>
            </a:fld>
            <a:endParaRPr sz="1800">
              <a:solidFill>
                <a:srgbClr val="1F4E79"/>
              </a:solidFill>
            </a:endParaRPr>
          </a:p>
        </p:txBody>
      </p:sp>
      <p:pic>
        <p:nvPicPr>
          <p:cNvPr id="239" name="Google Shape;239;p14"/>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40" name="Google Shape;240;p14"/>
          <p:cNvSpPr txBox="1"/>
          <p:nvPr/>
        </p:nvSpPr>
        <p:spPr>
          <a:xfrm>
            <a:off x="869950" y="846530"/>
            <a:ext cx="78843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Xử lí dữ liệu đầu vào và scale dữ liệu</a:t>
            </a:r>
            <a:endParaRPr sz="2500" b="1">
              <a:solidFill>
                <a:srgbClr val="1F4E79"/>
              </a:solidFill>
              <a:latin typeface="Calibri"/>
              <a:ea typeface="Calibri"/>
              <a:cs typeface="Calibri"/>
              <a:sym typeface="Calibri"/>
            </a:endParaRPr>
          </a:p>
        </p:txBody>
      </p:sp>
      <p:sp>
        <p:nvSpPr>
          <p:cNvPr id="241" name="Google Shape;241;p14"/>
          <p:cNvSpPr txBox="1"/>
          <p:nvPr/>
        </p:nvSpPr>
        <p:spPr>
          <a:xfrm>
            <a:off x="981710" y="1323535"/>
            <a:ext cx="44718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0">
                <a:solidFill>
                  <a:schemeClr val="dk1"/>
                </a:solidFill>
                <a:latin typeface="Calibri"/>
                <a:ea typeface="Calibri"/>
                <a:cs typeface="Calibri"/>
                <a:sym typeface="Calibri"/>
              </a:rPr>
              <a:t>Bước 1: Mô tả dữ liệu đầu vào.</a:t>
            </a:r>
            <a:endParaRPr sz="2500" b="0">
              <a:solidFill>
                <a:schemeClr val="dk1"/>
              </a:solidFill>
              <a:latin typeface="Calibri"/>
              <a:ea typeface="Calibri"/>
              <a:cs typeface="Calibri"/>
              <a:sym typeface="Calibri"/>
            </a:endParaRPr>
          </a:p>
        </p:txBody>
      </p:sp>
      <p:graphicFrame>
        <p:nvGraphicFramePr>
          <p:cNvPr id="242" name="Google Shape;242;p14"/>
          <p:cNvGraphicFramePr/>
          <p:nvPr>
            <p:extLst>
              <p:ext uri="{D42A27DB-BD31-4B8C-83A1-F6EECF244321}">
                <p14:modId xmlns:p14="http://schemas.microsoft.com/office/powerpoint/2010/main" val="1895009215"/>
              </p:ext>
            </p:extLst>
          </p:nvPr>
        </p:nvGraphicFramePr>
        <p:xfrm>
          <a:off x="3038501" y="2011584"/>
          <a:ext cx="5935325" cy="4439900"/>
        </p:xfrm>
        <a:graphic>
          <a:graphicData uri="http://schemas.openxmlformats.org/drawingml/2006/table">
            <a:tbl>
              <a:tblPr>
                <a:noFill/>
                <a:tableStyleId>{B4B76436-FE35-4272-8AB7-759F7CFE6DB2}</a:tableStyleId>
              </a:tblPr>
              <a:tblGrid>
                <a:gridCol w="1997700">
                  <a:extLst>
                    <a:ext uri="{9D8B030D-6E8A-4147-A177-3AD203B41FA5}">
                      <a16:colId xmlns:a16="http://schemas.microsoft.com/office/drawing/2014/main" val="20000"/>
                    </a:ext>
                  </a:extLst>
                </a:gridCol>
                <a:gridCol w="2019925">
                  <a:extLst>
                    <a:ext uri="{9D8B030D-6E8A-4147-A177-3AD203B41FA5}">
                      <a16:colId xmlns:a16="http://schemas.microsoft.com/office/drawing/2014/main" val="20001"/>
                    </a:ext>
                  </a:extLst>
                </a:gridCol>
                <a:gridCol w="1917700">
                  <a:extLst>
                    <a:ext uri="{9D8B030D-6E8A-4147-A177-3AD203B41FA5}">
                      <a16:colId xmlns:a16="http://schemas.microsoft.com/office/drawing/2014/main" val="20002"/>
                    </a:ext>
                  </a:extLst>
                </a:gridCol>
              </a:tblGrid>
              <a:tr h="546725">
                <a:tc>
                  <a:txBody>
                    <a:bodyPr/>
                    <a:lstStyle/>
                    <a:p>
                      <a:pPr marL="0" marR="0" lvl="0" indent="0" algn="ctr" rtl="0">
                        <a:spcBef>
                          <a:spcPts val="0"/>
                        </a:spcBef>
                        <a:spcAft>
                          <a:spcPts val="0"/>
                        </a:spcAft>
                        <a:buClr>
                          <a:schemeClr val="dk1"/>
                        </a:buClr>
                        <a:buSzPts val="2500"/>
                        <a:buFont typeface="Calibri"/>
                        <a:buNone/>
                      </a:pP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Permeability</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Porosity</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755650">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Count</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189.000000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189.000000</a:t>
                      </a:r>
                      <a:endParaRPr sz="2500" b="0" u="none" strike="noStrike" cap="none" dirty="0">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394325">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Mean</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18.335881</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0.149206</a:t>
                      </a:r>
                      <a:endParaRPr sz="2500" b="0" u="none" strike="noStrike" cap="none" dirty="0">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393700">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Std</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26.712284</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0.037158</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393700">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Min</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0.000100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0.030000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r h="504825">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25%</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0.110700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0.140000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5"/>
                  </a:ext>
                </a:extLst>
              </a:tr>
              <a:tr h="515625">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50%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11.161900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0.160000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6"/>
                  </a:ext>
                </a:extLst>
              </a:tr>
              <a:tr h="554350">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75%</a:t>
                      </a:r>
                      <a:endParaRPr sz="2500" b="0" u="none" strike="noStrike" cap="none" dirty="0">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24.348500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0.170000</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7"/>
                  </a:ext>
                </a:extLst>
              </a:tr>
              <a:tr h="311463">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Max</a:t>
                      </a: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182.156600</a:t>
                      </a:r>
                      <a:endParaRPr sz="2500" b="0" u="none" strike="noStrike" cap="none" dirty="0">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0.230000</a:t>
                      </a:r>
                      <a:endParaRPr sz="2500" b="0" u="none" strike="noStrike" cap="none" dirty="0">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15"/>
          <p:cNvSpPr txBox="1"/>
          <p:nvPr/>
        </p:nvSpPr>
        <p:spPr>
          <a:xfrm>
            <a:off x="771525" y="200025"/>
            <a:ext cx="7137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248" name="Google Shape;2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15</a:t>
            </a:fld>
            <a:endParaRPr sz="1800">
              <a:solidFill>
                <a:srgbClr val="1F4E79"/>
              </a:solidFill>
            </a:endParaRPr>
          </a:p>
        </p:txBody>
      </p:sp>
      <p:pic>
        <p:nvPicPr>
          <p:cNvPr id="249" name="Google Shape;249;p15"/>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50" name="Google Shape;250;p15"/>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Xử lí dữ liệu đầu vào và scale dữ liệu</a:t>
            </a:r>
            <a:endParaRPr sz="2500" b="1">
              <a:solidFill>
                <a:srgbClr val="1F4E79"/>
              </a:solidFill>
              <a:latin typeface="Calibri"/>
              <a:ea typeface="Calibri"/>
              <a:cs typeface="Calibri"/>
              <a:sym typeface="Calibri"/>
            </a:endParaRPr>
          </a:p>
        </p:txBody>
      </p:sp>
      <p:sp>
        <p:nvSpPr>
          <p:cNvPr id="251" name="Google Shape;251;p15"/>
          <p:cNvSpPr txBox="1"/>
          <p:nvPr/>
        </p:nvSpPr>
        <p:spPr>
          <a:xfrm>
            <a:off x="918209" y="1257300"/>
            <a:ext cx="10516503" cy="66937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0" dirty="0" err="1">
                <a:solidFill>
                  <a:schemeClr val="dk1"/>
                </a:solidFill>
                <a:latin typeface="Calibri"/>
                <a:ea typeface="Calibri"/>
                <a:cs typeface="Calibri"/>
                <a:sym typeface="Calibri"/>
              </a:rPr>
              <a:t>Đồ</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thị</a:t>
            </a:r>
            <a:r>
              <a:rPr lang="en-US" sz="2500" b="0" dirty="0">
                <a:solidFill>
                  <a:schemeClr val="dk1"/>
                </a:solidFill>
                <a:latin typeface="Calibri"/>
                <a:ea typeface="Calibri"/>
                <a:cs typeface="Calibri"/>
                <a:sym typeface="Calibri"/>
              </a:rPr>
              <a:t> </a:t>
            </a:r>
            <a:r>
              <a:rPr lang="en-US" sz="2500" dirty="0">
                <a:solidFill>
                  <a:schemeClr val="dk1"/>
                </a:solidFill>
                <a:latin typeface="Calibri"/>
                <a:ea typeface="Calibri"/>
                <a:cs typeface="Calibri"/>
                <a:sym typeface="Calibri"/>
              </a:rPr>
              <a:t>scatter</a:t>
            </a:r>
            <a:r>
              <a:rPr lang="en-US" sz="2500" b="0" dirty="0">
                <a:solidFill>
                  <a:schemeClr val="dk1"/>
                </a:solidFill>
                <a:latin typeface="Calibri"/>
                <a:ea typeface="Calibri"/>
                <a:cs typeface="Calibri"/>
                <a:sym typeface="Calibri"/>
              </a:rPr>
              <a:t> plot:</a:t>
            </a:r>
            <a:r>
              <a:rPr lang="vi-VN" sz="2500" b="0" dirty="0">
                <a:solidFill>
                  <a:schemeClr val="dk1"/>
                </a:solidFill>
                <a:latin typeface="Calibri"/>
                <a:ea typeface="Calibri"/>
                <a:cs typeface="Calibri"/>
                <a:sym typeface="Calibri"/>
              </a:rPr>
              <a:t> xử lý giá trị ngoại lai (outliers), Permeability &lt; 100 (mD)</a:t>
            </a:r>
            <a:r>
              <a:rPr lang="en-US" sz="2500" b="0" dirty="0">
                <a:solidFill>
                  <a:schemeClr val="dk1"/>
                </a:solidFill>
                <a:latin typeface="Calibri"/>
                <a:ea typeface="Calibri"/>
                <a:cs typeface="Calibri"/>
                <a:sym typeface="Calibri"/>
              </a:rPr>
              <a:t> </a:t>
            </a:r>
            <a:endParaRPr sz="2500" b="0" dirty="0">
              <a:solidFill>
                <a:schemeClr val="dk1"/>
              </a:solidFill>
              <a:latin typeface="Calibri"/>
              <a:ea typeface="Calibri"/>
              <a:cs typeface="Calibri"/>
              <a:sym typeface="Calibri"/>
            </a:endParaRPr>
          </a:p>
        </p:txBody>
      </p:sp>
      <p:pic>
        <p:nvPicPr>
          <p:cNvPr id="252" name="Google Shape;252;p15"/>
          <p:cNvPicPr preferRelativeResize="0"/>
          <p:nvPr/>
        </p:nvPicPr>
        <p:blipFill rotWithShape="1">
          <a:blip r:embed="rId5">
            <a:alphaModFix/>
          </a:blip>
          <a:srcRect/>
          <a:stretch/>
        </p:blipFill>
        <p:spPr>
          <a:xfrm>
            <a:off x="486167" y="2094522"/>
            <a:ext cx="5305782" cy="3181678"/>
          </a:xfrm>
          <a:prstGeom prst="rect">
            <a:avLst/>
          </a:prstGeom>
          <a:noFill/>
          <a:ln>
            <a:noFill/>
          </a:ln>
        </p:spPr>
      </p:pic>
      <p:pic>
        <p:nvPicPr>
          <p:cNvPr id="3" name="Picture 2">
            <a:extLst>
              <a:ext uri="{FF2B5EF4-FFF2-40B4-BE49-F238E27FC236}">
                <a16:creationId xmlns:a16="http://schemas.microsoft.com/office/drawing/2014/main" id="{81401F16-3D9B-73C5-7234-FD4D0375CD2F}"/>
              </a:ext>
            </a:extLst>
          </p:cNvPr>
          <p:cNvPicPr>
            <a:picLocks noChangeAspect="1"/>
          </p:cNvPicPr>
          <p:nvPr/>
        </p:nvPicPr>
        <p:blipFill>
          <a:blip r:embed="rId6"/>
          <a:stretch>
            <a:fillRect/>
          </a:stretch>
        </p:blipFill>
        <p:spPr>
          <a:xfrm>
            <a:off x="5978139" y="2094522"/>
            <a:ext cx="5375661" cy="31816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6"/>
        <p:cNvGrpSpPr/>
        <p:nvPr/>
      </p:nvGrpSpPr>
      <p:grpSpPr>
        <a:xfrm>
          <a:off x="0" y="0"/>
          <a:ext cx="0" cy="0"/>
          <a:chOff x="0" y="0"/>
          <a:chExt cx="0" cy="0"/>
        </a:xfrm>
      </p:grpSpPr>
      <p:sp>
        <p:nvSpPr>
          <p:cNvPr id="257" name="Google Shape;257;p16"/>
          <p:cNvSpPr txBox="1"/>
          <p:nvPr/>
        </p:nvSpPr>
        <p:spPr>
          <a:xfrm>
            <a:off x="771525" y="200025"/>
            <a:ext cx="6486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258" name="Google Shape;25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16</a:t>
            </a:fld>
            <a:endParaRPr sz="1800">
              <a:solidFill>
                <a:srgbClr val="1F4E79"/>
              </a:solidFill>
            </a:endParaRPr>
          </a:p>
        </p:txBody>
      </p:sp>
      <p:pic>
        <p:nvPicPr>
          <p:cNvPr id="259" name="Google Shape;259;p16"/>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60" name="Google Shape;260;p16"/>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Xử lí dữ liệu đầu vào và scale dữ liệu</a:t>
            </a:r>
            <a:endParaRPr sz="2500" b="1">
              <a:solidFill>
                <a:srgbClr val="1F4E79"/>
              </a:solidFill>
              <a:latin typeface="Calibri"/>
              <a:ea typeface="Calibri"/>
              <a:cs typeface="Calibri"/>
              <a:sym typeface="Calibri"/>
            </a:endParaRPr>
          </a:p>
        </p:txBody>
      </p:sp>
      <p:sp>
        <p:nvSpPr>
          <p:cNvPr id="261" name="Google Shape;261;p16"/>
          <p:cNvSpPr txBox="1"/>
          <p:nvPr/>
        </p:nvSpPr>
        <p:spPr>
          <a:xfrm>
            <a:off x="771525" y="1322075"/>
            <a:ext cx="117690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0">
                <a:solidFill>
                  <a:schemeClr val="dk1"/>
                </a:solidFill>
                <a:latin typeface="Calibri"/>
                <a:ea typeface="Calibri"/>
                <a:cs typeface="Calibri"/>
                <a:sym typeface="Calibri"/>
              </a:rPr>
              <a:t>Bước 2: Scale dữ liệu đầu vào theo 2 phương pháp  StandardScaler và MinmaxScaler.</a:t>
            </a:r>
            <a:endParaRPr sz="2500" b="0">
              <a:solidFill>
                <a:schemeClr val="dk1"/>
              </a:solidFill>
              <a:latin typeface="Calibri"/>
              <a:ea typeface="Calibri"/>
              <a:cs typeface="Calibri"/>
              <a:sym typeface="Calibri"/>
            </a:endParaRPr>
          </a:p>
        </p:txBody>
      </p:sp>
      <p:graphicFrame>
        <p:nvGraphicFramePr>
          <p:cNvPr id="262" name="Google Shape;262;p16"/>
          <p:cNvGraphicFramePr/>
          <p:nvPr/>
        </p:nvGraphicFramePr>
        <p:xfrm>
          <a:off x="2557465" y="2138680"/>
          <a:ext cx="7073900" cy="3693800"/>
        </p:xfrm>
        <a:graphic>
          <a:graphicData uri="http://schemas.openxmlformats.org/drawingml/2006/table">
            <a:tbl>
              <a:tblPr>
                <a:noFill/>
                <a:tableStyleId>{B4B76436-FE35-4272-8AB7-759F7CFE6DB2}</a:tableStyleId>
              </a:tblPr>
              <a:tblGrid>
                <a:gridCol w="3536950">
                  <a:extLst>
                    <a:ext uri="{9D8B030D-6E8A-4147-A177-3AD203B41FA5}">
                      <a16:colId xmlns:a16="http://schemas.microsoft.com/office/drawing/2014/main" val="20000"/>
                    </a:ext>
                  </a:extLst>
                </a:gridCol>
                <a:gridCol w="3536950">
                  <a:extLst>
                    <a:ext uri="{9D8B030D-6E8A-4147-A177-3AD203B41FA5}">
                      <a16:colId xmlns:a16="http://schemas.microsoft.com/office/drawing/2014/main" val="20001"/>
                    </a:ext>
                  </a:extLst>
                </a:gridCol>
              </a:tblGrid>
              <a:tr h="1266825">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Phương pháp StandardScaler </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Phương pháp MinmaxScaler </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2426975">
                <a:tc>
                  <a:txBody>
                    <a:bodyPr/>
                    <a:lstStyle/>
                    <a:p>
                      <a:pPr marL="0" marR="0" lvl="0" indent="0" algn="l" rtl="0">
                        <a:spcBef>
                          <a:spcPts val="0"/>
                        </a:spcBef>
                        <a:spcAft>
                          <a:spcPts val="0"/>
                        </a:spcAft>
                        <a:buClr>
                          <a:schemeClr val="dk1"/>
                        </a:buClr>
                        <a:buSzPts val="2500"/>
                        <a:buFont typeface="Calibri"/>
                        <a:buNone/>
                      </a:pP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2500"/>
                        <a:buFont typeface="Calibri"/>
                        <a:buNone/>
                      </a:pPr>
                      <a:endParaRPr sz="2500" b="0" u="none" strike="noStrike" cap="none">
                        <a:latin typeface="Calibri"/>
                        <a:ea typeface="Calibri"/>
                        <a:cs typeface="Calibri"/>
                        <a:sym typeface="Calibri"/>
                      </a:endParaRPr>
                    </a:p>
                  </a:txBody>
                  <a:tcPr marL="68575" marR="68575" marT="0" marB="0">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63" name="Google Shape;263;p16"/>
          <p:cNvPicPr preferRelativeResize="0"/>
          <p:nvPr/>
        </p:nvPicPr>
        <p:blipFill rotWithShape="1">
          <a:blip r:embed="rId5">
            <a:alphaModFix/>
          </a:blip>
          <a:srcRect/>
          <a:stretch/>
        </p:blipFill>
        <p:spPr>
          <a:xfrm>
            <a:off x="2793365" y="4316095"/>
            <a:ext cx="3141345" cy="946150"/>
          </a:xfrm>
          <a:prstGeom prst="rect">
            <a:avLst/>
          </a:prstGeom>
          <a:noFill/>
          <a:ln>
            <a:noFill/>
          </a:ln>
        </p:spPr>
      </p:pic>
      <p:pic>
        <p:nvPicPr>
          <p:cNvPr id="264" name="Google Shape;264;p16"/>
          <p:cNvPicPr preferRelativeResize="0"/>
          <p:nvPr/>
        </p:nvPicPr>
        <p:blipFill rotWithShape="1">
          <a:blip r:embed="rId6">
            <a:alphaModFix/>
          </a:blip>
          <a:srcRect/>
          <a:stretch/>
        </p:blipFill>
        <p:spPr>
          <a:xfrm>
            <a:off x="6572885" y="4316095"/>
            <a:ext cx="2667000" cy="946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17"/>
          <p:cNvSpPr txBox="1"/>
          <p:nvPr/>
        </p:nvSpPr>
        <p:spPr>
          <a:xfrm>
            <a:off x="771524" y="200025"/>
            <a:ext cx="6025201"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E4E79"/>
                </a:solidFill>
                <a:latin typeface="Calibri"/>
                <a:ea typeface="Calibri"/>
                <a:cs typeface="Calibri"/>
                <a:sym typeface="Calibri"/>
              </a:rPr>
              <a:t>PHƯƠNG PHÁP THỰC HIỆN</a:t>
            </a:r>
            <a:endParaRPr sz="3600" b="1" dirty="0">
              <a:solidFill>
                <a:srgbClr val="1E4E79"/>
              </a:solidFill>
              <a:latin typeface="Calibri"/>
              <a:ea typeface="Calibri"/>
              <a:cs typeface="Calibri"/>
              <a:sym typeface="Calibri"/>
            </a:endParaRPr>
          </a:p>
        </p:txBody>
      </p:sp>
      <p:sp>
        <p:nvSpPr>
          <p:cNvPr id="272" name="Google Shape;27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17</a:t>
            </a:fld>
            <a:endParaRPr sz="1800">
              <a:solidFill>
                <a:srgbClr val="1F4E79"/>
              </a:solidFill>
            </a:endParaRPr>
          </a:p>
        </p:txBody>
      </p:sp>
      <p:pic>
        <p:nvPicPr>
          <p:cNvPr id="273" name="Google Shape;273;p17"/>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74" name="Google Shape;274;p17"/>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Xử lí dữ liệu đầu vào và scale dữ liệu</a:t>
            </a:r>
            <a:endParaRPr sz="2500" b="1">
              <a:solidFill>
                <a:srgbClr val="1F4E79"/>
              </a:solidFill>
              <a:latin typeface="Calibri"/>
              <a:ea typeface="Calibri"/>
              <a:cs typeface="Calibri"/>
              <a:sym typeface="Calibri"/>
            </a:endParaRPr>
          </a:p>
        </p:txBody>
      </p:sp>
      <p:pic>
        <p:nvPicPr>
          <p:cNvPr id="275" name="Google Shape;275;p17"/>
          <p:cNvPicPr preferRelativeResize="0"/>
          <p:nvPr/>
        </p:nvPicPr>
        <p:blipFill rotWithShape="1">
          <a:blip r:embed="rId5">
            <a:alphaModFix/>
          </a:blip>
          <a:srcRect/>
          <a:stretch/>
        </p:blipFill>
        <p:spPr>
          <a:xfrm>
            <a:off x="291465" y="1323340"/>
            <a:ext cx="5803900" cy="3918585"/>
          </a:xfrm>
          <a:prstGeom prst="rect">
            <a:avLst/>
          </a:prstGeom>
          <a:noFill/>
          <a:ln>
            <a:noFill/>
          </a:ln>
        </p:spPr>
      </p:pic>
      <p:pic>
        <p:nvPicPr>
          <p:cNvPr id="276" name="Google Shape;276;p17"/>
          <p:cNvPicPr preferRelativeResize="0"/>
          <p:nvPr/>
        </p:nvPicPr>
        <p:blipFill rotWithShape="1">
          <a:blip r:embed="rId6">
            <a:alphaModFix/>
          </a:blip>
          <a:srcRect/>
          <a:stretch/>
        </p:blipFill>
        <p:spPr>
          <a:xfrm>
            <a:off x="6342380" y="1323340"/>
            <a:ext cx="5697855" cy="3895090"/>
          </a:xfrm>
          <a:prstGeom prst="rect">
            <a:avLst/>
          </a:prstGeom>
          <a:noFill/>
          <a:ln>
            <a:noFill/>
          </a:ln>
        </p:spPr>
      </p:pic>
      <p:sp>
        <p:nvSpPr>
          <p:cNvPr id="277" name="Google Shape;277;p17"/>
          <p:cNvSpPr txBox="1"/>
          <p:nvPr/>
        </p:nvSpPr>
        <p:spPr>
          <a:xfrm>
            <a:off x="548640" y="5342890"/>
            <a:ext cx="50799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0">
                <a:solidFill>
                  <a:schemeClr val="dk1"/>
                </a:solidFill>
                <a:latin typeface="Calibri"/>
                <a:ea typeface="Calibri"/>
                <a:cs typeface="Calibri"/>
                <a:sym typeface="Calibri"/>
              </a:rPr>
              <a:t>Đồ thị </a:t>
            </a:r>
            <a:r>
              <a:rPr lang="en-US" sz="2500">
                <a:solidFill>
                  <a:schemeClr val="dk1"/>
                </a:solidFill>
                <a:latin typeface="Calibri"/>
                <a:ea typeface="Calibri"/>
                <a:cs typeface="Calibri"/>
                <a:sym typeface="Calibri"/>
              </a:rPr>
              <a:t>Scatter</a:t>
            </a:r>
            <a:r>
              <a:rPr lang="en-US" sz="2500" b="0">
                <a:solidFill>
                  <a:schemeClr val="dk1"/>
                </a:solidFill>
                <a:latin typeface="Calibri"/>
                <a:ea typeface="Calibri"/>
                <a:cs typeface="Calibri"/>
                <a:sym typeface="Calibri"/>
              </a:rPr>
              <a:t> plot biểu diễn độ rỗng theo độ thấm sau khi Scale theo phương pháp StandardScaler </a:t>
            </a:r>
            <a:endParaRPr sz="2500" b="0">
              <a:solidFill>
                <a:schemeClr val="dk1"/>
              </a:solidFill>
              <a:latin typeface="Calibri"/>
              <a:ea typeface="Calibri"/>
              <a:cs typeface="Calibri"/>
              <a:sym typeface="Calibri"/>
            </a:endParaRPr>
          </a:p>
        </p:txBody>
      </p:sp>
      <p:sp>
        <p:nvSpPr>
          <p:cNvPr id="278" name="Google Shape;278;p17"/>
          <p:cNvSpPr txBox="1"/>
          <p:nvPr/>
        </p:nvSpPr>
        <p:spPr>
          <a:xfrm>
            <a:off x="6651625" y="5342890"/>
            <a:ext cx="50799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0">
                <a:solidFill>
                  <a:schemeClr val="dk1"/>
                </a:solidFill>
                <a:latin typeface="Calibri"/>
                <a:ea typeface="Calibri"/>
                <a:cs typeface="Calibri"/>
                <a:sym typeface="Calibri"/>
              </a:rPr>
              <a:t>Đồ thị </a:t>
            </a:r>
            <a:r>
              <a:rPr lang="en-US" sz="2500">
                <a:solidFill>
                  <a:schemeClr val="dk1"/>
                </a:solidFill>
                <a:latin typeface="Calibri"/>
                <a:ea typeface="Calibri"/>
                <a:cs typeface="Calibri"/>
                <a:sym typeface="Calibri"/>
              </a:rPr>
              <a:t>Scatter</a:t>
            </a:r>
            <a:r>
              <a:rPr lang="en-US" sz="2500" b="0">
                <a:solidFill>
                  <a:schemeClr val="dk1"/>
                </a:solidFill>
                <a:latin typeface="Calibri"/>
                <a:ea typeface="Calibri"/>
                <a:cs typeface="Calibri"/>
                <a:sym typeface="Calibri"/>
              </a:rPr>
              <a:t> plot biểu diễn độ rỗng theo độ thấm sau khi Scale theo phương pháp MinmaxScaler</a:t>
            </a:r>
            <a:endParaRPr sz="2500" b="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18"/>
          <p:cNvSpPr txBox="1"/>
          <p:nvPr/>
        </p:nvSpPr>
        <p:spPr>
          <a:xfrm>
            <a:off x="771525" y="200025"/>
            <a:ext cx="6819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284" name="Google Shape;2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18</a:t>
            </a:fld>
            <a:endParaRPr sz="1800">
              <a:solidFill>
                <a:srgbClr val="1F4E79"/>
              </a:solidFill>
            </a:endParaRPr>
          </a:p>
        </p:txBody>
      </p:sp>
      <p:pic>
        <p:nvPicPr>
          <p:cNvPr id="285" name="Google Shape;285;p18"/>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86" name="Google Shape;286;p18"/>
          <p:cNvSpPr txBox="1"/>
          <p:nvPr/>
        </p:nvSpPr>
        <p:spPr>
          <a:xfrm>
            <a:off x="838200" y="846455"/>
            <a:ext cx="96183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3. Phân cụm theo phương pháp Elbow method và Silhouette method</a:t>
            </a:r>
            <a:endParaRPr sz="2500" b="1">
              <a:solidFill>
                <a:srgbClr val="1F4E79"/>
              </a:solidFill>
              <a:latin typeface="Calibri"/>
              <a:ea typeface="Calibri"/>
              <a:cs typeface="Calibri"/>
              <a:sym typeface="Calibri"/>
            </a:endParaRPr>
          </a:p>
        </p:txBody>
      </p:sp>
      <p:sp>
        <p:nvSpPr>
          <p:cNvPr id="287" name="Google Shape;287;p18"/>
          <p:cNvSpPr txBox="1"/>
          <p:nvPr/>
        </p:nvSpPr>
        <p:spPr>
          <a:xfrm>
            <a:off x="548640" y="5342890"/>
            <a:ext cx="5080000" cy="16300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0">
                <a:solidFill>
                  <a:schemeClr val="dk1"/>
                </a:solidFill>
                <a:latin typeface="Calibri"/>
                <a:ea typeface="Calibri"/>
                <a:cs typeface="Calibri"/>
                <a:sym typeface="Calibri"/>
              </a:rPr>
              <a:t>Phân cụm theo phương pháp Silhouette sau khi Scale theo phương pháp </a:t>
            </a:r>
            <a:r>
              <a:rPr lang="en-US" sz="2500">
                <a:solidFill>
                  <a:schemeClr val="dk1"/>
                </a:solidFill>
                <a:latin typeface="Calibri"/>
                <a:ea typeface="Calibri"/>
                <a:cs typeface="Calibri"/>
                <a:sym typeface="Calibri"/>
              </a:rPr>
              <a:t>Minmax Scaler</a:t>
            </a:r>
            <a:endParaRPr sz="2500" b="0">
              <a:solidFill>
                <a:schemeClr val="dk1"/>
              </a:solidFill>
              <a:latin typeface="Calibri"/>
              <a:ea typeface="Calibri"/>
              <a:cs typeface="Calibri"/>
              <a:sym typeface="Calibri"/>
            </a:endParaRPr>
          </a:p>
          <a:p>
            <a:pPr marL="0" marR="0" lvl="0" indent="0" algn="ctr" rtl="0">
              <a:spcBef>
                <a:spcPts val="0"/>
              </a:spcBef>
              <a:spcAft>
                <a:spcPts val="0"/>
              </a:spcAft>
              <a:buNone/>
            </a:pPr>
            <a:r>
              <a:rPr lang="en-US" sz="2500" b="0">
                <a:solidFill>
                  <a:schemeClr val="dk1"/>
                </a:solidFill>
                <a:latin typeface="Calibri"/>
                <a:ea typeface="Calibri"/>
                <a:cs typeface="Calibri"/>
                <a:sym typeface="Calibri"/>
              </a:rPr>
              <a:t> </a:t>
            </a:r>
            <a:endParaRPr sz="2500" b="0">
              <a:solidFill>
                <a:schemeClr val="dk1"/>
              </a:solidFill>
              <a:latin typeface="Calibri"/>
              <a:ea typeface="Calibri"/>
              <a:cs typeface="Calibri"/>
              <a:sym typeface="Calibri"/>
            </a:endParaRPr>
          </a:p>
        </p:txBody>
      </p:sp>
      <p:sp>
        <p:nvSpPr>
          <p:cNvPr id="288" name="Google Shape;288;p18"/>
          <p:cNvSpPr txBox="1"/>
          <p:nvPr/>
        </p:nvSpPr>
        <p:spPr>
          <a:xfrm>
            <a:off x="6651625" y="5342890"/>
            <a:ext cx="5080000" cy="1245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Phân cụm theo phương pháp Silhouette sau khi Scale theo phương pháp Standard Scaler</a:t>
            </a:r>
            <a:endParaRPr sz="2500">
              <a:solidFill>
                <a:schemeClr val="dk1"/>
              </a:solidFill>
              <a:latin typeface="Calibri"/>
              <a:ea typeface="Calibri"/>
              <a:cs typeface="Calibri"/>
              <a:sym typeface="Calibri"/>
            </a:endParaRPr>
          </a:p>
        </p:txBody>
      </p:sp>
      <p:pic>
        <p:nvPicPr>
          <p:cNvPr id="289" name="Google Shape;289;p18"/>
          <p:cNvPicPr preferRelativeResize="0"/>
          <p:nvPr/>
        </p:nvPicPr>
        <p:blipFill rotWithShape="1">
          <a:blip r:embed="rId5">
            <a:alphaModFix/>
          </a:blip>
          <a:srcRect/>
          <a:stretch/>
        </p:blipFill>
        <p:spPr>
          <a:xfrm>
            <a:off x="208915" y="1334135"/>
            <a:ext cx="5737225" cy="3996690"/>
          </a:xfrm>
          <a:prstGeom prst="rect">
            <a:avLst/>
          </a:prstGeom>
          <a:noFill/>
          <a:ln>
            <a:noFill/>
          </a:ln>
        </p:spPr>
      </p:pic>
      <p:pic>
        <p:nvPicPr>
          <p:cNvPr id="290" name="Google Shape;290;p18"/>
          <p:cNvPicPr preferRelativeResize="0"/>
          <p:nvPr/>
        </p:nvPicPr>
        <p:blipFill rotWithShape="1">
          <a:blip r:embed="rId6">
            <a:alphaModFix/>
          </a:blip>
          <a:srcRect/>
          <a:stretch/>
        </p:blipFill>
        <p:spPr>
          <a:xfrm>
            <a:off x="6226810" y="1322070"/>
            <a:ext cx="5812790" cy="40151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4"/>
        <p:cNvGrpSpPr/>
        <p:nvPr/>
      </p:nvGrpSpPr>
      <p:grpSpPr>
        <a:xfrm>
          <a:off x="0" y="0"/>
          <a:ext cx="0" cy="0"/>
          <a:chOff x="0" y="0"/>
          <a:chExt cx="0" cy="0"/>
        </a:xfrm>
      </p:grpSpPr>
      <p:sp>
        <p:nvSpPr>
          <p:cNvPr id="295" name="Google Shape;295;p19"/>
          <p:cNvSpPr txBox="1"/>
          <p:nvPr/>
        </p:nvSpPr>
        <p:spPr>
          <a:xfrm>
            <a:off x="771525" y="200025"/>
            <a:ext cx="6661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296" name="Google Shape;29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19</a:t>
            </a:fld>
            <a:endParaRPr sz="1800">
              <a:solidFill>
                <a:srgbClr val="1F4E79"/>
              </a:solidFill>
            </a:endParaRPr>
          </a:p>
        </p:txBody>
      </p:sp>
      <p:pic>
        <p:nvPicPr>
          <p:cNvPr id="297" name="Google Shape;297;p19"/>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298" name="Google Shape;298;p19"/>
          <p:cNvSpPr txBox="1"/>
          <p:nvPr/>
        </p:nvSpPr>
        <p:spPr>
          <a:xfrm>
            <a:off x="771525" y="846530"/>
            <a:ext cx="96183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3. Phân cụm theo phương pháp Elbow method và Silhouette method</a:t>
            </a:r>
            <a:endParaRPr sz="2500" b="1">
              <a:solidFill>
                <a:srgbClr val="1F4E79"/>
              </a:solidFill>
              <a:latin typeface="Calibri"/>
              <a:ea typeface="Calibri"/>
              <a:cs typeface="Calibri"/>
              <a:sym typeface="Calibri"/>
            </a:endParaRPr>
          </a:p>
        </p:txBody>
      </p:sp>
      <p:sp>
        <p:nvSpPr>
          <p:cNvPr id="299" name="Google Shape;299;p19"/>
          <p:cNvSpPr txBox="1"/>
          <p:nvPr/>
        </p:nvSpPr>
        <p:spPr>
          <a:xfrm>
            <a:off x="548640" y="5342890"/>
            <a:ext cx="5080000" cy="16300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0">
                <a:solidFill>
                  <a:schemeClr val="dk1"/>
                </a:solidFill>
                <a:latin typeface="Calibri"/>
                <a:ea typeface="Calibri"/>
                <a:cs typeface="Calibri"/>
                <a:sym typeface="Calibri"/>
              </a:rPr>
              <a:t>Phân cụm theo phương pháp Elbow sau khi Scale theo phương pháp </a:t>
            </a:r>
            <a:r>
              <a:rPr lang="en-US" sz="2500">
                <a:solidFill>
                  <a:schemeClr val="dk1"/>
                </a:solidFill>
                <a:latin typeface="Calibri"/>
                <a:ea typeface="Calibri"/>
                <a:cs typeface="Calibri"/>
                <a:sym typeface="Calibri"/>
              </a:rPr>
              <a:t>Minmax Scaler</a:t>
            </a:r>
            <a:endParaRPr sz="2500" b="0">
              <a:solidFill>
                <a:schemeClr val="dk1"/>
              </a:solidFill>
              <a:latin typeface="Calibri"/>
              <a:ea typeface="Calibri"/>
              <a:cs typeface="Calibri"/>
              <a:sym typeface="Calibri"/>
            </a:endParaRPr>
          </a:p>
          <a:p>
            <a:pPr marL="0" marR="0" lvl="0" indent="0" algn="ctr" rtl="0">
              <a:spcBef>
                <a:spcPts val="0"/>
              </a:spcBef>
              <a:spcAft>
                <a:spcPts val="0"/>
              </a:spcAft>
              <a:buNone/>
            </a:pPr>
            <a:r>
              <a:rPr lang="en-US" sz="2500" b="0">
                <a:solidFill>
                  <a:schemeClr val="dk1"/>
                </a:solidFill>
                <a:latin typeface="Calibri"/>
                <a:ea typeface="Calibri"/>
                <a:cs typeface="Calibri"/>
                <a:sym typeface="Calibri"/>
              </a:rPr>
              <a:t> </a:t>
            </a:r>
            <a:endParaRPr sz="2500" b="0">
              <a:solidFill>
                <a:schemeClr val="dk1"/>
              </a:solidFill>
              <a:latin typeface="Calibri"/>
              <a:ea typeface="Calibri"/>
              <a:cs typeface="Calibri"/>
              <a:sym typeface="Calibri"/>
            </a:endParaRPr>
          </a:p>
        </p:txBody>
      </p:sp>
      <p:sp>
        <p:nvSpPr>
          <p:cNvPr id="300" name="Google Shape;300;p19"/>
          <p:cNvSpPr txBox="1"/>
          <p:nvPr/>
        </p:nvSpPr>
        <p:spPr>
          <a:xfrm>
            <a:off x="6651625" y="5342890"/>
            <a:ext cx="5080000" cy="1245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Phân cụm theo phương pháp Elbow sau khi Scale theo phương pháp Standard Scaler</a:t>
            </a:r>
            <a:endParaRPr sz="2500">
              <a:solidFill>
                <a:schemeClr val="dk1"/>
              </a:solidFill>
              <a:latin typeface="Calibri"/>
              <a:ea typeface="Calibri"/>
              <a:cs typeface="Calibri"/>
              <a:sym typeface="Calibri"/>
            </a:endParaRPr>
          </a:p>
        </p:txBody>
      </p:sp>
      <p:pic>
        <p:nvPicPr>
          <p:cNvPr id="301" name="Google Shape;301;p19"/>
          <p:cNvPicPr preferRelativeResize="0"/>
          <p:nvPr/>
        </p:nvPicPr>
        <p:blipFill rotWithShape="1">
          <a:blip r:embed="rId5">
            <a:alphaModFix/>
          </a:blip>
          <a:srcRect/>
          <a:stretch/>
        </p:blipFill>
        <p:spPr>
          <a:xfrm>
            <a:off x="104775" y="1322705"/>
            <a:ext cx="5864225" cy="4026535"/>
          </a:xfrm>
          <a:prstGeom prst="rect">
            <a:avLst/>
          </a:prstGeom>
          <a:noFill/>
          <a:ln>
            <a:noFill/>
          </a:ln>
        </p:spPr>
      </p:pic>
      <p:pic>
        <p:nvPicPr>
          <p:cNvPr id="302" name="Google Shape;302;p19"/>
          <p:cNvPicPr preferRelativeResize="0"/>
          <p:nvPr/>
        </p:nvPicPr>
        <p:blipFill rotWithShape="1">
          <a:blip r:embed="rId6">
            <a:alphaModFix/>
          </a:blip>
          <a:srcRect/>
          <a:stretch/>
        </p:blipFill>
        <p:spPr>
          <a:xfrm>
            <a:off x="6228080" y="1322705"/>
            <a:ext cx="5812155" cy="40297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2"/>
          <p:cNvSpPr txBox="1"/>
          <p:nvPr/>
        </p:nvSpPr>
        <p:spPr>
          <a:xfrm>
            <a:off x="1" y="618564"/>
            <a:ext cx="1219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TỔNG QUAN</a:t>
            </a:r>
            <a:endParaRPr sz="3600" b="1">
              <a:solidFill>
                <a:schemeClr val="dk1"/>
              </a:solidFill>
              <a:latin typeface="Corben"/>
              <a:ea typeface="Corben"/>
              <a:cs typeface="Corben"/>
              <a:sym typeface="Corben"/>
            </a:endParaRPr>
          </a:p>
        </p:txBody>
      </p:sp>
      <p:sp>
        <p:nvSpPr>
          <p:cNvPr id="101" name="Google Shape;101;p2"/>
          <p:cNvSpPr/>
          <p:nvPr/>
        </p:nvSpPr>
        <p:spPr>
          <a:xfrm>
            <a:off x="3397623" y="1366680"/>
            <a:ext cx="5396753" cy="646331"/>
          </a:xfrm>
          <a:prstGeom prst="roundRect">
            <a:avLst>
              <a:gd name="adj" fmla="val 16667"/>
            </a:avLst>
          </a:prstGeom>
          <a:solidFill>
            <a:srgbClr val="56AA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01. Giới thiệu</a:t>
            </a:r>
            <a:endParaRPr sz="3200" b="1">
              <a:solidFill>
                <a:schemeClr val="lt1"/>
              </a:solidFill>
              <a:latin typeface="Calibri"/>
              <a:ea typeface="Calibri"/>
              <a:cs typeface="Calibri"/>
              <a:sym typeface="Calibri"/>
            </a:endParaRPr>
          </a:p>
        </p:txBody>
      </p:sp>
      <p:sp>
        <p:nvSpPr>
          <p:cNvPr id="102" name="Google Shape;102;p2"/>
          <p:cNvSpPr/>
          <p:nvPr/>
        </p:nvSpPr>
        <p:spPr>
          <a:xfrm>
            <a:off x="3397623" y="2421702"/>
            <a:ext cx="5396753" cy="678856"/>
          </a:xfrm>
          <a:prstGeom prst="roundRect">
            <a:avLst>
              <a:gd name="adj" fmla="val 16667"/>
            </a:avLst>
          </a:prstGeom>
          <a:solidFill>
            <a:srgbClr val="56AA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02. Phương pháp thực hiện</a:t>
            </a:r>
            <a:endParaRPr sz="3200" b="1">
              <a:solidFill>
                <a:schemeClr val="lt1"/>
              </a:solidFill>
              <a:latin typeface="Calibri"/>
              <a:ea typeface="Calibri"/>
              <a:cs typeface="Calibri"/>
              <a:sym typeface="Calibri"/>
            </a:endParaRPr>
          </a:p>
        </p:txBody>
      </p:sp>
      <p:sp>
        <p:nvSpPr>
          <p:cNvPr id="103" name="Google Shape;103;p2"/>
          <p:cNvSpPr/>
          <p:nvPr/>
        </p:nvSpPr>
        <p:spPr>
          <a:xfrm>
            <a:off x="3397623" y="3429000"/>
            <a:ext cx="5396753" cy="678856"/>
          </a:xfrm>
          <a:prstGeom prst="roundRect">
            <a:avLst>
              <a:gd name="adj" fmla="val 16667"/>
            </a:avLst>
          </a:prstGeom>
          <a:solidFill>
            <a:srgbClr val="56AA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03. Kết quả và Thảo luận</a:t>
            </a:r>
            <a:endParaRPr sz="3200" b="1">
              <a:solidFill>
                <a:schemeClr val="lt1"/>
              </a:solidFill>
              <a:latin typeface="Calibri"/>
              <a:ea typeface="Calibri"/>
              <a:cs typeface="Calibri"/>
              <a:sym typeface="Calibri"/>
            </a:endParaRPr>
          </a:p>
        </p:txBody>
      </p:sp>
      <p:sp>
        <p:nvSpPr>
          <p:cNvPr id="104" name="Google Shape;104;p2"/>
          <p:cNvSpPr/>
          <p:nvPr/>
        </p:nvSpPr>
        <p:spPr>
          <a:xfrm>
            <a:off x="3397623" y="4433837"/>
            <a:ext cx="5396753" cy="678856"/>
          </a:xfrm>
          <a:prstGeom prst="roundRect">
            <a:avLst>
              <a:gd name="adj" fmla="val 16667"/>
            </a:avLst>
          </a:prstGeom>
          <a:solidFill>
            <a:srgbClr val="56AA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04. Kết luận </a:t>
            </a:r>
            <a:endParaRPr sz="3200" b="1">
              <a:solidFill>
                <a:schemeClr val="lt1"/>
              </a:solidFill>
              <a:latin typeface="Calibri"/>
              <a:ea typeface="Calibri"/>
              <a:cs typeface="Calibri"/>
              <a:sym typeface="Calibri"/>
            </a:endParaRPr>
          </a:p>
        </p:txBody>
      </p:sp>
      <p:sp>
        <p:nvSpPr>
          <p:cNvPr id="105" name="Google Shape;10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800">
                <a:solidFill>
                  <a:srgbClr val="1F4E79"/>
                </a:solidFill>
              </a:rPr>
              <a:t>2</a:t>
            </a:r>
            <a:endParaRPr sz="1800">
              <a:solidFill>
                <a:srgbClr val="1F4E7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6"/>
        <p:cNvGrpSpPr/>
        <p:nvPr/>
      </p:nvGrpSpPr>
      <p:grpSpPr>
        <a:xfrm>
          <a:off x="0" y="0"/>
          <a:ext cx="0" cy="0"/>
          <a:chOff x="0" y="0"/>
          <a:chExt cx="0" cy="0"/>
        </a:xfrm>
      </p:grpSpPr>
      <p:sp>
        <p:nvSpPr>
          <p:cNvPr id="307" name="Google Shape;307;p20"/>
          <p:cNvSpPr txBox="1"/>
          <p:nvPr/>
        </p:nvSpPr>
        <p:spPr>
          <a:xfrm>
            <a:off x="771525" y="200025"/>
            <a:ext cx="6502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308" name="Google Shape;30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20</a:t>
            </a:fld>
            <a:endParaRPr sz="1800">
              <a:solidFill>
                <a:srgbClr val="1F4E79"/>
              </a:solidFill>
            </a:endParaRPr>
          </a:p>
        </p:txBody>
      </p:sp>
      <p:pic>
        <p:nvPicPr>
          <p:cNvPr id="309" name="Google Shape;309;p20"/>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10" name="Google Shape;310;p20"/>
          <p:cNvSpPr txBox="1"/>
          <p:nvPr/>
        </p:nvSpPr>
        <p:spPr>
          <a:xfrm>
            <a:off x="838200" y="846455"/>
            <a:ext cx="9618300" cy="477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4. Phân cụm theo phương pháp Hierarchical</a:t>
            </a:r>
            <a:endParaRPr sz="2500" b="1">
              <a:solidFill>
                <a:srgbClr val="1F4E79"/>
              </a:solidFill>
              <a:latin typeface="Calibri"/>
              <a:ea typeface="Calibri"/>
              <a:cs typeface="Calibri"/>
              <a:sym typeface="Calibri"/>
            </a:endParaRPr>
          </a:p>
        </p:txBody>
      </p:sp>
      <p:sp>
        <p:nvSpPr>
          <p:cNvPr id="311" name="Google Shape;311;p20"/>
          <p:cNvSpPr txBox="1"/>
          <p:nvPr/>
        </p:nvSpPr>
        <p:spPr>
          <a:xfrm>
            <a:off x="548640" y="5342890"/>
            <a:ext cx="5079900" cy="163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0">
                <a:solidFill>
                  <a:schemeClr val="dk1"/>
                </a:solidFill>
                <a:latin typeface="Calibri"/>
                <a:ea typeface="Calibri"/>
                <a:cs typeface="Calibri"/>
                <a:sym typeface="Calibri"/>
              </a:rPr>
              <a:t>Phân cụm theo phương pháp </a:t>
            </a:r>
            <a:r>
              <a:rPr lang="en-US" sz="2500">
                <a:solidFill>
                  <a:schemeClr val="dk1"/>
                </a:solidFill>
                <a:latin typeface="Calibri"/>
                <a:ea typeface="Calibri"/>
                <a:cs typeface="Calibri"/>
                <a:sym typeface="Calibri"/>
              </a:rPr>
              <a:t>Hierarchical</a:t>
            </a:r>
            <a:r>
              <a:rPr lang="en-US" sz="2500" b="0">
                <a:solidFill>
                  <a:schemeClr val="dk1"/>
                </a:solidFill>
                <a:latin typeface="Calibri"/>
                <a:ea typeface="Calibri"/>
                <a:cs typeface="Calibri"/>
                <a:sym typeface="Calibri"/>
              </a:rPr>
              <a:t> sau khi Scale theo phương pháp </a:t>
            </a:r>
            <a:r>
              <a:rPr lang="en-US" sz="2500">
                <a:solidFill>
                  <a:schemeClr val="dk1"/>
                </a:solidFill>
                <a:latin typeface="Calibri"/>
                <a:ea typeface="Calibri"/>
                <a:cs typeface="Calibri"/>
                <a:sym typeface="Calibri"/>
              </a:rPr>
              <a:t>Minmax Scaler</a:t>
            </a:r>
            <a:endParaRPr sz="2500" b="0">
              <a:solidFill>
                <a:schemeClr val="dk1"/>
              </a:solidFill>
              <a:latin typeface="Calibri"/>
              <a:ea typeface="Calibri"/>
              <a:cs typeface="Calibri"/>
              <a:sym typeface="Calibri"/>
            </a:endParaRPr>
          </a:p>
          <a:p>
            <a:pPr marL="0" marR="0" lvl="0" indent="0" algn="ctr" rtl="0">
              <a:spcBef>
                <a:spcPts val="0"/>
              </a:spcBef>
              <a:spcAft>
                <a:spcPts val="0"/>
              </a:spcAft>
              <a:buNone/>
            </a:pPr>
            <a:r>
              <a:rPr lang="en-US" sz="2500" b="0">
                <a:solidFill>
                  <a:schemeClr val="dk1"/>
                </a:solidFill>
                <a:latin typeface="Calibri"/>
                <a:ea typeface="Calibri"/>
                <a:cs typeface="Calibri"/>
                <a:sym typeface="Calibri"/>
              </a:rPr>
              <a:t> </a:t>
            </a:r>
            <a:endParaRPr sz="2500" b="0">
              <a:solidFill>
                <a:schemeClr val="dk1"/>
              </a:solidFill>
              <a:latin typeface="Calibri"/>
              <a:ea typeface="Calibri"/>
              <a:cs typeface="Calibri"/>
              <a:sym typeface="Calibri"/>
            </a:endParaRPr>
          </a:p>
        </p:txBody>
      </p:sp>
      <p:sp>
        <p:nvSpPr>
          <p:cNvPr id="312" name="Google Shape;312;p20"/>
          <p:cNvSpPr txBox="1"/>
          <p:nvPr/>
        </p:nvSpPr>
        <p:spPr>
          <a:xfrm>
            <a:off x="6651625" y="5342890"/>
            <a:ext cx="5079900" cy="1246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Phân cụm theo phương pháp Hierarchical sau khi Scale theo phương pháp Standard Scaler</a:t>
            </a:r>
            <a:endParaRPr sz="2500">
              <a:solidFill>
                <a:schemeClr val="dk1"/>
              </a:solidFill>
              <a:latin typeface="Calibri"/>
              <a:ea typeface="Calibri"/>
              <a:cs typeface="Calibri"/>
              <a:sym typeface="Calibri"/>
            </a:endParaRPr>
          </a:p>
        </p:txBody>
      </p:sp>
      <p:pic>
        <p:nvPicPr>
          <p:cNvPr id="313" name="Google Shape;313;p20" descr="A diagram of a graph&#10;&#10;Description automatically generated with medium confidence"/>
          <p:cNvPicPr preferRelativeResize="0"/>
          <p:nvPr/>
        </p:nvPicPr>
        <p:blipFill rotWithShape="1">
          <a:blip r:embed="rId5">
            <a:alphaModFix/>
          </a:blip>
          <a:srcRect/>
          <a:stretch/>
        </p:blipFill>
        <p:spPr>
          <a:xfrm>
            <a:off x="154305" y="1323340"/>
            <a:ext cx="5816600" cy="4053840"/>
          </a:xfrm>
          <a:prstGeom prst="rect">
            <a:avLst/>
          </a:prstGeom>
          <a:noFill/>
          <a:ln>
            <a:noFill/>
          </a:ln>
        </p:spPr>
      </p:pic>
      <p:pic>
        <p:nvPicPr>
          <p:cNvPr id="314" name="Google Shape;314;p20" descr="A diagram of a diagram&#10;&#10;Description automatically generated with medium confidence"/>
          <p:cNvPicPr preferRelativeResize="0"/>
          <p:nvPr/>
        </p:nvPicPr>
        <p:blipFill rotWithShape="1">
          <a:blip r:embed="rId6">
            <a:alphaModFix/>
          </a:blip>
          <a:srcRect/>
          <a:stretch/>
        </p:blipFill>
        <p:spPr>
          <a:xfrm>
            <a:off x="6224270" y="1322070"/>
            <a:ext cx="5814695" cy="40144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8"/>
        <p:cNvGrpSpPr/>
        <p:nvPr/>
      </p:nvGrpSpPr>
      <p:grpSpPr>
        <a:xfrm>
          <a:off x="0" y="0"/>
          <a:ext cx="0" cy="0"/>
          <a:chOff x="0" y="0"/>
          <a:chExt cx="0" cy="0"/>
        </a:xfrm>
      </p:grpSpPr>
      <p:sp>
        <p:nvSpPr>
          <p:cNvPr id="319" name="Google Shape;319;p21"/>
          <p:cNvSpPr txBox="1"/>
          <p:nvPr/>
        </p:nvSpPr>
        <p:spPr>
          <a:xfrm>
            <a:off x="771525" y="200025"/>
            <a:ext cx="5382260" cy="645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PHƯƠNG PHÁP THỰC HIỆN</a:t>
            </a:r>
            <a:endParaRPr sz="3600" b="1">
              <a:solidFill>
                <a:srgbClr val="1E4E79"/>
              </a:solidFill>
              <a:latin typeface="Calibri"/>
              <a:ea typeface="Calibri"/>
              <a:cs typeface="Calibri"/>
              <a:sym typeface="Calibri"/>
            </a:endParaRPr>
          </a:p>
        </p:txBody>
      </p:sp>
      <p:sp>
        <p:nvSpPr>
          <p:cNvPr id="320" name="Google Shape;3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21</a:t>
            </a:fld>
            <a:endParaRPr sz="1800">
              <a:solidFill>
                <a:srgbClr val="1F4E79"/>
              </a:solidFill>
            </a:endParaRPr>
          </a:p>
        </p:txBody>
      </p:sp>
      <p:pic>
        <p:nvPicPr>
          <p:cNvPr id="321" name="Google Shape;321;p21"/>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22" name="Google Shape;322;p21"/>
          <p:cNvSpPr txBox="1"/>
          <p:nvPr/>
        </p:nvSpPr>
        <p:spPr>
          <a:xfrm>
            <a:off x="1460500" y="1288435"/>
            <a:ext cx="9269100" cy="4925100"/>
          </a:xfrm>
          <a:prstGeom prst="rect">
            <a:avLst/>
          </a:prstGeom>
          <a:noFill/>
          <a:ln>
            <a:noFill/>
          </a:ln>
        </p:spPr>
        <p:txBody>
          <a:bodyPr spcFirstLastPara="1" wrap="square" lIns="91425" tIns="45700" rIns="91425" bIns="45700" anchor="t" anchorCtr="0">
            <a:noAutofit/>
          </a:bodyPr>
          <a:lstStyle/>
          <a:p>
            <a:pPr marL="0" marR="0" lvl="0" indent="457200" algn="just" rtl="0">
              <a:lnSpc>
                <a:spcPct val="150000"/>
              </a:lnSpc>
              <a:spcBef>
                <a:spcPts val="0"/>
              </a:spcBef>
              <a:spcAft>
                <a:spcPts val="0"/>
              </a:spcAft>
              <a:buNone/>
            </a:pPr>
            <a:r>
              <a:rPr lang="en-US" sz="2500" b="1" dirty="0" err="1">
                <a:solidFill>
                  <a:schemeClr val="dk1"/>
                </a:solidFill>
                <a:latin typeface="Calibri"/>
                <a:ea typeface="Calibri"/>
                <a:cs typeface="Calibri"/>
                <a:sym typeface="Calibri"/>
              </a:rPr>
              <a:t>Nhận</a:t>
            </a:r>
            <a:r>
              <a:rPr lang="en-US" sz="2500" b="1" dirty="0">
                <a:solidFill>
                  <a:schemeClr val="dk1"/>
                </a:solidFill>
                <a:latin typeface="Calibri"/>
                <a:ea typeface="Calibri"/>
                <a:cs typeface="Calibri"/>
                <a:sym typeface="Calibri"/>
              </a:rPr>
              <a:t> </a:t>
            </a:r>
            <a:r>
              <a:rPr lang="en-US" sz="2500" b="1" dirty="0" err="1">
                <a:solidFill>
                  <a:schemeClr val="dk1"/>
                </a:solidFill>
                <a:latin typeface="Calibri"/>
                <a:ea typeface="Calibri"/>
                <a:cs typeface="Calibri"/>
                <a:sym typeface="Calibri"/>
              </a:rPr>
              <a:t>Xét</a:t>
            </a:r>
            <a:r>
              <a:rPr lang="en-US" sz="2500" b="1" dirty="0">
                <a:solidFill>
                  <a:schemeClr val="dk1"/>
                </a:solidFill>
                <a:latin typeface="Calibri"/>
                <a:ea typeface="Calibri"/>
                <a:cs typeface="Calibri"/>
                <a:sym typeface="Calibri"/>
              </a:rPr>
              <a:t> Chung:</a:t>
            </a:r>
            <a:r>
              <a:rPr lang="en-US" sz="2500" b="0" i="1" dirty="0">
                <a:solidFill>
                  <a:schemeClr val="dk1"/>
                </a:solidFill>
                <a:latin typeface="Calibri"/>
                <a:ea typeface="Calibri"/>
                <a:cs typeface="Calibri"/>
                <a:sym typeface="Calibri"/>
              </a:rPr>
              <a:t> </a:t>
            </a:r>
            <a:r>
              <a:rPr lang="en-US" sz="2500" b="0" dirty="0">
                <a:solidFill>
                  <a:schemeClr val="dk1"/>
                </a:solidFill>
                <a:latin typeface="Calibri"/>
                <a:ea typeface="Calibri"/>
                <a:cs typeface="Calibri"/>
                <a:sym typeface="Calibri"/>
              </a:rPr>
              <a:t>Qua </a:t>
            </a:r>
            <a:r>
              <a:rPr lang="en-US" sz="2500" b="0" dirty="0" err="1">
                <a:solidFill>
                  <a:schemeClr val="dk1"/>
                </a:solidFill>
                <a:latin typeface="Calibri"/>
                <a:ea typeface="Calibri"/>
                <a:cs typeface="Calibri"/>
                <a:sym typeface="Calibri"/>
              </a:rPr>
              <a:t>cả</a:t>
            </a:r>
            <a:r>
              <a:rPr lang="en-US" sz="2500" b="0" dirty="0">
                <a:solidFill>
                  <a:schemeClr val="dk1"/>
                </a:solidFill>
                <a:latin typeface="Calibri"/>
                <a:ea typeface="Calibri"/>
                <a:cs typeface="Calibri"/>
                <a:sym typeface="Calibri"/>
              </a:rPr>
              <a:t> 2 </a:t>
            </a:r>
            <a:r>
              <a:rPr lang="en-US" sz="2500" b="0" dirty="0" err="1">
                <a:solidFill>
                  <a:schemeClr val="dk1"/>
                </a:solidFill>
                <a:latin typeface="Calibri"/>
                <a:ea typeface="Calibri"/>
                <a:cs typeface="Calibri"/>
                <a:sym typeface="Calibri"/>
              </a:rPr>
              <a:t>phương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pháp</a:t>
            </a:r>
            <a:r>
              <a:rPr lang="en-US" sz="2500" b="0" dirty="0">
                <a:solidFill>
                  <a:schemeClr val="dk1"/>
                </a:solidFill>
                <a:latin typeface="Calibri"/>
                <a:ea typeface="Calibri"/>
                <a:cs typeface="Calibri"/>
                <a:sym typeface="Calibri"/>
              </a:rPr>
              <a:t> </a:t>
            </a:r>
            <a:r>
              <a:rPr lang="en-US" sz="2500" dirty="0">
                <a:solidFill>
                  <a:schemeClr val="dk1"/>
                </a:solidFill>
                <a:latin typeface="Calibri"/>
                <a:ea typeface="Calibri"/>
                <a:cs typeface="Calibri"/>
                <a:sym typeface="Calibri"/>
              </a:rPr>
              <a:t>K Means</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và</a:t>
            </a:r>
            <a:r>
              <a:rPr lang="en-US" sz="2500" b="0" dirty="0">
                <a:solidFill>
                  <a:schemeClr val="dk1"/>
                </a:solidFill>
                <a:latin typeface="Calibri"/>
                <a:ea typeface="Calibri"/>
                <a:cs typeface="Calibri"/>
                <a:sym typeface="Calibri"/>
              </a:rPr>
              <a:t> </a:t>
            </a:r>
            <a:r>
              <a:rPr lang="en-US" sz="2500" dirty="0">
                <a:solidFill>
                  <a:schemeClr val="dk1"/>
                </a:solidFill>
                <a:latin typeface="Calibri"/>
                <a:ea typeface="Calibri"/>
                <a:cs typeface="Calibri"/>
                <a:sym typeface="Calibri"/>
              </a:rPr>
              <a:t>Hierarchical</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cho</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thấy</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với</a:t>
            </a:r>
            <a:r>
              <a:rPr lang="en-US" sz="2500" b="0" dirty="0">
                <a:solidFill>
                  <a:schemeClr val="dk1"/>
                </a:solidFill>
                <a:latin typeface="Calibri"/>
                <a:ea typeface="Calibri"/>
                <a:cs typeface="Calibri"/>
                <a:sym typeface="Calibri"/>
              </a:rPr>
              <a:t> k = 4 (</a:t>
            </a: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được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phân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làm</a:t>
            </a:r>
            <a:r>
              <a:rPr lang="en-US" sz="2500" b="0" dirty="0">
                <a:solidFill>
                  <a:schemeClr val="dk1"/>
                </a:solidFill>
                <a:latin typeface="Calibri"/>
                <a:ea typeface="Calibri"/>
                <a:cs typeface="Calibri"/>
                <a:sym typeface="Calibri"/>
              </a:rPr>
              <a:t> 4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số</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thích</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hợp</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nhất</a:t>
            </a:r>
            <a:r>
              <a:rPr lang="en-US" sz="2500" b="0" dirty="0">
                <a:solidFill>
                  <a:schemeClr val="dk1"/>
                </a:solidFill>
                <a:latin typeface="Calibri"/>
                <a:ea typeface="Calibri"/>
                <a:cs typeface="Calibri"/>
                <a:sym typeface="Calibri"/>
              </a:rPr>
              <a:t>. </a:t>
            </a:r>
            <a:endParaRPr sz="2500" b="0" dirty="0">
              <a:solidFill>
                <a:schemeClr val="dk1"/>
              </a:solidFill>
              <a:latin typeface="Calibri"/>
              <a:ea typeface="Calibri"/>
              <a:cs typeface="Calibri"/>
              <a:sym typeface="Calibri"/>
            </a:endParaRPr>
          </a:p>
          <a:p>
            <a:pPr marL="0" marR="0" lvl="0" indent="457200" algn="just" rtl="0">
              <a:lnSpc>
                <a:spcPct val="150000"/>
              </a:lnSpc>
              <a:spcBef>
                <a:spcPts val="0"/>
              </a:spcBef>
              <a:spcAft>
                <a:spcPts val="0"/>
              </a:spcAft>
              <a:buNone/>
            </a:pPr>
            <a:r>
              <a:rPr lang="vi-VN" sz="2500" b="0" dirty="0">
                <a:solidFill>
                  <a:schemeClr val="dk1"/>
                </a:solidFill>
                <a:latin typeface="Calibri"/>
                <a:ea typeface="Calibri"/>
                <a:cs typeface="Calibri"/>
                <a:sym typeface="Calibri"/>
              </a:rPr>
              <a:t>Đ</a:t>
            </a:r>
            <a:r>
              <a:rPr lang="en-US" sz="2500" b="0" dirty="0" err="1">
                <a:solidFill>
                  <a:schemeClr val="dk1"/>
                </a:solidFill>
                <a:latin typeface="Calibri"/>
                <a:ea typeface="Calibri"/>
                <a:cs typeface="Calibri"/>
                <a:sym typeface="Calibri"/>
              </a:rPr>
              <a:t>ối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với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n_cluster</a:t>
            </a:r>
            <a:r>
              <a:rPr lang="en-US" sz="2500" b="0" dirty="0">
                <a:solidFill>
                  <a:schemeClr val="dk1"/>
                </a:solidFill>
                <a:latin typeface="Calibri"/>
                <a:ea typeface="Calibri"/>
                <a:cs typeface="Calibri"/>
                <a:sym typeface="Calibri"/>
              </a:rPr>
              <a:t> = 4 (</a:t>
            </a: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được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phân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làm</a:t>
            </a:r>
            <a:r>
              <a:rPr lang="en-US" sz="2500" b="0" dirty="0">
                <a:solidFill>
                  <a:schemeClr val="dk1"/>
                </a:solidFill>
                <a:latin typeface="Calibri"/>
                <a:ea typeface="Calibri"/>
                <a:cs typeface="Calibri"/>
                <a:sym typeface="Calibri"/>
              </a:rPr>
              <a:t> 4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hệ</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số</a:t>
            </a:r>
            <a:r>
              <a:rPr lang="en-US" sz="2500" b="0" dirty="0">
                <a:solidFill>
                  <a:schemeClr val="dk1"/>
                </a:solidFill>
                <a:latin typeface="Calibri"/>
                <a:ea typeface="Calibri"/>
                <a:cs typeface="Calibri"/>
                <a:sym typeface="Calibri"/>
              </a:rPr>
              <a:t> Silhouette </a:t>
            </a:r>
            <a:r>
              <a:rPr lang="en-US" sz="2500" b="0" dirty="0" err="1">
                <a:solidFill>
                  <a:schemeClr val="dk1"/>
                </a:solidFill>
                <a:latin typeface="Calibri"/>
                <a:ea typeface="Calibri"/>
                <a:cs typeface="Calibri"/>
                <a:sym typeface="Calibri"/>
              </a:rPr>
              <a:t>giữa</a:t>
            </a:r>
            <a:r>
              <a:rPr lang="en-US" sz="2500" b="0" dirty="0">
                <a:solidFill>
                  <a:schemeClr val="dk1"/>
                </a:solidFill>
                <a:latin typeface="Calibri"/>
                <a:ea typeface="Calibri"/>
                <a:cs typeface="Calibri"/>
                <a:sym typeface="Calibri"/>
              </a:rPr>
              <a:t> 2 </a:t>
            </a:r>
            <a:r>
              <a:rPr lang="en-US" sz="2500" b="0" dirty="0" err="1">
                <a:solidFill>
                  <a:schemeClr val="dk1"/>
                </a:solidFill>
                <a:latin typeface="Calibri"/>
                <a:ea typeface="Calibri"/>
                <a:cs typeface="Calibri"/>
                <a:sym typeface="Calibri"/>
              </a:rPr>
              <a:t>phương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pháp</a:t>
            </a:r>
            <a:r>
              <a:rPr lang="en-US" sz="2500" b="0" dirty="0">
                <a:solidFill>
                  <a:schemeClr val="dk1"/>
                </a:solidFill>
                <a:latin typeface="Calibri"/>
                <a:ea typeface="Calibri"/>
                <a:cs typeface="Calibri"/>
                <a:sym typeface="Calibri"/>
              </a:rPr>
              <a:t> scale </a:t>
            </a: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lớn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đồng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thời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độ</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giảm</a:t>
            </a:r>
            <a:r>
              <a:rPr lang="en-US" sz="2500" b="0" dirty="0">
                <a:solidFill>
                  <a:schemeClr val="dk1"/>
                </a:solidFill>
                <a:latin typeface="Calibri"/>
                <a:ea typeface="Calibri"/>
                <a:cs typeface="Calibri"/>
                <a:sym typeface="Calibri"/>
              </a:rPr>
              <a:t> WCSS </a:t>
            </a:r>
            <a:r>
              <a:rPr lang="en-US" sz="2500" b="0" dirty="0" err="1">
                <a:solidFill>
                  <a:schemeClr val="dk1"/>
                </a:solidFill>
                <a:latin typeface="Calibri"/>
                <a:ea typeface="Calibri"/>
                <a:cs typeface="Calibri"/>
                <a:sym typeface="Calibri"/>
              </a:rPr>
              <a:t>giữa</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giữa</a:t>
            </a:r>
            <a:r>
              <a:rPr lang="en-US" sz="2500" b="0" dirty="0">
                <a:solidFill>
                  <a:schemeClr val="dk1"/>
                </a:solidFill>
                <a:latin typeface="Calibri"/>
                <a:ea typeface="Calibri"/>
                <a:cs typeface="Calibri"/>
                <a:sym typeface="Calibri"/>
              </a:rPr>
              <a:t> 2 </a:t>
            </a:r>
            <a:r>
              <a:rPr lang="en-US" sz="2500" b="0" dirty="0" err="1">
                <a:solidFill>
                  <a:schemeClr val="dk1"/>
                </a:solidFill>
                <a:latin typeface="Calibri"/>
                <a:ea typeface="Calibri"/>
                <a:cs typeface="Calibri"/>
                <a:sym typeface="Calibri"/>
              </a:rPr>
              <a:t>phương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pháp</a:t>
            </a:r>
            <a:r>
              <a:rPr lang="en-US" sz="2500" b="0" dirty="0">
                <a:solidFill>
                  <a:schemeClr val="dk1"/>
                </a:solidFill>
                <a:latin typeface="Calibri"/>
                <a:ea typeface="Calibri"/>
                <a:cs typeface="Calibri"/>
                <a:sym typeface="Calibri"/>
              </a:rPr>
              <a:t> scale </a:t>
            </a: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nhỏ</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và</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đối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với</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n_cluster</a:t>
            </a:r>
            <a:r>
              <a:rPr lang="en-US" sz="2500" b="0" dirty="0">
                <a:solidFill>
                  <a:schemeClr val="dk1"/>
                </a:solidFill>
                <a:latin typeface="Calibri"/>
                <a:ea typeface="Calibri"/>
                <a:cs typeface="Calibri"/>
                <a:sym typeface="Calibri"/>
              </a:rPr>
              <a:t> = 4 (</a:t>
            </a:r>
            <a:r>
              <a:rPr lang="en-US" sz="2500" dirty="0">
                <a:solidFill>
                  <a:schemeClr val="dk1"/>
                </a:solidFill>
                <a:latin typeface="Calibri"/>
                <a:ea typeface="Calibri"/>
                <a:cs typeface="Calibri"/>
                <a:sym typeface="Calibri"/>
              </a:rPr>
              <a:t>Hierarchical</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được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phân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làm</a:t>
            </a:r>
            <a:r>
              <a:rPr lang="en-US" sz="2500" b="0" dirty="0">
                <a:solidFill>
                  <a:schemeClr val="dk1"/>
                </a:solidFill>
                <a:latin typeface="Calibri"/>
                <a:ea typeface="Calibri"/>
                <a:cs typeface="Calibri"/>
                <a:sym typeface="Calibri"/>
              </a:rPr>
              <a:t> 4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có</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độ</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phân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biệt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giữa</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các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vừa</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đủ</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lớn</a:t>
            </a:r>
            <a:r>
              <a:rPr lang="en-US" sz="2500" b="0" dirty="0">
                <a:solidFill>
                  <a:schemeClr val="dk1"/>
                </a:solidFill>
                <a:latin typeface="Calibri"/>
                <a:ea typeface="Calibri"/>
                <a:cs typeface="Calibri"/>
                <a:sym typeface="Calibri"/>
              </a:rPr>
              <a:t>.</a:t>
            </a:r>
            <a:endParaRPr sz="2500" b="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6"/>
        <p:cNvGrpSpPr/>
        <p:nvPr/>
      </p:nvGrpSpPr>
      <p:grpSpPr>
        <a:xfrm>
          <a:off x="0" y="0"/>
          <a:ext cx="0" cy="0"/>
          <a:chOff x="0" y="0"/>
          <a:chExt cx="0" cy="0"/>
        </a:xfrm>
      </p:grpSpPr>
      <p:sp>
        <p:nvSpPr>
          <p:cNvPr id="327" name="Google Shape;327;p22"/>
          <p:cNvSpPr txBox="1"/>
          <p:nvPr/>
        </p:nvSpPr>
        <p:spPr>
          <a:xfrm>
            <a:off x="771525" y="200025"/>
            <a:ext cx="6159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KẾT QUẢ VÀ THẢO LUẬN</a:t>
            </a:r>
            <a:endParaRPr sz="3600" b="1">
              <a:solidFill>
                <a:srgbClr val="1E4E79"/>
              </a:solidFill>
              <a:latin typeface="Calibri"/>
              <a:ea typeface="Calibri"/>
              <a:cs typeface="Calibri"/>
              <a:sym typeface="Calibri"/>
            </a:endParaRPr>
          </a:p>
        </p:txBody>
      </p:sp>
      <p:sp>
        <p:nvSpPr>
          <p:cNvPr id="328" name="Google Shape;3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22</a:t>
            </a:fld>
            <a:endParaRPr sz="1800">
              <a:solidFill>
                <a:srgbClr val="1F4E79"/>
              </a:solidFill>
            </a:endParaRPr>
          </a:p>
        </p:txBody>
      </p:sp>
      <p:pic>
        <p:nvPicPr>
          <p:cNvPr id="329" name="Google Shape;329;p22"/>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30" name="Google Shape;330;p22"/>
          <p:cNvSpPr txBox="1"/>
          <p:nvPr/>
        </p:nvSpPr>
        <p:spPr>
          <a:xfrm>
            <a:off x="838200" y="846455"/>
            <a:ext cx="96183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Xác định số lượng mẫu trong mỗi cụm</a:t>
            </a:r>
            <a:endParaRPr sz="2500" b="1">
              <a:solidFill>
                <a:srgbClr val="1F4E79"/>
              </a:solidFill>
              <a:latin typeface="Calibri"/>
              <a:ea typeface="Calibri"/>
              <a:cs typeface="Calibri"/>
              <a:sym typeface="Calibri"/>
            </a:endParaRPr>
          </a:p>
        </p:txBody>
      </p:sp>
      <p:graphicFrame>
        <p:nvGraphicFramePr>
          <p:cNvPr id="331" name="Google Shape;331;p22"/>
          <p:cNvGraphicFramePr/>
          <p:nvPr/>
        </p:nvGraphicFramePr>
        <p:xfrm>
          <a:off x="67945" y="1383665"/>
          <a:ext cx="11994525" cy="5337175"/>
        </p:xfrm>
        <a:graphic>
          <a:graphicData uri="http://schemas.openxmlformats.org/drawingml/2006/table">
            <a:tbl>
              <a:tblPr>
                <a:noFill/>
                <a:tableStyleId>{B4B76436-FE35-4272-8AB7-759F7CFE6DB2}</a:tableStyleId>
              </a:tblPr>
              <a:tblGrid>
                <a:gridCol w="1398275">
                  <a:extLst>
                    <a:ext uri="{9D8B030D-6E8A-4147-A177-3AD203B41FA5}">
                      <a16:colId xmlns:a16="http://schemas.microsoft.com/office/drawing/2014/main" val="20000"/>
                    </a:ext>
                  </a:extLst>
                </a:gridCol>
                <a:gridCol w="5341625">
                  <a:extLst>
                    <a:ext uri="{9D8B030D-6E8A-4147-A177-3AD203B41FA5}">
                      <a16:colId xmlns:a16="http://schemas.microsoft.com/office/drawing/2014/main" val="20001"/>
                    </a:ext>
                  </a:extLst>
                </a:gridCol>
                <a:gridCol w="5254625">
                  <a:extLst>
                    <a:ext uri="{9D8B030D-6E8A-4147-A177-3AD203B41FA5}">
                      <a16:colId xmlns:a16="http://schemas.microsoft.com/office/drawing/2014/main" val="20002"/>
                    </a:ext>
                  </a:extLst>
                </a:gridCol>
              </a:tblGrid>
              <a:tr h="659775">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Thuật toán</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Standard Scaler</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Minmax Scaler</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4677400">
                <a:tc>
                  <a:txBody>
                    <a:bodyPr/>
                    <a:lstStyle/>
                    <a:p>
                      <a:pPr marL="0" marR="0" lvl="0" indent="0" algn="ctr" rtl="0">
                        <a:spcBef>
                          <a:spcPts val="0"/>
                        </a:spcBef>
                        <a:spcAft>
                          <a:spcPts val="0"/>
                        </a:spcAft>
                        <a:buClr>
                          <a:schemeClr val="dk1"/>
                        </a:buClr>
                        <a:buSzPts val="2000"/>
                        <a:buFont typeface="Calibri"/>
                        <a:buNone/>
                      </a:pPr>
                      <a:r>
                        <a:rPr lang="en-US" sz="2000">
                          <a:latin typeface="Calibri"/>
                          <a:ea typeface="Calibri"/>
                          <a:cs typeface="Calibri"/>
                          <a:sym typeface="Calibri"/>
                        </a:rPr>
                        <a:t>K Means</a:t>
                      </a: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32" name="Google Shape;332;p22"/>
          <p:cNvPicPr preferRelativeResize="0"/>
          <p:nvPr/>
        </p:nvPicPr>
        <p:blipFill rotWithShape="1">
          <a:blip r:embed="rId5">
            <a:alphaModFix/>
          </a:blip>
          <a:srcRect/>
          <a:stretch/>
        </p:blipFill>
        <p:spPr>
          <a:xfrm>
            <a:off x="1595755" y="2075180"/>
            <a:ext cx="5087620" cy="4525010"/>
          </a:xfrm>
          <a:prstGeom prst="rect">
            <a:avLst/>
          </a:prstGeom>
          <a:noFill/>
          <a:ln>
            <a:noFill/>
          </a:ln>
        </p:spPr>
      </p:pic>
      <p:pic>
        <p:nvPicPr>
          <p:cNvPr id="333" name="Google Shape;333;p22"/>
          <p:cNvPicPr preferRelativeResize="0"/>
          <p:nvPr/>
        </p:nvPicPr>
        <p:blipFill rotWithShape="1">
          <a:blip r:embed="rId6">
            <a:alphaModFix/>
          </a:blip>
          <a:srcRect/>
          <a:stretch/>
        </p:blipFill>
        <p:spPr>
          <a:xfrm>
            <a:off x="6931025" y="2075180"/>
            <a:ext cx="4984750" cy="4524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23"/>
          <p:cNvSpPr txBox="1"/>
          <p:nvPr/>
        </p:nvSpPr>
        <p:spPr>
          <a:xfrm>
            <a:off x="771525" y="200025"/>
            <a:ext cx="6036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KẾT QUẢ VÀ THẢO LUẬN</a:t>
            </a:r>
            <a:endParaRPr sz="3600" b="1">
              <a:solidFill>
                <a:srgbClr val="1E4E79"/>
              </a:solidFill>
              <a:latin typeface="Calibri"/>
              <a:ea typeface="Calibri"/>
              <a:cs typeface="Calibri"/>
              <a:sym typeface="Calibri"/>
            </a:endParaRPr>
          </a:p>
        </p:txBody>
      </p:sp>
      <p:sp>
        <p:nvSpPr>
          <p:cNvPr id="339" name="Google Shape;3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23</a:t>
            </a:fld>
            <a:endParaRPr sz="1800">
              <a:solidFill>
                <a:srgbClr val="1F4E79"/>
              </a:solidFill>
            </a:endParaRPr>
          </a:p>
        </p:txBody>
      </p:sp>
      <p:pic>
        <p:nvPicPr>
          <p:cNvPr id="340" name="Google Shape;340;p23"/>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41" name="Google Shape;341;p23"/>
          <p:cNvSpPr txBox="1"/>
          <p:nvPr/>
        </p:nvSpPr>
        <p:spPr>
          <a:xfrm>
            <a:off x="838200" y="846455"/>
            <a:ext cx="96183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Xác định số lượng mẫu trong mỗi cụm</a:t>
            </a:r>
            <a:endParaRPr sz="2500" b="1">
              <a:solidFill>
                <a:srgbClr val="1F4E79"/>
              </a:solidFill>
              <a:latin typeface="Calibri"/>
              <a:ea typeface="Calibri"/>
              <a:cs typeface="Calibri"/>
              <a:sym typeface="Calibri"/>
            </a:endParaRPr>
          </a:p>
        </p:txBody>
      </p:sp>
      <p:graphicFrame>
        <p:nvGraphicFramePr>
          <p:cNvPr id="342" name="Google Shape;342;p23"/>
          <p:cNvGraphicFramePr/>
          <p:nvPr/>
        </p:nvGraphicFramePr>
        <p:xfrm>
          <a:off x="77470" y="1383665"/>
          <a:ext cx="11985000" cy="5337175"/>
        </p:xfrm>
        <a:graphic>
          <a:graphicData uri="http://schemas.openxmlformats.org/drawingml/2006/table">
            <a:tbl>
              <a:tblPr>
                <a:noFill/>
                <a:tableStyleId>{B4B76436-FE35-4272-8AB7-759F7CFE6DB2}</a:tableStyleId>
              </a:tblPr>
              <a:tblGrid>
                <a:gridCol w="1388750">
                  <a:extLst>
                    <a:ext uri="{9D8B030D-6E8A-4147-A177-3AD203B41FA5}">
                      <a16:colId xmlns:a16="http://schemas.microsoft.com/office/drawing/2014/main" val="20000"/>
                    </a:ext>
                  </a:extLst>
                </a:gridCol>
                <a:gridCol w="5341625">
                  <a:extLst>
                    <a:ext uri="{9D8B030D-6E8A-4147-A177-3AD203B41FA5}">
                      <a16:colId xmlns:a16="http://schemas.microsoft.com/office/drawing/2014/main" val="20001"/>
                    </a:ext>
                  </a:extLst>
                </a:gridCol>
                <a:gridCol w="5254625">
                  <a:extLst>
                    <a:ext uri="{9D8B030D-6E8A-4147-A177-3AD203B41FA5}">
                      <a16:colId xmlns:a16="http://schemas.microsoft.com/office/drawing/2014/main" val="20002"/>
                    </a:ext>
                  </a:extLst>
                </a:gridCol>
              </a:tblGrid>
              <a:tr h="659775">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Thuật toán</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Standard Scaler</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Minmax Scaler</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4677400">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Hierarchical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43" name="Google Shape;343;p23"/>
          <p:cNvPicPr preferRelativeResize="0"/>
          <p:nvPr/>
        </p:nvPicPr>
        <p:blipFill rotWithShape="1">
          <a:blip r:embed="rId5">
            <a:alphaModFix/>
          </a:blip>
          <a:srcRect/>
          <a:stretch/>
        </p:blipFill>
        <p:spPr>
          <a:xfrm>
            <a:off x="1596390" y="2093595"/>
            <a:ext cx="5123815" cy="4550410"/>
          </a:xfrm>
          <a:prstGeom prst="rect">
            <a:avLst/>
          </a:prstGeom>
          <a:noFill/>
          <a:ln>
            <a:noFill/>
          </a:ln>
        </p:spPr>
      </p:pic>
      <p:pic>
        <p:nvPicPr>
          <p:cNvPr id="344" name="Google Shape;344;p23"/>
          <p:cNvPicPr preferRelativeResize="0"/>
          <p:nvPr/>
        </p:nvPicPr>
        <p:blipFill rotWithShape="1">
          <a:blip r:embed="rId6">
            <a:alphaModFix/>
          </a:blip>
          <a:srcRect/>
          <a:stretch/>
        </p:blipFill>
        <p:spPr>
          <a:xfrm>
            <a:off x="6939280" y="2112645"/>
            <a:ext cx="5023485" cy="4530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8"/>
        <p:cNvGrpSpPr/>
        <p:nvPr/>
      </p:nvGrpSpPr>
      <p:grpSpPr>
        <a:xfrm>
          <a:off x="0" y="0"/>
          <a:ext cx="0" cy="0"/>
          <a:chOff x="0" y="0"/>
          <a:chExt cx="0" cy="0"/>
        </a:xfrm>
      </p:grpSpPr>
      <p:sp>
        <p:nvSpPr>
          <p:cNvPr id="349" name="Google Shape;349;p24"/>
          <p:cNvSpPr txBox="1"/>
          <p:nvPr/>
        </p:nvSpPr>
        <p:spPr>
          <a:xfrm>
            <a:off x="771525" y="200025"/>
            <a:ext cx="6724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KẾT QUẢ VÀ THẢO LUẬN</a:t>
            </a:r>
            <a:endParaRPr sz="3600" b="1">
              <a:solidFill>
                <a:srgbClr val="1E4E79"/>
              </a:solidFill>
              <a:latin typeface="Calibri"/>
              <a:ea typeface="Calibri"/>
              <a:cs typeface="Calibri"/>
              <a:sym typeface="Calibri"/>
            </a:endParaRPr>
          </a:p>
        </p:txBody>
      </p:sp>
      <p:sp>
        <p:nvSpPr>
          <p:cNvPr id="350" name="Google Shape;35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24</a:t>
            </a:fld>
            <a:endParaRPr sz="1800">
              <a:solidFill>
                <a:srgbClr val="1F4E79"/>
              </a:solidFill>
            </a:endParaRPr>
          </a:p>
        </p:txBody>
      </p:sp>
      <p:pic>
        <p:nvPicPr>
          <p:cNvPr id="351" name="Google Shape;351;p24"/>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52" name="Google Shape;352;p24"/>
          <p:cNvSpPr txBox="1"/>
          <p:nvPr/>
        </p:nvSpPr>
        <p:spPr>
          <a:xfrm>
            <a:off x="838200" y="846455"/>
            <a:ext cx="96183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Tính giá trị độ thấm dự đoán và đánh giá mô hình</a:t>
            </a:r>
            <a:endParaRPr sz="2500" b="1">
              <a:solidFill>
                <a:srgbClr val="1F4E79"/>
              </a:solidFill>
              <a:latin typeface="Calibri"/>
              <a:ea typeface="Calibri"/>
              <a:cs typeface="Calibri"/>
              <a:sym typeface="Calibri"/>
            </a:endParaRPr>
          </a:p>
        </p:txBody>
      </p:sp>
      <p:graphicFrame>
        <p:nvGraphicFramePr>
          <p:cNvPr id="353" name="Google Shape;353;p24"/>
          <p:cNvGraphicFramePr/>
          <p:nvPr/>
        </p:nvGraphicFramePr>
        <p:xfrm>
          <a:off x="771525" y="1432560"/>
          <a:ext cx="10462900" cy="5288925"/>
        </p:xfrm>
        <a:graphic>
          <a:graphicData uri="http://schemas.openxmlformats.org/drawingml/2006/table">
            <a:tbl>
              <a:tblPr>
                <a:noFill/>
                <a:tableStyleId>{B4B76436-FE35-4272-8AB7-759F7CFE6DB2}</a:tableStyleId>
              </a:tblPr>
              <a:tblGrid>
                <a:gridCol w="2382525">
                  <a:extLst>
                    <a:ext uri="{9D8B030D-6E8A-4147-A177-3AD203B41FA5}">
                      <a16:colId xmlns:a16="http://schemas.microsoft.com/office/drawing/2014/main" val="20000"/>
                    </a:ext>
                  </a:extLst>
                </a:gridCol>
                <a:gridCol w="2019925">
                  <a:extLst>
                    <a:ext uri="{9D8B030D-6E8A-4147-A177-3AD203B41FA5}">
                      <a16:colId xmlns:a16="http://schemas.microsoft.com/office/drawing/2014/main" val="20001"/>
                    </a:ext>
                  </a:extLst>
                </a:gridCol>
                <a:gridCol w="2018675">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gridCol w="2022475">
                  <a:extLst>
                    <a:ext uri="{9D8B030D-6E8A-4147-A177-3AD203B41FA5}">
                      <a16:colId xmlns:a16="http://schemas.microsoft.com/office/drawing/2014/main" val="20004"/>
                    </a:ext>
                  </a:extLst>
                </a:gridCol>
              </a:tblGrid>
              <a:tr h="556250">
                <a:tc>
                  <a:txBody>
                    <a:bodyPr/>
                    <a:lstStyle/>
                    <a:p>
                      <a:pPr marL="0" marR="0" lvl="0" indent="0" algn="l" rtl="0">
                        <a:spcBef>
                          <a:spcPts val="0"/>
                        </a:spcBef>
                        <a:spcAft>
                          <a:spcPts val="0"/>
                        </a:spcAft>
                        <a:buClr>
                          <a:schemeClr val="dk1"/>
                        </a:buClr>
                        <a:buSzPts val="2500"/>
                        <a:buFont typeface="Calibri"/>
                        <a:buNone/>
                      </a:pP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FZI (HFU =1)</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FZI (HFU = 2)</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FZI (HFU = 3)</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FZI (HFU = 4)</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788675">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Kmean – StandardScaler</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2.1455</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0.3837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2.6199</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1.5978</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r h="788675">
                <a:tc>
                  <a:txBody>
                    <a:bodyPr/>
                    <a:lstStyle/>
                    <a:p>
                      <a:pPr marL="0" marR="0" lvl="0" indent="0" algn="ctr" rtl="0">
                        <a:spcBef>
                          <a:spcPts val="0"/>
                        </a:spcBef>
                        <a:spcAft>
                          <a:spcPts val="0"/>
                        </a:spcAft>
                        <a:buClr>
                          <a:schemeClr val="dk1"/>
                        </a:buClr>
                        <a:buSzPts val="2500"/>
                        <a:buFont typeface="Calibri"/>
                        <a:buNone/>
                      </a:pPr>
                      <a:r>
                        <a:rPr lang="en-US" sz="2500" b="1" u="none" strike="noStrike" cap="none">
                          <a:latin typeface="Calibri"/>
                          <a:ea typeface="Calibri"/>
                          <a:cs typeface="Calibri"/>
                          <a:sym typeface="Calibri"/>
                        </a:rPr>
                        <a:t>Kmean – MinMaxScaler</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2.206</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0.3837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2.6382</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1.6537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2"/>
                  </a:ext>
                </a:extLst>
              </a:tr>
              <a:tr h="788675">
                <a:tc>
                  <a:txBody>
                    <a:bodyPr/>
                    <a:lstStyle/>
                    <a:p>
                      <a:pPr marL="0" marR="0" lvl="0" indent="0" algn="ctr" rtl="0">
                        <a:spcBef>
                          <a:spcPts val="0"/>
                        </a:spcBef>
                        <a:spcAft>
                          <a:spcPts val="0"/>
                        </a:spcAft>
                        <a:buClr>
                          <a:schemeClr val="dk1"/>
                        </a:buClr>
                        <a:buSzPts val="2500"/>
                        <a:buFont typeface="Calibri"/>
                        <a:buNone/>
                      </a:pPr>
                      <a:r>
                        <a:rPr lang="en-US" sz="2500" b="1">
                          <a:latin typeface="Calibri"/>
                          <a:ea typeface="Calibri"/>
                          <a:cs typeface="Calibri"/>
                          <a:sym typeface="Calibri"/>
                        </a:rPr>
                        <a:t>Hierarchical</a:t>
                      </a:r>
                      <a:r>
                        <a:rPr lang="en-US" sz="2500" b="1" u="none" strike="noStrike" cap="none">
                          <a:latin typeface="Calibri"/>
                          <a:ea typeface="Calibri"/>
                          <a:cs typeface="Calibri"/>
                          <a:sym typeface="Calibri"/>
                        </a:rPr>
                        <a:t> – StandardScaler</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2.1742</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0.3837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2.671</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1.5977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3"/>
                  </a:ext>
                </a:extLst>
              </a:tr>
              <a:tr h="789300">
                <a:tc>
                  <a:txBody>
                    <a:bodyPr/>
                    <a:lstStyle/>
                    <a:p>
                      <a:pPr marL="0" marR="0" lvl="0" indent="0" algn="ctr" rtl="0">
                        <a:spcBef>
                          <a:spcPts val="0"/>
                        </a:spcBef>
                        <a:spcAft>
                          <a:spcPts val="0"/>
                        </a:spcAft>
                        <a:buClr>
                          <a:schemeClr val="dk1"/>
                        </a:buClr>
                        <a:buSzPts val="2500"/>
                        <a:buFont typeface="Calibri"/>
                        <a:buNone/>
                      </a:pPr>
                      <a:r>
                        <a:rPr lang="en-US" sz="2500" b="1">
                          <a:latin typeface="Calibri"/>
                          <a:ea typeface="Calibri"/>
                          <a:cs typeface="Calibri"/>
                          <a:sym typeface="Calibri"/>
                        </a:rPr>
                        <a:t>Hierarchical</a:t>
                      </a:r>
                      <a:r>
                        <a:rPr lang="en-US" sz="2500" b="1" u="none" strike="noStrike" cap="none">
                          <a:latin typeface="Calibri"/>
                          <a:ea typeface="Calibri"/>
                          <a:cs typeface="Calibri"/>
                          <a:sym typeface="Calibri"/>
                        </a:rPr>
                        <a:t> – MinMaxScaler</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2.1742</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0.3837</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2.6711</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1.5977</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4"/>
                  </a:ext>
                </a:extLst>
              </a:tr>
              <a:tr h="788675">
                <a:tc>
                  <a:txBody>
                    <a:bodyPr/>
                    <a:lstStyle/>
                    <a:p>
                      <a:pPr marL="0" marR="0" lvl="0" indent="0" algn="ctr" rtl="0">
                        <a:spcBef>
                          <a:spcPts val="0"/>
                        </a:spcBef>
                        <a:spcAft>
                          <a:spcPts val="0"/>
                        </a:spcAft>
                        <a:buClr>
                          <a:schemeClr val="dk1"/>
                        </a:buClr>
                        <a:buSzPts val="2500"/>
                        <a:buFont typeface="Calibri"/>
                        <a:buNone/>
                      </a:pPr>
                      <a:r>
                        <a:rPr lang="en-US" sz="2500" b="1">
                          <a:latin typeface="Calibri"/>
                          <a:ea typeface="Calibri"/>
                          <a:cs typeface="Calibri"/>
                          <a:sym typeface="Calibri"/>
                        </a:rPr>
                        <a:t>Gauss</a:t>
                      </a:r>
                      <a:r>
                        <a:rPr lang="en-US" sz="2500" b="1" u="none" strike="noStrike" cap="none">
                          <a:latin typeface="Calibri"/>
                          <a:ea typeface="Calibri"/>
                          <a:cs typeface="Calibri"/>
                          <a:sym typeface="Calibri"/>
                        </a:rPr>
                        <a:t> - StandardScaler</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1.9438</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0.0944</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2.6382</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0.9147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5"/>
                  </a:ext>
                </a:extLst>
              </a:tr>
              <a:tr h="788675">
                <a:tc>
                  <a:txBody>
                    <a:bodyPr/>
                    <a:lstStyle/>
                    <a:p>
                      <a:pPr marL="0" marR="0" lvl="0" indent="0" algn="ctr" rtl="0">
                        <a:spcBef>
                          <a:spcPts val="0"/>
                        </a:spcBef>
                        <a:spcAft>
                          <a:spcPts val="0"/>
                        </a:spcAft>
                        <a:buClr>
                          <a:schemeClr val="dk1"/>
                        </a:buClr>
                        <a:buSzPts val="2500"/>
                        <a:buFont typeface="Calibri"/>
                        <a:buNone/>
                      </a:pPr>
                      <a:r>
                        <a:rPr lang="en-US" sz="2500" b="1">
                          <a:latin typeface="Calibri"/>
                          <a:ea typeface="Calibri"/>
                          <a:cs typeface="Calibri"/>
                          <a:sym typeface="Calibri"/>
                        </a:rPr>
                        <a:t>Gauss</a:t>
                      </a:r>
                      <a:r>
                        <a:rPr lang="en-US" sz="2500" b="1" u="none" strike="noStrike" cap="none">
                          <a:latin typeface="Calibri"/>
                          <a:ea typeface="Calibri"/>
                          <a:cs typeface="Calibri"/>
                          <a:sym typeface="Calibri"/>
                        </a:rPr>
                        <a:t> – MinMaxScaler</a:t>
                      </a:r>
                      <a:endParaRPr sz="2500" b="1"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2.4460</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0.1035</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a:latin typeface="Calibri"/>
                          <a:ea typeface="Calibri"/>
                          <a:cs typeface="Calibri"/>
                          <a:sym typeface="Calibri"/>
                        </a:rPr>
                        <a:t>2.4307</a:t>
                      </a:r>
                      <a:endParaRPr sz="25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500"/>
                        <a:buFont typeface="Calibri"/>
                        <a:buNone/>
                      </a:pPr>
                      <a:r>
                        <a:rPr lang="en-US" sz="2500" b="0" u="none" strike="noStrike" cap="none" dirty="0">
                          <a:latin typeface="Calibri"/>
                          <a:ea typeface="Calibri"/>
                          <a:cs typeface="Calibri"/>
                          <a:sym typeface="Calibri"/>
                        </a:rPr>
                        <a:t>1.3594</a:t>
                      </a:r>
                      <a:endParaRPr sz="25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7"/>
        <p:cNvGrpSpPr/>
        <p:nvPr/>
      </p:nvGrpSpPr>
      <p:grpSpPr>
        <a:xfrm>
          <a:off x="0" y="0"/>
          <a:ext cx="0" cy="0"/>
          <a:chOff x="0" y="0"/>
          <a:chExt cx="0" cy="0"/>
        </a:xfrm>
      </p:grpSpPr>
      <p:sp>
        <p:nvSpPr>
          <p:cNvPr id="358" name="Google Shape;358;p25"/>
          <p:cNvSpPr txBox="1"/>
          <p:nvPr/>
        </p:nvSpPr>
        <p:spPr>
          <a:xfrm>
            <a:off x="771525" y="200025"/>
            <a:ext cx="6756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KẾT QUẢ VÀ THẢO LUẬN</a:t>
            </a:r>
            <a:endParaRPr sz="3600" b="1">
              <a:solidFill>
                <a:srgbClr val="1E4E79"/>
              </a:solidFill>
              <a:latin typeface="Calibri"/>
              <a:ea typeface="Calibri"/>
              <a:cs typeface="Calibri"/>
              <a:sym typeface="Calibri"/>
            </a:endParaRPr>
          </a:p>
        </p:txBody>
      </p:sp>
      <p:sp>
        <p:nvSpPr>
          <p:cNvPr id="359" name="Google Shape;35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25</a:t>
            </a:fld>
            <a:endParaRPr sz="1800">
              <a:solidFill>
                <a:srgbClr val="1F4E79"/>
              </a:solidFill>
            </a:endParaRPr>
          </a:p>
        </p:txBody>
      </p:sp>
      <p:pic>
        <p:nvPicPr>
          <p:cNvPr id="360" name="Google Shape;360;p25"/>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61" name="Google Shape;361;p25"/>
          <p:cNvSpPr txBox="1"/>
          <p:nvPr/>
        </p:nvSpPr>
        <p:spPr>
          <a:xfrm>
            <a:off x="838200" y="846455"/>
            <a:ext cx="96183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Tính giá trị độ thấm dự đoán và đánh giá mô hình</a:t>
            </a:r>
            <a:endParaRPr sz="2500" b="1">
              <a:solidFill>
                <a:srgbClr val="1F4E79"/>
              </a:solidFill>
              <a:latin typeface="Calibri"/>
              <a:ea typeface="Calibri"/>
              <a:cs typeface="Calibri"/>
              <a:sym typeface="Calibri"/>
            </a:endParaRPr>
          </a:p>
        </p:txBody>
      </p:sp>
      <p:graphicFrame>
        <p:nvGraphicFramePr>
          <p:cNvPr id="362" name="Google Shape;362;p25"/>
          <p:cNvGraphicFramePr/>
          <p:nvPr>
            <p:extLst>
              <p:ext uri="{D42A27DB-BD31-4B8C-83A1-F6EECF244321}">
                <p14:modId xmlns:p14="http://schemas.microsoft.com/office/powerpoint/2010/main" val="3209857402"/>
              </p:ext>
            </p:extLst>
          </p:nvPr>
        </p:nvGraphicFramePr>
        <p:xfrm>
          <a:off x="67945" y="1383665"/>
          <a:ext cx="11994525" cy="5337175"/>
        </p:xfrm>
        <a:graphic>
          <a:graphicData uri="http://schemas.openxmlformats.org/drawingml/2006/table">
            <a:tbl>
              <a:tblPr>
                <a:noFill/>
                <a:tableStyleId>{B4B76436-FE35-4272-8AB7-759F7CFE6DB2}</a:tableStyleId>
              </a:tblPr>
              <a:tblGrid>
                <a:gridCol w="1398275">
                  <a:extLst>
                    <a:ext uri="{9D8B030D-6E8A-4147-A177-3AD203B41FA5}">
                      <a16:colId xmlns:a16="http://schemas.microsoft.com/office/drawing/2014/main" val="20000"/>
                    </a:ext>
                  </a:extLst>
                </a:gridCol>
                <a:gridCol w="5341625">
                  <a:extLst>
                    <a:ext uri="{9D8B030D-6E8A-4147-A177-3AD203B41FA5}">
                      <a16:colId xmlns:a16="http://schemas.microsoft.com/office/drawing/2014/main" val="20001"/>
                    </a:ext>
                  </a:extLst>
                </a:gridCol>
                <a:gridCol w="5254625">
                  <a:extLst>
                    <a:ext uri="{9D8B030D-6E8A-4147-A177-3AD203B41FA5}">
                      <a16:colId xmlns:a16="http://schemas.microsoft.com/office/drawing/2014/main" val="20002"/>
                    </a:ext>
                  </a:extLst>
                </a:gridCol>
              </a:tblGrid>
              <a:tr h="659775">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Thuật toán</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1" u="none" strike="noStrike" cap="none" dirty="0">
                          <a:latin typeface="Calibri"/>
                          <a:ea typeface="Calibri"/>
                          <a:cs typeface="Calibri"/>
                          <a:sym typeface="Calibri"/>
                        </a:rPr>
                        <a:t>Standard Scaler (R = 0.8717)</a:t>
                      </a:r>
                      <a:endParaRPr sz="2000" b="1"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Minmax Scaler (0.8596)</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4677400">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Kmeans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dirty="0">
                          <a:latin typeface="Calibri"/>
                          <a:ea typeface="Calibri"/>
                          <a:cs typeface="Calibri"/>
                          <a:sym typeface="Calibri"/>
                        </a:rPr>
                        <a:t> </a:t>
                      </a:r>
                      <a:endParaRPr sz="2000" b="0" u="none" strike="noStrike" cap="none" dirty="0">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63" name="Google Shape;363;p25"/>
          <p:cNvPicPr preferRelativeResize="0"/>
          <p:nvPr/>
        </p:nvPicPr>
        <p:blipFill rotWithShape="1">
          <a:blip r:embed="rId5">
            <a:alphaModFix/>
          </a:blip>
          <a:srcRect/>
          <a:stretch/>
        </p:blipFill>
        <p:spPr>
          <a:xfrm>
            <a:off x="1557020" y="2153285"/>
            <a:ext cx="5162550" cy="4404995"/>
          </a:xfrm>
          <a:prstGeom prst="rect">
            <a:avLst/>
          </a:prstGeom>
          <a:noFill/>
          <a:ln>
            <a:noFill/>
          </a:ln>
        </p:spPr>
      </p:pic>
      <p:pic>
        <p:nvPicPr>
          <p:cNvPr id="364" name="Google Shape;364;p25"/>
          <p:cNvPicPr preferRelativeResize="0"/>
          <p:nvPr/>
        </p:nvPicPr>
        <p:blipFill rotWithShape="1">
          <a:blip r:embed="rId6">
            <a:alphaModFix/>
          </a:blip>
          <a:srcRect/>
          <a:stretch/>
        </p:blipFill>
        <p:spPr>
          <a:xfrm>
            <a:off x="6901815" y="2153285"/>
            <a:ext cx="5051425" cy="44056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Google Shape;369;p26"/>
          <p:cNvSpPr txBox="1"/>
          <p:nvPr/>
        </p:nvSpPr>
        <p:spPr>
          <a:xfrm>
            <a:off x="771525" y="200025"/>
            <a:ext cx="6407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KẾT QUẢ VÀ THẢO LUẬN</a:t>
            </a:r>
            <a:endParaRPr sz="3600" b="1">
              <a:solidFill>
                <a:srgbClr val="1E4E79"/>
              </a:solidFill>
              <a:latin typeface="Calibri"/>
              <a:ea typeface="Calibri"/>
              <a:cs typeface="Calibri"/>
              <a:sym typeface="Calibri"/>
            </a:endParaRPr>
          </a:p>
        </p:txBody>
      </p:sp>
      <p:sp>
        <p:nvSpPr>
          <p:cNvPr id="370" name="Google Shape;37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26</a:t>
            </a:fld>
            <a:endParaRPr sz="1800">
              <a:solidFill>
                <a:srgbClr val="1F4E79"/>
              </a:solidFill>
            </a:endParaRPr>
          </a:p>
        </p:txBody>
      </p:sp>
      <p:pic>
        <p:nvPicPr>
          <p:cNvPr id="371" name="Google Shape;371;p26"/>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72" name="Google Shape;372;p26"/>
          <p:cNvSpPr txBox="1"/>
          <p:nvPr/>
        </p:nvSpPr>
        <p:spPr>
          <a:xfrm>
            <a:off x="838200" y="846455"/>
            <a:ext cx="96183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Tính giá trị độ thấm dự đoán và đánh giá mô hình</a:t>
            </a:r>
            <a:endParaRPr sz="2500" b="1">
              <a:solidFill>
                <a:srgbClr val="1F4E79"/>
              </a:solidFill>
              <a:latin typeface="Calibri"/>
              <a:ea typeface="Calibri"/>
              <a:cs typeface="Calibri"/>
              <a:sym typeface="Calibri"/>
            </a:endParaRPr>
          </a:p>
        </p:txBody>
      </p:sp>
      <p:graphicFrame>
        <p:nvGraphicFramePr>
          <p:cNvPr id="373" name="Google Shape;373;p26"/>
          <p:cNvGraphicFramePr/>
          <p:nvPr/>
        </p:nvGraphicFramePr>
        <p:xfrm>
          <a:off x="67945" y="1383665"/>
          <a:ext cx="11994525" cy="5337175"/>
        </p:xfrm>
        <a:graphic>
          <a:graphicData uri="http://schemas.openxmlformats.org/drawingml/2006/table">
            <a:tbl>
              <a:tblPr>
                <a:noFill/>
                <a:tableStyleId>{B4B76436-FE35-4272-8AB7-759F7CFE6DB2}</a:tableStyleId>
              </a:tblPr>
              <a:tblGrid>
                <a:gridCol w="1398275">
                  <a:extLst>
                    <a:ext uri="{9D8B030D-6E8A-4147-A177-3AD203B41FA5}">
                      <a16:colId xmlns:a16="http://schemas.microsoft.com/office/drawing/2014/main" val="20000"/>
                    </a:ext>
                  </a:extLst>
                </a:gridCol>
                <a:gridCol w="5341625">
                  <a:extLst>
                    <a:ext uri="{9D8B030D-6E8A-4147-A177-3AD203B41FA5}">
                      <a16:colId xmlns:a16="http://schemas.microsoft.com/office/drawing/2014/main" val="20001"/>
                    </a:ext>
                  </a:extLst>
                </a:gridCol>
                <a:gridCol w="5254625">
                  <a:extLst>
                    <a:ext uri="{9D8B030D-6E8A-4147-A177-3AD203B41FA5}">
                      <a16:colId xmlns:a16="http://schemas.microsoft.com/office/drawing/2014/main" val="20002"/>
                    </a:ext>
                  </a:extLst>
                </a:gridCol>
              </a:tblGrid>
              <a:tr h="659775">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Thuật toán</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Standard Scaler (R = 0.8625)</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Minmax Scaler (0.8625)</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4677400">
                <a:tc>
                  <a:txBody>
                    <a:bodyPr/>
                    <a:lstStyle/>
                    <a:p>
                      <a:pPr marL="0" marR="0" lvl="0" indent="0" algn="ctr" rtl="0">
                        <a:spcBef>
                          <a:spcPts val="0"/>
                        </a:spcBef>
                        <a:spcAft>
                          <a:spcPts val="0"/>
                        </a:spcAft>
                        <a:buClr>
                          <a:schemeClr val="dk1"/>
                        </a:buClr>
                        <a:buSzPts val="2000"/>
                        <a:buFont typeface="Calibri"/>
                        <a:buNone/>
                      </a:pPr>
                      <a:r>
                        <a:rPr lang="en-US" sz="2000">
                          <a:latin typeface="Calibri"/>
                          <a:ea typeface="Calibri"/>
                          <a:cs typeface="Calibri"/>
                          <a:sym typeface="Calibri"/>
                        </a:rPr>
                        <a:t>Hierarchical</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74" name="Google Shape;374;p26"/>
          <p:cNvPicPr preferRelativeResize="0"/>
          <p:nvPr/>
        </p:nvPicPr>
        <p:blipFill rotWithShape="1">
          <a:blip r:embed="rId5">
            <a:alphaModFix/>
          </a:blip>
          <a:srcRect/>
          <a:stretch/>
        </p:blipFill>
        <p:spPr>
          <a:xfrm>
            <a:off x="1604645" y="2125980"/>
            <a:ext cx="5057775" cy="4462145"/>
          </a:xfrm>
          <a:prstGeom prst="rect">
            <a:avLst/>
          </a:prstGeom>
          <a:noFill/>
          <a:ln>
            <a:noFill/>
          </a:ln>
        </p:spPr>
      </p:pic>
      <p:pic>
        <p:nvPicPr>
          <p:cNvPr id="375" name="Google Shape;375;p26"/>
          <p:cNvPicPr preferRelativeResize="0"/>
          <p:nvPr/>
        </p:nvPicPr>
        <p:blipFill rotWithShape="1">
          <a:blip r:embed="rId5">
            <a:alphaModFix/>
          </a:blip>
          <a:srcRect/>
          <a:stretch/>
        </p:blipFill>
        <p:spPr>
          <a:xfrm>
            <a:off x="6929755" y="2125980"/>
            <a:ext cx="4978400" cy="44627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Google Shape;380;p27"/>
          <p:cNvSpPr txBox="1"/>
          <p:nvPr/>
        </p:nvSpPr>
        <p:spPr>
          <a:xfrm>
            <a:off x="771525" y="200025"/>
            <a:ext cx="56928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KẾT QUẢ VÀ THẢO LUẬN</a:t>
            </a:r>
            <a:endParaRPr sz="3600" b="1">
              <a:solidFill>
                <a:srgbClr val="1E4E79"/>
              </a:solidFill>
              <a:latin typeface="Calibri"/>
              <a:ea typeface="Calibri"/>
              <a:cs typeface="Calibri"/>
              <a:sym typeface="Calibri"/>
            </a:endParaRPr>
          </a:p>
        </p:txBody>
      </p:sp>
      <p:sp>
        <p:nvSpPr>
          <p:cNvPr id="381" name="Google Shape;38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27</a:t>
            </a:fld>
            <a:endParaRPr sz="1800">
              <a:solidFill>
                <a:srgbClr val="1F4E79"/>
              </a:solidFill>
            </a:endParaRPr>
          </a:p>
        </p:txBody>
      </p:sp>
      <p:pic>
        <p:nvPicPr>
          <p:cNvPr id="382" name="Google Shape;382;p27"/>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383" name="Google Shape;383;p27"/>
          <p:cNvSpPr txBox="1"/>
          <p:nvPr/>
        </p:nvSpPr>
        <p:spPr>
          <a:xfrm>
            <a:off x="838200" y="846455"/>
            <a:ext cx="96183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Tính giá trị độ thấm dự đoán và đánh giá mô hình</a:t>
            </a:r>
            <a:endParaRPr sz="2500" b="1">
              <a:solidFill>
                <a:srgbClr val="1F4E79"/>
              </a:solidFill>
              <a:latin typeface="Calibri"/>
              <a:ea typeface="Calibri"/>
              <a:cs typeface="Calibri"/>
              <a:sym typeface="Calibri"/>
            </a:endParaRPr>
          </a:p>
        </p:txBody>
      </p:sp>
      <p:graphicFrame>
        <p:nvGraphicFramePr>
          <p:cNvPr id="384" name="Google Shape;384;p27"/>
          <p:cNvGraphicFramePr/>
          <p:nvPr/>
        </p:nvGraphicFramePr>
        <p:xfrm>
          <a:off x="67945" y="1383665"/>
          <a:ext cx="11994525" cy="5337175"/>
        </p:xfrm>
        <a:graphic>
          <a:graphicData uri="http://schemas.openxmlformats.org/drawingml/2006/table">
            <a:tbl>
              <a:tblPr>
                <a:noFill/>
                <a:tableStyleId>{B4B76436-FE35-4272-8AB7-759F7CFE6DB2}</a:tableStyleId>
              </a:tblPr>
              <a:tblGrid>
                <a:gridCol w="1398275">
                  <a:extLst>
                    <a:ext uri="{9D8B030D-6E8A-4147-A177-3AD203B41FA5}">
                      <a16:colId xmlns:a16="http://schemas.microsoft.com/office/drawing/2014/main" val="20000"/>
                    </a:ext>
                  </a:extLst>
                </a:gridCol>
                <a:gridCol w="5341625">
                  <a:extLst>
                    <a:ext uri="{9D8B030D-6E8A-4147-A177-3AD203B41FA5}">
                      <a16:colId xmlns:a16="http://schemas.microsoft.com/office/drawing/2014/main" val="20001"/>
                    </a:ext>
                  </a:extLst>
                </a:gridCol>
                <a:gridCol w="5254625">
                  <a:extLst>
                    <a:ext uri="{9D8B030D-6E8A-4147-A177-3AD203B41FA5}">
                      <a16:colId xmlns:a16="http://schemas.microsoft.com/office/drawing/2014/main" val="20002"/>
                    </a:ext>
                  </a:extLst>
                </a:gridCol>
              </a:tblGrid>
              <a:tr h="659775">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Thuật toán</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Standard Scaler (R = 0.8514)</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Minmax Scaler (0.7856)</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0"/>
                  </a:ext>
                </a:extLst>
              </a:tr>
              <a:tr h="4677400">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Gausses</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Calibri"/>
                        <a:buNone/>
                      </a:pPr>
                      <a:r>
                        <a:rPr lang="en-US" sz="2000" b="0" u="none" strike="noStrike" cap="none">
                          <a:latin typeface="Calibri"/>
                          <a:ea typeface="Calibri"/>
                          <a:cs typeface="Calibri"/>
                          <a:sym typeface="Calibri"/>
                        </a:rPr>
                        <a:t> </a:t>
                      </a:r>
                      <a:endParaRPr sz="2000" b="0" u="none" strike="noStrike" cap="none">
                        <a:latin typeface="Calibri"/>
                        <a:ea typeface="Calibri"/>
                        <a:cs typeface="Calibri"/>
                        <a:sym typeface="Calibri"/>
                      </a:endParaRPr>
                    </a:p>
                  </a:txBody>
                  <a:tcPr marL="68575" marR="68575" marT="0" marB="0" anchor="ctr">
                    <a:lnL w="12700" cap="flat" cmpd="sng">
                      <a:solidFill>
                        <a:srgbClr val="080000"/>
                      </a:solidFill>
                      <a:prstDash val="solid"/>
                      <a:round/>
                      <a:headEnd type="none" w="sm" len="sm"/>
                      <a:tailEnd type="none" w="sm" len="sm"/>
                    </a:lnL>
                    <a:lnR w="12700" cap="flat" cmpd="sng">
                      <a:solidFill>
                        <a:srgbClr val="080000"/>
                      </a:solidFill>
                      <a:prstDash val="solid"/>
                      <a:round/>
                      <a:headEnd type="none" w="sm" len="sm"/>
                      <a:tailEnd type="none" w="sm" len="sm"/>
                    </a:lnR>
                    <a:lnT w="12700" cap="flat" cmpd="sng">
                      <a:solidFill>
                        <a:srgbClr val="080000"/>
                      </a:solidFill>
                      <a:prstDash val="solid"/>
                      <a:round/>
                      <a:headEnd type="none" w="sm" len="sm"/>
                      <a:tailEnd type="none" w="sm" len="sm"/>
                    </a:lnT>
                    <a:lnB w="12700" cap="flat" cmpd="sng">
                      <a:solidFill>
                        <a:srgbClr val="08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85" name="Google Shape;385;p27"/>
          <p:cNvPicPr preferRelativeResize="0"/>
          <p:nvPr/>
        </p:nvPicPr>
        <p:blipFill rotWithShape="1">
          <a:blip r:embed="rId5">
            <a:alphaModFix/>
          </a:blip>
          <a:srcRect/>
          <a:stretch/>
        </p:blipFill>
        <p:spPr>
          <a:xfrm>
            <a:off x="1591945" y="2162175"/>
            <a:ext cx="5107940" cy="4416425"/>
          </a:xfrm>
          <a:prstGeom prst="rect">
            <a:avLst/>
          </a:prstGeom>
          <a:noFill/>
          <a:ln>
            <a:noFill/>
          </a:ln>
        </p:spPr>
      </p:pic>
      <p:pic>
        <p:nvPicPr>
          <p:cNvPr id="386" name="Google Shape;386;p27"/>
          <p:cNvPicPr preferRelativeResize="0"/>
          <p:nvPr/>
        </p:nvPicPr>
        <p:blipFill rotWithShape="1">
          <a:blip r:embed="rId6">
            <a:alphaModFix/>
          </a:blip>
          <a:srcRect/>
          <a:stretch/>
        </p:blipFill>
        <p:spPr>
          <a:xfrm>
            <a:off x="6956425" y="2162175"/>
            <a:ext cx="4975860" cy="4416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0"/>
        <p:cNvGrpSpPr/>
        <p:nvPr/>
      </p:nvGrpSpPr>
      <p:grpSpPr>
        <a:xfrm>
          <a:off x="0" y="0"/>
          <a:ext cx="0" cy="0"/>
          <a:chOff x="0" y="0"/>
          <a:chExt cx="0" cy="0"/>
        </a:xfrm>
      </p:grpSpPr>
      <p:sp>
        <p:nvSpPr>
          <p:cNvPr id="391" name="Google Shape;39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28</a:t>
            </a:fld>
            <a:endParaRPr sz="1800">
              <a:solidFill>
                <a:srgbClr val="1F4E79"/>
              </a:solidFill>
            </a:endParaRPr>
          </a:p>
        </p:txBody>
      </p:sp>
      <p:sp>
        <p:nvSpPr>
          <p:cNvPr id="392" name="Google Shape;392;p28"/>
          <p:cNvSpPr txBox="1"/>
          <p:nvPr/>
        </p:nvSpPr>
        <p:spPr>
          <a:xfrm>
            <a:off x="771524" y="200025"/>
            <a:ext cx="25090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E4E79"/>
                </a:solidFill>
                <a:latin typeface="Calibri"/>
                <a:ea typeface="Calibri"/>
                <a:cs typeface="Calibri"/>
                <a:sym typeface="Calibri"/>
              </a:rPr>
              <a:t>KẾT LUẬN</a:t>
            </a:r>
            <a:endParaRPr sz="3600" b="1" dirty="0">
              <a:solidFill>
                <a:srgbClr val="1E4E79"/>
              </a:solidFill>
              <a:latin typeface="Calibri"/>
              <a:ea typeface="Calibri"/>
              <a:cs typeface="Calibri"/>
              <a:sym typeface="Calibri"/>
            </a:endParaRPr>
          </a:p>
        </p:txBody>
      </p:sp>
      <p:sp>
        <p:nvSpPr>
          <p:cNvPr id="393" name="Google Shape;393;p28"/>
          <p:cNvSpPr txBox="1"/>
          <p:nvPr/>
        </p:nvSpPr>
        <p:spPr>
          <a:xfrm>
            <a:off x="771523" y="944253"/>
            <a:ext cx="10700897" cy="470894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500"/>
              <a:buFont typeface="+mj-lt"/>
              <a:buAutoNum type="arabicPeriod"/>
            </a:pPr>
            <a:r>
              <a:rPr lang="vi-VN" sz="2500" dirty="0">
                <a:solidFill>
                  <a:schemeClr val="dk1"/>
                </a:solidFill>
                <a:latin typeface="Calibri"/>
                <a:ea typeface="Calibri"/>
                <a:cs typeface="Calibri"/>
                <a:sym typeface="Calibri"/>
              </a:rPr>
              <a:t>Cả </a:t>
            </a:r>
            <a:r>
              <a:rPr lang="en-US" sz="2500" dirty="0" err="1">
                <a:solidFill>
                  <a:schemeClr val="dk1"/>
                </a:solidFill>
                <a:latin typeface="Calibri"/>
                <a:ea typeface="Calibri"/>
                <a:cs typeface="Calibri"/>
                <a:sym typeface="Calibri"/>
              </a:rPr>
              <a:t>hai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thuật</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toán</a:t>
            </a:r>
            <a:r>
              <a:rPr lang="en-US" sz="2500" dirty="0">
                <a:solidFill>
                  <a:schemeClr val="dk1"/>
                </a:solidFill>
                <a:latin typeface="Calibri"/>
                <a:ea typeface="Calibri"/>
                <a:cs typeface="Calibri"/>
                <a:sym typeface="Calibri"/>
              </a:rPr>
              <a:t> K-means </a:t>
            </a:r>
            <a:r>
              <a:rPr lang="en-US" sz="2500" dirty="0" err="1">
                <a:solidFill>
                  <a:schemeClr val="dk1"/>
                </a:solidFill>
                <a:latin typeface="Calibri"/>
                <a:ea typeface="Calibri"/>
                <a:cs typeface="Calibri"/>
                <a:sym typeface="Calibri"/>
              </a:rPr>
              <a:t>và</a:t>
            </a:r>
            <a:r>
              <a:rPr lang="en-US" sz="2500" dirty="0">
                <a:solidFill>
                  <a:schemeClr val="dk1"/>
                </a:solidFill>
                <a:latin typeface="Calibri"/>
                <a:ea typeface="Calibri"/>
                <a:cs typeface="Calibri"/>
                <a:sym typeface="Calibri"/>
              </a:rPr>
              <a:t> Hierarchical </a:t>
            </a:r>
            <a:r>
              <a:rPr lang="vi-VN" sz="2500" dirty="0">
                <a:solidFill>
                  <a:schemeClr val="dk1"/>
                </a:solidFill>
                <a:latin typeface="Calibri"/>
                <a:ea typeface="Calibri"/>
                <a:cs typeface="Calibri"/>
                <a:sym typeface="Calibri"/>
              </a:rPr>
              <a:t>có thể dùng cho</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bộ</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dữ</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liệu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đầu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vào</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được</a:t>
            </a:r>
            <a:r>
              <a:rPr lang="en-US" sz="2500" dirty="0">
                <a:solidFill>
                  <a:schemeClr val="dk1"/>
                </a:solidFill>
                <a:latin typeface="Calibri"/>
                <a:ea typeface="Calibri"/>
                <a:cs typeface="Calibri"/>
                <a:sym typeface="Calibri"/>
              </a:rPr>
              <a:t> scale </a:t>
            </a:r>
            <a:r>
              <a:rPr lang="en-US" sz="2500" dirty="0" err="1">
                <a:solidFill>
                  <a:schemeClr val="dk1"/>
                </a:solidFill>
                <a:latin typeface="Calibri"/>
                <a:ea typeface="Calibri"/>
                <a:cs typeface="Calibri"/>
                <a:sym typeface="Calibri"/>
              </a:rPr>
              <a:t>theo</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hai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phương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pháp</a:t>
            </a:r>
            <a:r>
              <a:rPr lang="en-US" sz="2500" dirty="0">
                <a:solidFill>
                  <a:schemeClr val="dk1"/>
                </a:solidFill>
                <a:latin typeface="Calibri"/>
                <a:ea typeface="Calibri"/>
                <a:cs typeface="Calibri"/>
                <a:sym typeface="Calibri"/>
              </a:rPr>
              <a:t> Standard-Scaler </a:t>
            </a:r>
            <a:r>
              <a:rPr lang="en-US" sz="2500" dirty="0" err="1">
                <a:solidFill>
                  <a:schemeClr val="dk1"/>
                </a:solidFill>
                <a:latin typeface="Calibri"/>
                <a:ea typeface="Calibri"/>
                <a:cs typeface="Calibri"/>
                <a:sym typeface="Calibri"/>
              </a:rPr>
              <a:t>và</a:t>
            </a:r>
            <a:r>
              <a:rPr lang="en-US" sz="2500" dirty="0">
                <a:solidFill>
                  <a:schemeClr val="dk1"/>
                </a:solidFill>
                <a:latin typeface="Calibri"/>
                <a:ea typeface="Calibri"/>
                <a:cs typeface="Calibri"/>
                <a:sym typeface="Calibri"/>
              </a:rPr>
              <a:t> Minmax-Scaler.</a:t>
            </a:r>
            <a:endParaRPr sz="2500" dirty="0">
              <a:solidFill>
                <a:schemeClr val="dk1"/>
              </a:solidFill>
              <a:latin typeface="Calibri"/>
              <a:ea typeface="Calibri"/>
              <a:cs typeface="Calibri"/>
              <a:sym typeface="Calibri"/>
            </a:endParaRPr>
          </a:p>
          <a:p>
            <a:pPr marL="457200" marR="0" lvl="0" indent="-457200" algn="just" rtl="0">
              <a:lnSpc>
                <a:spcPct val="150000"/>
              </a:lnSpc>
              <a:spcBef>
                <a:spcPts val="0"/>
              </a:spcBef>
              <a:spcAft>
                <a:spcPts val="0"/>
              </a:spcAft>
              <a:buClr>
                <a:schemeClr val="dk1"/>
              </a:buClr>
              <a:buSzPts val="2500"/>
              <a:buFont typeface="+mj-lt"/>
              <a:buAutoNum type="arabicPeriod"/>
            </a:pPr>
            <a:r>
              <a:rPr lang="vi-VN" sz="2500" dirty="0">
                <a:solidFill>
                  <a:schemeClr val="dk1"/>
                </a:solidFill>
                <a:latin typeface="Calibri"/>
                <a:ea typeface="Calibri"/>
                <a:cs typeface="Calibri"/>
                <a:sym typeface="Calibri"/>
              </a:rPr>
              <a:t>Tất cả thuật toán được code bằng Python </a:t>
            </a:r>
          </a:p>
          <a:p>
            <a:pPr marL="457200" marR="0" lvl="0" indent="-457200" algn="just" rtl="0">
              <a:lnSpc>
                <a:spcPct val="150000"/>
              </a:lnSpc>
              <a:spcBef>
                <a:spcPts val="0"/>
              </a:spcBef>
              <a:spcAft>
                <a:spcPts val="0"/>
              </a:spcAft>
              <a:buClr>
                <a:schemeClr val="dk1"/>
              </a:buClr>
              <a:buSzPts val="2500"/>
              <a:buFont typeface="+mj-lt"/>
              <a:buAutoNum type="arabicPeriod"/>
            </a:pPr>
            <a:r>
              <a:rPr lang="en-US" sz="2500" dirty="0" err="1">
                <a:solidFill>
                  <a:schemeClr val="dk1"/>
                </a:solidFill>
                <a:latin typeface="Calibri"/>
                <a:ea typeface="Calibri"/>
                <a:cs typeface="Calibri"/>
                <a:sym typeface="Calibri"/>
              </a:rPr>
              <a:t>Nhóm</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đã</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tìm</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ra</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số</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vùng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tối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ưu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cho</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đầu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bài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đặt</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ra</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là</a:t>
            </a:r>
            <a:r>
              <a:rPr lang="en-US" sz="2500" dirty="0">
                <a:solidFill>
                  <a:schemeClr val="dk1"/>
                </a:solidFill>
                <a:latin typeface="Calibri"/>
                <a:ea typeface="Calibri"/>
                <a:cs typeface="Calibri"/>
                <a:sym typeface="Calibri"/>
              </a:rPr>
              <a:t> </a:t>
            </a:r>
            <a:r>
              <a:rPr lang="vi-VN" sz="2500" dirty="0">
                <a:solidFill>
                  <a:schemeClr val="dk1"/>
                </a:solidFill>
                <a:latin typeface="Calibri"/>
                <a:ea typeface="Calibri"/>
                <a:cs typeface="Calibri"/>
                <a:sym typeface="Calibri"/>
              </a:rPr>
              <a:t>4 (n_cluster = 4)</a:t>
            </a:r>
          </a:p>
          <a:p>
            <a:pPr marL="457200" marR="0" lvl="0" indent="-457200" algn="just" rtl="0">
              <a:lnSpc>
                <a:spcPct val="150000"/>
              </a:lnSpc>
              <a:spcBef>
                <a:spcPts val="0"/>
              </a:spcBef>
              <a:spcAft>
                <a:spcPts val="0"/>
              </a:spcAft>
              <a:buClr>
                <a:schemeClr val="dk1"/>
              </a:buClr>
              <a:buSzPts val="2500"/>
              <a:buFont typeface="+mj-lt"/>
              <a:buAutoNum type="arabicPeriod"/>
            </a:pPr>
            <a:r>
              <a:rPr lang="en-US" sz="2500" dirty="0" err="1">
                <a:solidFill>
                  <a:schemeClr val="dk1"/>
                </a:solidFill>
                <a:latin typeface="Calibri"/>
                <a:ea typeface="Calibri"/>
                <a:cs typeface="Calibri"/>
                <a:sym typeface="Calibri"/>
              </a:rPr>
              <a:t>Mô</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hình</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dự</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đoán</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giá</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trị</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độ</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thấm</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có</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độ</a:t>
            </a:r>
            <a:r>
              <a:rPr lang="en-US" sz="2500" dirty="0">
                <a:solidFill>
                  <a:schemeClr val="dk1"/>
                </a:solidFill>
                <a:latin typeface="Calibri"/>
                <a:ea typeface="Calibri"/>
                <a:cs typeface="Calibri"/>
                <a:sym typeface="Calibri"/>
              </a:rPr>
              <a:t> tin </a:t>
            </a:r>
            <a:r>
              <a:rPr lang="en-US" sz="2500" dirty="0" err="1">
                <a:solidFill>
                  <a:schemeClr val="dk1"/>
                </a:solidFill>
                <a:latin typeface="Calibri"/>
                <a:ea typeface="Calibri"/>
                <a:cs typeface="Calibri"/>
                <a:sym typeface="Calibri"/>
              </a:rPr>
              <a:t>cậy</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khá</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cao</a:t>
            </a:r>
            <a:r>
              <a:rPr lang="en-US" sz="2500" dirty="0">
                <a:solidFill>
                  <a:schemeClr val="dk1"/>
                </a:solidFill>
                <a:latin typeface="Calibri"/>
                <a:ea typeface="Calibri"/>
                <a:cs typeface="Calibri"/>
                <a:sym typeface="Calibri"/>
              </a:rPr>
              <a:t> so </a:t>
            </a:r>
            <a:r>
              <a:rPr lang="en-US" sz="2500" dirty="0" err="1">
                <a:solidFill>
                  <a:schemeClr val="dk1"/>
                </a:solidFill>
                <a:latin typeface="Calibri"/>
                <a:ea typeface="Calibri"/>
                <a:cs typeface="Calibri"/>
                <a:sym typeface="Calibri"/>
              </a:rPr>
              <a:t>với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kết</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quả</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đo</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được</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trên</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mẫu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lõi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bằng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cách</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áp</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dụng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phương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pháp</a:t>
            </a:r>
            <a:r>
              <a:rPr lang="en-US" sz="2500" dirty="0">
                <a:solidFill>
                  <a:schemeClr val="dk1"/>
                </a:solidFill>
                <a:latin typeface="Calibri"/>
                <a:ea typeface="Calibri"/>
                <a:cs typeface="Calibri"/>
                <a:sym typeface="Calibri"/>
              </a:rPr>
              <a:t> Hydraulic flow unit (HFU).</a:t>
            </a:r>
            <a:endParaRPr sz="2500" dirty="0">
              <a:solidFill>
                <a:schemeClr val="dk1"/>
              </a:solidFill>
              <a:latin typeface="Calibri"/>
              <a:ea typeface="Calibri"/>
              <a:cs typeface="Calibri"/>
              <a:sym typeface="Calibri"/>
            </a:endParaRPr>
          </a:p>
          <a:p>
            <a:pPr marL="457200" marR="0" lvl="0" indent="-457200" algn="just" rtl="0">
              <a:lnSpc>
                <a:spcPct val="150000"/>
              </a:lnSpc>
              <a:spcBef>
                <a:spcPts val="0"/>
              </a:spcBef>
              <a:spcAft>
                <a:spcPts val="0"/>
              </a:spcAft>
              <a:buClr>
                <a:schemeClr val="dk1"/>
              </a:buClr>
              <a:buSzPts val="2500"/>
              <a:buFont typeface="+mj-lt"/>
              <a:buAutoNum type="arabicPeriod"/>
            </a:pPr>
            <a:r>
              <a:rPr lang="en-US" sz="2500" dirty="0" err="1">
                <a:solidFill>
                  <a:schemeClr val="dk1"/>
                </a:solidFill>
                <a:latin typeface="Calibri"/>
                <a:ea typeface="Calibri"/>
                <a:cs typeface="Calibri"/>
                <a:sym typeface="Calibri"/>
              </a:rPr>
              <a:t>Phương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pháp</a:t>
            </a:r>
            <a:r>
              <a:rPr lang="en-US" sz="2500" dirty="0">
                <a:solidFill>
                  <a:schemeClr val="dk1"/>
                </a:solidFill>
                <a:latin typeface="Calibri"/>
                <a:ea typeface="Calibri"/>
                <a:cs typeface="Calibri"/>
                <a:sym typeface="Calibri"/>
              </a:rPr>
              <a:t> K-means </a:t>
            </a:r>
            <a:r>
              <a:rPr lang="en-US" sz="2500" dirty="0" err="1">
                <a:solidFill>
                  <a:schemeClr val="dk1"/>
                </a:solidFill>
                <a:latin typeface="Calibri"/>
                <a:ea typeface="Calibri"/>
                <a:cs typeface="Calibri"/>
                <a:sym typeface="Calibri"/>
              </a:rPr>
              <a:t>sử</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dụng</a:t>
            </a:r>
            <a:r>
              <a:rPr lang="en-US" sz="2500" dirty="0">
                <a:solidFill>
                  <a:schemeClr val="dk1"/>
                </a:solidFill>
                <a:latin typeface="Calibri"/>
                <a:ea typeface="Calibri"/>
                <a:cs typeface="Calibri"/>
                <a:sym typeface="Calibri"/>
              </a:rPr>
              <a:t> scale </a:t>
            </a:r>
            <a:r>
              <a:rPr lang="en-US" sz="2500" dirty="0" err="1">
                <a:solidFill>
                  <a:schemeClr val="dk1"/>
                </a:solidFill>
                <a:latin typeface="Calibri"/>
                <a:ea typeface="Calibri"/>
                <a:cs typeface="Calibri"/>
                <a:sym typeface="Calibri"/>
              </a:rPr>
              <a:t>dữ</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liệu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bằng</a:t>
            </a:r>
            <a:r>
              <a:rPr lang="en-US" sz="2500" dirty="0">
                <a:solidFill>
                  <a:schemeClr val="dk1"/>
                </a:solidFill>
                <a:latin typeface="Calibri"/>
                <a:ea typeface="Calibri"/>
                <a:cs typeface="Calibri"/>
                <a:sym typeface="Calibri"/>
              </a:rPr>
              <a:t> Standard-Scaler </a:t>
            </a:r>
            <a:r>
              <a:rPr lang="en-US" sz="2500" dirty="0" err="1">
                <a:solidFill>
                  <a:schemeClr val="dk1"/>
                </a:solidFill>
                <a:latin typeface="Calibri"/>
                <a:ea typeface="Calibri"/>
                <a:cs typeface="Calibri"/>
                <a:sym typeface="Calibri"/>
              </a:rPr>
              <a:t>là</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phương</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pháp</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dự</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đoán</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tối</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ưu</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nhất</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thông</a:t>
            </a:r>
            <a:r>
              <a:rPr lang="en-US" sz="2500" dirty="0">
                <a:solidFill>
                  <a:schemeClr val="dk1"/>
                </a:solidFill>
                <a:latin typeface="Calibri"/>
                <a:ea typeface="Calibri"/>
                <a:cs typeface="Calibri"/>
                <a:sym typeface="Calibri"/>
              </a:rPr>
              <a:t> qua </a:t>
            </a:r>
            <a:r>
              <a:rPr lang="en-US" sz="2500" dirty="0" err="1">
                <a:solidFill>
                  <a:schemeClr val="dk1"/>
                </a:solidFill>
                <a:latin typeface="Calibri"/>
                <a:ea typeface="Calibri"/>
                <a:cs typeface="Calibri"/>
                <a:sym typeface="Calibri"/>
              </a:rPr>
              <a:t>hệ</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số</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xác</a:t>
            </a: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định</a:t>
            </a:r>
            <a:r>
              <a:rPr lang="en-US" sz="2500" dirty="0">
                <a:solidFill>
                  <a:schemeClr val="dk1"/>
                </a:solidFill>
                <a:latin typeface="Calibri"/>
                <a:ea typeface="Calibri"/>
                <a:cs typeface="Calibri"/>
                <a:sym typeface="Calibri"/>
              </a:rPr>
              <a:t> (R</a:t>
            </a:r>
            <a:r>
              <a:rPr lang="en-US" sz="2500" baseline="30000" dirty="0">
                <a:solidFill>
                  <a:schemeClr val="dk1"/>
                </a:solidFill>
                <a:latin typeface="Calibri"/>
                <a:ea typeface="Calibri"/>
                <a:cs typeface="Calibri"/>
                <a:sym typeface="Calibri"/>
              </a:rPr>
              <a:t>2</a:t>
            </a:r>
            <a:r>
              <a:rPr lang="en-US" sz="2500" dirty="0">
                <a:solidFill>
                  <a:schemeClr val="dk1"/>
                </a:solidFill>
                <a:latin typeface="Calibri"/>
                <a:ea typeface="Calibri"/>
                <a:cs typeface="Calibri"/>
                <a:sym typeface="Calibri"/>
              </a:rPr>
              <a:t> = 0.8717).</a:t>
            </a:r>
            <a:endParaRPr sz="2500" dirty="0">
              <a:solidFill>
                <a:schemeClr val="dk1"/>
              </a:solidFill>
              <a:latin typeface="Calibri"/>
              <a:ea typeface="Calibri"/>
              <a:cs typeface="Calibri"/>
              <a:sym typeface="Calibri"/>
            </a:endParaRPr>
          </a:p>
        </p:txBody>
      </p:sp>
      <p:pic>
        <p:nvPicPr>
          <p:cNvPr id="394" name="Google Shape;394;p28"/>
          <p:cNvPicPr preferRelativeResize="0"/>
          <p:nvPr/>
        </p:nvPicPr>
        <p:blipFill rotWithShape="1">
          <a:blip r:embed="rId4">
            <a:alphaModFix/>
          </a:blip>
          <a:srcRect/>
          <a:stretch/>
        </p:blipFill>
        <p:spPr>
          <a:xfrm>
            <a:off x="11080246" y="65205"/>
            <a:ext cx="959130" cy="9159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8"/>
        <p:cNvGrpSpPr/>
        <p:nvPr/>
      </p:nvGrpSpPr>
      <p:grpSpPr>
        <a:xfrm>
          <a:off x="0" y="0"/>
          <a:ext cx="0" cy="0"/>
          <a:chOff x="0" y="0"/>
          <a:chExt cx="0" cy="0"/>
        </a:xfrm>
      </p:grpSpPr>
      <p:sp>
        <p:nvSpPr>
          <p:cNvPr id="399" name="Google Shape;39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29</a:t>
            </a:fld>
            <a:endParaRPr sz="1800">
              <a:solidFill>
                <a:srgbClr val="1F4E79"/>
              </a:solidFill>
            </a:endParaRPr>
          </a:p>
        </p:txBody>
      </p:sp>
      <p:sp>
        <p:nvSpPr>
          <p:cNvPr id="400" name="Google Shape;400;p29"/>
          <p:cNvSpPr txBox="1"/>
          <p:nvPr/>
        </p:nvSpPr>
        <p:spPr>
          <a:xfrm>
            <a:off x="771525" y="200025"/>
            <a:ext cx="51013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E4E79"/>
                </a:solidFill>
                <a:latin typeface="Calibri"/>
                <a:ea typeface="Calibri"/>
                <a:cs typeface="Calibri"/>
                <a:sym typeface="Calibri"/>
              </a:rPr>
              <a:t>TÀI LIỆU THAM KHẢO</a:t>
            </a:r>
            <a:endParaRPr sz="3600" b="1" dirty="0">
              <a:solidFill>
                <a:srgbClr val="1E4E79"/>
              </a:solidFill>
              <a:latin typeface="Calibri"/>
              <a:ea typeface="Calibri"/>
              <a:cs typeface="Calibri"/>
              <a:sym typeface="Calibri"/>
            </a:endParaRPr>
          </a:p>
        </p:txBody>
      </p:sp>
      <p:sp>
        <p:nvSpPr>
          <p:cNvPr id="401" name="Google Shape;401;p29"/>
          <p:cNvSpPr/>
          <p:nvPr/>
        </p:nvSpPr>
        <p:spPr>
          <a:xfrm>
            <a:off x="654050" y="971550"/>
            <a:ext cx="11085830" cy="5384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Calibri"/>
                <a:ea typeface="Calibri"/>
                <a:cs typeface="Calibri"/>
                <a:sym typeface="Calibri"/>
              </a:rPr>
              <a:t>[1]</a:t>
            </a:r>
            <a:r>
              <a:rPr lang="en-US" sz="1800">
                <a:solidFill>
                  <a:schemeClr val="dk1"/>
                </a:solidFill>
                <a:latin typeface="Calibri"/>
                <a:ea typeface="Calibri"/>
                <a:cs typeface="Calibri"/>
                <a:sym typeface="Calibri"/>
              </a:rPr>
              <a:t>	P. Đ. K. Phan Ngọc Quốc, "Mô hình dự đoán độ thẩm từ dữ liệu phân tích mẫu lõi bằng phương pháp HFU và MICP cho tập cái kết thuộc tầng Miocen, mô Alpha, bề Nam Côn Sơn", Báo Khoa học, Tạp chí Khí tượng thuỷ văn., 2022.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A. F. a. R. K. M. H. Zargari, "Permeability Prediction Based on Hydraulic Flow Units (HFUs) and Adaptive Neuro-fuzzy Inference Systems (ANFIS) in an Iranian Southern Oilfield, Petroleum Science and Technology", Petroleum Science and Technology, p. 540–549, 2013.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[3]</a:t>
            </a:r>
            <a:r>
              <a:rPr lang="en-US" sz="1800">
                <a:solidFill>
                  <a:schemeClr val="dk1"/>
                </a:solidFill>
                <a:latin typeface="Calibri"/>
                <a:ea typeface="Calibri"/>
                <a:cs typeface="Calibri"/>
                <a:sym typeface="Calibri"/>
              </a:rPr>
              <a:t>	J. Amaufule, A. Mehmet, T. Diebbar, G. David and K. Dare, "Enhanced Reservoir description: Using Core and Log Data to Indentify Hydraulic (Flow) Units and Predict Permeability in Uncored Intervals/Wells", in SPE Annual Technical Conference and Exhibition, Houston, Texas, 1993.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M. A. Abbas and E. M. A. Lawe, "Clustering Analysis and Flow Zone Indicator for Electrofacies Characterization in the Upper Shale Member in Luhais Oil Field, Southern Iraq", in Abu Dhabi International Petroleum Exhibition &amp; Conference, Abu Dhabi, UAE, 2019 .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Calibri"/>
                <a:ea typeface="Calibri"/>
                <a:cs typeface="Calibri"/>
                <a:sym typeface="Calibri"/>
              </a:rPr>
              <a:t>[5] </a:t>
            </a:r>
            <a:r>
              <a:rPr lang="en-US" sz="1800">
                <a:solidFill>
                  <a:schemeClr val="dk1"/>
                </a:solidFill>
                <a:latin typeface="Calibri"/>
                <a:ea typeface="Calibri"/>
                <a:cs typeface="Calibri"/>
                <a:sym typeface="Calibri"/>
              </a:rPr>
              <a:t>	J. J. Ha Quang Man, "Integration of core, well logging and 2D seismic data to improve a reservoir rock model: a case study of gas accumulation in the NE Polish Carpathian Foredeep", Geological Quarterly, pp. 289-306, 2013.</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pic>
        <p:nvPicPr>
          <p:cNvPr id="402" name="Google Shape;402;p29"/>
          <p:cNvPicPr preferRelativeResize="0"/>
          <p:nvPr/>
        </p:nvPicPr>
        <p:blipFill rotWithShape="1">
          <a:blip r:embed="rId4">
            <a:alphaModFix/>
          </a:blip>
          <a:srcRect/>
          <a:stretch/>
        </p:blipFill>
        <p:spPr>
          <a:xfrm>
            <a:off x="11080246" y="65205"/>
            <a:ext cx="959130" cy="9159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3"/>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11" name="Google Shape;11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3</a:t>
            </a:fld>
            <a:endParaRPr sz="1800">
              <a:solidFill>
                <a:srgbClr val="1F4E79"/>
              </a:solidFill>
            </a:endParaRPr>
          </a:p>
        </p:txBody>
      </p:sp>
      <p:pic>
        <p:nvPicPr>
          <p:cNvPr id="112" name="Google Shape;112;p3"/>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13" name="Google Shape;113;p3"/>
          <p:cNvSpPr txBox="1"/>
          <p:nvPr/>
        </p:nvSpPr>
        <p:spPr>
          <a:xfrm>
            <a:off x="1557655" y="1678940"/>
            <a:ext cx="9076690" cy="322389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500">
                <a:solidFill>
                  <a:schemeClr val="dk1"/>
                </a:solidFill>
                <a:latin typeface="Calibri"/>
                <a:ea typeface="Calibri"/>
                <a:cs typeface="Calibri"/>
                <a:sym typeface="Calibri"/>
              </a:rPr>
              <a:t>Hydraulic flow unit (HFU):</a:t>
            </a:r>
            <a:endParaRPr sz="25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500">
                <a:solidFill>
                  <a:schemeClr val="dk1"/>
                </a:solidFill>
                <a:latin typeface="Calibri"/>
                <a:ea typeface="Calibri"/>
                <a:cs typeface="Calibri"/>
                <a:sym typeface="Calibri"/>
              </a:rPr>
              <a:t>• Là một trong những phương pháp thực tế mô phỏng vỉa.</a:t>
            </a:r>
            <a:endParaRPr sz="25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500">
                <a:solidFill>
                  <a:schemeClr val="dk1"/>
                </a:solidFill>
                <a:latin typeface="Calibri"/>
                <a:ea typeface="Calibri"/>
                <a:cs typeface="Calibri"/>
                <a:sym typeface="Calibri"/>
              </a:rPr>
              <a:t>• Là thể tích của đá liên quan đến đặc tính vật lý dầu khí và địa chất có  dòng chảy của chất lưu tương tự nhau.</a:t>
            </a:r>
            <a:endParaRPr sz="25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500">
                <a:solidFill>
                  <a:schemeClr val="dk1"/>
                </a:solidFill>
                <a:latin typeface="Calibri"/>
                <a:ea typeface="Calibri"/>
                <a:cs typeface="Calibri"/>
                <a:sym typeface="Calibri"/>
              </a:rPr>
              <a:t>• Ước tính độ thấm của vùng mẫu lõi.</a:t>
            </a:r>
            <a:endParaRPr sz="2500">
              <a:solidFill>
                <a:schemeClr val="dk1"/>
              </a:solidFill>
              <a:latin typeface="Calibri"/>
              <a:ea typeface="Calibri"/>
              <a:cs typeface="Calibri"/>
              <a:sym typeface="Calibri"/>
            </a:endParaRPr>
          </a:p>
        </p:txBody>
      </p:sp>
      <p:sp>
        <p:nvSpPr>
          <p:cNvPr id="114" name="Google Shape;114;p3"/>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Tổng quan về phương pháp HFU (Hydraulic flow unit)</a:t>
            </a:r>
            <a:endParaRPr sz="2500" b="1">
              <a:solidFill>
                <a:srgbClr val="1F4E7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6"/>
        <p:cNvGrpSpPr/>
        <p:nvPr/>
      </p:nvGrpSpPr>
      <p:grpSpPr>
        <a:xfrm>
          <a:off x="0" y="0"/>
          <a:ext cx="0" cy="0"/>
          <a:chOff x="0" y="0"/>
          <a:chExt cx="0" cy="0"/>
        </a:xfrm>
      </p:grpSpPr>
      <p:sp>
        <p:nvSpPr>
          <p:cNvPr id="407" name="Google Shape;4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30</a:t>
            </a:fld>
            <a:endParaRPr sz="1800">
              <a:solidFill>
                <a:srgbClr val="1F4E79"/>
              </a:solidFill>
            </a:endParaRPr>
          </a:p>
        </p:txBody>
      </p:sp>
      <p:sp>
        <p:nvSpPr>
          <p:cNvPr id="408" name="Google Shape;408;p30"/>
          <p:cNvSpPr txBox="1"/>
          <p:nvPr/>
        </p:nvSpPr>
        <p:spPr>
          <a:xfrm>
            <a:off x="771525" y="200025"/>
            <a:ext cx="500710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E4E79"/>
                </a:solidFill>
                <a:latin typeface="Calibri"/>
                <a:ea typeface="Calibri"/>
                <a:cs typeface="Calibri"/>
                <a:sym typeface="Calibri"/>
              </a:rPr>
              <a:t>TÀI LIỆU THAM KHẢO</a:t>
            </a:r>
            <a:endParaRPr sz="3600" b="1" dirty="0">
              <a:solidFill>
                <a:srgbClr val="1E4E79"/>
              </a:solidFill>
              <a:latin typeface="Calibri"/>
              <a:ea typeface="Calibri"/>
              <a:cs typeface="Calibri"/>
              <a:sym typeface="Calibri"/>
            </a:endParaRPr>
          </a:p>
        </p:txBody>
      </p:sp>
      <p:sp>
        <p:nvSpPr>
          <p:cNvPr id="409" name="Google Shape;409;p30"/>
          <p:cNvSpPr/>
          <p:nvPr/>
        </p:nvSpPr>
        <p:spPr>
          <a:xfrm>
            <a:off x="552450" y="1463040"/>
            <a:ext cx="11085830" cy="42767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[6]</a:t>
            </a:r>
            <a:r>
              <a:rPr lang="en-US" sz="1800" dirty="0">
                <a:solidFill>
                  <a:schemeClr val="dk1"/>
                </a:solidFill>
                <a:latin typeface="Calibri"/>
                <a:ea typeface="Calibri"/>
                <a:cs typeface="Calibri"/>
                <a:sym typeface="Calibri"/>
              </a:rPr>
              <a:t>	"Scikit Learn," [Online]. Available: https://scikitlearn.org/0.15/unsupervised_learning.html. [Accessed 2 4 2024].</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[7]</a:t>
            </a:r>
            <a:r>
              <a:rPr lang="en-US" sz="1800" dirty="0">
                <a:solidFill>
                  <a:schemeClr val="dk1"/>
                </a:solidFill>
                <a:latin typeface="Calibri"/>
                <a:ea typeface="Calibri"/>
                <a:cs typeface="Calibri"/>
                <a:sym typeface="Calibri"/>
              </a:rPr>
              <a:t>	A. </a:t>
            </a:r>
            <a:r>
              <a:rPr lang="en-US" sz="1800" dirty="0" err="1">
                <a:solidFill>
                  <a:schemeClr val="dk1"/>
                </a:solidFill>
                <a:latin typeface="Calibri"/>
                <a:ea typeface="Calibri"/>
                <a:cs typeface="Calibri"/>
                <a:sym typeface="Calibri"/>
              </a:rPr>
              <a:t>D'Windt</a:t>
            </a:r>
            <a:r>
              <a:rPr lang="en-US" sz="1800" dirty="0">
                <a:solidFill>
                  <a:schemeClr val="dk1"/>
                </a:solidFill>
                <a:latin typeface="Calibri"/>
                <a:ea typeface="Calibri"/>
                <a:cs typeface="Calibri"/>
                <a:sym typeface="Calibri"/>
              </a:rPr>
              <a:t>, E. Quint, A. Al-Saleh and Q. </a:t>
            </a:r>
            <a:r>
              <a:rPr lang="en-US" sz="1800" dirty="0" err="1">
                <a:solidFill>
                  <a:schemeClr val="dk1"/>
                </a:solidFill>
                <a:latin typeface="Calibri"/>
                <a:ea typeface="Calibri"/>
                <a:cs typeface="Calibri"/>
                <a:sym typeface="Calibri"/>
              </a:rPr>
              <a:t>Dashti</a:t>
            </a:r>
            <a:r>
              <a:rPr lang="en-US" sz="1800" dirty="0">
                <a:solidFill>
                  <a:schemeClr val="dk1"/>
                </a:solidFill>
                <a:latin typeface="Calibri"/>
                <a:ea typeface="Calibri"/>
                <a:cs typeface="Calibri"/>
                <a:sym typeface="Calibri"/>
              </a:rPr>
              <a:t>, "Bayesian-Based Approach for Hydraulic Flow Unit Identification and Permeability Prediction: A Field Case Application in a Tight Carbonate Reservoir", SPE Reservoir Evaluation &amp; Engineering, vol. 23, no. 03, 2019.  </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[8]</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Nguyễn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Thị</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Hữu</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Phương</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Nguyễn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Trường</a:t>
            </a:r>
            <a:r>
              <a:rPr lang="en-US" sz="1800" dirty="0">
                <a:solidFill>
                  <a:schemeClr val="dk1"/>
                </a:solidFill>
                <a:latin typeface="Calibri"/>
                <a:ea typeface="Calibri"/>
                <a:cs typeface="Calibri"/>
                <a:sym typeface="Calibri"/>
              </a:rPr>
              <a:t> Xuân , </a:t>
            </a:r>
            <a:r>
              <a:rPr lang="en-US" sz="1800" dirty="0" err="1">
                <a:solidFill>
                  <a:schemeClr val="dk1"/>
                </a:solidFill>
                <a:latin typeface="Calibri"/>
                <a:ea typeface="Calibri"/>
                <a:cs typeface="Calibri"/>
                <a:sym typeface="Calibri"/>
              </a:rPr>
              <a:t>Đặng</a:t>
            </a:r>
            <a:r>
              <a:rPr lang="en-US" sz="1800" dirty="0">
                <a:solidFill>
                  <a:schemeClr val="dk1"/>
                </a:solidFill>
                <a:latin typeface="Calibri"/>
                <a:ea typeface="Calibri"/>
                <a:cs typeface="Calibri"/>
                <a:sym typeface="Calibri"/>
              </a:rPr>
              <a:t> Văn </a:t>
            </a:r>
            <a:r>
              <a:rPr lang="en-US" sz="1800" dirty="0" err="1">
                <a:solidFill>
                  <a:schemeClr val="dk1"/>
                </a:solidFill>
                <a:latin typeface="Calibri"/>
                <a:ea typeface="Calibri"/>
                <a:cs typeface="Calibri"/>
                <a:sym typeface="Calibri"/>
              </a:rPr>
              <a:t>Đức</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Sử</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dụng</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thuật</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toán</a:t>
            </a:r>
            <a:r>
              <a:rPr lang="en-US" sz="1800" dirty="0">
                <a:solidFill>
                  <a:schemeClr val="dk1"/>
                </a:solidFill>
                <a:latin typeface="Calibri"/>
                <a:ea typeface="Calibri"/>
                <a:cs typeface="Calibri"/>
                <a:sym typeface="Calibri"/>
              </a:rPr>
              <a:t> K-means </a:t>
            </a:r>
            <a:r>
              <a:rPr lang="en-US" sz="1800" dirty="0" err="1">
                <a:solidFill>
                  <a:schemeClr val="dk1"/>
                </a:solidFill>
                <a:latin typeface="Calibri"/>
                <a:ea typeface="Calibri"/>
                <a:cs typeface="Calibri"/>
                <a:sym typeface="Calibri"/>
              </a:rPr>
              <a:t>trong</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bài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toán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phân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loại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đám</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mây</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điểm</a:t>
            </a:r>
            <a:r>
              <a:rPr lang="en-US" sz="1800" dirty="0">
                <a:solidFill>
                  <a:schemeClr val="dk1"/>
                </a:solidFill>
                <a:latin typeface="Calibri"/>
                <a:ea typeface="Calibri"/>
                <a:cs typeface="Calibri"/>
                <a:sym typeface="Calibri"/>
              </a:rPr>
              <a:t> LiDAR”, </a:t>
            </a:r>
            <a:r>
              <a:rPr lang="en-US" sz="1800" dirty="0" err="1">
                <a:solidFill>
                  <a:schemeClr val="dk1"/>
                </a:solidFill>
                <a:latin typeface="Calibri"/>
                <a:ea typeface="Calibri"/>
                <a:cs typeface="Calibri"/>
                <a:sym typeface="Calibri"/>
              </a:rPr>
              <a:t>Trường</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Đại</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học</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Mỏ</a:t>
            </a:r>
            <a:r>
              <a:rPr lang="en-US" sz="1800" dirty="0">
                <a:solidFill>
                  <a:schemeClr val="dk1"/>
                </a:solidFill>
                <a:latin typeface="Calibri"/>
                <a:ea typeface="Calibri"/>
                <a:cs typeface="Calibri"/>
                <a:sym typeface="Calibri"/>
              </a:rPr>
              <a:t> - </a:t>
            </a:r>
            <a:r>
              <a:rPr lang="en-US" sz="1800" dirty="0" err="1">
                <a:solidFill>
                  <a:schemeClr val="dk1"/>
                </a:solidFill>
                <a:latin typeface="Calibri"/>
                <a:ea typeface="Calibri"/>
                <a:cs typeface="Calibri"/>
                <a:sym typeface="Calibri"/>
              </a:rPr>
              <a:t>Địa</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chất</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Viện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Công</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nghệ</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thông</a:t>
            </a:r>
            <a:r>
              <a:rPr lang="en-US" sz="1800" dirty="0">
                <a:solidFill>
                  <a:schemeClr val="dk1"/>
                </a:solidFill>
                <a:latin typeface="Calibri"/>
                <a:ea typeface="Calibri"/>
                <a:cs typeface="Calibri"/>
                <a:sym typeface="Calibri"/>
              </a:rPr>
              <a:t> tin, </a:t>
            </a:r>
            <a:r>
              <a:rPr lang="en-US" sz="1800" dirty="0" err="1">
                <a:solidFill>
                  <a:schemeClr val="dk1"/>
                </a:solidFill>
                <a:latin typeface="Calibri"/>
                <a:ea typeface="Calibri"/>
                <a:cs typeface="Calibri"/>
                <a:sym typeface="Calibri"/>
              </a:rPr>
              <a:t>Viện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Hàn</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lâm</a:t>
            </a:r>
            <a:r>
              <a:rPr lang="en-US" sz="1800" dirty="0">
                <a:solidFill>
                  <a:schemeClr val="dk1"/>
                </a:solidFill>
                <a:latin typeface="Calibri"/>
                <a:ea typeface="Calibri"/>
                <a:cs typeface="Calibri"/>
                <a:sym typeface="Calibri"/>
              </a:rPr>
              <a:t> Khoa </a:t>
            </a:r>
            <a:r>
              <a:rPr lang="en-US" sz="1800" dirty="0" err="1">
                <a:solidFill>
                  <a:schemeClr val="dk1"/>
                </a:solidFill>
                <a:latin typeface="Calibri"/>
                <a:ea typeface="Calibri"/>
                <a:cs typeface="Calibri"/>
                <a:sym typeface="Calibri"/>
              </a:rPr>
              <a:t>học</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và</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Công</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nghệ</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Việt</a:t>
            </a:r>
            <a:r>
              <a:rPr lang="en-US" sz="1800" dirty="0">
                <a:solidFill>
                  <a:schemeClr val="dk1"/>
                </a:solidFill>
                <a:latin typeface="Calibri"/>
                <a:ea typeface="Calibri"/>
                <a:cs typeface="Calibri"/>
                <a:sym typeface="Calibri"/>
              </a:rPr>
              <a:t> Nam.</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[9]</a:t>
            </a:r>
            <a:r>
              <a:rPr lang="en-US" sz="1800" dirty="0">
                <a:solidFill>
                  <a:schemeClr val="dk1"/>
                </a:solidFill>
                <a:latin typeface="Calibri"/>
                <a:ea typeface="Calibri"/>
                <a:cs typeface="Calibri"/>
                <a:sym typeface="Calibri"/>
              </a:rPr>
              <a:t> 	Man Quang Ha, Anh Ngoc Le, Jadwiga </a:t>
            </a:r>
            <a:r>
              <a:rPr lang="en-US" sz="1800" dirty="0" err="1">
                <a:solidFill>
                  <a:schemeClr val="dk1"/>
                </a:solidFill>
                <a:latin typeface="Calibri"/>
                <a:ea typeface="Calibri"/>
                <a:cs typeface="Calibri"/>
                <a:sym typeface="Calibri"/>
              </a:rPr>
              <a:t>Jarzyna</a:t>
            </a:r>
            <a:r>
              <a:rPr lang="en-US" sz="1800" dirty="0">
                <a:solidFill>
                  <a:schemeClr val="dk1"/>
                </a:solidFill>
                <a:latin typeface="Calibri"/>
                <a:ea typeface="Calibri"/>
                <a:cs typeface="Calibri"/>
                <a:sym typeface="Calibri"/>
              </a:rPr>
              <a:t>, “Hydraulic flow unit classification from core data: case study of the Z gas reservoir”, Poland, 30/6/2021, Hanoi University of Mining and Geology.</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pic>
        <p:nvPicPr>
          <p:cNvPr id="410" name="Google Shape;410;p30"/>
          <p:cNvPicPr preferRelativeResize="0"/>
          <p:nvPr/>
        </p:nvPicPr>
        <p:blipFill rotWithShape="1">
          <a:blip r:embed="rId4">
            <a:alphaModFix/>
          </a:blip>
          <a:srcRect/>
          <a:stretch/>
        </p:blipFill>
        <p:spPr>
          <a:xfrm>
            <a:off x="11080246" y="65205"/>
            <a:ext cx="959130" cy="9159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4"/>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20" name="Google Shape;1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4</a:t>
            </a:fld>
            <a:endParaRPr sz="1800">
              <a:solidFill>
                <a:srgbClr val="1F4E79"/>
              </a:solidFill>
            </a:endParaRPr>
          </a:p>
        </p:txBody>
      </p:sp>
      <p:pic>
        <p:nvPicPr>
          <p:cNvPr id="121" name="Google Shape;121;p4"/>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22" name="Google Shape;122;p4"/>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Tổng quan về phương pháp HFU (Hydraulic flow unit)</a:t>
            </a:r>
            <a:endParaRPr sz="2500" b="1">
              <a:solidFill>
                <a:srgbClr val="1F4E79"/>
              </a:solidFill>
              <a:latin typeface="Calibri"/>
              <a:ea typeface="Calibri"/>
              <a:cs typeface="Calibri"/>
              <a:sym typeface="Calibri"/>
            </a:endParaRPr>
          </a:p>
        </p:txBody>
      </p:sp>
      <p:sp>
        <p:nvSpPr>
          <p:cNvPr id="123" name="Google Shape;123;p4"/>
          <p:cNvSpPr/>
          <p:nvPr/>
        </p:nvSpPr>
        <p:spPr>
          <a:xfrm>
            <a:off x="4351020" y="1491615"/>
            <a:ext cx="3490595" cy="1299210"/>
          </a:xfrm>
          <a:prstGeom prst="roundRect">
            <a:avLst>
              <a:gd name="adj" fmla="val 50000"/>
            </a:avLst>
          </a:prstGeom>
          <a:solidFill>
            <a:schemeClr val="lt1"/>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en-US" sz="2500" dirty="0" err="1">
                <a:solidFill>
                  <a:schemeClr val="dk1"/>
                </a:solidFill>
                <a:latin typeface="Times New Roman"/>
                <a:ea typeface="Times New Roman"/>
                <a:cs typeface="Times New Roman"/>
                <a:sym typeface="Times New Roman"/>
              </a:rPr>
              <a:t>Thực</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hiện</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các</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phép</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đo</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độ</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rỗng</a:t>
            </a:r>
            <a:r>
              <a:rPr lang="en-US" sz="2500" dirty="0">
                <a:solidFill>
                  <a:schemeClr val="dk1"/>
                </a:solidFill>
                <a:latin typeface="Times New Roman"/>
                <a:ea typeface="Times New Roman"/>
                <a:cs typeface="Times New Roman"/>
                <a:sym typeface="Times New Roman"/>
              </a:rPr>
              <a:t> φ </a:t>
            </a:r>
            <a:r>
              <a:rPr lang="en-US" sz="2500" dirty="0" err="1">
                <a:solidFill>
                  <a:schemeClr val="dk1"/>
                </a:solidFill>
                <a:latin typeface="Times New Roman"/>
                <a:ea typeface="Times New Roman"/>
                <a:cs typeface="Times New Roman"/>
                <a:sym typeface="Times New Roman"/>
              </a:rPr>
              <a:t>và</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độ</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thấm</a:t>
            </a:r>
            <a:r>
              <a:rPr lang="en-US" sz="2500" dirty="0">
                <a:solidFill>
                  <a:schemeClr val="dk1"/>
                </a:solidFill>
                <a:latin typeface="Times New Roman"/>
                <a:ea typeface="Times New Roman"/>
                <a:cs typeface="Times New Roman"/>
                <a:sym typeface="Times New Roman"/>
              </a:rPr>
              <a:t> k </a:t>
            </a:r>
            <a:r>
              <a:rPr lang="en-US" sz="2500" dirty="0" err="1">
                <a:solidFill>
                  <a:schemeClr val="dk1"/>
                </a:solidFill>
                <a:latin typeface="Times New Roman"/>
                <a:ea typeface="Times New Roman"/>
                <a:cs typeface="Times New Roman"/>
                <a:sym typeface="Times New Roman"/>
              </a:rPr>
              <a:t>của</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mẫu</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lỗi</a:t>
            </a:r>
            <a:endParaRPr sz="2500" dirty="0">
              <a:solidFill>
                <a:schemeClr val="dk1"/>
              </a:solidFill>
              <a:latin typeface="Times New Roman"/>
              <a:ea typeface="Times New Roman"/>
              <a:cs typeface="Times New Roman"/>
              <a:sym typeface="Times New Roman"/>
            </a:endParaRPr>
          </a:p>
        </p:txBody>
      </p:sp>
      <p:sp>
        <p:nvSpPr>
          <p:cNvPr id="124" name="Google Shape;124;p4"/>
          <p:cNvSpPr/>
          <p:nvPr/>
        </p:nvSpPr>
        <p:spPr>
          <a:xfrm>
            <a:off x="4675210" y="4240333"/>
            <a:ext cx="3053700" cy="1011000"/>
          </a:xfrm>
          <a:prstGeom prst="roundRect">
            <a:avLst>
              <a:gd name="adj" fmla="val 50000"/>
            </a:avLst>
          </a:prstGeom>
          <a:solidFill>
            <a:srgbClr val="FFFFFF"/>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vi-VN" sz="2500" dirty="0">
                <a:solidFill>
                  <a:schemeClr val="dk1"/>
                </a:solidFill>
                <a:latin typeface="Times New Roman"/>
                <a:ea typeface="Times New Roman"/>
                <a:cs typeface="Times New Roman"/>
                <a:sym typeface="Times New Roman"/>
              </a:rPr>
              <a:t>Xác định HFU</a:t>
            </a:r>
            <a:endParaRPr sz="2500" dirty="0">
              <a:solidFill>
                <a:schemeClr val="dk1"/>
              </a:solidFill>
              <a:latin typeface="Times New Roman"/>
              <a:ea typeface="Times New Roman"/>
              <a:cs typeface="Times New Roman"/>
              <a:sym typeface="Times New Roman"/>
            </a:endParaRPr>
          </a:p>
        </p:txBody>
      </p:sp>
      <p:sp>
        <p:nvSpPr>
          <p:cNvPr id="125" name="Google Shape;125;p4"/>
          <p:cNvSpPr/>
          <p:nvPr/>
        </p:nvSpPr>
        <p:spPr>
          <a:xfrm>
            <a:off x="4781253" y="3120333"/>
            <a:ext cx="2841600" cy="790500"/>
          </a:xfrm>
          <a:prstGeom prst="roundRect">
            <a:avLst>
              <a:gd name="adj" fmla="val 50000"/>
            </a:avLst>
          </a:prstGeom>
          <a:solidFill>
            <a:srgbClr val="FFFFFF"/>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en-US" sz="2500">
                <a:solidFill>
                  <a:schemeClr val="dk1"/>
                </a:solidFill>
                <a:latin typeface="Times New Roman"/>
                <a:ea typeface="Times New Roman"/>
                <a:cs typeface="Times New Roman"/>
                <a:sym typeface="Times New Roman"/>
              </a:rPr>
              <a:t>Phân cụm</a:t>
            </a:r>
            <a:endParaRPr sz="2500">
              <a:solidFill>
                <a:schemeClr val="dk1"/>
              </a:solidFill>
              <a:latin typeface="Times New Roman"/>
              <a:ea typeface="Times New Roman"/>
              <a:cs typeface="Times New Roman"/>
              <a:sym typeface="Times New Roman"/>
            </a:endParaRPr>
          </a:p>
        </p:txBody>
      </p:sp>
      <p:sp>
        <p:nvSpPr>
          <p:cNvPr id="126" name="Google Shape;126;p4"/>
          <p:cNvSpPr/>
          <p:nvPr/>
        </p:nvSpPr>
        <p:spPr>
          <a:xfrm>
            <a:off x="4675188" y="5572443"/>
            <a:ext cx="2841625" cy="1002545"/>
          </a:xfrm>
          <a:prstGeom prst="roundRect">
            <a:avLst>
              <a:gd name="adj" fmla="val 50000"/>
            </a:avLst>
          </a:prstGeom>
          <a:solidFill>
            <a:srgbClr val="FFFFFF"/>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en-US" sz="2500" dirty="0" err="1">
                <a:solidFill>
                  <a:schemeClr val="dk1"/>
                </a:solidFill>
                <a:latin typeface="Times New Roman"/>
                <a:ea typeface="Times New Roman"/>
                <a:cs typeface="Times New Roman"/>
                <a:sym typeface="Times New Roman"/>
              </a:rPr>
              <a:t>Tính</a:t>
            </a:r>
            <a:r>
              <a:rPr lang="en-US" sz="2500" dirty="0">
                <a:solidFill>
                  <a:schemeClr val="dk1"/>
                </a:solidFill>
                <a:latin typeface="Times New Roman"/>
                <a:ea typeface="Times New Roman"/>
                <a:cs typeface="Times New Roman"/>
                <a:sym typeface="Times New Roman"/>
              </a:rPr>
              <a:t> </a:t>
            </a:r>
            <a:r>
              <a:rPr lang="en-US" sz="2500" dirty="0" err="1">
                <a:solidFill>
                  <a:schemeClr val="dk1"/>
                </a:solidFill>
                <a:latin typeface="Times New Roman"/>
                <a:ea typeface="Times New Roman"/>
                <a:cs typeface="Times New Roman"/>
                <a:sym typeface="Times New Roman"/>
              </a:rPr>
              <a:t>toán</a:t>
            </a:r>
            <a:r>
              <a:rPr lang="en-US" sz="2500" dirty="0">
                <a:solidFill>
                  <a:schemeClr val="dk1"/>
                </a:solidFill>
                <a:latin typeface="Times New Roman"/>
                <a:ea typeface="Times New Roman"/>
                <a:cs typeface="Times New Roman"/>
                <a:sym typeface="Times New Roman"/>
              </a:rPr>
              <a:t> </a:t>
            </a:r>
            <a:r>
              <a:rPr lang="el-GR" sz="2500" dirty="0">
                <a:solidFill>
                  <a:schemeClr val="dk1"/>
                </a:solidFill>
                <a:latin typeface="Times New Roman"/>
                <a:ea typeface="Times New Roman"/>
                <a:cs typeface="Times New Roman"/>
                <a:sym typeface="Times New Roman"/>
              </a:rPr>
              <a:t>φ</a:t>
            </a:r>
            <a:r>
              <a:rPr lang="en-US" sz="2500" dirty="0">
                <a:solidFill>
                  <a:schemeClr val="dk1"/>
                </a:solidFill>
                <a:latin typeface="Times New Roman"/>
                <a:ea typeface="Times New Roman"/>
                <a:cs typeface="Times New Roman"/>
                <a:sym typeface="Times New Roman"/>
              </a:rPr>
              <a:t>z, RQI, </a:t>
            </a:r>
            <a:r>
              <a:rPr lang="vi-VN" sz="2500" dirty="0">
                <a:solidFill>
                  <a:schemeClr val="dk1"/>
                </a:solidFill>
                <a:latin typeface="Times New Roman"/>
                <a:ea typeface="Times New Roman"/>
                <a:cs typeface="Times New Roman"/>
                <a:sym typeface="Times New Roman"/>
              </a:rPr>
              <a:t>FZI_avg</a:t>
            </a:r>
            <a:endParaRPr lang="en-US" sz="2500" dirty="0">
              <a:solidFill>
                <a:schemeClr val="dk1"/>
              </a:solidFill>
              <a:latin typeface="Times New Roman"/>
              <a:ea typeface="Times New Roman"/>
              <a:cs typeface="Times New Roman"/>
              <a:sym typeface="Times New Roman"/>
            </a:endParaRPr>
          </a:p>
        </p:txBody>
      </p:sp>
      <p:sp>
        <p:nvSpPr>
          <p:cNvPr id="127" name="Google Shape;127;p4"/>
          <p:cNvSpPr/>
          <p:nvPr/>
        </p:nvSpPr>
        <p:spPr>
          <a:xfrm>
            <a:off x="5964238" y="2815273"/>
            <a:ext cx="263525" cy="313055"/>
          </a:xfrm>
          <a:prstGeom prst="downArrow">
            <a:avLst>
              <a:gd name="adj1" fmla="val 50000"/>
              <a:gd name="adj2" fmla="val 50000"/>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en-US" sz="1100">
                <a:solidFill>
                  <a:schemeClr val="lt1"/>
                </a:solidFill>
                <a:latin typeface="Calibri"/>
                <a:ea typeface="Calibri"/>
                <a:cs typeface="Calibri"/>
                <a:sym typeface="Calibri"/>
              </a:rPr>
              <a:t> </a:t>
            </a:r>
            <a:endParaRPr sz="1100">
              <a:solidFill>
                <a:schemeClr val="lt1"/>
              </a:solidFill>
              <a:latin typeface="Calibri"/>
              <a:ea typeface="Calibri"/>
              <a:cs typeface="Calibri"/>
              <a:sym typeface="Calibri"/>
            </a:endParaRPr>
          </a:p>
        </p:txBody>
      </p:sp>
      <p:sp>
        <p:nvSpPr>
          <p:cNvPr id="128" name="Google Shape;128;p4"/>
          <p:cNvSpPr/>
          <p:nvPr/>
        </p:nvSpPr>
        <p:spPr>
          <a:xfrm>
            <a:off x="5962731" y="3918973"/>
            <a:ext cx="263400" cy="313200"/>
          </a:xfrm>
          <a:prstGeom prst="downArrow">
            <a:avLst>
              <a:gd name="adj1" fmla="val 50000"/>
              <a:gd name="adj2" fmla="val 50000"/>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en-US" sz="1100">
                <a:solidFill>
                  <a:schemeClr val="lt1"/>
                </a:solidFill>
                <a:latin typeface="Calibri"/>
                <a:ea typeface="Calibri"/>
                <a:cs typeface="Calibri"/>
                <a:sym typeface="Calibri"/>
              </a:rPr>
              <a:t> </a:t>
            </a:r>
            <a:endParaRPr sz="1100">
              <a:solidFill>
                <a:schemeClr val="lt1"/>
              </a:solidFill>
              <a:latin typeface="Calibri"/>
              <a:ea typeface="Calibri"/>
              <a:cs typeface="Calibri"/>
              <a:sym typeface="Calibri"/>
            </a:endParaRPr>
          </a:p>
        </p:txBody>
      </p:sp>
      <p:sp>
        <p:nvSpPr>
          <p:cNvPr id="129" name="Google Shape;129;p4"/>
          <p:cNvSpPr/>
          <p:nvPr/>
        </p:nvSpPr>
        <p:spPr>
          <a:xfrm>
            <a:off x="5962968" y="5251133"/>
            <a:ext cx="263525" cy="313055"/>
          </a:xfrm>
          <a:prstGeom prst="downArrow">
            <a:avLst>
              <a:gd name="adj1" fmla="val 50000"/>
              <a:gd name="adj2" fmla="val 50000"/>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8000"/>
              </a:lnSpc>
              <a:spcBef>
                <a:spcPts val="0"/>
              </a:spcBef>
              <a:spcAft>
                <a:spcPts val="0"/>
              </a:spcAft>
              <a:buNone/>
            </a:pPr>
            <a:r>
              <a:rPr lang="en-US" sz="1100">
                <a:solidFill>
                  <a:schemeClr val="lt1"/>
                </a:solidFill>
                <a:latin typeface="Calibri"/>
                <a:ea typeface="Calibri"/>
                <a:cs typeface="Calibri"/>
                <a:sym typeface="Calibri"/>
              </a:rPr>
              <a:t> </a:t>
            </a:r>
            <a:endParaRPr sz="11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5"/>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35" name="Google Shape;1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5</a:t>
            </a:fld>
            <a:endParaRPr sz="1800">
              <a:solidFill>
                <a:srgbClr val="1F4E79"/>
              </a:solidFill>
            </a:endParaRPr>
          </a:p>
        </p:txBody>
      </p:sp>
      <p:pic>
        <p:nvPicPr>
          <p:cNvPr id="136" name="Google Shape;136;p5"/>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37" name="Google Shape;137;p5"/>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Tổng quan về phương pháp HFU (Hydraulic flow unit)</a:t>
            </a:r>
            <a:endParaRPr sz="2500" b="1">
              <a:solidFill>
                <a:srgbClr val="1F4E79"/>
              </a:solidFill>
              <a:latin typeface="Calibri"/>
              <a:ea typeface="Calibri"/>
              <a:cs typeface="Calibri"/>
              <a:sym typeface="Calibri"/>
            </a:endParaRPr>
          </a:p>
        </p:txBody>
      </p:sp>
      <p:sp>
        <p:nvSpPr>
          <p:cNvPr id="138" name="Google Shape;138;p5"/>
          <p:cNvSpPr txBox="1"/>
          <p:nvPr/>
        </p:nvSpPr>
        <p:spPr>
          <a:xfrm>
            <a:off x="1566545" y="4801235"/>
            <a:ext cx="821372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a:t>
            </a:r>
            <a:r>
              <a:rPr lang="en-US" sz="2500" b="0">
                <a:solidFill>
                  <a:schemeClr val="dk1"/>
                </a:solidFill>
                <a:latin typeface="Calibri"/>
                <a:ea typeface="Calibri"/>
                <a:cs typeface="Calibri"/>
                <a:sym typeface="Calibri"/>
              </a:rPr>
              <a:t>Chỉ số chất lượng đá chứa RQI (reservoir quality index):</a:t>
            </a:r>
            <a:endParaRPr sz="2500" b="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5">
            <a:alphaModFix/>
          </a:blip>
          <a:srcRect/>
          <a:stretch/>
        </p:blipFill>
        <p:spPr>
          <a:xfrm>
            <a:off x="4883150" y="5304155"/>
            <a:ext cx="2554605" cy="942340"/>
          </a:xfrm>
          <a:prstGeom prst="rect">
            <a:avLst/>
          </a:prstGeom>
          <a:noFill/>
          <a:ln>
            <a:noFill/>
          </a:ln>
        </p:spPr>
      </p:pic>
      <p:sp>
        <p:nvSpPr>
          <p:cNvPr id="140" name="Google Shape;140;p5"/>
          <p:cNvSpPr txBox="1"/>
          <p:nvPr/>
        </p:nvSpPr>
        <p:spPr>
          <a:xfrm>
            <a:off x="1566545" y="3180080"/>
            <a:ext cx="747395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a:t>
            </a:r>
            <a:r>
              <a:rPr lang="en-US" sz="2500" b="0">
                <a:solidFill>
                  <a:schemeClr val="dk1"/>
                </a:solidFill>
                <a:latin typeface="Calibri"/>
                <a:ea typeface="Calibri"/>
                <a:cs typeface="Calibri"/>
                <a:sym typeface="Calibri"/>
              </a:rPr>
              <a:t>Chỉ số dòng chảy trong vùng FZI (flow zone indicator):</a:t>
            </a:r>
            <a:endParaRPr sz="2500" b="0">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6">
            <a:alphaModFix/>
          </a:blip>
          <a:srcRect/>
          <a:stretch/>
        </p:blipFill>
        <p:spPr>
          <a:xfrm>
            <a:off x="4883150" y="3894455"/>
            <a:ext cx="2442210" cy="869950"/>
          </a:xfrm>
          <a:prstGeom prst="rect">
            <a:avLst/>
          </a:prstGeom>
          <a:noFill/>
          <a:ln>
            <a:noFill/>
          </a:ln>
        </p:spPr>
      </p:pic>
      <p:sp>
        <p:nvSpPr>
          <p:cNvPr id="142" name="Google Shape;142;p5"/>
          <p:cNvSpPr txBox="1"/>
          <p:nvPr/>
        </p:nvSpPr>
        <p:spPr>
          <a:xfrm>
            <a:off x="1566545" y="1400810"/>
            <a:ext cx="736282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a:solidFill>
                  <a:schemeClr val="dk1"/>
                </a:solidFill>
                <a:latin typeface="Calibri"/>
                <a:ea typeface="Calibri"/>
                <a:cs typeface="Calibri"/>
                <a:sym typeface="Calibri"/>
              </a:rPr>
              <a:t>• Công thức mối liên hệ giữa độ rỗng và độ thấm:</a:t>
            </a:r>
            <a:endParaRPr sz="2500" b="0">
              <a:solidFill>
                <a:schemeClr val="dk1"/>
              </a:solidFill>
              <a:latin typeface="Calibri"/>
              <a:ea typeface="Calibri"/>
              <a:cs typeface="Calibri"/>
              <a:sym typeface="Calibri"/>
            </a:endParaRPr>
          </a:p>
        </p:txBody>
      </p:sp>
      <p:pic>
        <p:nvPicPr>
          <p:cNvPr id="143" name="Google Shape;143;p5"/>
          <p:cNvPicPr preferRelativeResize="0"/>
          <p:nvPr/>
        </p:nvPicPr>
        <p:blipFill rotWithShape="1">
          <a:blip r:embed="rId7">
            <a:alphaModFix/>
          </a:blip>
          <a:srcRect/>
          <a:stretch/>
        </p:blipFill>
        <p:spPr>
          <a:xfrm>
            <a:off x="4077335" y="1955165"/>
            <a:ext cx="4036060" cy="1046480"/>
          </a:xfrm>
          <a:prstGeom prst="rect">
            <a:avLst/>
          </a:prstGeom>
          <a:noFill/>
          <a:ln>
            <a:noFill/>
          </a:ln>
        </p:spPr>
      </p:pic>
      <p:sp>
        <p:nvSpPr>
          <p:cNvPr id="144" name="Google Shape;144;p5"/>
          <p:cNvSpPr txBox="1"/>
          <p:nvPr/>
        </p:nvSpPr>
        <p:spPr>
          <a:xfrm>
            <a:off x="8929370" y="2279015"/>
            <a:ext cx="5054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Calibri"/>
                <a:ea typeface="Calibri"/>
                <a:cs typeface="Calibri"/>
                <a:sym typeface="Calibri"/>
              </a:rPr>
              <a:t>(1)</a:t>
            </a:r>
            <a:endParaRPr sz="2000" b="0">
              <a:solidFill>
                <a:schemeClr val="dk1"/>
              </a:solidFill>
              <a:latin typeface="Calibri"/>
              <a:ea typeface="Calibri"/>
              <a:cs typeface="Calibri"/>
              <a:sym typeface="Calibri"/>
            </a:endParaRPr>
          </a:p>
        </p:txBody>
      </p:sp>
      <p:sp>
        <p:nvSpPr>
          <p:cNvPr id="145" name="Google Shape;145;p5"/>
          <p:cNvSpPr txBox="1"/>
          <p:nvPr/>
        </p:nvSpPr>
        <p:spPr>
          <a:xfrm>
            <a:off x="8929370" y="4130040"/>
            <a:ext cx="5054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Calibri"/>
                <a:ea typeface="Calibri"/>
                <a:cs typeface="Calibri"/>
                <a:sym typeface="Calibri"/>
              </a:rPr>
              <a:t>(2)</a:t>
            </a:r>
            <a:endParaRPr sz="2000" b="0">
              <a:solidFill>
                <a:schemeClr val="dk1"/>
              </a:solidFill>
              <a:latin typeface="Calibri"/>
              <a:ea typeface="Calibri"/>
              <a:cs typeface="Calibri"/>
              <a:sym typeface="Calibri"/>
            </a:endParaRPr>
          </a:p>
        </p:txBody>
      </p:sp>
      <p:sp>
        <p:nvSpPr>
          <p:cNvPr id="146" name="Google Shape;146;p5"/>
          <p:cNvSpPr txBox="1"/>
          <p:nvPr/>
        </p:nvSpPr>
        <p:spPr>
          <a:xfrm>
            <a:off x="8929370" y="5571490"/>
            <a:ext cx="5054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Calibri"/>
                <a:ea typeface="Calibri"/>
                <a:cs typeface="Calibri"/>
                <a:sym typeface="Calibri"/>
              </a:rPr>
              <a:t>(3)</a:t>
            </a:r>
            <a:endParaRPr sz="2000" b="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Google Shape;151;p6"/>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52" name="Google Shape;1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6</a:t>
            </a:fld>
            <a:endParaRPr sz="1800">
              <a:solidFill>
                <a:srgbClr val="1F4E79"/>
              </a:solidFill>
            </a:endParaRPr>
          </a:p>
        </p:txBody>
      </p:sp>
      <p:pic>
        <p:nvPicPr>
          <p:cNvPr id="153" name="Google Shape;153;p6"/>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54" name="Google Shape;154;p6"/>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1. Tổng quan về phương pháp HFU (Hydraulic flow unit)</a:t>
            </a:r>
            <a:endParaRPr sz="2500" b="1">
              <a:solidFill>
                <a:srgbClr val="1F4E79"/>
              </a:solidFill>
              <a:latin typeface="Calibri"/>
              <a:ea typeface="Calibri"/>
              <a:cs typeface="Calibri"/>
              <a:sym typeface="Calibri"/>
            </a:endParaRPr>
          </a:p>
        </p:txBody>
      </p:sp>
      <p:sp>
        <p:nvSpPr>
          <p:cNvPr id="155" name="Google Shape;155;p6"/>
          <p:cNvSpPr txBox="1"/>
          <p:nvPr/>
        </p:nvSpPr>
        <p:spPr>
          <a:xfrm>
            <a:off x="1566545" y="1629410"/>
            <a:ext cx="682561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a:solidFill>
                  <a:schemeClr val="dk1"/>
                </a:solidFill>
                <a:latin typeface="Calibri"/>
                <a:ea typeface="Calibri"/>
                <a:cs typeface="Calibri"/>
                <a:sym typeface="Calibri"/>
              </a:rPr>
              <a:t>• Từ (1), (2), (3), ta có: </a:t>
            </a:r>
            <a:endParaRPr sz="2500" b="0">
              <a:solidFill>
                <a:schemeClr val="dk1"/>
              </a:solidFill>
              <a:latin typeface="Calibri"/>
              <a:ea typeface="Calibri"/>
              <a:cs typeface="Calibri"/>
              <a:sym typeface="Calibri"/>
            </a:endParaRPr>
          </a:p>
        </p:txBody>
      </p:sp>
      <p:pic>
        <p:nvPicPr>
          <p:cNvPr id="156" name="Google Shape;156;p6"/>
          <p:cNvPicPr preferRelativeResize="0"/>
          <p:nvPr/>
        </p:nvPicPr>
        <p:blipFill rotWithShape="1">
          <a:blip r:embed="rId5">
            <a:alphaModFix/>
          </a:blip>
          <a:srcRect/>
          <a:stretch/>
        </p:blipFill>
        <p:spPr>
          <a:xfrm>
            <a:off x="4852670" y="1511935"/>
            <a:ext cx="1771015" cy="883285"/>
          </a:xfrm>
          <a:prstGeom prst="rect">
            <a:avLst/>
          </a:prstGeom>
          <a:noFill/>
          <a:ln>
            <a:noFill/>
          </a:ln>
        </p:spPr>
      </p:pic>
      <p:sp>
        <p:nvSpPr>
          <p:cNvPr id="157" name="Google Shape;157;p6"/>
          <p:cNvSpPr txBox="1"/>
          <p:nvPr/>
        </p:nvSpPr>
        <p:spPr>
          <a:xfrm>
            <a:off x="1566545" y="2666365"/>
            <a:ext cx="682561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a:solidFill>
                  <a:schemeClr val="dk1"/>
                </a:solidFill>
                <a:latin typeface="Calibri"/>
                <a:ea typeface="Calibri"/>
                <a:cs typeface="Calibri"/>
                <a:sym typeface="Calibri"/>
              </a:rPr>
              <a:t>• Với độ rỗng chuẩn hoá (Normalized porosity): </a:t>
            </a:r>
            <a:endParaRPr sz="2500" b="0">
              <a:solidFill>
                <a:schemeClr val="dk1"/>
              </a:solidFill>
              <a:latin typeface="Calibri"/>
              <a:ea typeface="Calibri"/>
              <a:cs typeface="Calibri"/>
              <a:sym typeface="Calibri"/>
            </a:endParaRPr>
          </a:p>
        </p:txBody>
      </p:sp>
      <p:pic>
        <p:nvPicPr>
          <p:cNvPr id="158" name="Google Shape;158;p6"/>
          <p:cNvPicPr preferRelativeResize="0"/>
          <p:nvPr/>
        </p:nvPicPr>
        <p:blipFill rotWithShape="1">
          <a:blip r:embed="rId6">
            <a:alphaModFix/>
          </a:blip>
          <a:srcRect/>
          <a:stretch/>
        </p:blipFill>
        <p:spPr>
          <a:xfrm>
            <a:off x="5168265" y="3377565"/>
            <a:ext cx="1855470" cy="866140"/>
          </a:xfrm>
          <a:prstGeom prst="rect">
            <a:avLst/>
          </a:prstGeom>
          <a:noFill/>
          <a:ln>
            <a:noFill/>
          </a:ln>
        </p:spPr>
      </p:pic>
      <p:sp>
        <p:nvSpPr>
          <p:cNvPr id="159" name="Google Shape;159;p6"/>
          <p:cNvSpPr txBox="1"/>
          <p:nvPr/>
        </p:nvSpPr>
        <p:spPr>
          <a:xfrm>
            <a:off x="1566545" y="4486275"/>
            <a:ext cx="682561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a:solidFill>
                  <a:schemeClr val="dk1"/>
                </a:solidFill>
                <a:latin typeface="Calibri"/>
                <a:ea typeface="Calibri"/>
                <a:cs typeface="Calibri"/>
                <a:sym typeface="Calibri"/>
              </a:rPr>
              <a:t>=&gt;&gt; Công thức tính giá trị độ thấm dự đoán: </a:t>
            </a:r>
            <a:endParaRPr sz="2500" b="0">
              <a:solidFill>
                <a:schemeClr val="dk1"/>
              </a:solidFill>
              <a:latin typeface="Calibri"/>
              <a:ea typeface="Calibri"/>
              <a:cs typeface="Calibri"/>
              <a:sym typeface="Calibri"/>
            </a:endParaRPr>
          </a:p>
        </p:txBody>
      </p:sp>
      <p:pic>
        <p:nvPicPr>
          <p:cNvPr id="160" name="Google Shape;160;p6"/>
          <p:cNvPicPr preferRelativeResize="0"/>
          <p:nvPr/>
        </p:nvPicPr>
        <p:blipFill rotWithShape="1">
          <a:blip r:embed="rId7">
            <a:alphaModFix/>
          </a:blip>
          <a:srcRect/>
          <a:stretch/>
        </p:blipFill>
        <p:spPr>
          <a:xfrm>
            <a:off x="4268470" y="5158105"/>
            <a:ext cx="3654425" cy="1002665"/>
          </a:xfrm>
          <a:prstGeom prst="rect">
            <a:avLst/>
          </a:prstGeom>
          <a:noFill/>
          <a:ln w="38100" cap="flat" cmpd="sng">
            <a:solidFill>
              <a:srgbClr val="FF0000"/>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7"/>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66" name="Google Shape;16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7</a:t>
            </a:fld>
            <a:endParaRPr sz="1800">
              <a:solidFill>
                <a:srgbClr val="1F4E79"/>
              </a:solidFill>
            </a:endParaRPr>
          </a:p>
        </p:txBody>
      </p:sp>
      <p:pic>
        <p:nvPicPr>
          <p:cNvPr id="167" name="Google Shape;167;p7"/>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68" name="Google Shape;168;p7"/>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Thuật toán k-Means Clustering</a:t>
            </a:r>
            <a:endParaRPr sz="2500" b="1">
              <a:solidFill>
                <a:srgbClr val="1F4E79"/>
              </a:solidFill>
              <a:latin typeface="Calibri"/>
              <a:ea typeface="Calibri"/>
              <a:cs typeface="Calibri"/>
              <a:sym typeface="Calibri"/>
            </a:endParaRPr>
          </a:p>
        </p:txBody>
      </p:sp>
      <p:sp>
        <p:nvSpPr>
          <p:cNvPr id="169" name="Google Shape;169;p7"/>
          <p:cNvSpPr txBox="1"/>
          <p:nvPr/>
        </p:nvSpPr>
        <p:spPr>
          <a:xfrm>
            <a:off x="1192530" y="1599565"/>
            <a:ext cx="10161270" cy="355477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500" b="0" dirty="0">
                <a:solidFill>
                  <a:schemeClr val="dk1"/>
                </a:solidFill>
                <a:latin typeface="Calibri"/>
                <a:ea typeface="Calibri"/>
                <a:cs typeface="Calibri"/>
                <a:sym typeface="Calibri"/>
              </a:rPr>
              <a:t>K-Means Clustering:</a:t>
            </a:r>
            <a:endParaRPr sz="2500" b="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một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thuật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toán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phân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phổ</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biến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trong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học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máy</a:t>
            </a:r>
            <a:r>
              <a:rPr lang="en-US" sz="2500" b="0" dirty="0">
                <a:solidFill>
                  <a:schemeClr val="dk1"/>
                </a:solidFill>
                <a:latin typeface="Calibri"/>
                <a:ea typeface="Calibri"/>
                <a:cs typeface="Calibri"/>
                <a:sym typeface="Calibri"/>
              </a:rPr>
              <a:t>. </a:t>
            </a:r>
            <a:endParaRPr sz="2500" b="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2500" dirty="0">
                <a:solidFill>
                  <a:schemeClr val="dk1"/>
                </a:solidFill>
                <a:latin typeface="Calibri"/>
                <a:ea typeface="Calibri"/>
                <a:cs typeface="Calibri"/>
                <a:sym typeface="Calibri"/>
              </a:rPr>
              <a:t>• </a:t>
            </a:r>
            <a:r>
              <a:rPr lang="en-US" sz="2500" dirty="0" err="1">
                <a:solidFill>
                  <a:schemeClr val="dk1"/>
                </a:solidFill>
                <a:latin typeface="Calibri"/>
                <a:ea typeface="Calibri"/>
                <a:cs typeface="Calibri"/>
                <a:sym typeface="Calibri"/>
              </a:rPr>
              <a:t>S</a:t>
            </a:r>
            <a:r>
              <a:rPr lang="en-US" sz="2500" b="0" dirty="0" err="1">
                <a:solidFill>
                  <a:schemeClr val="dk1"/>
                </a:solidFill>
                <a:latin typeface="Calibri"/>
                <a:ea typeface="Calibri"/>
                <a:cs typeface="Calibri"/>
                <a:sym typeface="Calibri"/>
              </a:rPr>
              <a:t>ử</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dụng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để</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phân</a:t>
            </a:r>
            <a:r>
              <a:rPr lang="en-US" sz="2500" b="0" dirty="0">
                <a:solidFill>
                  <a:schemeClr val="dk1"/>
                </a:solidFill>
                <a:latin typeface="Calibri"/>
                <a:ea typeface="Calibri"/>
                <a:cs typeface="Calibri"/>
                <a:sym typeface="Calibri"/>
              </a:rPr>
              <a:t> chia </a:t>
            </a:r>
            <a:r>
              <a:rPr lang="en-US" sz="2500" b="0" dirty="0" err="1">
                <a:solidFill>
                  <a:schemeClr val="dk1"/>
                </a:solidFill>
                <a:latin typeface="Calibri"/>
                <a:ea typeface="Calibri"/>
                <a:cs typeface="Calibri"/>
                <a:sym typeface="Calibri"/>
              </a:rPr>
              <a:t>các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điểm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dữ</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liệu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thành</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các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nhóm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dựa</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trên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sự</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tương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đồng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của</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chúng</a:t>
            </a:r>
            <a:r>
              <a:rPr lang="en-US" sz="2500" b="0" dirty="0">
                <a:solidFill>
                  <a:schemeClr val="dk1"/>
                </a:solidFill>
                <a:latin typeface="Calibri"/>
                <a:ea typeface="Calibri"/>
                <a:cs typeface="Calibri"/>
                <a:sym typeface="Calibri"/>
              </a:rPr>
              <a:t>. </a:t>
            </a:r>
            <a:endParaRPr sz="2500" b="0" dirty="0">
              <a:solidFill>
                <a:schemeClr val="dk1"/>
              </a:solidFill>
              <a:latin typeface="Calibri"/>
              <a:ea typeface="Calibri"/>
              <a:cs typeface="Calibri"/>
              <a:sym typeface="Calibri"/>
            </a:endParaRPr>
          </a:p>
          <a:p>
            <a:pPr marL="0" marR="0" lvl="0" indent="0" algn="just" rtl="0">
              <a:lnSpc>
                <a:spcPct val="150000"/>
              </a:lnSpc>
              <a:spcBef>
                <a:spcPts val="0"/>
              </a:spcBef>
              <a:spcAft>
                <a:spcPts val="0"/>
              </a:spcAft>
              <a:buNone/>
            </a:pPr>
            <a:r>
              <a:rPr lang="en-US" sz="2500" dirty="0">
                <a:solidFill>
                  <a:schemeClr val="dk1"/>
                </a:solidFill>
                <a:latin typeface="Calibri"/>
                <a:ea typeface="Calibri"/>
                <a:cs typeface="Calibri"/>
                <a:sym typeface="Calibri"/>
              </a:rPr>
              <a: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Nguyên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tắc</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của</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thuật</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toán</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này</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là</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giảm</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thiểu</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tổng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phương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sai</a:t>
            </a:r>
            <a:r>
              <a:rPr lang="vi-VN" sz="2500" b="0" dirty="0">
                <a:solidFill>
                  <a:schemeClr val="dk1"/>
                </a:solidFill>
                <a:latin typeface="Calibri"/>
                <a:ea typeface="Calibri"/>
                <a:cs typeface="Calibri"/>
                <a:sym typeface="Calibri"/>
              </a:rPr>
              <a:t> trung bình (SSE/SCWW)</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trong</a:t>
            </a:r>
            <a:r>
              <a:rPr lang="en-US" sz="2500" b="0" dirty="0">
                <a:solidFill>
                  <a:schemeClr val="dk1"/>
                </a:solidFill>
                <a:latin typeface="Calibri"/>
                <a:ea typeface="Calibri"/>
                <a:cs typeface="Calibri"/>
                <a:sym typeface="Calibri"/>
              </a:rPr>
              <a:t> </a:t>
            </a:r>
            <a:r>
              <a:rPr lang="en-US" sz="2500" b="0" dirty="0" err="1">
                <a:solidFill>
                  <a:schemeClr val="dk1"/>
                </a:solidFill>
                <a:latin typeface="Calibri"/>
                <a:ea typeface="Calibri"/>
                <a:cs typeface="Calibri"/>
                <a:sym typeface="Calibri"/>
              </a:rPr>
              <a:t>cụm</a:t>
            </a:r>
            <a:r>
              <a:rPr lang="en-US" sz="2500" b="0" dirty="0">
                <a:solidFill>
                  <a:schemeClr val="dk1"/>
                </a:solidFill>
                <a:latin typeface="Calibri"/>
                <a:ea typeface="Calibri"/>
                <a:cs typeface="Calibri"/>
                <a:sym typeface="Calibri"/>
              </a:rPr>
              <a:t>.</a:t>
            </a:r>
            <a:endParaRPr sz="2500" b="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8"/>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75" name="Google Shape;17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8</a:t>
            </a:fld>
            <a:endParaRPr sz="1800">
              <a:solidFill>
                <a:srgbClr val="1F4E79"/>
              </a:solidFill>
            </a:endParaRPr>
          </a:p>
        </p:txBody>
      </p:sp>
      <p:pic>
        <p:nvPicPr>
          <p:cNvPr id="176" name="Google Shape;176;p8"/>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77" name="Google Shape;177;p8"/>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Thuật toán k-Means Clustering</a:t>
            </a:r>
            <a:endParaRPr sz="2500" b="1">
              <a:solidFill>
                <a:srgbClr val="1F4E79"/>
              </a:solidFill>
              <a:latin typeface="Calibri"/>
              <a:ea typeface="Calibri"/>
              <a:cs typeface="Calibri"/>
              <a:sym typeface="Calibri"/>
            </a:endParaRPr>
          </a:p>
        </p:txBody>
      </p:sp>
      <p:pic>
        <p:nvPicPr>
          <p:cNvPr id="178" name="Google Shape;178;p8"/>
          <p:cNvPicPr preferRelativeResize="0"/>
          <p:nvPr/>
        </p:nvPicPr>
        <p:blipFill rotWithShape="1">
          <a:blip r:embed="rId5">
            <a:alphaModFix/>
          </a:blip>
          <a:srcRect/>
          <a:stretch/>
        </p:blipFill>
        <p:spPr>
          <a:xfrm>
            <a:off x="2161540" y="1322070"/>
            <a:ext cx="7849870" cy="55352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9"/>
          <p:cNvSpPr txBox="1"/>
          <p:nvPr/>
        </p:nvSpPr>
        <p:spPr>
          <a:xfrm>
            <a:off x="771525" y="200025"/>
            <a:ext cx="23230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GIỚI THIỆU</a:t>
            </a:r>
            <a:endParaRPr sz="3600" b="1">
              <a:solidFill>
                <a:srgbClr val="1E4E79"/>
              </a:solidFill>
              <a:latin typeface="Calibri"/>
              <a:ea typeface="Calibri"/>
              <a:cs typeface="Calibri"/>
              <a:sym typeface="Calibri"/>
            </a:endParaRPr>
          </a:p>
        </p:txBody>
      </p:sp>
      <p:sp>
        <p:nvSpPr>
          <p:cNvPr id="184" name="Google Shape;18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solidFill>
                  <a:srgbClr val="1F4E79"/>
                </a:solidFill>
              </a:rPr>
              <a:t>9</a:t>
            </a:fld>
            <a:endParaRPr sz="1800">
              <a:solidFill>
                <a:srgbClr val="1F4E79"/>
              </a:solidFill>
            </a:endParaRPr>
          </a:p>
        </p:txBody>
      </p:sp>
      <p:pic>
        <p:nvPicPr>
          <p:cNvPr id="185" name="Google Shape;185;p9"/>
          <p:cNvPicPr preferRelativeResize="0"/>
          <p:nvPr/>
        </p:nvPicPr>
        <p:blipFill rotWithShape="1">
          <a:blip r:embed="rId4">
            <a:alphaModFix/>
          </a:blip>
          <a:srcRect/>
          <a:stretch/>
        </p:blipFill>
        <p:spPr>
          <a:xfrm>
            <a:off x="11080246" y="65205"/>
            <a:ext cx="959130" cy="915969"/>
          </a:xfrm>
          <a:prstGeom prst="rect">
            <a:avLst/>
          </a:prstGeom>
          <a:noFill/>
          <a:ln>
            <a:noFill/>
          </a:ln>
        </p:spPr>
      </p:pic>
      <p:sp>
        <p:nvSpPr>
          <p:cNvPr id="186" name="Google Shape;186;p9"/>
          <p:cNvSpPr txBox="1"/>
          <p:nvPr/>
        </p:nvSpPr>
        <p:spPr>
          <a:xfrm>
            <a:off x="838200" y="846455"/>
            <a:ext cx="7884160"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rgbClr val="1F4E79"/>
                </a:solidFill>
                <a:latin typeface="Calibri"/>
                <a:ea typeface="Calibri"/>
                <a:cs typeface="Calibri"/>
                <a:sym typeface="Calibri"/>
              </a:rPr>
              <a:t>2. Thuật toán k-Means Clustering</a:t>
            </a:r>
            <a:endParaRPr sz="2500" b="1">
              <a:solidFill>
                <a:srgbClr val="1F4E79"/>
              </a:solidFill>
              <a:latin typeface="Calibri"/>
              <a:ea typeface="Calibri"/>
              <a:cs typeface="Calibri"/>
              <a:sym typeface="Calibri"/>
            </a:endParaRPr>
          </a:p>
        </p:txBody>
      </p:sp>
      <p:sp>
        <p:nvSpPr>
          <p:cNvPr id="187" name="Google Shape;187;p9"/>
          <p:cNvSpPr txBox="1"/>
          <p:nvPr/>
        </p:nvSpPr>
        <p:spPr>
          <a:xfrm>
            <a:off x="1212850" y="1429385"/>
            <a:ext cx="282892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i="1">
                <a:solidFill>
                  <a:schemeClr val="dk1"/>
                </a:solidFill>
                <a:latin typeface="Calibri"/>
                <a:ea typeface="Calibri"/>
                <a:cs typeface="Calibri"/>
                <a:sym typeface="Calibri"/>
              </a:rPr>
              <a:t>Chọn k bằng Elbow:</a:t>
            </a:r>
            <a:endParaRPr sz="2500" b="0" i="1">
              <a:solidFill>
                <a:schemeClr val="dk1"/>
              </a:solidFill>
              <a:latin typeface="Calibri"/>
              <a:ea typeface="Calibri"/>
              <a:cs typeface="Calibri"/>
              <a:sym typeface="Calibri"/>
            </a:endParaRPr>
          </a:p>
        </p:txBody>
      </p:sp>
      <p:pic>
        <p:nvPicPr>
          <p:cNvPr id="188" name="Google Shape;188;p9" descr="Elbow Method for optimal value of k in KMeans - GeeksforGeeks"/>
          <p:cNvPicPr preferRelativeResize="0"/>
          <p:nvPr/>
        </p:nvPicPr>
        <p:blipFill rotWithShape="1">
          <a:blip r:embed="rId5">
            <a:alphaModFix/>
          </a:blip>
          <a:srcRect/>
          <a:stretch/>
        </p:blipFill>
        <p:spPr>
          <a:xfrm>
            <a:off x="838200" y="2012300"/>
            <a:ext cx="5544774" cy="3520350"/>
          </a:xfrm>
          <a:prstGeom prst="rect">
            <a:avLst/>
          </a:prstGeom>
          <a:noFill/>
          <a:ln>
            <a:noFill/>
          </a:ln>
        </p:spPr>
      </p:pic>
      <p:cxnSp>
        <p:nvCxnSpPr>
          <p:cNvPr id="189" name="Google Shape;189;p9"/>
          <p:cNvCxnSpPr/>
          <p:nvPr/>
        </p:nvCxnSpPr>
        <p:spPr>
          <a:xfrm rot="10800000" flipH="1">
            <a:off x="3322525" y="4684025"/>
            <a:ext cx="8400" cy="453900"/>
          </a:xfrm>
          <a:prstGeom prst="straightConnector1">
            <a:avLst/>
          </a:prstGeom>
          <a:noFill/>
          <a:ln w="28575" cap="flat" cmpd="sng">
            <a:solidFill>
              <a:srgbClr val="FF0000"/>
            </a:solidFill>
            <a:prstDash val="solid"/>
            <a:miter lim="800000"/>
            <a:headEnd type="none" w="sm" len="sm"/>
            <a:tailEnd type="none" w="sm" len="sm"/>
          </a:ln>
        </p:spPr>
      </p:cxnSp>
      <p:cxnSp>
        <p:nvCxnSpPr>
          <p:cNvPr id="190" name="Google Shape;190;p9"/>
          <p:cNvCxnSpPr/>
          <p:nvPr/>
        </p:nvCxnSpPr>
        <p:spPr>
          <a:xfrm rot="10800000">
            <a:off x="1461025" y="4684025"/>
            <a:ext cx="1861500" cy="19500"/>
          </a:xfrm>
          <a:prstGeom prst="straightConnector1">
            <a:avLst/>
          </a:prstGeom>
          <a:noFill/>
          <a:ln w="28575" cap="flat" cmpd="sng">
            <a:solidFill>
              <a:srgbClr val="FF0000"/>
            </a:solidFill>
            <a:prstDash val="solid"/>
            <a:miter lim="800000"/>
            <a:headEnd type="none" w="sm" len="sm"/>
            <a:tailEnd type="none" w="sm" len="sm"/>
          </a:ln>
        </p:spPr>
      </p:cxnSp>
      <p:pic>
        <p:nvPicPr>
          <p:cNvPr id="191" name="Google Shape;191;p9"/>
          <p:cNvPicPr preferRelativeResize="0"/>
          <p:nvPr/>
        </p:nvPicPr>
        <p:blipFill>
          <a:blip r:embed="rId6">
            <a:alphaModFix/>
          </a:blip>
          <a:stretch>
            <a:fillRect/>
          </a:stretch>
        </p:blipFill>
        <p:spPr>
          <a:xfrm>
            <a:off x="6535150" y="2012299"/>
            <a:ext cx="4976141" cy="3658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1873</Words>
  <Application>Microsoft Office PowerPoint</Application>
  <PresentationFormat>Widescreen</PresentationFormat>
  <Paragraphs>257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Corben</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Le</cp:lastModifiedBy>
  <cp:revision>6</cp:revision>
  <dcterms:created xsi:type="dcterms:W3CDTF">2023-12-07T07:33:00Z</dcterms:created>
  <dcterms:modified xsi:type="dcterms:W3CDTF">2024-06-01T07:59:52Z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BC09B8871811481EB1F95EB5B58037E0_12</vt:lpwstr>
  </property>
  <property fmtid="{D5CDD505-2E9C-101B-9397-08002B2CF9AE}" pid="3" name="KSOProductBuildVer">
    <vt:lpwstr>1033-12.2.0.13489</vt:lpwstr>
  </property>
</Properties>
</file>