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88" r:id="rId9"/>
    <p:sldId id="262" r:id="rId10"/>
    <p:sldId id="263" r:id="rId11"/>
    <p:sldId id="292" r:id="rId12"/>
    <p:sldId id="289" r:id="rId13"/>
    <p:sldId id="290" r:id="rId14"/>
    <p:sldId id="291" r:id="rId15"/>
    <p:sldId id="293" r:id="rId16"/>
  </p:sldIdLst>
  <p:sldSz cx="18288000" cy="10287000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</p:embeddedFont>
    <p:embeddedFont>
      <p:font typeface="Muli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5750" y="3225526"/>
            <a:ext cx="17251639" cy="3200385"/>
            <a:chOff x="0" y="778566"/>
            <a:chExt cx="23002185" cy="4267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778566"/>
              <a:ext cx="23002185" cy="21989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50"/>
                </a:lnSpc>
              </a:pPr>
              <a:r>
                <a:rPr lang="vi-VN" sz="4750" spc="-52" dirty="0">
                  <a:solidFill>
                    <a:srgbClr val="F10707"/>
                  </a:solidFill>
                  <a:latin typeface="Muli Bold"/>
                </a:rPr>
                <a:t>MÔ HÌNH HÓA DÒNG CHẢY TRONG MÔI TRƯỜNG LỖ RỖNG SỬ DỤNG MẠNG NEURAL THÔNG TIN VẬT LÝ (PINN)</a:t>
              </a:r>
              <a:endParaRPr lang="en-US" sz="4750" spc="-52" dirty="0">
                <a:solidFill>
                  <a:srgbClr val="F10707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257410"/>
              <a:ext cx="18417489" cy="788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 dirty="0" err="1">
                  <a:solidFill>
                    <a:srgbClr val="000000"/>
                  </a:solidFill>
                  <a:latin typeface="Muli Bold"/>
                </a:rPr>
                <a:t>Tác</a:t>
              </a:r>
              <a:r>
                <a:rPr lang="en-US" sz="3599" dirty="0">
                  <a:solidFill>
                    <a:srgbClr val="000000"/>
                  </a:solidFill>
                  <a:latin typeface="Muli Bold"/>
                </a:rPr>
                <a:t> </a:t>
              </a:r>
              <a:r>
                <a:rPr lang="en-US" sz="3599" dirty="0" err="1">
                  <a:solidFill>
                    <a:srgbClr val="000000"/>
                  </a:solidFill>
                  <a:latin typeface="Muli Bold"/>
                </a:rPr>
                <a:t>giả</a:t>
              </a:r>
              <a:r>
                <a:rPr lang="en-US" sz="3599" dirty="0">
                  <a:solidFill>
                    <a:srgbClr val="000000"/>
                  </a:solidFill>
                  <a:latin typeface="Muli Bold"/>
                </a:rPr>
                <a:t>: </a:t>
              </a:r>
              <a:r>
                <a:rPr lang="vi-VN" sz="3599" dirty="0">
                  <a:solidFill>
                    <a:srgbClr val="000000"/>
                  </a:solidFill>
                  <a:latin typeface="Muli Bold"/>
                </a:rPr>
                <a:t>Lê Khôi Nguyên </a:t>
              </a:r>
              <a:endParaRPr lang="en-US" sz="3599" dirty="0">
                <a:solidFill>
                  <a:srgbClr val="000000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25800" y="3664093"/>
            <a:ext cx="6482833" cy="499312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44B9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122944" y="642243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FBAD6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637579" y="7406074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266224A-BB66-37FD-F07A-538D8592B3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III. KẾT QUẢ &amp; THẢO LUẬN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Kết quả dự báo 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25370" y="1890211"/>
            <a:ext cx="757563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FCNN (Fully connected neural network)</a:t>
            </a:r>
            <a:r>
              <a:rPr lang="en-US" sz="30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:</a:t>
            </a:r>
            <a:endParaRPr lang="vi-VN" sz="3000" dirty="0">
              <a:solidFill>
                <a:schemeClr val="dk1"/>
              </a:solidFill>
              <a:latin typeface="Muli Bold" panose="020B0604020202020204" charset="0"/>
              <a:ea typeface="Cambria" panose="02040503050406030204" pitchFamily="18" charset="0"/>
              <a:cs typeface="Arial"/>
              <a:sym typeface="Arial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6 lớp ẩn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128 neural / 1 lớp ẩn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Hàm kích hoạt (active function): tanh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Epoch = 1000 </a:t>
            </a:r>
            <a:endParaRPr lang="en-US" sz="3000" dirty="0">
              <a:latin typeface="Muli Bold" panose="020B0604020202020204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B32396-071D-F3F5-0E89-333FAE3B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0" y="4236635"/>
            <a:ext cx="17283510" cy="5508856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0AEEF6-6B50-B51C-2132-9BB410A33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91992"/>
              </p:ext>
            </p:extLst>
          </p:nvPr>
        </p:nvGraphicFramePr>
        <p:xfrm>
          <a:off x="8722406" y="1964240"/>
          <a:ext cx="842259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5994">
                  <a:extLst>
                    <a:ext uri="{9D8B030D-6E8A-4147-A177-3AD203B41FA5}">
                      <a16:colId xmlns:a16="http://schemas.microsoft.com/office/drawing/2014/main" val="198898815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16556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500" dirty="0">
                          <a:latin typeface="Muli Bold" panose="020B0604020202020204" charset="0"/>
                        </a:rPr>
                        <a:t>0.0685</a:t>
                      </a:r>
                      <a:endParaRPr lang="en-US" sz="25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500" dirty="0">
                          <a:latin typeface="Muli Bold" panose="020B0604020202020204" charset="0"/>
                        </a:rPr>
                        <a:t>0.03</a:t>
                      </a:r>
                      <a:r>
                        <a:rPr lang="en-US" sz="2500" dirty="0">
                          <a:latin typeface="Muli Bold" panose="020B060402020202020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Muli Bold" panose="020B0604020202020204" charset="0"/>
                        </a:rPr>
                        <a:t>0.0047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9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Độ lệch </a:t>
                      </a:r>
                      <a:endParaRPr lang="en-US" sz="2500" b="0" kern="1200" dirty="0">
                        <a:solidFill>
                          <a:schemeClr val="tx1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500" dirty="0">
                          <a:latin typeface="Muli Bold" panose="020B0604020202020204" charset="0"/>
                        </a:rPr>
                        <a:t>0.01 (</a:t>
                      </a:r>
                      <a:r>
                        <a:rPr lang="en-US" sz="2500" dirty="0">
                          <a:latin typeface="Muli Bold" panose="020B0604020202020204" charset="0"/>
                        </a:rPr>
                        <a:t>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383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5F4838-97B1-DE05-0831-065EFD087F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III. KẾT QUẢ &amp; THẢO LUẬN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Kết quả dự báo 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25370" y="1890211"/>
            <a:ext cx="757563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Improved Dense Neural Network</a:t>
            </a:r>
            <a:r>
              <a:rPr lang="en-US" sz="30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:</a:t>
            </a:r>
            <a:endParaRPr lang="vi-VN" sz="3000" dirty="0">
              <a:solidFill>
                <a:schemeClr val="dk1"/>
              </a:solidFill>
              <a:latin typeface="Muli Bold" panose="020B0604020202020204" charset="0"/>
              <a:ea typeface="Cambria" panose="02040503050406030204" pitchFamily="18" charset="0"/>
              <a:cs typeface="Arial"/>
              <a:sym typeface="Arial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6 lớp ẩn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128 neural / 1 lớp ẩn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Hàm kích hoạt (active function): tanh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000" dirty="0">
                <a:latin typeface="Muli Bold" panose="020B0604020202020204" charset="0"/>
                <a:ea typeface="Cambria" panose="02040503050406030204" pitchFamily="18" charset="0"/>
              </a:rPr>
              <a:t>Epoch = 1000 </a:t>
            </a:r>
            <a:endParaRPr lang="en-US" sz="3000" dirty="0">
              <a:latin typeface="Muli Bold" panose="020B0604020202020204" charset="0"/>
              <a:ea typeface="Cambria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70AEEF6-6B50-B51C-2132-9BB410A33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97768"/>
              </p:ext>
            </p:extLst>
          </p:nvPr>
        </p:nvGraphicFramePr>
        <p:xfrm>
          <a:off x="8722406" y="1964240"/>
          <a:ext cx="842259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5994">
                  <a:extLst>
                    <a:ext uri="{9D8B030D-6E8A-4147-A177-3AD203B41FA5}">
                      <a16:colId xmlns:a16="http://schemas.microsoft.com/office/drawing/2014/main" val="198898815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16556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uli Bold" panose="020B0604020202020204" charset="0"/>
                          <a:ea typeface="+mn-ea"/>
                          <a:cs typeface="+mn-cs"/>
                        </a:rPr>
                        <a:t>0.0000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198"/>
                  </a:ext>
                </a:extLst>
              </a:tr>
              <a:tr h="166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uli Bold" panose="020B0604020202020204" charset="0"/>
                          <a:ea typeface="+mn-ea"/>
                          <a:cs typeface="+mn-cs"/>
                        </a:rPr>
                        <a:t>0.0000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uli Bold" panose="020B0604020202020204" charset="0"/>
                          <a:ea typeface="+mn-ea"/>
                          <a:cs typeface="+mn-cs"/>
                        </a:rPr>
                        <a:t>0.0000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9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500" b="0" kern="1200" dirty="0">
                          <a:solidFill>
                            <a:schemeClr val="tx1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Độ lệch </a:t>
                      </a:r>
                      <a:endParaRPr lang="en-US" sz="2500" b="0" kern="1200" dirty="0">
                        <a:solidFill>
                          <a:schemeClr val="tx1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500" dirty="0">
                          <a:latin typeface="Muli Bold" panose="020B0604020202020204" charset="0"/>
                        </a:rPr>
                        <a:t>0.0000</a:t>
                      </a:r>
                      <a:endParaRPr lang="en-US" sz="25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383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5F4838-97B1-DE05-0831-065EFD087F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42668-2220-6AE2-1D93-ADFCE2EF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7" y="4450904"/>
            <a:ext cx="1669304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III. KẾT QUẢ &amp; THẢO LUẬN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Thảo luận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DA583F-1BCA-3E2A-3B94-65C2395F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02341"/>
              </p:ext>
            </p:extLst>
          </p:nvPr>
        </p:nvGraphicFramePr>
        <p:xfrm>
          <a:off x="1143000" y="2133910"/>
          <a:ext cx="16771062" cy="27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354">
                  <a:extLst>
                    <a:ext uri="{9D8B030D-6E8A-4147-A177-3AD203B41FA5}">
                      <a16:colId xmlns:a16="http://schemas.microsoft.com/office/drawing/2014/main" val="2810558795"/>
                    </a:ext>
                  </a:extLst>
                </a:gridCol>
                <a:gridCol w="5590354">
                  <a:extLst>
                    <a:ext uri="{9D8B030D-6E8A-4147-A177-3AD203B41FA5}">
                      <a16:colId xmlns:a16="http://schemas.microsoft.com/office/drawing/2014/main" val="4235564621"/>
                    </a:ext>
                  </a:extLst>
                </a:gridCol>
                <a:gridCol w="5590354">
                  <a:extLst>
                    <a:ext uri="{9D8B030D-6E8A-4147-A177-3AD203B41FA5}">
                      <a16:colId xmlns:a16="http://schemas.microsoft.com/office/drawing/2014/main" val="2833867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Muli Bold" panose="020B0604020202020204" charset="0"/>
                        </a:rPr>
                        <a:t>PINN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Muli Bold" panose="020B0604020202020204" charset="0"/>
                        </a:rPr>
                        <a:t>Data-driven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60866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latin typeface="Muli Bold" panose="020B0604020202020204" charset="0"/>
                        </a:rPr>
                        <a:t>Độ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chính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xác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>
                          <a:latin typeface="Muli Bold" panose="020B0604020202020204" charset="0"/>
                        </a:rPr>
                        <a:t>Cao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>
                          <a:latin typeface="Muli Bold" panose="020B0604020202020204" charset="0"/>
                        </a:rPr>
                        <a:t>Trung bình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243"/>
                  </a:ext>
                </a:extLst>
              </a:tr>
              <a:tr h="119729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Muli Bold" panose="020B0604020202020204" charset="0"/>
                        </a:rPr>
                        <a:t>Sai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lệch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Không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đổi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theo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thời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gian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  <a:p>
                      <a:pPr algn="just"/>
                      <a:r>
                        <a:rPr lang="en-US" sz="3000" dirty="0">
                          <a:latin typeface="Muli Bold" panose="020B0604020202020204" charset="0"/>
                        </a:rPr>
                        <a:t>=&gt;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Sử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dụng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lâu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dài</a:t>
                      </a:r>
                      <a:endParaRPr lang="en-US" sz="3000" dirty="0">
                        <a:solidFill>
                          <a:srgbClr val="FF0000"/>
                        </a:solidFill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Tăng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dần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theo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thời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gian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latin typeface="Muli Bold" panose="020B0604020202020204" charset="0"/>
                        </a:rPr>
                        <a:t>=&gt;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Sử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latin typeface="Muli Bold" panose="020B0604020202020204" charset="0"/>
                        </a:rPr>
                        <a:t>dụng</a:t>
                      </a:r>
                      <a:r>
                        <a:rPr lang="en-US" sz="3000" dirty="0"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ngắn</a:t>
                      </a:r>
                      <a:r>
                        <a:rPr lang="en-US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hạn</a:t>
                      </a:r>
                      <a:endParaRPr lang="en-US" sz="3000" dirty="0">
                        <a:solidFill>
                          <a:srgbClr val="FF0000"/>
                        </a:solidFill>
                        <a:latin typeface="Muli Bold" panose="020B0604020202020204" charset="0"/>
                      </a:endParaRPr>
                    </a:p>
                    <a:p>
                      <a:pPr algn="just"/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437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986E74-5535-6B58-B0E6-510CEB20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34622"/>
              </p:ext>
            </p:extLst>
          </p:nvPr>
        </p:nvGraphicFramePr>
        <p:xfrm>
          <a:off x="1143000" y="5498850"/>
          <a:ext cx="16771062" cy="389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531">
                  <a:extLst>
                    <a:ext uri="{9D8B030D-6E8A-4147-A177-3AD203B41FA5}">
                      <a16:colId xmlns:a16="http://schemas.microsoft.com/office/drawing/2014/main" val="4235564621"/>
                    </a:ext>
                  </a:extLst>
                </a:gridCol>
                <a:gridCol w="8385531">
                  <a:extLst>
                    <a:ext uri="{9D8B030D-6E8A-4147-A177-3AD203B41FA5}">
                      <a16:colId xmlns:a16="http://schemas.microsoft.com/office/drawing/2014/main" val="2833867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ctr"/>
                      <a:r>
                        <a:rPr lang="vi-VN" sz="3000" dirty="0">
                          <a:latin typeface="Muli Bold" panose="020B0604020202020204" charset="0"/>
                        </a:rPr>
                        <a:t>Giới hạn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000" dirty="0">
                          <a:latin typeface="Muli Bold" panose="020B0604020202020204" charset="0"/>
                        </a:rPr>
                        <a:t>Hướng giải quyết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60866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Kích thước dữ liệu đầu vào và đầu ra </a:t>
                      </a:r>
                      <a:endParaRPr lang="en-US" sz="3000" dirty="0">
                        <a:solidFill>
                          <a:srgbClr val="FF0000"/>
                        </a:solidFill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latin typeface="Muli Bold" panose="020B0604020202020204" charset="0"/>
                        </a:rPr>
                        <a:t>Chưa có hướng giải quyết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243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000" dirty="0">
                          <a:solidFill>
                            <a:srgbClr val="FF0000"/>
                          </a:solidFill>
                          <a:latin typeface="Muli Bold" panose="020B0604020202020204" charset="0"/>
                        </a:rPr>
                        <a:t>Độ phức tạp của bài toán </a:t>
                      </a:r>
                      <a:endParaRPr lang="en-US" sz="3000" dirty="0">
                        <a:solidFill>
                          <a:srgbClr val="FF0000"/>
                        </a:solidFill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3000" dirty="0">
                          <a:latin typeface="Muli Bold" panose="020B0604020202020204" charset="0"/>
                        </a:rPr>
                        <a:t>Chưa có hướng giải quyết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  <a:p>
                      <a:pPr algn="just"/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46856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latin typeface="Muli Bold" panose="020B0604020202020204" charset="0"/>
                        </a:rPr>
                        <a:t>Số lần huấn luyện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latin typeface="Muli Bold" panose="020B0604020202020204" charset="0"/>
                        </a:rPr>
                        <a:t>Ứng dụng học chuyển tiếp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91783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latin typeface="Muli Bold" panose="020B0604020202020204" charset="0"/>
                        </a:rPr>
                        <a:t>Overfitting và Underfitting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000" dirty="0">
                          <a:latin typeface="Muli Bold" panose="020B0604020202020204" charset="0"/>
                        </a:rPr>
                        <a:t>Kiểm tra và đánh giá lại mô hình </a:t>
                      </a:r>
                      <a:endParaRPr lang="en-US" sz="3000" dirty="0">
                        <a:latin typeface="Muli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8669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DA1ACFE-192B-E955-9B90-F03A686AC0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8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IV. KẾT LUẬN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71600" y="1324764"/>
            <a:ext cx="15521847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Kết luận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PINN có thể dùng để xử lý và dự đoán dòng chảy trong môi trường rỗng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Sai số thấp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Có thể sử dụng lâu dài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PINN khắc phục được những hạn chế của các mạng neural truyền thống (cần dữ liệu lớn để dự báo)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Sử dụng thuật toán tối ưu hóa IDNN (Improved Dense Neural Network) đã giúp mô hình dự đoán đạt mức tổn thất cực thấp. 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0017151B-68E4-A864-DE48-919BE9BA888B}"/>
              </a:ext>
            </a:extLst>
          </p:cNvPr>
          <p:cNvSpPr txBox="1"/>
          <p:nvPr/>
        </p:nvSpPr>
        <p:spPr>
          <a:xfrm>
            <a:off x="1371600" y="7115577"/>
            <a:ext cx="1539240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Hướng phát triển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Mở rộng sang các vấn đề phức tạp hơn (đa pha, đa chiều, không đồng nhất)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3500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rPr>
              <a:t>Tối ưu hóa thời gian dự báo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62A64-B9BB-2907-A0EF-1A973103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6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0" y="4457700"/>
            <a:ext cx="18288000" cy="99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KẾT THÚC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7EFC5-3B93-984B-C71C-9F7B9D3962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917EFC5-3B93-984B-C71C-9F7B9D3962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D0BD4-CB68-0AB8-4B99-E4DC0419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97" y="342900"/>
            <a:ext cx="13868400" cy="6659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CF8F1-06A7-909E-6B51-EDF7DFB6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505700"/>
            <a:ext cx="47985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00" y="684948"/>
            <a:ext cx="7861743" cy="652888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6067" y="5143501"/>
            <a:ext cx="5030676" cy="4039376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6067" y="3251664"/>
            <a:ext cx="427345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59"/>
              </a:lnSpc>
              <a:spcBef>
                <a:spcPct val="0"/>
              </a:spcBef>
            </a:pPr>
            <a:r>
              <a:rPr lang="en-US" sz="7049" spc="-260">
                <a:solidFill>
                  <a:srgbClr val="F4F4F4"/>
                </a:solidFill>
                <a:latin typeface="Muli Bold"/>
              </a:rPr>
              <a:t>MỤC LỤC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6001" y="1502981"/>
            <a:ext cx="11163300" cy="4039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83"/>
              </a:lnSpc>
            </a:pP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I.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Giới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thiệu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 </a:t>
            </a:r>
          </a:p>
          <a:p>
            <a:pPr>
              <a:lnSpc>
                <a:spcPts val="8083"/>
              </a:lnSpc>
            </a:pP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II. </a:t>
            </a:r>
            <a:r>
              <a:rPr lang="vi-VN" sz="4699" spc="145" dirty="0">
                <a:solidFill>
                  <a:srgbClr val="000000"/>
                </a:solidFill>
                <a:latin typeface="Muli Bold"/>
              </a:rPr>
              <a:t>Mạng Neural thông tin vật lý PINN</a:t>
            </a:r>
          </a:p>
          <a:p>
            <a:pPr>
              <a:lnSpc>
                <a:spcPts val="8083"/>
              </a:lnSpc>
            </a:pPr>
            <a:r>
              <a:rPr lang="vi-VN" sz="4699" spc="145" dirty="0">
                <a:solidFill>
                  <a:srgbClr val="000000"/>
                </a:solidFill>
                <a:latin typeface="Muli Bold"/>
              </a:rPr>
              <a:t>III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.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Kết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luận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&amp;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Thảo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luận</a:t>
            </a:r>
            <a:endParaRPr lang="en-US" sz="4699" spc="145" dirty="0">
              <a:solidFill>
                <a:srgbClr val="000000"/>
              </a:solidFill>
              <a:latin typeface="Muli Bold"/>
            </a:endParaRPr>
          </a:p>
          <a:p>
            <a:pPr>
              <a:lnSpc>
                <a:spcPts val="8083"/>
              </a:lnSpc>
            </a:pPr>
            <a:r>
              <a:rPr lang="vi-VN" sz="4699" spc="145" dirty="0">
                <a:solidFill>
                  <a:srgbClr val="000000"/>
                </a:solidFill>
                <a:latin typeface="Muli Bold"/>
              </a:rPr>
              <a:t>I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V.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Kết</a:t>
            </a:r>
            <a:r>
              <a:rPr lang="en-US" sz="4699" spc="145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699" spc="145" dirty="0" err="1">
                <a:solidFill>
                  <a:srgbClr val="000000"/>
                </a:solidFill>
                <a:latin typeface="Muli Bold"/>
              </a:rPr>
              <a:t>luận</a:t>
            </a:r>
            <a:endParaRPr lang="en-US" sz="4699" spc="145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B47DF-F3D6-EB1E-BAE7-F9B1E300BC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98054" y="2270062"/>
            <a:ext cx="7617258" cy="5455067"/>
          </a:xfrm>
          <a:custGeom>
            <a:avLst/>
            <a:gdLst/>
            <a:ahLst/>
            <a:cxnLst/>
            <a:rect l="l" t="t" r="r" b="b"/>
            <a:pathLst>
              <a:path w="7617258" h="5455067">
                <a:moveTo>
                  <a:pt x="0" y="0"/>
                </a:moveTo>
                <a:lnTo>
                  <a:pt x="7617258" y="0"/>
                </a:lnTo>
                <a:lnTo>
                  <a:pt x="7617258" y="5455067"/>
                </a:lnTo>
                <a:lnTo>
                  <a:pt x="0" y="5455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06719" y="2243126"/>
            <a:ext cx="10149029" cy="5468535"/>
          </a:xfrm>
          <a:custGeom>
            <a:avLst/>
            <a:gdLst/>
            <a:ahLst/>
            <a:cxnLst/>
            <a:rect l="l" t="t" r="r" b="b"/>
            <a:pathLst>
              <a:path w="10149029" h="5468535">
                <a:moveTo>
                  <a:pt x="0" y="0"/>
                </a:moveTo>
                <a:lnTo>
                  <a:pt x="10149029" y="0"/>
                </a:lnTo>
                <a:lnTo>
                  <a:pt x="10149029" y="5468535"/>
                </a:lnTo>
                <a:lnTo>
                  <a:pt x="0" y="5468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500" spc="-65">
                <a:solidFill>
                  <a:srgbClr val="F10707"/>
                </a:solidFill>
                <a:latin typeface="Muli Bold"/>
              </a:rPr>
              <a:t>I. GIỚI THIỆU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Machine Learning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70FA2-CED7-443E-B62B-556A8164D0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603809" y="3292034"/>
            <a:ext cx="11878404" cy="6354946"/>
          </a:xfrm>
          <a:custGeom>
            <a:avLst/>
            <a:gdLst/>
            <a:ahLst/>
            <a:cxnLst/>
            <a:rect l="l" t="t" r="r" b="b"/>
            <a:pathLst>
              <a:path w="11878404" h="6354946">
                <a:moveTo>
                  <a:pt x="0" y="0"/>
                </a:moveTo>
                <a:lnTo>
                  <a:pt x="11878405" y="0"/>
                </a:lnTo>
                <a:lnTo>
                  <a:pt x="11878405" y="6354946"/>
                </a:lnTo>
                <a:lnTo>
                  <a:pt x="0" y="6354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500" spc="-65">
                <a:solidFill>
                  <a:srgbClr val="F10707"/>
                </a:solidFill>
                <a:latin typeface="Muli Bold"/>
              </a:rPr>
              <a:t>I. GIỚI THIỆU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5370" y="1038225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Deep Learning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642" y="1781175"/>
            <a:ext cx="15746671" cy="128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Là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lĩnh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vực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con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của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Machine Learning </a:t>
            </a: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Máy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tính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sẽ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học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để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cải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thiện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vi-VN" sz="2800" spc="-28" dirty="0">
                <a:solidFill>
                  <a:srgbClr val="000000"/>
                </a:solidFill>
                <a:latin typeface="Muli"/>
              </a:rPr>
              <a:t>thuật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toán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(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có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thể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không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cần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sự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can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thiệp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của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con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người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)</a:t>
            </a: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Có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thể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giải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hoặc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dự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đoán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các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phương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trình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cực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kỳ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phức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tạp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(vi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phân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,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tích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phân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nhiều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lớp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, ...)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BD241-BB4D-AFF1-FC31-88F6C97746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224293" y="2169451"/>
            <a:ext cx="11839414" cy="7088849"/>
          </a:xfrm>
          <a:custGeom>
            <a:avLst/>
            <a:gdLst/>
            <a:ahLst/>
            <a:cxnLst/>
            <a:rect l="l" t="t" r="r" b="b"/>
            <a:pathLst>
              <a:path w="11839414" h="7088849">
                <a:moveTo>
                  <a:pt x="0" y="0"/>
                </a:moveTo>
                <a:lnTo>
                  <a:pt x="11839414" y="0"/>
                </a:lnTo>
                <a:lnTo>
                  <a:pt x="11839414" y="7088849"/>
                </a:lnTo>
                <a:lnTo>
                  <a:pt x="0" y="7088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5370" y="179989"/>
            <a:ext cx="1140290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500" spc="-65">
                <a:solidFill>
                  <a:srgbClr val="F10707"/>
                </a:solidFill>
                <a:latin typeface="Muli Bold"/>
              </a:rPr>
              <a:t>I. GIỚI THIỆU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5370" y="1180114"/>
            <a:ext cx="16468077" cy="69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Ứng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dụng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Deep Learning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trong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ngành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dầu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khí</a:t>
            </a: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 trước đây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C88DB-F9BB-5603-37FF-52AE116F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" y="2894186"/>
            <a:ext cx="9210257" cy="4611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C429B0-0A19-E7EF-29BC-0726E59A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760" y="2897664"/>
            <a:ext cx="8825978" cy="460803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BCDCB-8B32-9BCE-C85C-B3642D6A2F4A}"/>
              </a:ext>
            </a:extLst>
          </p:cNvPr>
          <p:cNvCxnSpPr>
            <a:cxnSpLocks/>
          </p:cNvCxnSpPr>
          <p:nvPr/>
        </p:nvCxnSpPr>
        <p:spPr>
          <a:xfrm flipV="1">
            <a:off x="9102225" y="5905500"/>
            <a:ext cx="1150108" cy="429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932A7D2-6A50-79A5-5136-9ECB3C9D59DB}"/>
              </a:ext>
            </a:extLst>
          </p:cNvPr>
          <p:cNvSpPr/>
          <p:nvPr/>
        </p:nvSpPr>
        <p:spPr>
          <a:xfrm>
            <a:off x="7385020" y="5657388"/>
            <a:ext cx="1758980" cy="1467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AF1C1-2FD6-A229-A5F5-1931AE9B709B}"/>
              </a:ext>
            </a:extLst>
          </p:cNvPr>
          <p:cNvSpPr txBox="1"/>
          <p:nvPr/>
        </p:nvSpPr>
        <p:spPr>
          <a:xfrm>
            <a:off x="398330" y="9704495"/>
            <a:ext cx="455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latin typeface="Muli" panose="020B0604020202020204" charset="0"/>
              </a:rPr>
              <a:t>Lan Mai-Cao </a:t>
            </a:r>
            <a:r>
              <a:rPr lang="en-US" b="1" dirty="0">
                <a:latin typeface="Muli" panose="020B0604020202020204" charset="0"/>
              </a:rPr>
              <a:t>et al. </a:t>
            </a:r>
            <a:r>
              <a:rPr lang="vi-VN" b="1" dirty="0">
                <a:latin typeface="Muli" panose="020B0604020202020204" charset="0"/>
              </a:rPr>
              <a:t>2020</a:t>
            </a:r>
            <a:endParaRPr lang="en-US" b="1" dirty="0">
              <a:latin typeface="Muli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E35040-CECB-0A91-3460-57F8C7A10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25369" y="179989"/>
            <a:ext cx="1528631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II. Mạng Neural thông tin vật lý (PINN)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5370" y="1180114"/>
            <a:ext cx="16468077" cy="69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Đặt vấn đề 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D0D39A3E-8036-65FA-A5DE-E9ADE225053B}"/>
              </a:ext>
            </a:extLst>
          </p:cNvPr>
          <p:cNvSpPr txBox="1"/>
          <p:nvPr/>
        </p:nvSpPr>
        <p:spPr>
          <a:xfrm>
            <a:off x="113642" y="1896612"/>
            <a:ext cx="15746671" cy="128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vi-VN" sz="2800" spc="-28" dirty="0">
                <a:solidFill>
                  <a:srgbClr val="000000"/>
                </a:solidFill>
                <a:latin typeface="Muli"/>
              </a:rPr>
              <a:t>Giải các phương trình phức tạp / dài dòng</a:t>
            </a: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vi-VN" sz="2800" spc="-28" dirty="0">
                <a:solidFill>
                  <a:srgbClr val="000000"/>
                </a:solidFill>
                <a:latin typeface="Muli"/>
              </a:rPr>
              <a:t>Đòi hỏi một phương pháp chính xác </a:t>
            </a: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vi-VN" sz="2800" spc="-28" dirty="0">
                <a:solidFill>
                  <a:srgbClr val="000000"/>
                </a:solidFill>
                <a:latin typeface="Muli"/>
              </a:rPr>
              <a:t>Giảm thiểu tình trạng overfitting </a:t>
            </a:r>
            <a:endParaRPr lang="en-US" sz="2800" spc="-28" dirty="0">
              <a:solidFill>
                <a:srgbClr val="000000"/>
              </a:solidFill>
              <a:latin typeface="Mul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2285EC-2BAC-FE66-21E3-36EEEACF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9" y="3207953"/>
            <a:ext cx="10395031" cy="62520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EEB2BD-563F-3E70-B43A-47C565610CF3}"/>
              </a:ext>
            </a:extLst>
          </p:cNvPr>
          <p:cNvSpPr txBox="1"/>
          <p:nvPr/>
        </p:nvSpPr>
        <p:spPr>
          <a:xfrm>
            <a:off x="398330" y="9704495"/>
            <a:ext cx="455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uli" panose="020B0604020202020204" charset="0"/>
              </a:rPr>
              <a:t>Shashank Reddy </a:t>
            </a:r>
            <a:r>
              <a:rPr lang="en-US" b="1" dirty="0" err="1">
                <a:latin typeface="Muli" panose="020B0604020202020204" charset="0"/>
              </a:rPr>
              <a:t>Vadyala</a:t>
            </a:r>
            <a:r>
              <a:rPr lang="en-US" b="1" dirty="0">
                <a:latin typeface="Muli" panose="020B0604020202020204" charset="0"/>
              </a:rPr>
              <a:t> et al. 2022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119F93-FA66-98B0-0CE5-46C181A9219C}"/>
              </a:ext>
            </a:extLst>
          </p:cNvPr>
          <p:cNvSpPr/>
          <p:nvPr/>
        </p:nvSpPr>
        <p:spPr>
          <a:xfrm>
            <a:off x="13117113" y="2307992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Thông tin vật lý 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1DCDA-8B6D-1F37-D66A-7EAC81E45307}"/>
              </a:ext>
            </a:extLst>
          </p:cNvPr>
          <p:cNvSpPr/>
          <p:nvPr/>
        </p:nvSpPr>
        <p:spPr>
          <a:xfrm>
            <a:off x="11025240" y="4207138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Phương trình vật lý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F7E4E-F980-5728-A0F0-1F655745BE13}"/>
              </a:ext>
            </a:extLst>
          </p:cNvPr>
          <p:cNvSpPr/>
          <p:nvPr/>
        </p:nvSpPr>
        <p:spPr>
          <a:xfrm>
            <a:off x="15321623" y="4207138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Điều kiện ban đầu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0DFFAB-B5E6-376A-BB14-600CDBAED855}"/>
              </a:ext>
            </a:extLst>
          </p:cNvPr>
          <p:cNvSpPr/>
          <p:nvPr/>
        </p:nvSpPr>
        <p:spPr>
          <a:xfrm>
            <a:off x="13272977" y="6106284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Deep Learning sử dụng PINN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50DD2-9051-D473-D089-97C37DFD1F1C}"/>
              </a:ext>
            </a:extLst>
          </p:cNvPr>
          <p:cNvSpPr/>
          <p:nvPr/>
        </p:nvSpPr>
        <p:spPr>
          <a:xfrm>
            <a:off x="13272977" y="8153523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Kết quả dự đoán 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4E7D2D-60BF-47A0-4F7A-1F0335B8B009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2396840" y="3592896"/>
            <a:ext cx="2091873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8C6EDB-E36F-77B1-52BC-91A7629322A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4488713" y="3592896"/>
            <a:ext cx="2204510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4D5ADD-CD9B-465F-5716-2138388B639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12396840" y="5492042"/>
            <a:ext cx="2247737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51AD4C-59FC-49ED-B9A2-0DB3DFC6C8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4644577" y="7391188"/>
            <a:ext cx="0" cy="7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E064F-0B9E-D7C4-6E1C-EDD7272068E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4644577" y="5492042"/>
            <a:ext cx="2048646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B705FC-C6C2-EDA1-297B-0B6D981344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8644121" y="1863048"/>
            <a:ext cx="9411627" cy="4077957"/>
          </a:xfrm>
          <a:custGeom>
            <a:avLst/>
            <a:gdLst/>
            <a:ahLst/>
            <a:cxnLst/>
            <a:rect l="l" t="t" r="r" b="b"/>
            <a:pathLst>
              <a:path w="9411627" h="4077957">
                <a:moveTo>
                  <a:pt x="0" y="0"/>
                </a:moveTo>
                <a:lnTo>
                  <a:pt x="9411627" y="0"/>
                </a:lnTo>
                <a:lnTo>
                  <a:pt x="9411627" y="4077958"/>
                </a:lnTo>
                <a:lnTo>
                  <a:pt x="0" y="4077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5370" y="7672481"/>
            <a:ext cx="9351778" cy="1557219"/>
          </a:xfrm>
          <a:custGeom>
            <a:avLst/>
            <a:gdLst/>
            <a:ahLst/>
            <a:cxnLst/>
            <a:rect l="l" t="t" r="r" b="b"/>
            <a:pathLst>
              <a:path w="9351778" h="1557219">
                <a:moveTo>
                  <a:pt x="0" y="0"/>
                </a:moveTo>
                <a:lnTo>
                  <a:pt x="9351778" y="0"/>
                </a:lnTo>
                <a:lnTo>
                  <a:pt x="9351778" y="1557220"/>
                </a:lnTo>
                <a:lnTo>
                  <a:pt x="0" y="1557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25370" y="6360106"/>
            <a:ext cx="3447434" cy="1312376"/>
          </a:xfrm>
          <a:custGeom>
            <a:avLst/>
            <a:gdLst/>
            <a:ahLst/>
            <a:cxnLst/>
            <a:rect l="l" t="t" r="r" b="b"/>
            <a:pathLst>
              <a:path w="3447434" h="1312376">
                <a:moveTo>
                  <a:pt x="0" y="0"/>
                </a:moveTo>
                <a:lnTo>
                  <a:pt x="3447434" y="0"/>
                </a:lnTo>
                <a:lnTo>
                  <a:pt x="3447434" y="1312375"/>
                </a:lnTo>
                <a:lnTo>
                  <a:pt x="0" y="1312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647339" y="4599687"/>
            <a:ext cx="3092528" cy="1087627"/>
          </a:xfrm>
          <a:custGeom>
            <a:avLst/>
            <a:gdLst/>
            <a:ahLst/>
            <a:cxnLst/>
            <a:rect l="l" t="t" r="r" b="b"/>
            <a:pathLst>
              <a:path w="3092528" h="1087627">
                <a:moveTo>
                  <a:pt x="0" y="0"/>
                </a:moveTo>
                <a:lnTo>
                  <a:pt x="3092529" y="0"/>
                </a:lnTo>
                <a:lnTo>
                  <a:pt x="3092529" y="1087626"/>
                </a:lnTo>
                <a:lnTo>
                  <a:pt x="0" y="1087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4193603" y="4178321"/>
            <a:ext cx="0" cy="42136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Freeform 14"/>
          <p:cNvSpPr/>
          <p:nvPr/>
        </p:nvSpPr>
        <p:spPr>
          <a:xfrm>
            <a:off x="2579588" y="3144097"/>
            <a:ext cx="3228031" cy="1034224"/>
          </a:xfrm>
          <a:custGeom>
            <a:avLst/>
            <a:gdLst/>
            <a:ahLst/>
            <a:cxnLst/>
            <a:rect l="l" t="t" r="r" b="b"/>
            <a:pathLst>
              <a:path w="3228031" h="1034224">
                <a:moveTo>
                  <a:pt x="0" y="0"/>
                </a:moveTo>
                <a:lnTo>
                  <a:pt x="3228031" y="0"/>
                </a:lnTo>
                <a:lnTo>
                  <a:pt x="3228031" y="1034224"/>
                </a:lnTo>
                <a:lnTo>
                  <a:pt x="0" y="1034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425370" y="1927149"/>
            <a:ext cx="3157066" cy="1029209"/>
            <a:chOff x="0" y="0"/>
            <a:chExt cx="831491" cy="271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31491" cy="271068"/>
            </a:xfrm>
            <a:custGeom>
              <a:avLst/>
              <a:gdLst/>
              <a:ahLst/>
              <a:cxnLst/>
              <a:rect l="l" t="t" r="r" b="b"/>
              <a:pathLst>
                <a:path w="831491" h="271068">
                  <a:moveTo>
                    <a:pt x="0" y="0"/>
                  </a:moveTo>
                  <a:lnTo>
                    <a:pt x="831491" y="0"/>
                  </a:lnTo>
                  <a:lnTo>
                    <a:pt x="831491" y="271068"/>
                  </a:lnTo>
                  <a:lnTo>
                    <a:pt x="0" y="2710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31491" cy="318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1"/>
                </a:lnSpc>
              </a:pPr>
              <a:r>
                <a:rPr lang="en-US" sz="2522">
                  <a:solidFill>
                    <a:srgbClr val="000000"/>
                  </a:solidFill>
                  <a:latin typeface="Muli Bold"/>
                </a:rPr>
                <a:t>Dòng chảy trong môi trường lỗ rỗng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25370" y="179989"/>
            <a:ext cx="1519563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II. Mạng Neural thông tin vật lý (PINN)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Phương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4000" spc="-49" dirty="0" err="1">
                <a:solidFill>
                  <a:srgbClr val="000000"/>
                </a:solidFill>
                <a:latin typeface="Muli Bold"/>
              </a:rPr>
              <a:t>trình</a:t>
            </a:r>
            <a:r>
              <a:rPr lang="en-US" sz="4000" spc="-49" dirty="0">
                <a:solidFill>
                  <a:srgbClr val="000000"/>
                </a:solidFill>
                <a:latin typeface="Muli Bold"/>
              </a:rPr>
              <a:t> Buckley - Leverett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5370" y="5950531"/>
            <a:ext cx="430843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Muli Bold"/>
              </a:rPr>
              <a:t>Điều kiện biên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880370" y="1927149"/>
            <a:ext cx="3157066" cy="1029209"/>
            <a:chOff x="0" y="0"/>
            <a:chExt cx="831491" cy="27106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31491" cy="271068"/>
            </a:xfrm>
            <a:custGeom>
              <a:avLst/>
              <a:gdLst/>
              <a:ahLst/>
              <a:cxnLst/>
              <a:rect l="l" t="t" r="r" b="b"/>
              <a:pathLst>
                <a:path w="831491" h="271068">
                  <a:moveTo>
                    <a:pt x="0" y="0"/>
                  </a:moveTo>
                  <a:lnTo>
                    <a:pt x="831491" y="0"/>
                  </a:lnTo>
                  <a:lnTo>
                    <a:pt x="831491" y="271068"/>
                  </a:lnTo>
                  <a:lnTo>
                    <a:pt x="0" y="2710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31491" cy="318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1"/>
                </a:lnSpc>
              </a:pPr>
              <a:r>
                <a:rPr lang="en-US" sz="2522">
                  <a:solidFill>
                    <a:srgbClr val="000000"/>
                  </a:solidFill>
                  <a:latin typeface="Muli Bold"/>
                </a:rPr>
                <a:t>Phương trình Darcy mở rộng 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2003903" y="2956359"/>
            <a:ext cx="2189701" cy="1877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 flipH="1">
            <a:off x="4193603" y="2956359"/>
            <a:ext cx="2265299" cy="1877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0231642" y="6160081"/>
            <a:ext cx="8284958" cy="1720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-28" dirty="0" err="1">
                <a:solidFill>
                  <a:srgbClr val="000000"/>
                </a:solidFill>
                <a:latin typeface="Muli Bold"/>
              </a:rPr>
              <a:t>Giả</a:t>
            </a:r>
            <a:r>
              <a:rPr lang="en-US" sz="2800" spc="-28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 Bold"/>
              </a:rPr>
              <a:t>thuyết</a:t>
            </a:r>
            <a:endParaRPr lang="en-US" sz="2800" spc="-28" dirty="0">
              <a:solidFill>
                <a:srgbClr val="000000"/>
              </a:solidFill>
              <a:latin typeface="Muli Bold"/>
            </a:endParaRP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Dòng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chảy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đẳng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hướng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 </a:t>
            </a:r>
            <a:endParaRPr lang="vi-VN" sz="2800" spc="-28" dirty="0">
              <a:solidFill>
                <a:srgbClr val="000000"/>
              </a:solidFill>
              <a:latin typeface="Muli"/>
            </a:endParaRP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Không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tồn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tại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áp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suất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mao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dẫn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(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Pcapillary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= 0) </a:t>
            </a:r>
          </a:p>
          <a:p>
            <a:pPr marL="604578" lvl="1" indent="-302289">
              <a:lnSpc>
                <a:spcPts val="3360"/>
              </a:lnSpc>
              <a:buFont typeface="Arial"/>
              <a:buChar char="•"/>
            </a:pP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Chất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lưu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không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trộn</a:t>
            </a:r>
            <a:r>
              <a:rPr lang="en-US" sz="2800" spc="-28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2800" spc="-28" dirty="0" err="1">
                <a:solidFill>
                  <a:srgbClr val="000000"/>
                </a:solidFill>
                <a:latin typeface="Muli"/>
              </a:rPr>
              <a:t>lẫn</a:t>
            </a:r>
            <a:endParaRPr lang="en-US" sz="2800" spc="-28" dirty="0">
              <a:solidFill>
                <a:srgbClr val="000000"/>
              </a:solidFill>
              <a:latin typeface="Mul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FB64B5-845E-23D9-337D-62E7195CCC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25369" y="179989"/>
            <a:ext cx="1528631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II. Mạng Neural thông tin vật lý (PINN)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5370" y="1180114"/>
            <a:ext cx="16468077" cy="69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Mô hình phương trình Buckley - Leverett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119F93-FA66-98B0-0CE5-46C181A9219C}"/>
              </a:ext>
            </a:extLst>
          </p:cNvPr>
          <p:cNvSpPr/>
          <p:nvPr/>
        </p:nvSpPr>
        <p:spPr>
          <a:xfrm>
            <a:off x="2672290" y="2149662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Thông tin vật lý 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1DCDA-8B6D-1F37-D66A-7EAC81E45307}"/>
              </a:ext>
            </a:extLst>
          </p:cNvPr>
          <p:cNvSpPr/>
          <p:nvPr/>
        </p:nvSpPr>
        <p:spPr>
          <a:xfrm>
            <a:off x="580417" y="4048808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Phương trình vật lý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F7E4E-F980-5728-A0F0-1F655745BE13}"/>
              </a:ext>
            </a:extLst>
          </p:cNvPr>
          <p:cNvSpPr/>
          <p:nvPr/>
        </p:nvSpPr>
        <p:spPr>
          <a:xfrm>
            <a:off x="4876800" y="4048808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Điều kiện ban đầu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0DFFAB-B5E6-376A-BB14-600CDBAED855}"/>
              </a:ext>
            </a:extLst>
          </p:cNvPr>
          <p:cNvSpPr/>
          <p:nvPr/>
        </p:nvSpPr>
        <p:spPr>
          <a:xfrm>
            <a:off x="2828154" y="5947954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Deep Learning sử dụng PINN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50DD2-9051-D473-D089-97C37DFD1F1C}"/>
              </a:ext>
            </a:extLst>
          </p:cNvPr>
          <p:cNvSpPr/>
          <p:nvPr/>
        </p:nvSpPr>
        <p:spPr>
          <a:xfrm>
            <a:off x="2828154" y="7995193"/>
            <a:ext cx="2743200" cy="1284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>
                <a:solidFill>
                  <a:schemeClr val="tx1"/>
                </a:solidFill>
                <a:latin typeface="Muli Bold" panose="020B0604020202020204" charset="0"/>
              </a:rPr>
              <a:t>Kết quả dự đoán </a:t>
            </a:r>
            <a:endParaRPr lang="en-US" sz="2200" b="1" dirty="0">
              <a:solidFill>
                <a:schemeClr val="tx1"/>
              </a:solidFill>
              <a:latin typeface="Muli Bol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4E7D2D-60BF-47A0-4F7A-1F0335B8B009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952017" y="3434566"/>
            <a:ext cx="2091873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8C6EDB-E36F-77B1-52BC-91A7629322A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043890" y="3434566"/>
            <a:ext cx="2204510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4D5ADD-CD9B-465F-5716-2138388B639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1952017" y="5333712"/>
            <a:ext cx="2247737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51AD4C-59FC-49ED-B9A2-0DB3DFC6C8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199754" y="7232858"/>
            <a:ext cx="0" cy="7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E064F-0B9E-D7C4-6E1C-EDD7272068E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199754" y="5333712"/>
            <a:ext cx="2048646" cy="6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oogle Shape;266;p6">
            <a:extLst>
              <a:ext uri="{FF2B5EF4-FFF2-40B4-BE49-F238E27FC236}">
                <a16:creationId xmlns:a16="http://schemas.microsoft.com/office/drawing/2014/main" id="{497DA3D2-7341-582E-B7AB-EA539E972C6B}"/>
              </a:ext>
            </a:extLst>
          </p:cNvPr>
          <p:cNvGrpSpPr/>
          <p:nvPr/>
        </p:nvGrpSpPr>
        <p:grpSpPr>
          <a:xfrm>
            <a:off x="10668002" y="2033071"/>
            <a:ext cx="5891086" cy="7099709"/>
            <a:chOff x="5547857" y="1509923"/>
            <a:chExt cx="3568600" cy="3927427"/>
          </a:xfrm>
        </p:grpSpPr>
        <p:sp>
          <p:nvSpPr>
            <p:cNvPr id="12" name="Google Shape;265;p6">
              <a:extLst>
                <a:ext uri="{FF2B5EF4-FFF2-40B4-BE49-F238E27FC236}">
                  <a16:creationId xmlns:a16="http://schemas.microsoft.com/office/drawing/2014/main" id="{E4EA1D42-4528-7302-5FBA-8585BC910DE7}"/>
                </a:ext>
              </a:extLst>
            </p:cNvPr>
            <p:cNvSpPr/>
            <p:nvPr/>
          </p:nvSpPr>
          <p:spPr>
            <a:xfrm>
              <a:off x="5547857" y="1509923"/>
              <a:ext cx="3558504" cy="3927427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endParaRPr>
            </a:p>
          </p:txBody>
        </p:sp>
        <p:cxnSp>
          <p:nvCxnSpPr>
            <p:cNvPr id="13" name="Google Shape;267;p6">
              <a:extLst>
                <a:ext uri="{FF2B5EF4-FFF2-40B4-BE49-F238E27FC236}">
                  <a16:creationId xmlns:a16="http://schemas.microsoft.com/office/drawing/2014/main" id="{6BDC4DB6-0116-78A6-31BA-01DC70CAD7F8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475048" y="2777646"/>
              <a:ext cx="0" cy="228600"/>
            </a:xfrm>
            <a:prstGeom prst="straightConnector1">
              <a:avLst/>
            </a:prstGeom>
            <a:noFill/>
            <a:ln w="28575" cap="flat" cmpd="sng">
              <a:solidFill>
                <a:srgbClr val="252D6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" name="Google Shape;270;p6">
              <a:extLst>
                <a:ext uri="{FF2B5EF4-FFF2-40B4-BE49-F238E27FC236}">
                  <a16:creationId xmlns:a16="http://schemas.microsoft.com/office/drawing/2014/main" id="{2AEA85F2-26F2-3665-608B-A8AA52A564F4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>
              <a:off x="7475048" y="3500282"/>
              <a:ext cx="0" cy="244200"/>
            </a:xfrm>
            <a:prstGeom prst="straightConnector1">
              <a:avLst/>
            </a:prstGeom>
            <a:noFill/>
            <a:ln w="28575" cap="flat" cmpd="sng">
              <a:solidFill>
                <a:srgbClr val="252D6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" name="Google Shape;268;p6">
              <a:extLst>
                <a:ext uri="{FF2B5EF4-FFF2-40B4-BE49-F238E27FC236}">
                  <a16:creationId xmlns:a16="http://schemas.microsoft.com/office/drawing/2014/main" id="{5ECB37C3-D025-A2A8-2EC9-B0EB11435DEA}"/>
                </a:ext>
              </a:extLst>
            </p:cNvPr>
            <p:cNvSpPr/>
            <p:nvPr/>
          </p:nvSpPr>
          <p:spPr>
            <a:xfrm>
              <a:off x="6224201" y="2282148"/>
              <a:ext cx="2501694" cy="495498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200" dirty="0">
                  <a:solidFill>
                    <a:schemeClr val="dk1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Thời gian (t), vị trị (x) + Phương trình</a:t>
              </a:r>
              <a:endParaRPr sz="2200" dirty="0">
                <a:latin typeface="Muli Bold" panose="020B0604020202020204" charset="0"/>
                <a:ea typeface="Cambria" panose="02040503050406030204" pitchFamily="18" charset="0"/>
              </a:endParaRPr>
            </a:p>
          </p:txBody>
        </p:sp>
        <p:sp>
          <p:nvSpPr>
            <p:cNvPr id="17" name="Google Shape;269;p6">
              <a:extLst>
                <a:ext uri="{FF2B5EF4-FFF2-40B4-BE49-F238E27FC236}">
                  <a16:creationId xmlns:a16="http://schemas.microsoft.com/office/drawing/2014/main" id="{4CE1F911-2C7D-B885-28F5-2F47C16DB021}"/>
                </a:ext>
              </a:extLst>
            </p:cNvPr>
            <p:cNvSpPr/>
            <p:nvPr/>
          </p:nvSpPr>
          <p:spPr>
            <a:xfrm>
              <a:off x="6224201" y="3006224"/>
              <a:ext cx="2501694" cy="494058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200" dirty="0">
                  <a:latin typeface="Muli Bold" panose="020B0604020202020204" charset="0"/>
                  <a:ea typeface="Cambria" panose="02040503050406030204" pitchFamily="18" charset="0"/>
                </a:rPr>
                <a:t>Mạng PINN </a:t>
              </a:r>
              <a:endParaRPr sz="2200" dirty="0">
                <a:latin typeface="Muli Bold" panose="020B0604020202020204" charset="0"/>
                <a:ea typeface="Cambria" panose="02040503050406030204" pitchFamily="18" charset="0"/>
              </a:endParaRPr>
            </a:p>
          </p:txBody>
        </p:sp>
        <p:sp>
          <p:nvSpPr>
            <p:cNvPr id="19" name="Google Shape;271;p6">
              <a:extLst>
                <a:ext uri="{FF2B5EF4-FFF2-40B4-BE49-F238E27FC236}">
                  <a16:creationId xmlns:a16="http://schemas.microsoft.com/office/drawing/2014/main" id="{9A805EBB-E64A-2767-A816-D24E0B8A1CBB}"/>
                </a:ext>
              </a:extLst>
            </p:cNvPr>
            <p:cNvSpPr/>
            <p:nvPr/>
          </p:nvSpPr>
          <p:spPr>
            <a:xfrm>
              <a:off x="6224200" y="3744489"/>
              <a:ext cx="2501694" cy="750852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Mô</a:t>
              </a:r>
              <a:r>
                <a:rPr lang="en-US" sz="2200" b="1" dirty="0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hình</a:t>
              </a:r>
              <a:r>
                <a:rPr lang="en-US" sz="2200" b="1" dirty="0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bằng</a:t>
              </a:r>
              <a:r>
                <a:rPr lang="en-US" sz="2200" b="1" dirty="0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thông</a:t>
              </a:r>
              <a:r>
                <a:rPr lang="en-US" sz="2200" b="1" dirty="0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 tin </a:t>
              </a: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vật</a:t>
              </a:r>
              <a:r>
                <a:rPr lang="en-US" sz="2200" b="1" dirty="0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 </a:t>
              </a:r>
              <a:r>
                <a:rPr lang="en-US" sz="2200" b="1" dirty="0" err="1">
                  <a:solidFill>
                    <a:srgbClr val="FF0000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lý</a:t>
              </a:r>
              <a:endParaRPr sz="2200" dirty="0">
                <a:latin typeface="Muli Bold" panose="020B0604020202020204" charset="0"/>
                <a:ea typeface="Cambria" panose="02040503050406030204" pitchFamily="18" charset="0"/>
              </a:endParaRPr>
            </a:p>
          </p:txBody>
        </p:sp>
        <p:sp>
          <p:nvSpPr>
            <p:cNvPr id="22" name="Google Shape;272;p6">
              <a:extLst>
                <a:ext uri="{FF2B5EF4-FFF2-40B4-BE49-F238E27FC236}">
                  <a16:creationId xmlns:a16="http://schemas.microsoft.com/office/drawing/2014/main" id="{5F39291E-6DBB-7750-215E-7BB80E6381E3}"/>
                </a:ext>
              </a:extLst>
            </p:cNvPr>
            <p:cNvSpPr/>
            <p:nvPr/>
          </p:nvSpPr>
          <p:spPr>
            <a:xfrm>
              <a:off x="6224200" y="4749799"/>
              <a:ext cx="2501693" cy="494058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200" dirty="0">
                  <a:solidFill>
                    <a:schemeClr val="dk1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Kết quả dự báo </a:t>
              </a:r>
              <a:endParaRPr sz="2200" dirty="0">
                <a:latin typeface="Muli Bold" panose="020B0604020202020204" charset="0"/>
                <a:ea typeface="Cambria" panose="02040503050406030204" pitchFamily="18" charset="0"/>
              </a:endParaRPr>
            </a:p>
          </p:txBody>
        </p:sp>
        <p:sp>
          <p:nvSpPr>
            <p:cNvPr id="27" name="Google Shape;273;p6">
              <a:extLst>
                <a:ext uri="{FF2B5EF4-FFF2-40B4-BE49-F238E27FC236}">
                  <a16:creationId xmlns:a16="http://schemas.microsoft.com/office/drawing/2014/main" id="{2FD318BB-2657-49C3-087E-B62EDC047C88}"/>
                </a:ext>
              </a:extLst>
            </p:cNvPr>
            <p:cNvSpPr txBox="1"/>
            <p:nvPr/>
          </p:nvSpPr>
          <p:spPr>
            <a:xfrm>
              <a:off x="5557953" y="1520755"/>
              <a:ext cx="3558504" cy="425618"/>
            </a:xfrm>
            <a:prstGeom prst="rect">
              <a:avLst/>
            </a:prstGeom>
            <a:solidFill>
              <a:srgbClr val="D9959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Muli Bold" panose="020B0604020202020204" charset="0"/>
                  <a:ea typeface="Cambria" panose="02040503050406030204" pitchFamily="18" charset="0"/>
                  <a:cs typeface="Arial"/>
                  <a:sym typeface="Arial"/>
                </a:rPr>
                <a:t>PINN (Physics-informed neural networks)</a:t>
              </a:r>
              <a:endParaRPr lang="vi-VN" sz="22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sz="2200" b="1" dirty="0">
                <a:solidFill>
                  <a:schemeClr val="dk1"/>
                </a:solidFill>
                <a:latin typeface="Muli Bold" panose="020B0604020202020204" charset="0"/>
                <a:ea typeface="Cambria" panose="02040503050406030204" pitchFamily="18" charset="0"/>
                <a:cs typeface="Arial"/>
                <a:sym typeface="Arial"/>
              </a:endParaRPr>
            </a:p>
          </p:txBody>
        </p:sp>
        <p:cxnSp>
          <p:nvCxnSpPr>
            <p:cNvPr id="30" name="Google Shape;274;p6">
              <a:extLst>
                <a:ext uri="{FF2B5EF4-FFF2-40B4-BE49-F238E27FC236}">
                  <a16:creationId xmlns:a16="http://schemas.microsoft.com/office/drawing/2014/main" id="{EE6472A5-267B-80A1-C1B6-D134B26DE464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>
              <a:off x="7475047" y="4495341"/>
              <a:ext cx="0" cy="254400"/>
            </a:xfrm>
            <a:prstGeom prst="straightConnector1">
              <a:avLst/>
            </a:prstGeom>
            <a:noFill/>
            <a:ln w="28575" cap="flat" cmpd="sng">
              <a:solidFill>
                <a:srgbClr val="252D6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32B1DA5-537F-6354-3480-0C0C346FDA29}"/>
              </a:ext>
            </a:extLst>
          </p:cNvPr>
          <p:cNvSpPr/>
          <p:nvPr/>
        </p:nvSpPr>
        <p:spPr>
          <a:xfrm>
            <a:off x="8452910" y="4838700"/>
            <a:ext cx="1605490" cy="838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88AD05-38A3-179C-BFBD-FAC04C53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72040" y="466873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E76A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93447" y="252050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687D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545029" y="1895475"/>
            <a:ext cx="11197941" cy="8295249"/>
          </a:xfrm>
          <a:custGeom>
            <a:avLst/>
            <a:gdLst/>
            <a:ahLst/>
            <a:cxnLst/>
            <a:rect l="l" t="t" r="r" b="b"/>
            <a:pathLst>
              <a:path w="11197941" h="8295249">
                <a:moveTo>
                  <a:pt x="0" y="0"/>
                </a:moveTo>
                <a:lnTo>
                  <a:pt x="11197942" y="0"/>
                </a:lnTo>
                <a:lnTo>
                  <a:pt x="11197942" y="8295249"/>
                </a:lnTo>
                <a:lnTo>
                  <a:pt x="0" y="8295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5369" y="179989"/>
            <a:ext cx="1528631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vi-VN" sz="6500" spc="-65" dirty="0">
                <a:solidFill>
                  <a:srgbClr val="F10707"/>
                </a:solidFill>
                <a:latin typeface="Muli Bold"/>
              </a:rPr>
              <a:t>II. Mạng Neural thông tin vật lý (PINN)</a:t>
            </a:r>
            <a:endParaRPr lang="en-US" sz="6500" spc="-65" dirty="0">
              <a:solidFill>
                <a:srgbClr val="F10707"/>
              </a:solidFill>
              <a:latin typeface="Muli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5370" y="1162050"/>
            <a:ext cx="12467929" cy="6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vi-VN" sz="4000" spc="-49" dirty="0">
                <a:solidFill>
                  <a:srgbClr val="000000"/>
                </a:solidFill>
                <a:latin typeface="Muli Bold"/>
              </a:rPr>
              <a:t>Mô hình phương trình Buckley - Leverett</a:t>
            </a:r>
            <a:endParaRPr lang="en-US" sz="4000" spc="-49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A1B2FE-34E1-ABA4-5A08-25ADA12E5B6F}"/>
              </a:ext>
            </a:extLst>
          </p:cNvPr>
          <p:cNvSpPr/>
          <p:nvPr/>
        </p:nvSpPr>
        <p:spPr>
          <a:xfrm>
            <a:off x="7239000" y="2247900"/>
            <a:ext cx="1676400" cy="838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A776EC-960E-04A8-6340-374F5CD6D166}"/>
              </a:ext>
            </a:extLst>
          </p:cNvPr>
          <p:cNvSpPr/>
          <p:nvPr/>
        </p:nvSpPr>
        <p:spPr>
          <a:xfrm>
            <a:off x="6858000" y="3619499"/>
            <a:ext cx="2438400" cy="1049231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5DB289-4BD0-4707-49BC-11962350A849}"/>
              </a:ext>
            </a:extLst>
          </p:cNvPr>
          <p:cNvSpPr/>
          <p:nvPr/>
        </p:nvSpPr>
        <p:spPr>
          <a:xfrm>
            <a:off x="6019800" y="5093655"/>
            <a:ext cx="4114800" cy="4031295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A602C5-88A4-81CE-835E-464D94251CBB}"/>
              </a:ext>
            </a:extLst>
          </p:cNvPr>
          <p:cNvSpPr/>
          <p:nvPr/>
        </p:nvSpPr>
        <p:spPr>
          <a:xfrm>
            <a:off x="7239000" y="9486900"/>
            <a:ext cx="1676400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74FDA5-3FBB-921E-BA50-1F7DAE5AE011}"/>
              </a:ext>
            </a:extLst>
          </p:cNvPr>
          <p:cNvSpPr/>
          <p:nvPr/>
        </p:nvSpPr>
        <p:spPr>
          <a:xfrm>
            <a:off x="3836739" y="6743700"/>
            <a:ext cx="1676400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48B7C2-0B60-69F7-1012-5A293D6BC6AD}"/>
              </a:ext>
            </a:extLst>
          </p:cNvPr>
          <p:cNvSpPr/>
          <p:nvPr/>
        </p:nvSpPr>
        <p:spPr>
          <a:xfrm>
            <a:off x="10641261" y="6043099"/>
            <a:ext cx="1677611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647D30-8019-E9A2-B868-56851DDB4EAD}"/>
              </a:ext>
            </a:extLst>
          </p:cNvPr>
          <p:cNvSpPr/>
          <p:nvPr/>
        </p:nvSpPr>
        <p:spPr>
          <a:xfrm>
            <a:off x="10641261" y="7282840"/>
            <a:ext cx="1677611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AFDBD9-698A-7074-EBB5-7375250453DD}"/>
              </a:ext>
            </a:extLst>
          </p:cNvPr>
          <p:cNvSpPr/>
          <p:nvPr/>
        </p:nvSpPr>
        <p:spPr>
          <a:xfrm>
            <a:off x="10641261" y="9486900"/>
            <a:ext cx="1677611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AF13B8-50A1-DD18-AB6D-641703CB6736}"/>
              </a:ext>
            </a:extLst>
          </p:cNvPr>
          <p:cNvSpPr/>
          <p:nvPr/>
        </p:nvSpPr>
        <p:spPr>
          <a:xfrm>
            <a:off x="12909136" y="7282840"/>
            <a:ext cx="1677611" cy="457200"/>
          </a:xfrm>
          <a:prstGeom prst="round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A75DAC-2302-2999-7EB9-C957967975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37903" r="68530" b="33946"/>
          <a:stretch/>
        </p:blipFill>
        <p:spPr>
          <a:xfrm>
            <a:off x="15392400" y="122184"/>
            <a:ext cx="3124200" cy="2128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673</Words>
  <Application>Microsoft Office PowerPoint</Application>
  <PresentationFormat>Custom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Muli Bold</vt:lpstr>
      <vt:lpstr>Cambria</vt:lpstr>
      <vt:lpstr>Calibri</vt:lpstr>
      <vt:lpstr>Muli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BTL Thu gom &amp; vận chuyển</dc:title>
  <cp:lastModifiedBy>Nguyen Le</cp:lastModifiedBy>
  <cp:revision>12</cp:revision>
  <dcterms:created xsi:type="dcterms:W3CDTF">2006-08-16T00:00:00Z</dcterms:created>
  <dcterms:modified xsi:type="dcterms:W3CDTF">2024-03-14T07:34:57Z</dcterms:modified>
  <dc:identifier>DAF_SY56204</dc:identifier>
</cp:coreProperties>
</file>