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2" r:id="rId3"/>
    <p:sldId id="287" r:id="rId4"/>
    <p:sldId id="286" r:id="rId5"/>
    <p:sldId id="288" r:id="rId6"/>
    <p:sldId id="290" r:id="rId7"/>
    <p:sldId id="289" r:id="rId8"/>
    <p:sldId id="29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1798" autoAdjust="0"/>
  </p:normalViewPr>
  <p:slideViewPr>
    <p:cSldViewPr>
      <p:cViewPr>
        <p:scale>
          <a:sx n="122" d="100"/>
          <a:sy n="122" d="100"/>
        </p:scale>
        <p:origin x="326" y="-5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6F73D-4078-4740-BE33-450AC48E26D3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87D37-623A-417E-B485-67EB1250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72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28702-633C-4F70-8B53-8514E3E7250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90163-FAFD-47D6-BE4F-B2E71F8C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0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2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6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FB9-D986-4588-89A1-A7B0DB1EB734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2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3EF6-A9B4-4DCF-AE33-72D34092DF47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9FB9-E17D-4926-AE73-6DFE876D5B86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BB15-C8C7-4805-8AE6-C15CCAE2878B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 b="1">
                <a:solidFill>
                  <a:schemeClr val="tx1"/>
                </a:solidFill>
              </a:defRPr>
            </a:lvl1pPr>
          </a:lstStyle>
          <a:p>
            <a:fld id="{A3A973BD-8CE5-47C4-B8E5-573200B24D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3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164-6ADB-499A-843B-E6889DEF3B0A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6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2634-3132-4E5E-A529-FBD12EAA821B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7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2956-98CE-4D66-A90C-70495300DF81}" type="datetime1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2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4F9B-42BE-4EF1-A4C3-C8545D99DA99}" type="datetime1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5D71-2CC4-43E0-B6F1-FEC870C70E51}" type="datetime1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1327-8CD9-4B10-8A70-71C5C5E42114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8FBC-D042-48E4-8E4A-76098E83520C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1952-32BD-43F4-9C70-E95D47B1E772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1194268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 ÁN THIẾT KẾ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6170" y="2203492"/>
            <a:ext cx="453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Code: DTU-308.2</a:t>
            </a:r>
          </a:p>
        </p:txBody>
      </p:sp>
      <p:sp>
        <p:nvSpPr>
          <p:cNvPr id="2" name="Rectangle 1"/>
          <p:cNvSpPr/>
          <p:nvPr/>
        </p:nvSpPr>
        <p:spPr>
          <a:xfrm>
            <a:off x="3804111" y="61695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2024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D0BD2-E872-4E2F-970D-19AD6B6B3AFC}"/>
              </a:ext>
            </a:extLst>
          </p:cNvPr>
          <p:cNvSpPr txBox="1"/>
          <p:nvPr/>
        </p:nvSpPr>
        <p:spPr>
          <a:xfrm>
            <a:off x="2239780" y="3469699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(Project design/Designed project)</a:t>
            </a:r>
          </a:p>
        </p:txBody>
      </p:sp>
    </p:spTree>
    <p:extLst>
      <p:ext uri="{BB962C8B-B14F-4D97-AF65-F5344CB8AC3E}">
        <p14:creationId xmlns:p14="http://schemas.microsoft.com/office/powerpoint/2010/main" val="25951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04800"/>
            <a:ext cx="472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371600"/>
            <a:ext cx="8305800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500" b="1" dirty="0" err="1">
                <a:solidFill>
                  <a:srgbClr val="0000FF"/>
                </a:solidFill>
              </a:rPr>
              <a:t>Chương</a:t>
            </a:r>
            <a:r>
              <a:rPr lang="en-US" sz="2500" b="1" dirty="0">
                <a:solidFill>
                  <a:srgbClr val="0000FF"/>
                </a:solidFill>
              </a:rPr>
              <a:t> 1: </a:t>
            </a:r>
            <a:r>
              <a:rPr lang="en-US" sz="2500" b="1" dirty="0" err="1">
                <a:solidFill>
                  <a:srgbClr val="0000FF"/>
                </a:solidFill>
              </a:rPr>
              <a:t>Quy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trình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phân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tích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thiết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kế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hệ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thống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điện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tử</a:t>
            </a:r>
            <a:r>
              <a:rPr lang="en-US" sz="2500" b="1" dirty="0">
                <a:solidFill>
                  <a:srgbClr val="0000FF"/>
                </a:solidFill>
              </a:rPr>
              <a:t>-tin </a:t>
            </a:r>
            <a:r>
              <a:rPr lang="en-US" sz="2500" b="1" dirty="0" err="1">
                <a:solidFill>
                  <a:srgbClr val="0000FF"/>
                </a:solidFill>
              </a:rPr>
              <a:t>học</a:t>
            </a:r>
            <a:endParaRPr lang="en-GB" sz="25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500" b="1" dirty="0" err="1">
                <a:solidFill>
                  <a:srgbClr val="0000FF"/>
                </a:solidFill>
              </a:rPr>
              <a:t>Chương</a:t>
            </a:r>
            <a:r>
              <a:rPr lang="en-US" sz="2500" b="1" dirty="0">
                <a:solidFill>
                  <a:srgbClr val="0000FF"/>
                </a:solidFill>
              </a:rPr>
              <a:t> 2: </a:t>
            </a:r>
            <a:r>
              <a:rPr lang="en-US" sz="2500" b="1" dirty="0" err="1">
                <a:solidFill>
                  <a:srgbClr val="0000FF"/>
                </a:solidFill>
              </a:rPr>
              <a:t>Sử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dụng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các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công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cụ</a:t>
            </a:r>
            <a:r>
              <a:rPr lang="en-US" sz="2500" b="1" dirty="0">
                <a:solidFill>
                  <a:srgbClr val="0000FF"/>
                </a:solidFill>
              </a:rPr>
              <a:t>, </a:t>
            </a:r>
            <a:r>
              <a:rPr lang="en-US" sz="2500" b="1" dirty="0" err="1">
                <a:solidFill>
                  <a:srgbClr val="0000FF"/>
                </a:solidFill>
              </a:rPr>
              <a:t>phương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pháp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thiết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kế</a:t>
            </a:r>
            <a:r>
              <a:rPr lang="en-US" sz="2500" b="1" dirty="0">
                <a:solidFill>
                  <a:srgbClr val="0000FF"/>
                </a:solidFill>
              </a:rPr>
              <a:t> (</a:t>
            </a:r>
            <a:r>
              <a:rPr lang="en-US" sz="2500" b="1" dirty="0" err="1">
                <a:solidFill>
                  <a:srgbClr val="0000FF"/>
                </a:solidFill>
              </a:rPr>
              <a:t>Thiết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kế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mạch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điện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tử</a:t>
            </a:r>
            <a:r>
              <a:rPr lang="en-US" sz="2500" b="1" dirty="0">
                <a:solidFill>
                  <a:srgbClr val="0000FF"/>
                </a:solidFill>
              </a:rPr>
              <a:t>, </a:t>
            </a:r>
            <a:r>
              <a:rPr lang="en-US" sz="2500" b="1" dirty="0" err="1">
                <a:solidFill>
                  <a:srgbClr val="0000FF"/>
                </a:solidFill>
              </a:rPr>
              <a:t>Nhúng</a:t>
            </a:r>
            <a:r>
              <a:rPr lang="en-US" sz="2500" b="1" dirty="0">
                <a:solidFill>
                  <a:srgbClr val="0000FF"/>
                </a:solidFill>
              </a:rPr>
              <a:t>, CAD, VXL,..)</a:t>
            </a:r>
            <a:r>
              <a:rPr lang="en-US" sz="2500" b="1" dirty="0" err="1">
                <a:solidFill>
                  <a:srgbClr val="0000FF"/>
                </a:solidFill>
              </a:rPr>
              <a:t>Altium</a:t>
            </a:r>
            <a:r>
              <a:rPr lang="en-US" sz="2500" b="1" dirty="0">
                <a:solidFill>
                  <a:srgbClr val="0000FF"/>
                </a:solidFill>
              </a:rPr>
              <a:t>, </a:t>
            </a:r>
            <a:r>
              <a:rPr lang="en-US" sz="2500" b="1" dirty="0" err="1">
                <a:solidFill>
                  <a:srgbClr val="0000FF"/>
                </a:solidFill>
              </a:rPr>
              <a:t>Powerpoint</a:t>
            </a:r>
            <a:r>
              <a:rPr lang="en-US" sz="2500" b="1" dirty="0">
                <a:solidFill>
                  <a:srgbClr val="0000FF"/>
                </a:solidFill>
              </a:rPr>
              <a:t>, Visio,…</a:t>
            </a:r>
            <a:r>
              <a:rPr lang="en-US" sz="2500" b="1" dirty="0" err="1">
                <a:solidFill>
                  <a:srgbClr val="0000FF"/>
                </a:solidFill>
              </a:rPr>
              <a:t>autoCAD</a:t>
            </a:r>
            <a:r>
              <a:rPr lang="en-US" sz="2500" b="1" dirty="0">
                <a:solidFill>
                  <a:srgbClr val="0000FF"/>
                </a:solidFill>
              </a:rPr>
              <a:t>,.. </a:t>
            </a:r>
            <a:endParaRPr lang="en-GB" sz="25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500" b="1" dirty="0" err="1">
                <a:solidFill>
                  <a:srgbClr val="0000FF"/>
                </a:solidFill>
              </a:rPr>
              <a:t>Chương</a:t>
            </a:r>
            <a:r>
              <a:rPr lang="en-US" sz="2500" b="1" dirty="0">
                <a:solidFill>
                  <a:srgbClr val="0000FF"/>
                </a:solidFill>
              </a:rPr>
              <a:t> 3: </a:t>
            </a:r>
            <a:r>
              <a:rPr lang="en-US" sz="2500" b="1" dirty="0" err="1">
                <a:solidFill>
                  <a:srgbClr val="0000FF"/>
                </a:solidFill>
              </a:rPr>
              <a:t>Thiết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kế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và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thi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công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hệ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thống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điện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tử</a:t>
            </a:r>
            <a:r>
              <a:rPr lang="en-US" sz="2500" b="1" dirty="0">
                <a:solidFill>
                  <a:srgbClr val="0000FF"/>
                </a:solidFill>
              </a:rPr>
              <a:t>-tin </a:t>
            </a:r>
            <a:r>
              <a:rPr lang="en-US" sz="2500" b="1" dirty="0" err="1">
                <a:solidFill>
                  <a:srgbClr val="0000FF"/>
                </a:solidFill>
              </a:rPr>
              <a:t>học</a:t>
            </a:r>
            <a:endParaRPr lang="en-GB" sz="25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500" b="1" dirty="0" err="1">
                <a:solidFill>
                  <a:srgbClr val="0000FF"/>
                </a:solidFill>
              </a:rPr>
              <a:t>Chương</a:t>
            </a:r>
            <a:r>
              <a:rPr lang="en-US" sz="2500" b="1" dirty="0">
                <a:solidFill>
                  <a:srgbClr val="0000FF"/>
                </a:solidFill>
              </a:rPr>
              <a:t> 4: </a:t>
            </a:r>
            <a:r>
              <a:rPr lang="en-US" sz="2500" b="1" dirty="0" err="1">
                <a:solidFill>
                  <a:srgbClr val="0000FF"/>
                </a:solidFill>
              </a:rPr>
              <a:t>Kiểm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tra</a:t>
            </a:r>
            <a:r>
              <a:rPr lang="en-US" sz="2500" b="1" dirty="0">
                <a:solidFill>
                  <a:srgbClr val="0000FF"/>
                </a:solidFill>
              </a:rPr>
              <a:t>, </a:t>
            </a:r>
            <a:r>
              <a:rPr lang="en-US" sz="2500" b="1" dirty="0" err="1">
                <a:solidFill>
                  <a:srgbClr val="0000FF"/>
                </a:solidFill>
              </a:rPr>
              <a:t>đánh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giá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và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tổng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kết</a:t>
            </a:r>
            <a:endParaRPr lang="en-GB" sz="25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04800"/>
            <a:ext cx="472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YÊU CẦU MÔN HỌC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513091"/>
            <a:ext cx="81534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GB" sz="2500" b="1" dirty="0" err="1">
                <a:solidFill>
                  <a:srgbClr val="0000FF"/>
                </a:solidFill>
              </a:rPr>
              <a:t>Mỗi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sinh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viên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sẽ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chọn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chủ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đề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phù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hợp</a:t>
            </a:r>
            <a:endParaRPr lang="en-GB" sz="2500" b="1" dirty="0">
              <a:solidFill>
                <a:srgbClr val="0000FF"/>
              </a:solidFill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GB" sz="2500" b="1" dirty="0" err="1">
                <a:solidFill>
                  <a:srgbClr val="0000FF"/>
                </a:solidFill>
              </a:rPr>
              <a:t>Trình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bày</a:t>
            </a:r>
            <a:r>
              <a:rPr lang="en-GB" sz="2500" b="1" dirty="0">
                <a:solidFill>
                  <a:srgbClr val="0000FF"/>
                </a:solidFill>
              </a:rPr>
              <a:t> ý </a:t>
            </a:r>
            <a:r>
              <a:rPr lang="en-GB" sz="2500" b="1" dirty="0" err="1">
                <a:solidFill>
                  <a:srgbClr val="0000FF"/>
                </a:solidFill>
              </a:rPr>
              <a:t>tưởng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và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kế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hoạch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để</a:t>
            </a:r>
            <a:r>
              <a:rPr lang="en-GB" sz="2500" b="1" dirty="0">
                <a:solidFill>
                  <a:srgbClr val="0000FF"/>
                </a:solidFill>
              </a:rPr>
              <a:t> GV </a:t>
            </a:r>
            <a:r>
              <a:rPr lang="en-GB" sz="2500" b="1" dirty="0" err="1">
                <a:solidFill>
                  <a:srgbClr val="0000FF"/>
                </a:solidFill>
              </a:rPr>
              <a:t>duyệt</a:t>
            </a:r>
            <a:endParaRPr lang="en-GB" sz="2500" b="1" dirty="0">
              <a:solidFill>
                <a:srgbClr val="0000FF"/>
              </a:solidFill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GB" sz="2500" b="1" dirty="0" err="1">
                <a:solidFill>
                  <a:srgbClr val="0000FF"/>
                </a:solidFill>
              </a:rPr>
              <a:t>Thực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hiện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GB" sz="2500" b="1" dirty="0" err="1">
                <a:solidFill>
                  <a:srgbClr val="0000FF"/>
                </a:solidFill>
              </a:rPr>
              <a:t>Báo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cáo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kết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quả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vào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cuối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kỳ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>
                <a:solidFill>
                  <a:srgbClr val="FF0000"/>
                </a:solidFill>
              </a:rPr>
              <a:t>(</a:t>
            </a:r>
            <a:r>
              <a:rPr lang="en-GB" sz="2500" b="1" dirty="0" err="1">
                <a:solidFill>
                  <a:srgbClr val="FF0000"/>
                </a:solidFill>
              </a:rPr>
              <a:t>phải</a:t>
            </a:r>
            <a:r>
              <a:rPr lang="en-GB" sz="2500" b="1" dirty="0">
                <a:solidFill>
                  <a:srgbClr val="FF0000"/>
                </a:solidFill>
              </a:rPr>
              <a:t> </a:t>
            </a:r>
            <a:r>
              <a:rPr lang="en-GB" sz="2500" b="1" dirty="0" err="1">
                <a:solidFill>
                  <a:srgbClr val="FF0000"/>
                </a:solidFill>
              </a:rPr>
              <a:t>có</a:t>
            </a:r>
            <a:r>
              <a:rPr lang="en-GB" sz="2500" b="1" dirty="0">
                <a:solidFill>
                  <a:srgbClr val="FF0000"/>
                </a:solidFill>
              </a:rPr>
              <a:t> </a:t>
            </a:r>
            <a:r>
              <a:rPr lang="en-GB" sz="2500" b="1" dirty="0" err="1">
                <a:solidFill>
                  <a:srgbClr val="FF0000"/>
                </a:solidFill>
              </a:rPr>
              <a:t>sản</a:t>
            </a:r>
            <a:r>
              <a:rPr lang="en-GB" sz="2500" b="1" dirty="0">
                <a:solidFill>
                  <a:srgbClr val="FF0000"/>
                </a:solidFill>
              </a:rPr>
              <a:t> </a:t>
            </a:r>
            <a:r>
              <a:rPr lang="en-GB" sz="2500" b="1" dirty="0" err="1">
                <a:solidFill>
                  <a:srgbClr val="FF0000"/>
                </a:solidFill>
              </a:rPr>
              <a:t>phẩm</a:t>
            </a:r>
            <a:r>
              <a:rPr lang="en-GB" sz="2500" b="1" dirty="0">
                <a:solidFill>
                  <a:srgbClr val="FF0000"/>
                </a:solidFill>
              </a:rPr>
              <a:t> </a:t>
            </a:r>
            <a:r>
              <a:rPr lang="en-GB" sz="2500" b="1" dirty="0" err="1">
                <a:solidFill>
                  <a:srgbClr val="FF0000"/>
                </a:solidFill>
              </a:rPr>
              <a:t>cụ</a:t>
            </a:r>
            <a:r>
              <a:rPr lang="en-GB" sz="2500" b="1" dirty="0">
                <a:solidFill>
                  <a:srgbClr val="FF0000"/>
                </a:solidFill>
              </a:rPr>
              <a:t> </a:t>
            </a:r>
            <a:r>
              <a:rPr lang="en-GB" sz="2500" b="1" dirty="0" err="1">
                <a:solidFill>
                  <a:srgbClr val="FF0000"/>
                </a:solidFill>
              </a:rPr>
              <a:t>thể</a:t>
            </a:r>
            <a:r>
              <a:rPr lang="en-GB" sz="2500" b="1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endParaRPr lang="en-GB" sz="25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8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04800"/>
            <a:ext cx="472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TÀI LIỆU THAM KHẢO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36" y="1433051"/>
            <a:ext cx="8846127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GB" sz="2500" dirty="0">
                <a:solidFill>
                  <a:srgbClr val="0000FF"/>
                </a:solidFill>
              </a:rPr>
              <a:t>1. </a:t>
            </a:r>
            <a:r>
              <a:rPr lang="en-GB" sz="2500" dirty="0" err="1">
                <a:solidFill>
                  <a:srgbClr val="0000FF"/>
                </a:solidFill>
              </a:rPr>
              <a:t>Xem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trên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tất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cả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các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nguồn</a:t>
            </a:r>
            <a:r>
              <a:rPr lang="en-GB" sz="2500" dirty="0">
                <a:solidFill>
                  <a:srgbClr val="0000FF"/>
                </a:solidFill>
              </a:rPr>
              <a:t>, </a:t>
            </a:r>
            <a:r>
              <a:rPr lang="en-GB" sz="2500" dirty="0" err="1">
                <a:solidFill>
                  <a:srgbClr val="0000FF"/>
                </a:solidFill>
              </a:rPr>
              <a:t>với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từ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khóa</a:t>
            </a:r>
            <a:r>
              <a:rPr lang="en-GB" sz="2500" dirty="0">
                <a:solidFill>
                  <a:srgbClr val="0000FF"/>
                </a:solidFill>
              </a:rPr>
              <a:t>: </a:t>
            </a:r>
            <a:r>
              <a:rPr lang="en-GB" sz="2500" dirty="0" err="1">
                <a:solidFill>
                  <a:srgbClr val="0000FF"/>
                </a:solidFill>
              </a:rPr>
              <a:t>Đồ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án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thiết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kế</a:t>
            </a:r>
            <a:r>
              <a:rPr lang="en-GB" sz="2500" dirty="0">
                <a:solidFill>
                  <a:srgbClr val="0000FF"/>
                </a:solidFill>
              </a:rPr>
              <a:t>, project design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GB" sz="2500" dirty="0">
                <a:solidFill>
                  <a:srgbClr val="0000FF"/>
                </a:solidFill>
              </a:rPr>
              <a:t>2. Project </a:t>
            </a:r>
            <a:r>
              <a:rPr lang="en-GB" sz="2500" dirty="0" err="1">
                <a:solidFill>
                  <a:srgbClr val="0000FF"/>
                </a:solidFill>
              </a:rPr>
              <a:t>mà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anh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chị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trước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đã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làm</a:t>
            </a:r>
            <a:endParaRPr lang="en-GB" sz="25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GB" sz="25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3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AA755-C69D-4729-AABE-1DEA6FC2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22D251-47FD-4F49-B5F5-B3EB37E16E01}"/>
              </a:ext>
            </a:extLst>
          </p:cNvPr>
          <p:cNvSpPr/>
          <p:nvPr/>
        </p:nvSpPr>
        <p:spPr>
          <a:xfrm>
            <a:off x="6270260" y="2326598"/>
            <a:ext cx="2699479" cy="21286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Đồ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tốt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nghiệp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kỹ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sư</a:t>
            </a:r>
            <a:r>
              <a:rPr lang="en-US" b="1" dirty="0">
                <a:solidFill>
                  <a:schemeClr val="bg1"/>
                </a:solidFill>
              </a:rPr>
              <a:t>/Engineering graduation project</a:t>
            </a:r>
            <a:endParaRPr lang="vi-VN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6AA94D-01EF-48C5-82E8-26B3E62DFC69}"/>
              </a:ext>
            </a:extLst>
          </p:cNvPr>
          <p:cNvSpPr/>
          <p:nvPr/>
        </p:nvSpPr>
        <p:spPr>
          <a:xfrm>
            <a:off x="457200" y="1752600"/>
            <a:ext cx="1676400" cy="7719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endParaRPr lang="vi-V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5EA154-E98F-40E7-BC7C-FC4674B0BDA5}"/>
              </a:ext>
            </a:extLst>
          </p:cNvPr>
          <p:cNvSpPr/>
          <p:nvPr/>
        </p:nvSpPr>
        <p:spPr>
          <a:xfrm>
            <a:off x="3172917" y="2816902"/>
            <a:ext cx="2207302" cy="11479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</a:rPr>
              <a:t>Đồ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án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thiết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kế</a:t>
            </a:r>
            <a:r>
              <a:rPr lang="en-US" sz="1800" b="1" dirty="0">
                <a:solidFill>
                  <a:schemeClr val="bg1"/>
                </a:solidFill>
              </a:rPr>
              <a:t>/project design</a:t>
            </a:r>
            <a:endParaRPr lang="vi-VN" sz="1800" b="1" dirty="0">
              <a:solidFill>
                <a:schemeClr val="bg1"/>
              </a:solidFill>
            </a:endParaRPr>
          </a:p>
          <a:p>
            <a:pPr algn="ctr"/>
            <a:endParaRPr lang="vi-V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11F002-C566-4428-A124-13D6F792430D}"/>
              </a:ext>
            </a:extLst>
          </p:cNvPr>
          <p:cNvSpPr txBox="1"/>
          <p:nvPr/>
        </p:nvSpPr>
        <p:spPr>
          <a:xfrm>
            <a:off x="2691358" y="5195813"/>
            <a:ext cx="3761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rgbClr val="0000FF"/>
                </a:solidFill>
              </a:rPr>
              <a:t>Kỹ</a:t>
            </a:r>
            <a:r>
              <a:rPr lang="en-GB" sz="2000" b="1" dirty="0">
                <a:solidFill>
                  <a:srgbClr val="0000FF"/>
                </a:solidFill>
              </a:rPr>
              <a:t> </a:t>
            </a:r>
            <a:r>
              <a:rPr lang="en-GB" sz="2000" b="1" dirty="0" err="1">
                <a:solidFill>
                  <a:srgbClr val="0000FF"/>
                </a:solidFill>
              </a:rPr>
              <a:t>thuật</a:t>
            </a:r>
            <a:r>
              <a:rPr lang="en-GB" sz="2000" b="1" dirty="0">
                <a:solidFill>
                  <a:srgbClr val="0000FF"/>
                </a:solidFill>
              </a:rPr>
              <a:t> </a:t>
            </a:r>
            <a:r>
              <a:rPr lang="en-GB" sz="2000" b="1" dirty="0" err="1">
                <a:solidFill>
                  <a:srgbClr val="0000FF"/>
                </a:solidFill>
              </a:rPr>
              <a:t>điện</a:t>
            </a:r>
            <a:r>
              <a:rPr lang="en-GB" sz="2000" b="1" dirty="0">
                <a:solidFill>
                  <a:srgbClr val="0000FF"/>
                </a:solidFill>
              </a:rPr>
              <a:t> </a:t>
            </a:r>
            <a:r>
              <a:rPr lang="en-GB" sz="2000" b="1" dirty="0" err="1">
                <a:solidFill>
                  <a:srgbClr val="0000FF"/>
                </a:solidFill>
              </a:rPr>
              <a:t>tử</a:t>
            </a:r>
            <a:r>
              <a:rPr lang="en-GB" sz="2000" b="1" dirty="0">
                <a:solidFill>
                  <a:srgbClr val="0000FF"/>
                </a:solidFill>
              </a:rPr>
              <a:t>-tin </a:t>
            </a:r>
            <a:r>
              <a:rPr lang="en-GB" sz="2000" b="1" dirty="0" err="1">
                <a:solidFill>
                  <a:srgbClr val="0000FF"/>
                </a:solidFill>
              </a:rPr>
              <a:t>học</a:t>
            </a:r>
            <a:r>
              <a:rPr lang="en-GB" sz="2000" b="1" dirty="0">
                <a:solidFill>
                  <a:srgbClr val="0000FF"/>
                </a:solidFill>
              </a:rPr>
              <a:t> CN? </a:t>
            </a:r>
            <a:endParaRPr lang="vi-VN" sz="20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1A4A23-84E7-4651-8A84-E72616AEECD5}"/>
              </a:ext>
            </a:extLst>
          </p:cNvPr>
          <p:cNvSpPr/>
          <p:nvPr/>
        </p:nvSpPr>
        <p:spPr>
          <a:xfrm>
            <a:off x="470941" y="2816902"/>
            <a:ext cx="1676400" cy="7719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vi-V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1B66E1-C3DF-4F4A-AEED-938DD7A0D646}"/>
              </a:ext>
            </a:extLst>
          </p:cNvPr>
          <p:cNvSpPr/>
          <p:nvPr/>
        </p:nvSpPr>
        <p:spPr>
          <a:xfrm>
            <a:off x="470941" y="3964898"/>
            <a:ext cx="1676400" cy="7719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7664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B959-C551-45BD-9672-67356586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E9F9-C991-49CB-856D-1E11E82A1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32150"/>
            <a:ext cx="8229600" cy="31242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GB" sz="2500" b="1" dirty="0">
                <a:solidFill>
                  <a:srgbClr val="0000FF"/>
                </a:solidFill>
              </a:rPr>
              <a:t>1-Lập </a:t>
            </a:r>
            <a:r>
              <a:rPr lang="en-GB" sz="2500" b="1" dirty="0" err="1">
                <a:solidFill>
                  <a:srgbClr val="0000FF"/>
                </a:solidFill>
              </a:rPr>
              <a:t>trình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thiết</a:t>
            </a:r>
            <a:r>
              <a:rPr lang="en-GB" sz="2500" b="1" dirty="0">
                <a:solidFill>
                  <a:srgbClr val="0000FF"/>
                </a:solidFill>
              </a:rPr>
              <a:t> bi </a:t>
            </a:r>
            <a:r>
              <a:rPr lang="en-GB" sz="2500" b="1" dirty="0" err="1">
                <a:solidFill>
                  <a:srgbClr val="0000FF"/>
                </a:solidFill>
              </a:rPr>
              <a:t>phần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cứng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và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máy</a:t>
            </a:r>
            <a:r>
              <a:rPr lang="en-GB" sz="2500" b="1" dirty="0">
                <a:solidFill>
                  <a:srgbClr val="0000FF"/>
                </a:solidFill>
              </a:rPr>
              <a:t> </a:t>
            </a:r>
            <a:r>
              <a:rPr lang="en-GB" sz="2500" b="1" dirty="0" err="1">
                <a:solidFill>
                  <a:srgbClr val="0000FF"/>
                </a:solidFill>
              </a:rPr>
              <a:t>tính</a:t>
            </a:r>
            <a:endParaRPr lang="en-GB" sz="2500" b="1" dirty="0">
              <a:solidFill>
                <a:srgbClr val="0000FF"/>
              </a:solidFill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GB" sz="2500" dirty="0"/>
              <a:t>- </a:t>
            </a:r>
            <a:r>
              <a:rPr lang="en-GB" sz="2500" dirty="0" err="1"/>
              <a:t>Lập</a:t>
            </a:r>
            <a:r>
              <a:rPr lang="en-GB" sz="2500" dirty="0"/>
              <a:t> </a:t>
            </a:r>
            <a:r>
              <a:rPr lang="en-GB" sz="2500" dirty="0" err="1"/>
              <a:t>trình</a:t>
            </a:r>
            <a:r>
              <a:rPr lang="en-GB" sz="2500" dirty="0"/>
              <a:t> </a:t>
            </a:r>
            <a:r>
              <a:rPr lang="en-GB" sz="2500" dirty="0" err="1"/>
              <a:t>phần</a:t>
            </a:r>
            <a:r>
              <a:rPr lang="en-GB" sz="2500" dirty="0"/>
              <a:t> </a:t>
            </a:r>
            <a:r>
              <a:rPr lang="en-GB" sz="2500" dirty="0" err="1"/>
              <a:t>cứng</a:t>
            </a:r>
            <a:r>
              <a:rPr lang="en-GB" sz="2500" dirty="0"/>
              <a:t>: </a:t>
            </a:r>
            <a:r>
              <a:rPr lang="en-GB" sz="2500" dirty="0" err="1">
                <a:solidFill>
                  <a:srgbClr val="FF0000"/>
                </a:solidFill>
              </a:rPr>
              <a:t>máy</a:t>
            </a:r>
            <a:r>
              <a:rPr lang="en-GB" sz="2500" dirty="0">
                <a:solidFill>
                  <a:srgbClr val="FF0000"/>
                </a:solidFill>
              </a:rPr>
              <a:t> </a:t>
            </a:r>
            <a:r>
              <a:rPr lang="en-GB" sz="2500" dirty="0" err="1">
                <a:solidFill>
                  <a:srgbClr val="FF0000"/>
                </a:solidFill>
              </a:rPr>
              <a:t>tính</a:t>
            </a:r>
            <a:r>
              <a:rPr lang="en-GB" sz="2500" dirty="0">
                <a:solidFill>
                  <a:srgbClr val="FF0000"/>
                </a:solidFill>
              </a:rPr>
              <a:t> </a:t>
            </a:r>
            <a:r>
              <a:rPr lang="en-GB" sz="2500" dirty="0" err="1">
                <a:solidFill>
                  <a:srgbClr val="FF0000"/>
                </a:solidFill>
              </a:rPr>
              <a:t>nhúng</a:t>
            </a:r>
            <a:r>
              <a:rPr lang="en-GB" sz="2500" dirty="0">
                <a:solidFill>
                  <a:srgbClr val="FF0000"/>
                </a:solidFill>
              </a:rPr>
              <a:t>, chip </a:t>
            </a:r>
            <a:r>
              <a:rPr lang="en-GB" sz="2500" dirty="0" err="1">
                <a:solidFill>
                  <a:srgbClr val="FF0000"/>
                </a:solidFill>
              </a:rPr>
              <a:t>nhúng</a:t>
            </a:r>
            <a:r>
              <a:rPr lang="en-GB" sz="2500" dirty="0">
                <a:solidFill>
                  <a:srgbClr val="FF0000"/>
                </a:solidFill>
              </a:rPr>
              <a:t>, vi </a:t>
            </a:r>
            <a:r>
              <a:rPr lang="en-GB" sz="2500" dirty="0" err="1">
                <a:solidFill>
                  <a:srgbClr val="FF0000"/>
                </a:solidFill>
              </a:rPr>
              <a:t>điều</a:t>
            </a:r>
            <a:r>
              <a:rPr lang="en-GB" sz="2500" dirty="0">
                <a:solidFill>
                  <a:srgbClr val="FF0000"/>
                </a:solidFill>
              </a:rPr>
              <a:t> </a:t>
            </a:r>
            <a:r>
              <a:rPr lang="en-GB" sz="2500" dirty="0" err="1">
                <a:solidFill>
                  <a:srgbClr val="FF0000"/>
                </a:solidFill>
              </a:rPr>
              <a:t>khiển</a:t>
            </a:r>
            <a:r>
              <a:rPr lang="en-GB" sz="2500" dirty="0">
                <a:solidFill>
                  <a:srgbClr val="FF0000"/>
                </a:solidFill>
              </a:rPr>
              <a:t>, vi </a:t>
            </a:r>
            <a:r>
              <a:rPr lang="en-GB" sz="2500" dirty="0" err="1">
                <a:solidFill>
                  <a:srgbClr val="FF0000"/>
                </a:solidFill>
              </a:rPr>
              <a:t>xử</a:t>
            </a:r>
            <a:r>
              <a:rPr lang="en-GB" sz="2500" dirty="0">
                <a:solidFill>
                  <a:srgbClr val="FF0000"/>
                </a:solidFill>
              </a:rPr>
              <a:t> </a:t>
            </a:r>
            <a:r>
              <a:rPr lang="en-GB" sz="2500" dirty="0" err="1">
                <a:solidFill>
                  <a:srgbClr val="FF0000"/>
                </a:solidFill>
              </a:rPr>
              <a:t>lý</a:t>
            </a:r>
            <a:endParaRPr lang="en-GB" sz="25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GB" sz="2500" dirty="0"/>
              <a:t>- </a:t>
            </a:r>
            <a:r>
              <a:rPr lang="en-GB" sz="2500" dirty="0" err="1"/>
              <a:t>Lập</a:t>
            </a:r>
            <a:r>
              <a:rPr lang="en-GB" sz="2500" dirty="0"/>
              <a:t> </a:t>
            </a:r>
            <a:r>
              <a:rPr lang="en-GB" sz="2500" dirty="0" err="1"/>
              <a:t>trình</a:t>
            </a:r>
            <a:r>
              <a:rPr lang="en-GB" sz="2500" dirty="0"/>
              <a:t> PLC</a:t>
            </a:r>
          </a:p>
          <a:p>
            <a:pPr lvl="0">
              <a:spcBef>
                <a:spcPts val="0"/>
              </a:spcBef>
              <a:buFontTx/>
              <a:buChar char="-"/>
              <a:defRPr/>
            </a:pPr>
            <a:r>
              <a:rPr lang="en-GB" sz="2500" dirty="0" err="1"/>
              <a:t>Lập</a:t>
            </a:r>
            <a:r>
              <a:rPr lang="en-GB" sz="2500" dirty="0"/>
              <a:t> </a:t>
            </a:r>
            <a:r>
              <a:rPr lang="en-GB" sz="2500" dirty="0" err="1"/>
              <a:t>trình</a:t>
            </a:r>
            <a:r>
              <a:rPr lang="en-GB" sz="2500" dirty="0"/>
              <a:t> </a:t>
            </a:r>
            <a:r>
              <a:rPr lang="en-GB" sz="2500" dirty="0" err="1"/>
              <a:t>trên</a:t>
            </a:r>
            <a:r>
              <a:rPr lang="en-GB" sz="2500" dirty="0"/>
              <a:t> </a:t>
            </a:r>
            <a:r>
              <a:rPr lang="en-GB" sz="2500" dirty="0" err="1"/>
              <a:t>máy</a:t>
            </a:r>
            <a:r>
              <a:rPr lang="en-GB" sz="2500" dirty="0"/>
              <a:t> </a:t>
            </a:r>
            <a:r>
              <a:rPr lang="en-GB" sz="2500" dirty="0" err="1"/>
              <a:t>tính</a:t>
            </a:r>
            <a:r>
              <a:rPr lang="en-GB" sz="2500" dirty="0"/>
              <a:t> (</a:t>
            </a:r>
            <a:r>
              <a:rPr lang="en-GB" sz="2500" dirty="0" err="1"/>
              <a:t>destop</a:t>
            </a:r>
            <a:r>
              <a:rPr lang="en-GB" sz="2500" dirty="0"/>
              <a:t>, laptop, </a:t>
            </a:r>
            <a:r>
              <a:rPr lang="en-GB" sz="2500" dirty="0" err="1"/>
              <a:t>smartdevice</a:t>
            </a:r>
            <a:r>
              <a:rPr lang="en-GB" sz="2500" dirty="0"/>
              <a:t>)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GB" sz="2500" dirty="0">
                <a:solidFill>
                  <a:srgbClr val="0000FF"/>
                </a:solidFill>
              </a:rPr>
              <a:t>2- </a:t>
            </a:r>
            <a:r>
              <a:rPr lang="en-GB" sz="2500" dirty="0" err="1">
                <a:solidFill>
                  <a:srgbClr val="0000FF"/>
                </a:solidFill>
              </a:rPr>
              <a:t>Kỹ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thuật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điện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tử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bán</a:t>
            </a:r>
            <a:r>
              <a:rPr lang="en-GB" sz="2500" dirty="0">
                <a:solidFill>
                  <a:srgbClr val="0000FF"/>
                </a:solidFill>
              </a:rPr>
              <a:t> </a:t>
            </a:r>
            <a:r>
              <a:rPr lang="en-GB" sz="2500" dirty="0" err="1">
                <a:solidFill>
                  <a:srgbClr val="0000FF"/>
                </a:solidFill>
              </a:rPr>
              <a:t>dẫn</a:t>
            </a:r>
            <a:endParaRPr lang="en-GB" sz="2500" dirty="0">
              <a:solidFill>
                <a:srgbClr val="0000FF"/>
              </a:solidFill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GB" sz="2500" dirty="0"/>
              <a:t>-</a:t>
            </a:r>
            <a:r>
              <a:rPr lang="en-GB" sz="2500" dirty="0" err="1"/>
              <a:t>Công</a:t>
            </a:r>
            <a:r>
              <a:rPr lang="en-GB" sz="2500" dirty="0"/>
              <a:t> </a:t>
            </a:r>
            <a:r>
              <a:rPr lang="en-GB" sz="2500" dirty="0" err="1"/>
              <a:t>nghệ</a:t>
            </a:r>
            <a:r>
              <a:rPr lang="en-GB" sz="2500" dirty="0"/>
              <a:t> IC </a:t>
            </a:r>
            <a:r>
              <a:rPr lang="en-GB" sz="2500" dirty="0" err="1"/>
              <a:t>bán</a:t>
            </a:r>
            <a:r>
              <a:rPr lang="en-GB" sz="2500" dirty="0"/>
              <a:t> </a:t>
            </a:r>
            <a:r>
              <a:rPr lang="en-GB" sz="2500" dirty="0" err="1"/>
              <a:t>dẫn</a:t>
            </a:r>
            <a:endParaRPr lang="en-GB" sz="2500" dirty="0"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GB" sz="2500" dirty="0"/>
              <a:t>- </a:t>
            </a:r>
            <a:r>
              <a:rPr lang="en-GB" sz="2500" dirty="0" err="1"/>
              <a:t>Thiêt</a:t>
            </a:r>
            <a:r>
              <a:rPr lang="en-GB" sz="2500" dirty="0"/>
              <a:t> </a:t>
            </a:r>
            <a:r>
              <a:rPr lang="en-GB" sz="2500" dirty="0" err="1"/>
              <a:t>kế</a:t>
            </a:r>
            <a:r>
              <a:rPr lang="en-GB" sz="2500" dirty="0"/>
              <a:t> IC, </a:t>
            </a:r>
          </a:p>
          <a:p>
            <a:pPr lvl="0">
              <a:spcBef>
                <a:spcPts val="0"/>
              </a:spcBef>
              <a:buFontTx/>
              <a:buChar char="-"/>
              <a:defRPr/>
            </a:pPr>
            <a:r>
              <a:rPr lang="en-GB" sz="2500" dirty="0" err="1"/>
              <a:t>Hệ</a:t>
            </a:r>
            <a:r>
              <a:rPr lang="en-GB" sz="2500" dirty="0"/>
              <a:t> </a:t>
            </a:r>
            <a:r>
              <a:rPr lang="en-GB" sz="2500" dirty="0" err="1"/>
              <a:t>thống</a:t>
            </a:r>
            <a:r>
              <a:rPr lang="en-GB" sz="2500" dirty="0"/>
              <a:t> </a:t>
            </a:r>
            <a:r>
              <a:rPr lang="en-GB" sz="2500" dirty="0" err="1"/>
              <a:t>số</a:t>
            </a:r>
            <a:r>
              <a:rPr lang="en-GB" sz="2500" dirty="0"/>
              <a:t> </a:t>
            </a:r>
            <a:r>
              <a:rPr lang="en-GB" sz="2500" dirty="0" err="1"/>
              <a:t>lập</a:t>
            </a:r>
            <a:r>
              <a:rPr lang="en-GB" sz="2500" dirty="0"/>
              <a:t> </a:t>
            </a:r>
            <a:r>
              <a:rPr lang="en-GB" sz="2500" dirty="0" err="1"/>
              <a:t>trình</a:t>
            </a:r>
            <a:endParaRPr lang="en-GB" sz="2500" dirty="0"/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</a:rPr>
              <a:t>3- </a:t>
            </a:r>
            <a:r>
              <a:rPr lang="en-GB" sz="2800" dirty="0" err="1">
                <a:solidFill>
                  <a:srgbClr val="002060"/>
                </a:solidFill>
              </a:rPr>
              <a:t>Hướng</a:t>
            </a:r>
            <a:r>
              <a:rPr lang="en-GB" sz="2800" dirty="0">
                <a:solidFill>
                  <a:srgbClr val="002060"/>
                </a:solidFill>
              </a:rPr>
              <a:t> </a:t>
            </a:r>
            <a:r>
              <a:rPr lang="en-GB" sz="2800" dirty="0" err="1">
                <a:solidFill>
                  <a:srgbClr val="002060"/>
                </a:solidFill>
              </a:rPr>
              <a:t>khác</a:t>
            </a:r>
            <a:endParaRPr lang="en-GB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sz="2800" dirty="0"/>
              <a:t>- </a:t>
            </a:r>
            <a:r>
              <a:rPr lang="en-GB" sz="2800" dirty="0" err="1"/>
              <a:t>Điện</a:t>
            </a:r>
            <a:r>
              <a:rPr lang="en-GB" sz="2800" dirty="0"/>
              <a:t> </a:t>
            </a:r>
            <a:r>
              <a:rPr lang="en-GB" sz="2800" dirty="0" err="1"/>
              <a:t>tử</a:t>
            </a:r>
            <a:r>
              <a:rPr lang="en-GB" sz="2800" dirty="0"/>
              <a:t> </a:t>
            </a:r>
            <a:r>
              <a:rPr lang="en-GB" sz="2800" dirty="0" err="1"/>
              <a:t>công</a:t>
            </a:r>
            <a:r>
              <a:rPr lang="en-GB" sz="2800" dirty="0"/>
              <a:t> </a:t>
            </a:r>
            <a:r>
              <a:rPr lang="en-GB" sz="2800" dirty="0" err="1"/>
              <a:t>nghiệp</a:t>
            </a:r>
            <a:endParaRPr lang="en-GB" sz="2800" dirty="0"/>
          </a:p>
          <a:p>
            <a:pPr marL="171450" indent="-171450">
              <a:buFontTx/>
              <a:buChar char="-"/>
            </a:pPr>
            <a:r>
              <a:rPr lang="en-GB" sz="2800" dirty="0" err="1"/>
              <a:t>Thiết</a:t>
            </a:r>
            <a:r>
              <a:rPr lang="en-GB" sz="2800" dirty="0"/>
              <a:t> </a:t>
            </a:r>
            <a:r>
              <a:rPr lang="en-GB" sz="2800" dirty="0" err="1"/>
              <a:t>kế</a:t>
            </a:r>
            <a:r>
              <a:rPr lang="en-GB" sz="2800" dirty="0"/>
              <a:t> </a:t>
            </a:r>
            <a:r>
              <a:rPr lang="en-GB" sz="2800" dirty="0" err="1"/>
              <a:t>hệ</a:t>
            </a:r>
            <a:r>
              <a:rPr lang="en-GB" sz="2800" dirty="0"/>
              <a:t> </a:t>
            </a:r>
            <a:r>
              <a:rPr lang="en-GB" sz="2800" dirty="0" err="1"/>
              <a:t>thống</a:t>
            </a:r>
            <a:endParaRPr lang="en-GB" sz="2800" dirty="0"/>
          </a:p>
          <a:p>
            <a:pPr marL="171450" indent="-171450">
              <a:buFontTx/>
              <a:buChar char="-"/>
            </a:pPr>
            <a:r>
              <a:rPr lang="en-GB" sz="2800" dirty="0"/>
              <a:t>….</a:t>
            </a:r>
          </a:p>
          <a:p>
            <a:pPr lvl="0">
              <a:spcBef>
                <a:spcPts val="0"/>
              </a:spcBef>
              <a:buFontTx/>
              <a:buChar char="-"/>
              <a:defRPr/>
            </a:pPr>
            <a:endParaRPr lang="en-GB" sz="2500" dirty="0"/>
          </a:p>
          <a:p>
            <a:pPr marL="0" lvl="0" indent="0">
              <a:spcBef>
                <a:spcPts val="0"/>
              </a:spcBef>
              <a:buNone/>
              <a:defRPr/>
            </a:pPr>
            <a:endParaRPr lang="en-GB" sz="2500" dirty="0"/>
          </a:p>
          <a:p>
            <a:endParaRPr lang="en-US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88353-9F9D-4EE8-BB55-B79CBCBF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0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2390"/>
              </p:ext>
            </p:extLst>
          </p:nvPr>
        </p:nvGraphicFramePr>
        <p:xfrm>
          <a:off x="228600" y="685800"/>
          <a:ext cx="8858250" cy="481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solidFill>
                            <a:srgbClr val="FF0000"/>
                          </a:solidFill>
                        </a:rPr>
                        <a:t>Hướng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FF0000"/>
                          </a:solidFill>
                        </a:rPr>
                        <a:t>trong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 KTĐT-THCN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Kỹ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năng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Hướng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việc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làm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liên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Ghi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chú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>
                          <a:solidFill>
                            <a:srgbClr val="0000FF"/>
                          </a:solidFill>
                        </a:rPr>
                        <a:t>1-Lập</a:t>
                      </a:r>
                      <a:r>
                        <a:rPr lang="en-GB" sz="1000" b="1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GB" sz="1000" b="1" baseline="0" dirty="0" err="1">
                          <a:solidFill>
                            <a:srgbClr val="0000FF"/>
                          </a:solidFill>
                        </a:rPr>
                        <a:t>trình</a:t>
                      </a:r>
                      <a:r>
                        <a:rPr lang="en-GB" sz="1000" b="1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GB" sz="1000" b="1" baseline="0" dirty="0" err="1">
                          <a:solidFill>
                            <a:srgbClr val="0000FF"/>
                          </a:solidFill>
                        </a:rPr>
                        <a:t>thiết</a:t>
                      </a:r>
                      <a:r>
                        <a:rPr lang="en-GB" sz="1000" b="1" baseline="0" dirty="0">
                          <a:solidFill>
                            <a:srgbClr val="0000FF"/>
                          </a:solidFill>
                        </a:rPr>
                        <a:t> bi </a:t>
                      </a:r>
                      <a:r>
                        <a:rPr lang="en-GB" sz="1000" b="1" baseline="0" dirty="0" err="1">
                          <a:solidFill>
                            <a:srgbClr val="0000FF"/>
                          </a:solidFill>
                        </a:rPr>
                        <a:t>phần</a:t>
                      </a:r>
                      <a:r>
                        <a:rPr lang="en-GB" sz="1000" b="1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GB" sz="1000" b="1" baseline="0" dirty="0" err="1">
                          <a:solidFill>
                            <a:srgbClr val="0000FF"/>
                          </a:solidFill>
                        </a:rPr>
                        <a:t>cứng</a:t>
                      </a:r>
                      <a:r>
                        <a:rPr lang="en-GB" sz="1000" b="1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GB" sz="1000" b="1" baseline="0" dirty="0" err="1">
                          <a:solidFill>
                            <a:srgbClr val="0000FF"/>
                          </a:solidFill>
                        </a:rPr>
                        <a:t>và</a:t>
                      </a:r>
                      <a:r>
                        <a:rPr lang="en-GB" sz="1000" b="1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GB" sz="1000" b="1" baseline="0" dirty="0" err="1">
                          <a:solidFill>
                            <a:srgbClr val="0000FF"/>
                          </a:solidFill>
                        </a:rPr>
                        <a:t>máy</a:t>
                      </a:r>
                      <a:r>
                        <a:rPr lang="en-GB" sz="1000" b="1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GB" sz="1000" b="1" baseline="0" dirty="0" err="1">
                          <a:solidFill>
                            <a:srgbClr val="0000FF"/>
                          </a:solidFill>
                        </a:rPr>
                        <a:t>tính</a:t>
                      </a:r>
                      <a:endParaRPr lang="en-GB" sz="1000" b="1" baseline="0" dirty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Lập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cứng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nhúng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vi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điều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khiển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vi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endParaRPr lang="en-GB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Lập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PLC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Lập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máy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destop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laptop,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smartdevice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Nhúng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kiến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kỹ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thuật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điện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tử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Lập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C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cứng</a:t>
                      </a:r>
                      <a:endParaRPr lang="en-GB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hiểu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kỹ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chip, tutorial, design reference</a:t>
                      </a:r>
                    </a:p>
                    <a:p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Làm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mạnh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in PCB: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Altium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hoặc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CAD (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tự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làm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đặt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Xem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code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mẫu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sửa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phát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triển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bài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toán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mình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hãng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chip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đêu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design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mẫu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mạch+code</a:t>
                      </a:r>
                      <a:endParaRPr lang="en-GB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ty: ở TT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phố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lớn+R&amp;D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Viettel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R&amp;D, FPT Software (unit 11)</a:t>
                      </a:r>
                    </a:p>
                    <a:p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Smarthome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Rạng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đông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gần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ngã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tư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sở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Sunhouse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,,..: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điện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tử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tòa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nhà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minh,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tự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động</a:t>
                      </a:r>
                      <a:endParaRPr lang="en-GB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Samsung, Toshiba, …</a:t>
                      </a:r>
                    </a:p>
                    <a:p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ty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nước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ngoài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JIT,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Js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Nhật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Bản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,…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 Vi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(vi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điều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khiển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): Pic, ATM,..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kiến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kỹ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thuật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điện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tử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-PLC+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kiến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kỹ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thuật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điện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tử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Lập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PLC (S7 200, S7 300): PLC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rẻ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mấy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trăm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nghìn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dùng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lại</a:t>
                      </a:r>
                      <a:endParaRPr lang="en-GB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Phát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triển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nhiều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dòng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PLC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IoT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nhỏ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như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bao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diêm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quyển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sách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Làm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mạch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quá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khó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như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mạch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nối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chip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nhúng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VXL</a:t>
                      </a:r>
                    </a:p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Lập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dễ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hơn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: ladder, network,..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phỏng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mới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triển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khai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Lĩnh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vực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nhà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máy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khu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nghiệp</a:t>
                      </a:r>
                      <a:endParaRPr lang="en-GB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+ KCN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Thăng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long,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Thạch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thất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sản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xuất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linh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kiện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điện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tử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mặt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hang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khác</a:t>
                      </a:r>
                      <a:endParaRPr lang="en-GB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Vĩnh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phúc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nhà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máy</a:t>
                      </a:r>
                      <a:endParaRPr lang="en-GB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Hải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dương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nhiều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nhà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máy</a:t>
                      </a:r>
                      <a:endParaRPr lang="en-GB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Hải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phòng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: LG display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trực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tiếp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lên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trường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tuyển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(SV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ngành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mình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làm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LG 7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người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Máy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nhúng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kiến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kỹ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thuật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điện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tử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-Module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(PLC),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ít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phải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làm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mạch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hơn</a:t>
                      </a:r>
                      <a:endParaRPr lang="en-GB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Lập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gần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gũi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với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destop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chưa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khó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như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VĐK, VXL,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nhúng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Dùng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lại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máy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nhúng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sinh</a:t>
                      </a:r>
                      <a:endParaRPr lang="en-GB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ty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chuyên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chung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cấp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may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đo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bênh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bán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máy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móc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ý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sinh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C, C++,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 Java, python …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ngôn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ngữ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lập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phát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triển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tool: ML, Open CV,…web</a:t>
                      </a:r>
                    </a:p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Lập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tao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web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thương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mại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quán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sự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,….: CSDL,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diện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,..</a:t>
                      </a:r>
                    </a:p>
                    <a:p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: (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ofline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):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phát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ra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người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đi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lỗi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điểm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danh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…</a:t>
                      </a:r>
                    </a:p>
                    <a:p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mềm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khác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: ML</a:t>
                      </a:r>
                    </a:p>
                    <a:p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+ Apps: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chạy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smartphone,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hoặc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tablet: Android studio, Java,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Chỉ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liên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quan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mềm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nhận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dạng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tín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hiệu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thuật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toán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ty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mềm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769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22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62881"/>
              </p:ext>
            </p:extLst>
          </p:nvPr>
        </p:nvGraphicFramePr>
        <p:xfrm>
          <a:off x="219075" y="1143000"/>
          <a:ext cx="8705850" cy="550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solidFill>
                            <a:srgbClr val="FF0000"/>
                          </a:solidFill>
                        </a:rPr>
                        <a:t>Hướng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FF0000"/>
                          </a:solidFill>
                        </a:rPr>
                        <a:t>trong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 KTĐT-THCN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Kỹ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năng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Hướng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việc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làm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liên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aseline="0" dirty="0" err="1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Ghi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chú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2-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Kỹ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thuật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điện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tử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bán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dẫn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nghệ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IC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bán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dẫn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Thiêt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IC,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lập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trình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kiến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kỹ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thuật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điện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tử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, vi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,…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5232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Thiế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máy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tinh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mạch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mô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hình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+ IC design: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vi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mạch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kiểm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thử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mềm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Cadence, Synopsys, VHDL: IC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analog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, IC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toán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dòng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áp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mạch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Coasia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, Qorvo…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000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Thiế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máy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tinh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đổ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FPGA 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Thiế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kê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xong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pm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hang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bán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FPGA (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lập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đổ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chip FPGA, test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thử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,.Viettel R D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4757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3-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Hướng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khác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Điện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tử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nghiệp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thống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minh: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cấp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điện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điều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khiển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,..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Tòa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nhà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Kiến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tổng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quan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với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kiến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khác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cơ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khí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xây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dựng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Vẽ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đọc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bản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vẽ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CAD: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Autocad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, layout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dung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khác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liên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quan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án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điện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tử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-tin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học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err="1">
                          <a:solidFill>
                            <a:schemeClr val="tx1"/>
                          </a:solidFill>
                        </a:rPr>
                        <a:t>Ví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dụ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thẩm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giá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biết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giá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xuất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</a:rPr>
                        <a:t>khẩu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?????</a:t>
                      </a:r>
                    </a:p>
                    <a:p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Chấp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nhận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được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sau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5, 10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công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tác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chủ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yếu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làm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những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việc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kết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hợp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giữa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kỹ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thuật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và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kinh</a:t>
                      </a:r>
                      <a:r>
                        <a:rPr lang="en-GB" sz="15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5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tế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90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5642</TotalTime>
  <Words>1084</Words>
  <Application>Microsoft Office PowerPoint</Application>
  <PresentationFormat>On-screen Show (4:3)</PresentationFormat>
  <Paragraphs>113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Duy Anh</dc:creator>
  <cp:lastModifiedBy>Administrator</cp:lastModifiedBy>
  <cp:revision>166</cp:revision>
  <dcterms:created xsi:type="dcterms:W3CDTF">2017-10-17T01:43:35Z</dcterms:created>
  <dcterms:modified xsi:type="dcterms:W3CDTF">2024-01-02T10:27:29Z</dcterms:modified>
</cp:coreProperties>
</file>