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E09D-98C4-CF3E-A4C4-749D634337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E1263E8-E0E1-8516-C24C-0856044BF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0EEC02DE-477F-097D-DD33-3AD7A72CD542}"/>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5" name="Footer Placeholder 4">
            <a:extLst>
              <a:ext uri="{FF2B5EF4-FFF2-40B4-BE49-F238E27FC236}">
                <a16:creationId xmlns:a16="http://schemas.microsoft.com/office/drawing/2014/main" id="{ADCC002E-2C7C-D07E-91DA-8C0BFDE24E9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C156242-6C2A-55D9-0918-E9F4778EC2CD}"/>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410661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574E-AD2E-734D-36C6-1E18878E3CA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7EEE5CE-B80D-8B6B-9796-F6E00E6F2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586766C-69A1-C3E2-EDCE-9D30B27D29FD}"/>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5" name="Footer Placeholder 4">
            <a:extLst>
              <a:ext uri="{FF2B5EF4-FFF2-40B4-BE49-F238E27FC236}">
                <a16:creationId xmlns:a16="http://schemas.microsoft.com/office/drawing/2014/main" id="{7FBD76B3-90DA-4C95-2043-AD155F3188A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11C925C-E715-0154-B9E2-88B3C2AFBD7A}"/>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172919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D8457-CB85-D464-D348-8018F8ACA9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4DFC64C-2FF0-F6D9-7F1A-DE8A88B80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730A3AE-982B-7820-52C0-6DBB386C9626}"/>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5" name="Footer Placeholder 4">
            <a:extLst>
              <a:ext uri="{FF2B5EF4-FFF2-40B4-BE49-F238E27FC236}">
                <a16:creationId xmlns:a16="http://schemas.microsoft.com/office/drawing/2014/main" id="{5BD7BDCC-2A70-00D6-9F74-B48D0435E7A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7214239-5ACF-FF1C-FE89-E0B95BC90187}"/>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235630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73FF-5638-77DD-66D7-020D2B9BBF7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38CFDD6-74F8-5C50-6AB0-C58BBE5E3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33E3849-0335-EE00-2855-3B639DACADAD}"/>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5" name="Footer Placeholder 4">
            <a:extLst>
              <a:ext uri="{FF2B5EF4-FFF2-40B4-BE49-F238E27FC236}">
                <a16:creationId xmlns:a16="http://schemas.microsoft.com/office/drawing/2014/main" id="{C483FF76-0C91-25B7-BF26-D4D3087211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6BA408E-68FB-BEF1-9E0D-E7F1D1FE8EED}"/>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51495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F63A-CB59-A5CD-FCBA-20C7EA9C2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DEF2B14-262A-3BE0-C31F-8B6402DA6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2426B7-BCEE-CAC5-DC38-5E1F6B0BADBB}"/>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5" name="Footer Placeholder 4">
            <a:extLst>
              <a:ext uri="{FF2B5EF4-FFF2-40B4-BE49-F238E27FC236}">
                <a16:creationId xmlns:a16="http://schemas.microsoft.com/office/drawing/2014/main" id="{5F6C05D7-19EC-E469-1F35-822D3CB5E67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99D067A-F347-7240-1318-C6FB4195489C}"/>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112458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47D9-E84F-FFDD-0420-2778C67B74C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75FB9D4-2B8F-E599-675F-2E86C4AFC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E9B57BA0-D64A-8B62-3A0B-A3CBC175EA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79FAF16-9971-B91A-7E30-3B0D5B21677A}"/>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6" name="Footer Placeholder 5">
            <a:extLst>
              <a:ext uri="{FF2B5EF4-FFF2-40B4-BE49-F238E27FC236}">
                <a16:creationId xmlns:a16="http://schemas.microsoft.com/office/drawing/2014/main" id="{0B554571-A13D-130E-C674-D4086DA89D5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D0FDFF8-DFE2-F776-0A40-C491F295FFD9}"/>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226793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C08A-1550-AAF4-CBB4-A49993DF437F}"/>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6C71434-F317-3416-168C-E6D1CAE02A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15616-2810-0572-18C4-34E4D323A6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A816886A-EC5F-7AE2-0F7F-6E059B4D4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63D8A-3C13-8374-2EB3-403C0965D8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1BB6D83-CB0B-066D-7FD3-C339E1245874}"/>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8" name="Footer Placeholder 7">
            <a:extLst>
              <a:ext uri="{FF2B5EF4-FFF2-40B4-BE49-F238E27FC236}">
                <a16:creationId xmlns:a16="http://schemas.microsoft.com/office/drawing/2014/main" id="{C045F305-583A-6A98-E605-7CEB931547B7}"/>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E257B1F5-9A0B-E8EF-6D54-96B2734BD0B4}"/>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405271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9054-1330-E0D1-3450-677565B845BC}"/>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56973C8-A374-30EF-26D4-3DB906D55168}"/>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4" name="Footer Placeholder 3">
            <a:extLst>
              <a:ext uri="{FF2B5EF4-FFF2-40B4-BE49-F238E27FC236}">
                <a16:creationId xmlns:a16="http://schemas.microsoft.com/office/drawing/2014/main" id="{A35F46D5-D034-3D27-A724-2769DA25EC9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D054DC7-6B38-4BD5-2AB6-2028A1CF0EBF}"/>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302529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C46BC-547E-370C-ED82-4185C857C728}"/>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3" name="Footer Placeholder 2">
            <a:extLst>
              <a:ext uri="{FF2B5EF4-FFF2-40B4-BE49-F238E27FC236}">
                <a16:creationId xmlns:a16="http://schemas.microsoft.com/office/drawing/2014/main" id="{2A24DD10-2DD5-09A2-629B-48D59B76A104}"/>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4D9C09E2-2C3D-73C2-B260-F4175F000F4F}"/>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341781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4FDDA-7071-7B72-C694-0DF333A9E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37609A6-464C-62F3-E5D3-3BCA35C312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80CFE53C-262F-B183-4DD4-C98579DE9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D0649-B24B-1DD9-3EB7-890491F2C32B}"/>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6" name="Footer Placeholder 5">
            <a:extLst>
              <a:ext uri="{FF2B5EF4-FFF2-40B4-BE49-F238E27FC236}">
                <a16:creationId xmlns:a16="http://schemas.microsoft.com/office/drawing/2014/main" id="{B16B8E0D-8973-4887-0734-D9265FC5CA1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11411F5-2C80-D11E-1291-D9DAA8CCD093}"/>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329188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1675-0F27-0DBB-DA5A-8240A749B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99C61E5-3E75-CA5F-B9BB-48ABBD238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04AF558-6191-DD67-CAD6-5CA88B6DC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EB53C-4E9A-8419-488D-2FCE5ECFC1BD}"/>
              </a:ext>
            </a:extLst>
          </p:cNvPr>
          <p:cNvSpPr>
            <a:spLocks noGrp="1"/>
          </p:cNvSpPr>
          <p:nvPr>
            <p:ph type="dt" sz="half" idx="10"/>
          </p:nvPr>
        </p:nvSpPr>
        <p:spPr/>
        <p:txBody>
          <a:bodyPr/>
          <a:lstStyle/>
          <a:p>
            <a:fld id="{92A271A6-2BB3-4C80-ACBF-4716D0BA1AAA}" type="datetimeFigureOut">
              <a:rPr lang="en-ID" smtClean="0"/>
              <a:t>30/09/2023</a:t>
            </a:fld>
            <a:endParaRPr lang="en-ID"/>
          </a:p>
        </p:txBody>
      </p:sp>
      <p:sp>
        <p:nvSpPr>
          <p:cNvPr id="6" name="Footer Placeholder 5">
            <a:extLst>
              <a:ext uri="{FF2B5EF4-FFF2-40B4-BE49-F238E27FC236}">
                <a16:creationId xmlns:a16="http://schemas.microsoft.com/office/drawing/2014/main" id="{B4007D9A-387E-E0BF-2697-1E54A134821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E98DB5A-B432-4974-39CC-64C88F49EA71}"/>
              </a:ext>
            </a:extLst>
          </p:cNvPr>
          <p:cNvSpPr>
            <a:spLocks noGrp="1"/>
          </p:cNvSpPr>
          <p:nvPr>
            <p:ph type="sldNum" sz="quarter" idx="12"/>
          </p:nvPr>
        </p:nvSpPr>
        <p:spPr/>
        <p:txBody>
          <a:bodyPr/>
          <a:lstStyle/>
          <a:p>
            <a:fld id="{041A15C3-4245-426E-AFDC-BE9CB21AFE48}" type="slidenum">
              <a:rPr lang="en-ID" smtClean="0"/>
              <a:t>‹#›</a:t>
            </a:fld>
            <a:endParaRPr lang="en-ID"/>
          </a:p>
        </p:txBody>
      </p:sp>
    </p:spTree>
    <p:extLst>
      <p:ext uri="{BB962C8B-B14F-4D97-AF65-F5344CB8AC3E}">
        <p14:creationId xmlns:p14="http://schemas.microsoft.com/office/powerpoint/2010/main" val="99402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E9742-9342-B612-A2C8-94115D547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78B4B83-21FA-F561-6143-6736A1443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2F75698-19D0-9B47-27CB-56B8005F9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71A6-2BB3-4C80-ACBF-4716D0BA1AAA}" type="datetimeFigureOut">
              <a:rPr lang="en-ID" smtClean="0"/>
              <a:t>30/09/2023</a:t>
            </a:fld>
            <a:endParaRPr lang="en-ID"/>
          </a:p>
        </p:txBody>
      </p:sp>
      <p:sp>
        <p:nvSpPr>
          <p:cNvPr id="5" name="Footer Placeholder 4">
            <a:extLst>
              <a:ext uri="{FF2B5EF4-FFF2-40B4-BE49-F238E27FC236}">
                <a16:creationId xmlns:a16="http://schemas.microsoft.com/office/drawing/2014/main" id="{83C1066E-6EFB-B3E7-3915-B2FD54906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C04FC0C-3DC7-2719-C3DA-03EEFD5FE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A15C3-4245-426E-AFDC-BE9CB21AFE48}" type="slidenum">
              <a:rPr lang="en-ID" smtClean="0"/>
              <a:t>‹#›</a:t>
            </a:fld>
            <a:endParaRPr lang="en-ID"/>
          </a:p>
        </p:txBody>
      </p:sp>
    </p:spTree>
    <p:extLst>
      <p:ext uri="{BB962C8B-B14F-4D97-AF65-F5344CB8AC3E}">
        <p14:creationId xmlns:p14="http://schemas.microsoft.com/office/powerpoint/2010/main" val="2194091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5B17-B0A5-7E61-88F4-3E9CB7C6E45B}"/>
              </a:ext>
            </a:extLst>
          </p:cNvPr>
          <p:cNvSpPr>
            <a:spLocks noGrp="1"/>
          </p:cNvSpPr>
          <p:nvPr>
            <p:ph type="ctrTitle"/>
          </p:nvPr>
        </p:nvSpPr>
        <p:spPr/>
        <p:txBody>
          <a:bodyPr/>
          <a:lstStyle/>
          <a:p>
            <a:r>
              <a:rPr lang="en-US" dirty="0" err="1"/>
              <a:t>Bài</a:t>
            </a:r>
            <a:r>
              <a:rPr lang="en-US" dirty="0"/>
              <a:t> </a:t>
            </a:r>
            <a:r>
              <a:rPr lang="en-US" dirty="0" err="1"/>
              <a:t>mô</a:t>
            </a:r>
            <a:r>
              <a:rPr lang="en-US" dirty="0"/>
              <a:t> </a:t>
            </a:r>
            <a:r>
              <a:rPr lang="en-US" dirty="0" err="1"/>
              <a:t>phỏng</a:t>
            </a:r>
            <a:r>
              <a:rPr lang="en-US" dirty="0"/>
              <a:t> 1</a:t>
            </a:r>
            <a:endParaRPr lang="en-ID" dirty="0"/>
          </a:p>
        </p:txBody>
      </p:sp>
      <p:sp>
        <p:nvSpPr>
          <p:cNvPr id="3" name="Subtitle 2">
            <a:extLst>
              <a:ext uri="{FF2B5EF4-FFF2-40B4-BE49-F238E27FC236}">
                <a16:creationId xmlns:a16="http://schemas.microsoft.com/office/drawing/2014/main" id="{9C53996E-6AB1-BA85-1631-27CDFF625AC5}"/>
              </a:ext>
            </a:extLst>
          </p:cNvPr>
          <p:cNvSpPr>
            <a:spLocks noGrp="1"/>
          </p:cNvSpPr>
          <p:nvPr>
            <p:ph type="subTitle" idx="1"/>
          </p:nvPr>
        </p:nvSpPr>
        <p:spPr/>
        <p:txBody>
          <a:bodyPr/>
          <a:lstStyle/>
          <a:p>
            <a:r>
              <a:rPr lang="en-ID" b="1" i="0" u="sng" dirty="0" err="1">
                <a:effectLst/>
                <a:latin typeface="Open Sans" panose="020B0606030504020204" pitchFamily="34" charset="0"/>
              </a:rPr>
              <a:t>Mạch</a:t>
            </a:r>
            <a:r>
              <a:rPr lang="en-ID" b="1" i="0" u="sng" dirty="0">
                <a:effectLst/>
                <a:latin typeface="Open Sans" panose="020B0606030504020204" pitchFamily="34" charset="0"/>
              </a:rPr>
              <a:t> </a:t>
            </a:r>
            <a:r>
              <a:rPr lang="en-ID" b="1" i="0" u="sng" dirty="0" err="1">
                <a:effectLst/>
                <a:latin typeface="Open Sans" panose="020B0606030504020204" pitchFamily="34" charset="0"/>
              </a:rPr>
              <a:t>ổn</a:t>
            </a:r>
            <a:r>
              <a:rPr lang="en-ID" b="1" i="0" u="sng" dirty="0">
                <a:effectLst/>
                <a:latin typeface="Open Sans" panose="020B0606030504020204" pitchFamily="34" charset="0"/>
              </a:rPr>
              <a:t> </a:t>
            </a:r>
            <a:r>
              <a:rPr lang="en-ID" b="1" i="0" u="sng" dirty="0" err="1">
                <a:effectLst/>
                <a:latin typeface="Open Sans" panose="020B0606030504020204" pitchFamily="34" charset="0"/>
              </a:rPr>
              <a:t>áp</a:t>
            </a:r>
            <a:r>
              <a:rPr lang="en-ID" b="1" i="0" u="sng" dirty="0">
                <a:effectLst/>
                <a:latin typeface="Open Sans" panose="020B0606030504020204" pitchFamily="34" charset="0"/>
              </a:rPr>
              <a:t> </a:t>
            </a:r>
          </a:p>
          <a:p>
            <a:r>
              <a:rPr lang="en-ID" b="1" dirty="0">
                <a:latin typeface="Open Sans" panose="020B0606030504020204" pitchFamily="34" charset="0"/>
              </a:rPr>
              <a:t>(Sinh </a:t>
            </a:r>
            <a:r>
              <a:rPr lang="en-ID" b="1" dirty="0" err="1">
                <a:latin typeface="Open Sans" panose="020B0606030504020204" pitchFamily="34" charset="0"/>
              </a:rPr>
              <a:t>viên</a:t>
            </a:r>
            <a:r>
              <a:rPr lang="en-ID" b="1" dirty="0">
                <a:latin typeface="Open Sans" panose="020B0606030504020204" pitchFamily="34" charset="0"/>
              </a:rPr>
              <a:t>: </a:t>
            </a:r>
            <a:r>
              <a:rPr lang="en-ID" b="1" dirty="0" err="1">
                <a:latin typeface="Open Sans" panose="020B0606030504020204" pitchFamily="34" charset="0"/>
              </a:rPr>
              <a:t>Nguyễn</a:t>
            </a:r>
            <a:r>
              <a:rPr lang="en-ID" b="1" dirty="0">
                <a:latin typeface="Open Sans" panose="020B0606030504020204" pitchFamily="34" charset="0"/>
              </a:rPr>
              <a:t> Quang Minh)</a:t>
            </a:r>
            <a:endParaRPr lang="en-ID" dirty="0"/>
          </a:p>
        </p:txBody>
      </p:sp>
    </p:spTree>
    <p:extLst>
      <p:ext uri="{BB962C8B-B14F-4D97-AF65-F5344CB8AC3E}">
        <p14:creationId xmlns:p14="http://schemas.microsoft.com/office/powerpoint/2010/main" val="297272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F73FB8-3559-7B4F-0860-E9EA81DC2627}"/>
              </a:ext>
            </a:extLst>
          </p:cNvPr>
          <p:cNvPicPr>
            <a:picLocks noChangeAspect="1"/>
          </p:cNvPicPr>
          <p:nvPr/>
        </p:nvPicPr>
        <p:blipFill>
          <a:blip r:embed="rId2"/>
          <a:stretch>
            <a:fillRect/>
          </a:stretch>
        </p:blipFill>
        <p:spPr>
          <a:xfrm>
            <a:off x="1540062" y="989044"/>
            <a:ext cx="9731318" cy="5482717"/>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9A6A6F2-9338-E48D-8C0B-7A08B706D9AE}"/>
                  </a:ext>
                </a:extLst>
              </p:cNvPr>
              <p:cNvSpPr txBox="1"/>
              <p:nvPr/>
            </p:nvSpPr>
            <p:spPr>
              <a:xfrm>
                <a:off x="923730" y="307911"/>
                <a:ext cx="1194318" cy="5647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 )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𝑒</m:t>
                          </m:r>
                          <m:r>
                            <a:rPr lang="en-US" sz="2800" b="0" i="1" smtClean="0">
                              <a:latin typeface="Cambria Math" panose="02040503050406030204" pitchFamily="18" charset="0"/>
                            </a:rPr>
                            <m:t>(</m:t>
                          </m:r>
                          <m:r>
                            <a:rPr lang="en-US" sz="2800" b="0" i="1" smtClean="0">
                              <a:latin typeface="Cambria Math" panose="02040503050406030204" pitchFamily="18" charset="0"/>
                            </a:rPr>
                            <m:t>𝑄</m:t>
                          </m:r>
                          <m:r>
                            <a:rPr lang="en-US" sz="2800" b="0" i="1" smtClean="0">
                              <a:latin typeface="Cambria Math" panose="02040503050406030204" pitchFamily="18" charset="0"/>
                            </a:rPr>
                            <m:t>1)</m:t>
                          </m:r>
                        </m:sub>
                      </m:sSub>
                    </m:oMath>
                  </m:oMathPara>
                </a14:m>
                <a:endParaRPr lang="en-ID" sz="2800" dirty="0"/>
              </a:p>
            </p:txBody>
          </p:sp>
        </mc:Choice>
        <mc:Fallback xmlns="">
          <p:sp>
            <p:nvSpPr>
              <p:cNvPr id="4" name="TextBox 3">
                <a:extLst>
                  <a:ext uri="{FF2B5EF4-FFF2-40B4-BE49-F238E27FC236}">
                    <a16:creationId xmlns:a16="http://schemas.microsoft.com/office/drawing/2014/main" id="{69A6A6F2-9338-E48D-8C0B-7A08B706D9AE}"/>
                  </a:ext>
                </a:extLst>
              </p:cNvPr>
              <p:cNvSpPr txBox="1">
                <a:spLocks noRot="1" noChangeAspect="1" noMove="1" noResize="1" noEditPoints="1" noAdjustHandles="1" noChangeArrowheads="1" noChangeShapeType="1" noTextEdit="1"/>
              </p:cNvSpPr>
              <p:nvPr/>
            </p:nvSpPr>
            <p:spPr>
              <a:xfrm>
                <a:off x="923730" y="307911"/>
                <a:ext cx="1194318" cy="564706"/>
              </a:xfrm>
              <a:prstGeom prst="rect">
                <a:avLst/>
              </a:prstGeom>
              <a:blipFill>
                <a:blip r:embed="rId3"/>
                <a:stretch>
                  <a:fillRect r="-22051"/>
                </a:stretch>
              </a:blipFill>
            </p:spPr>
            <p:txBody>
              <a:bodyPr/>
              <a:lstStyle/>
              <a:p>
                <a:r>
                  <a:rPr lang="en-ID">
                    <a:noFill/>
                  </a:rPr>
                  <a:t> </a:t>
                </a:r>
              </a:p>
            </p:txBody>
          </p:sp>
        </mc:Fallback>
      </mc:AlternateContent>
    </p:spTree>
    <p:extLst>
      <p:ext uri="{BB962C8B-B14F-4D97-AF65-F5344CB8AC3E}">
        <p14:creationId xmlns:p14="http://schemas.microsoft.com/office/powerpoint/2010/main" val="90212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A464E2-A1D9-E9F4-92F7-C758BB8D3824}"/>
              </a:ext>
            </a:extLst>
          </p:cNvPr>
          <p:cNvPicPr>
            <a:picLocks noChangeAspect="1"/>
          </p:cNvPicPr>
          <p:nvPr/>
        </p:nvPicPr>
        <p:blipFill>
          <a:blip r:embed="rId2"/>
          <a:stretch>
            <a:fillRect/>
          </a:stretch>
        </p:blipFill>
        <p:spPr>
          <a:xfrm>
            <a:off x="1500329" y="905069"/>
            <a:ext cx="10019388" cy="5645019"/>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8292AB-8509-E3E2-79B7-64C30FD9083D}"/>
                  </a:ext>
                </a:extLst>
              </p:cNvPr>
              <p:cNvSpPr txBox="1"/>
              <p:nvPr/>
            </p:nvSpPr>
            <p:spPr>
              <a:xfrm>
                <a:off x="923730" y="307911"/>
                <a:ext cx="119431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 )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𝑅</m:t>
                          </m:r>
                          <m:r>
                            <a:rPr lang="en-US" sz="2800" b="0" i="1" smtClean="0">
                              <a:latin typeface="Cambria Math" panose="02040503050406030204" pitchFamily="18" charset="0"/>
                            </a:rPr>
                            <m:t>1</m:t>
                          </m:r>
                        </m:sub>
                      </m:sSub>
                    </m:oMath>
                  </m:oMathPara>
                </a14:m>
                <a:endParaRPr lang="en-ID" sz="2800" dirty="0"/>
              </a:p>
            </p:txBody>
          </p:sp>
        </mc:Choice>
        <mc:Fallback xmlns="">
          <p:sp>
            <p:nvSpPr>
              <p:cNvPr id="4" name="TextBox 3">
                <a:extLst>
                  <a:ext uri="{FF2B5EF4-FFF2-40B4-BE49-F238E27FC236}">
                    <a16:creationId xmlns:a16="http://schemas.microsoft.com/office/drawing/2014/main" id="{1A8292AB-8509-E3E2-79B7-64C30FD9083D}"/>
                  </a:ext>
                </a:extLst>
              </p:cNvPr>
              <p:cNvSpPr txBox="1">
                <a:spLocks noRot="1" noChangeAspect="1" noMove="1" noResize="1" noEditPoints="1" noAdjustHandles="1" noChangeArrowheads="1" noChangeShapeType="1" noTextEdit="1"/>
              </p:cNvSpPr>
              <p:nvPr/>
            </p:nvSpPr>
            <p:spPr>
              <a:xfrm>
                <a:off x="923730" y="307911"/>
                <a:ext cx="1194318" cy="523220"/>
              </a:xfrm>
              <a:prstGeom prst="rect">
                <a:avLst/>
              </a:prstGeom>
              <a:blipFill>
                <a:blip r:embed="rId3"/>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487159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3075B-6635-CD5D-EB37-BBDEC2554B24}"/>
              </a:ext>
            </a:extLst>
          </p:cNvPr>
          <p:cNvSpPr txBox="1"/>
          <p:nvPr/>
        </p:nvSpPr>
        <p:spPr>
          <a:xfrm>
            <a:off x="877078" y="317241"/>
            <a:ext cx="5010538" cy="369332"/>
          </a:xfrm>
          <a:prstGeom prst="rect">
            <a:avLst/>
          </a:prstGeom>
          <a:noFill/>
        </p:spPr>
        <p:txBody>
          <a:bodyPr wrap="square" rtlCol="0">
            <a:spAutoFit/>
          </a:bodyPr>
          <a:lstStyle/>
          <a:p>
            <a:r>
              <a:rPr lang="en-US" dirty="0" err="1"/>
              <a:t>Câu</a:t>
            </a:r>
            <a:r>
              <a:rPr lang="en-US" dirty="0"/>
              <a:t> </a:t>
            </a:r>
            <a:r>
              <a:rPr lang="en-US" dirty="0" err="1"/>
              <a:t>lệnh</a:t>
            </a:r>
            <a:r>
              <a:rPr lang="en-US" dirty="0"/>
              <a:t> </a:t>
            </a:r>
            <a:r>
              <a:rPr lang="en-US" dirty="0" err="1"/>
              <a:t>được</a:t>
            </a:r>
            <a:r>
              <a:rPr lang="en-US" dirty="0"/>
              <a:t> </a:t>
            </a:r>
            <a:r>
              <a:rPr lang="en-US" dirty="0" err="1"/>
              <a:t>sử</a:t>
            </a:r>
            <a:r>
              <a:rPr lang="en-US" dirty="0"/>
              <a:t> </a:t>
            </a:r>
            <a:r>
              <a:rPr lang="en-US" dirty="0" err="1"/>
              <a:t>dụng</a:t>
            </a:r>
            <a:endParaRPr lang="en-ID" dirty="0"/>
          </a:p>
        </p:txBody>
      </p:sp>
      <p:pic>
        <p:nvPicPr>
          <p:cNvPr id="4" name="Picture 3">
            <a:extLst>
              <a:ext uri="{FF2B5EF4-FFF2-40B4-BE49-F238E27FC236}">
                <a16:creationId xmlns:a16="http://schemas.microsoft.com/office/drawing/2014/main" id="{5505CD03-395C-AD20-9AF5-4E71B8DEEF56}"/>
              </a:ext>
            </a:extLst>
          </p:cNvPr>
          <p:cNvPicPr>
            <a:picLocks noChangeAspect="1"/>
          </p:cNvPicPr>
          <p:nvPr/>
        </p:nvPicPr>
        <p:blipFill>
          <a:blip r:embed="rId2"/>
          <a:stretch>
            <a:fillRect/>
          </a:stretch>
        </p:blipFill>
        <p:spPr>
          <a:xfrm>
            <a:off x="2582565" y="1745210"/>
            <a:ext cx="8076732" cy="2892104"/>
          </a:xfrm>
          <a:prstGeom prst="rect">
            <a:avLst/>
          </a:prstGeom>
        </p:spPr>
      </p:pic>
    </p:spTree>
    <p:extLst>
      <p:ext uri="{BB962C8B-B14F-4D97-AF65-F5344CB8AC3E}">
        <p14:creationId xmlns:p14="http://schemas.microsoft.com/office/powerpoint/2010/main" val="636096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A0DF25-7E02-5393-BB29-5C4A4D1FFAA4}"/>
              </a:ext>
            </a:extLst>
          </p:cNvPr>
          <p:cNvSpPr txBox="1"/>
          <p:nvPr/>
        </p:nvSpPr>
        <p:spPr>
          <a:xfrm>
            <a:off x="718457" y="382555"/>
            <a:ext cx="2883159" cy="369332"/>
          </a:xfrm>
          <a:prstGeom prst="rect">
            <a:avLst/>
          </a:prstGeom>
          <a:noFill/>
        </p:spPr>
        <p:txBody>
          <a:bodyPr wrap="square" rtlCol="0">
            <a:spAutoFit/>
          </a:bodyPr>
          <a:lstStyle/>
          <a:p>
            <a:r>
              <a:rPr lang="en-US" dirty="0" err="1"/>
              <a:t>Kết</a:t>
            </a:r>
            <a:r>
              <a:rPr lang="en-US" dirty="0"/>
              <a:t> </a:t>
            </a:r>
            <a:r>
              <a:rPr lang="en-US" dirty="0" err="1"/>
              <a:t>quả</a:t>
            </a:r>
            <a:r>
              <a:rPr lang="en-US" dirty="0"/>
              <a:t> :</a:t>
            </a:r>
          </a:p>
        </p:txBody>
      </p:sp>
      <p:pic>
        <p:nvPicPr>
          <p:cNvPr id="6" name="Picture 5">
            <a:extLst>
              <a:ext uri="{FF2B5EF4-FFF2-40B4-BE49-F238E27FC236}">
                <a16:creationId xmlns:a16="http://schemas.microsoft.com/office/drawing/2014/main" id="{BDC59273-1AA6-858F-C1D4-45D1EEC9437A}"/>
              </a:ext>
            </a:extLst>
          </p:cNvPr>
          <p:cNvPicPr>
            <a:picLocks noChangeAspect="1"/>
          </p:cNvPicPr>
          <p:nvPr/>
        </p:nvPicPr>
        <p:blipFill>
          <a:blip r:embed="rId2"/>
          <a:stretch>
            <a:fillRect/>
          </a:stretch>
        </p:blipFill>
        <p:spPr>
          <a:xfrm>
            <a:off x="2014409" y="882290"/>
            <a:ext cx="7490039" cy="5677129"/>
          </a:xfrm>
          <a:prstGeom prst="rect">
            <a:avLst/>
          </a:prstGeom>
        </p:spPr>
      </p:pic>
    </p:spTree>
    <p:extLst>
      <p:ext uri="{BB962C8B-B14F-4D97-AF65-F5344CB8AC3E}">
        <p14:creationId xmlns:p14="http://schemas.microsoft.com/office/powerpoint/2010/main" val="406883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9C3E-EAA1-F012-45BB-8156103ACA7C}"/>
              </a:ext>
            </a:extLst>
          </p:cNvPr>
          <p:cNvSpPr>
            <a:spLocks noGrp="1"/>
          </p:cNvSpPr>
          <p:nvPr>
            <p:ph type="title"/>
          </p:nvPr>
        </p:nvSpPr>
        <p:spPr>
          <a:xfrm>
            <a:off x="838200" y="85207"/>
            <a:ext cx="10515600" cy="1325563"/>
          </a:xfrm>
        </p:spPr>
        <p:txBody>
          <a:bodyPr/>
          <a:lstStyle/>
          <a:p>
            <a:r>
              <a:rPr lang="en-US" dirty="0" err="1"/>
              <a:t>Kết</a:t>
            </a:r>
            <a:r>
              <a:rPr lang="en-US" dirty="0"/>
              <a:t> </a:t>
            </a:r>
            <a:r>
              <a:rPr lang="en-US" dirty="0" err="1"/>
              <a:t>luận</a:t>
            </a:r>
            <a:r>
              <a:rPr lang="en-US" dirty="0"/>
              <a:t> </a:t>
            </a:r>
            <a:r>
              <a:rPr lang="en-US" dirty="0" err="1"/>
              <a:t>đánh</a:t>
            </a:r>
            <a:r>
              <a:rPr lang="en-US" dirty="0"/>
              <a:t> </a:t>
            </a:r>
            <a:r>
              <a:rPr lang="en-US" dirty="0" err="1"/>
              <a:t>giá</a:t>
            </a:r>
            <a:r>
              <a:rPr lang="en-US" dirty="0"/>
              <a:t> : </a:t>
            </a:r>
            <a:endParaRPr lang="en-ID" dirty="0"/>
          </a:p>
        </p:txBody>
      </p:sp>
      <p:sp>
        <p:nvSpPr>
          <p:cNvPr id="3" name="Content Placeholder 2">
            <a:extLst>
              <a:ext uri="{FF2B5EF4-FFF2-40B4-BE49-F238E27FC236}">
                <a16:creationId xmlns:a16="http://schemas.microsoft.com/office/drawing/2014/main" id="{F6AE5D06-18F7-0BC1-548C-C22DE94C18CA}"/>
              </a:ext>
            </a:extLst>
          </p:cNvPr>
          <p:cNvSpPr>
            <a:spLocks noGrp="1"/>
          </p:cNvSpPr>
          <p:nvPr>
            <p:ph idx="1"/>
          </p:nvPr>
        </p:nvSpPr>
        <p:spPr>
          <a:xfrm>
            <a:off x="838200" y="1334278"/>
            <a:ext cx="10515600" cy="4842685"/>
          </a:xfrm>
        </p:spPr>
        <p:txBody>
          <a:bodyPr>
            <a:normAutofit lnSpcReduction="10000"/>
          </a:bodyPr>
          <a:lstStyle/>
          <a:p>
            <a:pPr algn="l">
              <a:buFont typeface="+mj-lt"/>
              <a:buAutoNum type="arabicPeriod"/>
            </a:pPr>
            <a:r>
              <a:rPr lang="vi-VN" b="0" i="0" dirty="0">
                <a:solidFill>
                  <a:srgbClr val="545454"/>
                </a:solidFill>
                <a:effectLst/>
                <a:latin typeface="Roboto" panose="02000000000000000000" pitchFamily="2" charset="0"/>
              </a:rPr>
              <a:t>Mạch ổn áp dùng Diode Zener như trên có ưu điểm là đơn giản nhưng nhược điểm là cho dòng điện nhỏ (≤ 20mA). Để</a:t>
            </a:r>
            <a:br>
              <a:rPr lang="vi-VN" dirty="0"/>
            </a:br>
            <a:r>
              <a:rPr lang="vi-VN" b="0" i="0" dirty="0">
                <a:solidFill>
                  <a:srgbClr val="545454"/>
                </a:solidFill>
                <a:effectLst/>
                <a:latin typeface="Roboto" panose="02000000000000000000" pitchFamily="2" charset="0"/>
              </a:rPr>
              <a:t>có thể tạo ra một điện áp cố định nhưng cho dòng điện mạnh hơn nhiều lần người ta mắc thêm Transistor để khuyếch đại về dòng</a:t>
            </a:r>
            <a:r>
              <a:rPr lang="en-US" b="0" i="0" dirty="0">
                <a:solidFill>
                  <a:srgbClr val="545454"/>
                </a:solidFill>
                <a:effectLst/>
                <a:latin typeface="Roboto" panose="02000000000000000000" pitchFamily="2" charset="0"/>
              </a:rPr>
              <a:t>.</a:t>
            </a:r>
          </a:p>
          <a:p>
            <a:pPr algn="l">
              <a:buFont typeface="+mj-lt"/>
              <a:buAutoNum type="arabicPeriod"/>
            </a:pPr>
            <a:r>
              <a:rPr lang="vi-VN" b="0" i="0" dirty="0">
                <a:solidFill>
                  <a:srgbClr val="545454"/>
                </a:solidFill>
                <a:effectLst/>
                <a:latin typeface="Roboto" panose="02000000000000000000" pitchFamily="2" charset="0"/>
              </a:rPr>
              <a:t>Nguyên lý ổn áp : Thông qua điện trở R1 và Dz gim cố định điện áp chân B của Transistor Q1, giả sử khi điện áp chân</a:t>
            </a:r>
            <a:br>
              <a:rPr lang="vi-VN" b="0" i="0" dirty="0">
                <a:solidFill>
                  <a:srgbClr val="545454"/>
                </a:solidFill>
                <a:effectLst/>
                <a:latin typeface="Roboto" panose="02000000000000000000" pitchFamily="2" charset="0"/>
              </a:rPr>
            </a:br>
            <a:r>
              <a:rPr lang="vi-VN" b="0" i="0" dirty="0">
                <a:solidFill>
                  <a:srgbClr val="545454"/>
                </a:solidFill>
                <a:effectLst/>
                <a:latin typeface="Roboto" panose="02000000000000000000" pitchFamily="2" charset="0"/>
              </a:rPr>
              <a:t>E đèn Q1 giảm =&gt; khi đó điện áp UBE tăng =&gt; dòng qua đèn Q1 tăng =&gt; làm điện áp chân E của đèn tăng , và ngược lại …</a:t>
            </a:r>
          </a:p>
          <a:p>
            <a:pPr algn="l">
              <a:buFont typeface="+mj-lt"/>
              <a:buAutoNum type="arabicPeriod"/>
            </a:pPr>
            <a:r>
              <a:rPr lang="vi-VN" b="0" i="0" dirty="0">
                <a:solidFill>
                  <a:srgbClr val="545454"/>
                </a:solidFill>
                <a:effectLst/>
                <a:latin typeface="Roboto" panose="02000000000000000000" pitchFamily="2" charset="0"/>
              </a:rPr>
              <a:t>Mạch ổn áp trên đơn giản và hiệu quả nên được sử dụng rất rộng dãi và người ta đã sản xuất các loại IC họ LA78.. để thay thế cho mạch ổn áp trên, IC LA78.. </a:t>
            </a:r>
            <a:endParaRPr lang="en-ID" dirty="0"/>
          </a:p>
        </p:txBody>
      </p:sp>
    </p:spTree>
    <p:extLst>
      <p:ext uri="{BB962C8B-B14F-4D97-AF65-F5344CB8AC3E}">
        <p14:creationId xmlns:p14="http://schemas.microsoft.com/office/powerpoint/2010/main" val="78821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3251-0D7F-61F9-C395-C356CB6DF149}"/>
              </a:ext>
            </a:extLst>
          </p:cNvPr>
          <p:cNvSpPr>
            <a:spLocks noGrp="1"/>
          </p:cNvSpPr>
          <p:nvPr>
            <p:ph type="title"/>
          </p:nvPr>
        </p:nvSpPr>
        <p:spPr/>
        <p:txBody>
          <a:bodyPr/>
          <a:lstStyle/>
          <a:p>
            <a:r>
              <a:rPr lang="en-US" dirty="0"/>
              <a:t>1. </a:t>
            </a:r>
            <a:r>
              <a:rPr lang="en-US" dirty="0" err="1"/>
              <a:t>Sơ</a:t>
            </a:r>
            <a:r>
              <a:rPr lang="en-US" dirty="0"/>
              <a:t> </a:t>
            </a:r>
            <a:r>
              <a:rPr lang="en-US" dirty="0" err="1"/>
              <a:t>đồ</a:t>
            </a:r>
            <a:r>
              <a:rPr lang="en-US" dirty="0"/>
              <a:t> </a:t>
            </a:r>
            <a:r>
              <a:rPr lang="en-US" dirty="0" err="1"/>
              <a:t>mô</a:t>
            </a:r>
            <a:r>
              <a:rPr lang="en-US" dirty="0"/>
              <a:t> </a:t>
            </a:r>
            <a:r>
              <a:rPr lang="en-US" dirty="0" err="1"/>
              <a:t>phỏng</a:t>
            </a:r>
            <a:endParaRPr lang="en-ID" dirty="0"/>
          </a:p>
        </p:txBody>
      </p:sp>
      <p:pic>
        <p:nvPicPr>
          <p:cNvPr id="5" name="Picture 4">
            <a:extLst>
              <a:ext uri="{FF2B5EF4-FFF2-40B4-BE49-F238E27FC236}">
                <a16:creationId xmlns:a16="http://schemas.microsoft.com/office/drawing/2014/main" id="{528977FC-6541-7239-051A-0C59F7501CEC}"/>
              </a:ext>
            </a:extLst>
          </p:cNvPr>
          <p:cNvPicPr>
            <a:picLocks noChangeAspect="1"/>
          </p:cNvPicPr>
          <p:nvPr/>
        </p:nvPicPr>
        <p:blipFill>
          <a:blip r:embed="rId2"/>
          <a:stretch>
            <a:fillRect/>
          </a:stretch>
        </p:blipFill>
        <p:spPr>
          <a:xfrm>
            <a:off x="2466411" y="1482663"/>
            <a:ext cx="6736664" cy="4732430"/>
          </a:xfrm>
          <a:prstGeom prst="rect">
            <a:avLst/>
          </a:prstGeom>
        </p:spPr>
      </p:pic>
    </p:spTree>
    <p:extLst>
      <p:ext uri="{BB962C8B-B14F-4D97-AF65-F5344CB8AC3E}">
        <p14:creationId xmlns:p14="http://schemas.microsoft.com/office/powerpoint/2010/main" val="249354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F278-8A62-39A1-D6FE-DF9B243616AF}"/>
              </a:ext>
            </a:extLst>
          </p:cNvPr>
          <p:cNvSpPr>
            <a:spLocks noGrp="1"/>
          </p:cNvSpPr>
          <p:nvPr>
            <p:ph type="title"/>
          </p:nvPr>
        </p:nvSpPr>
        <p:spPr/>
        <p:txBody>
          <a:bodyPr/>
          <a:lstStyle/>
          <a:p>
            <a:r>
              <a:rPr lang="en-US" dirty="0"/>
              <a:t>2. </a:t>
            </a:r>
            <a:r>
              <a:rPr lang="en-US" dirty="0" err="1"/>
              <a:t>Các</a:t>
            </a:r>
            <a:r>
              <a:rPr lang="en-US" dirty="0"/>
              <a:t> </a:t>
            </a:r>
            <a:r>
              <a:rPr lang="en-US" dirty="0" err="1"/>
              <a:t>linh</a:t>
            </a:r>
            <a:r>
              <a:rPr lang="en-US" dirty="0"/>
              <a:t> </a:t>
            </a:r>
            <a:r>
              <a:rPr lang="en-US" dirty="0" err="1"/>
              <a:t>kiện</a:t>
            </a:r>
            <a:r>
              <a:rPr lang="en-US" dirty="0"/>
              <a:t> </a:t>
            </a:r>
            <a:r>
              <a:rPr lang="en-US" dirty="0" err="1"/>
              <a:t>sử</a:t>
            </a:r>
            <a:r>
              <a:rPr lang="en-US" dirty="0"/>
              <a:t> </a:t>
            </a:r>
            <a:r>
              <a:rPr lang="en-US" dirty="0" err="1"/>
              <a:t>dụng</a:t>
            </a:r>
            <a:endParaRPr lang="en-ID" dirty="0"/>
          </a:p>
        </p:txBody>
      </p:sp>
      <p:pic>
        <p:nvPicPr>
          <p:cNvPr id="5" name="Picture 4">
            <a:extLst>
              <a:ext uri="{FF2B5EF4-FFF2-40B4-BE49-F238E27FC236}">
                <a16:creationId xmlns:a16="http://schemas.microsoft.com/office/drawing/2014/main" id="{7BECCB56-D486-129F-9A49-0B8EB965598B}"/>
              </a:ext>
            </a:extLst>
          </p:cNvPr>
          <p:cNvPicPr>
            <a:picLocks noChangeAspect="1"/>
          </p:cNvPicPr>
          <p:nvPr/>
        </p:nvPicPr>
        <p:blipFill>
          <a:blip r:embed="rId2"/>
          <a:stretch>
            <a:fillRect/>
          </a:stretch>
        </p:blipFill>
        <p:spPr>
          <a:xfrm>
            <a:off x="1926818" y="2397906"/>
            <a:ext cx="8338363" cy="2323383"/>
          </a:xfrm>
          <a:prstGeom prst="rect">
            <a:avLst/>
          </a:prstGeom>
        </p:spPr>
      </p:pic>
    </p:spTree>
    <p:extLst>
      <p:ext uri="{BB962C8B-B14F-4D97-AF65-F5344CB8AC3E}">
        <p14:creationId xmlns:p14="http://schemas.microsoft.com/office/powerpoint/2010/main" val="235382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019986-37E6-EAF5-B143-79AA13515D04}"/>
              </a:ext>
            </a:extLst>
          </p:cNvPr>
          <p:cNvPicPr>
            <a:picLocks noChangeAspect="1"/>
          </p:cNvPicPr>
          <p:nvPr/>
        </p:nvPicPr>
        <p:blipFill>
          <a:blip r:embed="rId2"/>
          <a:stretch>
            <a:fillRect/>
          </a:stretch>
        </p:blipFill>
        <p:spPr>
          <a:xfrm>
            <a:off x="6917082" y="3354349"/>
            <a:ext cx="22" cy="11"/>
          </a:xfrm>
          <a:prstGeom prst="rect">
            <a:avLst/>
          </a:prstGeom>
        </p:spPr>
      </p:pic>
      <p:pic>
        <p:nvPicPr>
          <p:cNvPr id="3" name="Picture 2">
            <a:extLst>
              <a:ext uri="{FF2B5EF4-FFF2-40B4-BE49-F238E27FC236}">
                <a16:creationId xmlns:a16="http://schemas.microsoft.com/office/drawing/2014/main" id="{6DD68769-D6E1-48C5-B4AF-9E613F30535F}"/>
              </a:ext>
            </a:extLst>
          </p:cNvPr>
          <p:cNvPicPr>
            <a:picLocks noChangeAspect="1"/>
          </p:cNvPicPr>
          <p:nvPr/>
        </p:nvPicPr>
        <p:blipFill>
          <a:blip r:embed="rId3"/>
          <a:stretch>
            <a:fillRect/>
          </a:stretch>
        </p:blipFill>
        <p:spPr>
          <a:xfrm>
            <a:off x="1571181" y="1147666"/>
            <a:ext cx="9403587" cy="4394718"/>
          </a:xfrm>
          <a:prstGeom prst="rect">
            <a:avLst/>
          </a:prstGeom>
        </p:spPr>
      </p:pic>
      <p:sp>
        <p:nvSpPr>
          <p:cNvPr id="4" name="TextBox 3">
            <a:extLst>
              <a:ext uri="{FF2B5EF4-FFF2-40B4-BE49-F238E27FC236}">
                <a16:creationId xmlns:a16="http://schemas.microsoft.com/office/drawing/2014/main" id="{68C6F932-3FFD-400F-89E8-1D1F802F7402}"/>
              </a:ext>
            </a:extLst>
          </p:cNvPr>
          <p:cNvSpPr txBox="1"/>
          <p:nvPr/>
        </p:nvSpPr>
        <p:spPr>
          <a:xfrm>
            <a:off x="662473" y="279918"/>
            <a:ext cx="4655976" cy="400110"/>
          </a:xfrm>
          <a:prstGeom prst="rect">
            <a:avLst/>
          </a:prstGeom>
          <a:noFill/>
        </p:spPr>
        <p:txBody>
          <a:bodyPr wrap="square" rtlCol="0">
            <a:spAutoFit/>
          </a:bodyPr>
          <a:lstStyle/>
          <a:p>
            <a:r>
              <a:rPr lang="en-US" sz="2000" dirty="0" err="1"/>
              <a:t>Tính</a:t>
            </a:r>
            <a:r>
              <a:rPr lang="en-US" sz="2000" dirty="0"/>
              <a:t> </a:t>
            </a:r>
            <a:r>
              <a:rPr lang="en-US" sz="2000" dirty="0" err="1"/>
              <a:t>toán</a:t>
            </a:r>
            <a:r>
              <a:rPr lang="en-US" sz="2000" dirty="0"/>
              <a:t> </a:t>
            </a:r>
            <a:r>
              <a:rPr lang="en-US" sz="2000" dirty="0" err="1"/>
              <a:t>thông</a:t>
            </a:r>
            <a:r>
              <a:rPr lang="en-US" sz="2000" dirty="0"/>
              <a:t> </a:t>
            </a:r>
            <a:r>
              <a:rPr lang="en-US" sz="2000" dirty="0" err="1"/>
              <a:t>số</a:t>
            </a:r>
            <a:r>
              <a:rPr lang="en-US" sz="2000" dirty="0"/>
              <a:t> </a:t>
            </a:r>
            <a:r>
              <a:rPr lang="en-US" sz="2000" dirty="0" err="1"/>
              <a:t>kĩ</a:t>
            </a:r>
            <a:r>
              <a:rPr lang="en-US" sz="2000" dirty="0"/>
              <a:t> </a:t>
            </a:r>
            <a:r>
              <a:rPr lang="en-US" sz="2000" dirty="0" err="1"/>
              <a:t>thuật</a:t>
            </a:r>
            <a:endParaRPr lang="en-ID" sz="2000" dirty="0"/>
          </a:p>
        </p:txBody>
      </p:sp>
    </p:spTree>
    <p:extLst>
      <p:ext uri="{BB962C8B-B14F-4D97-AF65-F5344CB8AC3E}">
        <p14:creationId xmlns:p14="http://schemas.microsoft.com/office/powerpoint/2010/main" val="105262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D6D4-848F-086D-9061-E784DC8B0CF5}"/>
              </a:ext>
            </a:extLst>
          </p:cNvPr>
          <p:cNvSpPr>
            <a:spLocks noGrp="1"/>
          </p:cNvSpPr>
          <p:nvPr>
            <p:ph type="title"/>
          </p:nvPr>
        </p:nvSpPr>
        <p:spPr>
          <a:xfrm>
            <a:off x="838200" y="100225"/>
            <a:ext cx="10515600" cy="1325563"/>
          </a:xfrm>
        </p:spPr>
        <p:txBody>
          <a:bodyPr/>
          <a:lstStyle/>
          <a:p>
            <a:r>
              <a:rPr lang="en-US" dirty="0"/>
              <a:t>3. </a:t>
            </a:r>
            <a:r>
              <a:rPr lang="en-US" dirty="0" err="1"/>
              <a:t>Kết</a:t>
            </a:r>
            <a:r>
              <a:rPr lang="en-US" dirty="0"/>
              <a:t> </a:t>
            </a:r>
            <a:r>
              <a:rPr lang="en-US" dirty="0" err="1"/>
              <a:t>quả</a:t>
            </a:r>
            <a:r>
              <a:rPr lang="en-US" dirty="0"/>
              <a:t> </a:t>
            </a:r>
            <a:r>
              <a:rPr lang="en-US" dirty="0" err="1"/>
              <a:t>mô</a:t>
            </a:r>
            <a:r>
              <a:rPr lang="en-US" dirty="0"/>
              <a:t> </a:t>
            </a:r>
            <a:r>
              <a:rPr lang="en-US" dirty="0" err="1"/>
              <a:t>phỏng</a:t>
            </a:r>
            <a:endParaRPr lang="en-ID" dirty="0"/>
          </a:p>
        </p:txBody>
      </p:sp>
      <p:sp>
        <p:nvSpPr>
          <p:cNvPr id="6" name="TextBox 5">
            <a:extLst>
              <a:ext uri="{FF2B5EF4-FFF2-40B4-BE49-F238E27FC236}">
                <a16:creationId xmlns:a16="http://schemas.microsoft.com/office/drawing/2014/main" id="{FA6A1BA5-D24D-DCD7-C7E2-2C414B96A8DF}"/>
              </a:ext>
            </a:extLst>
          </p:cNvPr>
          <p:cNvSpPr txBox="1"/>
          <p:nvPr/>
        </p:nvSpPr>
        <p:spPr>
          <a:xfrm>
            <a:off x="1511559" y="1147816"/>
            <a:ext cx="2789853" cy="400110"/>
          </a:xfrm>
          <a:prstGeom prst="rect">
            <a:avLst/>
          </a:prstGeom>
          <a:noFill/>
        </p:spPr>
        <p:txBody>
          <a:bodyPr wrap="square" rtlCol="0">
            <a:spAutoFit/>
          </a:bodyPr>
          <a:lstStyle/>
          <a:p>
            <a:r>
              <a:rPr lang="en-US" sz="2000" dirty="0"/>
              <a:t>+ ) </a:t>
            </a:r>
            <a:r>
              <a:rPr lang="en-US" sz="2000" dirty="0" err="1"/>
              <a:t>Điện</a:t>
            </a:r>
            <a:r>
              <a:rPr lang="en-US" sz="2000" dirty="0"/>
              <a:t> </a:t>
            </a:r>
            <a:r>
              <a:rPr lang="en-US" sz="2000" dirty="0" err="1"/>
              <a:t>áp</a:t>
            </a:r>
            <a:r>
              <a:rPr lang="en-US" sz="2000" dirty="0"/>
              <a:t> </a:t>
            </a:r>
            <a:r>
              <a:rPr lang="en-US" sz="2000" dirty="0" err="1"/>
              <a:t>đầu</a:t>
            </a:r>
            <a:r>
              <a:rPr lang="en-US" sz="2000" dirty="0"/>
              <a:t> </a:t>
            </a:r>
            <a:r>
              <a:rPr lang="en-US" sz="2000" dirty="0" err="1"/>
              <a:t>vào</a:t>
            </a:r>
            <a:endParaRPr lang="en-ID" sz="2000" dirty="0"/>
          </a:p>
        </p:txBody>
      </p:sp>
      <p:pic>
        <p:nvPicPr>
          <p:cNvPr id="10" name="Picture 9">
            <a:extLst>
              <a:ext uri="{FF2B5EF4-FFF2-40B4-BE49-F238E27FC236}">
                <a16:creationId xmlns:a16="http://schemas.microsoft.com/office/drawing/2014/main" id="{0C256C39-D78C-3346-FD54-21259FB5073A}"/>
              </a:ext>
            </a:extLst>
          </p:cNvPr>
          <p:cNvPicPr>
            <a:picLocks noChangeAspect="1"/>
          </p:cNvPicPr>
          <p:nvPr/>
        </p:nvPicPr>
        <p:blipFill>
          <a:blip r:embed="rId2"/>
          <a:stretch>
            <a:fillRect/>
          </a:stretch>
        </p:blipFill>
        <p:spPr>
          <a:xfrm>
            <a:off x="1931436" y="1547926"/>
            <a:ext cx="8014996" cy="4439074"/>
          </a:xfrm>
          <a:prstGeom prst="rect">
            <a:avLst/>
          </a:prstGeom>
        </p:spPr>
      </p:pic>
    </p:spTree>
    <p:extLst>
      <p:ext uri="{BB962C8B-B14F-4D97-AF65-F5344CB8AC3E}">
        <p14:creationId xmlns:p14="http://schemas.microsoft.com/office/powerpoint/2010/main" val="303546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E863FB-F0A3-F891-3856-9A1617D0090C}"/>
              </a:ext>
            </a:extLst>
          </p:cNvPr>
          <p:cNvSpPr txBox="1"/>
          <p:nvPr/>
        </p:nvSpPr>
        <p:spPr>
          <a:xfrm>
            <a:off x="1324947" y="475861"/>
            <a:ext cx="3256384" cy="461665"/>
          </a:xfrm>
          <a:prstGeom prst="rect">
            <a:avLst/>
          </a:prstGeom>
          <a:noFill/>
        </p:spPr>
        <p:txBody>
          <a:bodyPr wrap="square" rtlCol="0">
            <a:spAutoFit/>
          </a:bodyPr>
          <a:lstStyle/>
          <a:p>
            <a:r>
              <a:rPr lang="en-US" sz="2400" dirty="0"/>
              <a:t>+ ) </a:t>
            </a:r>
            <a:r>
              <a:rPr lang="en-US" sz="2400" dirty="0" err="1"/>
              <a:t>Điện</a:t>
            </a:r>
            <a:r>
              <a:rPr lang="en-US" sz="2400" dirty="0"/>
              <a:t> </a:t>
            </a:r>
            <a:r>
              <a:rPr lang="en-US" sz="2400" dirty="0" err="1"/>
              <a:t>áp</a:t>
            </a:r>
            <a:r>
              <a:rPr lang="en-US" sz="2400" dirty="0"/>
              <a:t> </a:t>
            </a:r>
            <a:r>
              <a:rPr lang="en-US" sz="2400" dirty="0" err="1"/>
              <a:t>đầu</a:t>
            </a:r>
            <a:r>
              <a:rPr lang="en-US" sz="2400" dirty="0"/>
              <a:t> </a:t>
            </a:r>
            <a:r>
              <a:rPr lang="en-US" sz="2400" dirty="0" err="1"/>
              <a:t>ra</a:t>
            </a:r>
            <a:r>
              <a:rPr lang="en-US" sz="2400" dirty="0"/>
              <a:t> </a:t>
            </a:r>
            <a:endParaRPr lang="en-ID" sz="2400" dirty="0"/>
          </a:p>
        </p:txBody>
      </p:sp>
      <p:pic>
        <p:nvPicPr>
          <p:cNvPr id="3" name="Picture 2">
            <a:extLst>
              <a:ext uri="{FF2B5EF4-FFF2-40B4-BE49-F238E27FC236}">
                <a16:creationId xmlns:a16="http://schemas.microsoft.com/office/drawing/2014/main" id="{9AB99081-EACD-5E55-AC8C-EC25DD6A59B7}"/>
              </a:ext>
            </a:extLst>
          </p:cNvPr>
          <p:cNvPicPr>
            <a:picLocks noChangeAspect="1"/>
          </p:cNvPicPr>
          <p:nvPr/>
        </p:nvPicPr>
        <p:blipFill>
          <a:blip r:embed="rId2"/>
          <a:stretch>
            <a:fillRect/>
          </a:stretch>
        </p:blipFill>
        <p:spPr>
          <a:xfrm>
            <a:off x="1830866" y="1187987"/>
            <a:ext cx="8840148" cy="4848919"/>
          </a:xfrm>
          <a:prstGeom prst="rect">
            <a:avLst/>
          </a:prstGeom>
        </p:spPr>
      </p:pic>
    </p:spTree>
    <p:extLst>
      <p:ext uri="{BB962C8B-B14F-4D97-AF65-F5344CB8AC3E}">
        <p14:creationId xmlns:p14="http://schemas.microsoft.com/office/powerpoint/2010/main" val="85986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47041CC-BF9E-055E-5F13-4B4AF1F360F5}"/>
                  </a:ext>
                </a:extLst>
              </p:cNvPr>
              <p:cNvSpPr txBox="1"/>
              <p:nvPr/>
            </p:nvSpPr>
            <p:spPr>
              <a:xfrm>
                <a:off x="923730" y="307911"/>
                <a:ext cx="119431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 )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𝑅</m:t>
                          </m:r>
                          <m:r>
                            <a:rPr lang="en-US" sz="2800" b="0" i="1" smtClean="0">
                              <a:latin typeface="Cambria Math" panose="02040503050406030204" pitchFamily="18" charset="0"/>
                            </a:rPr>
                            <m:t>1</m:t>
                          </m:r>
                        </m:sub>
                      </m:sSub>
                    </m:oMath>
                  </m:oMathPara>
                </a14:m>
                <a:endParaRPr lang="en-ID" sz="2800" dirty="0"/>
              </a:p>
            </p:txBody>
          </p:sp>
        </mc:Choice>
        <mc:Fallback xmlns="">
          <p:sp>
            <p:nvSpPr>
              <p:cNvPr id="2" name="TextBox 1">
                <a:extLst>
                  <a:ext uri="{FF2B5EF4-FFF2-40B4-BE49-F238E27FC236}">
                    <a16:creationId xmlns:a16="http://schemas.microsoft.com/office/drawing/2014/main" id="{947041CC-BF9E-055E-5F13-4B4AF1F360F5}"/>
                  </a:ext>
                </a:extLst>
              </p:cNvPr>
              <p:cNvSpPr txBox="1">
                <a:spLocks noRot="1" noChangeAspect="1" noMove="1" noResize="1" noEditPoints="1" noAdjustHandles="1" noChangeArrowheads="1" noChangeShapeType="1" noTextEdit="1"/>
              </p:cNvSpPr>
              <p:nvPr/>
            </p:nvSpPr>
            <p:spPr>
              <a:xfrm>
                <a:off x="923730" y="307911"/>
                <a:ext cx="1194318" cy="523220"/>
              </a:xfrm>
              <a:prstGeom prst="rect">
                <a:avLst/>
              </a:prstGeom>
              <a:blipFill>
                <a:blip r:embed="rId2"/>
                <a:stretch>
                  <a:fillRect/>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19000C6A-BDAF-AB00-6309-789D60259AE9}"/>
              </a:ext>
            </a:extLst>
          </p:cNvPr>
          <p:cNvPicPr>
            <a:picLocks noChangeAspect="1"/>
          </p:cNvPicPr>
          <p:nvPr/>
        </p:nvPicPr>
        <p:blipFill rotWithShape="1">
          <a:blip r:embed="rId3"/>
          <a:srcRect b="10204"/>
          <a:stretch/>
        </p:blipFill>
        <p:spPr>
          <a:xfrm>
            <a:off x="923729" y="1017036"/>
            <a:ext cx="10916817" cy="5523023"/>
          </a:xfrm>
          <a:prstGeom prst="rect">
            <a:avLst/>
          </a:prstGeom>
        </p:spPr>
      </p:pic>
    </p:spTree>
    <p:extLst>
      <p:ext uri="{BB962C8B-B14F-4D97-AF65-F5344CB8AC3E}">
        <p14:creationId xmlns:p14="http://schemas.microsoft.com/office/powerpoint/2010/main" val="63008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927599A-340D-2B8E-3F3E-70F34C22708C}"/>
                  </a:ext>
                </a:extLst>
              </p:cNvPr>
              <p:cNvSpPr txBox="1"/>
              <p:nvPr/>
            </p:nvSpPr>
            <p:spPr>
              <a:xfrm>
                <a:off x="923730" y="307911"/>
                <a:ext cx="1194318" cy="5647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 )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𝑄</m:t>
                          </m:r>
                          <m:r>
                            <a:rPr lang="en-US" sz="2800" b="0" i="1" smtClean="0">
                              <a:latin typeface="Cambria Math" panose="02040503050406030204" pitchFamily="18" charset="0"/>
                            </a:rPr>
                            <m:t>1)</m:t>
                          </m:r>
                        </m:sub>
                      </m:sSub>
                    </m:oMath>
                  </m:oMathPara>
                </a14:m>
                <a:endParaRPr lang="en-ID" sz="2800" dirty="0"/>
              </a:p>
            </p:txBody>
          </p:sp>
        </mc:Choice>
        <mc:Fallback xmlns="">
          <p:sp>
            <p:nvSpPr>
              <p:cNvPr id="3" name="TextBox 2">
                <a:extLst>
                  <a:ext uri="{FF2B5EF4-FFF2-40B4-BE49-F238E27FC236}">
                    <a16:creationId xmlns:a16="http://schemas.microsoft.com/office/drawing/2014/main" id="{C927599A-340D-2B8E-3F3E-70F34C22708C}"/>
                  </a:ext>
                </a:extLst>
              </p:cNvPr>
              <p:cNvSpPr txBox="1">
                <a:spLocks noRot="1" noChangeAspect="1" noMove="1" noResize="1" noEditPoints="1" noAdjustHandles="1" noChangeArrowheads="1" noChangeShapeType="1" noTextEdit="1"/>
              </p:cNvSpPr>
              <p:nvPr/>
            </p:nvSpPr>
            <p:spPr>
              <a:xfrm>
                <a:off x="923730" y="307911"/>
                <a:ext cx="1194318" cy="564706"/>
              </a:xfrm>
              <a:prstGeom prst="rect">
                <a:avLst/>
              </a:prstGeom>
              <a:blipFill>
                <a:blip r:embed="rId2"/>
                <a:stretch>
                  <a:fillRect r="-23590"/>
                </a:stretch>
              </a:blipFill>
            </p:spPr>
            <p:txBody>
              <a:bodyPr/>
              <a:lstStyle/>
              <a:p>
                <a:r>
                  <a:rPr lang="en-ID">
                    <a:noFill/>
                  </a:rPr>
                  <a:t> </a:t>
                </a:r>
              </a:p>
            </p:txBody>
          </p:sp>
        </mc:Fallback>
      </mc:AlternateContent>
      <p:pic>
        <p:nvPicPr>
          <p:cNvPr id="6" name="Picture 5">
            <a:extLst>
              <a:ext uri="{FF2B5EF4-FFF2-40B4-BE49-F238E27FC236}">
                <a16:creationId xmlns:a16="http://schemas.microsoft.com/office/drawing/2014/main" id="{3EF5565E-174D-D64C-E1AA-B22C82E28413}"/>
              </a:ext>
            </a:extLst>
          </p:cNvPr>
          <p:cNvPicPr>
            <a:picLocks noChangeAspect="1"/>
          </p:cNvPicPr>
          <p:nvPr/>
        </p:nvPicPr>
        <p:blipFill>
          <a:blip r:embed="rId3"/>
          <a:stretch>
            <a:fillRect/>
          </a:stretch>
        </p:blipFill>
        <p:spPr>
          <a:xfrm>
            <a:off x="1558292" y="970383"/>
            <a:ext cx="9526475" cy="5367308"/>
          </a:xfrm>
          <a:prstGeom prst="rect">
            <a:avLst/>
          </a:prstGeom>
        </p:spPr>
      </p:pic>
    </p:spTree>
    <p:extLst>
      <p:ext uri="{BB962C8B-B14F-4D97-AF65-F5344CB8AC3E}">
        <p14:creationId xmlns:p14="http://schemas.microsoft.com/office/powerpoint/2010/main" val="57728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5C59BDE-B0AB-7C48-6421-3B22CC352156}"/>
                  </a:ext>
                </a:extLst>
              </p:cNvPr>
              <p:cNvSpPr txBox="1"/>
              <p:nvPr/>
            </p:nvSpPr>
            <p:spPr>
              <a:xfrm>
                <a:off x="923730" y="307911"/>
                <a:ext cx="1194318" cy="5647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 )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𝑄</m:t>
                          </m:r>
                          <m:r>
                            <a:rPr lang="en-US" sz="2800" b="0" i="1" smtClean="0">
                              <a:latin typeface="Cambria Math" panose="02040503050406030204" pitchFamily="18" charset="0"/>
                            </a:rPr>
                            <m:t>1)</m:t>
                          </m:r>
                        </m:sub>
                      </m:sSub>
                    </m:oMath>
                  </m:oMathPara>
                </a14:m>
                <a:endParaRPr lang="en-ID" sz="2800" dirty="0"/>
              </a:p>
            </p:txBody>
          </p:sp>
        </mc:Choice>
        <mc:Fallback xmlns="">
          <p:sp>
            <p:nvSpPr>
              <p:cNvPr id="2" name="TextBox 1">
                <a:extLst>
                  <a:ext uri="{FF2B5EF4-FFF2-40B4-BE49-F238E27FC236}">
                    <a16:creationId xmlns:a16="http://schemas.microsoft.com/office/drawing/2014/main" id="{85C59BDE-B0AB-7C48-6421-3B22CC352156}"/>
                  </a:ext>
                </a:extLst>
              </p:cNvPr>
              <p:cNvSpPr txBox="1">
                <a:spLocks noRot="1" noChangeAspect="1" noMove="1" noResize="1" noEditPoints="1" noAdjustHandles="1" noChangeArrowheads="1" noChangeShapeType="1" noTextEdit="1"/>
              </p:cNvSpPr>
              <p:nvPr/>
            </p:nvSpPr>
            <p:spPr>
              <a:xfrm>
                <a:off x="923730" y="307911"/>
                <a:ext cx="1194318" cy="564706"/>
              </a:xfrm>
              <a:prstGeom prst="rect">
                <a:avLst/>
              </a:prstGeom>
              <a:blipFill>
                <a:blip r:embed="rId2"/>
                <a:stretch>
                  <a:fillRect r="-23077"/>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6ACD6B61-03BA-54A8-69B7-124E304C0F3F}"/>
              </a:ext>
            </a:extLst>
          </p:cNvPr>
          <p:cNvPicPr>
            <a:picLocks noChangeAspect="1"/>
          </p:cNvPicPr>
          <p:nvPr/>
        </p:nvPicPr>
        <p:blipFill>
          <a:blip r:embed="rId3"/>
          <a:stretch>
            <a:fillRect/>
          </a:stretch>
        </p:blipFill>
        <p:spPr>
          <a:xfrm>
            <a:off x="1381441" y="951723"/>
            <a:ext cx="9749979" cy="5493232"/>
          </a:xfrm>
          <a:prstGeom prst="rect">
            <a:avLst/>
          </a:prstGeom>
        </p:spPr>
      </p:pic>
    </p:spTree>
    <p:extLst>
      <p:ext uri="{BB962C8B-B14F-4D97-AF65-F5344CB8AC3E}">
        <p14:creationId xmlns:p14="http://schemas.microsoft.com/office/powerpoint/2010/main" val="2258310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237</Words>
  <Application>Microsoft Office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Open Sans</vt:lpstr>
      <vt:lpstr>Roboto</vt:lpstr>
      <vt:lpstr>Office Theme</vt:lpstr>
      <vt:lpstr>Bài mô phỏng 1</vt:lpstr>
      <vt:lpstr>1. Sơ đồ mô phỏng</vt:lpstr>
      <vt:lpstr>2. Các linh kiện sử dụng</vt:lpstr>
      <vt:lpstr>PowerPoint Presentation</vt:lpstr>
      <vt:lpstr>3. Kết quả mô phỏng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đánh giá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mô phỏng 1</dc:title>
  <dc:creator>NGUYỄN QUANG MINH</dc:creator>
  <cp:lastModifiedBy>NGUYỄN QUANG MINH</cp:lastModifiedBy>
  <cp:revision>8</cp:revision>
  <dcterms:created xsi:type="dcterms:W3CDTF">2023-09-29T08:06:08Z</dcterms:created>
  <dcterms:modified xsi:type="dcterms:W3CDTF">2023-09-30T01:20:03Z</dcterms:modified>
</cp:coreProperties>
</file>