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6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5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1C058-9CE3-4402-B963-85777410687B}" v="1" dt="2023-08-17T12:45:04.575"/>
    <p1510:client id="{9B90BFF1-D759-4CF4-8B36-D22238969BBA}" v="1" dt="2023-08-21T07:56:0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B90BFF1-D759-4CF4-8B36-D22238969BBA}"/>
    <pc:docChg chg="sldOrd">
      <pc:chgData name="" userId="" providerId="" clId="Web-{9B90BFF1-D759-4CF4-8B36-D22238969BBA}" dt="2023-08-21T07:56:04.727" v="0"/>
      <pc:docMkLst>
        <pc:docMk/>
      </pc:docMkLst>
      <pc:sldChg chg="ord">
        <pc:chgData name="" userId="" providerId="" clId="Web-{9B90BFF1-D759-4CF4-8B36-D22238969BBA}" dt="2023-08-21T07:56:04.727" v="0"/>
        <pc:sldMkLst>
          <pc:docMk/>
          <pc:sldMk cId="1453433729" sldId="257"/>
        </pc:sldMkLst>
      </pc:sldChg>
    </pc:docChg>
  </pc:docChgLst>
  <pc:docChgLst>
    <pc:chgData name="TRƯƠNG ĐÌNH TÚ" userId="S::tu201414128@lms.utc.edu.vn::c5b88e32-ec75-4eb1-a2f5-b81dc031d0fa" providerId="AD" clId="Web-{77E1C058-9CE3-4402-B963-85777410687B}"/>
    <pc:docChg chg="sldOrd">
      <pc:chgData name="TRƯƠNG ĐÌNH TÚ" userId="S::tu201414128@lms.utc.edu.vn::c5b88e32-ec75-4eb1-a2f5-b81dc031d0fa" providerId="AD" clId="Web-{77E1C058-9CE3-4402-B963-85777410687B}" dt="2023-08-17T12:45:04.575" v="0"/>
      <pc:docMkLst>
        <pc:docMk/>
      </pc:docMkLst>
      <pc:sldChg chg="ord">
        <pc:chgData name="TRƯƠNG ĐÌNH TÚ" userId="S::tu201414128@lms.utc.edu.vn::c5b88e32-ec75-4eb1-a2f5-b81dc031d0fa" providerId="AD" clId="Web-{77E1C058-9CE3-4402-B963-85777410687B}" dt="2023-08-17T12:45:04.575" v="0"/>
        <pc:sldMkLst>
          <pc:docMk/>
          <pc:sldMk cId="1814531052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D8A1-6C37-4CB5-922D-86AA622D67A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D12BB-1DF4-4419-8E9E-382AADCA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9C4E-712A-4887-BBA9-6710AAEFA0A0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C03-0BB3-4DEB-B83D-1CCC0AD9073D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01-8745-4488-945C-BF4A62F8009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EAD2-62B5-43DE-9C48-A3BEA570B9C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1B1C-08A9-479F-BA3F-C1D48C0C4CB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9716-1CFE-45EF-A777-A77706624553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87F7-DE0F-46F2-9D84-3616D521CB6E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EA8B-CB02-4958-9E9C-FA49DC33D69A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C57-4505-46E6-83AB-7959A9E6BFCB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8C8E-111A-4946-95BA-0F91B4E391CB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80D4-A519-4D6D-94EA-F074BD22E9B6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F58D-4EBD-4287-8E63-CA8176EB6BB3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python" TargetMode="External"/><Relationship Id="rId2" Type="http://schemas.openxmlformats.org/officeDocument/2006/relationships/hyperlink" Target="https://learnpythonthehardwa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tutor.com/" TargetMode="External"/><Relationship Id="rId5" Type="http://schemas.openxmlformats.org/officeDocument/2006/relationships/hyperlink" Target="https://www.codementor.io/learn-python-online" TargetMode="External"/><Relationship Id="rId4" Type="http://schemas.openxmlformats.org/officeDocument/2006/relationships/hyperlink" Target="https://teamtreehouse.com/learn-to-code/pyth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8472" y="3769988"/>
            <a:ext cx="3909528" cy="1655762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Số tín chỉ:	02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Lý thuyết: 	09 buổi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tập:	04 buổi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1287" y="4012584"/>
            <a:ext cx="472440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Giảng viên: 	Trần Mạnh Cường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cuong.tran@utc.edu.vn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1</a:t>
            </a:fld>
            <a:endParaRPr lang="en-US"/>
          </a:p>
        </p:txBody>
      </p:sp>
      <p:sp>
        <p:nvSpPr>
          <p:cNvPr id="7" name="MẠNG NEURON…"/>
          <p:cNvSpPr txBox="1">
            <a:spLocks/>
          </p:cNvSpPr>
          <p:nvPr/>
        </p:nvSpPr>
        <p:spPr>
          <a:xfrm>
            <a:off x="-185057" y="1316704"/>
            <a:ext cx="12202885" cy="2453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5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27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00460" indent="0" algn="ctr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99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50690" indent="0" algn="ctr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600919" indent="0" algn="ctr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51149" indent="0" algn="ctr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901379" indent="0" algn="ctr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551609" indent="0" algn="ctr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201839" indent="0" algn="ctr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10900" b="1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TIN HỌC KỸ THUẬT</a:t>
            </a:r>
          </a:p>
          <a:p>
            <a:pPr algn="ctr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10900" b="1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 TRONG ĐIỆN TỬ -VIỄN THÔNG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sz="3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lang="en-US" sz="3000">
              <a:latin typeface="Arial"/>
              <a:ea typeface="Arial"/>
              <a:cs typeface="Arial"/>
              <a:sym typeface="Arial"/>
            </a:endParaRP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58497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Tải và cài đặt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6718675" cy="4152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481943" y="6076431"/>
            <a:ext cx="3275044" cy="559837"/>
          </a:xfrm>
          <a:prstGeom prst="wedgeRectCallout">
            <a:avLst>
              <a:gd name="adj1" fmla="val -59077"/>
              <a:gd name="adj2" fmla="val -21626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ý chọn hết mục này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990" y="1255535"/>
            <a:ext cx="4968671" cy="3040643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8757617" y="5817083"/>
            <a:ext cx="3275044" cy="559837"/>
          </a:xfrm>
          <a:prstGeom prst="wedgeRectCallout">
            <a:avLst>
              <a:gd name="adj1" fmla="val 18131"/>
              <a:gd name="adj2" fmla="val -35126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hết và bấm Next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493683" y="4053582"/>
            <a:ext cx="2304661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599" y="3684250"/>
            <a:ext cx="19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Chọn mục này</a:t>
            </a:r>
          </a:p>
        </p:txBody>
      </p:sp>
      <p:sp>
        <p:nvSpPr>
          <p:cNvPr id="11" name="Oval 10"/>
          <p:cNvSpPr/>
          <p:nvPr/>
        </p:nvSpPr>
        <p:spPr>
          <a:xfrm>
            <a:off x="1856792" y="3739362"/>
            <a:ext cx="2262673" cy="8710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2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Version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6" y="1888149"/>
            <a:ext cx="8375106" cy="1752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32556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Trên cửa sổ Command Promt, gõ lệnh </a:t>
            </a:r>
            <a:r>
              <a:rPr lang="en-US" sz="2000" dirty="0">
                <a:solidFill>
                  <a:srgbClr val="00B0F0"/>
                </a:solidFill>
              </a:rPr>
              <a:t>python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135086" y="4404049"/>
            <a:ext cx="3760236" cy="970384"/>
          </a:xfrm>
          <a:prstGeom prst="wedgeRectCallout">
            <a:avLst>
              <a:gd name="adj1" fmla="val -99989"/>
              <a:gd name="adj2" fmla="val -1817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thể trực tiếp gõ các lệnh của Python ở đây</a:t>
            </a:r>
          </a:p>
        </p:txBody>
      </p:sp>
    </p:spTree>
    <p:extLst>
      <p:ext uri="{BB962C8B-B14F-4D97-AF65-F5344CB8AC3E}">
        <p14:creationId xmlns:p14="http://schemas.microsoft.com/office/powerpoint/2010/main" val="110781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công cụ để soạn thảo và chạy lệnh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Chạy từng lệnh trên cửa sổ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Command Promt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Sử dụng công cụ IDLE tích hợp sẵn trên bộ cài Python.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Sử dụng một số trình soạn thảo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Sublime Text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Chạy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6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Bộ công cụ tích hợp sẵn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7" y="1325562"/>
            <a:ext cx="6313326" cy="2947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04" y="3565525"/>
            <a:ext cx="7563396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Bộ công cụ tích hợp sẵn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4" y="1828801"/>
            <a:ext cx="5804435" cy="1519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32556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Nếu không muốn gõ từng lệnh trực tiếp, có thể soạn các lệnh dạng script </a:t>
            </a:r>
            <a:r>
              <a:rPr lang="en-US" sz="2000" dirty="0">
                <a:solidFill>
                  <a:srgbClr val="00B0F0"/>
                </a:solidFill>
              </a:rPr>
              <a:t>File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 New file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66" y="4739743"/>
            <a:ext cx="5782433" cy="137180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763486" y="3536302"/>
            <a:ext cx="559836" cy="93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3802777"/>
            <a:ext cx="345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Soạn thảo và lưu file dạng *.py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384" y="1828801"/>
            <a:ext cx="6087616" cy="1519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79842" y="3333125"/>
            <a:ext cx="300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Để chạy script này nhấn </a:t>
            </a:r>
            <a:r>
              <a:rPr lang="en-US" sz="2000" dirty="0">
                <a:solidFill>
                  <a:srgbClr val="00B0F0"/>
                </a:solidFill>
              </a:rPr>
              <a:t>F5</a:t>
            </a:r>
            <a:r>
              <a:rPr lang="en-US" sz="2000" dirty="0"/>
              <a:t> hoặc </a:t>
            </a:r>
            <a:r>
              <a:rPr lang="en-US" sz="2000" dirty="0">
                <a:solidFill>
                  <a:srgbClr val="00B0F0"/>
                </a:solidFill>
              </a:rPr>
              <a:t>Run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 Run Module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164" y="4733606"/>
            <a:ext cx="6097836" cy="16478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9286876" y="3536302"/>
            <a:ext cx="559836" cy="93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92627" y="4201375"/>
            <a:ext cx="167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Kết quả chạy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1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2556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Download PyCharm tại :</a:t>
            </a:r>
            <a:r>
              <a:rPr lang="en-US" sz="2000" dirty="0">
                <a:solidFill>
                  <a:srgbClr val="00B0F0"/>
                </a:solidFill>
              </a:rPr>
              <a:t> https://www.jetbrains.com/pycharm/promo/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7" y="1852136"/>
            <a:ext cx="5921253" cy="33683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79" y="1852136"/>
            <a:ext cx="4155579" cy="342943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6699379" y="5859624"/>
            <a:ext cx="4155579" cy="496726"/>
          </a:xfrm>
          <a:prstGeom prst="wedgeRectCallout">
            <a:avLst>
              <a:gd name="adj1" fmla="val -31611"/>
              <a:gd name="adj2" fmla="val -403349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tất cả các mục</a:t>
            </a:r>
          </a:p>
        </p:txBody>
      </p:sp>
    </p:spTree>
    <p:extLst>
      <p:ext uri="{BB962C8B-B14F-4D97-AF65-F5344CB8AC3E}">
        <p14:creationId xmlns:p14="http://schemas.microsoft.com/office/powerpoint/2010/main" val="16987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Khởi động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" y="1325563"/>
            <a:ext cx="4789573" cy="19314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56" y="3365738"/>
            <a:ext cx="509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Có thể chọn dùng bản Trial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Login để đăng nhập, cần thiết Đăng ký trước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68" y="1325563"/>
            <a:ext cx="6374032" cy="52133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01084" y="925453"/>
            <a:ext cx="509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Giao diện khởi động PyCharm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5084" y="5713689"/>
            <a:ext cx="509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Chọn </a:t>
            </a:r>
            <a:r>
              <a:rPr lang="en-US" sz="2000" b="1" dirty="0">
                <a:solidFill>
                  <a:srgbClr val="00B0F0"/>
                </a:solidFill>
              </a:rPr>
              <a:t>New Project </a:t>
            </a:r>
            <a:r>
              <a:rPr lang="en-US" sz="2000" b="1" dirty="0"/>
              <a:t>để bắt đầu dự án mới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95731" y="4073624"/>
            <a:ext cx="3114869" cy="18401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9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Lựa chọn lõi Python để chạy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356" y="5240834"/>
            <a:ext cx="509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Chọn </a:t>
            </a:r>
            <a:r>
              <a:rPr lang="en-US" sz="2000" b="1" dirty="0">
                <a:solidFill>
                  <a:srgbClr val="00B0F0"/>
                </a:solidFill>
              </a:rPr>
              <a:t>New environment using… </a:t>
            </a:r>
            <a:r>
              <a:rPr lang="en-US" sz="2000" b="1" dirty="0"/>
              <a:t>nếu sử dụng lõi Python mà PyCharm liên kết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0356" y="6633749"/>
            <a:ext cx="3610169" cy="877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6" y="1178930"/>
            <a:ext cx="4816405" cy="39264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96717" y="5212259"/>
            <a:ext cx="5090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Hoặc cấu hình lõi sử dụng bộ biên dịch cài trên máy trước </a:t>
            </a:r>
            <a:r>
              <a:rPr lang="en-US" sz="2000" b="1" dirty="0">
                <a:solidFill>
                  <a:srgbClr val="00B0F0"/>
                </a:solidFill>
              </a:rPr>
              <a:t>Previously configured interpreter…</a:t>
            </a:r>
          </a:p>
          <a:p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2000" b="1" dirty="0"/>
              <a:t>Cần thiết phải tìm lại bộ biên dịch đó bằng cách</a:t>
            </a:r>
            <a:r>
              <a:rPr lang="en-US" sz="2000" b="1" dirty="0">
                <a:solidFill>
                  <a:srgbClr val="00B0F0"/>
                </a:solidFill>
              </a:rPr>
              <a:t> Add Interpreter</a:t>
            </a:r>
            <a:endParaRPr lang="en-US" sz="2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67" y="1178930"/>
            <a:ext cx="5199307" cy="39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diện mặc định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1675" y="1209675"/>
            <a:ext cx="75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Mặc định có file main.py, ta có thể tạo file khác để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08" y="1622104"/>
            <a:ext cx="9476042" cy="5235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5424" y="41624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</p:spTree>
    <p:extLst>
      <p:ext uri="{BB962C8B-B14F-4D97-AF65-F5344CB8AC3E}">
        <p14:creationId xmlns:p14="http://schemas.microsoft.com/office/powerpoint/2010/main" val="392329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Thêm file vào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5424" y="41624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4" y="1171574"/>
            <a:ext cx="5857016" cy="4284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21" y="3045276"/>
            <a:ext cx="9729215" cy="3812724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7063273" y="2118048"/>
            <a:ext cx="2766527" cy="718457"/>
          </a:xfrm>
          <a:prstGeom prst="wedgeRectCallout">
            <a:avLst>
              <a:gd name="adj1" fmla="val -86853"/>
              <a:gd name="adj2" fmla="val 44041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 tên cho file mới </a:t>
            </a:r>
          </a:p>
        </p:txBody>
      </p:sp>
    </p:spTree>
    <p:extLst>
      <p:ext uri="{BB962C8B-B14F-4D97-AF65-F5344CB8AC3E}">
        <p14:creationId xmlns:p14="http://schemas.microsoft.com/office/powerpoint/2010/main" val="414153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Tài liệu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7837"/>
            <a:ext cx="12192000" cy="2914326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Fundamentals of Programming Python- Richard L. Halterman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Learn Python the Hard Way, 3rd Edition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Programming in Python 3, Mark Summerfield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Python Algorithms, Magnus Lie Hetland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Python and Tkinter Programming, John E. Grayson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Professional IronPython – John Paul Mueller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Python Tools for Visual Studio, Martino Sabia, Cathy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869" y="5030553"/>
            <a:ext cx="11744131" cy="1577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Learn Python The Hardway: </a:t>
            </a:r>
            <a:r>
              <a:rPr lang="en-US" dirty="0">
                <a:latin typeface="Cambria" panose="02040503050406030204" pitchFamily="18" charset="0"/>
                <a:hlinkClick r:id="rId2"/>
              </a:rPr>
              <a:t>https://learnpythonthehardway.org/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Learn Python Code cademy: 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https://www.codecademy.com/learn/python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Learn Python Treehouse: </a:t>
            </a:r>
            <a:r>
              <a:rPr lang="en-US" dirty="0">
                <a:latin typeface="Cambria" panose="02040503050406030204" pitchFamily="18" charset="0"/>
                <a:hlinkClick r:id="rId4"/>
              </a:rPr>
              <a:t>https://teamtreehouse.com/learn-to-code/python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Learn Python code mentor: </a:t>
            </a:r>
            <a:r>
              <a:rPr lang="en-US" dirty="0">
                <a:latin typeface="Cambria" panose="02040503050406030204" pitchFamily="18" charset="0"/>
                <a:hlinkClick r:id="rId5"/>
              </a:rPr>
              <a:t>https://www.codementor.io/learn-python-online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Visualize Python: </a:t>
            </a:r>
            <a:r>
              <a:rPr lang="en-US" dirty="0">
                <a:latin typeface="Cambria" panose="02040503050406030204" pitchFamily="18" charset="0"/>
                <a:hlinkClick r:id="rId6"/>
              </a:rPr>
              <a:t>http://www.pythontutor.com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096" y="3751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63287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Thêm file vào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5424" y="41624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9" y="1547524"/>
            <a:ext cx="9169336" cy="508582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448425" y="552450"/>
            <a:ext cx="4772025" cy="560928"/>
          </a:xfrm>
          <a:prstGeom prst="wedgeRectCallout">
            <a:avLst>
              <a:gd name="adj1" fmla="val -41337"/>
              <a:gd name="adj2" fmla="val 142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File để chạy trước khi bấm RUN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505325" y="5484593"/>
            <a:ext cx="3705225" cy="560928"/>
          </a:xfrm>
          <a:prstGeom prst="wedgeRectCallout">
            <a:avLst>
              <a:gd name="adj1" fmla="val -99620"/>
              <a:gd name="adj2" fmla="val -4281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chạy của file test.py</a:t>
            </a:r>
          </a:p>
        </p:txBody>
      </p:sp>
    </p:spTree>
    <p:extLst>
      <p:ext uri="{BB962C8B-B14F-4D97-AF65-F5344CB8AC3E}">
        <p14:creationId xmlns:p14="http://schemas.microsoft.com/office/powerpoint/2010/main" val="266516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Sublime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5424" y="41624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345"/>
            <a:ext cx="6294330" cy="29210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32556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Download Sublime Text tại :</a:t>
            </a:r>
            <a:r>
              <a:rPr lang="en-US" sz="2000" dirty="0">
                <a:solidFill>
                  <a:srgbClr val="00B0F0"/>
                </a:solidFill>
              </a:rPr>
              <a:t> https://www.sublimetext.com/download_thanks?target=win-x64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08" y="1796345"/>
            <a:ext cx="5305209" cy="40487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832" y="5139661"/>
            <a:ext cx="590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Lưu ý: </a:t>
            </a:r>
          </a:p>
          <a:p>
            <a:pPr algn="just"/>
            <a:r>
              <a:rPr lang="en-US" sz="2000" dirty="0"/>
              <a:t>	- Sublime Text chỉ là chương trình soạn thảo</a:t>
            </a:r>
          </a:p>
          <a:p>
            <a:pPr algn="just"/>
            <a:r>
              <a:rPr lang="en-US" sz="2000" dirty="0">
                <a:solidFill>
                  <a:srgbClr val="00B0F0"/>
                </a:solidFill>
              </a:rPr>
              <a:t>	- Muốn Build chương trình cần phải được </a:t>
            </a:r>
          </a:p>
          <a:p>
            <a:pPr algn="just"/>
            <a:r>
              <a:rPr lang="en-US" sz="2000" dirty="0">
                <a:solidFill>
                  <a:srgbClr val="00B0F0"/>
                </a:solidFill>
              </a:rPr>
              <a:t>	nhúng vào lõi của Python</a:t>
            </a:r>
          </a:p>
        </p:txBody>
      </p:sp>
    </p:spTree>
    <p:extLst>
      <p:ext uri="{BB962C8B-B14F-4D97-AF65-F5344CB8AC3E}">
        <p14:creationId xmlns:p14="http://schemas.microsoft.com/office/powerpoint/2010/main" val="184984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Nhúng Sublime Text vào ngôn ngữ lập trình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5424" y="41624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4004" y="1325563"/>
            <a:ext cx="420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Chọn: Tools </a:t>
            </a:r>
            <a:r>
              <a:rPr lang="en-US" sz="2000" dirty="0">
                <a:sym typeface="Wingdings" panose="05000000000000000000" pitchFamily="2" charset="2"/>
              </a:rPr>
              <a:t> Build System  Python</a:t>
            </a:r>
            <a:r>
              <a:rPr lang="en-US" sz="20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1" y="1114801"/>
            <a:ext cx="6652837" cy="50829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54004" y="2037804"/>
            <a:ext cx="420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Bắt buộc phải cài đặt Python trên máy tính thì mới biên dịch được</a:t>
            </a:r>
          </a:p>
        </p:txBody>
      </p:sp>
    </p:spTree>
    <p:extLst>
      <p:ext uri="{BB962C8B-B14F-4D97-AF65-F5344CB8AC3E}">
        <p14:creationId xmlns:p14="http://schemas.microsoft.com/office/powerpoint/2010/main" val="427223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Biên dịch trên Sublime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5424" y="41624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8646" y="1144545"/>
            <a:ext cx="420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Chọn: </a:t>
            </a:r>
            <a:r>
              <a:rPr lang="en-US" sz="2000" dirty="0">
                <a:solidFill>
                  <a:srgbClr val="00B0F0"/>
                </a:solidFill>
              </a:rPr>
              <a:t>Tools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 Build </a:t>
            </a:r>
            <a:r>
              <a:rPr lang="en-US" sz="2000" dirty="0">
                <a:sym typeface="Wingdings" panose="05000000000000000000" pitchFamily="2" charset="2"/>
              </a:rPr>
              <a:t>hoặc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Ctrl + B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97" y="1729566"/>
            <a:ext cx="9254404" cy="4865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3037" y="3394830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code chương trình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3036" y="4560688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hiện kết quả</a:t>
            </a:r>
          </a:p>
        </p:txBody>
      </p:sp>
    </p:spTree>
    <p:extLst>
      <p:ext uri="{BB962C8B-B14F-4D97-AF65-F5344CB8AC3E}">
        <p14:creationId xmlns:p14="http://schemas.microsoft.com/office/powerpoint/2010/main" val="418712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6" y="1607365"/>
            <a:ext cx="10394581" cy="525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Chạy online – Google Colab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5424" y="41624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0771" y="1098909"/>
            <a:ext cx="3950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https://colab.research.google.com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3037" y="3394830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code chương trình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3036" y="4560688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hiện kết quả</a:t>
            </a:r>
          </a:p>
        </p:txBody>
      </p:sp>
    </p:spTree>
    <p:extLst>
      <p:ext uri="{BB962C8B-B14F-4D97-AF65-F5344CB8AC3E}">
        <p14:creationId xmlns:p14="http://schemas.microsoft.com/office/powerpoint/2010/main" val="84003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0" y="2948601"/>
            <a:ext cx="10394581" cy="3909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Chạy online – Google Colab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5424" y="41624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3037" y="3394830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code chương trình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3036" y="4560688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hiện kết quả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73224" y="1026367"/>
            <a:ext cx="2332654" cy="1129004"/>
          </a:xfrm>
          <a:prstGeom prst="wedgeRectCallout">
            <a:avLst>
              <a:gd name="adj1" fmla="val -14519"/>
              <a:gd name="adj2" fmla="val 25923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thể code nhiều chương trình 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3079102" y="1021365"/>
            <a:ext cx="3874149" cy="1129004"/>
          </a:xfrm>
          <a:prstGeom prst="wedgeRectCallout">
            <a:avLst>
              <a:gd name="adj1" fmla="val -95773"/>
              <a:gd name="adj2" fmla="val 32865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chạy chương trình, chọn chương trình chạy và ấn nút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7326475" y="1013936"/>
            <a:ext cx="2914832" cy="1129004"/>
          </a:xfrm>
          <a:prstGeom prst="wedgeRectCallout">
            <a:avLst>
              <a:gd name="adj1" fmla="val -155734"/>
              <a:gd name="adj2" fmla="val 370806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chạy được list dưới phần code chương trình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0359" y="6279502"/>
            <a:ext cx="49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Yêu cầu kết nối Internet để chạy </a:t>
            </a:r>
          </a:p>
        </p:txBody>
      </p:sp>
    </p:spTree>
    <p:extLst>
      <p:ext uri="{BB962C8B-B14F-4D97-AF65-F5344CB8AC3E}">
        <p14:creationId xmlns:p14="http://schemas.microsoft.com/office/powerpoint/2010/main" val="1469421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Gói PIP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7432" y="39291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3037" y="3394830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code chương trình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3036" y="4560688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hiện kết quả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457" y="1539551"/>
            <a:ext cx="10524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Lõi hoạt động của Python khá nhẹ ~ 30 Mbytes. Do đó, khi sử dụng trong các ứng dụng sẽ cần được tích hợp thêm các thư viện hỗ trợ.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456" y="2644455"/>
            <a:ext cx="10524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Việc cài đặt và quản lý các thư viện sử dụng trong Python được thực hiện thông qua gói quản lý PIP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87584" y="4113791"/>
            <a:ext cx="4460033" cy="3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pip install package_name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6460669" y="5050404"/>
            <a:ext cx="4460033" cy="3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pip install opencv-python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214" y="5050404"/>
            <a:ext cx="549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Ví dụ cài đặt thư viện xử lý ảnh </a:t>
            </a:r>
            <a:r>
              <a:rPr lang="en-US" sz="2000" dirty="0">
                <a:solidFill>
                  <a:srgbClr val="00B0F0"/>
                </a:solidFill>
              </a:rPr>
              <a:t>opencv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604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máy có Python hay chưa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7432" y="39291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3037" y="3394830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code chương trình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3036" y="4560688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hiện kết quả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9149" y="1563497"/>
            <a:ext cx="2920690" cy="3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python --version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8" y="2319141"/>
            <a:ext cx="11250976" cy="25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Cài đặt PIP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3850" y="416242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8054" y="5987018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diện chạy chương trình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7432" y="392912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Quản lý thư mục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3037" y="3394830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code chương trình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3036" y="4560688"/>
            <a:ext cx="28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Khu vực hiện kết quả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82" y="1212328"/>
            <a:ext cx="710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Mở Command Promt</a:t>
            </a:r>
          </a:p>
          <a:p>
            <a:endParaRPr lang="en-US" sz="2000" dirty="0"/>
          </a:p>
          <a:p>
            <a:r>
              <a:rPr lang="en-US" sz="2000" dirty="0"/>
              <a:t>Sử dụng lần lượt 2 câu lệnh sau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70620" y="1154091"/>
            <a:ext cx="7921380" cy="3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curl https://bootstrap.pypa.io/get-pip.py -o get-pip.py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70620" y="1818720"/>
            <a:ext cx="3338414" cy="3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python get-pip.py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7" y="2286228"/>
            <a:ext cx="11821886" cy="45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9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các buổi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Phần Lý thuyết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về Lập trình Python và công cụ lập trình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khái niệm cơ bản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Vẽ đồ thị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biểu thức điều kiện và vòng lặp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Hàm trong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Xử lý chuỗi dữ liệu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Xử lý danh sách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Xử lý tập tin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Một số ứng dụng trong xử lý ảnh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3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ngôn ngữ lập trình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21" y="1415886"/>
            <a:ext cx="7880757" cy="54421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34200" y="5562600"/>
            <a:ext cx="3222171" cy="1158875"/>
          </a:xfrm>
          <a:prstGeom prst="round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Tại sao lại là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363" y="1307518"/>
            <a:ext cx="4929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 Your First C++ Program</a:t>
            </a:r>
          </a:p>
          <a:p>
            <a:endParaRPr lang="en-US" dirty="0"/>
          </a:p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std::cout &lt;&lt; "Hello World!";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098" y="4293314"/>
            <a:ext cx="4061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 Your First Java Program</a:t>
            </a:r>
          </a:p>
          <a:p>
            <a:endParaRPr lang="en-US" dirty="0"/>
          </a:p>
          <a:p>
            <a:r>
              <a:rPr lang="en-US" dirty="0"/>
              <a:t>class HelloWorld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System.out.println("Hello, World!");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284098" y="392502"/>
            <a:ext cx="36793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 Your First js node Program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  &lt;p&gt;Before the script...&lt;/p&gt;</a:t>
            </a:r>
          </a:p>
          <a:p>
            <a:endParaRPr lang="en-US" dirty="0"/>
          </a:p>
          <a:p>
            <a:r>
              <a:rPr lang="en-US" dirty="0"/>
              <a:t>  &lt;script&gt;</a:t>
            </a:r>
          </a:p>
          <a:p>
            <a:r>
              <a:rPr lang="en-US" dirty="0"/>
              <a:t>    alert( 'Hello, world!' );</a:t>
            </a:r>
          </a:p>
          <a:p>
            <a:r>
              <a:rPr lang="en-US" dirty="0"/>
              <a:t>  &lt;/script&gt;</a:t>
            </a:r>
          </a:p>
          <a:p>
            <a:endParaRPr lang="en-US" dirty="0"/>
          </a:p>
          <a:p>
            <a:r>
              <a:rPr lang="en-US" dirty="0"/>
              <a:t>  &lt;p&gt;...After the script.&lt;/p&gt;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284098" y="5731372"/>
            <a:ext cx="2681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Your First Python Program</a:t>
            </a:r>
          </a:p>
          <a:p>
            <a:endParaRPr lang="en-US" dirty="0"/>
          </a:p>
          <a:p>
            <a:r>
              <a:rPr lang="en-US" dirty="0"/>
              <a:t>print('Hello, World!')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Tại sao lại là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02433" y="1638897"/>
            <a:ext cx="1060890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Flexibility: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 dẻo, tính tương thích cao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Readability: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rõ ràng, cú pháp ngắn gọn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Productivity: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 quả, chặt chẽ, nhanh, mạnh và có trên tất cả nền tảng của các hệ điều hành (UNIX, MS-DOS, Windows, Linux,…)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Easy-to-learn: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 học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libraries: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 viện lớn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Tại sao lại là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6" y="1054359"/>
            <a:ext cx="12204786" cy="58036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Tại sao lại là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684"/>
            <a:ext cx="12191999" cy="5839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3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" y="1510229"/>
            <a:ext cx="11004469" cy="5271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Tải và cài đặt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56" y="1140897"/>
            <a:ext cx="665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000" dirty="0">
                <a:solidFill>
                  <a:prstClr val="black"/>
                </a:solidFill>
                <a:latin typeface="Cambria" panose="02040503050406030204" pitchFamily="18" charset="0"/>
              </a:rPr>
              <a:t>Để tải Python ta vào: </a:t>
            </a:r>
            <a:r>
              <a:rPr lang="en-US" sz="2000" dirty="0">
                <a:solidFill>
                  <a:prstClr val="black"/>
                </a:solidFill>
                <a:latin typeface="Cambria" panose="02040503050406030204" pitchFamily="18" charset="0"/>
                <a:hlinkClick r:id="rId3"/>
              </a:rPr>
              <a:t>https://www.python.org/downloads/</a:t>
            </a:r>
            <a:endParaRPr lang="en-US" sz="20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59633" y="4301413"/>
            <a:ext cx="1894115" cy="63448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A2D86DBF9060C4DAE5891597169C50C" ma:contentTypeVersion="5" ma:contentTypeDescription="Tạo tài liệu mới." ma:contentTypeScope="" ma:versionID="16ee3940f86a892f1f7cad81bc2439e4">
  <xsd:schema xmlns:xsd="http://www.w3.org/2001/XMLSchema" xmlns:xs="http://www.w3.org/2001/XMLSchema" xmlns:p="http://schemas.microsoft.com/office/2006/metadata/properties" xmlns:ns2="4cb2dcc3-3d34-48e7-823b-35929764ddb5" xmlns:ns3="8568e93a-fd7a-4701-b823-5f1781cceb7c" targetNamespace="http://schemas.microsoft.com/office/2006/metadata/properties" ma:root="true" ma:fieldsID="c51f8abb36f2a8754dee3e325d383fcc" ns2:_="" ns3:_="">
    <xsd:import namespace="4cb2dcc3-3d34-48e7-823b-35929764ddb5"/>
    <xsd:import namespace="8568e93a-fd7a-4701-b823-5f1781cceb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2dcc3-3d34-48e7-823b-35929764d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e93a-fd7a-4701-b823-5f1781cceb7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D82F66-BB3A-4CE6-AC62-AB1634C005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D1964B-DC3C-4D39-82AD-161AD8C62F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2dcc3-3d34-48e7-823b-35929764ddb5"/>
    <ds:schemaRef ds:uri="8568e93a-fd7a-4701-b823-5f1781cceb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B0DCD-422D-4A76-8974-4D840B5AE31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1094</Words>
  <Application>Microsoft Office PowerPoint</Application>
  <PresentationFormat>Widescreen</PresentationFormat>
  <Paragraphs>227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Tài liệu học tập</vt:lpstr>
      <vt:lpstr>Nội dung các buổi học</vt:lpstr>
      <vt:lpstr>Các ngôn ngữ lập trình</vt:lpstr>
      <vt:lpstr>Tại sao lại là Python</vt:lpstr>
      <vt:lpstr>Tại sao lại là Python</vt:lpstr>
      <vt:lpstr>Tại sao lại là Python</vt:lpstr>
      <vt:lpstr>Tại sao lại là Python</vt:lpstr>
      <vt:lpstr>Tải và cài đặt Python</vt:lpstr>
      <vt:lpstr>Tải và cài đặt Python</vt:lpstr>
      <vt:lpstr>Kiểm tra Version Python</vt:lpstr>
      <vt:lpstr>Các công cụ để soạn thảo và chạy lệnh Python</vt:lpstr>
      <vt:lpstr>Bộ công cụ tích hợp sẵn IDLE</vt:lpstr>
      <vt:lpstr>Bộ công cụ tích hợp sẵn IDLE</vt:lpstr>
      <vt:lpstr>PyCharm</vt:lpstr>
      <vt:lpstr>Khởi động PyCharm</vt:lpstr>
      <vt:lpstr>Lựa chọn lõi Python để chạy </vt:lpstr>
      <vt:lpstr>Giao diện mặc định PyCharm</vt:lpstr>
      <vt:lpstr>Thêm file vào project</vt:lpstr>
      <vt:lpstr>Thêm file vào project</vt:lpstr>
      <vt:lpstr>Sublime Text</vt:lpstr>
      <vt:lpstr>Nhúng Sublime Text vào ngôn ngữ lập trình</vt:lpstr>
      <vt:lpstr>Biên dịch trên Sublime Text</vt:lpstr>
      <vt:lpstr>Chạy online – Google Colab</vt:lpstr>
      <vt:lpstr>Chạy online – Google Colab</vt:lpstr>
      <vt:lpstr>Gói PIP</vt:lpstr>
      <vt:lpstr>Kiểm tra máy có Python hay chưa</vt:lpstr>
      <vt:lpstr>Cài đặt PIP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kỹ thuật  và ứng dụng trong XLTH</dc:title>
  <dc:creator>Admin</dc:creator>
  <cp:lastModifiedBy>Nguyễn Thúy Bình</cp:lastModifiedBy>
  <cp:revision>31</cp:revision>
  <dcterms:created xsi:type="dcterms:W3CDTF">2023-07-31T02:11:16Z</dcterms:created>
  <dcterms:modified xsi:type="dcterms:W3CDTF">2023-09-21T03:24:30Z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0x010100AA2D86DBF9060C4DAE5891597169C50C</vt:lpwstr>
  </property>
</Properties>
</file>