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4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60" r:id="rId3"/>
    <p:sldId id="261" r:id="rId4"/>
    <p:sldId id="262" r:id="rId5"/>
    <p:sldId id="263" r:id="rId6"/>
    <p:sldId id="264" r:id="rId7"/>
    <p:sldId id="275"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98" r:id="rId22"/>
    <p:sldId id="299" r:id="rId23"/>
    <p:sldId id="300" r:id="rId24"/>
    <p:sldId id="301" r:id="rId25"/>
    <p:sldId id="302" r:id="rId26"/>
    <p:sldId id="303" r:id="rId27"/>
    <p:sldId id="304" r:id="rId28"/>
    <p:sldId id="305" r:id="rId29"/>
    <p:sldId id="306" r:id="rId30"/>
    <p:sldId id="307" r:id="rId31"/>
    <p:sldId id="308" r:id="rId32"/>
    <p:sldId id="279" r:id="rId33"/>
    <p:sldId id="281" r:id="rId34"/>
    <p:sldId id="282" r:id="rId35"/>
    <p:sldId id="280" r:id="rId36"/>
    <p:sldId id="283" r:id="rId37"/>
    <p:sldId id="284" r:id="rId38"/>
    <p:sldId id="285" r:id="rId39"/>
    <p:sldId id="293" r:id="rId40"/>
    <p:sldId id="286" r:id="rId41"/>
    <p:sldId id="287" r:id="rId42"/>
    <p:sldId id="288" r:id="rId43"/>
    <p:sldId id="289" r:id="rId44"/>
    <p:sldId id="290" r:id="rId45"/>
    <p:sldId id="291" r:id="rId46"/>
    <p:sldId id="292" r:id="rId47"/>
    <p:sldId id="294" r:id="rId48"/>
    <p:sldId id="295" r:id="rId49"/>
    <p:sldId id="296" r:id="rId50"/>
    <p:sldId id="29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D8A1-6C37-4CB5-922D-86AA622D67AB}"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D12BB-1DF4-4419-8E9E-382AADCA5D76}" type="slidenum">
              <a:rPr lang="en-US" smtClean="0"/>
              <a:t>‹#›</a:t>
            </a:fld>
            <a:endParaRPr lang="en-US"/>
          </a:p>
        </p:txBody>
      </p:sp>
    </p:spTree>
    <p:extLst>
      <p:ext uri="{BB962C8B-B14F-4D97-AF65-F5344CB8AC3E}">
        <p14:creationId xmlns:p14="http://schemas.microsoft.com/office/powerpoint/2010/main" val="27962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A9C4E-712A-4887-BBA9-6710AAEFA0A0}"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89112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E2DC03-0BB3-4DEB-B83D-1CCC0AD9073D}"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611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00601-8745-4488-945C-BF4A62F8009E}"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8865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9EAD2-62B5-43DE-9C48-A3BEA570B9CB}"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5510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211B1C-08A9-479F-BA3F-C1D48C0C4CBB}"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52808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5E9716-1CFE-45EF-A777-A77706624553}"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003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E87F7-DE0F-46F2-9D84-3616D521CB6E}" type="datetime1">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91483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0AEA8B-CB02-4958-9E9C-FA49DC33D69A}" type="datetime1">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7944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B3C57-4505-46E6-83AB-7959A9E6BFCB}" type="datetime1">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3952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8E8C8E-111A-4946-95BA-0F91B4E391CB}"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37052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3E80D4-A519-4D6D-94EA-F074BD22E9B6}"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18183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7F58D-4EBD-4287-8E63-CA8176EB6BB3}" type="datetime1">
              <a:rPr lang="en-US" smtClean="0"/>
              <a:t>8/3/2023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4896-9D61-4099-92B0-4A60F9062D14}" type="slidenum">
              <a:rPr lang="en-US" smtClean="0"/>
              <a:t>‹#›</a:t>
            </a:fld>
            <a:endParaRPr lang="en-US"/>
          </a:p>
        </p:txBody>
      </p:sp>
    </p:spTree>
    <p:extLst>
      <p:ext uri="{BB962C8B-B14F-4D97-AF65-F5344CB8AC3E}">
        <p14:creationId xmlns:p14="http://schemas.microsoft.com/office/powerpoint/2010/main" val="194953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Nội dung các buổi học</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latin typeface="Arial" panose="020B0604020202020204" pitchFamily="34" charset="0"/>
                <a:cs typeface="Arial" panose="020B0604020202020204" pitchFamily="34" charset="0"/>
              </a:rPr>
              <a:t>Phần Lý thuyết</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Giới thiệu về Lập trình Python và công cụ lập trình</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Các khái niệm cơ bản</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Vẽ đồ thị</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Các biểu thức điều kiện và vòng lặp</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Hàm trong Python</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Xử lý chuỗi dữ liệu</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Xử lý danh sách</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Xử lý tập tin</a:t>
            </a:r>
          </a:p>
          <a:p>
            <a:pPr marL="914400" lvl="1" indent="-457200">
              <a:buFont typeface="+mj-lt"/>
              <a:buAutoNum type="arabicPeriod"/>
            </a:pPr>
            <a:r>
              <a:rPr lang="en-US" dirty="0" smtClean="0">
                <a:latin typeface="Arial" panose="020B0604020202020204" pitchFamily="34" charset="0"/>
                <a:cs typeface="Arial" panose="020B0604020202020204" pitchFamily="34" charset="0"/>
              </a:rPr>
              <a:t>Một số ứng dụng trong xử lý ảnh</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9FB4896-9D61-4099-92B0-4A60F9062D14}" type="slidenum">
              <a:rPr lang="en-US" smtClean="0"/>
              <a:t>1</a:t>
            </a:fld>
            <a:endParaRPr lang="en-US"/>
          </a:p>
        </p:txBody>
      </p:sp>
    </p:spTree>
    <p:extLst>
      <p:ext uri="{BB962C8B-B14F-4D97-AF65-F5344CB8AC3E}">
        <p14:creationId xmlns:p14="http://schemas.microsoft.com/office/powerpoint/2010/main" val="145343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Chuỗi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10</a:t>
            </a:fld>
            <a:endParaRPr lang="en-US"/>
          </a:p>
        </p:txBody>
      </p:sp>
      <p:pic>
        <p:nvPicPr>
          <p:cNvPr id="6" name="Picture 5"/>
          <p:cNvPicPr>
            <a:picLocks noChangeAspect="1"/>
          </p:cNvPicPr>
          <p:nvPr/>
        </p:nvPicPr>
        <p:blipFill>
          <a:blip r:embed="rId2"/>
          <a:stretch>
            <a:fillRect/>
          </a:stretch>
        </p:blipFill>
        <p:spPr>
          <a:xfrm>
            <a:off x="155463" y="1566811"/>
            <a:ext cx="11792348" cy="3611678"/>
          </a:xfrm>
          <a:prstGeom prst="rect">
            <a:avLst/>
          </a:prstGeom>
        </p:spPr>
      </p:pic>
    </p:spTree>
    <p:extLst>
      <p:ext uri="{BB962C8B-B14F-4D97-AF65-F5344CB8AC3E}">
        <p14:creationId xmlns:p14="http://schemas.microsoft.com/office/powerpoint/2010/main" val="162416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Chỉ số của chuỗi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11</a:t>
            </a:fld>
            <a:endParaRPr lang="en-US"/>
          </a:p>
        </p:txBody>
      </p:sp>
      <p:pic>
        <p:nvPicPr>
          <p:cNvPr id="3" name="Picture 2"/>
          <p:cNvPicPr>
            <a:picLocks noChangeAspect="1"/>
          </p:cNvPicPr>
          <p:nvPr/>
        </p:nvPicPr>
        <p:blipFill>
          <a:blip r:embed="rId2"/>
          <a:stretch>
            <a:fillRect/>
          </a:stretch>
        </p:blipFill>
        <p:spPr>
          <a:xfrm>
            <a:off x="1737263" y="2024268"/>
            <a:ext cx="8707833" cy="4332082"/>
          </a:xfrm>
          <a:prstGeom prst="rect">
            <a:avLst/>
          </a:prstGeom>
        </p:spPr>
      </p:pic>
      <p:sp>
        <p:nvSpPr>
          <p:cNvPr id="4" name="TextBox 3"/>
          <p:cNvSpPr txBox="1"/>
          <p:nvPr/>
        </p:nvSpPr>
        <p:spPr>
          <a:xfrm>
            <a:off x="3553408" y="1377442"/>
            <a:ext cx="5085184"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Chỉ số dương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07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Chỉ số của chuỗi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12</a:t>
            </a:fld>
            <a:endParaRPr lang="en-US"/>
          </a:p>
        </p:txBody>
      </p:sp>
      <p:sp>
        <p:nvSpPr>
          <p:cNvPr id="4" name="TextBox 3"/>
          <p:cNvSpPr txBox="1"/>
          <p:nvPr/>
        </p:nvSpPr>
        <p:spPr>
          <a:xfrm>
            <a:off x="3553408" y="1377442"/>
            <a:ext cx="5085184"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Chỉ số âm</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710642" y="2101013"/>
            <a:ext cx="8770716" cy="4345692"/>
          </a:xfrm>
          <a:prstGeom prst="rect">
            <a:avLst/>
          </a:prstGeom>
        </p:spPr>
      </p:pic>
    </p:spTree>
    <p:extLst>
      <p:ext uri="{BB962C8B-B14F-4D97-AF65-F5344CB8AC3E}">
        <p14:creationId xmlns:p14="http://schemas.microsoft.com/office/powerpoint/2010/main" val="62883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Chỉ số của chuỗi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13</a:t>
            </a:fld>
            <a:endParaRPr lang="en-US"/>
          </a:p>
        </p:txBody>
      </p:sp>
      <p:sp>
        <p:nvSpPr>
          <p:cNvPr id="4" name="TextBox 3"/>
          <p:cNvSpPr txBox="1"/>
          <p:nvPr/>
        </p:nvSpPr>
        <p:spPr>
          <a:xfrm>
            <a:off x="3553408" y="1513233"/>
            <a:ext cx="5085184"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Trích xuất ký tự trong chuỗi</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384015" y="1923295"/>
            <a:ext cx="9423970" cy="4798180"/>
          </a:xfrm>
          <a:prstGeom prst="rect">
            <a:avLst/>
          </a:prstGeom>
        </p:spPr>
      </p:pic>
    </p:spTree>
    <p:extLst>
      <p:ext uri="{BB962C8B-B14F-4D97-AF65-F5344CB8AC3E}">
        <p14:creationId xmlns:p14="http://schemas.microsoft.com/office/powerpoint/2010/main" val="205565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Chỉ số của chuỗi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14</a:t>
            </a:fld>
            <a:endParaRPr lang="en-US"/>
          </a:p>
        </p:txBody>
      </p:sp>
      <p:sp>
        <p:nvSpPr>
          <p:cNvPr id="4" name="TextBox 3"/>
          <p:cNvSpPr txBox="1"/>
          <p:nvPr/>
        </p:nvSpPr>
        <p:spPr>
          <a:xfrm>
            <a:off x="3553408" y="1513233"/>
            <a:ext cx="5085184"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Trích xuất ký tự trong chuỗi</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427494" y="1903812"/>
            <a:ext cx="9209403" cy="4817663"/>
          </a:xfrm>
          <a:prstGeom prst="rect">
            <a:avLst/>
          </a:prstGeom>
        </p:spPr>
      </p:pic>
      <p:pic>
        <p:nvPicPr>
          <p:cNvPr id="7" name="Picture 6"/>
          <p:cNvPicPr>
            <a:picLocks noChangeAspect="1"/>
          </p:cNvPicPr>
          <p:nvPr/>
        </p:nvPicPr>
        <p:blipFill>
          <a:blip r:embed="rId3"/>
          <a:stretch>
            <a:fillRect/>
          </a:stretch>
        </p:blipFill>
        <p:spPr>
          <a:xfrm>
            <a:off x="1763392" y="5259322"/>
            <a:ext cx="3778992" cy="1349640"/>
          </a:xfrm>
          <a:prstGeom prst="rect">
            <a:avLst/>
          </a:prstGeom>
        </p:spPr>
      </p:pic>
      <p:pic>
        <p:nvPicPr>
          <p:cNvPr id="8" name="Picture 7"/>
          <p:cNvPicPr>
            <a:picLocks noChangeAspect="1"/>
          </p:cNvPicPr>
          <p:nvPr/>
        </p:nvPicPr>
        <p:blipFill>
          <a:blip r:embed="rId3"/>
          <a:stretch>
            <a:fillRect/>
          </a:stretch>
        </p:blipFill>
        <p:spPr>
          <a:xfrm>
            <a:off x="8638592" y="5259322"/>
            <a:ext cx="1998305" cy="1349640"/>
          </a:xfrm>
          <a:prstGeom prst="rect">
            <a:avLst/>
          </a:prstGeom>
        </p:spPr>
      </p:pic>
    </p:spTree>
    <p:extLst>
      <p:ext uri="{BB962C8B-B14F-4D97-AF65-F5344CB8AC3E}">
        <p14:creationId xmlns:p14="http://schemas.microsoft.com/office/powerpoint/2010/main" val="152262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Chỉ số của chuỗi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15</a:t>
            </a:fld>
            <a:endParaRPr lang="en-US"/>
          </a:p>
        </p:txBody>
      </p:sp>
      <p:sp>
        <p:nvSpPr>
          <p:cNvPr id="4" name="TextBox 3"/>
          <p:cNvSpPr txBox="1"/>
          <p:nvPr/>
        </p:nvSpPr>
        <p:spPr>
          <a:xfrm>
            <a:off x="3553408" y="1513233"/>
            <a:ext cx="5085184"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Trích xuất ký tự trong chuỗi</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348260" y="1919734"/>
            <a:ext cx="9506868" cy="4801741"/>
          </a:xfrm>
          <a:prstGeom prst="rect">
            <a:avLst/>
          </a:prstGeom>
        </p:spPr>
      </p:pic>
      <p:pic>
        <p:nvPicPr>
          <p:cNvPr id="7" name="Picture 6"/>
          <p:cNvPicPr>
            <a:picLocks noChangeAspect="1"/>
          </p:cNvPicPr>
          <p:nvPr/>
        </p:nvPicPr>
        <p:blipFill>
          <a:blip r:embed="rId3"/>
          <a:stretch>
            <a:fillRect/>
          </a:stretch>
        </p:blipFill>
        <p:spPr>
          <a:xfrm>
            <a:off x="1463351" y="5269679"/>
            <a:ext cx="3778992" cy="1349640"/>
          </a:xfrm>
          <a:prstGeom prst="rect">
            <a:avLst/>
          </a:prstGeom>
        </p:spPr>
      </p:pic>
      <p:pic>
        <p:nvPicPr>
          <p:cNvPr id="8" name="Picture 7"/>
          <p:cNvPicPr>
            <a:picLocks noChangeAspect="1"/>
          </p:cNvPicPr>
          <p:nvPr/>
        </p:nvPicPr>
        <p:blipFill>
          <a:blip r:embed="rId3"/>
          <a:stretch>
            <a:fillRect/>
          </a:stretch>
        </p:blipFill>
        <p:spPr>
          <a:xfrm>
            <a:off x="6640287" y="4432040"/>
            <a:ext cx="4089917" cy="950533"/>
          </a:xfrm>
          <a:prstGeom prst="rect">
            <a:avLst/>
          </a:prstGeom>
        </p:spPr>
      </p:pic>
    </p:spTree>
    <p:extLst>
      <p:ext uri="{BB962C8B-B14F-4D97-AF65-F5344CB8AC3E}">
        <p14:creationId xmlns:p14="http://schemas.microsoft.com/office/powerpoint/2010/main" val="411174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Chuyển đổi số ↔ Ký tự</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16</a:t>
            </a:fld>
            <a:endParaRPr lang="en-US"/>
          </a:p>
        </p:txBody>
      </p:sp>
      <p:pic>
        <p:nvPicPr>
          <p:cNvPr id="6" name="Picture 5"/>
          <p:cNvPicPr>
            <a:picLocks noChangeAspect="1"/>
          </p:cNvPicPr>
          <p:nvPr/>
        </p:nvPicPr>
        <p:blipFill>
          <a:blip r:embed="rId2"/>
          <a:stretch>
            <a:fillRect/>
          </a:stretch>
        </p:blipFill>
        <p:spPr>
          <a:xfrm>
            <a:off x="145727" y="1569785"/>
            <a:ext cx="11878151" cy="3571381"/>
          </a:xfrm>
          <a:prstGeom prst="rect">
            <a:avLst/>
          </a:prstGeom>
        </p:spPr>
      </p:pic>
    </p:spTree>
    <p:extLst>
      <p:ext uri="{BB962C8B-B14F-4D97-AF65-F5344CB8AC3E}">
        <p14:creationId xmlns:p14="http://schemas.microsoft.com/office/powerpoint/2010/main" val="128410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17</a:t>
            </a:fld>
            <a:endParaRPr lang="en-US"/>
          </a:p>
        </p:txBody>
      </p:sp>
      <p:pic>
        <p:nvPicPr>
          <p:cNvPr id="3" name="Picture 2"/>
          <p:cNvPicPr>
            <a:picLocks noChangeAspect="1"/>
          </p:cNvPicPr>
          <p:nvPr/>
        </p:nvPicPr>
        <p:blipFill>
          <a:blip r:embed="rId2"/>
          <a:stretch>
            <a:fillRect/>
          </a:stretch>
        </p:blipFill>
        <p:spPr>
          <a:xfrm>
            <a:off x="1233617" y="1077167"/>
            <a:ext cx="9724766" cy="5780833"/>
          </a:xfrm>
          <a:prstGeom prst="rect">
            <a:avLst/>
          </a:prstGeom>
        </p:spPr>
      </p:pic>
    </p:spTree>
    <p:extLst>
      <p:ext uri="{BB962C8B-B14F-4D97-AF65-F5344CB8AC3E}">
        <p14:creationId xmlns:p14="http://schemas.microsoft.com/office/powerpoint/2010/main" val="501027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18</a:t>
            </a:fld>
            <a:endParaRPr lang="en-US"/>
          </a:p>
        </p:txBody>
      </p:sp>
      <p:pic>
        <p:nvPicPr>
          <p:cNvPr id="4" name="Picture 3"/>
          <p:cNvPicPr>
            <a:picLocks noChangeAspect="1"/>
          </p:cNvPicPr>
          <p:nvPr/>
        </p:nvPicPr>
        <p:blipFill>
          <a:blip r:embed="rId2"/>
          <a:stretch>
            <a:fillRect/>
          </a:stretch>
        </p:blipFill>
        <p:spPr>
          <a:xfrm>
            <a:off x="2489905" y="450663"/>
            <a:ext cx="7820422" cy="6369114"/>
          </a:xfrm>
          <a:prstGeom prst="rect">
            <a:avLst/>
          </a:prstGeom>
        </p:spPr>
      </p:pic>
    </p:spTree>
    <p:extLst>
      <p:ext uri="{BB962C8B-B14F-4D97-AF65-F5344CB8AC3E}">
        <p14:creationId xmlns:p14="http://schemas.microsoft.com/office/powerpoint/2010/main" val="1956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19</a:t>
            </a:fld>
            <a:endParaRPr lang="en-US"/>
          </a:p>
        </p:txBody>
      </p:sp>
      <p:pic>
        <p:nvPicPr>
          <p:cNvPr id="3" name="Picture 2"/>
          <p:cNvPicPr>
            <a:picLocks noChangeAspect="1"/>
          </p:cNvPicPr>
          <p:nvPr/>
        </p:nvPicPr>
        <p:blipFill>
          <a:blip r:embed="rId2"/>
          <a:stretch>
            <a:fillRect/>
          </a:stretch>
        </p:blipFill>
        <p:spPr>
          <a:xfrm>
            <a:off x="1710323" y="844889"/>
            <a:ext cx="8771354" cy="5992136"/>
          </a:xfrm>
          <a:prstGeom prst="rect">
            <a:avLst/>
          </a:prstGeom>
        </p:spPr>
      </p:pic>
    </p:spTree>
    <p:extLst>
      <p:ext uri="{BB962C8B-B14F-4D97-AF65-F5344CB8AC3E}">
        <p14:creationId xmlns:p14="http://schemas.microsoft.com/office/powerpoint/2010/main" val="108265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khái niệm cơ bản – Ghi chú</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a:t>
            </a:fld>
            <a:endParaRPr lang="en-US"/>
          </a:p>
        </p:txBody>
      </p:sp>
      <p:pic>
        <p:nvPicPr>
          <p:cNvPr id="4" name="Picture 3"/>
          <p:cNvPicPr>
            <a:picLocks noChangeAspect="1"/>
          </p:cNvPicPr>
          <p:nvPr/>
        </p:nvPicPr>
        <p:blipFill>
          <a:blip r:embed="rId2"/>
          <a:stretch>
            <a:fillRect/>
          </a:stretch>
        </p:blipFill>
        <p:spPr>
          <a:xfrm>
            <a:off x="267267" y="1434418"/>
            <a:ext cx="11586963" cy="3445492"/>
          </a:xfrm>
          <a:prstGeom prst="rect">
            <a:avLst/>
          </a:prstGeom>
        </p:spPr>
      </p:pic>
    </p:spTree>
    <p:extLst>
      <p:ext uri="{BB962C8B-B14F-4D97-AF65-F5344CB8AC3E}">
        <p14:creationId xmlns:p14="http://schemas.microsoft.com/office/powerpoint/2010/main" val="30538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20</a:t>
            </a:fld>
            <a:endParaRPr lang="en-US"/>
          </a:p>
        </p:txBody>
      </p:sp>
      <p:pic>
        <p:nvPicPr>
          <p:cNvPr id="4" name="Picture 3"/>
          <p:cNvPicPr>
            <a:picLocks noChangeAspect="1"/>
          </p:cNvPicPr>
          <p:nvPr/>
        </p:nvPicPr>
        <p:blipFill>
          <a:blip r:embed="rId2"/>
          <a:stretch>
            <a:fillRect/>
          </a:stretch>
        </p:blipFill>
        <p:spPr>
          <a:xfrm>
            <a:off x="1910626" y="975632"/>
            <a:ext cx="8534418" cy="5882368"/>
          </a:xfrm>
          <a:prstGeom prst="rect">
            <a:avLst/>
          </a:prstGeom>
        </p:spPr>
      </p:pic>
    </p:spTree>
    <p:extLst>
      <p:ext uri="{BB962C8B-B14F-4D97-AF65-F5344CB8AC3E}">
        <p14:creationId xmlns:p14="http://schemas.microsoft.com/office/powerpoint/2010/main" val="126345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21</a:t>
            </a:fld>
            <a:endParaRPr lang="en-US"/>
          </a:p>
        </p:txBody>
      </p:sp>
      <p:pic>
        <p:nvPicPr>
          <p:cNvPr id="3" name="Picture 2"/>
          <p:cNvPicPr>
            <a:picLocks noChangeAspect="1"/>
          </p:cNvPicPr>
          <p:nvPr/>
        </p:nvPicPr>
        <p:blipFill>
          <a:blip r:embed="rId2"/>
          <a:stretch>
            <a:fillRect/>
          </a:stretch>
        </p:blipFill>
        <p:spPr>
          <a:xfrm>
            <a:off x="310045" y="2005256"/>
            <a:ext cx="11586226" cy="3387838"/>
          </a:xfrm>
          <a:prstGeom prst="rect">
            <a:avLst/>
          </a:prstGeom>
        </p:spPr>
      </p:pic>
      <p:sp>
        <p:nvSpPr>
          <p:cNvPr id="6" name="TextBox 5"/>
          <p:cNvSpPr txBox="1"/>
          <p:nvPr/>
        </p:nvSpPr>
        <p:spPr>
          <a:xfrm>
            <a:off x="242596" y="132556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Extend – mở rộng list</a:t>
            </a:r>
            <a:endParaRPr lang="en-US" sz="2400" dirty="0">
              <a:latin typeface="Arial" panose="020B0604020202020204" pitchFamily="34" charset="0"/>
              <a:cs typeface="Arial" panose="020B0604020202020204" pitchFamily="34" charset="0"/>
            </a:endParaRPr>
          </a:p>
        </p:txBody>
      </p:sp>
      <p:cxnSp>
        <p:nvCxnSpPr>
          <p:cNvPr id="8" name="Straight Arrow Connector 7"/>
          <p:cNvCxnSpPr/>
          <p:nvPr/>
        </p:nvCxnSpPr>
        <p:spPr>
          <a:xfrm flipV="1">
            <a:off x="1296955" y="4683967"/>
            <a:ext cx="0" cy="1772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743200" y="4683967"/>
            <a:ext cx="0" cy="1045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05339" y="6259810"/>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2920481" y="5532738"/>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thêm vào</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22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22</a:t>
            </a:fld>
            <a:endParaRPr lang="en-US"/>
          </a:p>
        </p:txBody>
      </p:sp>
      <p:sp>
        <p:nvSpPr>
          <p:cNvPr id="6" name="TextBox 5"/>
          <p:cNvSpPr txBox="1"/>
          <p:nvPr/>
        </p:nvSpPr>
        <p:spPr>
          <a:xfrm>
            <a:off x="242596" y="132556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Insert – thêm một phần tử vào list</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2351314" y="5400034"/>
            <a:ext cx="8556172"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Ký tự “C” được thêm vào vị trí index=2, tức là vị trí thứ 3</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149" y="1798178"/>
            <a:ext cx="12208298" cy="3261643"/>
          </a:xfrm>
          <a:prstGeom prst="rect">
            <a:avLst/>
          </a:prstGeom>
        </p:spPr>
      </p:pic>
      <p:cxnSp>
        <p:nvCxnSpPr>
          <p:cNvPr id="8" name="Straight Arrow Connector 7"/>
          <p:cNvCxnSpPr/>
          <p:nvPr/>
        </p:nvCxnSpPr>
        <p:spPr>
          <a:xfrm flipV="1">
            <a:off x="858416" y="4296231"/>
            <a:ext cx="0" cy="1772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183363" y="4296232"/>
            <a:ext cx="0" cy="1339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158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23</a:t>
            </a:fld>
            <a:endParaRPr lang="en-US"/>
          </a:p>
        </p:txBody>
      </p:sp>
      <p:sp>
        <p:nvSpPr>
          <p:cNvPr id="6" name="TextBox 5"/>
          <p:cNvSpPr txBox="1"/>
          <p:nvPr/>
        </p:nvSpPr>
        <p:spPr>
          <a:xfrm>
            <a:off x="242596" y="1325563"/>
            <a:ext cx="585340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remove – bỏ bớt một phần tử trong list</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2351314" y="5400034"/>
            <a:ext cx="8556172"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Ký tự “d” sẽ được loại bỏ khỏi chuỗi</a:t>
            </a:r>
            <a:endParaRPr lang="en-US" sz="2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0493" y="1787228"/>
            <a:ext cx="11912197" cy="3344609"/>
          </a:xfrm>
          <a:prstGeom prst="rect">
            <a:avLst/>
          </a:prstGeom>
        </p:spPr>
      </p:pic>
      <p:cxnSp>
        <p:nvCxnSpPr>
          <p:cNvPr id="8" name="Straight Arrow Connector 7"/>
          <p:cNvCxnSpPr/>
          <p:nvPr/>
        </p:nvCxnSpPr>
        <p:spPr>
          <a:xfrm flipV="1">
            <a:off x="923730" y="4429096"/>
            <a:ext cx="0" cy="1772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211354" y="4361547"/>
            <a:ext cx="0" cy="1339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57935" y="6077247"/>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Có thể dùng lệnh </a:t>
            </a:r>
            <a:r>
              <a:rPr lang="en-US" sz="2400" dirty="0" smtClean="0">
                <a:solidFill>
                  <a:srgbClr val="FF0000"/>
                </a:solidFill>
                <a:latin typeface="Arial" panose="020B0604020202020204" pitchFamily="34" charset="0"/>
                <a:cs typeface="Arial" panose="020B0604020202020204" pitchFamily="34" charset="0"/>
              </a:rPr>
              <a:t>pop</a:t>
            </a:r>
            <a:r>
              <a:rPr lang="en-US" sz="2400" dirty="0" smtClean="0">
                <a:latin typeface="Arial" panose="020B0604020202020204" pitchFamily="34" charset="0"/>
                <a:cs typeface="Arial" panose="020B0604020202020204" pitchFamily="34" charset="0"/>
              </a:rPr>
              <a:t> thay thể </a:t>
            </a:r>
            <a:r>
              <a:rPr lang="en-US" sz="2400" dirty="0" smtClean="0">
                <a:solidFill>
                  <a:srgbClr val="FF0000"/>
                </a:solidFill>
                <a:latin typeface="Arial" panose="020B0604020202020204" pitchFamily="34" charset="0"/>
                <a:cs typeface="Arial" panose="020B0604020202020204" pitchFamily="34" charset="0"/>
              </a:rPr>
              <a:t>remove</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3478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24</a:t>
            </a:fld>
            <a:endParaRPr lang="en-US"/>
          </a:p>
        </p:txBody>
      </p:sp>
      <p:sp>
        <p:nvSpPr>
          <p:cNvPr id="6" name="TextBox 5"/>
          <p:cNvSpPr txBox="1"/>
          <p:nvPr/>
        </p:nvSpPr>
        <p:spPr>
          <a:xfrm>
            <a:off x="242596" y="1325563"/>
            <a:ext cx="585340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clear – loại bỏ tất cả phần tử trong list</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29491" y="1876323"/>
            <a:ext cx="11767039" cy="3687777"/>
          </a:xfrm>
          <a:prstGeom prst="rect">
            <a:avLst/>
          </a:prstGeom>
        </p:spPr>
      </p:pic>
      <p:cxnSp>
        <p:nvCxnSpPr>
          <p:cNvPr id="8" name="Straight Arrow Connector 7"/>
          <p:cNvCxnSpPr/>
          <p:nvPr/>
        </p:nvCxnSpPr>
        <p:spPr>
          <a:xfrm flipH="1" flipV="1">
            <a:off x="942392" y="4730620"/>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72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25</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count – đếm số lượng phần tử lặp lại trong list</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44877" y="1874281"/>
            <a:ext cx="11414756" cy="3630780"/>
          </a:xfrm>
          <a:prstGeom prst="rect">
            <a:avLst/>
          </a:prstGeom>
        </p:spPr>
      </p:pic>
      <p:cxnSp>
        <p:nvCxnSpPr>
          <p:cNvPr id="8" name="Straight Arrow Connector 7"/>
          <p:cNvCxnSpPr/>
          <p:nvPr/>
        </p:nvCxnSpPr>
        <p:spPr>
          <a:xfrm flipH="1" flipV="1">
            <a:off x="2183363" y="4669539"/>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19278" y="5820618"/>
            <a:ext cx="5430416" cy="830997"/>
          </a:xfrm>
          <a:prstGeom prst="rect">
            <a:avLst/>
          </a:prstGeom>
          <a:noFill/>
        </p:spPr>
        <p:txBody>
          <a:bodyPr wrap="square" rtlCol="0">
            <a:spAutoFit/>
          </a:bodyPr>
          <a:lstStyle/>
          <a:p>
            <a:r>
              <a:rPr lang="en-US" sz="2400" dirty="0" smtClean="0">
                <a:solidFill>
                  <a:srgbClr val="FF0000"/>
                </a:solidFill>
                <a:latin typeface="Arial" panose="020B0604020202020204" pitchFamily="34" charset="0"/>
                <a:cs typeface="Arial" panose="020B0604020202020204" pitchFamily="34" charset="0"/>
              </a:rPr>
              <a:t>Chương trình trên bị lỗi gì ?</a:t>
            </a:r>
          </a:p>
          <a:p>
            <a:r>
              <a:rPr lang="en-US" sz="2400" dirty="0" smtClean="0">
                <a:solidFill>
                  <a:srgbClr val="FF0000"/>
                </a:solidFill>
                <a:latin typeface="Arial" panose="020B0604020202020204" pitchFamily="34" charset="0"/>
                <a:cs typeface="Arial" panose="020B0604020202020204" pitchFamily="34" charset="0"/>
              </a:rPr>
              <a:t>Sửa thế nào để đúng ?</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83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26</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index – Xác định vị trí phần tử trong list</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4823927" y="5820618"/>
            <a:ext cx="7368073" cy="830997"/>
          </a:xfrm>
          <a:prstGeom prst="rect">
            <a:avLst/>
          </a:prstGeom>
          <a:noFill/>
        </p:spPr>
        <p:txBody>
          <a:bodyPr wrap="square" rtlCol="0">
            <a:spAutoFit/>
          </a:bodyPr>
          <a:lstStyle/>
          <a:p>
            <a:r>
              <a:rPr lang="en-US" sz="2400" dirty="0" smtClean="0">
                <a:solidFill>
                  <a:srgbClr val="FF0000"/>
                </a:solidFill>
                <a:latin typeface="Arial" panose="020B0604020202020204" pitchFamily="34" charset="0"/>
                <a:cs typeface="Arial" panose="020B0604020202020204" pitchFamily="34" charset="0"/>
              </a:rPr>
              <a:t>Lưu ý: trong chuỗi mà có nhiều phần tử giống nhau thì chỉ có thể xác định được phần tử đầu tiên</a:t>
            </a:r>
            <a:endParaRPr lang="en-US" sz="2400"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42596" y="1927028"/>
            <a:ext cx="11650727" cy="3634017"/>
          </a:xfrm>
          <a:prstGeom prst="rect">
            <a:avLst/>
          </a:prstGeom>
        </p:spPr>
      </p:pic>
      <p:cxnSp>
        <p:nvCxnSpPr>
          <p:cNvPr id="8" name="Straight Arrow Connector 7"/>
          <p:cNvCxnSpPr/>
          <p:nvPr/>
        </p:nvCxnSpPr>
        <p:spPr>
          <a:xfrm flipH="1" flipV="1">
            <a:off x="1651518" y="4750119"/>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285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List – Một số thao tác với List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27</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Sort – Sắp xếp các phần tử trong list</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665584" y="6201913"/>
            <a:ext cx="54304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Chuỗi được tác động vào</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798" y="1238156"/>
            <a:ext cx="12182202" cy="4204083"/>
          </a:xfrm>
          <a:prstGeom prst="rect">
            <a:avLst/>
          </a:prstGeom>
        </p:spPr>
      </p:pic>
      <p:cxnSp>
        <p:nvCxnSpPr>
          <p:cNvPr id="8" name="Straight Arrow Connector 7"/>
          <p:cNvCxnSpPr/>
          <p:nvPr/>
        </p:nvCxnSpPr>
        <p:spPr>
          <a:xfrm flipH="1" flipV="1">
            <a:off x="858416" y="4851876"/>
            <a:ext cx="18661" cy="1384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07429" y="5740248"/>
            <a:ext cx="6627844"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Hàm tương </a:t>
            </a:r>
            <a:r>
              <a:rPr lang="en-US" sz="2400" dirty="0">
                <a:latin typeface="Arial" panose="020B0604020202020204" pitchFamily="34" charset="0"/>
                <a:cs typeface="Arial" panose="020B0604020202020204" pitchFamily="34" charset="0"/>
              </a:rPr>
              <a:t>đương với </a:t>
            </a:r>
            <a:r>
              <a:rPr lang="en-US" sz="2400" dirty="0">
                <a:solidFill>
                  <a:srgbClr val="FF0000"/>
                </a:solidFill>
                <a:latin typeface="Arial" panose="020B0604020202020204" pitchFamily="34" charset="0"/>
                <a:cs typeface="Arial" panose="020B0604020202020204" pitchFamily="34" charset="0"/>
              </a:rPr>
              <a:t>sort(reverse=True</a:t>
            </a:r>
            <a:r>
              <a:rPr lang="en-US" sz="2400" dirty="0" smtClean="0">
                <a:solidFill>
                  <a:srgbClr val="FF0000"/>
                </a:solidFill>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chính là hàm </a:t>
            </a:r>
            <a:r>
              <a:rPr lang="en-US" sz="2400" dirty="0" smtClean="0">
                <a:solidFill>
                  <a:srgbClr val="FF0000"/>
                </a:solidFill>
                <a:latin typeface="Arial" panose="020B0604020202020204" pitchFamily="34" charset="0"/>
                <a:cs typeface="Arial" panose="020B0604020202020204" pitchFamily="34" charset="0"/>
              </a:rPr>
              <a:t>reverse</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5333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Tuple</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28</a:t>
            </a:fld>
            <a:endParaRPr lang="en-US"/>
          </a:p>
        </p:txBody>
      </p:sp>
      <p:sp>
        <p:nvSpPr>
          <p:cNvPr id="6" name="TextBox 5"/>
          <p:cNvSpPr txBox="1"/>
          <p:nvPr/>
        </p:nvSpPr>
        <p:spPr>
          <a:xfrm>
            <a:off x="242596" y="1325563"/>
            <a:ext cx="667138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Lưu trữ các phần tử không thay đổi (hằng số)</a:t>
            </a: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749559" y="1739152"/>
            <a:ext cx="10692882" cy="5118848"/>
          </a:xfrm>
          <a:prstGeom prst="rect">
            <a:avLst/>
          </a:prstGeom>
        </p:spPr>
      </p:pic>
    </p:spTree>
    <p:extLst>
      <p:ext uri="{BB962C8B-B14F-4D97-AF65-F5344CB8AC3E}">
        <p14:creationId xmlns:p14="http://schemas.microsoft.com/office/powerpoint/2010/main" val="328677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Tuple</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29</a:t>
            </a:fld>
            <a:endParaRPr lang="en-US"/>
          </a:p>
        </p:txBody>
      </p:sp>
      <p:sp>
        <p:nvSpPr>
          <p:cNvPr id="6" name="TextBox 5"/>
          <p:cNvSpPr txBox="1"/>
          <p:nvPr/>
        </p:nvSpPr>
        <p:spPr>
          <a:xfrm>
            <a:off x="214604" y="1250111"/>
            <a:ext cx="667138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Thao tác, truy cập phần tử Tuple</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1711776"/>
            <a:ext cx="12149361" cy="4018218"/>
          </a:xfrm>
          <a:prstGeom prst="rect">
            <a:avLst/>
          </a:prstGeom>
        </p:spPr>
      </p:pic>
      <p:sp>
        <p:nvSpPr>
          <p:cNvPr id="7" name="TextBox 6"/>
          <p:cNvSpPr txBox="1"/>
          <p:nvPr/>
        </p:nvSpPr>
        <p:spPr>
          <a:xfrm>
            <a:off x="307910" y="6231818"/>
            <a:ext cx="2855168"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Phần tử 4 là </a:t>
            </a:r>
            <a:r>
              <a:rPr lang="en-US" sz="2400" dirty="0" smtClean="0">
                <a:solidFill>
                  <a:srgbClr val="FF0000"/>
                </a:solidFill>
                <a:latin typeface="Arial" panose="020B0604020202020204" pitchFamily="34" charset="0"/>
                <a:cs typeface="Arial" panose="020B0604020202020204" pitchFamily="34" charset="0"/>
              </a:rPr>
              <a:t>ngay1</a:t>
            </a:r>
            <a:endParaRPr lang="en-US" sz="2400" dirty="0">
              <a:solidFill>
                <a:srgbClr val="FF0000"/>
              </a:solidFill>
              <a:latin typeface="Arial" panose="020B0604020202020204" pitchFamily="34" charset="0"/>
              <a:cs typeface="Arial" panose="020B0604020202020204" pitchFamily="34" charset="0"/>
            </a:endParaRPr>
          </a:p>
        </p:txBody>
      </p:sp>
      <p:cxnSp>
        <p:nvCxnSpPr>
          <p:cNvPr id="8" name="Straight Arrow Connector 7"/>
          <p:cNvCxnSpPr/>
          <p:nvPr/>
        </p:nvCxnSpPr>
        <p:spPr>
          <a:xfrm flipV="1">
            <a:off x="1642188" y="5542342"/>
            <a:ext cx="6221" cy="5738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894115" y="5565660"/>
            <a:ext cx="2052734" cy="790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67368" y="6194670"/>
            <a:ext cx="6289611"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Phần tử 1 của </a:t>
            </a:r>
            <a:r>
              <a:rPr lang="en-US" sz="2400" dirty="0" smtClean="0">
                <a:solidFill>
                  <a:srgbClr val="FF0000"/>
                </a:solidFill>
                <a:latin typeface="Arial" panose="020B0604020202020204" pitchFamily="34" charset="0"/>
                <a:cs typeface="Arial" panose="020B0604020202020204" pitchFamily="34" charset="0"/>
              </a:rPr>
              <a:t>ngay1 </a:t>
            </a:r>
            <a:r>
              <a:rPr lang="en-US" sz="2400" dirty="0" smtClean="0">
                <a:latin typeface="Arial" panose="020B0604020202020204" pitchFamily="34" charset="0"/>
                <a:cs typeface="Arial" panose="020B0604020202020204" pitchFamily="34" charset="0"/>
              </a:rPr>
              <a:t>là</a:t>
            </a:r>
            <a:r>
              <a:rPr lang="en-US" sz="2400" dirty="0" smtClean="0">
                <a:solidFill>
                  <a:srgbClr val="FF0000"/>
                </a:solidFill>
                <a:latin typeface="Arial" panose="020B0604020202020204" pitchFamily="34" charset="0"/>
                <a:cs typeface="Arial" panose="020B0604020202020204" pitchFamily="34" charset="0"/>
              </a:rPr>
              <a:t> thứ 3</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7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biến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a:t>
            </a:fld>
            <a:endParaRPr lang="en-US"/>
          </a:p>
        </p:txBody>
      </p:sp>
      <p:pic>
        <p:nvPicPr>
          <p:cNvPr id="3" name="Picture 2"/>
          <p:cNvPicPr>
            <a:picLocks noChangeAspect="1"/>
          </p:cNvPicPr>
          <p:nvPr/>
        </p:nvPicPr>
        <p:blipFill>
          <a:blip r:embed="rId2"/>
          <a:stretch>
            <a:fillRect/>
          </a:stretch>
        </p:blipFill>
        <p:spPr>
          <a:xfrm>
            <a:off x="1456534" y="1012426"/>
            <a:ext cx="9133711" cy="5845574"/>
          </a:xfrm>
          <a:prstGeom prst="rect">
            <a:avLst/>
          </a:prstGeom>
        </p:spPr>
      </p:pic>
    </p:spTree>
    <p:extLst>
      <p:ext uri="{BB962C8B-B14F-4D97-AF65-F5344CB8AC3E}">
        <p14:creationId xmlns:p14="http://schemas.microsoft.com/office/powerpoint/2010/main" val="100643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Dictionary</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30</a:t>
            </a:fld>
            <a:endParaRPr lang="en-US"/>
          </a:p>
        </p:txBody>
      </p:sp>
      <p:sp>
        <p:nvSpPr>
          <p:cNvPr id="6" name="TextBox 5"/>
          <p:cNvSpPr txBox="1"/>
          <p:nvPr/>
        </p:nvSpPr>
        <p:spPr>
          <a:xfrm>
            <a:off x="214603" y="1250111"/>
            <a:ext cx="10142375" cy="1200329"/>
          </a:xfrm>
          <a:prstGeom prst="rect">
            <a:avLst/>
          </a:prstGeom>
          <a:noFill/>
        </p:spPr>
        <p:txBody>
          <a:bodyPr wrap="square" rtlCol="0">
            <a:spAutoFit/>
          </a:bodyPr>
          <a:lstStyle/>
          <a:p>
            <a:pPr marL="342900" indent="-342900">
              <a:buFontTx/>
              <a:buChar char="-"/>
            </a:pPr>
            <a:r>
              <a:rPr lang="en-US" sz="2400" dirty="0" smtClean="0">
                <a:latin typeface="Arial" panose="020B0604020202020204" pitchFamily="34" charset="0"/>
                <a:cs typeface="Arial" panose="020B0604020202020204" pitchFamily="34" charset="0"/>
              </a:rPr>
              <a:t>Là tập hợp các cặp key-value</a:t>
            </a:r>
          </a:p>
          <a:p>
            <a:pPr marL="342900" indent="-342900">
              <a:buFontTx/>
              <a:buChar char="-"/>
            </a:pPr>
            <a:r>
              <a:rPr lang="en-US" sz="2400" dirty="0" smtClean="0">
                <a:latin typeface="Arial" panose="020B0604020202020204" pitchFamily="34" charset="0"/>
                <a:cs typeface="Arial" panose="020B0604020202020204" pitchFamily="34" charset="0"/>
              </a:rPr>
              <a:t>Khởi tạo bởi dấu ngoặc nhọn { } hoặc từ khóa dict</a:t>
            </a:r>
          </a:p>
          <a:p>
            <a:pPr marL="342900" indent="-342900">
              <a:buFontTx/>
              <a:buChar char="-"/>
            </a:pPr>
            <a:r>
              <a:rPr lang="en-US" sz="2400" dirty="0" smtClean="0">
                <a:latin typeface="Arial" panose="020B0604020202020204" pitchFamily="34" charset="0"/>
                <a:cs typeface="Arial" panose="020B0604020202020204" pitchFamily="34" charset="0"/>
              </a:rPr>
              <a:t>Key và value được phân biệt bởi dấu hai chấm :</a:t>
            </a: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71961" y="2575674"/>
            <a:ext cx="12050631" cy="3209306"/>
          </a:xfrm>
          <a:prstGeom prst="rect">
            <a:avLst/>
          </a:prstGeom>
        </p:spPr>
      </p:pic>
    </p:spTree>
    <p:extLst>
      <p:ext uri="{BB962C8B-B14F-4D97-AF65-F5344CB8AC3E}">
        <p14:creationId xmlns:p14="http://schemas.microsoft.com/office/powerpoint/2010/main" val="132184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Kiểu </a:t>
            </a:r>
            <a:r>
              <a:rPr lang="en-US" dirty="0" smtClean="0">
                <a:latin typeface="Arial" panose="020B0604020202020204" pitchFamily="34" charset="0"/>
                <a:cs typeface="Arial" panose="020B0604020202020204" pitchFamily="34" charset="0"/>
              </a:rPr>
              <a:t>Dictionary</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31</a:t>
            </a:fld>
            <a:endParaRPr lang="en-US"/>
          </a:p>
        </p:txBody>
      </p:sp>
      <p:pic>
        <p:nvPicPr>
          <p:cNvPr id="4" name="Picture 3"/>
          <p:cNvPicPr>
            <a:picLocks noChangeAspect="1"/>
          </p:cNvPicPr>
          <p:nvPr/>
        </p:nvPicPr>
        <p:blipFill>
          <a:blip r:embed="rId2"/>
          <a:stretch>
            <a:fillRect/>
          </a:stretch>
        </p:blipFill>
        <p:spPr>
          <a:xfrm>
            <a:off x="0" y="998377"/>
            <a:ext cx="12197420" cy="5859624"/>
          </a:xfrm>
          <a:prstGeom prst="rect">
            <a:avLst/>
          </a:prstGeom>
        </p:spPr>
      </p:pic>
    </p:spTree>
    <p:extLst>
      <p:ext uri="{BB962C8B-B14F-4D97-AF65-F5344CB8AC3E}">
        <p14:creationId xmlns:p14="http://schemas.microsoft.com/office/powerpoint/2010/main" val="3293699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Nhập dữ liệu</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32</a:t>
            </a:fld>
            <a:endParaRPr lang="en-US"/>
          </a:p>
        </p:txBody>
      </p:sp>
      <p:pic>
        <p:nvPicPr>
          <p:cNvPr id="3" name="Picture 2"/>
          <p:cNvPicPr>
            <a:picLocks noChangeAspect="1"/>
          </p:cNvPicPr>
          <p:nvPr/>
        </p:nvPicPr>
        <p:blipFill>
          <a:blip r:embed="rId2"/>
          <a:stretch>
            <a:fillRect/>
          </a:stretch>
        </p:blipFill>
        <p:spPr>
          <a:xfrm>
            <a:off x="2471566" y="1110343"/>
            <a:ext cx="6302829" cy="3004457"/>
          </a:xfrm>
          <a:prstGeom prst="rect">
            <a:avLst/>
          </a:prstGeom>
        </p:spPr>
      </p:pic>
      <p:pic>
        <p:nvPicPr>
          <p:cNvPr id="4" name="Picture 3"/>
          <p:cNvPicPr>
            <a:picLocks noChangeAspect="1"/>
          </p:cNvPicPr>
          <p:nvPr/>
        </p:nvPicPr>
        <p:blipFill>
          <a:blip r:embed="rId3"/>
          <a:stretch>
            <a:fillRect/>
          </a:stretch>
        </p:blipFill>
        <p:spPr>
          <a:xfrm>
            <a:off x="2471566" y="4142792"/>
            <a:ext cx="6288460" cy="2164702"/>
          </a:xfrm>
          <a:prstGeom prst="rect">
            <a:avLst/>
          </a:prstGeom>
        </p:spPr>
      </p:pic>
      <p:sp>
        <p:nvSpPr>
          <p:cNvPr id="8" name="TextBox 7"/>
          <p:cNvSpPr txBox="1"/>
          <p:nvPr/>
        </p:nvSpPr>
        <p:spPr>
          <a:xfrm>
            <a:off x="2262810" y="6396335"/>
            <a:ext cx="6769224" cy="369332"/>
          </a:xfrm>
          <a:prstGeom prst="rect">
            <a:avLst/>
          </a:prstGeom>
          <a:noFill/>
        </p:spPr>
        <p:txBody>
          <a:bodyPr wrap="square" rtlCol="0">
            <a:spAutoFit/>
          </a:bodyPr>
          <a:lstStyle/>
          <a:p>
            <a:pPr algn="ctr"/>
            <a:r>
              <a:rPr lang="en-US" dirty="0" smtClean="0"/>
              <a:t>Tất cả các dữ liệu nhận được sẽ chuyển thành kiểu </a:t>
            </a:r>
            <a:r>
              <a:rPr lang="en-US" dirty="0" smtClean="0">
                <a:solidFill>
                  <a:srgbClr val="FF0000"/>
                </a:solidFill>
              </a:rPr>
              <a:t>string</a:t>
            </a:r>
            <a:endParaRPr lang="en-US" dirty="0">
              <a:solidFill>
                <a:srgbClr val="FF0000"/>
              </a:solidFill>
            </a:endParaRPr>
          </a:p>
        </p:txBody>
      </p:sp>
    </p:spTree>
    <p:extLst>
      <p:ext uri="{BB962C8B-B14F-4D97-AF65-F5344CB8AC3E}">
        <p14:creationId xmlns:p14="http://schemas.microsoft.com/office/powerpoint/2010/main" val="1114594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Nhập dữ liệu</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33</a:t>
            </a:fld>
            <a:endParaRPr lang="en-US"/>
          </a:p>
        </p:txBody>
      </p:sp>
      <p:sp>
        <p:nvSpPr>
          <p:cNvPr id="8" name="TextBox 7"/>
          <p:cNvSpPr txBox="1"/>
          <p:nvPr/>
        </p:nvSpPr>
        <p:spPr>
          <a:xfrm>
            <a:off x="2231184" y="6169580"/>
            <a:ext cx="6769224" cy="369332"/>
          </a:xfrm>
          <a:prstGeom prst="rect">
            <a:avLst/>
          </a:prstGeom>
          <a:noFill/>
        </p:spPr>
        <p:txBody>
          <a:bodyPr wrap="square" rtlCol="0">
            <a:spAutoFit/>
          </a:bodyPr>
          <a:lstStyle/>
          <a:p>
            <a:pPr algn="ctr"/>
            <a:r>
              <a:rPr lang="en-US" dirty="0" smtClean="0"/>
              <a:t>Cần chuyển đổi sang dạng dữ liệu tương ứng khi sử dụng</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2471566" y="1268183"/>
            <a:ext cx="6288460" cy="2785768"/>
          </a:xfrm>
          <a:prstGeom prst="rect">
            <a:avLst/>
          </a:prstGeom>
        </p:spPr>
      </p:pic>
      <p:pic>
        <p:nvPicPr>
          <p:cNvPr id="7" name="Picture 6"/>
          <p:cNvPicPr>
            <a:picLocks noChangeAspect="1"/>
          </p:cNvPicPr>
          <p:nvPr/>
        </p:nvPicPr>
        <p:blipFill>
          <a:blip r:embed="rId3"/>
          <a:stretch>
            <a:fillRect/>
          </a:stretch>
        </p:blipFill>
        <p:spPr>
          <a:xfrm>
            <a:off x="2471566" y="4093936"/>
            <a:ext cx="6297620" cy="1635060"/>
          </a:xfrm>
          <a:prstGeom prst="rect">
            <a:avLst/>
          </a:prstGeom>
        </p:spPr>
      </p:pic>
    </p:spTree>
    <p:extLst>
      <p:ext uri="{BB962C8B-B14F-4D97-AF65-F5344CB8AC3E}">
        <p14:creationId xmlns:p14="http://schemas.microsoft.com/office/powerpoint/2010/main" val="2314233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Nhập </a:t>
            </a:r>
            <a:r>
              <a:rPr lang="en-US" dirty="0" smtClean="0">
                <a:solidFill>
                  <a:srgbClr val="FF0000"/>
                </a:solidFill>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dữ liệu</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34</a:t>
            </a:fld>
            <a:endParaRPr lang="en-US"/>
          </a:p>
        </p:txBody>
      </p:sp>
      <p:sp>
        <p:nvSpPr>
          <p:cNvPr id="9" name="Rectangle 8"/>
          <p:cNvSpPr/>
          <p:nvPr/>
        </p:nvSpPr>
        <p:spPr>
          <a:xfrm>
            <a:off x="1828124" y="1047513"/>
            <a:ext cx="8535751" cy="369332"/>
          </a:xfrm>
          <a:prstGeom prst="rect">
            <a:avLst/>
          </a:prstGeom>
        </p:spPr>
        <p:txBody>
          <a:bodyPr wrap="square">
            <a:spAutoFit/>
          </a:bodyPr>
          <a:lstStyle/>
          <a:p>
            <a:pPr algn="l"/>
            <a:r>
              <a:rPr lang="en-US" dirty="0" smtClean="0">
                <a:latin typeface="Courier New" panose="02070309020205020404" pitchFamily="49" charset="0"/>
              </a:rPr>
              <a:t>Input().split(</a:t>
            </a:r>
            <a:r>
              <a:rPr lang="en-US" dirty="0" smtClean="0">
                <a:solidFill>
                  <a:srgbClr val="0000FF"/>
                </a:solidFill>
                <a:latin typeface="Courier New" panose="02070309020205020404" pitchFamily="49" charset="0"/>
              </a:rPr>
              <a:t>kiểu dấu phân cách</a:t>
            </a:r>
            <a:r>
              <a:rPr lang="en-US" dirty="0" smtClean="0">
                <a:latin typeface="Courier New" panose="02070309020205020404" pitchFamily="49" charset="0"/>
              </a:rPr>
              <a:t>,</a:t>
            </a:r>
            <a:r>
              <a:rPr lang="en-US" dirty="0" smtClean="0">
                <a:solidFill>
                  <a:srgbClr val="00B050"/>
                </a:solidFill>
                <a:latin typeface="Courier New" panose="02070309020205020404" pitchFamily="49" charset="0"/>
              </a:rPr>
              <a:t>số giá trị tối đa sẽ nhập</a:t>
            </a:r>
            <a:r>
              <a:rPr lang="en-US" dirty="0" smtClean="0">
                <a:latin typeface="Courier New" panose="02070309020205020404" pitchFamily="49" charset="0"/>
              </a:rPr>
              <a:t>)</a:t>
            </a:r>
            <a:endParaRPr lang="en-US" dirty="0">
              <a:latin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1977899" y="1571785"/>
            <a:ext cx="8004301" cy="2367210"/>
          </a:xfrm>
          <a:prstGeom prst="rect">
            <a:avLst/>
          </a:prstGeom>
        </p:spPr>
      </p:pic>
      <p:pic>
        <p:nvPicPr>
          <p:cNvPr id="4" name="Picture 3"/>
          <p:cNvPicPr>
            <a:picLocks noChangeAspect="1"/>
          </p:cNvPicPr>
          <p:nvPr/>
        </p:nvPicPr>
        <p:blipFill>
          <a:blip r:embed="rId3"/>
          <a:stretch>
            <a:fillRect/>
          </a:stretch>
        </p:blipFill>
        <p:spPr>
          <a:xfrm>
            <a:off x="1977899" y="3974089"/>
            <a:ext cx="8007802" cy="1764237"/>
          </a:xfrm>
          <a:prstGeom prst="rect">
            <a:avLst/>
          </a:prstGeom>
        </p:spPr>
      </p:pic>
    </p:spTree>
    <p:extLst>
      <p:ext uri="{BB962C8B-B14F-4D97-AF65-F5344CB8AC3E}">
        <p14:creationId xmlns:p14="http://schemas.microsoft.com/office/powerpoint/2010/main" val="162851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Xuất dữ liệu</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35</a:t>
            </a:fld>
            <a:endParaRPr lang="en-US"/>
          </a:p>
        </p:txBody>
      </p:sp>
      <p:sp>
        <p:nvSpPr>
          <p:cNvPr id="4" name="Rectangle 3"/>
          <p:cNvSpPr/>
          <p:nvPr/>
        </p:nvSpPr>
        <p:spPr>
          <a:xfrm>
            <a:off x="2332654" y="1170348"/>
            <a:ext cx="6624735" cy="646331"/>
          </a:xfrm>
          <a:prstGeom prst="rect">
            <a:avLst/>
          </a:prstGeom>
        </p:spPr>
        <p:txBody>
          <a:bodyPr wrap="square">
            <a:spAutoFit/>
          </a:bodyPr>
          <a:lstStyle/>
          <a:p>
            <a:pPr algn="l"/>
            <a:r>
              <a:rPr lang="en-US" dirty="0" smtClean="0">
                <a:latin typeface="Courier New" panose="02070309020205020404" pitchFamily="49" charset="0"/>
              </a:rPr>
              <a:t>print(</a:t>
            </a:r>
            <a:r>
              <a:rPr lang="en-US" dirty="0" smtClean="0">
                <a:solidFill>
                  <a:srgbClr val="0000FF"/>
                </a:solidFill>
                <a:latin typeface="Courier New" panose="02070309020205020404" pitchFamily="49" charset="0"/>
              </a:rPr>
              <a:t>Các chuỗi cần in</a:t>
            </a:r>
            <a:r>
              <a:rPr lang="en-US" dirty="0" smtClean="0">
                <a:latin typeface="Courier New" panose="02070309020205020404" pitchFamily="49" charset="0"/>
              </a:rPr>
              <a:t>,sep=</a:t>
            </a:r>
            <a:r>
              <a:rPr lang="en-US" dirty="0" smtClean="0">
                <a:solidFill>
                  <a:srgbClr val="00B050"/>
                </a:solidFill>
                <a:latin typeface="Courier New" panose="02070309020205020404" pitchFamily="49" charset="0"/>
              </a:rPr>
              <a:t>’phân cách giữa các chuỗi’</a:t>
            </a:r>
            <a:r>
              <a:rPr lang="en-US" dirty="0" smtClean="0">
                <a:latin typeface="Courier New" panose="02070309020205020404" pitchFamily="49" charset="0"/>
              </a:rPr>
              <a:t>),end=‘\n’,file=sys.stdout,flush=true);</a:t>
            </a:r>
            <a:endParaRPr lang="en-US" dirty="0">
              <a:latin typeface="Courier New" panose="02070309020205020404" pitchFamily="49" charset="0"/>
            </a:endParaRPr>
          </a:p>
        </p:txBody>
      </p:sp>
      <p:sp>
        <p:nvSpPr>
          <p:cNvPr id="6" name="Rectangle 1"/>
          <p:cNvSpPr>
            <a:spLocks noChangeArrowheads="1"/>
          </p:cNvSpPr>
          <p:nvPr/>
        </p:nvSpPr>
        <p:spPr bwMode="auto">
          <a:xfrm>
            <a:off x="309217" y="2493787"/>
            <a:ext cx="11573566" cy="3465667"/>
          </a:xfrm>
          <a:prstGeom prst="rect">
            <a:avLst/>
          </a:prstGeom>
          <a:noFill/>
          <a:ln>
            <a:noFill/>
          </a:ln>
          <a:effectLst/>
        </p:spPr>
        <p:txBody>
          <a:bodyPr vert="horz" wrap="square" lIns="158700" tIns="0" rIns="0" bIns="79350" numCol="1" anchor="ctr" anchorCtr="0" compatLnSpc="1">
            <a:prstTxWarp prst="textNoShape">
              <a:avLst/>
            </a:prstTxWarp>
            <a:spAutoFit/>
          </a:bodyPr>
          <a:lstStyle/>
          <a:p>
            <a:pPr algn="l" defTabSz="914400" eaLnBrk="0" fontAlgn="base">
              <a:spcBef>
                <a:spcPct val="0"/>
              </a:spcBef>
              <a:spcAft>
                <a:spcPct val="0"/>
              </a:spcAft>
            </a:pPr>
            <a:r>
              <a:rPr lang="en-US" altLang="en-US" sz="2200" b="1" dirty="0">
                <a:latin typeface="Arial" panose="020B0604020202020204" pitchFamily="34" charset="0"/>
                <a:cs typeface="Arial" panose="020B0604020202020204" pitchFamily="34" charset="0"/>
              </a:rPr>
              <a:t>end=’\n’:</a:t>
            </a:r>
            <a:r>
              <a:rPr lang="en-US" altLang="en-US" sz="2200" b="0" dirty="0">
                <a:latin typeface="Arial" panose="020B0604020202020204" pitchFamily="34" charset="0"/>
                <a:cs typeface="Arial" panose="020B0604020202020204" pitchFamily="34" charset="0"/>
              </a:rPr>
              <a:t> tham số tùy chọn, có thể có hoặc không. Xác định ký tự được in ra </a:t>
            </a:r>
            <a:r>
              <a:rPr lang="en-US" altLang="en-US" sz="2200" b="0" dirty="0" smtClean="0">
                <a:latin typeface="Arial" panose="020B0604020202020204" pitchFamily="34" charset="0"/>
                <a:cs typeface="Arial" panose="020B0604020202020204" pitchFamily="34" charset="0"/>
              </a:rPr>
              <a:t>cuối cùng</a:t>
            </a:r>
            <a:r>
              <a:rPr lang="en-US" altLang="en-US" sz="2200" b="0" dirty="0">
                <a:latin typeface="Arial" panose="020B0604020202020204" pitchFamily="34" charset="0"/>
                <a:cs typeface="Arial" panose="020B0604020202020204" pitchFamily="34" charset="0"/>
              </a:rPr>
              <a:t>. </a:t>
            </a:r>
            <a:r>
              <a:rPr lang="en-US" altLang="en-US" sz="2200" b="1" dirty="0">
                <a:latin typeface="Arial" panose="020B0604020202020204" pitchFamily="34" charset="0"/>
                <a:cs typeface="Arial" panose="020B0604020202020204" pitchFamily="34" charset="0"/>
              </a:rPr>
              <a:t>end</a:t>
            </a:r>
            <a:r>
              <a:rPr lang="en-US" altLang="en-US" sz="2200" b="0" dirty="0">
                <a:latin typeface="Arial" panose="020B0604020202020204" pitchFamily="34" charset="0"/>
                <a:cs typeface="Arial" panose="020B0604020202020204" pitchFamily="34" charset="0"/>
              </a:rPr>
              <a:t> mặc định là ‘\n</a:t>
            </a:r>
            <a:r>
              <a:rPr lang="en-US" altLang="en-US" sz="2200" b="0" dirty="0" smtClean="0">
                <a:latin typeface="Arial" panose="020B0604020202020204" pitchFamily="34" charset="0"/>
                <a:cs typeface="Arial" panose="020B0604020202020204" pitchFamily="34" charset="0"/>
              </a:rPr>
              <a:t>’.</a:t>
            </a:r>
          </a:p>
          <a:p>
            <a:pPr algn="l" defTabSz="914400" eaLnBrk="0" fontAlgn="base">
              <a:spcBef>
                <a:spcPct val="0"/>
              </a:spcBef>
              <a:spcAft>
                <a:spcPct val="0"/>
              </a:spcAft>
            </a:pPr>
            <a:endParaRPr lang="en-US" altLang="en-US" sz="2200" b="0" dirty="0" smtClean="0">
              <a:latin typeface="Arial" panose="020B0604020202020204" pitchFamily="34" charset="0"/>
              <a:cs typeface="Arial" panose="020B0604020202020204" pitchFamily="34" charset="0"/>
            </a:endParaRPr>
          </a:p>
          <a:p>
            <a:pPr algn="l" defTabSz="914400" eaLnBrk="0" fontAlgn="base">
              <a:spcBef>
                <a:spcPct val="0"/>
              </a:spcBef>
              <a:spcAft>
                <a:spcPct val="0"/>
              </a:spcAft>
            </a:pPr>
            <a:endParaRPr lang="en-US" altLang="en-US" sz="2200" b="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file</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tham số tùy chọn, có thể có hoặc không. Xác định đối tượng nhận value để in ra. Mặc định là </a:t>
            </a:r>
            <a:r>
              <a:rPr kumimoji="0" lang="en-US" altLang="en-US" sz="2200" b="1" i="0" u="none" strike="noStrike" cap="none" normalizeH="0" baseline="0" dirty="0" smtClean="0">
                <a:ln>
                  <a:noFill/>
                </a:ln>
                <a:solidFill>
                  <a:srgbClr val="DC143C"/>
                </a:solidFill>
                <a:effectLst/>
                <a:latin typeface="Arial" panose="020B0604020202020204" pitchFamily="34" charset="0"/>
                <a:cs typeface="Arial" panose="020B0604020202020204" pitchFamily="34" charset="0"/>
              </a:rPr>
              <a:t>sys.stdout</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(được in ra màn hình).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flush</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tham số tùy chọn, có thể có hoặc không. Nếu là </a:t>
            </a: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True</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thì không lưu value vào bộ nhớ đệm. Nếu là </a:t>
            </a: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False</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thì lưu value vào bộ nhớ đệm. Mặc định là </a:t>
            </a:r>
            <a:r>
              <a:rPr kumimoji="0" lang="en-US" altLang="en-US" sz="2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False</a:t>
            </a:r>
            <a:r>
              <a:rPr kumimoji="0" lang="en-US" alt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endParaRPr kumimoji="0" lang="en-US" altLang="en-US" sz="2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5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Xuất dữ liệu</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36</a:t>
            </a:fld>
            <a:endParaRPr lang="en-US"/>
          </a:p>
        </p:txBody>
      </p:sp>
      <p:sp>
        <p:nvSpPr>
          <p:cNvPr id="4" name="Rectangle 3"/>
          <p:cNvSpPr/>
          <p:nvPr/>
        </p:nvSpPr>
        <p:spPr>
          <a:xfrm>
            <a:off x="2332654" y="1170348"/>
            <a:ext cx="6624735" cy="646331"/>
          </a:xfrm>
          <a:prstGeom prst="rect">
            <a:avLst/>
          </a:prstGeom>
        </p:spPr>
        <p:txBody>
          <a:bodyPr wrap="square">
            <a:spAutoFit/>
          </a:bodyPr>
          <a:lstStyle/>
          <a:p>
            <a:pPr algn="l"/>
            <a:r>
              <a:rPr lang="en-US" dirty="0" smtClean="0">
                <a:latin typeface="Courier New" panose="02070309020205020404" pitchFamily="49" charset="0"/>
              </a:rPr>
              <a:t>print(</a:t>
            </a:r>
            <a:r>
              <a:rPr lang="en-US" dirty="0" smtClean="0">
                <a:solidFill>
                  <a:srgbClr val="0000FF"/>
                </a:solidFill>
                <a:latin typeface="Courier New" panose="02070309020205020404" pitchFamily="49" charset="0"/>
              </a:rPr>
              <a:t>Các chuỗi cần in</a:t>
            </a:r>
            <a:r>
              <a:rPr lang="en-US" dirty="0" smtClean="0">
                <a:latin typeface="Courier New" panose="02070309020205020404" pitchFamily="49" charset="0"/>
              </a:rPr>
              <a:t>,sep=</a:t>
            </a:r>
            <a:r>
              <a:rPr lang="en-US" dirty="0" smtClean="0">
                <a:solidFill>
                  <a:srgbClr val="00B050"/>
                </a:solidFill>
                <a:latin typeface="Courier New" panose="02070309020205020404" pitchFamily="49" charset="0"/>
              </a:rPr>
              <a:t>’phân cách giữa các chuỗi’</a:t>
            </a:r>
            <a:r>
              <a:rPr lang="en-US" dirty="0" smtClean="0">
                <a:latin typeface="Courier New" panose="02070309020205020404" pitchFamily="49" charset="0"/>
              </a:rPr>
              <a:t>),end=‘\n’,file=sys.stdout,flush=true);</a:t>
            </a:r>
            <a:endParaRPr lang="en-US" dirty="0">
              <a:latin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2354561" y="1816679"/>
            <a:ext cx="7482878" cy="3409434"/>
          </a:xfrm>
          <a:prstGeom prst="rect">
            <a:avLst/>
          </a:prstGeom>
        </p:spPr>
      </p:pic>
      <p:pic>
        <p:nvPicPr>
          <p:cNvPr id="7" name="Picture 6"/>
          <p:cNvPicPr>
            <a:picLocks noChangeAspect="1"/>
          </p:cNvPicPr>
          <p:nvPr/>
        </p:nvPicPr>
        <p:blipFill>
          <a:blip r:embed="rId3"/>
          <a:stretch>
            <a:fillRect/>
          </a:stretch>
        </p:blipFill>
        <p:spPr>
          <a:xfrm>
            <a:off x="2354561" y="5275230"/>
            <a:ext cx="7482878" cy="1446245"/>
          </a:xfrm>
          <a:prstGeom prst="rect">
            <a:avLst/>
          </a:prstGeom>
        </p:spPr>
      </p:pic>
    </p:spTree>
    <p:extLst>
      <p:ext uri="{BB962C8B-B14F-4D97-AF65-F5344CB8AC3E}">
        <p14:creationId xmlns:p14="http://schemas.microsoft.com/office/powerpoint/2010/main" val="36167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Xuất dữ liệu – toán tử %</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37</a:t>
            </a:fld>
            <a:endParaRPr lang="en-US"/>
          </a:p>
        </p:txBody>
      </p:sp>
      <p:sp>
        <p:nvSpPr>
          <p:cNvPr id="4" name="Rectangle 3"/>
          <p:cNvSpPr/>
          <p:nvPr/>
        </p:nvSpPr>
        <p:spPr>
          <a:xfrm>
            <a:off x="2332654" y="1170348"/>
            <a:ext cx="6624735" cy="646331"/>
          </a:xfrm>
          <a:prstGeom prst="rect">
            <a:avLst/>
          </a:prstGeom>
        </p:spPr>
        <p:txBody>
          <a:bodyPr wrap="square">
            <a:spAutoFit/>
          </a:bodyPr>
          <a:lstStyle/>
          <a:p>
            <a:pPr algn="l"/>
            <a:r>
              <a:rPr lang="en-US" dirty="0" smtClean="0">
                <a:latin typeface="Courier New" panose="02070309020205020404" pitchFamily="49" charset="0"/>
              </a:rPr>
              <a:t>print(</a:t>
            </a:r>
            <a:r>
              <a:rPr lang="en-US" dirty="0" smtClean="0">
                <a:solidFill>
                  <a:srgbClr val="0000FF"/>
                </a:solidFill>
                <a:latin typeface="Courier New" panose="02070309020205020404" pitchFamily="49" charset="0"/>
              </a:rPr>
              <a:t>Các chuỗi cần in</a:t>
            </a:r>
            <a:r>
              <a:rPr lang="en-US" dirty="0" smtClean="0">
                <a:latin typeface="Courier New" panose="02070309020205020404" pitchFamily="49" charset="0"/>
              </a:rPr>
              <a:t>,sep=</a:t>
            </a:r>
            <a:r>
              <a:rPr lang="en-US" dirty="0" smtClean="0">
                <a:solidFill>
                  <a:srgbClr val="00B050"/>
                </a:solidFill>
                <a:latin typeface="Courier New" panose="02070309020205020404" pitchFamily="49" charset="0"/>
              </a:rPr>
              <a:t>’phân cách giữa các chuỗi’</a:t>
            </a:r>
            <a:r>
              <a:rPr lang="en-US" dirty="0" smtClean="0">
                <a:latin typeface="Courier New" panose="02070309020205020404" pitchFamily="49" charset="0"/>
              </a:rPr>
              <a:t>),end=‘\n’,file=sys.stdout,flush=true);</a:t>
            </a:r>
            <a:endParaRPr lang="en-US" dirty="0">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2176561" y="1908222"/>
            <a:ext cx="7294011" cy="3553493"/>
          </a:xfrm>
          <a:prstGeom prst="rect">
            <a:avLst/>
          </a:prstGeom>
        </p:spPr>
      </p:pic>
      <p:pic>
        <p:nvPicPr>
          <p:cNvPr id="8" name="Picture 7"/>
          <p:cNvPicPr>
            <a:picLocks noChangeAspect="1"/>
          </p:cNvPicPr>
          <p:nvPr/>
        </p:nvPicPr>
        <p:blipFill>
          <a:blip r:embed="rId3"/>
          <a:stretch>
            <a:fillRect/>
          </a:stretch>
        </p:blipFill>
        <p:spPr>
          <a:xfrm>
            <a:off x="2176561" y="5556782"/>
            <a:ext cx="7294010" cy="1259760"/>
          </a:xfrm>
          <a:prstGeom prst="rect">
            <a:avLst/>
          </a:prstGeom>
        </p:spPr>
      </p:pic>
    </p:spTree>
    <p:extLst>
      <p:ext uri="{BB962C8B-B14F-4D97-AF65-F5344CB8AC3E}">
        <p14:creationId xmlns:p14="http://schemas.microsoft.com/office/powerpoint/2010/main" val="128106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Xuất dữ liệu – toán tử format()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38</a:t>
            </a:fld>
            <a:endParaRPr lang="en-US"/>
          </a:p>
        </p:txBody>
      </p:sp>
      <p:pic>
        <p:nvPicPr>
          <p:cNvPr id="3" name="Picture 2"/>
          <p:cNvPicPr>
            <a:picLocks noChangeAspect="1"/>
          </p:cNvPicPr>
          <p:nvPr/>
        </p:nvPicPr>
        <p:blipFill>
          <a:blip r:embed="rId2"/>
          <a:stretch>
            <a:fillRect/>
          </a:stretch>
        </p:blipFill>
        <p:spPr>
          <a:xfrm>
            <a:off x="130630" y="1663031"/>
            <a:ext cx="5617027" cy="1526802"/>
          </a:xfrm>
          <a:prstGeom prst="rect">
            <a:avLst/>
          </a:prstGeom>
        </p:spPr>
      </p:pic>
      <p:pic>
        <p:nvPicPr>
          <p:cNvPr id="7" name="Picture 6"/>
          <p:cNvPicPr>
            <a:picLocks noChangeAspect="1"/>
          </p:cNvPicPr>
          <p:nvPr/>
        </p:nvPicPr>
        <p:blipFill>
          <a:blip r:embed="rId3"/>
          <a:stretch>
            <a:fillRect/>
          </a:stretch>
        </p:blipFill>
        <p:spPr>
          <a:xfrm>
            <a:off x="65315" y="4682152"/>
            <a:ext cx="5606519" cy="756360"/>
          </a:xfrm>
          <a:prstGeom prst="rect">
            <a:avLst/>
          </a:prstGeom>
        </p:spPr>
      </p:pic>
      <p:sp>
        <p:nvSpPr>
          <p:cNvPr id="9" name="TextBox 8"/>
          <p:cNvSpPr txBox="1"/>
          <p:nvPr/>
        </p:nvSpPr>
        <p:spPr>
          <a:xfrm>
            <a:off x="783772" y="3391961"/>
            <a:ext cx="2425959" cy="369332"/>
          </a:xfrm>
          <a:prstGeom prst="rect">
            <a:avLst/>
          </a:prstGeom>
          <a:noFill/>
        </p:spPr>
        <p:txBody>
          <a:bodyPr wrap="square" rtlCol="0">
            <a:spAutoFit/>
          </a:bodyPr>
          <a:lstStyle/>
          <a:p>
            <a:r>
              <a:rPr lang="en-US" dirty="0" smtClean="0"/>
              <a:t>Vị trí gán của x</a:t>
            </a:r>
            <a:endParaRPr lang="en-US" dirty="0"/>
          </a:p>
        </p:txBody>
      </p:sp>
      <p:sp>
        <p:nvSpPr>
          <p:cNvPr id="10" name="TextBox 9"/>
          <p:cNvSpPr txBox="1"/>
          <p:nvPr/>
        </p:nvSpPr>
        <p:spPr>
          <a:xfrm>
            <a:off x="1324947" y="3846363"/>
            <a:ext cx="2425959" cy="369332"/>
          </a:xfrm>
          <a:prstGeom prst="rect">
            <a:avLst/>
          </a:prstGeom>
          <a:noFill/>
        </p:spPr>
        <p:txBody>
          <a:bodyPr wrap="square" rtlCol="0">
            <a:spAutoFit/>
          </a:bodyPr>
          <a:lstStyle/>
          <a:p>
            <a:r>
              <a:rPr lang="en-US" dirty="0" smtClean="0"/>
              <a:t>Vị trí gán của y</a:t>
            </a:r>
            <a:endParaRPr lang="en-US" dirty="0"/>
          </a:p>
        </p:txBody>
      </p:sp>
      <p:cxnSp>
        <p:nvCxnSpPr>
          <p:cNvPr id="12" name="Straight Arrow Connector 11"/>
          <p:cNvCxnSpPr/>
          <p:nvPr/>
        </p:nvCxnSpPr>
        <p:spPr>
          <a:xfrm flipV="1">
            <a:off x="2127380" y="2976465"/>
            <a:ext cx="0" cy="4951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40563" y="3023118"/>
            <a:ext cx="9331" cy="8178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13249" y="4264257"/>
            <a:ext cx="2425959" cy="369332"/>
          </a:xfrm>
          <a:prstGeom prst="rect">
            <a:avLst/>
          </a:prstGeom>
          <a:noFill/>
        </p:spPr>
        <p:txBody>
          <a:bodyPr wrap="square" rtlCol="0">
            <a:spAutoFit/>
          </a:bodyPr>
          <a:lstStyle/>
          <a:p>
            <a:r>
              <a:rPr lang="en-US" dirty="0" smtClean="0"/>
              <a:t>Vị trí gán của x+y</a:t>
            </a:r>
            <a:endParaRPr lang="en-US" dirty="0"/>
          </a:p>
        </p:txBody>
      </p:sp>
      <p:cxnSp>
        <p:nvCxnSpPr>
          <p:cNvPr id="16" name="Straight Arrow Connector 15"/>
          <p:cNvCxnSpPr/>
          <p:nvPr/>
        </p:nvCxnSpPr>
        <p:spPr>
          <a:xfrm flipV="1">
            <a:off x="3163076" y="3062705"/>
            <a:ext cx="0" cy="12380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42997" y="3379906"/>
            <a:ext cx="2425959" cy="369332"/>
          </a:xfrm>
          <a:prstGeom prst="rect">
            <a:avLst/>
          </a:prstGeom>
          <a:noFill/>
        </p:spPr>
        <p:txBody>
          <a:bodyPr wrap="square" rtlCol="0">
            <a:spAutoFit/>
          </a:bodyPr>
          <a:lstStyle/>
          <a:p>
            <a:r>
              <a:rPr lang="en-US" dirty="0" smtClean="0"/>
              <a:t>Chú ý có dấu chấm</a:t>
            </a:r>
            <a:endParaRPr lang="en-US" dirty="0"/>
          </a:p>
        </p:txBody>
      </p:sp>
      <p:cxnSp>
        <p:nvCxnSpPr>
          <p:cNvPr id="19" name="Straight Arrow Connector 18"/>
          <p:cNvCxnSpPr/>
          <p:nvPr/>
        </p:nvCxnSpPr>
        <p:spPr>
          <a:xfrm flipH="1" flipV="1">
            <a:off x="3362129" y="3048210"/>
            <a:ext cx="463422" cy="3838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5896947" y="1661177"/>
            <a:ext cx="6080411" cy="2304333"/>
          </a:xfrm>
          <a:prstGeom prst="rect">
            <a:avLst/>
          </a:prstGeom>
        </p:spPr>
      </p:pic>
      <p:pic>
        <p:nvPicPr>
          <p:cNvPr id="22" name="Picture 21"/>
          <p:cNvPicPr>
            <a:picLocks noChangeAspect="1"/>
          </p:cNvPicPr>
          <p:nvPr/>
        </p:nvPicPr>
        <p:blipFill>
          <a:blip r:embed="rId5"/>
          <a:stretch>
            <a:fillRect/>
          </a:stretch>
        </p:blipFill>
        <p:spPr>
          <a:xfrm>
            <a:off x="5896947" y="4041510"/>
            <a:ext cx="6080411" cy="1397002"/>
          </a:xfrm>
          <a:prstGeom prst="rect">
            <a:avLst/>
          </a:prstGeom>
        </p:spPr>
      </p:pic>
    </p:spTree>
    <p:extLst>
      <p:ext uri="{BB962C8B-B14F-4D97-AF65-F5344CB8AC3E}">
        <p14:creationId xmlns:p14="http://schemas.microsoft.com/office/powerpoint/2010/main" val="1664857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Xuất dữ liệu – toán tử format()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39</a:t>
            </a:fld>
            <a:endParaRPr lang="en-US"/>
          </a:p>
        </p:txBody>
      </p:sp>
      <p:pic>
        <p:nvPicPr>
          <p:cNvPr id="17" name="Picture 16">
            <a:extLst>
              <a:ext uri="{FF2B5EF4-FFF2-40B4-BE49-F238E27FC236}">
                <a16:creationId xmlns:a16="http://schemas.microsoft.com/office/drawing/2014/main" id="{B1FE116A-2505-4E26-ADE3-91C6F92E3017}"/>
              </a:ext>
            </a:extLst>
          </p:cNvPr>
          <p:cNvPicPr>
            <a:picLocks noChangeAspect="1"/>
          </p:cNvPicPr>
          <p:nvPr/>
        </p:nvPicPr>
        <p:blipFill>
          <a:blip r:embed="rId2"/>
          <a:stretch>
            <a:fillRect/>
          </a:stretch>
        </p:blipFill>
        <p:spPr>
          <a:xfrm>
            <a:off x="2133862" y="1308908"/>
            <a:ext cx="7565805" cy="5047442"/>
          </a:xfrm>
          <a:prstGeom prst="rect">
            <a:avLst/>
          </a:prstGeom>
        </p:spPr>
      </p:pic>
    </p:spTree>
    <p:extLst>
      <p:ext uri="{BB962C8B-B14F-4D97-AF65-F5344CB8AC3E}">
        <p14:creationId xmlns:p14="http://schemas.microsoft.com/office/powerpoint/2010/main" val="112040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biến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a:t>
            </a:fld>
            <a:endParaRPr lang="en-US"/>
          </a:p>
        </p:txBody>
      </p:sp>
      <p:pic>
        <p:nvPicPr>
          <p:cNvPr id="3" name="Picture 2"/>
          <p:cNvPicPr>
            <a:picLocks noChangeAspect="1"/>
          </p:cNvPicPr>
          <p:nvPr/>
        </p:nvPicPr>
        <p:blipFill>
          <a:blip r:embed="rId2"/>
          <a:stretch>
            <a:fillRect/>
          </a:stretch>
        </p:blipFill>
        <p:spPr>
          <a:xfrm>
            <a:off x="741926" y="1194319"/>
            <a:ext cx="10708147" cy="4935894"/>
          </a:xfrm>
          <a:prstGeom prst="rect">
            <a:avLst/>
          </a:prstGeom>
        </p:spPr>
      </p:pic>
      <p:sp>
        <p:nvSpPr>
          <p:cNvPr id="4" name="TextBox 3"/>
          <p:cNvSpPr txBox="1"/>
          <p:nvPr/>
        </p:nvSpPr>
        <p:spPr>
          <a:xfrm>
            <a:off x="2816289" y="6338857"/>
            <a:ext cx="6559420" cy="400110"/>
          </a:xfrm>
          <a:prstGeom prst="rect">
            <a:avLst/>
          </a:prstGeom>
          <a:noFill/>
        </p:spPr>
        <p:txBody>
          <a:bodyPr wrap="square" rtlCol="0">
            <a:spAutoFit/>
          </a:bodyPr>
          <a:lstStyle/>
          <a:p>
            <a:r>
              <a:rPr lang="en-US" sz="2000" dirty="0" smtClean="0">
                <a:solidFill>
                  <a:srgbClr val="FF0000"/>
                </a:solidFill>
                <a:latin typeface="Arial" panose="020B0604020202020204" pitchFamily="34" charset="0"/>
                <a:cs typeface="Arial" panose="020B0604020202020204" pitchFamily="34" charset="0"/>
              </a:rPr>
              <a:t>Làm thế nào để có thể biết kiểu dữ liệu đang sử dụng ?</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4751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toán tử – toán tử toán học</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40</a:t>
            </a:fld>
            <a:endParaRPr lang="en-US"/>
          </a:p>
        </p:txBody>
      </p:sp>
      <p:graphicFrame>
        <p:nvGraphicFramePr>
          <p:cNvPr id="17" name="Table 16">
            <a:extLst>
              <a:ext uri="{FF2B5EF4-FFF2-40B4-BE49-F238E27FC236}">
                <a16:creationId xmlns:a16="http://schemas.microsoft.com/office/drawing/2014/main" id="{E20EA413-3D18-4BCC-958C-55002BB5BEB4}"/>
              </a:ext>
            </a:extLst>
          </p:cNvPr>
          <p:cNvGraphicFramePr>
            <a:graphicFrameLocks noGrp="1"/>
          </p:cNvGraphicFramePr>
          <p:nvPr>
            <p:extLst>
              <p:ext uri="{D42A27DB-BD31-4B8C-83A1-F6EECF244321}">
                <p14:modId xmlns:p14="http://schemas.microsoft.com/office/powerpoint/2010/main" val="737329604"/>
              </p:ext>
            </p:extLst>
          </p:nvPr>
        </p:nvGraphicFramePr>
        <p:xfrm>
          <a:off x="741349" y="1394408"/>
          <a:ext cx="10612451" cy="3429000"/>
        </p:xfrm>
        <a:graphic>
          <a:graphicData uri="http://schemas.openxmlformats.org/drawingml/2006/table">
            <a:tbl>
              <a:tblPr firstRow="1" firstCol="1" bandRow="1"/>
              <a:tblGrid>
                <a:gridCol w="2038595">
                  <a:extLst>
                    <a:ext uri="{9D8B030D-6E8A-4147-A177-3AD203B41FA5}">
                      <a16:colId xmlns:a16="http://schemas.microsoft.com/office/drawing/2014/main" val="2100911752"/>
                    </a:ext>
                  </a:extLst>
                </a:gridCol>
                <a:gridCol w="3849456">
                  <a:extLst>
                    <a:ext uri="{9D8B030D-6E8A-4147-A177-3AD203B41FA5}">
                      <a16:colId xmlns:a16="http://schemas.microsoft.com/office/drawing/2014/main" val="3541184973"/>
                    </a:ext>
                  </a:extLst>
                </a:gridCol>
                <a:gridCol w="4724400">
                  <a:extLst>
                    <a:ext uri="{9D8B030D-6E8A-4147-A177-3AD203B41FA5}">
                      <a16:colId xmlns:a16="http://schemas.microsoft.com/office/drawing/2014/main" val="2955522244"/>
                    </a:ext>
                  </a:extLst>
                </a:gridCol>
              </a:tblGrid>
              <a:tr h="428625">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51920941"/>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12 + 4.9 =&gt; kết quả  16.9</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334761513"/>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3.98 – 4 =&gt; kết quả  -0.02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576153234"/>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2 * 3.4 =&gt; kết quả 6.8</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887091777"/>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 2 =&gt; kết quả 4.5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1118865542"/>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Chia lấy phần nguyên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 2 =&gt; kết quả 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617343596"/>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phần dư</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9%2 =&gt;kết quả 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3378011105"/>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Lũy thừa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3**4=&gt;kết quả 81</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val="1616614196"/>
                  </a:ext>
                </a:extLst>
              </a:tr>
            </a:tbl>
          </a:graphicData>
        </a:graphic>
      </p:graphicFrame>
    </p:spTree>
    <p:extLst>
      <p:ext uri="{BB962C8B-B14F-4D97-AF65-F5344CB8AC3E}">
        <p14:creationId xmlns:p14="http://schemas.microsoft.com/office/powerpoint/2010/main" val="141182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toán tử – toán tử gán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41</a:t>
            </a:fld>
            <a:endParaRPr lang="en-US"/>
          </a:p>
        </p:txBody>
      </p:sp>
      <p:graphicFrame>
        <p:nvGraphicFramePr>
          <p:cNvPr id="6" name="Table 5">
            <a:extLst>
              <a:ext uri="{FF2B5EF4-FFF2-40B4-BE49-F238E27FC236}">
                <a16:creationId xmlns:a16="http://schemas.microsoft.com/office/drawing/2014/main" id="{ABED1B59-D609-48D6-B92B-EB2A66DD90AD}"/>
              </a:ext>
            </a:extLst>
          </p:cNvPr>
          <p:cNvGraphicFramePr>
            <a:graphicFrameLocks noGrp="1"/>
          </p:cNvGraphicFramePr>
          <p:nvPr>
            <p:extLst>
              <p:ext uri="{D42A27DB-BD31-4B8C-83A1-F6EECF244321}">
                <p14:modId xmlns:p14="http://schemas.microsoft.com/office/powerpoint/2010/main" val="2285340879"/>
              </p:ext>
            </p:extLst>
          </p:nvPr>
        </p:nvGraphicFramePr>
        <p:xfrm>
          <a:off x="457200" y="1325563"/>
          <a:ext cx="11277599" cy="4860410"/>
        </p:xfrm>
        <a:graphic>
          <a:graphicData uri="http://schemas.openxmlformats.org/drawingml/2006/table">
            <a:tbl>
              <a:tblPr firstRow="1" firstCol="1" bandRow="1"/>
              <a:tblGrid>
                <a:gridCol w="1614139">
                  <a:extLst>
                    <a:ext uri="{9D8B030D-6E8A-4147-A177-3AD203B41FA5}">
                      <a16:colId xmlns:a16="http://schemas.microsoft.com/office/drawing/2014/main" val="108613731"/>
                    </a:ext>
                  </a:extLst>
                </a:gridCol>
                <a:gridCol w="4672508">
                  <a:extLst>
                    <a:ext uri="{9D8B030D-6E8A-4147-A177-3AD203B41FA5}">
                      <a16:colId xmlns:a16="http://schemas.microsoft.com/office/drawing/2014/main" val="3188897363"/>
                    </a:ext>
                  </a:extLst>
                </a:gridCol>
                <a:gridCol w="2019153">
                  <a:extLst>
                    <a:ext uri="{9D8B030D-6E8A-4147-A177-3AD203B41FA5}">
                      <a16:colId xmlns:a16="http://schemas.microsoft.com/office/drawing/2014/main" val="828429648"/>
                    </a:ext>
                  </a:extLst>
                </a:gridCol>
                <a:gridCol w="2971799">
                  <a:extLst>
                    <a:ext uri="{9D8B030D-6E8A-4147-A177-3AD203B41FA5}">
                      <a16:colId xmlns:a16="http://schemas.microsoft.com/office/drawing/2014/main" val="3599990734"/>
                    </a:ext>
                  </a:extLst>
                </a:gridCol>
              </a:tblGrid>
              <a:tr h="627948">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799080471"/>
                  </a:ext>
                </a:extLst>
              </a:tr>
              <a:tr h="685800">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Phép gán giá trị bên phải cho biến bên trái dấu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a:lnSpc>
                          <a:spcPct val="107000"/>
                        </a:lnSpc>
                      </a:pPr>
                      <a:endParaRPr lang="en-US" sz="2400">
                        <a:effectLst/>
                        <a:latin typeface="Cambria" panose="02040503050406030204" pitchFamily="18"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451717586"/>
                  </a:ext>
                </a:extLst>
              </a:tr>
              <a:tr h="68171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p>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p>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09132460"/>
                  </a:ext>
                </a:extLst>
              </a:tr>
              <a:tr h="5843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140843877"/>
                  </a:ext>
                </a:extLst>
              </a:tr>
              <a:tr h="5843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==&gt;x=10</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787276245"/>
                  </a:ext>
                </a:extLst>
              </a:tr>
            </a:tbl>
          </a:graphicData>
        </a:graphic>
      </p:graphicFrame>
    </p:spTree>
    <p:extLst>
      <p:ext uri="{BB962C8B-B14F-4D97-AF65-F5344CB8AC3E}">
        <p14:creationId xmlns:p14="http://schemas.microsoft.com/office/powerpoint/2010/main" val="2853328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toán tử – toán tử gán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42</a:t>
            </a:fld>
            <a:endParaRPr lang="en-US"/>
          </a:p>
        </p:txBody>
      </p:sp>
      <p:graphicFrame>
        <p:nvGraphicFramePr>
          <p:cNvPr id="7" name="Table 6">
            <a:extLst>
              <a:ext uri="{FF2B5EF4-FFF2-40B4-BE49-F238E27FC236}">
                <a16:creationId xmlns:a16="http://schemas.microsoft.com/office/drawing/2014/main" id="{ABED1B59-D609-48D6-B92B-EB2A66DD90AD}"/>
              </a:ext>
            </a:extLst>
          </p:cNvPr>
          <p:cNvGraphicFramePr>
            <a:graphicFrameLocks noGrp="1"/>
          </p:cNvGraphicFramePr>
          <p:nvPr>
            <p:extLst>
              <p:ext uri="{D42A27DB-BD31-4B8C-83A1-F6EECF244321}">
                <p14:modId xmlns:p14="http://schemas.microsoft.com/office/powerpoint/2010/main" val="603377364"/>
              </p:ext>
            </p:extLst>
          </p:nvPr>
        </p:nvGraphicFramePr>
        <p:xfrm>
          <a:off x="381000" y="1096167"/>
          <a:ext cx="11430000" cy="5260183"/>
        </p:xfrm>
        <a:graphic>
          <a:graphicData uri="http://schemas.openxmlformats.org/drawingml/2006/table">
            <a:tbl>
              <a:tblPr firstRow="1" firstCol="1" bandRow="1"/>
              <a:tblGrid>
                <a:gridCol w="1635952">
                  <a:extLst>
                    <a:ext uri="{9D8B030D-6E8A-4147-A177-3AD203B41FA5}">
                      <a16:colId xmlns:a16="http://schemas.microsoft.com/office/drawing/2014/main" val="108613731"/>
                    </a:ext>
                  </a:extLst>
                </a:gridCol>
                <a:gridCol w="4155248">
                  <a:extLst>
                    <a:ext uri="{9D8B030D-6E8A-4147-A177-3AD203B41FA5}">
                      <a16:colId xmlns:a16="http://schemas.microsoft.com/office/drawing/2014/main" val="3188897363"/>
                    </a:ext>
                  </a:extLst>
                </a:gridCol>
                <a:gridCol w="2590800">
                  <a:extLst>
                    <a:ext uri="{9D8B030D-6E8A-4147-A177-3AD203B41FA5}">
                      <a16:colId xmlns:a16="http://schemas.microsoft.com/office/drawing/2014/main" val="828429648"/>
                    </a:ext>
                  </a:extLst>
                </a:gridCol>
                <a:gridCol w="3048000">
                  <a:extLst>
                    <a:ext uri="{9D8B030D-6E8A-4147-A177-3AD203B41FA5}">
                      <a16:colId xmlns:a16="http://schemas.microsoft.com/office/drawing/2014/main" val="3599990734"/>
                    </a:ext>
                  </a:extLst>
                </a:gridCol>
              </a:tblGrid>
              <a:tr h="434500">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799080471"/>
                  </a:ext>
                </a:extLst>
              </a:tr>
              <a:tr h="1173153">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191190516"/>
                  </a:ext>
                </a:extLst>
              </a:tr>
              <a:tr h="1353688">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và gán (lấy nguyên)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94811912"/>
                  </a:ext>
                </a:extLst>
              </a:tr>
              <a:tr h="1353688">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dư</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079879150"/>
                  </a:ext>
                </a:extLst>
              </a:tr>
              <a:tr h="912564">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Lấy lũy thừa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p>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 là 2 mũ 3 =8</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x=x**3</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219867586"/>
                  </a:ext>
                </a:extLst>
              </a:tr>
            </a:tbl>
          </a:graphicData>
        </a:graphic>
      </p:graphicFrame>
    </p:spTree>
    <p:extLst>
      <p:ext uri="{BB962C8B-B14F-4D97-AF65-F5344CB8AC3E}">
        <p14:creationId xmlns:p14="http://schemas.microsoft.com/office/powerpoint/2010/main" val="127650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toán tử – toán tử so sánh</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43</a:t>
            </a:fld>
            <a:endParaRPr lang="en-US"/>
          </a:p>
        </p:txBody>
      </p:sp>
      <p:graphicFrame>
        <p:nvGraphicFramePr>
          <p:cNvPr id="6" name="Table 5">
            <a:extLst>
              <a:ext uri="{FF2B5EF4-FFF2-40B4-BE49-F238E27FC236}">
                <a16:creationId xmlns:a16="http://schemas.microsoft.com/office/drawing/2014/main" id="{54890679-CF74-4CE3-9643-C59FEDA93809}"/>
              </a:ext>
            </a:extLst>
          </p:cNvPr>
          <p:cNvGraphicFramePr>
            <a:graphicFrameLocks noGrp="1"/>
          </p:cNvGraphicFramePr>
          <p:nvPr>
            <p:extLst>
              <p:ext uri="{D42A27DB-BD31-4B8C-83A1-F6EECF244321}">
                <p14:modId xmlns:p14="http://schemas.microsoft.com/office/powerpoint/2010/main" val="2632189030"/>
              </p:ext>
            </p:extLst>
          </p:nvPr>
        </p:nvGraphicFramePr>
        <p:xfrm>
          <a:off x="568849" y="1213280"/>
          <a:ext cx="11225364" cy="4965973"/>
        </p:xfrm>
        <a:graphic>
          <a:graphicData uri="http://schemas.openxmlformats.org/drawingml/2006/table">
            <a:tbl>
              <a:tblPr firstRow="1" firstCol="1" bandRow="1"/>
              <a:tblGrid>
                <a:gridCol w="2233764">
                  <a:extLst>
                    <a:ext uri="{9D8B030D-6E8A-4147-A177-3AD203B41FA5}">
                      <a16:colId xmlns:a16="http://schemas.microsoft.com/office/drawing/2014/main" val="3564859840"/>
                    </a:ext>
                  </a:extLst>
                </a:gridCol>
                <a:gridCol w="5249812">
                  <a:extLst>
                    <a:ext uri="{9D8B030D-6E8A-4147-A177-3AD203B41FA5}">
                      <a16:colId xmlns:a16="http://schemas.microsoft.com/office/drawing/2014/main" val="2020449217"/>
                    </a:ext>
                  </a:extLst>
                </a:gridCol>
                <a:gridCol w="3741788">
                  <a:extLst>
                    <a:ext uri="{9D8B030D-6E8A-4147-A177-3AD203B41FA5}">
                      <a16:colId xmlns:a16="http://schemas.microsoft.com/office/drawing/2014/main" val="1365086398"/>
                    </a:ext>
                  </a:extLst>
                </a:gridCol>
              </a:tblGrid>
              <a:tr h="507952">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194783193"/>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415108097"/>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không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018252264"/>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nhỏ hơn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106831354"/>
                  </a:ext>
                </a:extLst>
              </a:tr>
              <a:tr h="32624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nhỏ hơn hoặc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086168544"/>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lớn hơn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&gt; 5.5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561407737"/>
                  </a:ext>
                </a:extLst>
              </a:tr>
              <a:tr h="32624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lớn hơn hoặc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113&gt;=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425913551"/>
                  </a:ext>
                </a:extLst>
              </a:tr>
              <a:tr h="1021390">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is</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true nếu các biến ở hai bên toán tử cùng trỏ tới một đối tượng(hoặc cùng giá trị), nếu không là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4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=&gt;kết quả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917843301"/>
                  </a:ext>
                </a:extLst>
              </a:tr>
              <a:tr h="1584637">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is not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false nếu các biến ở hai bên toán tử cùng trỏ tới một đối tượng(hoặc cùng giá trị), nếu không là true</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400" dirty="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 not</a:t>
                      </a: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=&gt;kết quả là False</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676587174"/>
                  </a:ext>
                </a:extLst>
              </a:tr>
            </a:tbl>
          </a:graphicData>
        </a:graphic>
      </p:graphicFrame>
    </p:spTree>
    <p:extLst>
      <p:ext uri="{BB962C8B-B14F-4D97-AF65-F5344CB8AC3E}">
        <p14:creationId xmlns:p14="http://schemas.microsoft.com/office/powerpoint/2010/main" val="140894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toán tử – toán tử logic</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44</a:t>
            </a:fld>
            <a:endParaRPr lang="en-US"/>
          </a:p>
        </p:txBody>
      </p:sp>
      <p:graphicFrame>
        <p:nvGraphicFramePr>
          <p:cNvPr id="7" name="Table 6">
            <a:extLst>
              <a:ext uri="{FF2B5EF4-FFF2-40B4-BE49-F238E27FC236}">
                <a16:creationId xmlns:a16="http://schemas.microsoft.com/office/drawing/2014/main" id="{C69DCC46-AECF-4FA5-BD31-0A3D1C8DD2A7}"/>
              </a:ext>
            </a:extLst>
          </p:cNvPr>
          <p:cNvGraphicFramePr>
            <a:graphicFrameLocks noGrp="1"/>
          </p:cNvGraphicFramePr>
          <p:nvPr>
            <p:extLst>
              <p:ext uri="{D42A27DB-BD31-4B8C-83A1-F6EECF244321}">
                <p14:modId xmlns:p14="http://schemas.microsoft.com/office/powerpoint/2010/main" val="66497965"/>
              </p:ext>
            </p:extLst>
          </p:nvPr>
        </p:nvGraphicFramePr>
        <p:xfrm>
          <a:off x="484149" y="1325563"/>
          <a:ext cx="10957782" cy="4941159"/>
        </p:xfrm>
        <a:graphic>
          <a:graphicData uri="http://schemas.openxmlformats.org/drawingml/2006/table">
            <a:tbl>
              <a:tblPr firstRow="1" firstCol="1" bandRow="1"/>
              <a:tblGrid>
                <a:gridCol w="1325990">
                  <a:extLst>
                    <a:ext uri="{9D8B030D-6E8A-4147-A177-3AD203B41FA5}">
                      <a16:colId xmlns:a16="http://schemas.microsoft.com/office/drawing/2014/main" val="2987631128"/>
                    </a:ext>
                  </a:extLst>
                </a:gridCol>
                <a:gridCol w="5979198">
                  <a:extLst>
                    <a:ext uri="{9D8B030D-6E8A-4147-A177-3AD203B41FA5}">
                      <a16:colId xmlns:a16="http://schemas.microsoft.com/office/drawing/2014/main" val="1572082132"/>
                    </a:ext>
                  </a:extLst>
                </a:gridCol>
                <a:gridCol w="3652594">
                  <a:extLst>
                    <a:ext uri="{9D8B030D-6E8A-4147-A177-3AD203B41FA5}">
                      <a16:colId xmlns:a16="http://schemas.microsoft.com/office/drawing/2014/main" val="342511131"/>
                    </a:ext>
                  </a:extLst>
                </a:gridCol>
              </a:tblGrid>
              <a:tr h="595933">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926192269"/>
                  </a:ext>
                </a:extLst>
              </a:tr>
              <a:tr h="113713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and</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Và: Nếu cả hai điều kiện là True thì kết quả sẽ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x=2016</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and</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x%100!=0)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952417013"/>
                  </a:ext>
                </a:extLst>
              </a:tr>
              <a:tr h="1265161">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or</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Hoặc: Chỉ cần một điều kiện True thì nó True, tất cả điều kiện False thì nó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x=2016</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and x%100!=0)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or</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x%400==0)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976828098"/>
                  </a:ext>
                </a:extLst>
              </a:tr>
              <a:tr h="19429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not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Phủ định. Thông thường nó được dùng để đảo ngược trạng thái logic của toán hạng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dirty="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x=4</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if (</a:t>
                      </a:r>
                      <a:r>
                        <a:rPr lang="en-US" sz="2400" dirty="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not</a:t>
                      </a: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x&gt;=5):    print("Ngắm gà khỏa thân và nải chuối")</a:t>
                      </a:r>
                      <a:b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dirty="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else:    print("Đậu")</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31720340"/>
                  </a:ext>
                </a:extLst>
              </a:tr>
            </a:tbl>
          </a:graphicData>
        </a:graphic>
      </p:graphicFrame>
    </p:spTree>
    <p:extLst>
      <p:ext uri="{BB962C8B-B14F-4D97-AF65-F5344CB8AC3E}">
        <p14:creationId xmlns:p14="http://schemas.microsoft.com/office/powerpoint/2010/main" val="1460838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Độ ưu tiên của các toán tử</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45</a:t>
            </a:fld>
            <a:endParaRPr lang="en-US"/>
          </a:p>
        </p:txBody>
      </p:sp>
      <p:sp>
        <p:nvSpPr>
          <p:cNvPr id="4" name="Content Placeholder 2"/>
          <p:cNvSpPr txBox="1">
            <a:spLocks/>
          </p:cNvSpPr>
          <p:nvPr/>
        </p:nvSpPr>
        <p:spPr>
          <a:xfrm>
            <a:off x="306356" y="1440721"/>
            <a:ext cx="11430000" cy="240023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dirty="0">
                <a:solidFill>
                  <a:prstClr val="black"/>
                </a:solidFill>
                <a:latin typeface="Cambria" panose="02040503050406030204" pitchFamily="18" charset="0"/>
              </a:rPr>
              <a:t>Python có ràng buộc thứ tự ưu tiên của các toán tử. Tuy nhiên tốt nhất là các bạn hay điều khiển nó bằng cách dùng cặp ngoặc tròn ( ) để nó rõ nghĩa hơn. Bảng dưới đây để tham khảo độ ưu tiên từ cao xuống thấp (tuy nhiên có thể quên nó đi mà hãy dùng ngoặc tròn () để chỉ định rõ).</a:t>
            </a:r>
            <a:endParaRPr lang="en-US" sz="28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814578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Độ ưu tiên của các toán tử</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46</a:t>
            </a:fld>
            <a:endParaRPr lang="en-US"/>
          </a:p>
        </p:txBody>
      </p:sp>
      <p:graphicFrame>
        <p:nvGraphicFramePr>
          <p:cNvPr id="6" name="Table 5">
            <a:extLst>
              <a:ext uri="{FF2B5EF4-FFF2-40B4-BE49-F238E27FC236}">
                <a16:creationId xmlns:a16="http://schemas.microsoft.com/office/drawing/2014/main" id="{69B32C16-5B9C-4414-A618-426A7D65064A}"/>
              </a:ext>
            </a:extLst>
          </p:cNvPr>
          <p:cNvGraphicFramePr>
            <a:graphicFrameLocks noGrp="1"/>
          </p:cNvGraphicFramePr>
          <p:nvPr>
            <p:extLst>
              <p:ext uri="{D42A27DB-BD31-4B8C-83A1-F6EECF244321}">
                <p14:modId xmlns:p14="http://schemas.microsoft.com/office/powerpoint/2010/main" val="2278458896"/>
              </p:ext>
            </p:extLst>
          </p:nvPr>
        </p:nvGraphicFramePr>
        <p:xfrm>
          <a:off x="571500" y="1237033"/>
          <a:ext cx="11049000" cy="4767790"/>
        </p:xfrm>
        <a:graphic>
          <a:graphicData uri="http://schemas.openxmlformats.org/drawingml/2006/table">
            <a:tbl>
              <a:tblPr/>
              <a:tblGrid>
                <a:gridCol w="2209800">
                  <a:extLst>
                    <a:ext uri="{9D8B030D-6E8A-4147-A177-3AD203B41FA5}">
                      <a16:colId xmlns:a16="http://schemas.microsoft.com/office/drawing/2014/main" val="2098638574"/>
                    </a:ext>
                  </a:extLst>
                </a:gridCol>
                <a:gridCol w="4419600">
                  <a:extLst>
                    <a:ext uri="{9D8B030D-6E8A-4147-A177-3AD203B41FA5}">
                      <a16:colId xmlns:a16="http://schemas.microsoft.com/office/drawing/2014/main" val="3094919106"/>
                    </a:ext>
                  </a:extLst>
                </a:gridCol>
                <a:gridCol w="4419600">
                  <a:extLst>
                    <a:ext uri="{9D8B030D-6E8A-4147-A177-3AD203B41FA5}">
                      <a16:colId xmlns:a16="http://schemas.microsoft.com/office/drawing/2014/main" val="2250826372"/>
                    </a:ext>
                  </a:extLst>
                </a:gridCol>
              </a:tblGrid>
              <a:tr h="502885">
                <a:tc>
                  <a:txBody>
                    <a:bodyPr/>
                    <a:lstStyle/>
                    <a:p>
                      <a:r>
                        <a:rPr lang="vi-VN" sz="2400" b="1">
                          <a:solidFill>
                            <a:srgbClr val="01435F"/>
                          </a:solidFill>
                          <a:effectLst/>
                          <a:latin typeface="Cambria" panose="02040503050406030204" pitchFamily="18" charset="0"/>
                        </a:rPr>
                        <a:t>Thứ tự ưu tiên</a:t>
                      </a:r>
                      <a:endParaRPr lang="vi-VN"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b="1">
                          <a:solidFill>
                            <a:srgbClr val="01435F"/>
                          </a:solidFill>
                          <a:effectLst/>
                          <a:latin typeface="Cambria" panose="02040503050406030204" pitchFamily="18" charset="0"/>
                        </a:rPr>
                        <a:t>Toán tử</a:t>
                      </a:r>
                      <a:endParaRPr lang="en-US"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b="1">
                          <a:solidFill>
                            <a:srgbClr val="01435F"/>
                          </a:solidFill>
                          <a:effectLst/>
                          <a:latin typeface="Cambria" panose="02040503050406030204" pitchFamily="18" charset="0"/>
                        </a:rPr>
                        <a:t>Miêu tả</a:t>
                      </a:r>
                      <a:endParaRPr lang="en-US"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286998335"/>
                  </a:ext>
                </a:extLst>
              </a:tr>
              <a:tr h="502885">
                <a:tc>
                  <a:txBody>
                    <a:bodyPr/>
                    <a:lstStyle/>
                    <a:p>
                      <a:r>
                        <a:rPr lang="en-US" sz="2400">
                          <a:solidFill>
                            <a:srgbClr val="01435F"/>
                          </a:solidFill>
                          <a:effectLst/>
                          <a:latin typeface="Cambria" panose="02040503050406030204" pitchFamily="18" charset="0"/>
                        </a:rPr>
                        <a:t>1</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Toán tử mũ</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442634536"/>
                  </a:ext>
                </a:extLst>
              </a:tr>
              <a:tr h="502885">
                <a:tc>
                  <a:txBody>
                    <a:bodyPr/>
                    <a:lstStyle/>
                    <a:p>
                      <a:r>
                        <a:rPr lang="en-US" sz="2400">
                          <a:solidFill>
                            <a:srgbClr val="01435F"/>
                          </a:solidFill>
                          <a:effectLst/>
                          <a:latin typeface="Cambria" panose="02040503050406030204" pitchFamily="18" charset="0"/>
                        </a:rPr>
                        <a:t>2</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vi-VN" sz="2400">
                          <a:solidFill>
                            <a:srgbClr val="01435F"/>
                          </a:solidFill>
                          <a:effectLst/>
                          <a:latin typeface="Cambria" panose="02040503050406030204" pitchFamily="18" charset="0"/>
                        </a:rPr>
                        <a:t>Phép nhân, chia, lấy phần dư và phép chia lấy phần nguyên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3582803933"/>
                  </a:ext>
                </a:extLst>
              </a:tr>
              <a:tr h="502885">
                <a:tc>
                  <a:txBody>
                    <a:bodyPr/>
                    <a:lstStyle/>
                    <a:p>
                      <a:r>
                        <a:rPr lang="en-US" sz="2400">
                          <a:solidFill>
                            <a:srgbClr val="01435F"/>
                          </a:solidFill>
                          <a:effectLst/>
                          <a:latin typeface="Cambria" panose="02040503050406030204" pitchFamily="18" charset="0"/>
                        </a:rPr>
                        <a:t>3</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Toán tử Cộng, Trừ</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629054188"/>
                  </a:ext>
                </a:extLst>
              </a:tr>
              <a:tr h="502885">
                <a:tc>
                  <a:txBody>
                    <a:bodyPr/>
                    <a:lstStyle/>
                    <a:p>
                      <a:r>
                        <a:rPr lang="en-US" sz="2400">
                          <a:solidFill>
                            <a:srgbClr val="01435F"/>
                          </a:solidFill>
                          <a:effectLst/>
                          <a:latin typeface="Cambria" panose="02040503050406030204" pitchFamily="18" charset="0"/>
                        </a:rPr>
                        <a:t>4</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  &lt;   &gt;    &gt;=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445411995"/>
                  </a:ext>
                </a:extLst>
              </a:tr>
              <a:tr h="502885">
                <a:tc>
                  <a:txBody>
                    <a:bodyPr/>
                    <a:lstStyle/>
                    <a:p>
                      <a:r>
                        <a:rPr lang="en-US" sz="2400">
                          <a:solidFill>
                            <a:srgbClr val="01435F"/>
                          </a:solidFill>
                          <a:effectLst/>
                          <a:latin typeface="Cambria" panose="02040503050406030204" pitchFamily="18" charset="0"/>
                        </a:rPr>
                        <a:t>5</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&lt;&gt;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2448982567"/>
                  </a:ext>
                </a:extLst>
              </a:tr>
              <a:tr h="502885">
                <a:tc>
                  <a:txBody>
                    <a:bodyPr/>
                    <a:lstStyle/>
                    <a:p>
                      <a:r>
                        <a:rPr lang="en-US" sz="2400">
                          <a:solidFill>
                            <a:srgbClr val="01435F"/>
                          </a:solidFill>
                          <a:effectLst/>
                          <a:latin typeface="Cambria" panose="02040503050406030204" pitchFamily="18" charset="0"/>
                        </a:rPr>
                        <a:t>6</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   -=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gán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331716504"/>
                  </a:ext>
                </a:extLst>
              </a:tr>
              <a:tr h="502885">
                <a:tc>
                  <a:txBody>
                    <a:bodyPr/>
                    <a:lstStyle/>
                    <a:p>
                      <a:r>
                        <a:rPr lang="en-US" sz="2400">
                          <a:solidFill>
                            <a:srgbClr val="01435F"/>
                          </a:solidFill>
                          <a:effectLst/>
                          <a:latin typeface="Cambria" panose="02040503050406030204" pitchFamily="18" charset="0"/>
                        </a:rPr>
                        <a:t>7</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is , is not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677734794"/>
                  </a:ext>
                </a:extLst>
              </a:tr>
              <a:tr h="502885">
                <a:tc>
                  <a:txBody>
                    <a:bodyPr/>
                    <a:lstStyle/>
                    <a:p>
                      <a:r>
                        <a:rPr lang="en-US" sz="2400">
                          <a:solidFill>
                            <a:srgbClr val="01435F"/>
                          </a:solidFill>
                          <a:effectLst/>
                          <a:latin typeface="Cambria" panose="02040503050406030204" pitchFamily="18" charset="0"/>
                        </a:rPr>
                        <a:t>8</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not, or, and</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dirty="0">
                          <a:solidFill>
                            <a:srgbClr val="01435F"/>
                          </a:solidFill>
                          <a:effectLst/>
                          <a:latin typeface="Cambria" panose="02040503050406030204" pitchFamily="18" charset="0"/>
                        </a:rPr>
                        <a:t>Các toán tử Logic</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val="188662283"/>
                  </a:ext>
                </a:extLst>
              </a:tr>
            </a:tbl>
          </a:graphicData>
        </a:graphic>
      </p:graphicFrame>
    </p:spTree>
    <p:extLst>
      <p:ext uri="{BB962C8B-B14F-4D97-AF65-F5344CB8AC3E}">
        <p14:creationId xmlns:p14="http://schemas.microsoft.com/office/powerpoint/2010/main" val="2615070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loại lỗi trong Python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47</a:t>
            </a:fld>
            <a:endParaRPr lang="en-US"/>
          </a:p>
        </p:txBody>
      </p:sp>
      <p:sp>
        <p:nvSpPr>
          <p:cNvPr id="3" name="TextBox 2"/>
          <p:cNvSpPr txBox="1"/>
          <p:nvPr/>
        </p:nvSpPr>
        <p:spPr>
          <a:xfrm>
            <a:off x="205273" y="1119673"/>
            <a:ext cx="11355356"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Lỗi cú pháp (Syntax Errors) – Viết sai cú pháp các câu lệnh – Biên dịch không được</a:t>
            </a:r>
          </a:p>
          <a:p>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05273" y="2177745"/>
            <a:ext cx="11766879" cy="3056730"/>
          </a:xfrm>
          <a:prstGeom prst="rect">
            <a:avLst/>
          </a:prstGeom>
        </p:spPr>
      </p:pic>
    </p:spTree>
    <p:extLst>
      <p:ext uri="{BB962C8B-B14F-4D97-AF65-F5344CB8AC3E}">
        <p14:creationId xmlns:p14="http://schemas.microsoft.com/office/powerpoint/2010/main" val="2370340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loại lỗi trong Python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48</a:t>
            </a:fld>
            <a:endParaRPr lang="en-US"/>
          </a:p>
        </p:txBody>
      </p:sp>
      <p:sp>
        <p:nvSpPr>
          <p:cNvPr id="3" name="TextBox 2"/>
          <p:cNvSpPr txBox="1"/>
          <p:nvPr/>
        </p:nvSpPr>
        <p:spPr>
          <a:xfrm>
            <a:off x="205273" y="1119673"/>
            <a:ext cx="11355356"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Lỗi thực thi (Run-time Exception) – Lỗi này biên dịch được nhưng khi chạy sẽ phát sinh lỗi. Lỗi có thể gặp là lỗi chia 0, ép kiểu sai, đọc file không được, lỗi kết nối mạng,…</a:t>
            </a:r>
            <a:endParaRPr lang="en-US" sz="24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19001" y="2559424"/>
            <a:ext cx="11423370" cy="2728196"/>
          </a:xfrm>
          <a:prstGeom prst="rect">
            <a:avLst/>
          </a:prstGeom>
        </p:spPr>
      </p:pic>
      <p:sp>
        <p:nvSpPr>
          <p:cNvPr id="8" name="TextBox 7"/>
          <p:cNvSpPr txBox="1"/>
          <p:nvPr/>
        </p:nvSpPr>
        <p:spPr>
          <a:xfrm>
            <a:off x="319001" y="5493770"/>
            <a:ext cx="11355356" cy="461665"/>
          </a:xfrm>
          <a:prstGeom prst="rect">
            <a:avLst/>
          </a:prstGeom>
          <a:noFill/>
        </p:spPr>
        <p:txBody>
          <a:bodyPr wrap="square" rtlCol="0">
            <a:spAutoFit/>
          </a:bodyPr>
          <a:lstStyle/>
          <a:p>
            <a:pPr algn="ctr"/>
            <a:r>
              <a:rPr lang="en-US" sz="2400" dirty="0" smtClean="0">
                <a:solidFill>
                  <a:srgbClr val="FF0000"/>
                </a:solidFill>
                <a:latin typeface="Arial" panose="020B0604020202020204" pitchFamily="34" charset="0"/>
                <a:cs typeface="Arial" panose="020B0604020202020204" pitchFamily="34" charset="0"/>
              </a:rPr>
              <a:t>Lỗi này sẽ được sửa thế nào ?</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09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loại lỗi trong Python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49</a:t>
            </a:fld>
            <a:endParaRPr lang="en-US"/>
          </a:p>
        </p:txBody>
      </p:sp>
      <p:sp>
        <p:nvSpPr>
          <p:cNvPr id="3" name="TextBox 2"/>
          <p:cNvSpPr txBox="1"/>
          <p:nvPr/>
        </p:nvSpPr>
        <p:spPr>
          <a:xfrm>
            <a:off x="205273" y="1119673"/>
            <a:ext cx="11355356"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Lỗi nghiệp vụ (Logic errors) – Lỗi này chương trình biên dịch và chạy nhưng kết quả bị sai với yêu cầu.</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Hiếm xảy ra nhưng khi xảy ra thì khó tìm và khó fix.</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88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biến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5</a:t>
            </a:fld>
            <a:endParaRPr lang="en-US"/>
          </a:p>
        </p:txBody>
      </p:sp>
      <p:sp>
        <p:nvSpPr>
          <p:cNvPr id="4" name="TextBox 3"/>
          <p:cNvSpPr txBox="1"/>
          <p:nvPr/>
        </p:nvSpPr>
        <p:spPr>
          <a:xfrm>
            <a:off x="2461726" y="597774"/>
            <a:ext cx="6559420"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Lệnh</a:t>
            </a:r>
            <a:r>
              <a:rPr lang="en-US" sz="2000" dirty="0" smtClean="0">
                <a:solidFill>
                  <a:srgbClr val="FF0000"/>
                </a:solidFill>
                <a:latin typeface="Arial" panose="020B0604020202020204" pitchFamily="34" charset="0"/>
                <a:cs typeface="Arial" panose="020B0604020202020204" pitchFamily="34" charset="0"/>
              </a:rPr>
              <a:t> type(x)</a:t>
            </a:r>
            <a:endParaRPr lang="en-US" sz="2000" dirty="0">
              <a:solidFill>
                <a:srgbClr val="FF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031445" y="1102056"/>
            <a:ext cx="8239525" cy="5755944"/>
          </a:xfrm>
          <a:prstGeom prst="rect">
            <a:avLst/>
          </a:prstGeom>
        </p:spPr>
      </p:pic>
    </p:spTree>
    <p:extLst>
      <p:ext uri="{BB962C8B-B14F-4D97-AF65-F5344CB8AC3E}">
        <p14:creationId xmlns:p14="http://schemas.microsoft.com/office/powerpoint/2010/main" val="355363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Một số bài tập</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50</a:t>
            </a:fld>
            <a:endParaRPr lang="en-US"/>
          </a:p>
        </p:txBody>
      </p:sp>
      <p:sp>
        <p:nvSpPr>
          <p:cNvPr id="6" name="Rectangle 5"/>
          <p:cNvSpPr/>
          <p:nvPr/>
        </p:nvSpPr>
        <p:spPr>
          <a:xfrm>
            <a:off x="715346" y="1325563"/>
            <a:ext cx="10638453" cy="1200329"/>
          </a:xfrm>
          <a:prstGeom prst="rect">
            <a:avLst/>
          </a:prstGeom>
        </p:spPr>
        <p:txBody>
          <a:bodyPr wrap="square">
            <a:spAutoFit/>
          </a:bodyPr>
          <a:lstStyle/>
          <a:p>
            <a:pPr>
              <a:lnSpc>
                <a:spcPct val="150000"/>
              </a:lnSpc>
              <a:spcBef>
                <a:spcPts val="600"/>
              </a:spcBef>
              <a:spcAft>
                <a:spcPts val="600"/>
              </a:spcAft>
            </a:pPr>
            <a:r>
              <a:rPr lang="en-US" sz="2400" kern="1600" dirty="0" smtClean="0">
                <a:ea typeface="Arial Unicode MS" panose="020B0604020202020204" pitchFamily="34" charset="-128"/>
              </a:rPr>
              <a:t>1. </a:t>
            </a:r>
            <a:r>
              <a:rPr lang="vi-VN" sz="2400" kern="1600" dirty="0" smtClean="0">
                <a:ea typeface="Arial Unicode MS" panose="020B0604020202020204" pitchFamily="34" charset="-128"/>
              </a:rPr>
              <a:t>Viết </a:t>
            </a:r>
            <a:r>
              <a:rPr lang="vi-VN" sz="2400" kern="1600" dirty="0">
                <a:ea typeface="Arial Unicode MS" panose="020B0604020202020204" pitchFamily="34" charset="-128"/>
              </a:rPr>
              <a:t>chương trình nhập vào điểm ba môn Toán, Lý, Hóa của một học sinh. In ra điểm trung bình của học sinh đó với hai số lẻ thập phân.</a:t>
            </a:r>
            <a:endParaRPr lang="en-US" sz="2400" dirty="0">
              <a:effectLst/>
              <a:ea typeface="Times New Roman" panose="02020603050405020304" pitchFamily="18" charset="0"/>
            </a:endParaRPr>
          </a:p>
        </p:txBody>
      </p:sp>
      <p:sp>
        <p:nvSpPr>
          <p:cNvPr id="8" name="Rectangle 7"/>
          <p:cNvSpPr/>
          <p:nvPr/>
        </p:nvSpPr>
        <p:spPr>
          <a:xfrm>
            <a:off x="715345" y="3072757"/>
            <a:ext cx="10638453" cy="2062103"/>
          </a:xfrm>
          <a:prstGeom prst="rect">
            <a:avLst/>
          </a:prstGeom>
        </p:spPr>
        <p:txBody>
          <a:bodyPr wrap="square">
            <a:spAutoFit/>
          </a:bodyPr>
          <a:lstStyle/>
          <a:p>
            <a:pPr>
              <a:lnSpc>
                <a:spcPct val="150000"/>
              </a:lnSpc>
              <a:spcBef>
                <a:spcPts val="600"/>
              </a:spcBef>
              <a:spcAft>
                <a:spcPts val="600"/>
              </a:spcAft>
            </a:pPr>
            <a:r>
              <a:rPr lang="en-US" sz="2400" kern="1600" dirty="0" smtClean="0">
                <a:ea typeface="Arial Unicode MS" panose="020B0604020202020204" pitchFamily="34" charset="-128"/>
              </a:rPr>
              <a:t>2. </a:t>
            </a:r>
            <a:r>
              <a:rPr lang="vi-VN" sz="2400" kern="1600" dirty="0" smtClean="0">
                <a:ea typeface="Arial Unicode MS" panose="020B0604020202020204" pitchFamily="34" charset="-128"/>
              </a:rPr>
              <a:t>Nhập </a:t>
            </a:r>
            <a:r>
              <a:rPr lang="vi-VN" sz="2400" kern="1600" dirty="0">
                <a:ea typeface="Arial Unicode MS" panose="020B0604020202020204" pitchFamily="34" charset="-128"/>
              </a:rPr>
              <a:t>vào số giây bất kỳ  t. Tính và xuất ra dạng </a:t>
            </a:r>
            <a:r>
              <a:rPr lang="en-US" sz="2400" kern="1600" dirty="0" smtClean="0">
                <a:ea typeface="Arial Unicode MS" panose="020B0604020202020204" pitchFamily="34" charset="-128"/>
              </a:rPr>
              <a:t> </a:t>
            </a:r>
            <a:r>
              <a:rPr lang="vi-VN" sz="2400" kern="1600" dirty="0" smtClean="0">
                <a:ea typeface="Arial Unicode MS" panose="020B0604020202020204" pitchFamily="34" charset="-128"/>
              </a:rPr>
              <a:t>Giờ:Phút:Giây</a:t>
            </a:r>
            <a:endParaRPr lang="en-US" sz="2400" kern="1600" dirty="0" smtClean="0">
              <a:ea typeface="Arial Unicode MS" panose="020B0604020202020204" pitchFamily="34" charset="-128"/>
            </a:endParaRPr>
          </a:p>
          <a:p>
            <a:pPr>
              <a:lnSpc>
                <a:spcPct val="150000"/>
              </a:lnSpc>
              <a:spcBef>
                <a:spcPts val="600"/>
              </a:spcBef>
              <a:spcAft>
                <a:spcPts val="600"/>
              </a:spcAft>
            </a:pPr>
            <a:r>
              <a:rPr lang="en-US" sz="2400" kern="1600" dirty="0" smtClean="0">
                <a:ea typeface="Arial Unicode MS" panose="020B0604020202020204" pitchFamily="34" charset="-128"/>
              </a:rPr>
              <a:t>Giờ = (t/3600)%24	Phút=(t%3600)/60		Giây=(t%3600)%60</a:t>
            </a:r>
            <a:endParaRPr lang="en-US" sz="2400" kern="1600" dirty="0">
              <a:ea typeface="Arial Unicode MS" panose="020B0604020202020204" pitchFamily="34" charset="-128"/>
            </a:endParaRPr>
          </a:p>
          <a:p>
            <a:pPr>
              <a:lnSpc>
                <a:spcPct val="150000"/>
              </a:lnSpc>
              <a:spcBef>
                <a:spcPts val="600"/>
              </a:spcBef>
              <a:spcAft>
                <a:spcPts val="600"/>
              </a:spcAft>
            </a:pPr>
            <a:endParaRPr lang="en-US" sz="2400" dirty="0"/>
          </a:p>
        </p:txBody>
      </p:sp>
    </p:spTree>
    <p:extLst>
      <p:ext uri="{BB962C8B-B14F-4D97-AF65-F5344CB8AC3E}">
        <p14:creationId xmlns:p14="http://schemas.microsoft.com/office/powerpoint/2010/main" val="100478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biến dạng số</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6</a:t>
            </a:fld>
            <a:endParaRPr lang="en-US"/>
          </a:p>
        </p:txBody>
      </p:sp>
      <p:pic>
        <p:nvPicPr>
          <p:cNvPr id="3" name="Picture 2"/>
          <p:cNvPicPr>
            <a:picLocks noChangeAspect="1"/>
          </p:cNvPicPr>
          <p:nvPr/>
        </p:nvPicPr>
        <p:blipFill>
          <a:blip r:embed="rId2"/>
          <a:stretch>
            <a:fillRect/>
          </a:stretch>
        </p:blipFill>
        <p:spPr>
          <a:xfrm>
            <a:off x="1015317" y="1325563"/>
            <a:ext cx="10162757" cy="5408088"/>
          </a:xfrm>
          <a:prstGeom prst="rect">
            <a:avLst/>
          </a:prstGeom>
        </p:spPr>
      </p:pic>
    </p:spTree>
    <p:extLst>
      <p:ext uri="{BB962C8B-B14F-4D97-AF65-F5344CB8AC3E}">
        <p14:creationId xmlns:p14="http://schemas.microsoft.com/office/powerpoint/2010/main" val="219171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Số phức</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7</a:t>
            </a:fld>
            <a:endParaRPr lang="en-US"/>
          </a:p>
        </p:txBody>
      </p:sp>
      <p:pic>
        <p:nvPicPr>
          <p:cNvPr id="4" name="Picture 3"/>
          <p:cNvPicPr>
            <a:picLocks noChangeAspect="1"/>
          </p:cNvPicPr>
          <p:nvPr/>
        </p:nvPicPr>
        <p:blipFill>
          <a:blip r:embed="rId2"/>
          <a:stretch>
            <a:fillRect/>
          </a:stretch>
        </p:blipFill>
        <p:spPr>
          <a:xfrm>
            <a:off x="4279697" y="662781"/>
            <a:ext cx="7074103" cy="5693790"/>
          </a:xfrm>
          <a:prstGeom prst="rect">
            <a:avLst/>
          </a:prstGeom>
        </p:spPr>
      </p:pic>
      <p:sp>
        <p:nvSpPr>
          <p:cNvPr id="6" name="TextBox 5"/>
          <p:cNvSpPr txBox="1"/>
          <p:nvPr/>
        </p:nvSpPr>
        <p:spPr>
          <a:xfrm>
            <a:off x="306383" y="1978090"/>
            <a:ext cx="3293706"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complex(phần thực, phần ảo)</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13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biến dạng boolean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8</a:t>
            </a:fld>
            <a:endParaRPr lang="en-US"/>
          </a:p>
        </p:txBody>
      </p:sp>
      <p:pic>
        <p:nvPicPr>
          <p:cNvPr id="3" name="Picture 2"/>
          <p:cNvPicPr>
            <a:picLocks noChangeAspect="1"/>
          </p:cNvPicPr>
          <p:nvPr/>
        </p:nvPicPr>
        <p:blipFill>
          <a:blip r:embed="rId2"/>
          <a:stretch>
            <a:fillRect/>
          </a:stretch>
        </p:blipFill>
        <p:spPr>
          <a:xfrm>
            <a:off x="1581939" y="1184606"/>
            <a:ext cx="8274337" cy="5536869"/>
          </a:xfrm>
          <a:prstGeom prst="rect">
            <a:avLst/>
          </a:prstGeom>
        </p:spPr>
      </p:pic>
    </p:spTree>
    <p:extLst>
      <p:ext uri="{BB962C8B-B14F-4D97-AF65-F5344CB8AC3E}">
        <p14:creationId xmlns:p14="http://schemas.microsoft.com/office/powerpoint/2010/main" val="332209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latin typeface="Arial" panose="020B0604020202020204" pitchFamily="34" charset="0"/>
                <a:cs typeface="Arial" panose="020B0604020202020204" pitchFamily="34" charset="0"/>
              </a:rPr>
              <a:t>Các biến dạng boolean</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9FB4896-9D61-4099-92B0-4A60F9062D14}" type="slidenum">
              <a:rPr lang="en-US" smtClean="0"/>
              <a:t>9</a:t>
            </a:fld>
            <a:endParaRPr lang="en-US"/>
          </a:p>
        </p:txBody>
      </p:sp>
      <p:pic>
        <p:nvPicPr>
          <p:cNvPr id="4" name="Picture 3"/>
          <p:cNvPicPr>
            <a:picLocks noChangeAspect="1"/>
          </p:cNvPicPr>
          <p:nvPr/>
        </p:nvPicPr>
        <p:blipFill>
          <a:blip r:embed="rId2"/>
          <a:stretch>
            <a:fillRect/>
          </a:stretch>
        </p:blipFill>
        <p:spPr>
          <a:xfrm>
            <a:off x="3106006" y="1182821"/>
            <a:ext cx="6131299" cy="5675179"/>
          </a:xfrm>
          <a:prstGeom prst="rect">
            <a:avLst/>
          </a:prstGeom>
        </p:spPr>
      </p:pic>
    </p:spTree>
    <p:extLst>
      <p:ext uri="{BB962C8B-B14F-4D97-AF65-F5344CB8AC3E}">
        <p14:creationId xmlns:p14="http://schemas.microsoft.com/office/powerpoint/2010/main" val="222231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A2D86DBF9060C4DAE5891597169C50C" ma:contentTypeVersion="5" ma:contentTypeDescription="Tạo tài liệu mới." ma:contentTypeScope="" ma:versionID="16ee3940f86a892f1f7cad81bc2439e4">
  <xsd:schema xmlns:xsd="http://www.w3.org/2001/XMLSchema" xmlns:xs="http://www.w3.org/2001/XMLSchema" xmlns:p="http://schemas.microsoft.com/office/2006/metadata/properties" xmlns:ns2="4cb2dcc3-3d34-48e7-823b-35929764ddb5" xmlns:ns3="8568e93a-fd7a-4701-b823-5f1781cceb7c" targetNamespace="http://schemas.microsoft.com/office/2006/metadata/properties" ma:root="true" ma:fieldsID="c51f8abb36f2a8754dee3e325d383fcc" ns2:_="" ns3:_="">
    <xsd:import namespace="4cb2dcc3-3d34-48e7-823b-35929764ddb5"/>
    <xsd:import namespace="8568e93a-fd7a-4701-b823-5f1781cceb7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2dcc3-3d34-48e7-823b-35929764d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68e93a-fd7a-4701-b823-5f1781cceb7c" elementFormDefault="qualified">
    <xsd:import namespace="http://schemas.microsoft.com/office/2006/documentManagement/types"/>
    <xsd:import namespace="http://schemas.microsoft.com/office/infopath/2007/PartnerControls"/>
    <xsd:element name="SharedWithUsers" ma:index="11"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D91F18-A075-4DB5-A3B7-414460C86D86}"/>
</file>

<file path=customXml/itemProps2.xml><?xml version="1.0" encoding="utf-8"?>
<ds:datastoreItem xmlns:ds="http://schemas.openxmlformats.org/officeDocument/2006/customXml" ds:itemID="{39CD630E-3692-4078-ADEE-E2EB737A23DA}"/>
</file>

<file path=customXml/itemProps3.xml><?xml version="1.0" encoding="utf-8"?>
<ds:datastoreItem xmlns:ds="http://schemas.openxmlformats.org/officeDocument/2006/customXml" ds:itemID="{EA36D2AF-90AD-4A03-B2EC-CAA564D11841}"/>
</file>

<file path=docProps/app.xml><?xml version="1.0" encoding="utf-8"?>
<Properties xmlns="http://schemas.openxmlformats.org/officeDocument/2006/extended-properties" xmlns:vt="http://schemas.openxmlformats.org/officeDocument/2006/docPropsVTypes">
  <TotalTime>2015</TotalTime>
  <Words>1396</Words>
  <Application>Microsoft Office PowerPoint</Application>
  <PresentationFormat>Widescreen</PresentationFormat>
  <Paragraphs>314</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 Unicode MS</vt:lpstr>
      <vt:lpstr>Arial</vt:lpstr>
      <vt:lpstr>Calibri</vt:lpstr>
      <vt:lpstr>Calibri Light</vt:lpstr>
      <vt:lpstr>Cambria</vt:lpstr>
      <vt:lpstr>Courier New</vt:lpstr>
      <vt:lpstr>Times New Roman</vt:lpstr>
      <vt:lpstr>Office Theme</vt:lpstr>
      <vt:lpstr>Nội dung các buổi học</vt:lpstr>
      <vt:lpstr>Các khái niệm cơ bản – Ghi chú</vt:lpstr>
      <vt:lpstr>Các biến</vt:lpstr>
      <vt:lpstr>Các biến</vt:lpstr>
      <vt:lpstr>Các biến</vt:lpstr>
      <vt:lpstr>Các biến dạng số</vt:lpstr>
      <vt:lpstr>Số phức</vt:lpstr>
      <vt:lpstr>Các biến dạng boolean</vt:lpstr>
      <vt:lpstr>Các biến dạng boolean</vt:lpstr>
      <vt:lpstr>Chuỗi ký tự</vt:lpstr>
      <vt:lpstr>Chỉ số của chuỗi ký tự</vt:lpstr>
      <vt:lpstr>Chỉ số của chuỗi ký tự</vt:lpstr>
      <vt:lpstr>Chỉ số của chuỗi ký tự</vt:lpstr>
      <vt:lpstr>Chỉ số của chuỗi ký tự</vt:lpstr>
      <vt:lpstr>Chỉ số của chuỗi ký tự</vt:lpstr>
      <vt:lpstr>Chuyển đổi số ↔ Ký tự</vt:lpstr>
      <vt:lpstr>Kiểu List</vt:lpstr>
      <vt:lpstr>Kiểu List</vt:lpstr>
      <vt:lpstr>Kiểu List</vt:lpstr>
      <vt:lpstr>Kiểu List</vt:lpstr>
      <vt:lpstr>Kiểu List – Một số thao tác với List</vt:lpstr>
      <vt:lpstr>Kiểu List – Một số thao tác với List</vt:lpstr>
      <vt:lpstr>Kiểu List – Một số thao tác với List</vt:lpstr>
      <vt:lpstr>Kiểu List – Một số thao tác với List</vt:lpstr>
      <vt:lpstr>Kiểu List – Một số thao tác với List</vt:lpstr>
      <vt:lpstr>Kiểu List – Một số thao tác với List</vt:lpstr>
      <vt:lpstr>Kiểu List – Một số thao tác với List</vt:lpstr>
      <vt:lpstr>Kiểu Tuple</vt:lpstr>
      <vt:lpstr>Kiểu Tuple</vt:lpstr>
      <vt:lpstr>Kiểu Dictionary</vt:lpstr>
      <vt:lpstr>Kiểu Dictionary</vt:lpstr>
      <vt:lpstr>Nhập dữ liệu</vt:lpstr>
      <vt:lpstr>Nhập dữ liệu</vt:lpstr>
      <vt:lpstr>Nhập nhiều dữ liệu</vt:lpstr>
      <vt:lpstr>Xuất dữ liệu</vt:lpstr>
      <vt:lpstr>Xuất dữ liệu</vt:lpstr>
      <vt:lpstr>Xuất dữ liệu – toán tử %</vt:lpstr>
      <vt:lpstr>Xuất dữ liệu – toán tử format()</vt:lpstr>
      <vt:lpstr>Xuất dữ liệu – toán tử format()</vt:lpstr>
      <vt:lpstr>Các toán tử – toán tử toán học</vt:lpstr>
      <vt:lpstr>Các toán tử – toán tử gán</vt:lpstr>
      <vt:lpstr>Các toán tử – toán tử gán</vt:lpstr>
      <vt:lpstr>Các toán tử – toán tử so sánh</vt:lpstr>
      <vt:lpstr>Các toán tử – toán tử logic</vt:lpstr>
      <vt:lpstr>Độ ưu tiên của các toán tử</vt:lpstr>
      <vt:lpstr>Độ ưu tiên của các toán tử</vt:lpstr>
      <vt:lpstr>Các loại lỗi trong Python</vt:lpstr>
      <vt:lpstr>Các loại lỗi trong Python</vt:lpstr>
      <vt:lpstr>Các loại lỗi trong Python</vt:lpstr>
      <vt:lpstr>Một số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kỹ thuật  và ứng dụng trong XLTH</dc:title>
  <dc:creator>Admin</dc:creator>
  <cp:lastModifiedBy>Admin</cp:lastModifiedBy>
  <cp:revision>60</cp:revision>
  <dcterms:created xsi:type="dcterms:W3CDTF">2023-07-31T02:11:16Z</dcterms:created>
  <dcterms:modified xsi:type="dcterms:W3CDTF">2023-08-03T08:49:19Z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0x010100AA2D86DBF9060C4DAE5891597169C50C</vt:lpwstr>
  </property>
</Properties>
</file>