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01" r:id="rId1"/>
  </p:sldMasterIdLst>
  <p:notesMasterIdLst>
    <p:notesMasterId r:id="rId44"/>
  </p:notesMasterIdLst>
  <p:sldIdLst>
    <p:sldId id="256" r:id="rId2"/>
    <p:sldId id="257" r:id="rId3"/>
    <p:sldId id="258" r:id="rId4"/>
    <p:sldId id="290" r:id="rId5"/>
    <p:sldId id="288" r:id="rId6"/>
    <p:sldId id="259" r:id="rId7"/>
    <p:sldId id="291" r:id="rId8"/>
    <p:sldId id="292" r:id="rId9"/>
    <p:sldId id="293" r:id="rId10"/>
    <p:sldId id="294" r:id="rId11"/>
    <p:sldId id="296" r:id="rId12"/>
    <p:sldId id="297" r:id="rId13"/>
    <p:sldId id="260" r:id="rId14"/>
    <p:sldId id="264" r:id="rId15"/>
    <p:sldId id="298" r:id="rId16"/>
    <p:sldId id="306" r:id="rId17"/>
    <p:sldId id="299" r:id="rId18"/>
    <p:sldId id="302" r:id="rId19"/>
    <p:sldId id="307" r:id="rId20"/>
    <p:sldId id="303" r:id="rId21"/>
    <p:sldId id="308" r:id="rId22"/>
    <p:sldId id="309" r:id="rId23"/>
    <p:sldId id="265" r:id="rId24"/>
    <p:sldId id="267" r:id="rId25"/>
    <p:sldId id="266" r:id="rId26"/>
    <p:sldId id="305" r:id="rId27"/>
    <p:sldId id="289" r:id="rId28"/>
    <p:sldId id="269" r:id="rId29"/>
    <p:sldId id="312" r:id="rId30"/>
    <p:sldId id="314" r:id="rId31"/>
    <p:sldId id="270" r:id="rId32"/>
    <p:sldId id="271" r:id="rId33"/>
    <p:sldId id="272" r:id="rId34"/>
    <p:sldId id="273" r:id="rId35"/>
    <p:sldId id="274" r:id="rId36"/>
    <p:sldId id="315" r:id="rId37"/>
    <p:sldId id="281" r:id="rId38"/>
    <p:sldId id="282" r:id="rId39"/>
    <p:sldId id="283" r:id="rId40"/>
    <p:sldId id="284" r:id="rId41"/>
    <p:sldId id="285" r:id="rId42"/>
    <p:sldId id="286" r:id="rId4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F7F753"/>
    <a:srgbClr val="E9EFD9"/>
    <a:srgbClr val="DB8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2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2548" y="3576322"/>
            <a:ext cx="9387308" cy="3218177"/>
          </a:xfrm>
        </p:spPr>
        <p:txBody>
          <a:bodyPr anchor="b">
            <a:normAutofit/>
          </a:bodyPr>
          <a:lstStyle>
            <a:lvl1pPr>
              <a:defRPr sz="768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2548" y="6794497"/>
            <a:ext cx="9387308" cy="1601825"/>
          </a:xfrm>
        </p:spPr>
        <p:txBody>
          <a:bodyPr anchor="t"/>
          <a:lstStyle>
            <a:lvl1pPr marL="0" indent="0" algn="l">
              <a:buNone/>
              <a:defRPr>
                <a:solidFill>
                  <a:srgbClr val="0070C0"/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45111" y="6145648"/>
            <a:ext cx="1984673" cy="1111866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2075" y="6442015"/>
            <a:ext cx="831969" cy="519289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6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6" y="866986"/>
            <a:ext cx="9375268" cy="4433124"/>
          </a:xfrm>
        </p:spPr>
        <p:txBody>
          <a:bodyPr anchor="ctr">
            <a:normAutofit/>
          </a:bodyPr>
          <a:lstStyle>
            <a:lvl1pPr algn="l">
              <a:defRPr sz="682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546" y="6192421"/>
            <a:ext cx="9375268" cy="2212784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4503506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080" y="4613889"/>
            <a:ext cx="831969" cy="5192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9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998" y="866987"/>
            <a:ext cx="8689190" cy="4118187"/>
          </a:xfrm>
        </p:spPr>
        <p:txBody>
          <a:bodyPr anchor="ctr">
            <a:normAutofit/>
          </a:bodyPr>
          <a:lstStyle>
            <a:lvl1pPr algn="l">
              <a:defRPr sz="682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436049" y="4985173"/>
            <a:ext cx="8041085" cy="541867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27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546" y="6192421"/>
            <a:ext cx="9375268" cy="2212784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83" y="4503506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080" y="4613889"/>
            <a:ext cx="831969" cy="5192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71828" y="921607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618892" y="4131991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9680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6" y="3467949"/>
            <a:ext cx="9375268" cy="3875335"/>
          </a:xfrm>
        </p:spPr>
        <p:txBody>
          <a:bodyPr anchor="b">
            <a:normAutofit/>
          </a:bodyPr>
          <a:lstStyle>
            <a:lvl1pPr algn="l">
              <a:defRPr sz="6827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546" y="7369386"/>
            <a:ext cx="9375268" cy="1037685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83" y="6984050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7080" y="7087059"/>
            <a:ext cx="831969" cy="5192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111998" y="866987"/>
            <a:ext cx="8689190" cy="4118187"/>
          </a:xfrm>
        </p:spPr>
        <p:txBody>
          <a:bodyPr anchor="ctr">
            <a:normAutofit/>
          </a:bodyPr>
          <a:lstStyle>
            <a:lvl1pPr algn="l">
              <a:defRPr sz="682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762546" y="6177280"/>
            <a:ext cx="9512238" cy="119210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13">
                <a:solidFill>
                  <a:schemeClr val="accent1"/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546" y="7369386"/>
            <a:ext cx="9512238" cy="1037685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83" y="6984050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7080" y="7087059"/>
            <a:ext cx="831969" cy="5192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71828" y="921607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618892" y="4131991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9751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7" y="892312"/>
            <a:ext cx="9375266" cy="4096028"/>
          </a:xfrm>
        </p:spPr>
        <p:txBody>
          <a:bodyPr anchor="ctr">
            <a:normAutofit/>
          </a:bodyPr>
          <a:lstStyle>
            <a:lvl1pPr algn="l">
              <a:defRPr sz="6827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762546" y="6177280"/>
            <a:ext cx="9375268" cy="119210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13">
                <a:solidFill>
                  <a:schemeClr val="accent1"/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546" y="7369386"/>
            <a:ext cx="9375268" cy="1037685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6984050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7080" y="7087059"/>
            <a:ext cx="831969" cy="5192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27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1011477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63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2805" y="892311"/>
            <a:ext cx="2355388" cy="7514762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2547" y="892311"/>
            <a:ext cx="6707695" cy="75147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1011477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81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êu đề - Trên cù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Văn bản Tiêu đ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Văn bản Tiêu đề</a:t>
            </a:r>
          </a:p>
        </p:txBody>
      </p:sp>
      <p:sp>
        <p:nvSpPr>
          <p:cNvPr id="49" name="Số Trang chiế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844012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509" y="887623"/>
            <a:ext cx="9371305" cy="1821710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2546" y="3034453"/>
            <a:ext cx="9375268" cy="5372618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Constantia" panose="02030602050306030303" pitchFamily="18" charset="0"/>
              </a:defRPr>
            </a:lvl1pPr>
            <a:lvl2pPr>
              <a:defRPr>
                <a:solidFill>
                  <a:srgbClr val="0070C0"/>
                </a:solidFill>
                <a:latin typeface="Constantia" panose="02030602050306030303" pitchFamily="18" charset="0"/>
              </a:defRPr>
            </a:lvl2pPr>
            <a:lvl3pPr>
              <a:defRPr>
                <a:solidFill>
                  <a:srgbClr val="0070C0"/>
                </a:solidFill>
                <a:latin typeface="Constantia" panose="02030602050306030303" pitchFamily="18" charset="0"/>
              </a:defRPr>
            </a:lvl3pPr>
            <a:lvl4pPr>
              <a:defRPr>
                <a:solidFill>
                  <a:srgbClr val="0070C0"/>
                </a:solidFill>
                <a:latin typeface="Constantia" panose="02030602050306030303" pitchFamily="18" charset="0"/>
              </a:defRPr>
            </a:lvl4pPr>
            <a:lvl5pPr>
              <a:defRPr>
                <a:solidFill>
                  <a:srgbClr val="0070C0"/>
                </a:solidFill>
                <a:latin typeface="Constantia" panose="02030602050306030303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onstantia" panose="02030602050306030303" pitchFamily="18" charset="0"/>
              </a:defRPr>
            </a:lvl1pPr>
          </a:lstStyle>
          <a:p>
            <a:fld id="{B61BEF0D-F0BB-DE4B-95CE-6DB70DBA9567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onstantia" panose="02030602050306030303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1011477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onstantia" panose="02030602050306030303" pitchFamily="18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7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6" y="2950488"/>
            <a:ext cx="9375268" cy="2088960"/>
          </a:xfrm>
        </p:spPr>
        <p:txBody>
          <a:bodyPr anchor="b"/>
          <a:lstStyle>
            <a:lvl1pPr algn="l">
              <a:defRPr sz="5689" b="0" cap="none">
                <a:solidFill>
                  <a:srgbClr val="0070C0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546" y="5093547"/>
            <a:ext cx="9375268" cy="1223680"/>
          </a:xfrm>
        </p:spPr>
        <p:txBody>
          <a:bodyPr anchor="t"/>
          <a:lstStyle>
            <a:lvl1pPr marL="0" indent="0" algn="l">
              <a:buNone/>
              <a:defRPr sz="2844">
                <a:solidFill>
                  <a:srgbClr val="0070C0"/>
                </a:solidFill>
                <a:latin typeface="Constantia" panose="02030602050306030303" pitchFamily="18" charset="0"/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onstantia" panose="02030602050306030303" pitchFamily="18" charset="0"/>
              </a:defRPr>
            </a:lvl1pPr>
          </a:lstStyle>
          <a:p>
            <a:fld id="{B61BEF0D-F0BB-DE4B-95CE-6DB70DBA9567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onstantia" panose="02030602050306030303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83" y="4503506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080" y="4613889"/>
            <a:ext cx="831969" cy="519289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Constantia" panose="02030602050306030303" pitchFamily="18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6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2548" y="3038871"/>
            <a:ext cx="4547600" cy="5358076"/>
          </a:xfrm>
        </p:spPr>
        <p:txBody>
          <a:bodyPr>
            <a:normAutofit/>
          </a:bodyPr>
          <a:lstStyle>
            <a:lvl1pPr>
              <a:defRPr>
                <a:solidFill>
                  <a:srgbClr val="0070C0"/>
                </a:solidFill>
                <a:latin typeface="Constantia" panose="02030602050306030303" pitchFamily="18" charset="0"/>
              </a:defRPr>
            </a:lvl1pPr>
            <a:lvl2pPr>
              <a:defRPr>
                <a:solidFill>
                  <a:srgbClr val="0070C0"/>
                </a:solidFill>
                <a:latin typeface="Constantia" panose="02030602050306030303" pitchFamily="18" charset="0"/>
              </a:defRPr>
            </a:lvl2pPr>
            <a:lvl3pPr>
              <a:defRPr>
                <a:solidFill>
                  <a:srgbClr val="0070C0"/>
                </a:solidFill>
                <a:latin typeface="Constantia" panose="02030602050306030303" pitchFamily="18" charset="0"/>
              </a:defRPr>
            </a:lvl3pPr>
            <a:lvl4pPr>
              <a:defRPr>
                <a:solidFill>
                  <a:srgbClr val="0070C0"/>
                </a:solidFill>
                <a:latin typeface="Constantia" panose="02030602050306030303" pitchFamily="18" charset="0"/>
              </a:defRPr>
            </a:lvl4pPr>
            <a:lvl5pPr>
              <a:defRPr>
                <a:solidFill>
                  <a:srgbClr val="0070C0"/>
                </a:solidFill>
                <a:latin typeface="Constantia" panose="02030602050306030303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90837" y="3038871"/>
            <a:ext cx="4546977" cy="5358076"/>
          </a:xfrm>
        </p:spPr>
        <p:txBody>
          <a:bodyPr>
            <a:normAutofit/>
          </a:bodyPr>
          <a:lstStyle>
            <a:lvl1pPr>
              <a:defRPr>
                <a:solidFill>
                  <a:srgbClr val="0070C0"/>
                </a:solidFill>
                <a:latin typeface="Constantia" panose="02030602050306030303" pitchFamily="18" charset="0"/>
              </a:defRPr>
            </a:lvl1pPr>
            <a:lvl2pPr>
              <a:defRPr>
                <a:solidFill>
                  <a:srgbClr val="0070C0"/>
                </a:solidFill>
                <a:latin typeface="Constantia" panose="02030602050306030303" pitchFamily="18" charset="0"/>
              </a:defRPr>
            </a:lvl2pPr>
            <a:lvl3pPr>
              <a:defRPr>
                <a:solidFill>
                  <a:srgbClr val="0070C0"/>
                </a:solidFill>
                <a:latin typeface="Constantia" panose="02030602050306030303" pitchFamily="18" charset="0"/>
              </a:defRPr>
            </a:lvl3pPr>
            <a:lvl4pPr>
              <a:defRPr>
                <a:solidFill>
                  <a:srgbClr val="0070C0"/>
                </a:solidFill>
                <a:latin typeface="Constantia" panose="02030602050306030303" pitchFamily="18" charset="0"/>
              </a:defRPr>
            </a:lvl4pPr>
            <a:lvl5pPr>
              <a:defRPr>
                <a:solidFill>
                  <a:srgbClr val="0070C0"/>
                </a:solidFill>
                <a:latin typeface="Constantia" panose="02030602050306030303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onstantia" panose="02030602050306030303" pitchFamily="18" charset="0"/>
              </a:defRPr>
            </a:lvl1pPr>
          </a:lstStyle>
          <a:p>
            <a:fld id="{B61BEF0D-F0BB-DE4B-95CE-6DB70DBA9567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onstantia" panose="02030602050306030303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83" y="1011477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080" y="1120403"/>
            <a:ext cx="831969" cy="519289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Constantia" panose="02030602050306030303" pitchFamily="18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8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1834" y="3166757"/>
            <a:ext cx="4088314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rgbClr val="0070C0"/>
                </a:solidFill>
                <a:latin typeface="Constantia" panose="02030602050306030303" pitchFamily="18" charset="0"/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62546" y="3986330"/>
            <a:ext cx="4547601" cy="4417000"/>
          </a:xfrm>
        </p:spPr>
        <p:txBody>
          <a:bodyPr>
            <a:normAutofit/>
          </a:bodyPr>
          <a:lstStyle>
            <a:lvl1pPr>
              <a:defRPr>
                <a:solidFill>
                  <a:srgbClr val="0070C0"/>
                </a:solidFill>
                <a:latin typeface="Constantia" panose="02030602050306030303" pitchFamily="18" charset="0"/>
              </a:defRPr>
            </a:lvl1pPr>
            <a:lvl2pPr>
              <a:defRPr>
                <a:solidFill>
                  <a:srgbClr val="0070C0"/>
                </a:solidFill>
                <a:latin typeface="Constantia" panose="02030602050306030303" pitchFamily="18" charset="0"/>
              </a:defRPr>
            </a:lvl2pPr>
            <a:lvl3pPr>
              <a:defRPr>
                <a:solidFill>
                  <a:srgbClr val="0070C0"/>
                </a:solidFill>
                <a:latin typeface="Constantia" panose="02030602050306030303" pitchFamily="18" charset="0"/>
              </a:defRPr>
            </a:lvl3pPr>
            <a:lvl4pPr>
              <a:defRPr>
                <a:solidFill>
                  <a:srgbClr val="0070C0"/>
                </a:solidFill>
                <a:latin typeface="Constantia" panose="02030602050306030303" pitchFamily="18" charset="0"/>
              </a:defRPr>
            </a:lvl4pPr>
            <a:lvl5pPr>
              <a:defRPr>
                <a:solidFill>
                  <a:srgbClr val="0070C0"/>
                </a:solidFill>
                <a:latin typeface="Constantia" panose="02030602050306030303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4309" y="3162166"/>
            <a:ext cx="4086384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rgbClr val="0070C0"/>
                </a:solidFill>
                <a:latin typeface="Constantia" panose="02030602050306030303" pitchFamily="18" charset="0"/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85728" y="3981739"/>
            <a:ext cx="4544967" cy="4417000"/>
          </a:xfrm>
        </p:spPr>
        <p:txBody>
          <a:bodyPr>
            <a:normAutofit/>
          </a:bodyPr>
          <a:lstStyle>
            <a:lvl1pPr>
              <a:defRPr>
                <a:solidFill>
                  <a:srgbClr val="0070C0"/>
                </a:solidFill>
                <a:latin typeface="Constantia" panose="02030602050306030303" pitchFamily="18" charset="0"/>
              </a:defRPr>
            </a:lvl1pPr>
            <a:lvl2pPr>
              <a:defRPr>
                <a:solidFill>
                  <a:srgbClr val="0070C0"/>
                </a:solidFill>
                <a:latin typeface="Constantia" panose="02030602050306030303" pitchFamily="18" charset="0"/>
              </a:defRPr>
            </a:lvl2pPr>
            <a:lvl3pPr>
              <a:defRPr>
                <a:solidFill>
                  <a:srgbClr val="0070C0"/>
                </a:solidFill>
                <a:latin typeface="Constantia" panose="02030602050306030303" pitchFamily="18" charset="0"/>
              </a:defRPr>
            </a:lvl3pPr>
            <a:lvl4pPr>
              <a:defRPr>
                <a:solidFill>
                  <a:srgbClr val="0070C0"/>
                </a:solidFill>
                <a:latin typeface="Constantia" panose="02030602050306030303" pitchFamily="18" charset="0"/>
              </a:defRPr>
            </a:lvl4pPr>
            <a:lvl5pPr>
              <a:defRPr>
                <a:solidFill>
                  <a:srgbClr val="0070C0"/>
                </a:solidFill>
                <a:latin typeface="Constantia" panose="02030602050306030303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onstantia" panose="02030602050306030303" pitchFamily="18" charset="0"/>
              </a:defRPr>
            </a:lvl1pPr>
          </a:lstStyle>
          <a:p>
            <a:fld id="{B61BEF0D-F0BB-DE4B-95CE-6DB70DBA9567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onstantia" panose="02030602050306030303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83" y="1011477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080" y="1120403"/>
            <a:ext cx="831969" cy="519289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Constantia" panose="02030602050306030303" pitchFamily="18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2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506" y="887623"/>
            <a:ext cx="9371307" cy="1821710"/>
          </a:xfrm>
        </p:spPr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fld id="{B61BEF0D-F0BB-DE4B-95CE-6DB70DBA9567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83" y="1011477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9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83" y="1011477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2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6" y="634436"/>
            <a:ext cx="3739853" cy="1388533"/>
          </a:xfrm>
        </p:spPr>
        <p:txBody>
          <a:bodyPr anchor="b"/>
          <a:lstStyle>
            <a:lvl1pPr algn="l">
              <a:defRPr sz="2844" b="0">
                <a:solidFill>
                  <a:srgbClr val="0070C0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6302" y="634438"/>
            <a:ext cx="5391511" cy="7701281"/>
          </a:xfrm>
        </p:spPr>
        <p:txBody>
          <a:bodyPr anchor="ctr">
            <a:normAutofit/>
          </a:bodyPr>
          <a:lstStyle>
            <a:lvl1pPr>
              <a:defRPr>
                <a:solidFill>
                  <a:srgbClr val="0070C0"/>
                </a:solidFill>
                <a:latin typeface="Constantia" panose="02030602050306030303" pitchFamily="18" charset="0"/>
              </a:defRPr>
            </a:lvl1pPr>
            <a:lvl2pPr>
              <a:defRPr>
                <a:solidFill>
                  <a:srgbClr val="0070C0"/>
                </a:solidFill>
                <a:latin typeface="Constantia" panose="02030602050306030303" pitchFamily="18" charset="0"/>
              </a:defRPr>
            </a:lvl2pPr>
            <a:lvl3pPr>
              <a:defRPr>
                <a:solidFill>
                  <a:srgbClr val="0070C0"/>
                </a:solidFill>
                <a:latin typeface="Constantia" panose="02030602050306030303" pitchFamily="18" charset="0"/>
              </a:defRPr>
            </a:lvl3pPr>
            <a:lvl4pPr>
              <a:defRPr>
                <a:solidFill>
                  <a:srgbClr val="0070C0"/>
                </a:solidFill>
                <a:latin typeface="Constantia" panose="02030602050306030303" pitchFamily="18" charset="0"/>
              </a:defRPr>
            </a:lvl4pPr>
            <a:lvl5pPr>
              <a:defRPr>
                <a:solidFill>
                  <a:srgbClr val="0070C0"/>
                </a:solidFill>
                <a:latin typeface="Constantia" panose="02030602050306030303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546" y="2273583"/>
            <a:ext cx="3739853" cy="6062131"/>
          </a:xfrm>
        </p:spPr>
        <p:txBody>
          <a:bodyPr/>
          <a:lstStyle>
            <a:lvl1pPr marL="0" indent="0">
              <a:buNone/>
              <a:defRPr sz="1991">
                <a:solidFill>
                  <a:srgbClr val="0070C0"/>
                </a:solidFill>
                <a:latin typeface="Constantia" panose="02030602050306030303" pitchFamily="18" charset="0"/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onstantia" panose="02030602050306030303" pitchFamily="18" charset="0"/>
              </a:defRPr>
            </a:lvl1pPr>
          </a:lstStyle>
          <a:p>
            <a:fld id="{B61BEF0D-F0BB-DE4B-95CE-6DB70DBA9567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onstantia" panose="02030602050306030303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1011477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onstantia" panose="02030602050306030303" pitchFamily="18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1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6" y="6827520"/>
            <a:ext cx="9375268" cy="806027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62546" y="903061"/>
            <a:ext cx="9375268" cy="5482624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546" y="7633547"/>
            <a:ext cx="9375268" cy="702168"/>
          </a:xfrm>
        </p:spPr>
        <p:txBody>
          <a:bodyPr>
            <a:normAutofit/>
          </a:bodyPr>
          <a:lstStyle>
            <a:lvl1pPr marL="0" indent="0">
              <a:buNone/>
              <a:defRPr sz="1707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6984050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7080" y="7087059"/>
            <a:ext cx="831969" cy="5192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6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325120"/>
            <a:ext cx="2817707" cy="9441604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9043" y="406"/>
            <a:ext cx="2776565" cy="9746443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260096" cy="9753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6506" y="887623"/>
            <a:ext cx="9371307" cy="18217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546" y="3034453"/>
            <a:ext cx="9375268" cy="5527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54080" y="8725461"/>
            <a:ext cx="1089963" cy="5264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2546" y="8726485"/>
            <a:ext cx="813011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7080" y="1120403"/>
            <a:ext cx="83196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4">
                <a:solidFill>
                  <a:srgbClr val="FEFFFF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2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  <p:sldLayoutId id="2147483915" r:id="rId14"/>
    <p:sldLayoutId id="2147483916" r:id="rId15"/>
    <p:sldLayoutId id="2147483917" r:id="rId16"/>
    <p:sldLayoutId id="2147483918" r:id="rId17"/>
  </p:sldLayoutIdLst>
  <p:txStyles>
    <p:titleStyle>
      <a:lvl1pPr algn="l" defTabSz="650230" rtl="0" eaLnBrk="1" latinLnBrk="0" hangingPunct="1">
        <a:spcBef>
          <a:spcPct val="0"/>
        </a:spcBef>
        <a:buNone/>
        <a:defRPr sz="512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87672" indent="-487672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25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227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625575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7580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92603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1.png"/><Relationship Id="rId7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8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3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hamdinhkhanh.github.io/2019/09/29/OverviewObjectDetection.html" TargetMode="External"/><Relationship Id="rId2" Type="http://schemas.openxmlformats.org/officeDocument/2006/relationships/hyperlink" Target="https://dominhhai.github.io/vi/2018/04/nn-intr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skpython.com/python/examples/neural-networks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ẠNG NEURON…"/>
          <p:cNvSpPr txBox="1">
            <a:spLocks noGrp="1"/>
          </p:cNvSpPr>
          <p:nvPr>
            <p:ph type="subTitle" idx="1"/>
          </p:nvPr>
        </p:nvSpPr>
        <p:spPr>
          <a:xfrm>
            <a:off x="-27286" y="1786206"/>
            <a:ext cx="13004801" cy="739850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ctr">
              <a:defRPr sz="4000" b="1">
                <a:latin typeface="Arial"/>
                <a:ea typeface="Arial"/>
                <a:cs typeface="Arial"/>
                <a:sym typeface="Arial"/>
              </a:defRPr>
            </a:pPr>
            <a:r>
              <a:rPr sz="54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MẠNG NEURON</a:t>
            </a:r>
            <a:r>
              <a:rPr lang="en-US" sz="54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VÀ </a:t>
            </a:r>
            <a:r>
              <a:rPr sz="54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ỨNG </a:t>
            </a:r>
            <a:r>
              <a:rPr sz="5400" dirty="0">
                <a:solidFill>
                  <a:srgbClr val="0070C0"/>
                </a:solidFill>
                <a:latin typeface="Constantia" panose="02030602050306030303" pitchFamily="18" charset="0"/>
              </a:rPr>
              <a:t>DỤNG TRONG XỬ LÝ TÍN HIỆU</a:t>
            </a:r>
          </a:p>
          <a:p>
            <a:pPr>
              <a:defRPr sz="3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3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3000"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0070C0"/>
              </a:solidFill>
            </a:endParaRPr>
          </a:p>
          <a:p>
            <a:pPr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>
                <a:solidFill>
                  <a:srgbClr val="0070C0"/>
                </a:solidFill>
              </a:rPr>
              <a:t>				</a:t>
            </a:r>
            <a:r>
              <a:rPr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TS</a:t>
            </a:r>
            <a:r>
              <a:rPr dirty="0">
                <a:solidFill>
                  <a:srgbClr val="0070C0"/>
                </a:solidFill>
                <a:latin typeface="Constantia" panose="02030602050306030303" pitchFamily="18" charset="0"/>
              </a:rPr>
              <a:t>. TRẦN MẠNH </a:t>
            </a:r>
            <a:r>
              <a:rPr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CƯỜNG</a:t>
            </a:r>
            <a:r>
              <a:rPr lang="en-US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</a:p>
          <a:p>
            <a:pPr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>
                <a:solidFill>
                  <a:srgbClr val="0070C0"/>
                </a:solidFill>
                <a:latin typeface="Constantia" panose="02030602050306030303" pitchFamily="18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			TS. NGUYỄN THÚY BÌNH </a:t>
            </a:r>
          </a:p>
          <a:p>
            <a:pPr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				</a:t>
            </a:r>
            <a:r>
              <a:rPr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BỘ </a:t>
            </a:r>
            <a:r>
              <a:rPr dirty="0">
                <a:solidFill>
                  <a:srgbClr val="0070C0"/>
                </a:solidFill>
                <a:latin typeface="Constantia" panose="02030602050306030303" pitchFamily="18" charset="0"/>
              </a:rPr>
              <a:t>MÔN KỸ THUẬT ĐIỆN </a:t>
            </a:r>
            <a:r>
              <a:rPr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TỬ</a:t>
            </a:r>
            <a:endParaRPr lang="en-US" dirty="0" smtClean="0">
              <a:solidFill>
                <a:srgbClr val="0070C0"/>
              </a:solidFill>
              <a:latin typeface="Constantia" panose="02030602050306030303" pitchFamily="18" charset="0"/>
            </a:endParaRPr>
          </a:p>
          <a:p>
            <a:pPr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>
                <a:solidFill>
                  <a:srgbClr val="0070C0"/>
                </a:solidFill>
                <a:latin typeface="Constantia" panose="02030602050306030303" pitchFamily="18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			Email: thuybinh_ktdt@utc.edu.vn</a:t>
            </a:r>
            <a:endParaRPr lang="en-US" dirty="0">
              <a:solidFill>
                <a:srgbClr val="0070C0"/>
              </a:solidFill>
              <a:latin typeface="Constantia" panose="02030602050306030303" pitchFamily="18" charset="0"/>
            </a:endParaRPr>
          </a:p>
          <a:p>
            <a:pPr>
              <a:defRPr sz="3000">
                <a:latin typeface="Arial"/>
                <a:ea typeface="Arial"/>
                <a:cs typeface="Arial"/>
                <a:sym typeface="Arial"/>
              </a:defRPr>
            </a:pPr>
            <a:endParaRPr lang="en-US" dirty="0" smtClean="0"/>
          </a:p>
          <a:p>
            <a:pPr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	</a:t>
            </a:r>
            <a:r>
              <a:rPr lang="en-US" dirty="0" smtClean="0"/>
              <a:t>			</a:t>
            </a:r>
            <a:endParaRPr dirty="0"/>
          </a:p>
        </p:txBody>
      </p:sp>
      <p:sp>
        <p:nvSpPr>
          <p:cNvPr id="120" name="Số Trang chiếu"/>
          <p:cNvSpPr txBox="1">
            <a:spLocks noGrp="1"/>
          </p:cNvSpPr>
          <p:nvPr>
            <p:ph type="sldNum" sz="quarter" idx="1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072" y="1992689"/>
            <a:ext cx="11691257" cy="7249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rgbClr val="002060"/>
                </a:solidFill>
              </a:rPr>
              <a:t>Nghiên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cứu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và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phát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triển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các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mô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mô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phỏng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khả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năng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tư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duy</a:t>
            </a:r>
            <a:r>
              <a:rPr lang="en-US" sz="2800" dirty="0" smtClean="0">
                <a:solidFill>
                  <a:srgbClr val="002060"/>
                </a:solidFill>
              </a:rPr>
              <a:t>, </a:t>
            </a:r>
            <a:r>
              <a:rPr lang="en-US" sz="2800" dirty="0" err="1" smtClean="0">
                <a:solidFill>
                  <a:srgbClr val="002060"/>
                </a:solidFill>
              </a:rPr>
              <a:t>phân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tích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và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xử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lý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thông</a:t>
            </a:r>
            <a:r>
              <a:rPr lang="en-US" sz="2800" dirty="0" smtClean="0">
                <a:solidFill>
                  <a:srgbClr val="002060"/>
                </a:solidFill>
              </a:rPr>
              <a:t> tin </a:t>
            </a:r>
            <a:r>
              <a:rPr lang="en-US" sz="2800" dirty="0" err="1" smtClean="0">
                <a:solidFill>
                  <a:srgbClr val="002060"/>
                </a:solidFill>
              </a:rPr>
              <a:t>của</a:t>
            </a:r>
            <a:r>
              <a:rPr lang="en-US" sz="2800" dirty="0" smtClean="0">
                <a:solidFill>
                  <a:srgbClr val="002060"/>
                </a:solidFill>
              </a:rPr>
              <a:t> con </a:t>
            </a:r>
            <a:r>
              <a:rPr lang="en-US" sz="2800" dirty="0" err="1" smtClean="0">
                <a:solidFill>
                  <a:srgbClr val="002060"/>
                </a:solidFill>
              </a:rPr>
              <a:t>người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98209" y="392323"/>
            <a:ext cx="9371305" cy="1233277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err="1" smtClean="0"/>
              <a:t>Trí</a:t>
            </a:r>
            <a:r>
              <a:rPr lang="en-US" sz="7200" b="1" dirty="0" smtClean="0"/>
              <a:t> </a:t>
            </a:r>
            <a:r>
              <a:rPr lang="en-US" sz="7200" b="1" dirty="0" err="1" smtClean="0"/>
              <a:t>tuệ</a:t>
            </a:r>
            <a:r>
              <a:rPr lang="en-US" sz="7200" b="1" dirty="0" smtClean="0"/>
              <a:t> </a:t>
            </a:r>
            <a:r>
              <a:rPr lang="en-US" sz="7200" b="1" dirty="0" err="1" smtClean="0"/>
              <a:t>nhân</a:t>
            </a:r>
            <a:r>
              <a:rPr lang="en-US" sz="7200" b="1" dirty="0" smtClean="0"/>
              <a:t> </a:t>
            </a:r>
            <a:r>
              <a:rPr lang="en-US" sz="7200" b="1" dirty="0" err="1" smtClean="0"/>
              <a:t>tạo</a:t>
            </a:r>
            <a:endParaRPr lang="en-US" sz="7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731" y="3182801"/>
            <a:ext cx="10112861" cy="429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5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3909" y="278023"/>
            <a:ext cx="10581191" cy="1144377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 err="1" smtClean="0"/>
              <a:t>Hệ</a:t>
            </a:r>
            <a:r>
              <a:rPr lang="en-US" sz="7200" b="1" dirty="0" smtClean="0"/>
              <a:t> </a:t>
            </a:r>
            <a:r>
              <a:rPr lang="en-US" sz="7200" b="1" dirty="0" err="1" smtClean="0"/>
              <a:t>trí</a:t>
            </a:r>
            <a:r>
              <a:rPr lang="en-US" sz="7200" b="1" dirty="0" smtClean="0"/>
              <a:t> </a:t>
            </a:r>
            <a:r>
              <a:rPr lang="en-US" sz="7200" b="1" dirty="0" err="1" smtClean="0"/>
              <a:t>tuệ</a:t>
            </a:r>
            <a:r>
              <a:rPr lang="en-US" sz="7200" b="1" dirty="0" smtClean="0"/>
              <a:t> </a:t>
            </a:r>
            <a:r>
              <a:rPr lang="en-US" sz="7200" b="1" dirty="0" err="1" smtClean="0"/>
              <a:t>nhân</a:t>
            </a:r>
            <a:r>
              <a:rPr lang="en-US" sz="7200" b="1" dirty="0" smtClean="0"/>
              <a:t> </a:t>
            </a:r>
            <a:r>
              <a:rPr lang="en-US" sz="7200" b="1" dirty="0" err="1" smtClean="0"/>
              <a:t>tạo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8400" y="1803400"/>
            <a:ext cx="11696700" cy="6057571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Khả</a:t>
            </a:r>
            <a:r>
              <a:rPr lang="en-US" sz="3600" dirty="0" smtClean="0"/>
              <a:t> </a:t>
            </a:r>
            <a:r>
              <a:rPr lang="en-US" sz="3600" dirty="0" err="1" smtClean="0"/>
              <a:t>năng</a:t>
            </a:r>
            <a:r>
              <a:rPr lang="en-US" sz="3600" dirty="0" smtClean="0"/>
              <a:t> </a:t>
            </a:r>
            <a:r>
              <a:rPr lang="en-US" sz="3600" dirty="0" err="1" smtClean="0"/>
              <a:t>biểu</a:t>
            </a:r>
            <a:r>
              <a:rPr lang="en-US" sz="3600" dirty="0" smtClean="0"/>
              <a:t> </a:t>
            </a:r>
            <a:r>
              <a:rPr lang="en-US" sz="3600" dirty="0" err="1" smtClean="0"/>
              <a:t>diễn</a:t>
            </a:r>
            <a:r>
              <a:rPr lang="en-US" sz="3600" dirty="0" smtClean="0"/>
              <a:t> (representation): </a:t>
            </a:r>
            <a:r>
              <a:rPr lang="en-US" sz="3600" dirty="0" err="1" smtClean="0">
                <a:solidFill>
                  <a:srgbClr val="002060"/>
                </a:solidFill>
              </a:rPr>
              <a:t>Dùng</a:t>
            </a:r>
            <a:r>
              <a:rPr lang="en-US" sz="3600" dirty="0" smtClean="0">
                <a:solidFill>
                  <a:srgbClr val="002060"/>
                </a:solidFill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</a:rPr>
              <a:t>một</a:t>
            </a:r>
            <a:r>
              <a:rPr lang="en-US" sz="3600" dirty="0" smtClean="0">
                <a:solidFill>
                  <a:srgbClr val="002060"/>
                </a:solidFill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</a:rPr>
              <a:t>ngôn</a:t>
            </a:r>
            <a:r>
              <a:rPr lang="en-US" sz="3600" dirty="0" smtClean="0">
                <a:solidFill>
                  <a:srgbClr val="002060"/>
                </a:solidFill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</a:rPr>
              <a:t>ngữ</a:t>
            </a:r>
            <a:r>
              <a:rPr lang="en-US" sz="3600" dirty="0" smtClean="0">
                <a:solidFill>
                  <a:srgbClr val="002060"/>
                </a:solidFill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</a:rPr>
              <a:t>hình</a:t>
            </a:r>
            <a:r>
              <a:rPr lang="en-US" sz="3600" dirty="0" smtClean="0">
                <a:solidFill>
                  <a:srgbClr val="002060"/>
                </a:solidFill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</a:rPr>
              <a:t>thức</a:t>
            </a:r>
            <a:r>
              <a:rPr lang="en-US" sz="3600" dirty="0" smtClean="0">
                <a:solidFill>
                  <a:srgbClr val="002060"/>
                </a:solidFill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</a:rPr>
              <a:t>để</a:t>
            </a:r>
            <a:r>
              <a:rPr lang="en-US" sz="3600" dirty="0" smtClean="0">
                <a:solidFill>
                  <a:srgbClr val="002060"/>
                </a:solidFill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</a:rPr>
              <a:t>mô</a:t>
            </a:r>
            <a:r>
              <a:rPr lang="en-US" sz="3600" dirty="0" smtClean="0">
                <a:solidFill>
                  <a:srgbClr val="002060"/>
                </a:solidFill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</a:rPr>
              <a:t>tả</a:t>
            </a:r>
            <a:r>
              <a:rPr lang="en-US" sz="3600" dirty="0" smtClean="0">
                <a:solidFill>
                  <a:srgbClr val="002060"/>
                </a:solidFill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</a:rPr>
              <a:t>một</a:t>
            </a:r>
            <a:r>
              <a:rPr lang="en-US" sz="3600" dirty="0" smtClean="0">
                <a:solidFill>
                  <a:srgbClr val="002060"/>
                </a:solidFill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</a:rPr>
              <a:t>vấn</a:t>
            </a:r>
            <a:r>
              <a:rPr lang="en-US" sz="3600" dirty="0" smtClean="0">
                <a:solidFill>
                  <a:srgbClr val="002060"/>
                </a:solidFill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</a:rPr>
              <a:t>đề</a:t>
            </a:r>
            <a:endParaRPr lang="en-US" sz="3600" dirty="0">
              <a:solidFill>
                <a:srgbClr val="002060"/>
              </a:solidFill>
            </a:endParaRPr>
          </a:p>
          <a:p>
            <a:r>
              <a:rPr lang="en-US" sz="3600" dirty="0" err="1" smtClean="0"/>
              <a:t>Khả</a:t>
            </a:r>
            <a:r>
              <a:rPr lang="en-US" sz="3600" dirty="0" smtClean="0"/>
              <a:t> </a:t>
            </a:r>
            <a:r>
              <a:rPr lang="en-US" sz="3600" dirty="0" err="1" smtClean="0"/>
              <a:t>năng</a:t>
            </a:r>
            <a:r>
              <a:rPr lang="en-US" sz="3600" dirty="0" smtClean="0"/>
              <a:t> </a:t>
            </a:r>
            <a:r>
              <a:rPr lang="en-US" sz="3600" dirty="0" err="1" smtClean="0"/>
              <a:t>suy</a:t>
            </a:r>
            <a:r>
              <a:rPr lang="en-US" sz="3600" dirty="0" smtClean="0"/>
              <a:t> </a:t>
            </a:r>
            <a:r>
              <a:rPr lang="en-US" sz="3600" dirty="0" err="1" smtClean="0"/>
              <a:t>diễn</a:t>
            </a:r>
            <a:r>
              <a:rPr lang="en-US" sz="3600" dirty="0" smtClean="0"/>
              <a:t> (reasoning): </a:t>
            </a:r>
            <a:r>
              <a:rPr lang="en-US" sz="3600" dirty="0" err="1" smtClean="0">
                <a:solidFill>
                  <a:srgbClr val="002060"/>
                </a:solidFill>
              </a:rPr>
              <a:t>giải</a:t>
            </a:r>
            <a:r>
              <a:rPr lang="en-US" sz="3600" dirty="0" smtClean="0">
                <a:solidFill>
                  <a:srgbClr val="002060"/>
                </a:solidFill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</a:rPr>
              <a:t>quyết</a:t>
            </a:r>
            <a:r>
              <a:rPr lang="en-US" sz="3600" dirty="0" smtClean="0">
                <a:solidFill>
                  <a:srgbClr val="002060"/>
                </a:solidFill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</a:rPr>
              <a:t>một</a:t>
            </a:r>
            <a:r>
              <a:rPr lang="en-US" sz="3600" dirty="0" smtClean="0">
                <a:solidFill>
                  <a:srgbClr val="002060"/>
                </a:solidFill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</a:rPr>
              <a:t>vấn</a:t>
            </a:r>
            <a:r>
              <a:rPr lang="en-US" sz="3600" dirty="0" smtClean="0">
                <a:solidFill>
                  <a:srgbClr val="002060"/>
                </a:solidFill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</a:rPr>
              <a:t>đề</a:t>
            </a:r>
            <a:endParaRPr lang="en-US" sz="3600" dirty="0" smtClean="0">
              <a:solidFill>
                <a:srgbClr val="00206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err="1" smtClean="0">
                <a:solidFill>
                  <a:srgbClr val="002060"/>
                </a:solidFill>
              </a:rPr>
              <a:t>Nội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suy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và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ngoại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suy</a:t>
            </a:r>
            <a:endParaRPr lang="en-US" sz="3200" dirty="0" smtClean="0">
              <a:solidFill>
                <a:srgbClr val="00206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err="1" smtClean="0">
                <a:solidFill>
                  <a:srgbClr val="002060"/>
                </a:solidFill>
              </a:rPr>
              <a:t>Có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cơ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chế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điều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khiển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để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xác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định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phải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thực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hiện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thao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tác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gì</a:t>
            </a:r>
            <a:endParaRPr lang="en-US" sz="3200" dirty="0">
              <a:solidFill>
                <a:srgbClr val="002060"/>
              </a:solidFill>
            </a:endParaRPr>
          </a:p>
          <a:p>
            <a:r>
              <a:rPr lang="en-US" sz="3600" dirty="0" err="1" smtClean="0"/>
              <a:t>Khả</a:t>
            </a:r>
            <a:r>
              <a:rPr lang="en-US" sz="3600" dirty="0" smtClean="0"/>
              <a:t> </a:t>
            </a:r>
            <a:r>
              <a:rPr lang="en-US" sz="3600" dirty="0" err="1" smtClean="0"/>
              <a:t>năng</a:t>
            </a:r>
            <a:r>
              <a:rPr lang="en-US" sz="3600" dirty="0" smtClean="0"/>
              <a:t> </a:t>
            </a:r>
            <a:r>
              <a:rPr lang="en-US" sz="3600" dirty="0" err="1" smtClean="0"/>
              <a:t>học</a:t>
            </a:r>
            <a:r>
              <a:rPr lang="en-US" sz="3600" dirty="0" smtClean="0"/>
              <a:t> (learning): </a:t>
            </a:r>
            <a:r>
              <a:rPr lang="en-US" sz="3600" dirty="0" err="1" smtClean="0">
                <a:solidFill>
                  <a:srgbClr val="002060"/>
                </a:solidFill>
              </a:rPr>
              <a:t>Dựa</a:t>
            </a:r>
            <a:r>
              <a:rPr lang="en-US" sz="3600" dirty="0" smtClean="0">
                <a:solidFill>
                  <a:srgbClr val="002060"/>
                </a:solidFill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</a:rPr>
              <a:t>trên</a:t>
            </a:r>
            <a:r>
              <a:rPr lang="en-US" sz="3600" dirty="0" smtClean="0">
                <a:solidFill>
                  <a:srgbClr val="002060"/>
                </a:solidFill>
              </a:rPr>
              <a:t> tri </a:t>
            </a:r>
            <a:r>
              <a:rPr lang="en-US" sz="3600" dirty="0" err="1" smtClean="0">
                <a:solidFill>
                  <a:srgbClr val="002060"/>
                </a:solidFill>
              </a:rPr>
              <a:t>thức</a:t>
            </a:r>
            <a:r>
              <a:rPr lang="en-US" sz="3600" dirty="0" smtClean="0">
                <a:solidFill>
                  <a:srgbClr val="002060"/>
                </a:solidFill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</a:rPr>
              <a:t>đã</a:t>
            </a:r>
            <a:r>
              <a:rPr lang="en-US" sz="3600" dirty="0" smtClean="0">
                <a:solidFill>
                  <a:srgbClr val="002060"/>
                </a:solidFill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</a:rPr>
              <a:t>có</a:t>
            </a:r>
            <a:r>
              <a:rPr lang="en-US" sz="3600" dirty="0" smtClean="0">
                <a:solidFill>
                  <a:srgbClr val="002060"/>
                </a:solidFill>
              </a:rPr>
              <a:t>, </a:t>
            </a:r>
            <a:r>
              <a:rPr lang="en-US" sz="3600" dirty="0" err="1" smtClean="0">
                <a:solidFill>
                  <a:srgbClr val="002060"/>
                </a:solidFill>
              </a:rPr>
              <a:t>học</a:t>
            </a:r>
            <a:r>
              <a:rPr lang="en-US" sz="3600" dirty="0" smtClean="0">
                <a:solidFill>
                  <a:srgbClr val="002060"/>
                </a:solidFill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</a:rPr>
              <a:t>các</a:t>
            </a:r>
            <a:r>
              <a:rPr lang="en-US" sz="3600" dirty="0" smtClean="0">
                <a:solidFill>
                  <a:srgbClr val="002060"/>
                </a:solidFill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</a:rPr>
              <a:t>quy</a:t>
            </a:r>
            <a:r>
              <a:rPr lang="en-US" sz="3600" dirty="0" smtClean="0">
                <a:solidFill>
                  <a:srgbClr val="002060"/>
                </a:solidFill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</a:rPr>
              <a:t>luật</a:t>
            </a:r>
            <a:r>
              <a:rPr lang="en-US" sz="3600" dirty="0" smtClean="0">
                <a:solidFill>
                  <a:srgbClr val="002060"/>
                </a:solidFill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</a:rPr>
              <a:t>để</a:t>
            </a:r>
            <a:r>
              <a:rPr lang="en-US" sz="3600" dirty="0" smtClean="0">
                <a:solidFill>
                  <a:srgbClr val="002060"/>
                </a:solidFill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</a:rPr>
              <a:t>có</a:t>
            </a:r>
            <a:r>
              <a:rPr lang="en-US" sz="3600" dirty="0" smtClean="0">
                <a:solidFill>
                  <a:srgbClr val="002060"/>
                </a:solidFill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</a:rPr>
              <a:t>thể</a:t>
            </a:r>
            <a:r>
              <a:rPr lang="en-US" sz="3600" dirty="0" smtClean="0">
                <a:solidFill>
                  <a:srgbClr val="002060"/>
                </a:solidFill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</a:rPr>
              <a:t>suy</a:t>
            </a:r>
            <a:r>
              <a:rPr lang="en-US" sz="3600" dirty="0" smtClean="0">
                <a:solidFill>
                  <a:srgbClr val="002060"/>
                </a:solidFill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</a:rPr>
              <a:t>diễn</a:t>
            </a:r>
            <a:r>
              <a:rPr lang="en-US" sz="3600" dirty="0" smtClean="0">
                <a:solidFill>
                  <a:srgbClr val="002060"/>
                </a:solidFill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</a:rPr>
              <a:t>trong</a:t>
            </a:r>
            <a:r>
              <a:rPr lang="en-US" sz="3600" dirty="0" smtClean="0">
                <a:solidFill>
                  <a:srgbClr val="002060"/>
                </a:solidFill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</a:rPr>
              <a:t>tình</a:t>
            </a:r>
            <a:r>
              <a:rPr lang="en-US" sz="3600" dirty="0" smtClean="0">
                <a:solidFill>
                  <a:srgbClr val="002060"/>
                </a:solidFill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</a:rPr>
              <a:t>huống</a:t>
            </a:r>
            <a:r>
              <a:rPr lang="en-US" sz="3600" dirty="0" smtClean="0">
                <a:solidFill>
                  <a:srgbClr val="002060"/>
                </a:solidFill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</a:rPr>
              <a:t>tương</a:t>
            </a:r>
            <a:r>
              <a:rPr lang="en-US" sz="3600" dirty="0" smtClean="0">
                <a:solidFill>
                  <a:srgbClr val="002060"/>
                </a:solidFill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</a:rPr>
              <a:t>tự</a:t>
            </a:r>
            <a:r>
              <a:rPr lang="en-US" sz="3600" dirty="0" smtClean="0">
                <a:solidFill>
                  <a:srgbClr val="002060"/>
                </a:solidFill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</a:rPr>
              <a:t>hoặc</a:t>
            </a:r>
            <a:r>
              <a:rPr lang="en-US" sz="3600" dirty="0" smtClean="0">
                <a:solidFill>
                  <a:srgbClr val="002060"/>
                </a:solidFill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</a:rPr>
              <a:t>dự</a:t>
            </a:r>
            <a:r>
              <a:rPr lang="en-US" sz="3600" dirty="0" smtClean="0">
                <a:solidFill>
                  <a:srgbClr val="002060"/>
                </a:solidFill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</a:rPr>
              <a:t>đoán</a:t>
            </a:r>
            <a:r>
              <a:rPr lang="en-US" sz="3600" dirty="0" smtClean="0">
                <a:solidFill>
                  <a:srgbClr val="002060"/>
                </a:solidFill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</a:rPr>
              <a:t>tình</a:t>
            </a:r>
            <a:r>
              <a:rPr lang="en-US" sz="3600" dirty="0" smtClean="0">
                <a:solidFill>
                  <a:srgbClr val="002060"/>
                </a:solidFill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</a:rPr>
              <a:t>huống</a:t>
            </a:r>
            <a:r>
              <a:rPr lang="en-US" sz="3600" dirty="0" smtClean="0">
                <a:solidFill>
                  <a:srgbClr val="002060"/>
                </a:solidFill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</a:rPr>
              <a:t>mới</a:t>
            </a:r>
            <a:endParaRPr lang="en-US" sz="3600" dirty="0" smtClean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79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0409" y="379623"/>
            <a:ext cx="10428791" cy="1207877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 err="1"/>
              <a:t>Mạng</a:t>
            </a:r>
            <a:r>
              <a:rPr lang="en-US" sz="7200" b="1" dirty="0"/>
              <a:t> neuron </a:t>
            </a:r>
            <a:r>
              <a:rPr lang="en-US" sz="7200" b="1" dirty="0" err="1"/>
              <a:t>nhân</a:t>
            </a:r>
            <a:r>
              <a:rPr lang="en-US" sz="7200" b="1" dirty="0"/>
              <a:t> </a:t>
            </a:r>
            <a:r>
              <a:rPr lang="en-US" sz="7200" b="1" dirty="0" err="1"/>
              <a:t>tạo</a:t>
            </a:r>
            <a:r>
              <a:rPr lang="en-US" sz="7200" dirty="0"/>
              <a:t/>
            </a:r>
            <a:br>
              <a:rPr lang="en-US" sz="7200" dirty="0"/>
            </a:b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6109" y="1929553"/>
            <a:ext cx="9375268" cy="5372618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</a:rPr>
              <a:t>Mô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phỏng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mạng</a:t>
            </a:r>
            <a:r>
              <a:rPr lang="en-US" sz="2800" dirty="0" smtClean="0">
                <a:solidFill>
                  <a:srgbClr val="002060"/>
                </a:solidFill>
              </a:rPr>
              <a:t> neuron </a:t>
            </a:r>
            <a:r>
              <a:rPr lang="en-US" sz="2800" dirty="0" err="1" smtClean="0">
                <a:solidFill>
                  <a:srgbClr val="002060"/>
                </a:solidFill>
              </a:rPr>
              <a:t>sinh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học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nhằm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phục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vụ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cho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một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bài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toán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cụ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thể</a:t>
            </a:r>
            <a:r>
              <a:rPr lang="en-US" sz="2800" dirty="0" smtClean="0">
                <a:solidFill>
                  <a:srgbClr val="002060"/>
                </a:solidFill>
              </a:rPr>
              <a:t> (</a:t>
            </a:r>
            <a:r>
              <a:rPr lang="en-US" sz="2800" dirty="0" err="1" smtClean="0">
                <a:solidFill>
                  <a:srgbClr val="002060"/>
                </a:solidFill>
              </a:rPr>
              <a:t>dự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đoán</a:t>
            </a:r>
            <a:r>
              <a:rPr lang="en-US" sz="2800" dirty="0" smtClean="0">
                <a:solidFill>
                  <a:srgbClr val="002060"/>
                </a:solidFill>
              </a:rPr>
              <a:t>, </a:t>
            </a:r>
            <a:r>
              <a:rPr lang="en-US" sz="2800" dirty="0" err="1" smtClean="0">
                <a:solidFill>
                  <a:srgbClr val="002060"/>
                </a:solidFill>
              </a:rPr>
              <a:t>nhận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dạng</a:t>
            </a:r>
            <a:r>
              <a:rPr lang="en-US" sz="2800" dirty="0" smtClean="0">
                <a:solidFill>
                  <a:srgbClr val="002060"/>
                </a:solidFill>
              </a:rPr>
              <a:t>, </a:t>
            </a:r>
            <a:r>
              <a:rPr lang="en-US" sz="2800" dirty="0" err="1" smtClean="0">
                <a:solidFill>
                  <a:srgbClr val="002060"/>
                </a:solidFill>
              </a:rPr>
              <a:t>phát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hiện</a:t>
            </a:r>
            <a:r>
              <a:rPr lang="en-US" sz="2800" dirty="0" smtClean="0">
                <a:solidFill>
                  <a:srgbClr val="002060"/>
                </a:solidFill>
              </a:rPr>
              <a:t>,…)</a:t>
            </a:r>
          </a:p>
          <a:p>
            <a:r>
              <a:rPr lang="en-US" sz="2800" dirty="0" err="1" smtClean="0">
                <a:solidFill>
                  <a:srgbClr val="002060"/>
                </a:solidFill>
              </a:rPr>
              <a:t>Không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hướng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đến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sự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phức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tạp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của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mạng</a:t>
            </a:r>
            <a:r>
              <a:rPr lang="en-US" sz="2800" dirty="0" smtClean="0">
                <a:solidFill>
                  <a:srgbClr val="002060"/>
                </a:solidFill>
              </a:rPr>
              <a:t> neuron </a:t>
            </a:r>
            <a:r>
              <a:rPr lang="en-US" sz="2800" dirty="0" err="1" smtClean="0">
                <a:solidFill>
                  <a:srgbClr val="002060"/>
                </a:solidFill>
              </a:rPr>
              <a:t>sinh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học</a:t>
            </a:r>
            <a:endParaRPr lang="en-US" sz="2800" dirty="0" smtClean="0">
              <a:solidFill>
                <a:srgbClr val="002060"/>
              </a:solidFill>
            </a:endParaRPr>
          </a:p>
          <a:p>
            <a:r>
              <a:rPr lang="en-US" sz="2800" dirty="0" err="1" smtClean="0">
                <a:solidFill>
                  <a:srgbClr val="002060"/>
                </a:solidFill>
              </a:rPr>
              <a:t>Một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số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điểm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giống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nhau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giữa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smtClean="0">
                <a:solidFill>
                  <a:srgbClr val="002060"/>
                </a:solidFill>
              </a:rPr>
              <a:t>NN </a:t>
            </a:r>
            <a:r>
              <a:rPr lang="en-US" sz="2800" dirty="0" err="1" smtClean="0">
                <a:solidFill>
                  <a:srgbClr val="002060"/>
                </a:solidFill>
              </a:rPr>
              <a:t>và</a:t>
            </a:r>
            <a:r>
              <a:rPr lang="en-US" sz="2800" dirty="0" smtClean="0">
                <a:solidFill>
                  <a:srgbClr val="002060"/>
                </a:solidFill>
              </a:rPr>
              <a:t> ANN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Tạo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ra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các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khối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là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đơn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giản</a:t>
            </a:r>
            <a:endParaRPr lang="en-US" sz="2400" dirty="0" smtClean="0">
              <a:solidFill>
                <a:srgbClr val="002060"/>
              </a:solidFill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rgbClr val="002060"/>
                </a:solidFill>
              </a:rPr>
              <a:t>Các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liên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kết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trong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mạng</a:t>
            </a:r>
            <a:r>
              <a:rPr lang="en-US" sz="2400" dirty="0" smtClean="0">
                <a:solidFill>
                  <a:srgbClr val="002060"/>
                </a:solidFill>
              </a:rPr>
              <a:t> neuron </a:t>
            </a:r>
            <a:r>
              <a:rPr lang="en-US" sz="2400" dirty="0" err="1" smtClean="0">
                <a:solidFill>
                  <a:srgbClr val="002060"/>
                </a:solidFill>
              </a:rPr>
              <a:t>cho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phép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xác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định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chức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năng</a:t>
            </a:r>
            <a:r>
              <a:rPr lang="en-US" sz="2400" dirty="0" smtClean="0">
                <a:solidFill>
                  <a:srgbClr val="002060"/>
                </a:solidFill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</a:rPr>
              <a:t>nhiệm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vụ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của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từng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mạng</a:t>
            </a:r>
            <a:endParaRPr lang="en-US" sz="2400" dirty="0" smtClean="0">
              <a:solidFill>
                <a:srgbClr val="002060"/>
              </a:solidFill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rgbClr val="002060"/>
                </a:solidFill>
              </a:rPr>
              <a:t>Có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khả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năng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học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và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tái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tạo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82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1.Mạng neuron là gì"/>
          <p:cNvSpPr txBox="1">
            <a:spLocks noGrp="1"/>
          </p:cNvSpPr>
          <p:nvPr>
            <p:ph type="ctrTitle"/>
          </p:nvPr>
        </p:nvSpPr>
        <p:spPr>
          <a:xfrm>
            <a:off x="-673" y="-14652"/>
            <a:ext cx="12980746" cy="134042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sz="7200" b="1" dirty="0" err="1" smtClean="0">
                <a:latin typeface="Constantia" panose="02030602050306030303" pitchFamily="18" charset="0"/>
              </a:rPr>
              <a:t>Mạng</a:t>
            </a:r>
            <a:r>
              <a:rPr sz="7200" b="1" dirty="0" smtClean="0">
                <a:latin typeface="Constantia" panose="02030602050306030303" pitchFamily="18" charset="0"/>
              </a:rPr>
              <a:t> neuron</a:t>
            </a:r>
            <a:endParaRPr sz="7200" b="1" dirty="0">
              <a:latin typeface="Constantia" panose="02030602050306030303" pitchFamily="18" charset="0"/>
            </a:endParaRPr>
          </a:p>
        </p:txBody>
      </p:sp>
      <p:sp>
        <p:nvSpPr>
          <p:cNvPr id="135" name="Mạng neuron nhân tạo"/>
          <p:cNvSpPr txBox="1">
            <a:spLocks noGrp="1"/>
          </p:cNvSpPr>
          <p:nvPr>
            <p:ph type="subTitle" idx="1"/>
          </p:nvPr>
        </p:nvSpPr>
        <p:spPr>
          <a:xfrm>
            <a:off x="554914" y="1786206"/>
            <a:ext cx="4735184" cy="694134"/>
          </a:xfrm>
          <a:prstGeom prst="rect">
            <a:avLst/>
          </a:prstGeom>
        </p:spPr>
        <p:txBody>
          <a:bodyPr>
            <a:normAutofit/>
          </a:bodyPr>
          <a:lstStyle>
            <a:lvl1pPr algn="just" defTabSz="525779"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err="1">
                <a:latin typeface="Constantia" panose="02030602050306030303" pitchFamily="18" charset="0"/>
              </a:rPr>
              <a:t>Mạng</a:t>
            </a:r>
            <a:r>
              <a:rPr dirty="0">
                <a:latin typeface="Constantia" panose="02030602050306030303" pitchFamily="18" charset="0"/>
              </a:rPr>
              <a:t> neuron </a:t>
            </a:r>
            <a:r>
              <a:rPr dirty="0" err="1">
                <a:latin typeface="Constantia" panose="02030602050306030303" pitchFamily="18" charset="0"/>
              </a:rPr>
              <a:t>nhân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tạo</a:t>
            </a:r>
            <a:endParaRPr dirty="0">
              <a:latin typeface="Constantia" panose="02030602050306030303" pitchFamily="18" charset="0"/>
            </a:endParaRPr>
          </a:p>
        </p:txBody>
      </p:sp>
      <p:sp>
        <p:nvSpPr>
          <p:cNvPr id="142" name="Số Trang chiếu"/>
          <p:cNvSpPr txBox="1">
            <a:spLocks noGrp="1"/>
          </p:cNvSpPr>
          <p:nvPr>
            <p:ph type="sldNum" sz="quarter" idx="1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>
                <a:latin typeface="Constantia" panose="02030602050306030303" pitchFamily="18" charset="0"/>
              </a:rPr>
              <a:t>13</a:t>
            </a:fld>
            <a:endParaRPr>
              <a:latin typeface="Constantia" panose="02030602050306030303" pitchFamily="18" charset="0"/>
            </a:endParaRPr>
          </a:p>
        </p:txBody>
      </p:sp>
      <p:sp>
        <p:nvSpPr>
          <p:cNvPr id="137" name="Mạng neuron"/>
          <p:cNvSpPr txBox="1"/>
          <p:nvPr/>
        </p:nvSpPr>
        <p:spPr>
          <a:xfrm>
            <a:off x="8819753" y="1786206"/>
            <a:ext cx="4735185" cy="69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algn="just">
              <a:defRPr sz="4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err="1">
                <a:solidFill>
                  <a:srgbClr val="0070C0"/>
                </a:solidFill>
                <a:latin typeface="Constantia" panose="02030602050306030303" pitchFamily="18" charset="0"/>
              </a:rPr>
              <a:t>Mạng</a:t>
            </a:r>
            <a:r>
              <a:rPr dirty="0">
                <a:solidFill>
                  <a:srgbClr val="0070C0"/>
                </a:solidFill>
                <a:latin typeface="Constantia" panose="02030602050306030303" pitchFamily="18" charset="0"/>
              </a:rPr>
              <a:t> neuron</a:t>
            </a:r>
          </a:p>
        </p:txBody>
      </p:sp>
      <p:sp>
        <p:nvSpPr>
          <p:cNvPr id="138" name="Mạng neuron nhân tạo thực chất là một máy tính được thiết kế để mô tả lại hoạt động của não người khi thực hiện một nhiệm vụ nào đó"/>
          <p:cNvSpPr txBox="1"/>
          <p:nvPr/>
        </p:nvSpPr>
        <p:spPr>
          <a:xfrm>
            <a:off x="554914" y="2940771"/>
            <a:ext cx="11869572" cy="2004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just">
              <a:defRPr sz="4000" b="0">
                <a:latin typeface="Arial"/>
                <a:ea typeface="Arial"/>
                <a:cs typeface="Arial"/>
                <a:sym typeface="Arial"/>
              </a:defRPr>
            </a:pPr>
            <a:r>
              <a:rPr sz="3600"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tantia" panose="02030602050306030303" pitchFamily="18" charset="0"/>
              </a:rPr>
              <a:t>Mạng</a:t>
            </a:r>
            <a:r>
              <a:rPr sz="36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tantia" panose="02030602050306030303" pitchFamily="18" charset="0"/>
              </a:rPr>
              <a:t> neuron </a:t>
            </a:r>
            <a:r>
              <a:rPr sz="3600"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tantia" panose="02030602050306030303" pitchFamily="18" charset="0"/>
              </a:rPr>
              <a:t>nhân</a:t>
            </a:r>
            <a:r>
              <a:rPr sz="36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sz="3600"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tantia" panose="02030602050306030303" pitchFamily="18" charset="0"/>
              </a:rPr>
              <a:t>tạo</a:t>
            </a:r>
            <a:r>
              <a:rPr sz="3600" dirty="0">
                <a:latin typeface="Constantia" panose="02030602050306030303" pitchFamily="18" charset="0"/>
              </a:rPr>
              <a:t> </a:t>
            </a:r>
            <a:r>
              <a:rPr sz="3600" dirty="0" err="1">
                <a:latin typeface="Constantia" panose="02030602050306030303" pitchFamily="18" charset="0"/>
              </a:rPr>
              <a:t>thực</a:t>
            </a:r>
            <a:r>
              <a:rPr sz="3600" dirty="0">
                <a:latin typeface="Constantia" panose="02030602050306030303" pitchFamily="18" charset="0"/>
              </a:rPr>
              <a:t> </a:t>
            </a:r>
            <a:r>
              <a:rPr sz="3600" dirty="0" err="1">
                <a:latin typeface="Constantia" panose="02030602050306030303" pitchFamily="18" charset="0"/>
              </a:rPr>
              <a:t>chất</a:t>
            </a:r>
            <a:r>
              <a:rPr sz="3600" dirty="0">
                <a:latin typeface="Constantia" panose="02030602050306030303" pitchFamily="18" charset="0"/>
              </a:rPr>
              <a:t> </a:t>
            </a:r>
            <a:r>
              <a:rPr sz="3600" dirty="0" err="1">
                <a:latin typeface="Constantia" panose="02030602050306030303" pitchFamily="18" charset="0"/>
              </a:rPr>
              <a:t>là</a:t>
            </a:r>
            <a:r>
              <a:rPr sz="3600" dirty="0">
                <a:latin typeface="Constantia" panose="02030602050306030303" pitchFamily="18" charset="0"/>
              </a:rPr>
              <a:t> </a:t>
            </a:r>
            <a:r>
              <a:rPr sz="3600" dirty="0" err="1">
                <a:latin typeface="Constantia" panose="02030602050306030303" pitchFamily="18" charset="0"/>
              </a:rPr>
              <a:t>một</a:t>
            </a:r>
            <a:r>
              <a:rPr sz="3600" dirty="0">
                <a:latin typeface="Constantia" panose="02030602050306030303" pitchFamily="18" charset="0"/>
              </a:rPr>
              <a:t> </a:t>
            </a:r>
            <a:r>
              <a:rPr sz="3600" dirty="0" err="1">
                <a:solidFill>
                  <a:schemeClr val="accent5">
                    <a:lumOff val="-29866"/>
                  </a:schemeClr>
                </a:solidFill>
                <a:latin typeface="Constantia" panose="02030602050306030303" pitchFamily="18" charset="0"/>
              </a:rPr>
              <a:t>máy</a:t>
            </a:r>
            <a:r>
              <a:rPr sz="3600" dirty="0">
                <a:solidFill>
                  <a:schemeClr val="accent5">
                    <a:lumOff val="-29866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sz="3600" dirty="0" err="1">
                <a:solidFill>
                  <a:schemeClr val="accent5">
                    <a:lumOff val="-29866"/>
                  </a:schemeClr>
                </a:solidFill>
                <a:latin typeface="Constantia" panose="02030602050306030303" pitchFamily="18" charset="0"/>
              </a:rPr>
              <a:t>tính</a:t>
            </a:r>
            <a:r>
              <a:rPr sz="3600" dirty="0">
                <a:latin typeface="Constantia" panose="02030602050306030303" pitchFamily="18" charset="0"/>
              </a:rPr>
              <a:t> </a:t>
            </a:r>
            <a:r>
              <a:rPr sz="3600" dirty="0" err="1">
                <a:latin typeface="Constantia" panose="02030602050306030303" pitchFamily="18" charset="0"/>
              </a:rPr>
              <a:t>được</a:t>
            </a:r>
            <a:r>
              <a:rPr sz="3600" dirty="0">
                <a:latin typeface="Constantia" panose="02030602050306030303" pitchFamily="18" charset="0"/>
              </a:rPr>
              <a:t> </a:t>
            </a:r>
            <a:r>
              <a:rPr sz="3600" dirty="0" err="1">
                <a:latin typeface="Constantia" panose="02030602050306030303" pitchFamily="18" charset="0"/>
              </a:rPr>
              <a:t>thiết</a:t>
            </a:r>
            <a:r>
              <a:rPr sz="3600" dirty="0">
                <a:latin typeface="Constantia" panose="02030602050306030303" pitchFamily="18" charset="0"/>
              </a:rPr>
              <a:t> </a:t>
            </a:r>
            <a:r>
              <a:rPr sz="3600" dirty="0" err="1">
                <a:latin typeface="Constantia" panose="02030602050306030303" pitchFamily="18" charset="0"/>
              </a:rPr>
              <a:t>kế</a:t>
            </a:r>
            <a:r>
              <a:rPr sz="3600" dirty="0">
                <a:latin typeface="Constantia" panose="02030602050306030303" pitchFamily="18" charset="0"/>
              </a:rPr>
              <a:t> </a:t>
            </a:r>
            <a:r>
              <a:rPr sz="3600" dirty="0" err="1">
                <a:latin typeface="Constantia" panose="02030602050306030303" pitchFamily="18" charset="0"/>
              </a:rPr>
              <a:t>để</a:t>
            </a:r>
            <a:r>
              <a:rPr sz="3600" dirty="0">
                <a:latin typeface="Constantia" panose="02030602050306030303" pitchFamily="18" charset="0"/>
              </a:rPr>
              <a:t> </a:t>
            </a:r>
            <a:r>
              <a:rPr sz="3600" dirty="0" err="1">
                <a:latin typeface="Constantia" panose="02030602050306030303" pitchFamily="18" charset="0"/>
              </a:rPr>
              <a:t>mô</a:t>
            </a:r>
            <a:r>
              <a:rPr sz="3600" dirty="0">
                <a:latin typeface="Constantia" panose="02030602050306030303" pitchFamily="18" charset="0"/>
              </a:rPr>
              <a:t> </a:t>
            </a:r>
            <a:r>
              <a:rPr sz="3600" dirty="0" err="1">
                <a:latin typeface="Constantia" panose="02030602050306030303" pitchFamily="18" charset="0"/>
              </a:rPr>
              <a:t>tả</a:t>
            </a:r>
            <a:r>
              <a:rPr sz="3600" dirty="0">
                <a:latin typeface="Constantia" panose="02030602050306030303" pitchFamily="18" charset="0"/>
              </a:rPr>
              <a:t> </a:t>
            </a:r>
            <a:r>
              <a:rPr sz="3600" dirty="0" err="1">
                <a:latin typeface="Constantia" panose="02030602050306030303" pitchFamily="18" charset="0"/>
              </a:rPr>
              <a:t>lại</a:t>
            </a:r>
            <a:r>
              <a:rPr sz="3600" dirty="0">
                <a:latin typeface="Constantia" panose="02030602050306030303" pitchFamily="18" charset="0"/>
              </a:rPr>
              <a:t> </a:t>
            </a:r>
            <a:r>
              <a:rPr sz="3600" dirty="0" err="1">
                <a:solidFill>
                  <a:schemeClr val="accent5">
                    <a:lumOff val="-29866"/>
                  </a:schemeClr>
                </a:solidFill>
                <a:latin typeface="Constantia" panose="02030602050306030303" pitchFamily="18" charset="0"/>
              </a:rPr>
              <a:t>hoạt</a:t>
            </a:r>
            <a:r>
              <a:rPr sz="3600" dirty="0">
                <a:solidFill>
                  <a:schemeClr val="accent5">
                    <a:lumOff val="-29866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sz="3600" dirty="0" err="1">
                <a:solidFill>
                  <a:schemeClr val="accent5">
                    <a:lumOff val="-29866"/>
                  </a:schemeClr>
                </a:solidFill>
                <a:latin typeface="Constantia" panose="02030602050306030303" pitchFamily="18" charset="0"/>
              </a:rPr>
              <a:t>động</a:t>
            </a:r>
            <a:r>
              <a:rPr sz="3600" dirty="0">
                <a:solidFill>
                  <a:schemeClr val="accent5">
                    <a:lumOff val="-29866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sz="3600" dirty="0" err="1">
                <a:solidFill>
                  <a:schemeClr val="accent5">
                    <a:lumOff val="-29866"/>
                  </a:schemeClr>
                </a:solidFill>
                <a:latin typeface="Constantia" panose="02030602050306030303" pitchFamily="18" charset="0"/>
              </a:rPr>
              <a:t>của</a:t>
            </a:r>
            <a:r>
              <a:rPr sz="3600" dirty="0">
                <a:solidFill>
                  <a:schemeClr val="accent5">
                    <a:lumOff val="-29866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sz="3600" dirty="0" err="1">
                <a:solidFill>
                  <a:schemeClr val="accent5">
                    <a:lumOff val="-29866"/>
                  </a:schemeClr>
                </a:solidFill>
                <a:latin typeface="Constantia" panose="02030602050306030303" pitchFamily="18" charset="0"/>
              </a:rPr>
              <a:t>não</a:t>
            </a:r>
            <a:r>
              <a:rPr sz="3600" dirty="0">
                <a:solidFill>
                  <a:schemeClr val="accent5">
                    <a:lumOff val="-29866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sz="3600" dirty="0" err="1">
                <a:solidFill>
                  <a:schemeClr val="accent5">
                    <a:lumOff val="-29866"/>
                  </a:schemeClr>
                </a:solidFill>
                <a:latin typeface="Constantia" panose="02030602050306030303" pitchFamily="18" charset="0"/>
              </a:rPr>
              <a:t>ngườ</a:t>
            </a:r>
            <a:r>
              <a:rPr sz="3600" dirty="0" err="1">
                <a:latin typeface="Constantia" panose="02030602050306030303" pitchFamily="18" charset="0"/>
              </a:rPr>
              <a:t>i</a:t>
            </a:r>
            <a:r>
              <a:rPr sz="3600" dirty="0">
                <a:latin typeface="Constantia" panose="02030602050306030303" pitchFamily="18" charset="0"/>
              </a:rPr>
              <a:t> </a:t>
            </a:r>
            <a:r>
              <a:rPr sz="3600" dirty="0" err="1">
                <a:latin typeface="Constantia" panose="02030602050306030303" pitchFamily="18" charset="0"/>
              </a:rPr>
              <a:t>khi</a:t>
            </a:r>
            <a:r>
              <a:rPr sz="3600" dirty="0">
                <a:latin typeface="Constantia" panose="02030602050306030303" pitchFamily="18" charset="0"/>
              </a:rPr>
              <a:t> </a:t>
            </a:r>
            <a:r>
              <a:rPr sz="3600" dirty="0" err="1">
                <a:latin typeface="Constantia" panose="02030602050306030303" pitchFamily="18" charset="0"/>
              </a:rPr>
              <a:t>thực</a:t>
            </a:r>
            <a:r>
              <a:rPr sz="3600" dirty="0">
                <a:latin typeface="Constantia" panose="02030602050306030303" pitchFamily="18" charset="0"/>
              </a:rPr>
              <a:t> </a:t>
            </a:r>
            <a:r>
              <a:rPr sz="3600" dirty="0" err="1">
                <a:latin typeface="Constantia" panose="02030602050306030303" pitchFamily="18" charset="0"/>
              </a:rPr>
              <a:t>hiện</a:t>
            </a:r>
            <a:r>
              <a:rPr sz="3600" dirty="0">
                <a:latin typeface="Constantia" panose="02030602050306030303" pitchFamily="18" charset="0"/>
              </a:rPr>
              <a:t> </a:t>
            </a:r>
            <a:r>
              <a:rPr sz="3600" dirty="0" err="1">
                <a:latin typeface="Constantia" panose="02030602050306030303" pitchFamily="18" charset="0"/>
              </a:rPr>
              <a:t>một</a:t>
            </a:r>
            <a:r>
              <a:rPr sz="3600" dirty="0">
                <a:latin typeface="Constantia" panose="02030602050306030303" pitchFamily="18" charset="0"/>
              </a:rPr>
              <a:t> </a:t>
            </a:r>
            <a:r>
              <a:rPr sz="3600" dirty="0" err="1">
                <a:solidFill>
                  <a:schemeClr val="accent5">
                    <a:lumOff val="-29866"/>
                  </a:schemeClr>
                </a:solidFill>
                <a:latin typeface="Constantia" panose="02030602050306030303" pitchFamily="18" charset="0"/>
              </a:rPr>
              <a:t>nhiệm</a:t>
            </a:r>
            <a:r>
              <a:rPr sz="3600" dirty="0">
                <a:solidFill>
                  <a:schemeClr val="accent5">
                    <a:lumOff val="-29866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sz="3600" dirty="0" err="1">
                <a:solidFill>
                  <a:schemeClr val="accent5">
                    <a:lumOff val="-29866"/>
                  </a:schemeClr>
                </a:solidFill>
                <a:latin typeface="Constantia" panose="02030602050306030303" pitchFamily="18" charset="0"/>
              </a:rPr>
              <a:t>vụ</a:t>
            </a:r>
            <a:r>
              <a:rPr sz="3600" dirty="0">
                <a:latin typeface="Constantia" panose="02030602050306030303" pitchFamily="18" charset="0"/>
              </a:rPr>
              <a:t> </a:t>
            </a:r>
            <a:r>
              <a:rPr sz="3600" dirty="0" err="1">
                <a:latin typeface="Constantia" panose="02030602050306030303" pitchFamily="18" charset="0"/>
              </a:rPr>
              <a:t>nào</a:t>
            </a:r>
            <a:r>
              <a:rPr sz="3600" dirty="0">
                <a:latin typeface="Constantia" panose="02030602050306030303" pitchFamily="18" charset="0"/>
              </a:rPr>
              <a:t> </a:t>
            </a:r>
            <a:r>
              <a:rPr sz="3600" dirty="0" err="1">
                <a:latin typeface="Constantia" panose="02030602050306030303" pitchFamily="18" charset="0"/>
              </a:rPr>
              <a:t>đó</a:t>
            </a:r>
            <a:endParaRPr sz="3600" dirty="0">
              <a:latin typeface="Constantia" panose="02030602050306030303" pitchFamily="18" charset="0"/>
            </a:endParaRPr>
          </a:p>
        </p:txBody>
      </p:sp>
      <p:sp>
        <p:nvSpPr>
          <p:cNvPr id="139" name="Mũi tên Hai chiều"/>
          <p:cNvSpPr/>
          <p:nvPr/>
        </p:nvSpPr>
        <p:spPr>
          <a:xfrm>
            <a:off x="5791200" y="1786206"/>
            <a:ext cx="2527452" cy="694134"/>
          </a:xfrm>
          <a:prstGeom prst="leftRightArrow">
            <a:avLst>
              <a:gd name="adj1" fmla="val 32000"/>
              <a:gd name="adj2" fmla="val 80503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Constantia" panose="02030602050306030303" pitchFamily="18" charset="0"/>
            </a:endParaRPr>
          </a:p>
        </p:txBody>
      </p:sp>
      <p:sp>
        <p:nvSpPr>
          <p:cNvPr id="140" name="Xử lý hệ thống cả tuyến tính lẫn phi tuyến…"/>
          <p:cNvSpPr txBox="1"/>
          <p:nvPr/>
        </p:nvSpPr>
        <p:spPr>
          <a:xfrm>
            <a:off x="2565400" y="5758636"/>
            <a:ext cx="10642600" cy="289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/>
          <a:p>
            <a:pPr marL="457200" indent="-457200" algn="just">
              <a:buSzPct val="100000"/>
              <a:buFont typeface="Wingdings" panose="05000000000000000000" pitchFamily="2" charset="2"/>
              <a:buChar char="§"/>
              <a:defRPr sz="3000" b="0">
                <a:latin typeface="Arial"/>
                <a:ea typeface="Arial"/>
                <a:cs typeface="Arial"/>
                <a:sym typeface="Arial"/>
              </a:defRPr>
            </a:pPr>
            <a:r>
              <a:rPr sz="3200" dirty="0" err="1">
                <a:latin typeface="Constantia" panose="02030602050306030303" pitchFamily="18" charset="0"/>
              </a:rPr>
              <a:t>Xử</a:t>
            </a:r>
            <a:r>
              <a:rPr sz="3200" dirty="0">
                <a:latin typeface="Constantia" panose="02030602050306030303" pitchFamily="18" charset="0"/>
              </a:rPr>
              <a:t> </a:t>
            </a:r>
            <a:r>
              <a:rPr sz="3200" dirty="0" err="1">
                <a:latin typeface="Constantia" panose="02030602050306030303" pitchFamily="18" charset="0"/>
              </a:rPr>
              <a:t>lý</a:t>
            </a:r>
            <a:r>
              <a:rPr sz="3200" dirty="0">
                <a:latin typeface="Constantia" panose="02030602050306030303" pitchFamily="18" charset="0"/>
              </a:rPr>
              <a:t> </a:t>
            </a:r>
            <a:r>
              <a:rPr sz="3200" dirty="0" err="1">
                <a:latin typeface="Constantia" panose="02030602050306030303" pitchFamily="18" charset="0"/>
              </a:rPr>
              <a:t>hệ</a:t>
            </a:r>
            <a:r>
              <a:rPr sz="3200" dirty="0">
                <a:latin typeface="Constantia" panose="02030602050306030303" pitchFamily="18" charset="0"/>
              </a:rPr>
              <a:t> </a:t>
            </a:r>
            <a:r>
              <a:rPr sz="3200" dirty="0" err="1">
                <a:latin typeface="Constantia" panose="02030602050306030303" pitchFamily="18" charset="0"/>
              </a:rPr>
              <a:t>thống</a:t>
            </a:r>
            <a:r>
              <a:rPr sz="3200" dirty="0">
                <a:latin typeface="Constantia" panose="02030602050306030303" pitchFamily="18" charset="0"/>
              </a:rPr>
              <a:t> </a:t>
            </a:r>
            <a:r>
              <a:rPr sz="3200" dirty="0" err="1">
                <a:latin typeface="Constantia" panose="02030602050306030303" pitchFamily="18" charset="0"/>
              </a:rPr>
              <a:t>cả</a:t>
            </a:r>
            <a:r>
              <a:rPr sz="3200" dirty="0">
                <a:latin typeface="Constantia" panose="02030602050306030303" pitchFamily="18" charset="0"/>
              </a:rPr>
              <a:t> </a:t>
            </a:r>
            <a:r>
              <a:rPr sz="3200" dirty="0" err="1">
                <a:latin typeface="Constantia" panose="02030602050306030303" pitchFamily="18" charset="0"/>
              </a:rPr>
              <a:t>tuyến</a:t>
            </a:r>
            <a:r>
              <a:rPr sz="3200" dirty="0">
                <a:latin typeface="Constantia" panose="02030602050306030303" pitchFamily="18" charset="0"/>
              </a:rPr>
              <a:t> </a:t>
            </a:r>
            <a:r>
              <a:rPr sz="3200" dirty="0" err="1">
                <a:latin typeface="Constantia" panose="02030602050306030303" pitchFamily="18" charset="0"/>
              </a:rPr>
              <a:t>tính</a:t>
            </a:r>
            <a:r>
              <a:rPr sz="3200" dirty="0">
                <a:latin typeface="Constantia" panose="02030602050306030303" pitchFamily="18" charset="0"/>
              </a:rPr>
              <a:t> </a:t>
            </a:r>
            <a:r>
              <a:rPr sz="3200" dirty="0" err="1">
                <a:latin typeface="Constantia" panose="02030602050306030303" pitchFamily="18" charset="0"/>
              </a:rPr>
              <a:t>lẫn</a:t>
            </a:r>
            <a:r>
              <a:rPr sz="3200" dirty="0">
                <a:latin typeface="Constantia" panose="02030602050306030303" pitchFamily="18" charset="0"/>
              </a:rPr>
              <a:t> phi </a:t>
            </a:r>
            <a:r>
              <a:rPr sz="3200" dirty="0" err="1" smtClean="0">
                <a:latin typeface="Constantia" panose="02030602050306030303" pitchFamily="18" charset="0"/>
              </a:rPr>
              <a:t>tuyến</a:t>
            </a:r>
            <a:endParaRPr lang="en-US" sz="3200" dirty="0" smtClean="0">
              <a:latin typeface="Constantia" panose="02030602050306030303" pitchFamily="18" charset="0"/>
            </a:endParaRPr>
          </a:p>
          <a:p>
            <a:pPr marL="457200" indent="-457200" algn="just">
              <a:buSzPct val="100000"/>
              <a:buFont typeface="Wingdings" panose="05000000000000000000" pitchFamily="2" charset="2"/>
              <a:buChar char="§"/>
              <a:defRPr sz="3000" b="0">
                <a:latin typeface="Arial"/>
                <a:ea typeface="Arial"/>
                <a:cs typeface="Arial"/>
                <a:sym typeface="Arial"/>
              </a:defRPr>
            </a:pPr>
            <a:r>
              <a:rPr sz="3200" dirty="0" smtClean="0">
                <a:latin typeface="Constantia" panose="02030602050306030303" pitchFamily="18" charset="0"/>
              </a:rPr>
              <a:t>Input-Output </a:t>
            </a:r>
            <a:r>
              <a:rPr sz="3200" dirty="0">
                <a:latin typeface="Constantia" panose="02030602050306030303" pitchFamily="18" charset="0"/>
              </a:rPr>
              <a:t>mapping </a:t>
            </a:r>
            <a:endParaRPr lang="en-US" sz="3200" dirty="0" smtClean="0">
              <a:latin typeface="Constantia" panose="02030602050306030303" pitchFamily="18" charset="0"/>
            </a:endParaRPr>
          </a:p>
          <a:p>
            <a:pPr marL="457200" indent="-457200" algn="just">
              <a:buSzPct val="100000"/>
              <a:buFont typeface="Wingdings" panose="05000000000000000000" pitchFamily="2" charset="2"/>
              <a:buChar char="§"/>
              <a:defRPr sz="3000" b="0">
                <a:latin typeface="Arial"/>
                <a:ea typeface="Arial"/>
                <a:cs typeface="Arial"/>
                <a:sym typeface="Arial"/>
              </a:defRPr>
            </a:pPr>
            <a:r>
              <a:rPr sz="3200" dirty="0" err="1" smtClean="0">
                <a:latin typeface="Constantia" panose="02030602050306030303" pitchFamily="18" charset="0"/>
              </a:rPr>
              <a:t>Có</a:t>
            </a:r>
            <a:r>
              <a:rPr sz="3200" dirty="0" smtClean="0">
                <a:latin typeface="Constantia" panose="02030602050306030303" pitchFamily="18" charset="0"/>
              </a:rPr>
              <a:t> </a:t>
            </a:r>
            <a:r>
              <a:rPr sz="3200" dirty="0" err="1">
                <a:latin typeface="Constantia" panose="02030602050306030303" pitchFamily="18" charset="0"/>
              </a:rPr>
              <a:t>khả</a:t>
            </a:r>
            <a:r>
              <a:rPr sz="3200" dirty="0">
                <a:latin typeface="Constantia" panose="02030602050306030303" pitchFamily="18" charset="0"/>
              </a:rPr>
              <a:t> </a:t>
            </a:r>
            <a:r>
              <a:rPr sz="3200" dirty="0" err="1">
                <a:latin typeface="Constantia" panose="02030602050306030303" pitchFamily="18" charset="0"/>
              </a:rPr>
              <a:t>năng</a:t>
            </a:r>
            <a:r>
              <a:rPr sz="3200" dirty="0">
                <a:latin typeface="Constantia" panose="02030602050306030303" pitchFamily="18" charset="0"/>
              </a:rPr>
              <a:t> </a:t>
            </a:r>
            <a:r>
              <a:rPr sz="3200" dirty="0" err="1">
                <a:latin typeface="Constantia" panose="02030602050306030303" pitchFamily="18" charset="0"/>
              </a:rPr>
              <a:t>thích</a:t>
            </a:r>
            <a:r>
              <a:rPr sz="3200" dirty="0">
                <a:latin typeface="Constantia" panose="02030602050306030303" pitchFamily="18" charset="0"/>
              </a:rPr>
              <a:t> </a:t>
            </a:r>
            <a:r>
              <a:rPr sz="3200" dirty="0" err="1">
                <a:latin typeface="Constantia" panose="02030602050306030303" pitchFamily="18" charset="0"/>
              </a:rPr>
              <a:t>nghi</a:t>
            </a:r>
            <a:r>
              <a:rPr sz="3200" dirty="0">
                <a:latin typeface="Constantia" panose="02030602050306030303" pitchFamily="18" charset="0"/>
              </a:rPr>
              <a:t> </a:t>
            </a:r>
            <a:r>
              <a:rPr sz="3200" dirty="0" err="1" smtClean="0">
                <a:latin typeface="Constantia" panose="02030602050306030303" pitchFamily="18" charset="0"/>
              </a:rPr>
              <a:t>cao</a:t>
            </a:r>
            <a:endParaRPr lang="en-US" sz="3200" dirty="0" smtClean="0">
              <a:latin typeface="Constantia" panose="02030602050306030303" pitchFamily="18" charset="0"/>
            </a:endParaRPr>
          </a:p>
          <a:p>
            <a:pPr marL="457200" indent="-457200" algn="just">
              <a:buSzPct val="100000"/>
              <a:buFont typeface="Wingdings" panose="05000000000000000000" pitchFamily="2" charset="2"/>
              <a:buChar char="§"/>
              <a:defRPr sz="3000" b="0">
                <a:latin typeface="Arial"/>
                <a:ea typeface="Arial"/>
                <a:cs typeface="Arial"/>
                <a:sym typeface="Arial"/>
              </a:defRPr>
            </a:pPr>
            <a:r>
              <a:rPr sz="3200" dirty="0" err="1" smtClean="0">
                <a:latin typeface="Constantia" panose="02030602050306030303" pitchFamily="18" charset="0"/>
              </a:rPr>
              <a:t>Đáp</a:t>
            </a:r>
            <a:r>
              <a:rPr sz="3200" dirty="0" smtClean="0">
                <a:latin typeface="Constantia" panose="02030602050306030303" pitchFamily="18" charset="0"/>
              </a:rPr>
              <a:t> </a:t>
            </a:r>
            <a:r>
              <a:rPr sz="3200" dirty="0" err="1">
                <a:latin typeface="Constantia" panose="02030602050306030303" pitchFamily="18" charset="0"/>
              </a:rPr>
              <a:t>ứng</a:t>
            </a:r>
            <a:r>
              <a:rPr sz="3200" dirty="0">
                <a:latin typeface="Constantia" panose="02030602050306030303" pitchFamily="18" charset="0"/>
              </a:rPr>
              <a:t> </a:t>
            </a:r>
            <a:r>
              <a:rPr sz="3200" dirty="0" err="1">
                <a:latin typeface="Constantia" panose="02030602050306030303" pitchFamily="18" charset="0"/>
              </a:rPr>
              <a:t>đầu</a:t>
            </a:r>
            <a:r>
              <a:rPr sz="3200" dirty="0">
                <a:latin typeface="Constantia" panose="02030602050306030303" pitchFamily="18" charset="0"/>
              </a:rPr>
              <a:t> </a:t>
            </a:r>
            <a:r>
              <a:rPr sz="3200" dirty="0" err="1">
                <a:latin typeface="Constantia" panose="02030602050306030303" pitchFamily="18" charset="0"/>
              </a:rPr>
              <a:t>ra</a:t>
            </a:r>
            <a:r>
              <a:rPr sz="3200" dirty="0">
                <a:latin typeface="Constantia" panose="02030602050306030303" pitchFamily="18" charset="0"/>
              </a:rPr>
              <a:t> </a:t>
            </a:r>
            <a:r>
              <a:rPr sz="3200" dirty="0" err="1">
                <a:latin typeface="Constantia" panose="02030602050306030303" pitchFamily="18" charset="0"/>
              </a:rPr>
              <a:t>có</a:t>
            </a:r>
            <a:r>
              <a:rPr sz="3200" dirty="0">
                <a:latin typeface="Constantia" panose="02030602050306030303" pitchFamily="18" charset="0"/>
              </a:rPr>
              <a:t> </a:t>
            </a:r>
            <a:r>
              <a:rPr sz="3200" dirty="0" err="1">
                <a:latin typeface="Constantia" panose="02030602050306030303" pitchFamily="18" charset="0"/>
              </a:rPr>
              <a:t>độ</a:t>
            </a:r>
            <a:r>
              <a:rPr sz="3200" dirty="0">
                <a:latin typeface="Constantia" panose="02030602050306030303" pitchFamily="18" charset="0"/>
              </a:rPr>
              <a:t> tin </a:t>
            </a:r>
            <a:r>
              <a:rPr sz="3200" dirty="0" err="1">
                <a:latin typeface="Constantia" panose="02030602050306030303" pitchFamily="18" charset="0"/>
              </a:rPr>
              <a:t>cậy</a:t>
            </a:r>
            <a:r>
              <a:rPr sz="3200" dirty="0">
                <a:latin typeface="Constantia" panose="02030602050306030303" pitchFamily="18" charset="0"/>
              </a:rPr>
              <a:t> </a:t>
            </a:r>
            <a:r>
              <a:rPr sz="3200" dirty="0" err="1" smtClean="0">
                <a:latin typeface="Constantia" panose="02030602050306030303" pitchFamily="18" charset="0"/>
              </a:rPr>
              <a:t>tốt</a:t>
            </a:r>
            <a:endParaRPr lang="en-US" sz="3200" dirty="0" smtClean="0">
              <a:latin typeface="Constantia" panose="02030602050306030303" pitchFamily="18" charset="0"/>
            </a:endParaRPr>
          </a:p>
          <a:p>
            <a:pPr marL="457200" indent="-457200" algn="just">
              <a:buSzPct val="100000"/>
              <a:buFont typeface="Wingdings" panose="05000000000000000000" pitchFamily="2" charset="2"/>
              <a:buChar char="§"/>
              <a:defRPr sz="3000" b="0">
                <a:latin typeface="Arial"/>
                <a:ea typeface="Arial"/>
                <a:cs typeface="Arial"/>
                <a:sym typeface="Arial"/>
              </a:defRPr>
            </a:pPr>
            <a:r>
              <a:rPr sz="3200" dirty="0" err="1" smtClean="0">
                <a:latin typeface="Constantia" panose="02030602050306030303" pitchFamily="18" charset="0"/>
              </a:rPr>
              <a:t>Có</a:t>
            </a:r>
            <a:r>
              <a:rPr sz="3200" dirty="0" smtClean="0">
                <a:latin typeface="Constantia" panose="02030602050306030303" pitchFamily="18" charset="0"/>
              </a:rPr>
              <a:t> </a:t>
            </a:r>
            <a:r>
              <a:rPr sz="3200" dirty="0" err="1">
                <a:latin typeface="Constantia" panose="02030602050306030303" pitchFamily="18" charset="0"/>
              </a:rPr>
              <a:t>khả</a:t>
            </a:r>
            <a:r>
              <a:rPr sz="3200" dirty="0">
                <a:latin typeface="Constantia" panose="02030602050306030303" pitchFamily="18" charset="0"/>
              </a:rPr>
              <a:t> </a:t>
            </a:r>
            <a:r>
              <a:rPr sz="3200" dirty="0" err="1">
                <a:latin typeface="Constantia" panose="02030602050306030303" pitchFamily="18" charset="0"/>
              </a:rPr>
              <a:t>năng</a:t>
            </a:r>
            <a:r>
              <a:rPr sz="3200" dirty="0">
                <a:latin typeface="Constantia" panose="02030602050306030303" pitchFamily="18" charset="0"/>
              </a:rPr>
              <a:t> </a:t>
            </a:r>
            <a:r>
              <a:rPr sz="3200" dirty="0" err="1">
                <a:latin typeface="Constantia" panose="02030602050306030303" pitchFamily="18" charset="0"/>
              </a:rPr>
              <a:t>tích</a:t>
            </a:r>
            <a:r>
              <a:rPr sz="3200" dirty="0">
                <a:latin typeface="Constantia" panose="02030602050306030303" pitchFamily="18" charset="0"/>
              </a:rPr>
              <a:t> </a:t>
            </a:r>
            <a:r>
              <a:rPr sz="3200" dirty="0" err="1">
                <a:latin typeface="Constantia" panose="02030602050306030303" pitchFamily="18" charset="0"/>
              </a:rPr>
              <a:t>hợp</a:t>
            </a:r>
            <a:r>
              <a:rPr sz="3200" dirty="0">
                <a:latin typeface="Constantia" panose="02030602050306030303" pitchFamily="18" charset="0"/>
              </a:rPr>
              <a:t> </a:t>
            </a:r>
            <a:r>
              <a:rPr sz="3200" dirty="0" err="1">
                <a:latin typeface="Constantia" panose="02030602050306030303" pitchFamily="18" charset="0"/>
              </a:rPr>
              <a:t>với</a:t>
            </a:r>
            <a:r>
              <a:rPr sz="3200" dirty="0">
                <a:latin typeface="Constantia" panose="02030602050306030303" pitchFamily="18" charset="0"/>
              </a:rPr>
              <a:t> </a:t>
            </a:r>
            <a:r>
              <a:rPr sz="3200" dirty="0" err="1">
                <a:latin typeface="Constantia" panose="02030602050306030303" pitchFamily="18" charset="0"/>
              </a:rPr>
              <a:t>mạch</a:t>
            </a:r>
            <a:r>
              <a:rPr sz="3200" dirty="0">
                <a:latin typeface="Constantia" panose="02030602050306030303" pitchFamily="18" charset="0"/>
              </a:rPr>
              <a:t> </a:t>
            </a:r>
            <a:r>
              <a:rPr sz="3200" dirty="0" err="1">
                <a:latin typeface="Constantia" panose="02030602050306030303" pitchFamily="18" charset="0"/>
              </a:rPr>
              <a:t>điện</a:t>
            </a:r>
            <a:r>
              <a:rPr sz="3200" dirty="0">
                <a:latin typeface="Constantia" panose="02030602050306030303" pitchFamily="18" charset="0"/>
              </a:rPr>
              <a:t> </a:t>
            </a:r>
            <a:r>
              <a:rPr sz="3200" dirty="0" err="1">
                <a:latin typeface="Constantia" panose="02030602050306030303" pitchFamily="18" charset="0"/>
              </a:rPr>
              <a:t>tử</a:t>
            </a:r>
            <a:endParaRPr sz="3200" dirty="0">
              <a:latin typeface="Constantia" panose="02030602050306030303" pitchFamily="18" charset="0"/>
            </a:endParaRPr>
          </a:p>
        </p:txBody>
      </p:sp>
      <p:sp>
        <p:nvSpPr>
          <p:cNvPr id="141" name="Ưu điểm"/>
          <p:cNvSpPr txBox="1"/>
          <p:nvPr/>
        </p:nvSpPr>
        <p:spPr>
          <a:xfrm>
            <a:off x="1955800" y="5008104"/>
            <a:ext cx="227466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rPr u="sng" dirty="0" err="1">
                <a:solidFill>
                  <a:srgbClr val="0070C0"/>
                </a:solidFill>
                <a:latin typeface="Constantia" panose="02030602050306030303" pitchFamily="18" charset="0"/>
              </a:rPr>
              <a:t>Ưu</a:t>
            </a:r>
            <a:r>
              <a:rPr u="sng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u="sng" dirty="0" err="1">
                <a:solidFill>
                  <a:srgbClr val="0070C0"/>
                </a:solidFill>
                <a:latin typeface="Constantia" panose="02030602050306030303" pitchFamily="18" charset="0"/>
              </a:rPr>
              <a:t>điểm</a:t>
            </a:r>
            <a:endParaRPr u="sng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Bấm hai lần để sửa"/>
          <p:cNvSpPr txBox="1">
            <a:spLocks noGrp="1"/>
          </p:cNvSpPr>
          <p:nvPr>
            <p:ph type="ctrTitle"/>
          </p:nvPr>
        </p:nvSpPr>
        <p:spPr>
          <a:xfrm>
            <a:off x="-673" y="-14652"/>
            <a:ext cx="12980746" cy="1340427"/>
          </a:xfrm>
          <a:prstGeom prst="rect">
            <a:avLst/>
          </a:prstGeom>
        </p:spPr>
        <p:txBody>
          <a:bodyPr/>
          <a:lstStyle/>
          <a:p>
            <a:pPr lvl="1"/>
            <a:r>
              <a:t> </a:t>
            </a:r>
          </a:p>
        </p:txBody>
      </p:sp>
      <p:sp>
        <p:nvSpPr>
          <p:cNvPr id="191" name="Số Trang chiếu"/>
          <p:cNvSpPr txBox="1">
            <a:spLocks noGrp="1"/>
          </p:cNvSpPr>
          <p:nvPr>
            <p:ph type="sldNum" sz="quarter" idx="12"/>
          </p:nvPr>
        </p:nvSpPr>
        <p:spPr>
          <a:xfrm>
            <a:off x="6223855" y="9166460"/>
            <a:ext cx="227280" cy="32430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85" name="Tín hiệu lan truyền giữa các tế bào thần kinh là các tín hiệu điện - hoá…"/>
          <p:cNvSpPr txBox="1"/>
          <p:nvPr/>
        </p:nvSpPr>
        <p:spPr>
          <a:xfrm>
            <a:off x="1790700" y="5504601"/>
            <a:ext cx="10972800" cy="241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476250" indent="-476250" algn="l">
              <a:buSzPct val="100000"/>
              <a:buAutoNum type="arabicPeriod"/>
              <a:defRPr sz="3000" b="0"/>
            </a:pPr>
            <a:r>
              <a:rPr dirty="0" err="1">
                <a:latin typeface="Constantia" panose="02030602050306030303" pitchFamily="18" charset="0"/>
              </a:rPr>
              <a:t>Tín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hiệu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lan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truyền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giữa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các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tế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bào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thần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kinh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là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các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tín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hiệu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tantia" panose="02030602050306030303" pitchFamily="18" charset="0"/>
              </a:rPr>
              <a:t>điện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tantia" panose="02030602050306030303" pitchFamily="18" charset="0"/>
              </a:rPr>
              <a:t> - 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tantia" panose="02030602050306030303" pitchFamily="18" charset="0"/>
              </a:rPr>
              <a:t>hoá</a:t>
            </a:r>
            <a:endParaRPr dirty="0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latin typeface="Constantia" panose="02030602050306030303" pitchFamily="18" charset="0"/>
            </a:endParaRPr>
          </a:p>
          <a:p>
            <a:pPr marL="476250" indent="-476250" algn="l">
              <a:buSzPct val="100000"/>
              <a:buFontTx/>
              <a:buAutoNum type="arabicPeriod"/>
              <a:defRPr sz="3000" b="0"/>
            </a:pPr>
            <a:r>
              <a:rPr dirty="0" err="1">
                <a:latin typeface="Constantia" panose="02030602050306030303" pitchFamily="18" charset="0"/>
              </a:rPr>
              <a:t>Thông</a:t>
            </a:r>
            <a:r>
              <a:rPr dirty="0">
                <a:latin typeface="Constantia" panose="02030602050306030303" pitchFamily="18" charset="0"/>
              </a:rPr>
              <a:t> tin </a:t>
            </a:r>
            <a:r>
              <a:rPr dirty="0" err="1">
                <a:latin typeface="Constantia" panose="02030602050306030303" pitchFamily="18" charset="0"/>
              </a:rPr>
              <a:t>được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trao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đổi</a:t>
            </a:r>
            <a:r>
              <a:rPr dirty="0">
                <a:latin typeface="Constantia" panose="02030602050306030303" pitchFamily="18" charset="0"/>
              </a:rPr>
              <a:t> ở </a:t>
            </a:r>
            <a:r>
              <a:rPr dirty="0" err="1">
                <a:latin typeface="Constantia" panose="02030602050306030303" pitchFamily="18" charset="0"/>
              </a:rPr>
              <a:t>các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khớp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thần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kinh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khi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tổng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các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tín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hiệu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vào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tantia" panose="02030602050306030303" pitchFamily="18" charset="0"/>
              </a:rPr>
              <a:t>lớn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tantia" panose="02030602050306030303" pitchFamily="18" charset="0"/>
              </a:rPr>
              <a:t>hơn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tantia" panose="02030602050306030303" pitchFamily="18" charset="0"/>
              </a:rPr>
              <a:t>một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tantia" panose="02030602050306030303" pitchFamily="18" charset="0"/>
              </a:rPr>
              <a:t>ngưỡng</a:t>
            </a:r>
            <a:r>
              <a:rPr dirty="0">
                <a:latin typeface="Constantia" panose="02030602050306030303" pitchFamily="18" charset="0"/>
              </a:rPr>
              <a:t> - </a:t>
            </a:r>
            <a:r>
              <a:rPr lang="vi-VN" dirty="0">
                <a:latin typeface="Constantia" panose="02030602050306030303" pitchFamily="18" charset="0"/>
              </a:rPr>
              <a:t>Tế bào được kích thích</a:t>
            </a:r>
          </a:p>
          <a:p>
            <a:pPr marL="476250" indent="-476250" algn="l">
              <a:buSzPct val="100000"/>
              <a:buAutoNum type="arabicPeriod"/>
              <a:defRPr sz="3000" b="0"/>
            </a:pPr>
            <a:r>
              <a:rPr dirty="0" err="1" smtClean="0">
                <a:latin typeface="Constantia" panose="02030602050306030303" pitchFamily="18" charset="0"/>
              </a:rPr>
              <a:t>Tế</a:t>
            </a:r>
            <a:r>
              <a:rPr dirty="0" smtClean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bào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bị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kích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thích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sẽ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đưa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ra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các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tín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hiệu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ra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tương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ứng</a:t>
            </a:r>
            <a:endParaRPr dirty="0">
              <a:latin typeface="Constantia" panose="02030602050306030303" pitchFamily="18" charset="0"/>
            </a:endParaRPr>
          </a:p>
        </p:txBody>
      </p:sp>
      <p:sp>
        <p:nvSpPr>
          <p:cNvPr id="186" name="Tế bào thần kinh"/>
          <p:cNvSpPr txBox="1"/>
          <p:nvPr/>
        </p:nvSpPr>
        <p:spPr>
          <a:xfrm>
            <a:off x="-673" y="-14652"/>
            <a:ext cx="12980746" cy="1340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>
              <a:defRPr sz="8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72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Tế</a:t>
            </a:r>
            <a:r>
              <a:rPr sz="7200" b="1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sz="72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bào</a:t>
            </a:r>
            <a:r>
              <a:rPr sz="7200" b="1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sz="72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thần</a:t>
            </a:r>
            <a:r>
              <a:rPr sz="7200" b="1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sz="72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kinh</a:t>
            </a:r>
            <a:endParaRPr sz="72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pic>
        <p:nvPicPr>
          <p:cNvPr id="190" name="neoronsinhhoc.jpg" descr="neoronsinhho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7643" y="1389127"/>
            <a:ext cx="8984343" cy="40521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5652" y="365109"/>
            <a:ext cx="10325377" cy="11879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dirty="0" err="1" smtClean="0"/>
              <a:t>Lịch</a:t>
            </a:r>
            <a:r>
              <a:rPr lang="en-US" sz="7200" b="1" dirty="0" smtClean="0"/>
              <a:t> </a:t>
            </a:r>
            <a:r>
              <a:rPr lang="en-US" sz="7200" b="1" dirty="0" err="1" smtClean="0"/>
              <a:t>sử</a:t>
            </a:r>
            <a:r>
              <a:rPr lang="en-US" sz="7200" b="1" dirty="0" smtClean="0"/>
              <a:t> </a:t>
            </a:r>
            <a:r>
              <a:rPr lang="en-US" sz="7200" b="1" dirty="0" err="1" smtClean="0"/>
              <a:t>về</a:t>
            </a:r>
            <a:r>
              <a:rPr lang="en-US" sz="7200" b="1" dirty="0" smtClean="0"/>
              <a:t> ANN</a:t>
            </a:r>
            <a:endParaRPr lang="en-US" sz="7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014" y="4421206"/>
            <a:ext cx="11000015" cy="51673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5372" y="1973943"/>
            <a:ext cx="11988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dirty="0" smtClean="0"/>
              <a:t> </a:t>
            </a:r>
            <a:r>
              <a:rPr lang="en-US" sz="2800" b="0" dirty="0" err="1" smtClean="0"/>
              <a:t>Thập</a:t>
            </a:r>
            <a:r>
              <a:rPr lang="en-US" sz="2800" b="0" dirty="0"/>
              <a:t> </a:t>
            </a:r>
            <a:r>
              <a:rPr lang="en-US" sz="2800" b="0" dirty="0" err="1" smtClean="0"/>
              <a:t>niên</a:t>
            </a:r>
            <a:r>
              <a:rPr lang="en-US" sz="2800" b="0" dirty="0" smtClean="0"/>
              <a:t> 1940s: </a:t>
            </a:r>
            <a:r>
              <a:rPr lang="en-US" sz="2800" b="0" dirty="0" err="1" smtClean="0"/>
              <a:t>Sự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xuất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hiện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của</a:t>
            </a:r>
            <a:r>
              <a:rPr lang="en-US" sz="2800" b="0" dirty="0" smtClean="0"/>
              <a:t> neuron network </a:t>
            </a:r>
            <a:r>
              <a:rPr lang="en-US" sz="2800" b="0" dirty="0" err="1" smtClean="0"/>
              <a:t>cùng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máy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tính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điện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tử</a:t>
            </a:r>
            <a:endParaRPr lang="en-US" sz="2800" b="0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b="0" dirty="0" smtClean="0"/>
              <a:t> 1950-1960: </a:t>
            </a:r>
            <a:r>
              <a:rPr lang="en-US" sz="2800" b="0" dirty="0" err="1" smtClean="0"/>
              <a:t>Kỷ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nguyên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vàng</a:t>
            </a:r>
            <a:r>
              <a:rPr lang="en-US" sz="2800" b="0" dirty="0" smtClean="0"/>
              <a:t> (Golden age) </a:t>
            </a:r>
            <a:r>
              <a:rPr lang="en-US" sz="2800" b="0" dirty="0" err="1" smtClean="0"/>
              <a:t>đầu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tiên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của</a:t>
            </a:r>
            <a:r>
              <a:rPr lang="en-US" sz="2800" b="0" dirty="0" smtClean="0"/>
              <a:t> neural network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b="0" dirty="0"/>
              <a:t> </a:t>
            </a:r>
            <a:r>
              <a:rPr lang="en-US" sz="2800" b="0" dirty="0" smtClean="0"/>
              <a:t>1970-1980: </a:t>
            </a:r>
            <a:r>
              <a:rPr lang="en-US" sz="2800" b="0" dirty="0" err="1" smtClean="0"/>
              <a:t>Không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phát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triển</a:t>
            </a:r>
            <a:endParaRPr lang="en-US" sz="2800" b="0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b="0" dirty="0"/>
              <a:t> </a:t>
            </a:r>
            <a:r>
              <a:rPr lang="en-US" sz="2800" b="0" dirty="0" smtClean="0"/>
              <a:t>1980s: </a:t>
            </a:r>
            <a:r>
              <a:rPr lang="en-US" sz="2800" b="0" dirty="0" err="1" smtClean="0"/>
              <a:t>Sự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xuất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hiện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của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các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mạng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lan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truyền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ngược</a:t>
            </a:r>
            <a:endParaRPr lang="en-US" sz="2800" b="0" dirty="0" smtClean="0"/>
          </a:p>
        </p:txBody>
      </p:sp>
    </p:spTree>
    <p:extLst>
      <p:ext uri="{BB962C8B-B14F-4D97-AF65-F5344CB8AC3E}">
        <p14:creationId xmlns:p14="http://schemas.microsoft.com/office/powerpoint/2010/main" val="24474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ổng quan về neuron và mạng neuron"/>
          <p:cNvSpPr txBox="1">
            <a:spLocks noGrp="1"/>
          </p:cNvSpPr>
          <p:nvPr>
            <p:ph type="ctrTitle"/>
          </p:nvPr>
        </p:nvSpPr>
        <p:spPr>
          <a:xfrm>
            <a:off x="310243" y="-14652"/>
            <a:ext cx="12669829" cy="134042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0624">
              <a:defRPr sz="5760"/>
            </a:lvl1pPr>
          </a:lstStyle>
          <a:p>
            <a:r>
              <a:rPr sz="6000" b="1" dirty="0" err="1">
                <a:solidFill>
                  <a:srgbClr val="002060"/>
                </a:solidFill>
                <a:latin typeface="Constantia" panose="02030602050306030303" pitchFamily="18" charset="0"/>
              </a:rPr>
              <a:t>Tổng</a:t>
            </a:r>
            <a:r>
              <a:rPr sz="6000" b="1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sz="6000" b="1" dirty="0" err="1">
                <a:solidFill>
                  <a:srgbClr val="002060"/>
                </a:solidFill>
                <a:latin typeface="Constantia" panose="02030602050306030303" pitchFamily="18" charset="0"/>
              </a:rPr>
              <a:t>quan</a:t>
            </a:r>
            <a:r>
              <a:rPr sz="6000" b="1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sz="6000" b="1" dirty="0" err="1">
                <a:solidFill>
                  <a:srgbClr val="002060"/>
                </a:solidFill>
                <a:latin typeface="Constantia" panose="02030602050306030303" pitchFamily="18" charset="0"/>
              </a:rPr>
              <a:t>về</a:t>
            </a:r>
            <a:r>
              <a:rPr sz="6000" b="1" dirty="0">
                <a:solidFill>
                  <a:srgbClr val="002060"/>
                </a:solidFill>
                <a:latin typeface="Constantia" panose="02030602050306030303" pitchFamily="18" charset="0"/>
              </a:rPr>
              <a:t> neuron </a:t>
            </a:r>
            <a:r>
              <a:rPr sz="6000" b="1" dirty="0" err="1">
                <a:solidFill>
                  <a:srgbClr val="002060"/>
                </a:solidFill>
                <a:latin typeface="Constantia" panose="02030602050306030303" pitchFamily="18" charset="0"/>
              </a:rPr>
              <a:t>và</a:t>
            </a:r>
            <a:r>
              <a:rPr sz="6000" b="1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sz="6000" b="1" dirty="0" err="1">
                <a:solidFill>
                  <a:srgbClr val="002060"/>
                </a:solidFill>
                <a:latin typeface="Constantia" panose="02030602050306030303" pitchFamily="18" charset="0"/>
              </a:rPr>
              <a:t>mạng</a:t>
            </a:r>
            <a:r>
              <a:rPr sz="6000" b="1" dirty="0">
                <a:solidFill>
                  <a:srgbClr val="002060"/>
                </a:solidFill>
                <a:latin typeface="Constantia" panose="02030602050306030303" pitchFamily="18" charset="0"/>
              </a:rPr>
              <a:t> neuron</a:t>
            </a:r>
          </a:p>
        </p:txBody>
      </p:sp>
      <p:sp>
        <p:nvSpPr>
          <p:cNvPr id="131" name="Mạng neuron là gì ?…"/>
          <p:cNvSpPr txBox="1">
            <a:spLocks noGrp="1"/>
          </p:cNvSpPr>
          <p:nvPr>
            <p:ph type="subTitle" idx="1"/>
          </p:nvPr>
        </p:nvSpPr>
        <p:spPr>
          <a:xfrm>
            <a:off x="661667" y="2236149"/>
            <a:ext cx="11901972" cy="35405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35000" indent="-635000" algn="just">
              <a:buSzPct val="100000"/>
              <a:buAutoNum type="arabicPeriod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Giới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thiệu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chung</a:t>
            </a:r>
            <a:endParaRPr lang="en-US" sz="4000" b="1" dirty="0" smtClean="0">
              <a:solidFill>
                <a:schemeClr val="bg1">
                  <a:lumMod val="75000"/>
                </a:schemeClr>
              </a:solidFill>
              <a:latin typeface="Constantia" panose="02030602050306030303" pitchFamily="18" charset="0"/>
            </a:endParaRPr>
          </a:p>
          <a:p>
            <a:pPr marL="635000" indent="-635000" algn="just">
              <a:buSzPct val="100000"/>
              <a:buAutoNum type="arabicPeriod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latin typeface="Constantia" panose="02030602050306030303" pitchFamily="18" charset="0"/>
              </a:rPr>
              <a:t>Vai</a:t>
            </a:r>
            <a:r>
              <a:rPr lang="en-US" sz="4000" b="1" dirty="0" smtClean="0"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latin typeface="Constantia" panose="02030602050306030303" pitchFamily="18" charset="0"/>
              </a:rPr>
              <a:t>trò</a:t>
            </a:r>
            <a:r>
              <a:rPr lang="en-US" sz="4000" b="1" dirty="0" smtClean="0"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latin typeface="Constantia" panose="02030602050306030303" pitchFamily="18" charset="0"/>
              </a:rPr>
              <a:t>của</a:t>
            </a:r>
            <a:r>
              <a:rPr lang="en-US" sz="4000" b="1" dirty="0" smtClean="0"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latin typeface="Constantia" panose="02030602050306030303" pitchFamily="18" charset="0"/>
              </a:rPr>
              <a:t>mạng</a:t>
            </a:r>
            <a:r>
              <a:rPr lang="en-US" sz="4000" b="1" dirty="0" smtClean="0"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latin typeface="Constantia" panose="02030602050306030303" pitchFamily="18" charset="0"/>
              </a:rPr>
              <a:t>nơ-ron</a:t>
            </a:r>
            <a:r>
              <a:rPr lang="en-US" sz="4000" b="1" dirty="0" smtClean="0"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latin typeface="Constantia" panose="02030602050306030303" pitchFamily="18" charset="0"/>
              </a:rPr>
              <a:t>trong</a:t>
            </a:r>
            <a:r>
              <a:rPr lang="en-US" sz="4000" b="1" dirty="0" smtClean="0"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latin typeface="Constantia" panose="02030602050306030303" pitchFamily="18" charset="0"/>
              </a:rPr>
              <a:t>xử</a:t>
            </a:r>
            <a:r>
              <a:rPr lang="en-US" sz="4000" b="1" dirty="0" smtClean="0"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latin typeface="Constantia" panose="02030602050306030303" pitchFamily="18" charset="0"/>
              </a:rPr>
              <a:t>lý</a:t>
            </a:r>
            <a:r>
              <a:rPr lang="en-US" sz="4000" b="1" dirty="0" smtClean="0"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latin typeface="Constantia" panose="02030602050306030303" pitchFamily="18" charset="0"/>
              </a:rPr>
              <a:t>tín</a:t>
            </a:r>
            <a:r>
              <a:rPr lang="en-US" sz="4000" b="1" dirty="0" smtClean="0"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latin typeface="Constantia" panose="02030602050306030303" pitchFamily="18" charset="0"/>
              </a:rPr>
              <a:t>hiệu</a:t>
            </a:r>
            <a:endParaRPr lang="en-US" sz="4000" b="1" dirty="0" smtClean="0">
              <a:latin typeface="Constantia" panose="02030602050306030303" pitchFamily="18" charset="0"/>
            </a:endParaRPr>
          </a:p>
          <a:p>
            <a:pPr marL="635000" indent="-635000" algn="just">
              <a:buSzPct val="100000"/>
              <a:buAutoNum type="arabicPeriod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Một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số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ứng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dụng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của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mạng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nơ-ron</a:t>
            </a:r>
            <a:endParaRPr lang="en-US" sz="4000" b="1" dirty="0" smtClean="0">
              <a:solidFill>
                <a:schemeClr val="bg1">
                  <a:lumMod val="75000"/>
                </a:schemeClr>
              </a:solidFill>
              <a:latin typeface="Constantia" panose="02030602050306030303" pitchFamily="18" charset="0"/>
            </a:endParaRPr>
          </a:p>
          <a:p>
            <a:pPr marL="635000" indent="-635000" algn="just">
              <a:buSzPct val="100000"/>
              <a:buAutoNum type="arabicPeriod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Một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số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công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cụ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thực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hành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môn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học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 </a:t>
            </a:r>
          </a:p>
        </p:txBody>
      </p:sp>
      <p:sp>
        <p:nvSpPr>
          <p:cNvPr id="133" name="Số Trang chiếu"/>
          <p:cNvSpPr txBox="1">
            <a:spLocks noGrp="1"/>
          </p:cNvSpPr>
          <p:nvPr>
            <p:ph type="sldNum" sz="quarter" idx="1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65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6952" y="13574"/>
            <a:ext cx="9371305" cy="1202434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err="1" smtClean="0"/>
              <a:t>Một</a:t>
            </a:r>
            <a:r>
              <a:rPr lang="en-US" sz="7200" b="1" dirty="0" smtClean="0"/>
              <a:t> </a:t>
            </a:r>
            <a:r>
              <a:rPr lang="en-US" sz="7200" b="1" dirty="0" err="1" smtClean="0"/>
              <a:t>số</a:t>
            </a:r>
            <a:r>
              <a:rPr lang="en-US" sz="7200" b="1" dirty="0" smtClean="0"/>
              <a:t> </a:t>
            </a:r>
            <a:r>
              <a:rPr lang="en-US" sz="7200" b="1" dirty="0" err="1" smtClean="0"/>
              <a:t>mạng</a:t>
            </a:r>
            <a:r>
              <a:rPr lang="en-US" sz="7200" b="1" dirty="0" smtClean="0"/>
              <a:t> DNN</a:t>
            </a:r>
            <a:endParaRPr lang="en-US" sz="7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515" y="1582057"/>
            <a:ext cx="2525484" cy="80179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87"/>
          <a:stretch/>
        </p:blipFill>
        <p:spPr>
          <a:xfrm>
            <a:off x="910772" y="4254027"/>
            <a:ext cx="9296400" cy="26740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0829" y="1796334"/>
            <a:ext cx="5593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Constantia" panose="02030602050306030303" pitchFamily="18" charset="0"/>
              </a:rPr>
              <a:t>GoogleNet</a:t>
            </a:r>
            <a:endParaRPr lang="en-US" sz="48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5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6952" y="13574"/>
            <a:ext cx="9371305" cy="1202434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err="1" smtClean="0"/>
              <a:t>Một</a:t>
            </a:r>
            <a:r>
              <a:rPr lang="en-US" sz="7200" b="1" dirty="0" smtClean="0"/>
              <a:t> </a:t>
            </a:r>
            <a:r>
              <a:rPr lang="en-US" sz="7200" b="1" dirty="0" err="1" smtClean="0"/>
              <a:t>số</a:t>
            </a:r>
            <a:r>
              <a:rPr lang="en-US" sz="7200" b="1" dirty="0" smtClean="0"/>
              <a:t> </a:t>
            </a:r>
            <a:r>
              <a:rPr lang="en-US" sz="7200" b="1" dirty="0" err="1" smtClean="0"/>
              <a:t>mạng</a:t>
            </a:r>
            <a:r>
              <a:rPr lang="en-US" sz="7200" b="1" dirty="0" smtClean="0"/>
              <a:t> DNN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>
            <a:off x="-497114" y="2086620"/>
            <a:ext cx="5593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nstantia" panose="02030602050306030303" pitchFamily="18" charset="0"/>
              </a:rPr>
              <a:t>VGG-19</a:t>
            </a:r>
            <a:endParaRPr lang="en-US" sz="4800" dirty="0">
              <a:latin typeface="Constantia" panose="02030602050306030303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886" y="1378873"/>
            <a:ext cx="7286172" cy="837472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497114" y="2917617"/>
            <a:ext cx="5593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nstantia" panose="02030602050306030303" pitchFamily="18" charset="0"/>
              </a:rPr>
              <a:t>ResNet-152</a:t>
            </a:r>
            <a:endParaRPr lang="en-US" sz="48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1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ổng quan về neuron và mạng neuron"/>
          <p:cNvSpPr txBox="1">
            <a:spLocks noGrp="1"/>
          </p:cNvSpPr>
          <p:nvPr>
            <p:ph type="ctrTitle"/>
          </p:nvPr>
        </p:nvSpPr>
        <p:spPr>
          <a:xfrm>
            <a:off x="310243" y="-14652"/>
            <a:ext cx="12669829" cy="134042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0624">
              <a:defRPr sz="5760"/>
            </a:lvl1pPr>
          </a:lstStyle>
          <a:p>
            <a:r>
              <a:rPr sz="6000" b="1" dirty="0" err="1">
                <a:solidFill>
                  <a:srgbClr val="002060"/>
                </a:solidFill>
                <a:latin typeface="Constantia" panose="02030602050306030303" pitchFamily="18" charset="0"/>
              </a:rPr>
              <a:t>Tổng</a:t>
            </a:r>
            <a:r>
              <a:rPr sz="6000" b="1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sz="6000" b="1" dirty="0" err="1">
                <a:solidFill>
                  <a:srgbClr val="002060"/>
                </a:solidFill>
                <a:latin typeface="Constantia" panose="02030602050306030303" pitchFamily="18" charset="0"/>
              </a:rPr>
              <a:t>quan</a:t>
            </a:r>
            <a:r>
              <a:rPr sz="6000" b="1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sz="6000" b="1" dirty="0" err="1">
                <a:solidFill>
                  <a:srgbClr val="002060"/>
                </a:solidFill>
                <a:latin typeface="Constantia" panose="02030602050306030303" pitchFamily="18" charset="0"/>
              </a:rPr>
              <a:t>về</a:t>
            </a:r>
            <a:r>
              <a:rPr sz="6000" b="1" dirty="0">
                <a:solidFill>
                  <a:srgbClr val="002060"/>
                </a:solidFill>
                <a:latin typeface="Constantia" panose="02030602050306030303" pitchFamily="18" charset="0"/>
              </a:rPr>
              <a:t> neuron </a:t>
            </a:r>
            <a:r>
              <a:rPr sz="6000" b="1" dirty="0" err="1">
                <a:solidFill>
                  <a:srgbClr val="002060"/>
                </a:solidFill>
                <a:latin typeface="Constantia" panose="02030602050306030303" pitchFamily="18" charset="0"/>
              </a:rPr>
              <a:t>và</a:t>
            </a:r>
            <a:r>
              <a:rPr sz="6000" b="1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sz="6000" b="1" dirty="0" err="1">
                <a:solidFill>
                  <a:srgbClr val="002060"/>
                </a:solidFill>
                <a:latin typeface="Constantia" panose="02030602050306030303" pitchFamily="18" charset="0"/>
              </a:rPr>
              <a:t>mạng</a:t>
            </a:r>
            <a:r>
              <a:rPr sz="6000" b="1" dirty="0">
                <a:solidFill>
                  <a:srgbClr val="002060"/>
                </a:solidFill>
                <a:latin typeface="Constantia" panose="02030602050306030303" pitchFamily="18" charset="0"/>
              </a:rPr>
              <a:t> neuron</a:t>
            </a:r>
          </a:p>
        </p:txBody>
      </p:sp>
      <p:sp>
        <p:nvSpPr>
          <p:cNvPr id="131" name="Mạng neuron là gì ?…"/>
          <p:cNvSpPr txBox="1">
            <a:spLocks noGrp="1"/>
          </p:cNvSpPr>
          <p:nvPr>
            <p:ph type="subTitle" idx="1"/>
          </p:nvPr>
        </p:nvSpPr>
        <p:spPr>
          <a:xfrm>
            <a:off x="661667" y="2236149"/>
            <a:ext cx="11901972" cy="35405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35000" indent="-635000" algn="just">
              <a:buSzPct val="100000"/>
              <a:buAutoNum type="arabicPeriod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Giới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thiệu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chung</a:t>
            </a:r>
            <a:endParaRPr lang="en-US" sz="4000" b="1" dirty="0" smtClean="0">
              <a:solidFill>
                <a:schemeClr val="bg1">
                  <a:lumMod val="75000"/>
                </a:schemeClr>
              </a:solidFill>
              <a:latin typeface="Constantia" panose="02030602050306030303" pitchFamily="18" charset="0"/>
            </a:endParaRPr>
          </a:p>
          <a:p>
            <a:pPr marL="635000" indent="-635000" algn="just">
              <a:buSzPct val="100000"/>
              <a:buAutoNum type="arabicPeriod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Vai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trò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của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mạng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nơ-ron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trong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xử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lý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tín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hiệu</a:t>
            </a:r>
            <a:endParaRPr lang="en-US" sz="4000" b="1" dirty="0" smtClean="0">
              <a:solidFill>
                <a:schemeClr val="bg1">
                  <a:lumMod val="75000"/>
                </a:schemeClr>
              </a:solidFill>
              <a:latin typeface="Constantia" panose="02030602050306030303" pitchFamily="18" charset="0"/>
            </a:endParaRPr>
          </a:p>
          <a:p>
            <a:pPr marL="635000" indent="-635000" algn="just">
              <a:buSzPct val="100000"/>
              <a:buAutoNum type="arabicPeriod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 err="1" smtClean="0">
                <a:latin typeface="Constantia" panose="02030602050306030303" pitchFamily="18" charset="0"/>
              </a:rPr>
              <a:t>Một</a:t>
            </a:r>
            <a:r>
              <a:rPr lang="en-US" sz="4000" b="1" dirty="0" smtClean="0"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latin typeface="Constantia" panose="02030602050306030303" pitchFamily="18" charset="0"/>
              </a:rPr>
              <a:t>số</a:t>
            </a:r>
            <a:r>
              <a:rPr lang="en-US" sz="4000" b="1" dirty="0" smtClean="0"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latin typeface="Constantia" panose="02030602050306030303" pitchFamily="18" charset="0"/>
              </a:rPr>
              <a:t>ứng</a:t>
            </a:r>
            <a:r>
              <a:rPr lang="en-US" sz="4000" b="1" dirty="0" smtClean="0"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latin typeface="Constantia" panose="02030602050306030303" pitchFamily="18" charset="0"/>
              </a:rPr>
              <a:t>dụng</a:t>
            </a:r>
            <a:r>
              <a:rPr lang="en-US" sz="4000" b="1" dirty="0" smtClean="0"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latin typeface="Constantia" panose="02030602050306030303" pitchFamily="18" charset="0"/>
              </a:rPr>
              <a:t>của</a:t>
            </a:r>
            <a:r>
              <a:rPr lang="en-US" sz="4000" b="1" dirty="0" smtClean="0"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latin typeface="Constantia" panose="02030602050306030303" pitchFamily="18" charset="0"/>
              </a:rPr>
              <a:t>mạng</a:t>
            </a:r>
            <a:r>
              <a:rPr lang="en-US" sz="4000" b="1" dirty="0" smtClean="0"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latin typeface="Constantia" panose="02030602050306030303" pitchFamily="18" charset="0"/>
              </a:rPr>
              <a:t>nơ-ron</a:t>
            </a:r>
            <a:endParaRPr lang="en-US" sz="4000" b="1" dirty="0" smtClean="0">
              <a:latin typeface="Constantia" panose="02030602050306030303" pitchFamily="18" charset="0"/>
            </a:endParaRPr>
          </a:p>
          <a:p>
            <a:pPr marL="635000" indent="-635000" algn="just">
              <a:buSzPct val="100000"/>
              <a:buAutoNum type="arabicPeriod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Một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số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công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cụ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thực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hành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môn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học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 </a:t>
            </a:r>
          </a:p>
        </p:txBody>
      </p:sp>
      <p:sp>
        <p:nvSpPr>
          <p:cNvPr id="133" name="Số Trang chiếu"/>
          <p:cNvSpPr txBox="1">
            <a:spLocks noGrp="1"/>
          </p:cNvSpPr>
          <p:nvPr>
            <p:ph type="sldNum" sz="quarter" idx="1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722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Nội dung môn học"/>
          <p:cNvSpPr txBox="1">
            <a:spLocks noGrp="1"/>
          </p:cNvSpPr>
          <p:nvPr>
            <p:ph type="ctrTitle"/>
          </p:nvPr>
        </p:nvSpPr>
        <p:spPr>
          <a:xfrm>
            <a:off x="-673" y="-14652"/>
            <a:ext cx="12980746" cy="134042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sz="7200" b="1" dirty="0" err="1">
                <a:solidFill>
                  <a:srgbClr val="002060"/>
                </a:solidFill>
                <a:latin typeface="Constantia" panose="02030602050306030303" pitchFamily="18" charset="0"/>
              </a:rPr>
              <a:t>Nội</a:t>
            </a:r>
            <a:r>
              <a:rPr sz="7200" b="1" dirty="0">
                <a:solidFill>
                  <a:srgbClr val="002060"/>
                </a:solidFill>
                <a:latin typeface="Constantia" panose="02030602050306030303" pitchFamily="18" charset="0"/>
              </a:rPr>
              <a:t> dung </a:t>
            </a:r>
            <a:r>
              <a:rPr sz="7200" b="1" dirty="0" err="1">
                <a:solidFill>
                  <a:srgbClr val="002060"/>
                </a:solidFill>
                <a:latin typeface="Constantia" panose="02030602050306030303" pitchFamily="18" charset="0"/>
              </a:rPr>
              <a:t>môn</a:t>
            </a:r>
            <a:r>
              <a:rPr sz="7200" b="1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sz="7200" b="1" dirty="0" err="1">
                <a:solidFill>
                  <a:srgbClr val="002060"/>
                </a:solidFill>
                <a:latin typeface="Constantia" panose="02030602050306030303" pitchFamily="18" charset="0"/>
              </a:rPr>
              <a:t>học</a:t>
            </a:r>
            <a:endParaRPr sz="7200" b="1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sp>
        <p:nvSpPr>
          <p:cNvPr id="123" name="Tên môn học: Mạng neuron và ứng dụng trong xử lý tín hiệu…"/>
          <p:cNvSpPr txBox="1">
            <a:spLocks noGrp="1"/>
          </p:cNvSpPr>
          <p:nvPr>
            <p:ph type="subTitle" idx="1"/>
          </p:nvPr>
        </p:nvSpPr>
        <p:spPr>
          <a:xfrm>
            <a:off x="511624" y="1786206"/>
            <a:ext cx="11956152" cy="73985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42950" indent="-742950" algn="just">
              <a:buSzPct val="100000"/>
              <a:buFont typeface="+mj-lt"/>
              <a:buAutoNum type="arabicPeriod"/>
              <a:defRPr sz="4000" b="1">
                <a:latin typeface="Arial"/>
                <a:ea typeface="Arial"/>
                <a:cs typeface="Arial"/>
                <a:sym typeface="Arial"/>
              </a:defRPr>
            </a:pPr>
            <a:r>
              <a:rPr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Thời</a:t>
            </a:r>
            <a:r>
              <a:rPr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2060"/>
                </a:solidFill>
                <a:latin typeface="Constantia" panose="02030602050306030303" pitchFamily="18" charset="0"/>
              </a:rPr>
              <a:t>lượng</a:t>
            </a:r>
            <a:r>
              <a:rPr dirty="0">
                <a:solidFill>
                  <a:srgbClr val="002060"/>
                </a:solidFill>
                <a:latin typeface="Constantia" panose="02030602050306030303" pitchFamily="18" charset="0"/>
              </a:rPr>
              <a:t>: </a:t>
            </a:r>
            <a:r>
              <a:rPr b="0" dirty="0">
                <a:solidFill>
                  <a:srgbClr val="002060"/>
                </a:solidFill>
                <a:latin typeface="Constantia" panose="02030602050306030303" pitchFamily="18" charset="0"/>
              </a:rPr>
              <a:t>2 </a:t>
            </a:r>
            <a:r>
              <a:rPr b="0" dirty="0" err="1">
                <a:solidFill>
                  <a:srgbClr val="002060"/>
                </a:solidFill>
                <a:latin typeface="Constantia" panose="02030602050306030303" pitchFamily="18" charset="0"/>
              </a:rPr>
              <a:t>tín</a:t>
            </a:r>
            <a:r>
              <a:rPr b="0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b="0" dirty="0" err="1">
                <a:solidFill>
                  <a:srgbClr val="002060"/>
                </a:solidFill>
                <a:latin typeface="Constantia" panose="02030602050306030303" pitchFamily="18" charset="0"/>
              </a:rPr>
              <a:t>chỉ</a:t>
            </a:r>
            <a:r>
              <a:rPr b="0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b="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(</a:t>
            </a:r>
            <a:r>
              <a:rPr lang="en-US" b="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9</a:t>
            </a:r>
            <a:r>
              <a:rPr b="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b="0" dirty="0" err="1">
                <a:solidFill>
                  <a:srgbClr val="002060"/>
                </a:solidFill>
                <a:latin typeface="Constantia" panose="02030602050306030303" pitchFamily="18" charset="0"/>
              </a:rPr>
              <a:t>buổi</a:t>
            </a:r>
            <a:r>
              <a:rPr b="0" dirty="0">
                <a:solidFill>
                  <a:srgbClr val="002060"/>
                </a:solidFill>
                <a:latin typeface="Constantia" panose="02030602050306030303" pitchFamily="18" charset="0"/>
              </a:rPr>
              <a:t> LT + 4 </a:t>
            </a:r>
            <a:r>
              <a:rPr b="0" dirty="0" err="1">
                <a:solidFill>
                  <a:srgbClr val="002060"/>
                </a:solidFill>
                <a:latin typeface="Constantia" panose="02030602050306030303" pitchFamily="18" charset="0"/>
              </a:rPr>
              <a:t>buổi</a:t>
            </a:r>
            <a:r>
              <a:rPr b="0" dirty="0">
                <a:solidFill>
                  <a:srgbClr val="002060"/>
                </a:solidFill>
                <a:latin typeface="Constantia" panose="02030602050306030303" pitchFamily="18" charset="0"/>
              </a:rPr>
              <a:t> BT)</a:t>
            </a:r>
          </a:p>
          <a:p>
            <a:pPr marL="742950" indent="-742950" algn="just">
              <a:buSzPct val="100000"/>
              <a:buFont typeface="+mj-lt"/>
              <a:buAutoNum type="arabicPeriod"/>
              <a:defRPr sz="4000" b="1">
                <a:latin typeface="Arial"/>
                <a:ea typeface="Arial"/>
                <a:cs typeface="Arial"/>
                <a:sym typeface="Arial"/>
              </a:defRPr>
            </a:pPr>
            <a:r>
              <a:rPr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Đánh</a:t>
            </a:r>
            <a:r>
              <a:rPr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2060"/>
                </a:solidFill>
                <a:latin typeface="Constantia" panose="02030602050306030303" pitchFamily="18" charset="0"/>
              </a:rPr>
              <a:t>giá</a:t>
            </a:r>
            <a:r>
              <a:rPr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2060"/>
                </a:solidFill>
                <a:latin typeface="Constantia" panose="02030602050306030303" pitchFamily="18" charset="0"/>
              </a:rPr>
              <a:t>học</a:t>
            </a:r>
            <a:r>
              <a:rPr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2060"/>
                </a:solidFill>
                <a:latin typeface="Constantia" panose="02030602050306030303" pitchFamily="18" charset="0"/>
              </a:rPr>
              <a:t>phần</a:t>
            </a:r>
            <a:r>
              <a:rPr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:</a:t>
            </a:r>
            <a:endParaRPr lang="en-US" dirty="0" smtClean="0">
              <a:solidFill>
                <a:srgbClr val="002060"/>
              </a:solidFill>
              <a:latin typeface="Constantia" panose="02030602050306030303" pitchFamily="18" charset="0"/>
            </a:endParaRPr>
          </a:p>
          <a:p>
            <a:pPr marL="1221730" lvl="1" indent="-571500" algn="just">
              <a:buSzPct val="100000"/>
              <a:buFont typeface="Wingdings" panose="05000000000000000000" pitchFamily="2" charset="2"/>
              <a:buChar char="Ø"/>
              <a:defRPr sz="4000" b="1">
                <a:latin typeface="Arial"/>
                <a:ea typeface="Arial"/>
                <a:cs typeface="Arial"/>
                <a:sym typeface="Arial"/>
              </a:defRPr>
            </a:pPr>
            <a:r>
              <a:rPr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Điểm</a:t>
            </a:r>
            <a:r>
              <a:rPr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2060"/>
                </a:solidFill>
                <a:latin typeface="Constantia" panose="02030602050306030303" pitchFamily="18" charset="0"/>
              </a:rPr>
              <a:t>danh</a:t>
            </a:r>
            <a:r>
              <a:rPr dirty="0">
                <a:solidFill>
                  <a:srgbClr val="002060"/>
                </a:solidFill>
                <a:latin typeface="Constantia" panose="02030602050306030303" pitchFamily="18" charset="0"/>
              </a:rPr>
              <a:t>: </a:t>
            </a:r>
            <a:r>
              <a:rPr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1</a:t>
            </a:r>
            <a:r>
              <a:rPr lang="en-US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5</a:t>
            </a:r>
            <a:r>
              <a:rPr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%</a:t>
            </a:r>
            <a:endParaRPr lang="en-US" dirty="0" smtClean="0">
              <a:solidFill>
                <a:srgbClr val="002060"/>
              </a:solidFill>
              <a:latin typeface="Constantia" panose="02030602050306030303" pitchFamily="18" charset="0"/>
            </a:endParaRPr>
          </a:p>
          <a:p>
            <a:pPr marL="1221730" lvl="1" indent="-571500" algn="just">
              <a:buSzPct val="100000"/>
              <a:buFont typeface="Wingdings" panose="05000000000000000000" pitchFamily="2" charset="2"/>
              <a:buChar char="Ø"/>
              <a:defRPr sz="4000" b="1">
                <a:latin typeface="Arial"/>
                <a:ea typeface="Arial"/>
                <a:cs typeface="Arial"/>
                <a:sym typeface="Arial"/>
              </a:defRPr>
            </a:pPr>
            <a:r>
              <a:rPr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Bài</a:t>
            </a:r>
            <a:r>
              <a:rPr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2060"/>
                </a:solidFill>
                <a:latin typeface="Constantia" panose="02030602050306030303" pitchFamily="18" charset="0"/>
              </a:rPr>
              <a:t>kiểm</a:t>
            </a:r>
            <a:r>
              <a:rPr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2060"/>
                </a:solidFill>
                <a:latin typeface="Constantia" panose="02030602050306030303" pitchFamily="18" charset="0"/>
              </a:rPr>
              <a:t>tra</a:t>
            </a:r>
            <a:r>
              <a:rPr dirty="0">
                <a:solidFill>
                  <a:srgbClr val="002060"/>
                </a:solidFill>
                <a:latin typeface="Constantia" panose="02030602050306030303" pitchFamily="18" charset="0"/>
              </a:rPr>
              <a:t>: </a:t>
            </a:r>
            <a:r>
              <a:rPr lang="en-US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15</a:t>
            </a:r>
            <a:r>
              <a:rPr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%</a:t>
            </a:r>
            <a:endParaRPr lang="en-US" dirty="0" smtClean="0">
              <a:solidFill>
                <a:srgbClr val="002060"/>
              </a:solidFill>
              <a:latin typeface="Constantia" panose="02030602050306030303" pitchFamily="18" charset="0"/>
            </a:endParaRPr>
          </a:p>
          <a:p>
            <a:pPr marL="1221730" lvl="1" indent="-571500" algn="just">
              <a:buSzPct val="100000"/>
              <a:buFont typeface="Wingdings" panose="05000000000000000000" pitchFamily="2" charset="2"/>
              <a:buChar char="Ø"/>
              <a:defRPr sz="4000" b="1">
                <a:latin typeface="Arial"/>
                <a:ea typeface="Arial"/>
                <a:cs typeface="Arial"/>
                <a:sym typeface="Arial"/>
              </a:defRPr>
            </a:pPr>
            <a:r>
              <a:rPr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Thi</a:t>
            </a:r>
            <a:r>
              <a:rPr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2060"/>
                </a:solidFill>
                <a:latin typeface="Constantia" panose="02030602050306030303" pitchFamily="18" charset="0"/>
              </a:rPr>
              <a:t>kết</a:t>
            </a:r>
            <a:r>
              <a:rPr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2060"/>
                </a:solidFill>
                <a:latin typeface="Constantia" panose="02030602050306030303" pitchFamily="18" charset="0"/>
              </a:rPr>
              <a:t>thúc</a:t>
            </a:r>
            <a:r>
              <a:rPr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2060"/>
                </a:solidFill>
                <a:latin typeface="Constantia" panose="02030602050306030303" pitchFamily="18" charset="0"/>
              </a:rPr>
              <a:t>học</a:t>
            </a:r>
            <a:r>
              <a:rPr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2060"/>
                </a:solidFill>
                <a:latin typeface="Constantia" panose="02030602050306030303" pitchFamily="18" charset="0"/>
              </a:rPr>
              <a:t>phần</a:t>
            </a:r>
            <a:r>
              <a:rPr dirty="0">
                <a:solidFill>
                  <a:srgbClr val="002060"/>
                </a:solidFill>
                <a:latin typeface="Constantia" panose="02030602050306030303" pitchFamily="18" charset="0"/>
              </a:rPr>
              <a:t>: 70%</a:t>
            </a:r>
          </a:p>
          <a:p>
            <a:pPr lvl="2" algn="just"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Hình</a:t>
            </a:r>
            <a:r>
              <a:rPr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2060"/>
                </a:solidFill>
                <a:latin typeface="Constantia" panose="02030602050306030303" pitchFamily="18" charset="0"/>
              </a:rPr>
              <a:t>thức</a:t>
            </a:r>
            <a:r>
              <a:rPr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2060"/>
                </a:solidFill>
                <a:latin typeface="Constantia" panose="02030602050306030303" pitchFamily="18" charset="0"/>
              </a:rPr>
              <a:t>thi</a:t>
            </a:r>
            <a:r>
              <a:rPr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2060"/>
                </a:solidFill>
                <a:latin typeface="Constantia" panose="02030602050306030303" pitchFamily="18" charset="0"/>
              </a:rPr>
              <a:t>viết</a:t>
            </a:r>
            <a:r>
              <a:rPr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2060"/>
                </a:solidFill>
                <a:latin typeface="Constantia" panose="02030602050306030303" pitchFamily="18" charset="0"/>
              </a:rPr>
              <a:t>tự</a:t>
            </a:r>
            <a:r>
              <a:rPr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lu</a:t>
            </a:r>
            <a:r>
              <a:rPr lang="en-US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ận</a:t>
            </a:r>
            <a:endParaRPr lang="en-US" dirty="0" smtClean="0">
              <a:solidFill>
                <a:srgbClr val="002060"/>
              </a:solidFill>
              <a:latin typeface="Constantia" panose="02030602050306030303" pitchFamily="18" charset="0"/>
            </a:endParaRPr>
          </a:p>
          <a:p>
            <a:pPr lvl="2" algn="just"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Thời</a:t>
            </a:r>
            <a:r>
              <a:rPr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2060"/>
                </a:solidFill>
                <a:latin typeface="Constantia" panose="02030602050306030303" pitchFamily="18" charset="0"/>
              </a:rPr>
              <a:t>gian</a:t>
            </a:r>
            <a:r>
              <a:rPr dirty="0">
                <a:solidFill>
                  <a:srgbClr val="002060"/>
                </a:solidFill>
                <a:latin typeface="Constantia" panose="02030602050306030303" pitchFamily="18" charset="0"/>
              </a:rPr>
              <a:t>: 60 </a:t>
            </a:r>
            <a:r>
              <a:rPr dirty="0" err="1">
                <a:solidFill>
                  <a:srgbClr val="002060"/>
                </a:solidFill>
                <a:latin typeface="Constantia" panose="02030602050306030303" pitchFamily="18" charset="0"/>
              </a:rPr>
              <a:t>phút</a:t>
            </a:r>
            <a:endParaRPr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sp>
        <p:nvSpPr>
          <p:cNvPr id="124" name="Số Trang chiếu"/>
          <p:cNvSpPr txBox="1">
            <a:spLocks noGrp="1"/>
          </p:cNvSpPr>
          <p:nvPr>
            <p:ph type="sldNum" sz="quarter" idx="1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857" y="190937"/>
            <a:ext cx="10250957" cy="182171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err="1" smtClean="0"/>
              <a:t>Các</a:t>
            </a:r>
            <a:r>
              <a:rPr lang="en-US" sz="7200" b="1" dirty="0" smtClean="0"/>
              <a:t> </a:t>
            </a:r>
            <a:r>
              <a:rPr lang="en-US" sz="7200" b="1" dirty="0" err="1" smtClean="0"/>
              <a:t>ứng</a:t>
            </a:r>
            <a:r>
              <a:rPr lang="en-US" sz="7200" b="1" dirty="0" smtClean="0"/>
              <a:t> </a:t>
            </a:r>
            <a:r>
              <a:rPr lang="en-US" sz="7200" b="1" dirty="0" err="1" smtClean="0"/>
              <a:t>dụng</a:t>
            </a:r>
            <a:r>
              <a:rPr lang="en-US" sz="7200" b="1" dirty="0" smtClean="0"/>
              <a:t> </a:t>
            </a:r>
            <a:r>
              <a:rPr lang="en-US" sz="7200" b="1" dirty="0" err="1" smtClean="0"/>
              <a:t>của</a:t>
            </a:r>
            <a:r>
              <a:rPr lang="en-US" sz="7200" b="1" dirty="0" smtClean="0"/>
              <a:t> ANN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8857" y="1901370"/>
            <a:ext cx="10758957" cy="7242629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err="1" smtClean="0"/>
              <a:t>Quân</a:t>
            </a:r>
            <a:r>
              <a:rPr lang="en-US" sz="3600" dirty="0" smtClean="0"/>
              <a:t> </a:t>
            </a:r>
            <a:r>
              <a:rPr lang="en-US" sz="3600" dirty="0" err="1" smtClean="0"/>
              <a:t>sự</a:t>
            </a:r>
            <a:r>
              <a:rPr lang="en-US" sz="3600" dirty="0" smtClean="0"/>
              <a:t>, </a:t>
            </a:r>
            <a:r>
              <a:rPr lang="en-US" sz="3600" dirty="0" err="1" smtClean="0"/>
              <a:t>quốc</a:t>
            </a:r>
            <a:r>
              <a:rPr lang="en-US" sz="3600" dirty="0" smtClean="0"/>
              <a:t> </a:t>
            </a:r>
            <a:r>
              <a:rPr lang="en-US" sz="3600" dirty="0" err="1" smtClean="0"/>
              <a:t>phòng</a:t>
            </a:r>
            <a:r>
              <a:rPr lang="en-US" sz="3600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err="1" smtClean="0">
                <a:solidFill>
                  <a:srgbClr val="002060"/>
                </a:solidFill>
              </a:rPr>
              <a:t>Chỉ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huy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vũ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khí</a:t>
            </a:r>
            <a:r>
              <a:rPr lang="en-US" sz="2800" dirty="0" smtClean="0">
                <a:solidFill>
                  <a:srgbClr val="002060"/>
                </a:solidFill>
              </a:rPr>
              <a:t>, </a:t>
            </a:r>
            <a:r>
              <a:rPr lang="en-US" sz="2800" dirty="0" err="1" smtClean="0">
                <a:solidFill>
                  <a:srgbClr val="002060"/>
                </a:solidFill>
              </a:rPr>
              <a:t>theo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dõi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mục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tiêu</a:t>
            </a:r>
            <a:endParaRPr lang="en-US" sz="2800" dirty="0" smtClean="0">
              <a:solidFill>
                <a:srgbClr val="00206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err="1" smtClean="0">
                <a:solidFill>
                  <a:srgbClr val="002060"/>
                </a:solidFill>
              </a:rPr>
              <a:t>Ngăn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chặn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và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tìm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kiếm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tội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phạm</a:t>
            </a:r>
            <a:endParaRPr lang="en-US" sz="2800" dirty="0" smtClean="0">
              <a:solidFill>
                <a:srgbClr val="002060"/>
              </a:solidFill>
            </a:endParaRPr>
          </a:p>
          <a:p>
            <a:r>
              <a:rPr lang="en-US" sz="3600" dirty="0" smtClean="0"/>
              <a:t> </a:t>
            </a:r>
            <a:r>
              <a:rPr lang="en-US" sz="3600" dirty="0" err="1" smtClean="0"/>
              <a:t>Ngân</a:t>
            </a:r>
            <a:r>
              <a:rPr lang="en-US" sz="3600" dirty="0" smtClean="0"/>
              <a:t> </a:t>
            </a:r>
            <a:r>
              <a:rPr lang="en-US" sz="3600" dirty="0" err="1" smtClean="0"/>
              <a:t>hàng</a:t>
            </a:r>
            <a:endParaRPr lang="en-US" sz="3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Đánh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giá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các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hoạt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động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tín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dụng</a:t>
            </a:r>
            <a:r>
              <a:rPr lang="en-US" sz="2800" dirty="0" smtClean="0">
                <a:solidFill>
                  <a:srgbClr val="002060"/>
                </a:solidFill>
              </a:rPr>
              <a:t>, </a:t>
            </a:r>
            <a:r>
              <a:rPr lang="en-US" sz="2800" dirty="0" err="1" smtClean="0">
                <a:solidFill>
                  <a:srgbClr val="002060"/>
                </a:solidFill>
              </a:rPr>
              <a:t>đưa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ra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các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dự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báo</a:t>
            </a:r>
            <a:endParaRPr lang="en-US" sz="2800" dirty="0" smtClean="0">
              <a:solidFill>
                <a:srgbClr val="00206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Đo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lường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rủi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ro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tín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dụng</a:t>
            </a:r>
            <a:endParaRPr lang="en-US" sz="2800" dirty="0" smtClean="0">
              <a:solidFill>
                <a:srgbClr val="00206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Phân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loại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các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công</a:t>
            </a:r>
            <a:r>
              <a:rPr lang="en-US" sz="2800" dirty="0" smtClean="0">
                <a:solidFill>
                  <a:srgbClr val="002060"/>
                </a:solidFill>
              </a:rPr>
              <a:t> ty</a:t>
            </a:r>
          </a:p>
          <a:p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 smtClean="0"/>
              <a:t>Giao</a:t>
            </a:r>
            <a:r>
              <a:rPr lang="en-US" sz="3600" dirty="0" smtClean="0"/>
              <a:t> </a:t>
            </a:r>
            <a:r>
              <a:rPr lang="en-US" sz="3600" dirty="0" err="1" smtClean="0"/>
              <a:t>thông</a:t>
            </a:r>
            <a:r>
              <a:rPr lang="en-US" sz="3600" dirty="0" smtClean="0"/>
              <a:t> </a:t>
            </a:r>
            <a:r>
              <a:rPr lang="en-US" sz="3600" dirty="0" err="1" smtClean="0"/>
              <a:t>Vận</a:t>
            </a:r>
            <a:r>
              <a:rPr lang="en-US" sz="3600" dirty="0" smtClean="0"/>
              <a:t> </a:t>
            </a:r>
            <a:r>
              <a:rPr lang="en-US" sz="3600" dirty="0" err="1" smtClean="0"/>
              <a:t>tải</a:t>
            </a:r>
            <a:endParaRPr lang="en-US" sz="3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srgbClr val="002060"/>
                </a:solidFill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</a:rPr>
              <a:t>Máy</a:t>
            </a:r>
            <a:r>
              <a:rPr lang="en-US" sz="3000" dirty="0" smtClean="0">
                <a:solidFill>
                  <a:srgbClr val="002060"/>
                </a:solidFill>
              </a:rPr>
              <a:t> bay </a:t>
            </a:r>
            <a:r>
              <a:rPr lang="en-US" sz="3000" dirty="0" err="1" smtClean="0">
                <a:solidFill>
                  <a:srgbClr val="002060"/>
                </a:solidFill>
              </a:rPr>
              <a:t>không</a:t>
            </a:r>
            <a:r>
              <a:rPr lang="en-US" sz="3000" dirty="0" smtClean="0">
                <a:solidFill>
                  <a:srgbClr val="002060"/>
                </a:solidFill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</a:rPr>
              <a:t>người</a:t>
            </a:r>
            <a:r>
              <a:rPr lang="en-US" sz="3000" dirty="0" smtClean="0">
                <a:solidFill>
                  <a:srgbClr val="002060"/>
                </a:solidFill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</a:rPr>
              <a:t>lái</a:t>
            </a:r>
            <a:r>
              <a:rPr lang="en-US" sz="3000" dirty="0" smtClean="0">
                <a:solidFill>
                  <a:srgbClr val="002060"/>
                </a:solidFill>
              </a:rPr>
              <a:t> (UAV)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002060"/>
                </a:solidFill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</a:rPr>
              <a:t>Hệ</a:t>
            </a:r>
            <a:r>
              <a:rPr lang="en-US" sz="3000" dirty="0" smtClean="0">
                <a:solidFill>
                  <a:srgbClr val="002060"/>
                </a:solidFill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</a:rPr>
              <a:t>thống</a:t>
            </a:r>
            <a:r>
              <a:rPr lang="en-US" sz="3000" dirty="0" smtClean="0">
                <a:solidFill>
                  <a:srgbClr val="002060"/>
                </a:solidFill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</a:rPr>
              <a:t>dẫn</a:t>
            </a:r>
            <a:r>
              <a:rPr lang="en-US" sz="3000" dirty="0" smtClean="0">
                <a:solidFill>
                  <a:srgbClr val="002060"/>
                </a:solidFill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</a:rPr>
              <a:t>đường</a:t>
            </a:r>
            <a:r>
              <a:rPr lang="en-US" sz="3000" dirty="0" smtClean="0">
                <a:solidFill>
                  <a:srgbClr val="002060"/>
                </a:solidFill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</a:rPr>
              <a:t>tự</a:t>
            </a:r>
            <a:r>
              <a:rPr lang="en-US" sz="3000" dirty="0" smtClean="0">
                <a:solidFill>
                  <a:srgbClr val="002060"/>
                </a:solidFill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</a:rPr>
              <a:t>động</a:t>
            </a:r>
            <a:endParaRPr lang="en-US" sz="3000" dirty="0" smtClean="0">
              <a:solidFill>
                <a:srgbClr val="002060"/>
              </a:solidFill>
            </a:endParaRPr>
          </a:p>
          <a:p>
            <a:r>
              <a:rPr lang="en-US" sz="3600" dirty="0"/>
              <a:t> </a:t>
            </a:r>
            <a:r>
              <a:rPr lang="en-US" sz="3600" dirty="0" err="1" smtClean="0"/>
              <a:t>Phân</a:t>
            </a:r>
            <a:r>
              <a:rPr lang="en-US" sz="3600" dirty="0" smtClean="0"/>
              <a:t> </a:t>
            </a:r>
            <a:r>
              <a:rPr lang="en-US" sz="3600" dirty="0" err="1" smtClean="0"/>
              <a:t>tích</a:t>
            </a:r>
            <a:r>
              <a:rPr lang="en-US" sz="3600" dirty="0" smtClean="0"/>
              <a:t> </a:t>
            </a:r>
            <a:r>
              <a:rPr lang="en-US" sz="3600" dirty="0" err="1" smtClean="0"/>
              <a:t>âm</a:t>
            </a:r>
            <a:r>
              <a:rPr lang="en-US" sz="3600" dirty="0" smtClean="0"/>
              <a:t> </a:t>
            </a:r>
            <a:r>
              <a:rPr lang="en-US" sz="3600" dirty="0" err="1" smtClean="0"/>
              <a:t>thanh</a:t>
            </a:r>
            <a:r>
              <a:rPr lang="en-US" sz="3600" dirty="0" smtClean="0"/>
              <a:t>, </a:t>
            </a:r>
            <a:r>
              <a:rPr lang="en-US" sz="3600" dirty="0" err="1" smtClean="0"/>
              <a:t>hình</a:t>
            </a:r>
            <a:r>
              <a:rPr lang="en-US" sz="3600" dirty="0" smtClean="0"/>
              <a:t> </a:t>
            </a:r>
            <a:r>
              <a:rPr lang="en-US" sz="3600" dirty="0" err="1" smtClean="0"/>
              <a:t>ảnh</a:t>
            </a:r>
            <a:endParaRPr lang="en-US" sz="3600" dirty="0" smtClean="0"/>
          </a:p>
          <a:p>
            <a:r>
              <a:rPr lang="en-US" sz="3600" dirty="0"/>
              <a:t> </a:t>
            </a:r>
            <a:r>
              <a:rPr lang="en-US" sz="3600" dirty="0" err="1" smtClean="0"/>
              <a:t>Công</a:t>
            </a:r>
            <a:r>
              <a:rPr lang="en-US" sz="3600" dirty="0" smtClean="0"/>
              <a:t> </a:t>
            </a:r>
            <a:r>
              <a:rPr lang="en-US" sz="3600" dirty="0" err="1" smtClean="0"/>
              <a:t>nghiệp</a:t>
            </a:r>
            <a:r>
              <a:rPr lang="en-US" sz="3600" dirty="0" smtClean="0"/>
              <a:t> </a:t>
            </a:r>
            <a:r>
              <a:rPr lang="en-US" sz="3600" dirty="0" err="1" smtClean="0"/>
              <a:t>giải</a:t>
            </a:r>
            <a:r>
              <a:rPr lang="en-US" sz="3600" dirty="0" smtClean="0"/>
              <a:t> </a:t>
            </a:r>
            <a:r>
              <a:rPr lang="en-US" sz="3600" dirty="0" err="1" smtClean="0"/>
              <a:t>trí</a:t>
            </a:r>
            <a:endParaRPr lang="en-US" sz="3600" dirty="0" smtClean="0"/>
          </a:p>
          <a:p>
            <a:r>
              <a:rPr lang="en-US" sz="3600" dirty="0" smtClean="0"/>
              <a:t> </a:t>
            </a:r>
            <a:r>
              <a:rPr lang="en-US" sz="3600" dirty="0" err="1" smtClean="0"/>
              <a:t>Công</a:t>
            </a:r>
            <a:r>
              <a:rPr lang="en-US" sz="3600" dirty="0" smtClean="0"/>
              <a:t> </a:t>
            </a:r>
            <a:r>
              <a:rPr lang="en-US" sz="3600" dirty="0" err="1" smtClean="0"/>
              <a:t>nghiệp</a:t>
            </a:r>
            <a:r>
              <a:rPr lang="en-US" sz="3600" dirty="0" smtClean="0"/>
              <a:t> Robot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0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ổng quan về neuron và mạng neuron"/>
          <p:cNvSpPr txBox="1">
            <a:spLocks noGrp="1"/>
          </p:cNvSpPr>
          <p:nvPr>
            <p:ph type="ctrTitle"/>
          </p:nvPr>
        </p:nvSpPr>
        <p:spPr>
          <a:xfrm>
            <a:off x="310243" y="-14652"/>
            <a:ext cx="12669829" cy="134042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0624">
              <a:defRPr sz="5760"/>
            </a:lvl1pPr>
          </a:lstStyle>
          <a:p>
            <a:r>
              <a:rPr sz="6000" b="1" dirty="0" err="1">
                <a:solidFill>
                  <a:srgbClr val="002060"/>
                </a:solidFill>
                <a:latin typeface="Constantia" panose="02030602050306030303" pitchFamily="18" charset="0"/>
              </a:rPr>
              <a:t>Tổng</a:t>
            </a:r>
            <a:r>
              <a:rPr sz="6000" b="1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sz="6000" b="1" dirty="0" err="1">
                <a:solidFill>
                  <a:srgbClr val="002060"/>
                </a:solidFill>
                <a:latin typeface="Constantia" panose="02030602050306030303" pitchFamily="18" charset="0"/>
              </a:rPr>
              <a:t>quan</a:t>
            </a:r>
            <a:r>
              <a:rPr sz="6000" b="1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sz="6000" b="1" dirty="0" err="1">
                <a:solidFill>
                  <a:srgbClr val="002060"/>
                </a:solidFill>
                <a:latin typeface="Constantia" panose="02030602050306030303" pitchFamily="18" charset="0"/>
              </a:rPr>
              <a:t>về</a:t>
            </a:r>
            <a:r>
              <a:rPr sz="6000" b="1" dirty="0">
                <a:solidFill>
                  <a:srgbClr val="002060"/>
                </a:solidFill>
                <a:latin typeface="Constantia" panose="02030602050306030303" pitchFamily="18" charset="0"/>
              </a:rPr>
              <a:t> neuron </a:t>
            </a:r>
            <a:r>
              <a:rPr sz="6000" b="1" dirty="0" err="1">
                <a:solidFill>
                  <a:srgbClr val="002060"/>
                </a:solidFill>
                <a:latin typeface="Constantia" panose="02030602050306030303" pitchFamily="18" charset="0"/>
              </a:rPr>
              <a:t>và</a:t>
            </a:r>
            <a:r>
              <a:rPr sz="6000" b="1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sz="6000" b="1" dirty="0" err="1">
                <a:solidFill>
                  <a:srgbClr val="002060"/>
                </a:solidFill>
                <a:latin typeface="Constantia" panose="02030602050306030303" pitchFamily="18" charset="0"/>
              </a:rPr>
              <a:t>mạng</a:t>
            </a:r>
            <a:r>
              <a:rPr sz="6000" b="1" dirty="0">
                <a:solidFill>
                  <a:srgbClr val="002060"/>
                </a:solidFill>
                <a:latin typeface="Constantia" panose="02030602050306030303" pitchFamily="18" charset="0"/>
              </a:rPr>
              <a:t> neuron</a:t>
            </a:r>
          </a:p>
        </p:txBody>
      </p:sp>
      <p:sp>
        <p:nvSpPr>
          <p:cNvPr id="131" name="Mạng neuron là gì ?…"/>
          <p:cNvSpPr txBox="1">
            <a:spLocks noGrp="1"/>
          </p:cNvSpPr>
          <p:nvPr>
            <p:ph type="subTitle" idx="1"/>
          </p:nvPr>
        </p:nvSpPr>
        <p:spPr>
          <a:xfrm>
            <a:off x="661667" y="2236149"/>
            <a:ext cx="11901972" cy="35405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35000" indent="-635000" algn="just">
              <a:buSzPct val="100000"/>
              <a:buAutoNum type="arabicPeriod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Giới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thiệu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chung</a:t>
            </a:r>
            <a:endParaRPr lang="en-US" sz="4000" b="1" dirty="0" smtClean="0">
              <a:solidFill>
                <a:schemeClr val="bg1">
                  <a:lumMod val="75000"/>
                </a:schemeClr>
              </a:solidFill>
              <a:latin typeface="Constantia" panose="02030602050306030303" pitchFamily="18" charset="0"/>
            </a:endParaRPr>
          </a:p>
          <a:p>
            <a:pPr marL="635000" indent="-635000" algn="just">
              <a:buSzPct val="100000"/>
              <a:buAutoNum type="arabicPeriod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Vai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trò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của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mạng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nơ-ron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trong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xử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lý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tín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hiệu</a:t>
            </a:r>
            <a:endParaRPr lang="en-US" sz="4000" b="1" dirty="0" smtClean="0">
              <a:solidFill>
                <a:schemeClr val="bg1">
                  <a:lumMod val="75000"/>
                </a:schemeClr>
              </a:solidFill>
              <a:latin typeface="Constantia" panose="02030602050306030303" pitchFamily="18" charset="0"/>
            </a:endParaRPr>
          </a:p>
          <a:p>
            <a:pPr marL="635000" indent="-635000" algn="just">
              <a:buSzPct val="100000"/>
              <a:buAutoNum type="arabicPeriod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Một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số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ứng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dụng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của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mạng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nơ-ron</a:t>
            </a:r>
            <a:endParaRPr lang="en-US" sz="4000" b="1" dirty="0" smtClean="0">
              <a:solidFill>
                <a:schemeClr val="bg1">
                  <a:lumMod val="75000"/>
                </a:schemeClr>
              </a:solidFill>
              <a:latin typeface="Constantia" panose="02030602050306030303" pitchFamily="18" charset="0"/>
            </a:endParaRPr>
          </a:p>
          <a:p>
            <a:pPr marL="635000" indent="-635000" algn="just">
              <a:buSzPct val="100000"/>
              <a:buAutoNum type="arabicPeriod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 err="1" smtClean="0">
                <a:latin typeface="Constantia" panose="02030602050306030303" pitchFamily="18" charset="0"/>
              </a:rPr>
              <a:t>Một</a:t>
            </a:r>
            <a:r>
              <a:rPr lang="en-US" sz="4000" b="1" dirty="0" smtClean="0"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latin typeface="Constantia" panose="02030602050306030303" pitchFamily="18" charset="0"/>
              </a:rPr>
              <a:t>số</a:t>
            </a:r>
            <a:r>
              <a:rPr lang="en-US" sz="4000" b="1" dirty="0" smtClean="0"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latin typeface="Constantia" panose="02030602050306030303" pitchFamily="18" charset="0"/>
              </a:rPr>
              <a:t>công</a:t>
            </a:r>
            <a:r>
              <a:rPr lang="en-US" sz="4000" b="1" dirty="0" smtClean="0"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latin typeface="Constantia" panose="02030602050306030303" pitchFamily="18" charset="0"/>
              </a:rPr>
              <a:t>cụ</a:t>
            </a:r>
            <a:r>
              <a:rPr lang="en-US" sz="4000" b="1" dirty="0" smtClean="0"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latin typeface="Constantia" panose="02030602050306030303" pitchFamily="18" charset="0"/>
              </a:rPr>
              <a:t>thực</a:t>
            </a:r>
            <a:r>
              <a:rPr lang="en-US" sz="4000" b="1" dirty="0" smtClean="0"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latin typeface="Constantia" panose="02030602050306030303" pitchFamily="18" charset="0"/>
              </a:rPr>
              <a:t>hành</a:t>
            </a:r>
            <a:r>
              <a:rPr lang="en-US" sz="4000" b="1" dirty="0" smtClean="0"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latin typeface="Constantia" panose="02030602050306030303" pitchFamily="18" charset="0"/>
              </a:rPr>
              <a:t>môn</a:t>
            </a:r>
            <a:r>
              <a:rPr lang="en-US" sz="4000" b="1" dirty="0" smtClean="0"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latin typeface="Constantia" panose="02030602050306030303" pitchFamily="18" charset="0"/>
              </a:rPr>
              <a:t>học</a:t>
            </a:r>
            <a:r>
              <a:rPr lang="en-US" sz="4000" b="1" dirty="0" smtClean="0">
                <a:latin typeface="Constantia" panose="02030602050306030303" pitchFamily="18" charset="0"/>
              </a:rPr>
              <a:t>  </a:t>
            </a:r>
          </a:p>
        </p:txBody>
      </p:sp>
      <p:sp>
        <p:nvSpPr>
          <p:cNvPr id="133" name="Số Trang chiếu"/>
          <p:cNvSpPr txBox="1">
            <a:spLocks noGrp="1"/>
          </p:cNvSpPr>
          <p:nvPr>
            <p:ph type="sldNum" sz="quarter" idx="1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777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2086" y="838637"/>
            <a:ext cx="11143343" cy="1267749"/>
          </a:xfrm>
        </p:spPr>
        <p:txBody>
          <a:bodyPr>
            <a:noAutofit/>
          </a:bodyPr>
          <a:lstStyle/>
          <a:p>
            <a:r>
              <a:rPr lang="en-US" sz="6000" b="1" dirty="0" err="1" smtClean="0"/>
              <a:t>Công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cụ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thực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hành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môn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học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061" y="2544595"/>
            <a:ext cx="9375268" cy="5372618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002060"/>
                </a:solidFill>
              </a:rPr>
              <a:t>Ngôn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ngữ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lập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trình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Matlab</a:t>
            </a:r>
            <a:endParaRPr lang="en-US" sz="3200" dirty="0" smtClean="0">
              <a:solidFill>
                <a:srgbClr val="002060"/>
              </a:solidFill>
            </a:endParaRPr>
          </a:p>
          <a:p>
            <a:r>
              <a:rPr lang="en-US" sz="3200" dirty="0" err="1" smtClean="0">
                <a:solidFill>
                  <a:srgbClr val="002060"/>
                </a:solidFill>
              </a:rPr>
              <a:t>Ngôn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ngữ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lập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trình</a:t>
            </a:r>
            <a:r>
              <a:rPr lang="en-US" sz="3200" dirty="0" smtClean="0">
                <a:solidFill>
                  <a:srgbClr val="002060"/>
                </a:solidFill>
              </a:rPr>
              <a:t> Python</a:t>
            </a:r>
          </a:p>
          <a:p>
            <a:r>
              <a:rPr lang="en-US" sz="3200" dirty="0" err="1" smtClean="0">
                <a:solidFill>
                  <a:srgbClr val="002060"/>
                </a:solidFill>
              </a:rPr>
              <a:t>Lập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trình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trên</a:t>
            </a:r>
            <a:r>
              <a:rPr lang="en-US" sz="3200" dirty="0" smtClean="0">
                <a:solidFill>
                  <a:srgbClr val="002060"/>
                </a:solidFill>
              </a:rPr>
              <a:t> Google </a:t>
            </a:r>
            <a:r>
              <a:rPr lang="en-US" sz="3200" dirty="0" err="1" smtClean="0">
                <a:solidFill>
                  <a:srgbClr val="002060"/>
                </a:solidFill>
              </a:rPr>
              <a:t>Colab</a:t>
            </a:r>
            <a:endParaRPr lang="en-US" sz="3200" dirty="0" smtClean="0">
              <a:solidFill>
                <a:srgbClr val="002060"/>
              </a:solidFill>
            </a:endParaRPr>
          </a:p>
          <a:p>
            <a:r>
              <a:rPr lang="en-US" sz="3200" dirty="0" err="1" smtClean="0">
                <a:solidFill>
                  <a:srgbClr val="002060"/>
                </a:solidFill>
              </a:rPr>
              <a:t>Công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cụ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gán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nhãn</a:t>
            </a:r>
            <a:r>
              <a:rPr lang="en-US" sz="3200" dirty="0" smtClean="0">
                <a:solidFill>
                  <a:srgbClr val="002060"/>
                </a:solidFill>
              </a:rPr>
              <a:t> (</a:t>
            </a:r>
            <a:r>
              <a:rPr lang="en-US" sz="3200" dirty="0" err="1" smtClean="0">
                <a:solidFill>
                  <a:srgbClr val="002060"/>
                </a:solidFill>
              </a:rPr>
              <a:t>LabelMe</a:t>
            </a:r>
            <a:r>
              <a:rPr lang="en-US" sz="3200" dirty="0" smtClean="0">
                <a:solidFill>
                  <a:srgbClr val="002060"/>
                </a:solidFill>
              </a:rPr>
              <a:t>, Label </a:t>
            </a:r>
            <a:r>
              <a:rPr lang="en-US" sz="3200" dirty="0" err="1" smtClean="0">
                <a:solidFill>
                  <a:srgbClr val="002060"/>
                </a:solidFill>
              </a:rPr>
              <a:t>Img</a:t>
            </a:r>
            <a:r>
              <a:rPr lang="en-US" sz="3200" dirty="0" smtClean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16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3.Mô hình tế bào thần kinh"/>
          <p:cNvSpPr txBox="1"/>
          <p:nvPr/>
        </p:nvSpPr>
        <p:spPr>
          <a:xfrm>
            <a:off x="-674" y="262557"/>
            <a:ext cx="12980746" cy="1340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>
              <a:defRPr sz="8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72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Mô</a:t>
            </a:r>
            <a:r>
              <a:rPr sz="72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sz="72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hình</a:t>
            </a:r>
            <a:r>
              <a:rPr sz="7200" b="1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72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perceptron</a:t>
            </a:r>
            <a:endParaRPr sz="72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pic>
        <p:nvPicPr>
          <p:cNvPr id="195" name="Hình ảnh" descr="Hình ảnh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2472" y="2444449"/>
            <a:ext cx="8498548" cy="571506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Đề xuất bởi McCulloch - Pitt năm 1943"/>
          <p:cNvSpPr txBox="1"/>
          <p:nvPr/>
        </p:nvSpPr>
        <p:spPr>
          <a:xfrm>
            <a:off x="617804" y="1755680"/>
            <a:ext cx="6671996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just">
              <a:defRPr sz="3000" b="0"/>
            </a:lvl1pPr>
          </a:lstStyle>
          <a:p>
            <a:r>
              <a:rPr dirty="0" err="1">
                <a:latin typeface="Constantia" panose="02030602050306030303" pitchFamily="18" charset="0"/>
              </a:rPr>
              <a:t>Đề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xuất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bởi</a:t>
            </a:r>
            <a:r>
              <a:rPr dirty="0">
                <a:latin typeface="Constantia" panose="02030602050306030303" pitchFamily="18" charset="0"/>
              </a:rPr>
              <a:t> McCulloch - Pitt </a:t>
            </a:r>
            <a:r>
              <a:rPr dirty="0" err="1">
                <a:latin typeface="Constantia" panose="02030602050306030303" pitchFamily="18" charset="0"/>
              </a:rPr>
              <a:t>năm</a:t>
            </a:r>
            <a:r>
              <a:rPr dirty="0">
                <a:latin typeface="Constantia" panose="02030602050306030303" pitchFamily="18" charset="0"/>
              </a:rPr>
              <a:t> 1943</a:t>
            </a:r>
          </a:p>
        </p:txBody>
      </p:sp>
      <p:sp>
        <p:nvSpPr>
          <p:cNvPr id="201" name="Số Trang chiế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3.Mô hình tế bào thần kinh"/>
          <p:cNvSpPr txBox="1"/>
          <p:nvPr/>
        </p:nvSpPr>
        <p:spPr>
          <a:xfrm>
            <a:off x="-673" y="-14652"/>
            <a:ext cx="12980746" cy="1340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>
              <a:defRPr sz="8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sz="72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Mô</a:t>
            </a:r>
            <a:r>
              <a:rPr lang="en-US" sz="7200" b="1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72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hình</a:t>
            </a:r>
            <a:r>
              <a:rPr lang="en-US" sz="7200" b="1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72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perceptron</a:t>
            </a:r>
            <a:endParaRPr lang="en-US" sz="72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grpSp>
        <p:nvGrpSpPr>
          <p:cNvPr id="221" name="Nhóm"/>
          <p:cNvGrpSpPr/>
          <p:nvPr/>
        </p:nvGrpSpPr>
        <p:grpSpPr>
          <a:xfrm>
            <a:off x="418570" y="3136177"/>
            <a:ext cx="3032339" cy="2312846"/>
            <a:chOff x="0" y="0"/>
            <a:chExt cx="3032338" cy="2312845"/>
          </a:xfrm>
        </p:grpSpPr>
        <p:pic>
          <p:nvPicPr>
            <p:cNvPr id="218" name="Ảnh chụp Màn hình 2018-09-14 lúc 10.17.47.png" descr="Ảnh chụp Màn hình 2018-09-14 lúc 10.17.47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512493" cy="10049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9" name="Ảnh chụp Màn hình 2018-09-14 lúc 10.18.57.png" descr="Ảnh chụp Màn hình 2018-09-14 lúc 10.18.57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1659" y="957942"/>
              <a:ext cx="2980680" cy="6156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0" name="Ảnh chụp Màn hình 2018-09-14 lúc 10.20.27.png" descr="Ảnh chụp Màn hình 2018-09-14 lúc 10.20.27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7410" y="1781739"/>
              <a:ext cx="2397673" cy="5311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2" name="Tín hiệu vào"/>
          <p:cNvSpPr txBox="1"/>
          <p:nvPr/>
        </p:nvSpPr>
        <p:spPr>
          <a:xfrm>
            <a:off x="2360927" y="2135719"/>
            <a:ext cx="217848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/>
            </a:lvl1pPr>
          </a:lstStyle>
          <a:p>
            <a:r>
              <a:rPr dirty="0" err="1">
                <a:latin typeface="Constantia" panose="02030602050306030303" pitchFamily="18" charset="0"/>
              </a:rPr>
              <a:t>Tín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hiệu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vào</a:t>
            </a:r>
            <a:endParaRPr dirty="0">
              <a:latin typeface="Constantia" panose="02030602050306030303" pitchFamily="18" charset="0"/>
            </a:endParaRPr>
          </a:p>
        </p:txBody>
      </p:sp>
      <p:sp>
        <p:nvSpPr>
          <p:cNvPr id="223" name="Trọng số"/>
          <p:cNvSpPr txBox="1"/>
          <p:nvPr/>
        </p:nvSpPr>
        <p:spPr>
          <a:xfrm>
            <a:off x="313592" y="2135719"/>
            <a:ext cx="1574149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/>
            </a:lvl1pPr>
          </a:lstStyle>
          <a:p>
            <a:r>
              <a:rPr dirty="0" err="1">
                <a:latin typeface="Constantia" panose="02030602050306030303" pitchFamily="18" charset="0"/>
              </a:rPr>
              <a:t>Trọng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số</a:t>
            </a:r>
            <a:endParaRPr dirty="0">
              <a:latin typeface="Constantia" panose="02030602050306030303" pitchFamily="18" charset="0"/>
            </a:endParaRPr>
          </a:p>
        </p:txBody>
      </p:sp>
      <p:sp>
        <p:nvSpPr>
          <p:cNvPr id="224" name="Đường"/>
          <p:cNvSpPr/>
          <p:nvPr/>
        </p:nvSpPr>
        <p:spPr>
          <a:xfrm flipH="1">
            <a:off x="2732148" y="2758087"/>
            <a:ext cx="835230" cy="60536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5" name="Đường"/>
          <p:cNvSpPr/>
          <p:nvPr/>
        </p:nvSpPr>
        <p:spPr>
          <a:xfrm>
            <a:off x="1240007" y="2796178"/>
            <a:ext cx="877017" cy="58468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6" name="Mũi tên"/>
          <p:cNvSpPr/>
          <p:nvPr/>
        </p:nvSpPr>
        <p:spPr>
          <a:xfrm>
            <a:off x="3769783" y="3560100"/>
            <a:ext cx="941917" cy="534019"/>
          </a:xfrm>
          <a:prstGeom prst="rightArrow">
            <a:avLst>
              <a:gd name="adj1" fmla="val 33079"/>
              <a:gd name="adj2" fmla="val 70505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229" name="Nhóm"/>
          <p:cNvGrpSpPr/>
          <p:nvPr/>
        </p:nvGrpSpPr>
        <p:grpSpPr>
          <a:xfrm>
            <a:off x="4981463" y="3327701"/>
            <a:ext cx="1603251" cy="1050854"/>
            <a:chOff x="0" y="0"/>
            <a:chExt cx="1603250" cy="1050853"/>
          </a:xfrm>
        </p:grpSpPr>
        <p:pic>
          <p:nvPicPr>
            <p:cNvPr id="227" name="Ảnh chụp Màn hình 2018-09-14 lúc 10.26.41.png" descr="Ảnh chụp Màn hình 2018-09-14 lúc 10.26.41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603251" cy="5604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8" name="Ảnh chụp Màn hình 2018-09-14 lúc 10.26.46.png" descr="Ảnh chụp Màn hình 2018-09-14 lúc 10.26.46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0012" y="563679"/>
              <a:ext cx="1507052" cy="4871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0" name="Mũi tên"/>
          <p:cNvSpPr/>
          <p:nvPr/>
        </p:nvSpPr>
        <p:spPr>
          <a:xfrm>
            <a:off x="7168439" y="3572800"/>
            <a:ext cx="1153584" cy="534019"/>
          </a:xfrm>
          <a:prstGeom prst="rightArrow">
            <a:avLst>
              <a:gd name="adj1" fmla="val 33079"/>
              <a:gd name="adj2" fmla="val 70505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233" name="Nhóm"/>
          <p:cNvGrpSpPr/>
          <p:nvPr/>
        </p:nvGrpSpPr>
        <p:grpSpPr>
          <a:xfrm>
            <a:off x="8727744" y="3146205"/>
            <a:ext cx="2319539" cy="1483892"/>
            <a:chOff x="0" y="0"/>
            <a:chExt cx="2319538" cy="1483891"/>
          </a:xfrm>
        </p:grpSpPr>
        <p:pic>
          <p:nvPicPr>
            <p:cNvPr id="231" name="Ảnh chụp Màn hình 2018-09-14 lúc 10.27.06.png" descr="Ảnh chụp Màn hình 2018-09-14 lúc 10.27.06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7835" y="0"/>
              <a:ext cx="2281704" cy="8846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2" name="Ảnh chụp Màn hình 2018-09-14 lúc 10.26.55.png" descr="Ảnh chụp Màn hình 2018-09-14 lúc 10.26.55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935759"/>
              <a:ext cx="1923108" cy="5481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34" name="Ảnh chụp Màn hình 2018-09-14 lúc 10.30.20.png" descr="Ảnh chụp Màn hình 2018-09-14 lúc 10.30.20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241020" y="4785478"/>
            <a:ext cx="8196318" cy="4894484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Số Trang chiế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ập hợp các khớp nối, còn gọi là các liên kết. Mỗi liên kết có một trọng số tương ứng…"/>
              <p:cNvSpPr txBox="1"/>
              <p:nvPr/>
            </p:nvSpPr>
            <p:spPr>
              <a:xfrm>
                <a:off x="706062" y="1700715"/>
                <a:ext cx="11993937" cy="702756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just">
                  <a:defRPr sz="3000" b="0"/>
                </a:pPr>
                <a:endParaRPr lang="vi-VN" dirty="0" smtClean="0"/>
              </a:p>
              <a:p>
                <a:pPr algn="just">
                  <a:defRPr sz="3000" b="0"/>
                </a:pPr>
                <a:endParaRPr lang="vi-VN" dirty="0"/>
              </a:p>
              <a:p>
                <a:pPr algn="just">
                  <a:defRPr sz="3000" b="0"/>
                </a:pPr>
                <a:endParaRPr lang="vi-VN" dirty="0"/>
              </a:p>
              <a:p>
                <a:pPr algn="just">
                  <a:defRPr sz="3000" b="0"/>
                </a:pPr>
                <a:endParaRPr lang="vi-VN" dirty="0"/>
              </a:p>
              <a:p>
                <a:pPr algn="just">
                  <a:defRPr sz="3000" b="0"/>
                </a:pPr>
                <a:endParaRPr lang="vi-VN" dirty="0"/>
              </a:p>
              <a:p>
                <a:pPr algn="just">
                  <a:defRPr sz="3000" b="0"/>
                </a:pPr>
                <a:endParaRPr lang="vi-VN" dirty="0"/>
              </a:p>
              <a:p>
                <a:pPr algn="just">
                  <a:defRPr sz="3000" b="0"/>
                </a:pPr>
                <a:endParaRPr lang="vi-VN" dirty="0"/>
              </a:p>
              <a:p>
                <a:pPr algn="just">
                  <a:defRPr sz="3000" b="0"/>
                </a:pPr>
                <a:endParaRPr lang="vi-VN" dirty="0"/>
              </a:p>
              <a:p>
                <a:pPr algn="just">
                  <a:defRPr sz="3000" b="0"/>
                </a:pPr>
                <a:endParaRPr lang="en-US" dirty="0" smtClean="0"/>
              </a:p>
              <a:p>
                <a:pPr algn="just">
                  <a:defRPr sz="3000" b="0"/>
                </a:pPr>
                <a:endParaRPr lang="vi-VN" dirty="0"/>
              </a:p>
              <a:p>
                <a:pPr marL="1092200" indent="-635000" algn="just">
                  <a:buFont typeface="+mj-lt"/>
                  <a:buAutoNum type="arabicPeriod"/>
                  <a:defRPr sz="3000" b="0"/>
                </a:pPr>
                <a:r>
                  <a:rPr lang="vi-VN" dirty="0">
                    <a:latin typeface="Constantia" panose="02030602050306030303" pitchFamily="18" charset="0"/>
                  </a:rPr>
                  <a:t>Tập hợp các liên </a:t>
                </a:r>
                <a:r>
                  <a:rPr lang="vi-VN" dirty="0" smtClean="0">
                    <a:latin typeface="Constantia" panose="02030602050306030303" pitchFamily="18" charset="0"/>
                  </a:rPr>
                  <a:t>kết</a:t>
                </a:r>
                <a:r>
                  <a:rPr lang="en-US" dirty="0" smtClean="0">
                    <a:latin typeface="Constantia" panose="02030602050306030303" pitchFamily="18" charset="0"/>
                  </a:rPr>
                  <a:t>, m</a:t>
                </a:r>
                <a:r>
                  <a:rPr lang="vi-VN" dirty="0" smtClean="0">
                    <a:latin typeface="Constantia" panose="02030602050306030303" pitchFamily="18" charset="0"/>
                  </a:rPr>
                  <a:t>ỗi </a:t>
                </a:r>
                <a:r>
                  <a:rPr lang="vi-VN" dirty="0">
                    <a:latin typeface="Constantia" panose="02030602050306030303" pitchFamily="18" charset="0"/>
                  </a:rPr>
                  <a:t>liên kết có một trọng số tương </a:t>
                </a:r>
                <a:r>
                  <a:rPr lang="vi-VN" dirty="0" smtClean="0">
                    <a:latin typeface="Constantia" panose="02030602050306030303" pitchFamily="18" charset="0"/>
                  </a:rPr>
                  <a:t>ứng</a:t>
                </a:r>
                <a:endParaRPr lang="en-US" dirty="0" smtClean="0">
                  <a:latin typeface="Constantia" panose="02030602050306030303" pitchFamily="18" charset="0"/>
                </a:endParaRPr>
              </a:p>
              <a:p>
                <a:pPr marL="1092200" indent="-635000" algn="just">
                  <a:buFont typeface="+mj-lt"/>
                  <a:buAutoNum type="arabicPeriod"/>
                  <a:defRPr sz="3000" b="0"/>
                </a:pPr>
                <a:r>
                  <a:rPr lang="vi-VN" dirty="0" smtClean="0">
                    <a:latin typeface="Constantia" panose="02030602050306030303" pitchFamily="18" charset="0"/>
                  </a:rPr>
                  <a:t>Bộ </a:t>
                </a:r>
                <a:r>
                  <a:rPr lang="vi-VN" dirty="0">
                    <a:latin typeface="Constantia" panose="02030602050306030303" pitchFamily="18" charset="0"/>
                  </a:rPr>
                  <a:t>cộng tín hiệu </a:t>
                </a:r>
                <a:endParaRPr lang="en-US" dirty="0">
                  <a:latin typeface="Constantia" panose="02030602050306030303" pitchFamily="18" charset="0"/>
                </a:endParaRPr>
              </a:p>
              <a:p>
                <a:pPr marL="1092200" indent="-635000" algn="just">
                  <a:buFont typeface="+mj-lt"/>
                  <a:buAutoNum type="arabicPeriod"/>
                  <a:defRPr sz="3000" b="0"/>
                </a:pPr>
                <a:r>
                  <a:rPr lang="vi-VN" dirty="0" smtClean="0">
                    <a:latin typeface="Constantia" panose="02030602050306030303" pitchFamily="18" charset="0"/>
                  </a:rPr>
                  <a:t>Hàm </a:t>
                </a:r>
                <a:r>
                  <a:rPr lang="vi-VN" dirty="0">
                    <a:latin typeface="Constantia" panose="02030602050306030303" pitchFamily="18" charset="0"/>
                  </a:rPr>
                  <a:t>kích thích - giới hạn tín hiệu ra của một </a:t>
                </a:r>
                <a:r>
                  <a:rPr lang="vi-VN" dirty="0" smtClean="0">
                    <a:latin typeface="Constantia" panose="02030602050306030303" pitchFamily="18" charset="0"/>
                  </a:rPr>
                  <a:t>neuron</a:t>
                </a:r>
                <a:endParaRPr lang="en-US" dirty="0" smtClean="0">
                  <a:latin typeface="Constantia" panose="02030602050306030303" pitchFamily="18" charset="0"/>
                </a:endParaRPr>
              </a:p>
              <a:p>
                <a:pPr marL="1092200" indent="-635000" algn="just">
                  <a:buFont typeface="+mj-lt"/>
                  <a:buAutoNum type="arabicPeriod"/>
                  <a:defRPr sz="3000" b="0"/>
                </a:pPr>
                <a:r>
                  <a:rPr lang="vi-VN" dirty="0" smtClean="0">
                    <a:latin typeface="Constantia" panose="02030602050306030303" pitchFamily="18" charset="0"/>
                  </a:rPr>
                  <a:t>Độ </a:t>
                </a:r>
                <a:r>
                  <a:rPr lang="vi-VN" dirty="0">
                    <a:latin typeface="Constantia" panose="02030602050306030303" pitchFamily="18" charset="0"/>
                  </a:rPr>
                  <a:t>lệch </a:t>
                </a:r>
                <a:r>
                  <a:rPr lang="vi-VN" dirty="0" smtClean="0">
                    <a:latin typeface="Constantia" panose="02030602050306030303" pitchFamily="18" charset="0"/>
                  </a:rPr>
                  <a:t>Bias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>
                    <a:latin typeface="Constantia" panose="02030602050306030303" pitchFamily="18" charset="0"/>
                  </a:rPr>
                  <a:t> </a:t>
                </a:r>
                <a:r>
                  <a:rPr lang="vi-VN" dirty="0" smtClean="0">
                    <a:latin typeface="Constantia" panose="02030602050306030303" pitchFamily="18" charset="0"/>
                  </a:rPr>
                  <a:t>được </a:t>
                </a:r>
                <a:r>
                  <a:rPr lang="vi-VN" dirty="0">
                    <a:latin typeface="Constantia" panose="02030602050306030303" pitchFamily="18" charset="0"/>
                  </a:rPr>
                  <a:t>dùng để </a:t>
                </a:r>
                <a:r>
                  <a:rPr lang="en-US" dirty="0" err="1" smtClean="0">
                    <a:latin typeface="Constantia" panose="02030602050306030303" pitchFamily="18" charset="0"/>
                  </a:rPr>
                  <a:t>tăng</a:t>
                </a:r>
                <a:r>
                  <a:rPr lang="vi-VN" dirty="0" smtClean="0">
                    <a:latin typeface="Constantia" panose="02030602050306030303" pitchFamily="18" charset="0"/>
                  </a:rPr>
                  <a:t> </a:t>
                </a:r>
                <a:r>
                  <a:rPr lang="vi-VN" dirty="0">
                    <a:latin typeface="Constantia" panose="02030602050306030303" pitchFamily="18" charset="0"/>
                  </a:rPr>
                  <a:t>hoặc giảm ngưỡng tác động lên hàm kích thích </a:t>
                </a:r>
                <a:endParaRPr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203" name="Tập hợp các khớp nối, còn gọi là các liên kết. Mỗi liên kết có một trọng số tương ứng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62" y="1700715"/>
                <a:ext cx="11993937" cy="7027565"/>
              </a:xfrm>
              <a:prstGeom prst="rect">
                <a:avLst/>
              </a:prstGeom>
              <a:blipFill>
                <a:blip r:embed="rId2"/>
                <a:stretch>
                  <a:fillRect r="-1576" b="-2168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3.Mô hình tế bào thần kinh"/>
          <p:cNvSpPr txBox="1"/>
          <p:nvPr/>
        </p:nvSpPr>
        <p:spPr>
          <a:xfrm>
            <a:off x="-673" y="-14652"/>
            <a:ext cx="12980746" cy="1340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>
              <a:defRPr sz="8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Mô</a:t>
            </a:r>
            <a:r>
              <a:rPr lang="en-US" b="1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hình</a:t>
            </a:r>
            <a:r>
              <a:rPr lang="en-US" b="1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perceptron</a:t>
            </a:r>
            <a:endParaRPr lang="en-US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pic>
        <p:nvPicPr>
          <p:cNvPr id="206" name="Hình ảnh" descr="Hình ảnh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3983" y="1747799"/>
            <a:ext cx="6454050" cy="3872603"/>
          </a:xfrm>
          <a:prstGeom prst="rect">
            <a:avLst/>
          </a:prstGeom>
          <a:ln w="38100">
            <a:solidFill>
              <a:schemeClr val="tx1"/>
            </a:solidFill>
            <a:miter lim="400000"/>
          </a:ln>
        </p:spPr>
      </p:pic>
      <p:sp>
        <p:nvSpPr>
          <p:cNvPr id="207" name="Tế bào thứ k"/>
          <p:cNvSpPr txBox="1"/>
          <p:nvPr/>
        </p:nvSpPr>
        <p:spPr>
          <a:xfrm>
            <a:off x="2687614" y="5667486"/>
            <a:ext cx="180979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dirty="0" err="1">
                <a:solidFill>
                  <a:srgbClr val="00B0F0"/>
                </a:solidFill>
                <a:latin typeface="Constantia" panose="02030602050306030303" pitchFamily="18" charset="0"/>
              </a:rPr>
              <a:t>Tế</a:t>
            </a:r>
            <a:r>
              <a:rPr dirty="0">
                <a:solidFill>
                  <a:srgbClr val="00B0F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B0F0"/>
                </a:solidFill>
                <a:latin typeface="Constantia" panose="02030602050306030303" pitchFamily="18" charset="0"/>
              </a:rPr>
              <a:t>bào</a:t>
            </a:r>
            <a:r>
              <a:rPr dirty="0">
                <a:solidFill>
                  <a:srgbClr val="00B0F0"/>
                </a:solidFill>
                <a:latin typeface="Constantia" panose="02030602050306030303" pitchFamily="18" charset="0"/>
              </a:rPr>
              <a:t> </a:t>
            </a:r>
            <a:r>
              <a:rPr dirty="0" err="1">
                <a:solidFill>
                  <a:srgbClr val="00B0F0"/>
                </a:solidFill>
                <a:latin typeface="Constantia" panose="02030602050306030303" pitchFamily="18" charset="0"/>
              </a:rPr>
              <a:t>thứ</a:t>
            </a:r>
            <a:r>
              <a:rPr dirty="0">
                <a:solidFill>
                  <a:srgbClr val="00B0F0"/>
                </a:solidFill>
                <a:latin typeface="Constantia" panose="02030602050306030303" pitchFamily="18" charset="0"/>
              </a:rPr>
              <a:t> k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817288" y="1931547"/>
            <a:ext cx="4511826" cy="2562856"/>
            <a:chOff x="8144686" y="3571127"/>
            <a:chExt cx="4511826" cy="2562856"/>
          </a:xfrm>
        </p:grpSpPr>
        <p:pic>
          <p:nvPicPr>
            <p:cNvPr id="208" name="Hình ảnh" descr="Hình ảnh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455179" y="3571127"/>
              <a:ext cx="1148938" cy="1340428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09" name="Tế bào thứ k"/>
            <p:cNvSpPr txBox="1"/>
            <p:nvPr/>
          </p:nvSpPr>
          <p:spPr>
            <a:xfrm>
              <a:off x="8144686" y="5662059"/>
              <a:ext cx="1801775" cy="4719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>
                <a:defRPr b="0"/>
              </a:pPr>
              <a:r>
                <a:rPr dirty="0" err="1">
                  <a:latin typeface="Constantia" panose="02030602050306030303" pitchFamily="18" charset="0"/>
                </a:rPr>
                <a:t>Tế</a:t>
              </a:r>
              <a:r>
                <a:rPr dirty="0">
                  <a:latin typeface="Constantia" panose="02030602050306030303" pitchFamily="18" charset="0"/>
                </a:rPr>
                <a:t> </a:t>
              </a:r>
              <a:r>
                <a:rPr dirty="0" err="1">
                  <a:latin typeface="Constantia" panose="02030602050306030303" pitchFamily="18" charset="0"/>
                </a:rPr>
                <a:t>bào</a:t>
              </a:r>
              <a:r>
                <a:rPr dirty="0">
                  <a:latin typeface="Constantia" panose="02030602050306030303" pitchFamily="18" charset="0"/>
                </a:rPr>
                <a:t> </a:t>
              </a:r>
              <a:r>
                <a:rPr dirty="0" err="1">
                  <a:latin typeface="Constantia" panose="02030602050306030303" pitchFamily="18" charset="0"/>
                </a:rPr>
                <a:t>thứ</a:t>
              </a:r>
              <a:r>
                <a:rPr dirty="0">
                  <a:latin typeface="Constantia" panose="02030602050306030303" pitchFamily="18" charset="0"/>
                </a:rPr>
                <a:t> </a:t>
              </a:r>
              <a:r>
                <a:rPr i="1" dirty="0">
                  <a:latin typeface="Constantia" panose="02030602050306030303" pitchFamily="18" charset="0"/>
                </a:rPr>
                <a:t>k</a:t>
              </a:r>
            </a:p>
          </p:txBody>
        </p:sp>
        <p:sp>
          <p:nvSpPr>
            <p:cNvPr id="210" name="Đầu vào thứ j"/>
            <p:cNvSpPr txBox="1"/>
            <p:nvPr/>
          </p:nvSpPr>
          <p:spPr>
            <a:xfrm>
              <a:off x="10737717" y="5662059"/>
              <a:ext cx="1918795" cy="4719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>
                <a:defRPr b="0"/>
              </a:pPr>
              <a:r>
                <a:rPr dirty="0" err="1">
                  <a:latin typeface="Constantia" panose="02030602050306030303" pitchFamily="18" charset="0"/>
                </a:rPr>
                <a:t>Đầu</a:t>
              </a:r>
              <a:r>
                <a:rPr dirty="0">
                  <a:latin typeface="Constantia" panose="02030602050306030303" pitchFamily="18" charset="0"/>
                </a:rPr>
                <a:t> </a:t>
              </a:r>
              <a:r>
                <a:rPr dirty="0" err="1">
                  <a:latin typeface="Constantia" panose="02030602050306030303" pitchFamily="18" charset="0"/>
                </a:rPr>
                <a:t>vào</a:t>
              </a:r>
              <a:r>
                <a:rPr dirty="0">
                  <a:latin typeface="Constantia" panose="02030602050306030303" pitchFamily="18" charset="0"/>
                </a:rPr>
                <a:t> </a:t>
              </a:r>
              <a:r>
                <a:rPr dirty="0" err="1">
                  <a:latin typeface="Constantia" panose="02030602050306030303" pitchFamily="18" charset="0"/>
                </a:rPr>
                <a:t>thứ</a:t>
              </a:r>
              <a:r>
                <a:rPr dirty="0">
                  <a:latin typeface="Constantia" panose="02030602050306030303" pitchFamily="18" charset="0"/>
                </a:rPr>
                <a:t> </a:t>
              </a:r>
              <a:r>
                <a:rPr i="1" dirty="0">
                  <a:latin typeface="Constantia" panose="02030602050306030303" pitchFamily="18" charset="0"/>
                </a:rPr>
                <a:t>j</a:t>
              </a:r>
            </a:p>
          </p:txBody>
        </p:sp>
        <p:sp>
          <p:nvSpPr>
            <p:cNvPr id="211" name="Đường"/>
            <p:cNvSpPr/>
            <p:nvPr/>
          </p:nvSpPr>
          <p:spPr>
            <a:xfrm flipH="1">
              <a:off x="9161280" y="4729694"/>
              <a:ext cx="885587" cy="885587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2" name="Đường"/>
            <p:cNvSpPr/>
            <p:nvPr/>
          </p:nvSpPr>
          <p:spPr>
            <a:xfrm>
              <a:off x="10421457" y="4725277"/>
              <a:ext cx="894421" cy="894421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214" name="Số Trang chiế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13" name="Tế bào thứ k"/>
          <p:cNvSpPr txBox="1"/>
          <p:nvPr/>
        </p:nvSpPr>
        <p:spPr>
          <a:xfrm>
            <a:off x="4838263" y="4361542"/>
            <a:ext cx="1194237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lang="en-US" sz="2000" dirty="0" err="1" smtClean="0">
                <a:solidFill>
                  <a:srgbClr val="00B0F0"/>
                </a:solidFill>
                <a:latin typeface="Constantia" panose="02030602050306030303" pitchFamily="18" charset="0"/>
              </a:rPr>
              <a:t>Hàm</a:t>
            </a:r>
            <a:r>
              <a:rPr lang="en-US" sz="2000" dirty="0" smtClean="0">
                <a:solidFill>
                  <a:srgbClr val="00B0F0"/>
                </a:solidFill>
                <a:latin typeface="Constantia" panose="02030602050306030303" pitchFamily="18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tantia" panose="02030602050306030303" pitchFamily="18" charset="0"/>
              </a:rPr>
              <a:t>kích</a:t>
            </a:r>
            <a:endParaRPr sz="2000" dirty="0">
              <a:solidFill>
                <a:srgbClr val="00B0F0"/>
              </a:solidFill>
              <a:latin typeface="Constantia" panose="02030602050306030303" pitchFamily="18" charset="0"/>
            </a:endParaRPr>
          </a:p>
        </p:txBody>
      </p:sp>
      <p:sp>
        <p:nvSpPr>
          <p:cNvPr id="14" name="Tế bào thứ k"/>
          <p:cNvSpPr txBox="1"/>
          <p:nvPr/>
        </p:nvSpPr>
        <p:spPr>
          <a:xfrm>
            <a:off x="971896" y="5009312"/>
            <a:ext cx="1080424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lang="en-US" sz="2000" dirty="0" err="1" smtClean="0">
                <a:solidFill>
                  <a:srgbClr val="00B0F0"/>
                </a:solidFill>
                <a:latin typeface="Constantia" panose="02030602050306030303" pitchFamily="18" charset="0"/>
              </a:rPr>
              <a:t>Trọng</a:t>
            </a:r>
            <a:r>
              <a:rPr lang="en-US" sz="2000" dirty="0" smtClean="0">
                <a:solidFill>
                  <a:srgbClr val="00B0F0"/>
                </a:solidFill>
                <a:latin typeface="Constantia" panose="02030602050306030303" pitchFamily="18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tantia" panose="02030602050306030303" pitchFamily="18" charset="0"/>
              </a:rPr>
              <a:t>số</a:t>
            </a:r>
            <a:endParaRPr sz="2000" dirty="0">
              <a:solidFill>
                <a:srgbClr val="00B0F0"/>
              </a:solidFill>
              <a:latin typeface="Constantia" panose="02030602050306030303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052320" y="5224532"/>
            <a:ext cx="3501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349240" y="4022479"/>
            <a:ext cx="2180" cy="40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163140" y="4474445"/>
            <a:ext cx="2180" cy="40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ế bào thứ k"/>
          <p:cNvSpPr txBox="1"/>
          <p:nvPr/>
        </p:nvSpPr>
        <p:spPr>
          <a:xfrm>
            <a:off x="3754256" y="4818995"/>
            <a:ext cx="993862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lang="en-US" sz="2000" dirty="0" err="1" smtClean="0">
                <a:solidFill>
                  <a:srgbClr val="00B0F0"/>
                </a:solidFill>
                <a:latin typeface="Constantia" panose="02030602050306030303" pitchFamily="18" charset="0"/>
              </a:rPr>
              <a:t>Bộ</a:t>
            </a:r>
            <a:r>
              <a:rPr lang="en-US" sz="2000" dirty="0" smtClean="0">
                <a:solidFill>
                  <a:srgbClr val="00B0F0"/>
                </a:solidFill>
                <a:latin typeface="Constantia" panose="02030602050306030303" pitchFamily="18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tantia" panose="02030602050306030303" pitchFamily="18" charset="0"/>
              </a:rPr>
              <a:t>cộng</a:t>
            </a:r>
            <a:endParaRPr sz="2000" dirty="0">
              <a:solidFill>
                <a:srgbClr val="00B0F0"/>
              </a:solidFill>
              <a:latin typeface="Constantia" panose="02030602050306030303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3.Mô hình tế bào thần kinh"/>
          <p:cNvSpPr txBox="1"/>
          <p:nvPr/>
        </p:nvSpPr>
        <p:spPr>
          <a:xfrm>
            <a:off x="-673" y="-14652"/>
            <a:ext cx="12980746" cy="1340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>
              <a:defRPr sz="8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72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Mô</a:t>
            </a:r>
            <a:r>
              <a:rPr sz="72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sz="72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hình</a:t>
            </a:r>
            <a:r>
              <a:rPr sz="7200" b="1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72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perceptron</a:t>
            </a:r>
            <a:endParaRPr sz="72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pic>
        <p:nvPicPr>
          <p:cNvPr id="195" name="Hình ảnh" descr="Hình ảnh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936" y="2460830"/>
            <a:ext cx="7642639" cy="5139484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Đề xuất bởi McCulloch - Pitt năm 1943"/>
          <p:cNvSpPr txBox="1"/>
          <p:nvPr/>
        </p:nvSpPr>
        <p:spPr>
          <a:xfrm>
            <a:off x="833704" y="1602984"/>
            <a:ext cx="6671996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just">
              <a:defRPr sz="3000" b="0"/>
            </a:lvl1pPr>
          </a:lstStyle>
          <a:p>
            <a:r>
              <a:rPr dirty="0" err="1">
                <a:latin typeface="Constantia" panose="02030602050306030303" pitchFamily="18" charset="0"/>
              </a:rPr>
              <a:t>Đề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xuất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bởi</a:t>
            </a:r>
            <a:r>
              <a:rPr dirty="0">
                <a:latin typeface="Constantia" panose="02030602050306030303" pitchFamily="18" charset="0"/>
              </a:rPr>
              <a:t> McCulloch - Pitt </a:t>
            </a:r>
            <a:r>
              <a:rPr dirty="0" err="1">
                <a:latin typeface="Constantia" panose="02030602050306030303" pitchFamily="18" charset="0"/>
              </a:rPr>
              <a:t>năm</a:t>
            </a:r>
            <a:r>
              <a:rPr dirty="0">
                <a:latin typeface="Constantia" panose="02030602050306030303" pitchFamily="18" charset="0"/>
              </a:rPr>
              <a:t> 1943</a:t>
            </a:r>
          </a:p>
        </p:txBody>
      </p:sp>
      <p:sp>
        <p:nvSpPr>
          <p:cNvPr id="201" name="Số Trang chiế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257299" y="8310984"/>
            <a:ext cx="113655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b="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Một</a:t>
            </a:r>
            <a:r>
              <a:rPr lang="en-US" sz="2600" b="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2600" b="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nơ-ron</a:t>
            </a:r>
            <a:r>
              <a:rPr lang="en-US" sz="2600" b="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2600" b="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có</a:t>
            </a:r>
            <a:r>
              <a:rPr lang="en-US" sz="2600" b="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2600" b="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thể</a:t>
            </a:r>
            <a:r>
              <a:rPr lang="en-US" sz="2600" b="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2600" b="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nhận</a:t>
            </a:r>
            <a:r>
              <a:rPr lang="en-US" sz="2600" b="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2600" b="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nhiều</a:t>
            </a:r>
            <a:r>
              <a:rPr lang="en-US" sz="2600" b="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2600" b="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đầu</a:t>
            </a:r>
            <a:r>
              <a:rPr lang="en-US" sz="2600" b="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2600" b="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vào</a:t>
            </a:r>
            <a:r>
              <a:rPr lang="en-US" sz="2600" b="0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2600" b="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(</a:t>
            </a:r>
            <a:r>
              <a:rPr lang="en-US" sz="2600" b="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dạng</a:t>
            </a:r>
            <a:r>
              <a:rPr lang="en-US" sz="2600" b="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2600" b="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nhị</a:t>
            </a:r>
            <a:r>
              <a:rPr lang="en-US" sz="2600" b="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2600" b="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phân</a:t>
            </a:r>
            <a:r>
              <a:rPr lang="en-US" sz="2600" b="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) </a:t>
            </a:r>
            <a:r>
              <a:rPr lang="en-US" sz="2600" b="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và</a:t>
            </a:r>
            <a:r>
              <a:rPr lang="en-US" sz="2600" b="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2600" b="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đưa</a:t>
            </a:r>
            <a:r>
              <a:rPr lang="en-US" sz="2600" b="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2600" b="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một</a:t>
            </a:r>
            <a:r>
              <a:rPr lang="en-US" sz="2600" b="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2600" b="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kết</a:t>
            </a:r>
            <a:r>
              <a:rPr lang="en-US" sz="2600" b="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2600" b="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quả</a:t>
            </a:r>
            <a:r>
              <a:rPr lang="en-US" sz="2600" b="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2600" b="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đầu</a:t>
            </a:r>
            <a:r>
              <a:rPr lang="en-US" sz="2600" b="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2600" b="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ra</a:t>
            </a:r>
            <a:r>
              <a:rPr lang="en-US" sz="2600" b="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2600" b="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duy</a:t>
            </a:r>
            <a:r>
              <a:rPr lang="en-US" sz="2600" b="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2600" b="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nhất</a:t>
            </a:r>
            <a:r>
              <a:rPr lang="en-US" sz="2600" b="0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2600" b="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(</a:t>
            </a:r>
            <a:r>
              <a:rPr lang="en-US" sz="2600" b="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dạng</a:t>
            </a:r>
            <a:r>
              <a:rPr lang="en-US" sz="2600" b="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2600" b="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nhị</a:t>
            </a:r>
            <a:r>
              <a:rPr lang="en-US" sz="2600" b="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2600" b="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phân</a:t>
            </a:r>
            <a:r>
              <a:rPr lang="en-US" sz="2600" b="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)</a:t>
            </a:r>
            <a:endParaRPr lang="en-US" sz="2600" b="0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185753" y="3093639"/>
                <a:ext cx="4558106" cy="1937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nor/>
                                </m:rPr>
                                <a:rPr lang="en-US" b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ng</m:t>
                              </m:r>
                              <m:r>
                                <m:rPr>
                                  <m:nor/>
                                </m:rPr>
                                <a:rPr lang="en-US" b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ưỡ</m:t>
                              </m:r>
                              <m:r>
                                <m:rPr>
                                  <m:nor/>
                                </m:rPr>
                                <a:rPr lang="en-US" b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ng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b="0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m:rPr>
                                  <m:nor/>
                                </m:rPr>
                                <a:rPr lang="en-US" b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m:rPr>
                                  <m:nor/>
                                </m:rPr>
                                <a:rPr lang="en-US" b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𝑘𝑖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m:rPr>
                                  <m:nor/>
                                </m:rPr>
                                <a:rPr lang="en-US" b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ng</m:t>
                              </m:r>
                              <m:r>
                                <m:rPr>
                                  <m:nor/>
                                </m:rPr>
                                <a:rPr lang="en-US" b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ưỡ</m:t>
                              </m:r>
                              <m:r>
                                <m:rPr>
                                  <m:nor/>
                                </m:rPr>
                                <a:rPr lang="en-US" b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ng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5753" y="3093639"/>
                <a:ext cx="4558106" cy="1937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Arrow 3"/>
          <p:cNvSpPr/>
          <p:nvPr/>
        </p:nvSpPr>
        <p:spPr>
          <a:xfrm>
            <a:off x="10244277" y="5030571"/>
            <a:ext cx="769253" cy="11089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822632" y="5148022"/>
                <a:ext cx="21821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ng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ưỡ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ng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2632" y="5148022"/>
                <a:ext cx="2182168" cy="461665"/>
              </a:xfrm>
              <a:prstGeom prst="rect">
                <a:avLst/>
              </a:prstGeom>
              <a:blipFill>
                <a:blip r:embed="rId4"/>
                <a:stretch>
                  <a:fillRect l="-1397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272078" y="6139149"/>
                <a:ext cx="4350806" cy="1937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b="0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m:rPr>
                                  <m:nor/>
                                </m:rPr>
                                <a:rPr lang="en-US" b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m:rPr>
                                  <m:nor/>
                                </m:rPr>
                                <a:rPr lang="en-US" b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𝑘𝑖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078" y="6139149"/>
                <a:ext cx="4350806" cy="1937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185753" y="2427941"/>
            <a:ext cx="4680842" cy="5486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onstantia" panose="02030602050306030303" pitchFamily="18" charset="0"/>
                <a:cs typeface="Times New Roman" panose="02020603050405020304" pitchFamily="18" charset="0"/>
              </a:rPr>
              <a:t>Hàm</a:t>
            </a:r>
            <a:r>
              <a:rPr lang="en-US" dirty="0" smtClean="0">
                <a:latin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onstantia" panose="02030602050306030303" pitchFamily="18" charset="0"/>
                <a:cs typeface="Times New Roman" panose="02020603050405020304" pitchFamily="18" charset="0"/>
              </a:rPr>
              <a:t>kích</a:t>
            </a:r>
            <a:r>
              <a:rPr lang="en-US" dirty="0" smtClean="0">
                <a:latin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onstantia" panose="02030602050306030303" pitchFamily="18" charset="0"/>
                <a:cs typeface="Times New Roman" panose="02020603050405020304" pitchFamily="18" charset="0"/>
              </a:rPr>
              <a:t>hoạt</a:t>
            </a:r>
            <a:r>
              <a:rPr lang="en-US" dirty="0" smtClean="0">
                <a:latin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onstantia" panose="02030602050306030303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onstantia" panose="02030602050306030303" pitchFamily="18" charset="0"/>
                <a:cs typeface="Times New Roman" panose="02020603050405020304" pitchFamily="18" charset="0"/>
              </a:rPr>
              <a:t>hàm</a:t>
            </a:r>
            <a:r>
              <a:rPr lang="en-US" dirty="0" smtClean="0">
                <a:latin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onstantia" panose="02030602050306030303" pitchFamily="18" charset="0"/>
                <a:cs typeface="Times New Roman" panose="02020603050405020304" pitchFamily="18" charset="0"/>
              </a:rPr>
              <a:t>ngưỡng</a:t>
            </a:r>
            <a:endParaRPr lang="en-US" dirty="0">
              <a:latin typeface="Constantia" panose="0203060205030603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2986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99" y="452194"/>
            <a:ext cx="11412099" cy="11153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Mô</a:t>
            </a:r>
            <a:r>
              <a:rPr lang="en-US" sz="7200" b="1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72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hình</a:t>
            </a:r>
            <a:r>
              <a:rPr lang="en-US" sz="7200" b="1" dirty="0">
                <a:solidFill>
                  <a:srgbClr val="0070C0"/>
                </a:solidFill>
                <a:latin typeface="Constantia" panose="02030602050306030303" pitchFamily="18" charset="0"/>
              </a:rPr>
              <a:t> perceptron</a:t>
            </a:r>
            <a:r>
              <a:rPr lang="en-US" sz="5400" b="1" dirty="0">
                <a:solidFill>
                  <a:srgbClr val="0070C0"/>
                </a:solidFill>
                <a:latin typeface="Constantia" panose="02030602050306030303" pitchFamily="18" charset="0"/>
              </a:rPr>
              <a:t/>
            </a:r>
            <a:br>
              <a:rPr lang="en-US" sz="5400" b="1" dirty="0">
                <a:solidFill>
                  <a:srgbClr val="0070C0"/>
                </a:solidFill>
                <a:latin typeface="Constantia" panose="02030602050306030303" pitchFamily="18" charset="0"/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314" y="1655195"/>
                <a:ext cx="11408229" cy="3262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en-US" sz="2800" dirty="0" smtClean="0">
                    <a:latin typeface="Constantia" panose="02030602050306030303" pitchFamily="18" charset="0"/>
                  </a:rPr>
                  <a:t>Ví </a:t>
                </a:r>
                <a:r>
                  <a:rPr lang="en-US" sz="2800" dirty="0" err="1" smtClean="0">
                    <a:latin typeface="Constantia" panose="02030602050306030303" pitchFamily="18" charset="0"/>
                  </a:rPr>
                  <a:t>dụ</a:t>
                </a:r>
                <a:r>
                  <a:rPr lang="en-US" sz="2800" dirty="0" smtClean="0">
                    <a:latin typeface="Constantia" panose="02030602050306030303" pitchFamily="18" charset="0"/>
                  </a:rPr>
                  <a:t>: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Việc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đi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học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của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một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sinh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viên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nam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phụ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thuộc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vào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các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yếu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tố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sau</a:t>
                </a:r>
                <a:endParaRPr lang="en-US" sz="2800" b="0" dirty="0" smtClean="0">
                  <a:latin typeface="Constantia" panose="02030602050306030303" pitchFamily="18" charset="0"/>
                </a:endParaRPr>
              </a:p>
              <a:p>
                <a:pPr marL="457200" indent="50800" algn="l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>
                    <a:latin typeface="Constantia" panose="02030602050306030303" pitchFamily="18" charset="0"/>
                  </a:rPr>
                  <a:t>Giáo</a:t>
                </a:r>
                <a:r>
                  <a:rPr lang="en-US" sz="2800" b="0" dirty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>
                    <a:latin typeface="Constantia" panose="02030602050306030303" pitchFamily="18" charset="0"/>
                  </a:rPr>
                  <a:t>viên</a:t>
                </a:r>
                <a:r>
                  <a:rPr lang="en-US" sz="2800" b="0" dirty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>
                    <a:latin typeface="Constantia" panose="02030602050306030303" pitchFamily="18" charset="0"/>
                  </a:rPr>
                  <a:t>có</a:t>
                </a:r>
                <a:r>
                  <a:rPr lang="en-US" sz="2800" b="0" dirty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>
                    <a:latin typeface="Constantia" panose="02030602050306030303" pitchFamily="18" charset="0"/>
                  </a:rPr>
                  <a:t>điểm</a:t>
                </a:r>
                <a:r>
                  <a:rPr lang="en-US" sz="2800" b="0" dirty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>
                    <a:latin typeface="Constantia" panose="02030602050306030303" pitchFamily="18" charset="0"/>
                  </a:rPr>
                  <a:t>danh</a:t>
                </a:r>
                <a:r>
                  <a:rPr lang="en-US" sz="2800" b="0" dirty="0">
                    <a:latin typeface="Constantia" panose="02030602050306030303" pitchFamily="18" charset="0"/>
                  </a:rPr>
                  <a:t> hay </a:t>
                </a:r>
                <a:r>
                  <a:rPr lang="en-US" sz="2800" b="0" dirty="0" err="1">
                    <a:latin typeface="Constantia" panose="02030602050306030303" pitchFamily="18" charset="0"/>
                  </a:rPr>
                  <a:t>không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?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b="0" dirty="0" smtClean="0">
                    <a:latin typeface="Constantia" panose="02030602050306030303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b="0" dirty="0" smtClean="0">
                    <a:latin typeface="Constantia" panose="02030602050306030303" pitchFamily="18" charset="0"/>
                  </a:rPr>
                  <a:t>)</a:t>
                </a:r>
                <a:endParaRPr lang="en-US" sz="2800" b="0" dirty="0">
                  <a:latin typeface="Constantia" panose="02030602050306030303" pitchFamily="18" charset="0"/>
                </a:endParaRPr>
              </a:p>
              <a:p>
                <a:pPr marL="457200" indent="50800" algn="l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Trời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hôm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nay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có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nắng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hay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không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?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b="0" dirty="0" smtClean="0">
                    <a:latin typeface="Constantia" panose="02030602050306030303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b="0" dirty="0" smtClean="0">
                    <a:latin typeface="Constantia" panose="02030602050306030303" pitchFamily="18" charset="0"/>
                  </a:rPr>
                  <a:t>)</a:t>
                </a:r>
              </a:p>
              <a:p>
                <a:pPr marL="457200" indent="50800" algn="l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sz="2800" b="0" dirty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Bạn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gái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có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đi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học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hay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không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?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b="0" dirty="0" smtClean="0">
                    <a:latin typeface="Constantia" panose="02030602050306030303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800" b="0" dirty="0" smtClean="0">
                    <a:latin typeface="Constantia" panose="02030602050306030303" pitchFamily="18" charset="0"/>
                  </a:rPr>
                  <a:t>)</a:t>
                </a:r>
              </a:p>
              <a:p>
                <a:pPr marL="457200" indent="50800" algn="l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Môn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học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có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hữu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ích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hay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không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?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b="0" dirty="0" smtClean="0">
                    <a:latin typeface="Constantia" panose="02030602050306030303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8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800" b="0" dirty="0" smtClean="0">
                    <a:latin typeface="Constantia" panose="02030602050306030303" pitchFamily="18" charset="0"/>
                  </a:rPr>
                  <a:t>)</a:t>
                </a:r>
              </a:p>
              <a:p>
                <a:pPr marL="457200" algn="l"/>
                <a:endParaRPr lang="en-US" b="0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14" y="1655195"/>
                <a:ext cx="11408229" cy="3262432"/>
              </a:xfrm>
              <a:prstGeom prst="rect">
                <a:avLst/>
              </a:prstGeom>
              <a:blipFill>
                <a:blip r:embed="rId2"/>
                <a:stretch>
                  <a:fillRect l="-101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Arrow 3"/>
          <p:cNvSpPr/>
          <p:nvPr/>
        </p:nvSpPr>
        <p:spPr>
          <a:xfrm>
            <a:off x="5793133" y="5056947"/>
            <a:ext cx="1248229" cy="4439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7314" y="5505814"/>
            <a:ext cx="11408229" cy="175432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2800" dirty="0" err="1" smtClean="0">
                <a:latin typeface="Constantia" panose="02030602050306030303" pitchFamily="18" charset="0"/>
              </a:rPr>
              <a:t>Việc</a:t>
            </a:r>
            <a:r>
              <a:rPr lang="en-US" sz="2800" dirty="0" smtClean="0">
                <a:latin typeface="Constantia" panose="02030602050306030303" pitchFamily="18" charset="0"/>
              </a:rPr>
              <a:t> “</a:t>
            </a:r>
            <a:r>
              <a:rPr lang="en-US" sz="2800" dirty="0" err="1" smtClean="0">
                <a:latin typeface="Constantia" panose="02030602050306030303" pitchFamily="18" charset="0"/>
              </a:rPr>
              <a:t>Bạn</a:t>
            </a:r>
            <a:r>
              <a:rPr lang="en-US" sz="2800" dirty="0" smtClean="0">
                <a:latin typeface="Constantia" panose="02030602050306030303" pitchFamily="18" charset="0"/>
              </a:rPr>
              <a:t> </a:t>
            </a:r>
            <a:r>
              <a:rPr lang="en-US" sz="2800" dirty="0" err="1" smtClean="0">
                <a:latin typeface="Constantia" panose="02030602050306030303" pitchFamily="18" charset="0"/>
              </a:rPr>
              <a:t>gái</a:t>
            </a:r>
            <a:r>
              <a:rPr lang="en-US" sz="2800" dirty="0" smtClean="0">
                <a:latin typeface="Constantia" panose="02030602050306030303" pitchFamily="18" charset="0"/>
              </a:rPr>
              <a:t> </a:t>
            </a:r>
            <a:r>
              <a:rPr lang="en-US" sz="2800" dirty="0" err="1" smtClean="0">
                <a:latin typeface="Constantia" panose="02030602050306030303" pitchFamily="18" charset="0"/>
              </a:rPr>
              <a:t>có</a:t>
            </a:r>
            <a:r>
              <a:rPr lang="en-US" sz="2800" dirty="0" smtClean="0">
                <a:latin typeface="Constantia" panose="02030602050306030303" pitchFamily="18" charset="0"/>
              </a:rPr>
              <a:t> </a:t>
            </a:r>
            <a:r>
              <a:rPr lang="en-US" sz="2800" dirty="0" err="1" smtClean="0">
                <a:latin typeface="Constantia" panose="02030602050306030303" pitchFamily="18" charset="0"/>
              </a:rPr>
              <a:t>đi</a:t>
            </a:r>
            <a:r>
              <a:rPr lang="en-US" sz="2800" dirty="0" smtClean="0">
                <a:latin typeface="Constantia" panose="02030602050306030303" pitchFamily="18" charset="0"/>
              </a:rPr>
              <a:t> </a:t>
            </a:r>
            <a:r>
              <a:rPr lang="en-US" sz="2800" dirty="0" err="1" smtClean="0">
                <a:latin typeface="Constantia" panose="02030602050306030303" pitchFamily="18" charset="0"/>
              </a:rPr>
              <a:t>học</a:t>
            </a:r>
            <a:r>
              <a:rPr lang="en-US" sz="2800" dirty="0" smtClean="0">
                <a:latin typeface="Constantia" panose="02030602050306030303" pitchFamily="18" charset="0"/>
              </a:rPr>
              <a:t> hay </a:t>
            </a:r>
            <a:r>
              <a:rPr lang="en-US" sz="2800" dirty="0" err="1" smtClean="0">
                <a:latin typeface="Constantia" panose="02030602050306030303" pitchFamily="18" charset="0"/>
              </a:rPr>
              <a:t>không</a:t>
            </a:r>
            <a:r>
              <a:rPr lang="en-US" sz="2800" dirty="0" smtClean="0">
                <a:latin typeface="Constantia" panose="02030602050306030303" pitchFamily="18" charset="0"/>
              </a:rPr>
              <a:t>” </a:t>
            </a:r>
            <a:r>
              <a:rPr lang="en-US" sz="2800" dirty="0" err="1" smtClean="0">
                <a:latin typeface="Constantia" panose="02030602050306030303" pitchFamily="18" charset="0"/>
              </a:rPr>
              <a:t>ảnh</a:t>
            </a:r>
            <a:r>
              <a:rPr lang="en-US" sz="2800" dirty="0" smtClean="0">
                <a:latin typeface="Constantia" panose="02030602050306030303" pitchFamily="18" charset="0"/>
              </a:rPr>
              <a:t> </a:t>
            </a:r>
            <a:r>
              <a:rPr lang="en-US" sz="2800" dirty="0" err="1" smtClean="0">
                <a:latin typeface="Constantia" panose="02030602050306030303" pitchFamily="18" charset="0"/>
              </a:rPr>
              <a:t>hưởng</a:t>
            </a:r>
            <a:r>
              <a:rPr lang="en-US" sz="2800" dirty="0" smtClean="0">
                <a:latin typeface="Constantia" panose="02030602050306030303" pitchFamily="18" charset="0"/>
              </a:rPr>
              <a:t> </a:t>
            </a:r>
            <a:r>
              <a:rPr lang="en-US" sz="2800" dirty="0" err="1" smtClean="0">
                <a:latin typeface="Constantia" panose="02030602050306030303" pitchFamily="18" charset="0"/>
              </a:rPr>
              <a:t>tới</a:t>
            </a:r>
            <a:r>
              <a:rPr lang="en-US" sz="2800" dirty="0" smtClean="0">
                <a:latin typeface="Constantia" panose="02030602050306030303" pitchFamily="18" charset="0"/>
              </a:rPr>
              <a:t> 40% </a:t>
            </a:r>
            <a:r>
              <a:rPr lang="en-US" sz="2800" dirty="0" err="1" smtClean="0">
                <a:latin typeface="Constantia" panose="02030602050306030303" pitchFamily="18" charset="0"/>
              </a:rPr>
              <a:t>quyết</a:t>
            </a:r>
            <a:r>
              <a:rPr lang="en-US" sz="2800" dirty="0" smtClean="0">
                <a:latin typeface="Constantia" panose="02030602050306030303" pitchFamily="18" charset="0"/>
              </a:rPr>
              <a:t> </a:t>
            </a:r>
            <a:r>
              <a:rPr lang="en-US" sz="2800" dirty="0" err="1" smtClean="0">
                <a:latin typeface="Constantia" panose="02030602050306030303" pitchFamily="18" charset="0"/>
              </a:rPr>
              <a:t>định</a:t>
            </a:r>
            <a:r>
              <a:rPr lang="en-US" sz="2800" dirty="0" smtClean="0">
                <a:latin typeface="Constantia" panose="02030602050306030303" pitchFamily="18" charset="0"/>
              </a:rPr>
              <a:t> </a:t>
            </a:r>
            <a:r>
              <a:rPr lang="en-US" sz="2800" dirty="0" err="1" smtClean="0">
                <a:latin typeface="Constantia" panose="02030602050306030303" pitchFamily="18" charset="0"/>
              </a:rPr>
              <a:t>đi</a:t>
            </a:r>
            <a:r>
              <a:rPr lang="en-US" sz="2800" dirty="0" smtClean="0">
                <a:latin typeface="Constantia" panose="02030602050306030303" pitchFamily="18" charset="0"/>
              </a:rPr>
              <a:t> </a:t>
            </a:r>
            <a:r>
              <a:rPr lang="en-US" sz="2800" dirty="0" err="1" smtClean="0">
                <a:latin typeface="Constantia" panose="02030602050306030303" pitchFamily="18" charset="0"/>
              </a:rPr>
              <a:t>học</a:t>
            </a:r>
            <a:r>
              <a:rPr lang="en-US" sz="2800" dirty="0" smtClean="0">
                <a:latin typeface="Constantia" panose="02030602050306030303" pitchFamily="18" charset="0"/>
              </a:rPr>
              <a:t>;  “</a:t>
            </a:r>
            <a:r>
              <a:rPr lang="en-US" sz="2800" dirty="0" err="1" smtClean="0">
                <a:latin typeface="Constantia" panose="02030602050306030303" pitchFamily="18" charset="0"/>
              </a:rPr>
              <a:t>Giáo</a:t>
            </a:r>
            <a:r>
              <a:rPr lang="en-US" sz="2800" dirty="0" smtClean="0">
                <a:latin typeface="Constantia" panose="02030602050306030303" pitchFamily="18" charset="0"/>
              </a:rPr>
              <a:t> </a:t>
            </a:r>
            <a:r>
              <a:rPr lang="en-US" sz="2800" dirty="0" err="1" smtClean="0">
                <a:latin typeface="Constantia" panose="02030602050306030303" pitchFamily="18" charset="0"/>
              </a:rPr>
              <a:t>viên</a:t>
            </a:r>
            <a:r>
              <a:rPr lang="en-US" sz="2800" dirty="0" smtClean="0">
                <a:latin typeface="Constantia" panose="02030602050306030303" pitchFamily="18" charset="0"/>
              </a:rPr>
              <a:t> </a:t>
            </a:r>
            <a:r>
              <a:rPr lang="en-US" sz="2800" dirty="0" err="1" smtClean="0">
                <a:latin typeface="Constantia" panose="02030602050306030303" pitchFamily="18" charset="0"/>
              </a:rPr>
              <a:t>có</a:t>
            </a:r>
            <a:r>
              <a:rPr lang="en-US" sz="2800" dirty="0" smtClean="0">
                <a:latin typeface="Constantia" panose="02030602050306030303" pitchFamily="18" charset="0"/>
              </a:rPr>
              <a:t> </a:t>
            </a:r>
            <a:r>
              <a:rPr lang="en-US" sz="2800" dirty="0" err="1" smtClean="0">
                <a:latin typeface="Constantia" panose="02030602050306030303" pitchFamily="18" charset="0"/>
              </a:rPr>
              <a:t>điểm</a:t>
            </a:r>
            <a:r>
              <a:rPr lang="en-US" sz="2800" dirty="0" smtClean="0">
                <a:latin typeface="Constantia" panose="02030602050306030303" pitchFamily="18" charset="0"/>
              </a:rPr>
              <a:t> </a:t>
            </a:r>
            <a:r>
              <a:rPr lang="en-US" sz="2800" dirty="0" err="1" smtClean="0">
                <a:latin typeface="Constantia" panose="02030602050306030303" pitchFamily="18" charset="0"/>
              </a:rPr>
              <a:t>danh</a:t>
            </a:r>
            <a:r>
              <a:rPr lang="en-US" sz="2800" dirty="0" smtClean="0">
                <a:latin typeface="Constantia" panose="02030602050306030303" pitchFamily="18" charset="0"/>
              </a:rPr>
              <a:t> hay </a:t>
            </a:r>
            <a:r>
              <a:rPr lang="en-US" sz="2800" dirty="0" err="1" smtClean="0">
                <a:latin typeface="Constantia" panose="02030602050306030303" pitchFamily="18" charset="0"/>
              </a:rPr>
              <a:t>không</a:t>
            </a:r>
            <a:r>
              <a:rPr lang="en-US" sz="2800" dirty="0" smtClean="0">
                <a:latin typeface="Constantia" panose="02030602050306030303" pitchFamily="18" charset="0"/>
              </a:rPr>
              <a:t>” </a:t>
            </a:r>
            <a:r>
              <a:rPr lang="en-US" sz="2800" dirty="0" err="1" smtClean="0">
                <a:latin typeface="Constantia" panose="02030602050306030303" pitchFamily="18" charset="0"/>
              </a:rPr>
              <a:t>chỉ</a:t>
            </a:r>
            <a:r>
              <a:rPr lang="en-US" sz="2800" dirty="0" smtClean="0">
                <a:latin typeface="Constantia" panose="02030602050306030303" pitchFamily="18" charset="0"/>
              </a:rPr>
              <a:t> </a:t>
            </a:r>
            <a:r>
              <a:rPr lang="en-US" sz="2800" dirty="0" err="1" smtClean="0">
                <a:latin typeface="Constantia" panose="02030602050306030303" pitchFamily="18" charset="0"/>
              </a:rPr>
              <a:t>ảnh</a:t>
            </a:r>
            <a:r>
              <a:rPr lang="en-US" sz="2800" dirty="0" smtClean="0">
                <a:latin typeface="Constantia" panose="02030602050306030303" pitchFamily="18" charset="0"/>
              </a:rPr>
              <a:t> </a:t>
            </a:r>
            <a:r>
              <a:rPr lang="en-US" sz="2800" dirty="0" err="1" smtClean="0">
                <a:latin typeface="Constantia" panose="02030602050306030303" pitchFamily="18" charset="0"/>
              </a:rPr>
              <a:t>hưởng</a:t>
            </a:r>
            <a:r>
              <a:rPr lang="en-US" sz="2800" dirty="0" smtClean="0">
                <a:latin typeface="Constantia" panose="02030602050306030303" pitchFamily="18" charset="0"/>
              </a:rPr>
              <a:t> </a:t>
            </a:r>
            <a:r>
              <a:rPr lang="en-US" sz="2800" dirty="0" err="1" smtClean="0">
                <a:latin typeface="Constantia" panose="02030602050306030303" pitchFamily="18" charset="0"/>
              </a:rPr>
              <a:t>tới</a:t>
            </a:r>
            <a:r>
              <a:rPr lang="en-US" sz="2800" dirty="0" smtClean="0">
                <a:latin typeface="Constantia" panose="02030602050306030303" pitchFamily="18" charset="0"/>
              </a:rPr>
              <a:t> 10% </a:t>
            </a:r>
            <a:r>
              <a:rPr lang="en-US" sz="2800" dirty="0" err="1" smtClean="0">
                <a:latin typeface="Constantia" panose="02030602050306030303" pitchFamily="18" charset="0"/>
              </a:rPr>
              <a:t>quyết</a:t>
            </a:r>
            <a:r>
              <a:rPr lang="en-US" sz="2800" dirty="0" smtClean="0">
                <a:latin typeface="Constantia" panose="02030602050306030303" pitchFamily="18" charset="0"/>
              </a:rPr>
              <a:t> </a:t>
            </a:r>
            <a:r>
              <a:rPr lang="en-US" sz="2800" dirty="0" err="1" smtClean="0">
                <a:latin typeface="Constantia" panose="02030602050306030303" pitchFamily="18" charset="0"/>
              </a:rPr>
              <a:t>định</a:t>
            </a:r>
            <a:r>
              <a:rPr lang="en-US" sz="2800" dirty="0" smtClean="0">
                <a:latin typeface="Constantia" panose="02030602050306030303" pitchFamily="18" charset="0"/>
              </a:rPr>
              <a:t> </a:t>
            </a:r>
            <a:r>
              <a:rPr lang="en-US" sz="2800" dirty="0" err="1" smtClean="0">
                <a:latin typeface="Constantia" panose="02030602050306030303" pitchFamily="18" charset="0"/>
              </a:rPr>
              <a:t>đó</a:t>
            </a:r>
            <a:r>
              <a:rPr lang="en-US" sz="2800" dirty="0" smtClean="0">
                <a:latin typeface="Constantia" panose="02030602050306030303" pitchFamily="18" charset="0"/>
              </a:rPr>
              <a:t>. </a:t>
            </a:r>
            <a:endParaRPr lang="en-US" sz="2800" b="0" dirty="0" smtClean="0">
              <a:latin typeface="Constantia" panose="02030602050306030303" pitchFamily="18" charset="0"/>
            </a:endParaRPr>
          </a:p>
          <a:p>
            <a:pPr marL="457200" algn="l"/>
            <a:endParaRPr lang="en-US" b="0" dirty="0">
              <a:latin typeface="Constantia" panose="0203060205030603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42327" y="7520444"/>
                <a:ext cx="4350806" cy="1937325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b="0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m:rPr>
                                  <m:nor/>
                                </m:rPr>
                                <a:rPr lang="en-US" b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m:rPr>
                                  <m:nor/>
                                </m:rPr>
                                <a:rPr lang="en-US" b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𝑘𝑖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327" y="7520444"/>
                <a:ext cx="4350806" cy="1937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301132" y="6966264"/>
                <a:ext cx="1480457" cy="1475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132" y="6966264"/>
                <a:ext cx="1480457" cy="14754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745529" y="8489107"/>
                <a:ext cx="2458524" cy="1452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1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1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529" y="8489107"/>
                <a:ext cx="2458524" cy="14529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668509" y="7852179"/>
                <a:ext cx="4065976" cy="1179105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nor/>
                                    </m:r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b="0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m:rPr>
                                  <m:nor/>
                                </m:rPr>
                                <a:rPr lang="en-US" b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nor/>
                                    </m:r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8509" y="7852179"/>
                <a:ext cx="4065976" cy="11791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/>
          <p:cNvSpPr/>
          <p:nvPr/>
        </p:nvSpPr>
        <p:spPr>
          <a:xfrm rot="16200000">
            <a:off x="7513849" y="8219749"/>
            <a:ext cx="1248229" cy="4439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604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ác dạng hàm kích thích"/>
          <p:cNvSpPr txBox="1"/>
          <p:nvPr/>
        </p:nvSpPr>
        <p:spPr>
          <a:xfrm>
            <a:off x="-673" y="-14652"/>
            <a:ext cx="12980746" cy="1340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>
              <a:defRPr sz="8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sz="72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H</a:t>
            </a:r>
            <a:r>
              <a:rPr sz="72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àm</a:t>
            </a:r>
            <a:r>
              <a:rPr sz="72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sz="72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kích</a:t>
            </a:r>
            <a:r>
              <a:rPr sz="7200" b="1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sz="72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thích</a:t>
            </a:r>
            <a:endParaRPr sz="72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sp>
        <p:nvSpPr>
          <p:cNvPr id="252" name="Hàm ngưỡng Threshold"/>
          <p:cNvSpPr txBox="1"/>
          <p:nvPr/>
        </p:nvSpPr>
        <p:spPr>
          <a:xfrm>
            <a:off x="968905" y="1406972"/>
            <a:ext cx="415819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/>
            </a:lvl1pPr>
          </a:lstStyle>
          <a:p>
            <a:r>
              <a:rPr dirty="0" err="1">
                <a:latin typeface="Constantia" panose="02030602050306030303" pitchFamily="18" charset="0"/>
              </a:rPr>
              <a:t>Hàm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ngưỡng</a:t>
            </a:r>
            <a:r>
              <a:rPr dirty="0">
                <a:latin typeface="Constantia" panose="02030602050306030303" pitchFamily="18" charset="0"/>
              </a:rPr>
              <a:t> Threshold</a:t>
            </a:r>
          </a:p>
        </p:txBody>
      </p:sp>
      <p:sp>
        <p:nvSpPr>
          <p:cNvPr id="253" name="Hàm Sigmoid"/>
          <p:cNvSpPr txBox="1"/>
          <p:nvPr/>
        </p:nvSpPr>
        <p:spPr>
          <a:xfrm>
            <a:off x="7955396" y="1406972"/>
            <a:ext cx="3850413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/>
            </a:lvl1pPr>
          </a:lstStyle>
          <a:p>
            <a:r>
              <a:rPr dirty="0" err="1">
                <a:latin typeface="Constantia" panose="02030602050306030303" pitchFamily="18" charset="0"/>
              </a:rPr>
              <a:t>Hàm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smtClean="0">
                <a:latin typeface="Constantia" panose="02030602050306030303" pitchFamily="18" charset="0"/>
              </a:rPr>
              <a:t>Sigmoid</a:t>
            </a:r>
            <a:r>
              <a:rPr lang="en-US" dirty="0" smtClean="0">
                <a:latin typeface="Constantia" panose="02030602050306030303" pitchFamily="18" charset="0"/>
              </a:rPr>
              <a:t>/Logistic</a:t>
            </a:r>
            <a:endParaRPr dirty="0">
              <a:latin typeface="Constantia" panose="02030602050306030303" pitchFamily="18" charset="0"/>
            </a:endParaRPr>
          </a:p>
        </p:txBody>
      </p:sp>
      <p:pic>
        <p:nvPicPr>
          <p:cNvPr id="254" name="Ảnh chụp Màn hình 2018-09-14 lúc 11.01.38.png" descr="Ảnh chụp Màn hình 2018-09-14 lúc 11.01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757" y="2052426"/>
            <a:ext cx="6016619" cy="29719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Ảnh chụp Màn hình 2018-09-14 lúc 11.01.52.png" descr="Ảnh chụp Màn hình 2018-09-14 lúc 11.01.5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15225" y="2116901"/>
            <a:ext cx="6395909" cy="3085914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Đường"/>
          <p:cNvSpPr/>
          <p:nvPr/>
        </p:nvSpPr>
        <p:spPr>
          <a:xfrm flipV="1">
            <a:off x="6502400" y="1471447"/>
            <a:ext cx="1" cy="822931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57" name="Ảnh chụp Màn hình 2018-09-14 lúc 11.03.56.png" descr="Ảnh chụp Màn hình 2018-09-14 lúc 11.03.5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9849" y="5579582"/>
            <a:ext cx="3158979" cy="971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Ảnh chụp Màn hình 2018-09-14 lúc 11.04.44.png" descr="Ảnh chụp Màn hình 2018-09-14 lúc 11.04.4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93210" y="2762355"/>
            <a:ext cx="2518561" cy="677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Ảnh chụp Màn hình 2018-09-14 lúc 11.07.02.png" descr="Ảnh chụp Màn hình 2018-09-14 lúc 11.07.0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47349" y="7467420"/>
            <a:ext cx="3023980" cy="971995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Mũi tên"/>
          <p:cNvSpPr/>
          <p:nvPr/>
        </p:nvSpPr>
        <p:spPr>
          <a:xfrm rot="5400000">
            <a:off x="2627444" y="6735432"/>
            <a:ext cx="841112" cy="548133"/>
          </a:xfrm>
          <a:prstGeom prst="rightArrow">
            <a:avLst>
              <a:gd name="adj1" fmla="val 40760"/>
              <a:gd name="adj2" fmla="val 69231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61" name="Ảnh chụp Màn hình 2018-09-14 lúc 11.08.54.png" descr="Ảnh chụp Màn hình 2018-09-14 lúc 11.08.54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311804" y="8667949"/>
            <a:ext cx="2616510" cy="789649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Số Trang chiế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2" name="AutoShape 2" descr="https://ichi.pro/assets/images/max/724/1*3mpTl-kLfp-knSWqwEa3QQ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26" y="5320371"/>
            <a:ext cx="6217347" cy="15258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62726" y="7009498"/>
                <a:ext cx="596388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Wingdings" panose="05000000000000000000" pitchFamily="2" charset="2"/>
                  <a:buChar char="§"/>
                </a:pPr>
                <a:r>
                  <a:rPr lang="en-US" b="0" dirty="0" smtClean="0">
                    <a:latin typeface="Constantia" panose="02030602050306030303" pitchFamily="18" charset="0"/>
                  </a:rPr>
                  <a:t>Đầu </a:t>
                </a:r>
                <a:r>
                  <a:rPr lang="en-US" b="0" dirty="0" err="1" smtClean="0">
                    <a:latin typeface="Constantia" panose="02030602050306030303" pitchFamily="18" charset="0"/>
                  </a:rPr>
                  <a:t>ra</a:t>
                </a:r>
                <a:r>
                  <a:rPr lang="en-US" b="0" dirty="0">
                    <a:latin typeface="Constantia" panose="02030602050306030303" pitchFamily="18" charset="0"/>
                  </a:rPr>
                  <a:t> </a:t>
                </a:r>
                <a:r>
                  <a:rPr lang="en-US" b="0" dirty="0" err="1" smtClean="0">
                    <a:latin typeface="Constantia" panose="02030602050306030303" pitchFamily="18" charset="0"/>
                  </a:rPr>
                  <a:t>nằm</a:t>
                </a:r>
                <a:r>
                  <a:rPr lang="en-US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b="0" dirty="0" err="1" smtClean="0">
                    <a:latin typeface="Constantia" panose="02030602050306030303" pitchFamily="18" charset="0"/>
                  </a:rPr>
                  <a:t>trong</a:t>
                </a:r>
                <a:r>
                  <a:rPr lang="en-US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b="0" dirty="0" err="1" smtClean="0">
                    <a:latin typeface="Constantia" panose="02030602050306030303" pitchFamily="18" charset="0"/>
                  </a:rPr>
                  <a:t>khoảng</a:t>
                </a:r>
                <a:r>
                  <a:rPr lang="en-US" b="0" dirty="0" smtClean="0">
                    <a:latin typeface="Constantia" panose="02030602050306030303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b="0" dirty="0" err="1" smtClean="0">
                    <a:latin typeface="Constantia" panose="02030602050306030303" pitchFamily="18" charset="0"/>
                  </a:rPr>
                  <a:t>phân</a:t>
                </a:r>
                <a:r>
                  <a:rPr lang="en-US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b="0" dirty="0" err="1" smtClean="0">
                    <a:latin typeface="Constantia" panose="02030602050306030303" pitchFamily="18" charset="0"/>
                  </a:rPr>
                  <a:t>lớp</a:t>
                </a:r>
                <a:r>
                  <a:rPr lang="en-US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b="0" dirty="0" err="1" smtClean="0">
                    <a:latin typeface="Constantia" panose="02030602050306030303" pitchFamily="18" charset="0"/>
                  </a:rPr>
                  <a:t>đối</a:t>
                </a:r>
                <a:r>
                  <a:rPr lang="en-US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b="0" dirty="0" err="1" smtClean="0">
                    <a:latin typeface="Constantia" panose="02030602050306030303" pitchFamily="18" charset="0"/>
                  </a:rPr>
                  <a:t>tượng</a:t>
                </a:r>
                <a:endParaRPr lang="en-US" b="0" dirty="0" smtClean="0">
                  <a:latin typeface="Constantia" panose="02030602050306030303" pitchFamily="18" charset="0"/>
                </a:endParaRPr>
              </a:p>
              <a:p>
                <a:pPr marL="342900" indent="-342900" algn="l">
                  <a:buFont typeface="Wingdings" panose="05000000000000000000" pitchFamily="2" charset="2"/>
                  <a:buChar char="§"/>
                </a:pPr>
                <a:r>
                  <a:rPr lang="en-US" b="0" dirty="0" err="1" smtClean="0">
                    <a:latin typeface="Constantia" panose="02030602050306030303" pitchFamily="18" charset="0"/>
                  </a:rPr>
                  <a:t>Đòi</a:t>
                </a:r>
                <a:r>
                  <a:rPr lang="en-US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b="0" dirty="0" err="1" smtClean="0">
                    <a:latin typeface="Constantia" panose="02030602050306030303" pitchFamily="18" charset="0"/>
                  </a:rPr>
                  <a:t>hỏi</a:t>
                </a:r>
                <a:r>
                  <a:rPr lang="en-US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b="0" dirty="0" err="1" smtClean="0">
                    <a:latin typeface="Constantia" panose="02030602050306030303" pitchFamily="18" charset="0"/>
                  </a:rPr>
                  <a:t>nhiều</a:t>
                </a:r>
                <a:r>
                  <a:rPr lang="en-US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b="0" dirty="0" err="1" smtClean="0">
                    <a:latin typeface="Constantia" panose="02030602050306030303" pitchFamily="18" charset="0"/>
                  </a:rPr>
                  <a:t>tính</a:t>
                </a:r>
                <a:r>
                  <a:rPr lang="en-US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b="0" dirty="0" err="1" smtClean="0">
                    <a:latin typeface="Constantia" panose="02030602050306030303" pitchFamily="18" charset="0"/>
                  </a:rPr>
                  <a:t>toán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b="0" dirty="0" err="1" smtClean="0">
                    <a:latin typeface="Constantia" panose="02030602050306030303" pitchFamily="18" charset="0"/>
                  </a:rPr>
                  <a:t>hội</a:t>
                </a:r>
                <a:r>
                  <a:rPr lang="en-US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b="0" dirty="0" err="1" smtClean="0">
                    <a:latin typeface="Constantia" panose="02030602050306030303" pitchFamily="18" charset="0"/>
                  </a:rPr>
                  <a:t>tụ</a:t>
                </a:r>
                <a:r>
                  <a:rPr lang="en-US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b="0" dirty="0" err="1" smtClean="0">
                    <a:latin typeface="Constantia" panose="02030602050306030303" pitchFamily="18" charset="0"/>
                  </a:rPr>
                  <a:t>chậm</a:t>
                </a:r>
                <a:endParaRPr lang="en-US" b="0" dirty="0" smtClean="0">
                  <a:latin typeface="Constantia" panose="02030602050306030303" pitchFamily="18" charset="0"/>
                </a:endParaRPr>
              </a:p>
              <a:p>
                <a:pPr marL="342900" indent="-342900" algn="l">
                  <a:buFont typeface="Wingdings" panose="05000000000000000000" pitchFamily="2" charset="2"/>
                  <a:buChar char="§"/>
                </a:pPr>
                <a:r>
                  <a:rPr lang="en-US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b="0" dirty="0" err="1" smtClean="0">
                    <a:latin typeface="Constantia" panose="02030602050306030303" pitchFamily="18" charset="0"/>
                  </a:rPr>
                  <a:t>Vấn</a:t>
                </a:r>
                <a:r>
                  <a:rPr lang="en-US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b="0" dirty="0" err="1" smtClean="0">
                    <a:latin typeface="Constantia" panose="02030602050306030303" pitchFamily="18" charset="0"/>
                  </a:rPr>
                  <a:t>đề</a:t>
                </a:r>
                <a:r>
                  <a:rPr lang="en-US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b="0" dirty="0" err="1" smtClean="0">
                    <a:latin typeface="Constantia" panose="02030602050306030303" pitchFamily="18" charset="0"/>
                  </a:rPr>
                  <a:t>bão</a:t>
                </a:r>
                <a:r>
                  <a:rPr lang="en-US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b="0" dirty="0" err="1" smtClean="0">
                    <a:latin typeface="Constantia" panose="02030602050306030303" pitchFamily="18" charset="0"/>
                  </a:rPr>
                  <a:t>hòa</a:t>
                </a:r>
                <a:endParaRPr lang="en-US" b="0" dirty="0" smtClean="0">
                  <a:latin typeface="Constantia" panose="02030602050306030303" pitchFamily="18" charset="0"/>
                </a:endParaRPr>
              </a:p>
              <a:p>
                <a:pPr marL="342900" indent="-342900" algn="l">
                  <a:buFont typeface="Wingdings" panose="05000000000000000000" pitchFamily="2" charset="2"/>
                  <a:buChar char="§"/>
                </a:pPr>
                <a:endParaRPr lang="en-US" b="0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726" y="7009498"/>
                <a:ext cx="5963889" cy="1938992"/>
              </a:xfrm>
              <a:prstGeom prst="rect">
                <a:avLst/>
              </a:prstGeom>
              <a:blipFill>
                <a:blip r:embed="rId9"/>
                <a:stretch>
                  <a:fillRect l="-1328" t="-2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ác dạng hàm kích thích"/>
          <p:cNvSpPr txBox="1"/>
          <p:nvPr/>
        </p:nvSpPr>
        <p:spPr>
          <a:xfrm>
            <a:off x="460374" y="160338"/>
            <a:ext cx="12275443" cy="1340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>
              <a:defRPr sz="8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sz="72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H</a:t>
            </a:r>
            <a:r>
              <a:rPr sz="72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àm</a:t>
            </a:r>
            <a:r>
              <a:rPr sz="72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sz="72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kích</a:t>
            </a:r>
            <a:r>
              <a:rPr sz="7200" b="1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sz="72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thích</a:t>
            </a:r>
            <a:endParaRPr sz="72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sp>
        <p:nvSpPr>
          <p:cNvPr id="4" name="AutoShape 2" descr="https://ichi.pro/assets/images/max/724/1*fRPcst3-fAvpHtRKh2TY_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0243" y="1845129"/>
            <a:ext cx="6331857" cy="75438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56401" y="1845129"/>
            <a:ext cx="6273800" cy="75438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àm Sigmoid"/>
          <p:cNvSpPr txBox="1"/>
          <p:nvPr/>
        </p:nvSpPr>
        <p:spPr>
          <a:xfrm>
            <a:off x="2307034" y="1845129"/>
            <a:ext cx="1888337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/>
            </a:lvl1pPr>
          </a:lstStyle>
          <a:p>
            <a:r>
              <a:rPr err="1">
                <a:latin typeface="Constantia" panose="02030602050306030303" pitchFamily="18" charset="0"/>
              </a:rPr>
              <a:t>Hàm</a:t>
            </a:r>
            <a:r>
              <a:rPr>
                <a:latin typeface="Constantia" panose="02030602050306030303" pitchFamily="18" charset="0"/>
              </a:rPr>
              <a:t> </a:t>
            </a:r>
            <a:r>
              <a:rPr lang="en-US" smtClean="0">
                <a:latin typeface="Constantia" panose="02030602050306030303" pitchFamily="18" charset="0"/>
              </a:rPr>
              <a:t>Tanh</a:t>
            </a:r>
            <a:endParaRPr dirty="0">
              <a:latin typeface="Constantia" panose="02030602050306030303" pitchFamily="18" charset="0"/>
            </a:endParaRPr>
          </a:p>
        </p:txBody>
      </p:sp>
      <p:sp>
        <p:nvSpPr>
          <p:cNvPr id="8" name="Hàm Sigmoid"/>
          <p:cNvSpPr txBox="1"/>
          <p:nvPr/>
        </p:nvSpPr>
        <p:spPr>
          <a:xfrm>
            <a:off x="8986808" y="1845129"/>
            <a:ext cx="1881926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/>
            </a:lvl1pPr>
          </a:lstStyle>
          <a:p>
            <a:r>
              <a:rPr dirty="0" err="1">
                <a:latin typeface="Constantia" panose="02030602050306030303" pitchFamily="18" charset="0"/>
              </a:rPr>
              <a:t>Hàm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lang="en-US" dirty="0" err="1" smtClean="0">
                <a:latin typeface="Constantia" panose="02030602050306030303" pitchFamily="18" charset="0"/>
              </a:rPr>
              <a:t>ReLu</a:t>
            </a:r>
            <a:endParaRPr dirty="0">
              <a:latin typeface="Constantia" panose="02030602050306030303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19"/>
          <a:stretch/>
        </p:blipFill>
        <p:spPr>
          <a:xfrm>
            <a:off x="381262" y="2431590"/>
            <a:ext cx="6189816" cy="15079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88"/>
          <a:stretch/>
        </p:blipFill>
        <p:spPr>
          <a:xfrm>
            <a:off x="6939644" y="2431590"/>
            <a:ext cx="6065156" cy="16470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87530" y="6139957"/>
                <a:ext cx="5977277" cy="9144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i="1" dirty="0" smtClean="0"/>
              </a:p>
              <a:p>
                <a:pPr algn="l"/>
                <a:r>
                  <a:rPr lang="en-US" b="0" i="1" dirty="0" smtClean="0"/>
                  <a:t>        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30" y="6139957"/>
                <a:ext cx="5977277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435099" y="7197477"/>
                <a:ext cx="5147975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Wingdings" panose="05000000000000000000" pitchFamily="2" charset="2"/>
                  <a:buChar char="§"/>
                </a:pPr>
                <a:r>
                  <a:rPr lang="en-US" sz="2000" b="0" dirty="0" smtClean="0">
                    <a:latin typeface="Constantia" panose="02030602050306030303" pitchFamily="18" charset="0"/>
                  </a:rPr>
                  <a:t>Đầu </a:t>
                </a:r>
                <a:r>
                  <a:rPr lang="en-US" sz="2000" b="0" dirty="0" err="1" smtClean="0">
                    <a:latin typeface="Constantia" panose="02030602050306030303" pitchFamily="18" charset="0"/>
                  </a:rPr>
                  <a:t>ra</a:t>
                </a:r>
                <a:r>
                  <a:rPr lang="en-US" sz="20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000" b="0" dirty="0" err="1" smtClean="0">
                    <a:latin typeface="Constantia" panose="02030602050306030303" pitchFamily="18" charset="0"/>
                  </a:rPr>
                  <a:t>nhận</a:t>
                </a:r>
                <a:r>
                  <a:rPr lang="en-US" sz="20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000" b="0" dirty="0" err="1" smtClean="0">
                    <a:latin typeface="Constantia" panose="02030602050306030303" pitchFamily="18" charset="0"/>
                  </a:rPr>
                  <a:t>giá</a:t>
                </a:r>
                <a:r>
                  <a:rPr lang="en-US" sz="20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000" b="0" dirty="0" err="1" smtClean="0">
                    <a:latin typeface="Constantia" panose="02030602050306030303" pitchFamily="18" charset="0"/>
                  </a:rPr>
                  <a:t>trị</a:t>
                </a:r>
                <a:r>
                  <a:rPr lang="en-US" sz="20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000" b="0" dirty="0" err="1" smtClean="0">
                    <a:latin typeface="Constantia" panose="02030602050306030303" pitchFamily="18" charset="0"/>
                  </a:rPr>
                  <a:t>trong</a:t>
                </a:r>
                <a:r>
                  <a:rPr lang="en-US" sz="20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000" b="0" dirty="0" err="1" smtClean="0">
                    <a:latin typeface="Constantia" panose="02030602050306030303" pitchFamily="18" charset="0"/>
                  </a:rPr>
                  <a:t>khoảng</a:t>
                </a:r>
                <a:r>
                  <a:rPr lang="en-US" sz="2000" b="0" dirty="0" smtClean="0">
                    <a:latin typeface="Constantia" panose="02030602050306030303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endParaRPr lang="en-US" sz="2000" b="0" dirty="0" smtClean="0">
                  <a:latin typeface="Constantia" panose="02030602050306030303" pitchFamily="18" charset="0"/>
                </a:endParaRPr>
              </a:p>
              <a:p>
                <a:pPr marL="342900" indent="-342900" algn="l">
                  <a:buFont typeface="Wingdings" panose="05000000000000000000" pitchFamily="2" charset="2"/>
                  <a:buChar char="§"/>
                </a:pPr>
                <a:r>
                  <a:rPr lang="en-US" sz="2000" b="0" dirty="0" err="1" smtClean="0">
                    <a:latin typeface="Constantia" panose="02030602050306030303" pitchFamily="18" charset="0"/>
                  </a:rPr>
                  <a:t>Đòi</a:t>
                </a:r>
                <a:r>
                  <a:rPr lang="en-US" sz="20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000" b="0" dirty="0" err="1" smtClean="0">
                    <a:latin typeface="Constantia" panose="02030602050306030303" pitchFamily="18" charset="0"/>
                  </a:rPr>
                  <a:t>hỏi</a:t>
                </a:r>
                <a:r>
                  <a:rPr lang="en-US" sz="20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000" b="0" dirty="0" err="1" smtClean="0">
                    <a:latin typeface="Constantia" panose="02030602050306030303" pitchFamily="18" charset="0"/>
                  </a:rPr>
                  <a:t>nhiều</a:t>
                </a:r>
                <a:r>
                  <a:rPr lang="en-US" sz="20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000" b="0" dirty="0" err="1" smtClean="0">
                    <a:latin typeface="Constantia" panose="02030602050306030303" pitchFamily="18" charset="0"/>
                  </a:rPr>
                  <a:t>tính</a:t>
                </a:r>
                <a:r>
                  <a:rPr lang="en-US" sz="20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000" b="0" dirty="0" err="1" smtClean="0">
                    <a:latin typeface="Constantia" panose="02030602050306030303" pitchFamily="18" charset="0"/>
                  </a:rPr>
                  <a:t>toán</a:t>
                </a:r>
                <a:endParaRPr lang="en-US" sz="2000" b="0" dirty="0" smtClean="0">
                  <a:latin typeface="Constantia" panose="02030602050306030303" pitchFamily="18" charset="0"/>
                </a:endParaRPr>
              </a:p>
              <a:p>
                <a:pPr marL="342900" indent="-342900" algn="l">
                  <a:buFont typeface="Wingdings" panose="05000000000000000000" pitchFamily="2" charset="2"/>
                  <a:buChar char="§"/>
                </a:pPr>
                <a:r>
                  <a:rPr lang="en-US" sz="2000" b="0" dirty="0" err="1" smtClean="0">
                    <a:latin typeface="Constantia" panose="02030602050306030303" pitchFamily="18" charset="0"/>
                  </a:rPr>
                  <a:t>Gặp</a:t>
                </a:r>
                <a:r>
                  <a:rPr lang="en-US" sz="20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000" b="0" dirty="0" err="1" smtClean="0">
                    <a:latin typeface="Constantia" panose="02030602050306030303" pitchFamily="18" charset="0"/>
                  </a:rPr>
                  <a:t>phải</a:t>
                </a:r>
                <a:r>
                  <a:rPr lang="en-US" sz="20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000" b="0" dirty="0" err="1" smtClean="0">
                    <a:latin typeface="Constantia" panose="02030602050306030303" pitchFamily="18" charset="0"/>
                  </a:rPr>
                  <a:t>vấn</a:t>
                </a:r>
                <a:r>
                  <a:rPr lang="en-US" sz="20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000" b="0" dirty="0" err="1" smtClean="0">
                    <a:latin typeface="Constantia" panose="02030602050306030303" pitchFamily="18" charset="0"/>
                  </a:rPr>
                  <a:t>đề</a:t>
                </a:r>
                <a:r>
                  <a:rPr lang="en-US" sz="20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000" b="0" dirty="0" err="1" smtClean="0">
                    <a:latin typeface="Constantia" panose="02030602050306030303" pitchFamily="18" charset="0"/>
                  </a:rPr>
                  <a:t>bão</a:t>
                </a:r>
                <a:r>
                  <a:rPr lang="en-US" sz="20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000" b="0" dirty="0" err="1" smtClean="0">
                    <a:latin typeface="Constantia" panose="02030602050306030303" pitchFamily="18" charset="0"/>
                  </a:rPr>
                  <a:t>hòa</a:t>
                </a:r>
                <a:endParaRPr lang="en-US" sz="2000" b="0" dirty="0" smtClean="0">
                  <a:latin typeface="Constantia" panose="02030602050306030303" pitchFamily="18" charset="0"/>
                </a:endParaRPr>
              </a:p>
              <a:p>
                <a:pPr marL="342900" indent="-342900" algn="l">
                  <a:buFont typeface="Wingdings" panose="05000000000000000000" pitchFamily="2" charset="2"/>
                  <a:buChar char="§"/>
                </a:pPr>
                <a:r>
                  <a:rPr lang="en-US" sz="2000" b="0" dirty="0" err="1" smtClean="0">
                    <a:latin typeface="Constantia" panose="02030602050306030303" pitchFamily="18" charset="0"/>
                  </a:rPr>
                  <a:t>Tâm</a:t>
                </a:r>
                <a:r>
                  <a:rPr lang="en-US" sz="20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000" b="0" dirty="0" err="1" smtClean="0">
                    <a:latin typeface="Constantia" panose="02030602050306030303" pitchFamily="18" charset="0"/>
                  </a:rPr>
                  <a:t>đối</a:t>
                </a:r>
                <a:r>
                  <a:rPr lang="en-US" sz="20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000" b="0" dirty="0" err="1" smtClean="0">
                    <a:latin typeface="Constantia" panose="02030602050306030303" pitchFamily="18" charset="0"/>
                  </a:rPr>
                  <a:t>xứng</a:t>
                </a:r>
                <a:r>
                  <a:rPr lang="en-US" sz="20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000" b="0" dirty="0" err="1" smtClean="0">
                    <a:latin typeface="Constantia" panose="02030602050306030303" pitchFamily="18" charset="0"/>
                  </a:rPr>
                  <a:t>là</a:t>
                </a:r>
                <a:r>
                  <a:rPr lang="en-US" sz="20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000" b="0" dirty="0" err="1" smtClean="0">
                    <a:latin typeface="Constantia" panose="02030602050306030303" pitchFamily="18" charset="0"/>
                  </a:rPr>
                  <a:t>gốc</a:t>
                </a:r>
                <a:r>
                  <a:rPr lang="en-US" sz="20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000" b="0" dirty="0" err="1" smtClean="0">
                    <a:latin typeface="Constantia" panose="02030602050306030303" pitchFamily="18" charset="0"/>
                  </a:rPr>
                  <a:t>tọa</a:t>
                </a:r>
                <a:r>
                  <a:rPr lang="en-US" sz="20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000" b="0" dirty="0" err="1" smtClean="0">
                    <a:latin typeface="Constantia" panose="02030602050306030303" pitchFamily="18" charset="0"/>
                  </a:rPr>
                  <a:t>độ</a:t>
                </a:r>
                <a:r>
                  <a:rPr lang="en-US" sz="2000" b="0" dirty="0" smtClean="0">
                    <a:latin typeface="Constantia" panose="020306020503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0" dirty="0" err="1" smtClean="0">
                    <a:latin typeface="Constantia" panose="02030602050306030303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sz="2000" b="0" dirty="0" smtClean="0">
                    <a:latin typeface="Constantia" panose="02030602050306030303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0" dirty="0" err="1" smtClean="0">
                    <a:latin typeface="Constantia" panose="02030602050306030303" pitchFamily="18" charset="0"/>
                    <a:cs typeface="Times New Roman" panose="02020603050405020304" pitchFamily="18" charset="0"/>
                  </a:rPr>
                  <a:t>ưu</a:t>
                </a:r>
                <a:r>
                  <a:rPr lang="en-US" sz="2000" b="0" dirty="0" smtClean="0">
                    <a:latin typeface="Constantia" panose="02030602050306030303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0" dirty="0" err="1" smtClean="0">
                    <a:latin typeface="Constantia" panose="02030602050306030303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2000" b="0" dirty="0" smtClean="0">
                    <a:latin typeface="Constantia" panose="02030602050306030303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0" dirty="0" err="1" smtClean="0">
                    <a:latin typeface="Constantia" panose="02030602050306030303" pitchFamily="18" charset="0"/>
                    <a:cs typeface="Times New Roman" panose="02020603050405020304" pitchFamily="18" charset="0"/>
                  </a:rPr>
                  <a:t>mất</a:t>
                </a:r>
                <a:r>
                  <a:rPr lang="en-US" sz="2000" b="0" dirty="0" smtClean="0">
                    <a:latin typeface="Constantia" panose="02030602050306030303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0" dirty="0" err="1" smtClean="0">
                    <a:latin typeface="Constantia" panose="02030602050306030303" pitchFamily="18" charset="0"/>
                    <a:cs typeface="Times New Roman" panose="02020603050405020304" pitchFamily="18" charset="0"/>
                  </a:rPr>
                  <a:t>mát</a:t>
                </a:r>
                <a:r>
                  <a:rPr lang="en-US" sz="2000" b="0" dirty="0" smtClean="0">
                    <a:latin typeface="Constantia" panose="02030602050306030303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0" dirty="0" err="1" smtClean="0">
                    <a:latin typeface="Constantia" panose="02030602050306030303" pitchFamily="18" charset="0"/>
                    <a:cs typeface="Times New Roman" panose="02020603050405020304" pitchFamily="18" charset="0"/>
                  </a:rPr>
                  <a:t>trở</a:t>
                </a:r>
                <a:r>
                  <a:rPr lang="en-US" sz="2000" b="0" dirty="0" smtClean="0">
                    <a:latin typeface="Constantia" panose="02030602050306030303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0" dirty="0" err="1" smtClean="0">
                    <a:latin typeface="Constantia" panose="02030602050306030303" pitchFamily="18" charset="0"/>
                    <a:cs typeface="Times New Roman" panose="02020603050405020304" pitchFamily="18" charset="0"/>
                  </a:rPr>
                  <a:t>nên</a:t>
                </a:r>
                <a:r>
                  <a:rPr lang="en-US" sz="2000" b="0" dirty="0" smtClean="0">
                    <a:latin typeface="Constantia" panose="02030602050306030303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0" dirty="0" err="1" smtClean="0">
                    <a:latin typeface="Constantia" panose="02030602050306030303" pitchFamily="18" charset="0"/>
                    <a:cs typeface="Times New Roman" panose="02020603050405020304" pitchFamily="18" charset="0"/>
                  </a:rPr>
                  <a:t>dễ</a:t>
                </a:r>
                <a:r>
                  <a:rPr lang="en-US" sz="2000" b="0" dirty="0" smtClean="0">
                    <a:latin typeface="Constantia" panose="02030602050306030303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0" dirty="0" err="1" smtClean="0">
                    <a:latin typeface="Constantia" panose="02030602050306030303" pitchFamily="18" charset="0"/>
                    <a:cs typeface="Times New Roman" panose="02020603050405020304" pitchFamily="18" charset="0"/>
                  </a:rPr>
                  <a:t>dàng</a:t>
                </a:r>
                <a:r>
                  <a:rPr lang="en-US" sz="2000" b="0" dirty="0" smtClean="0">
                    <a:latin typeface="Constantia" panose="02030602050306030303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0" dirty="0" err="1" smtClean="0">
                    <a:latin typeface="Constantia" panose="02030602050306030303" pitchFamily="18" charset="0"/>
                    <a:cs typeface="Times New Roman" panose="02020603050405020304" pitchFamily="18" charset="0"/>
                  </a:rPr>
                  <a:t>hơn</a:t>
                </a:r>
                <a:endParaRPr lang="en-US" sz="2000" b="0" dirty="0" smtClean="0">
                  <a:latin typeface="Constantia" panose="02030602050306030303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99" y="7197477"/>
                <a:ext cx="5147975" cy="1631216"/>
              </a:xfrm>
              <a:prstGeom prst="rect">
                <a:avLst/>
              </a:prstGeom>
              <a:blipFill>
                <a:blip r:embed="rId5"/>
                <a:stretch>
                  <a:fillRect l="-1065" t="-2247" r="-118" b="-5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801750" y="6804046"/>
            <a:ext cx="58166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0" dirty="0" err="1" smtClean="0">
                <a:latin typeface="Constantia" panose="02030602050306030303" pitchFamily="18" charset="0"/>
              </a:rPr>
              <a:t>Được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sử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dụng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nhiều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nhất</a:t>
            </a:r>
            <a:endParaRPr lang="en-US" sz="2000" b="0" dirty="0" smtClean="0">
              <a:latin typeface="Constantia" panose="02030602050306030303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0" dirty="0" err="1" smtClean="0">
                <a:latin typeface="Constantia" panose="02030602050306030303" pitchFamily="18" charset="0"/>
              </a:rPr>
              <a:t>Dễ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dàng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tính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toán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để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mạng</a:t>
            </a:r>
            <a:r>
              <a:rPr lang="en-US" sz="2000" b="0" dirty="0" smtClean="0">
                <a:latin typeface="Constantia" panose="02030602050306030303" pitchFamily="18" charset="0"/>
              </a:rPr>
              <a:t> neuron </a:t>
            </a:r>
            <a:r>
              <a:rPr lang="en-US" sz="2000" b="0" dirty="0" err="1" smtClean="0">
                <a:latin typeface="Constantia" panose="02030602050306030303" pitchFamily="18" charset="0"/>
              </a:rPr>
              <a:t>hội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tụ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nhanh</a:t>
            </a:r>
            <a:endParaRPr lang="en-US" sz="2000" b="0" dirty="0" smtClean="0">
              <a:latin typeface="Constantia" panose="02030602050306030303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0" dirty="0" err="1" smtClean="0">
                <a:latin typeface="Constantia" panose="02030602050306030303" pitchFamily="18" charset="0"/>
              </a:rPr>
              <a:t>Không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gặp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phải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vấn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đề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bão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hòa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đối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với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các</a:t>
            </a:r>
            <a:r>
              <a:rPr lang="en-US" sz="2000" b="0" dirty="0" smtClean="0">
                <a:latin typeface="Constantia" panose="02030602050306030303" pitchFamily="18" charset="0"/>
              </a:rPr>
              <a:t> neuron </a:t>
            </a:r>
            <a:r>
              <a:rPr lang="en-US" sz="2000" b="0" dirty="0" err="1" smtClean="0">
                <a:latin typeface="Constantia" panose="02030602050306030303" pitchFamily="18" charset="0"/>
              </a:rPr>
              <a:t>có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giá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trị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dương</a:t>
            </a:r>
            <a:endParaRPr lang="en-US" sz="2000" b="0" dirty="0" smtClean="0">
              <a:latin typeface="Constantia" panose="02030602050306030303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0" dirty="0" err="1" smtClean="0">
                <a:latin typeface="Constantia" panose="02030602050306030303" pitchFamily="18" charset="0"/>
              </a:rPr>
              <a:t>Độ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bão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hòa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và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độ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dốc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biến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mất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chỉ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xảy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ra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khi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các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giá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trị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âm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được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đưa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tới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hàm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kích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hoạt</a:t>
            </a:r>
            <a:endParaRPr lang="en-US" sz="2000" b="0" dirty="0" smtClean="0">
              <a:latin typeface="Constantia" panose="02030602050306030303" pitchFamily="18" charset="0"/>
            </a:endParaRPr>
          </a:p>
          <a:p>
            <a:pPr algn="l"/>
            <a:endParaRPr lang="en-US" b="0" dirty="0" smtClean="0">
              <a:latin typeface="Constantia" panose="02030602050306030303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38"/>
          <a:stretch/>
        </p:blipFill>
        <p:spPr>
          <a:xfrm>
            <a:off x="2266271" y="3939924"/>
            <a:ext cx="2419797" cy="20569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93"/>
          <a:stretch/>
        </p:blipFill>
        <p:spPr>
          <a:xfrm>
            <a:off x="7984445" y="4078613"/>
            <a:ext cx="2884289" cy="267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670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Nội dung môn học"/>
          <p:cNvSpPr txBox="1">
            <a:spLocks noGrp="1"/>
          </p:cNvSpPr>
          <p:nvPr>
            <p:ph type="ctrTitle"/>
          </p:nvPr>
        </p:nvSpPr>
        <p:spPr>
          <a:xfrm>
            <a:off x="-673" y="-14652"/>
            <a:ext cx="12980746" cy="134042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7200" b="1" dirty="0" err="1">
                <a:solidFill>
                  <a:srgbClr val="002060"/>
                </a:solidFill>
                <a:latin typeface="Constantia" panose="02030602050306030303" pitchFamily="18" charset="0"/>
              </a:rPr>
              <a:t>Nội</a:t>
            </a:r>
            <a:r>
              <a:rPr lang="en-US" sz="7200" b="1" dirty="0">
                <a:solidFill>
                  <a:srgbClr val="002060"/>
                </a:solidFill>
                <a:latin typeface="Constantia" panose="02030602050306030303" pitchFamily="18" charset="0"/>
              </a:rPr>
              <a:t> dung </a:t>
            </a:r>
            <a:r>
              <a:rPr lang="en-US" sz="7200" b="1" dirty="0" err="1">
                <a:solidFill>
                  <a:srgbClr val="002060"/>
                </a:solidFill>
                <a:latin typeface="Constantia" panose="02030602050306030303" pitchFamily="18" charset="0"/>
              </a:rPr>
              <a:t>môn</a:t>
            </a:r>
            <a:r>
              <a:rPr lang="en-US" sz="7200" b="1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7200" b="1" dirty="0" err="1">
                <a:solidFill>
                  <a:srgbClr val="002060"/>
                </a:solidFill>
                <a:latin typeface="Constantia" panose="02030602050306030303" pitchFamily="18" charset="0"/>
              </a:rPr>
              <a:t>học</a:t>
            </a:r>
            <a:endParaRPr sz="7200" dirty="0">
              <a:solidFill>
                <a:srgbClr val="002060"/>
              </a:solidFill>
            </a:endParaRPr>
          </a:p>
        </p:txBody>
      </p:sp>
      <p:sp>
        <p:nvSpPr>
          <p:cNvPr id="127" name="Tổng quan về neuron và mạng neuron…"/>
          <p:cNvSpPr txBox="1">
            <a:spLocks noGrp="1"/>
          </p:cNvSpPr>
          <p:nvPr>
            <p:ph type="subTitle" idx="1"/>
          </p:nvPr>
        </p:nvSpPr>
        <p:spPr>
          <a:xfrm>
            <a:off x="1828800" y="1786206"/>
            <a:ext cx="10809514" cy="73985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35000" indent="-635000" algn="just">
              <a:buSzPct val="100000"/>
              <a:buAutoNum type="arabicPeriod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en-US" b="1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Lý</a:t>
            </a:r>
            <a:r>
              <a:rPr lang="en-US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thuyết</a:t>
            </a:r>
            <a:endParaRPr lang="en-US" b="1" dirty="0" smtClean="0">
              <a:solidFill>
                <a:srgbClr val="002060"/>
              </a:solidFill>
              <a:latin typeface="Constantia" panose="02030602050306030303" pitchFamily="18" charset="0"/>
            </a:endParaRPr>
          </a:p>
          <a:p>
            <a:pPr marL="1221730" lvl="1" indent="-571500" algn="just">
              <a:buSzPct val="100000"/>
              <a:buFont typeface="Wingdings" panose="05000000000000000000" pitchFamily="2" charset="2"/>
              <a:buChar char="Ø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en-US" sz="320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Một</a:t>
            </a:r>
            <a:r>
              <a:rPr lang="en-US" sz="320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số</a:t>
            </a:r>
            <a:r>
              <a:rPr lang="en-US" sz="320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khái</a:t>
            </a:r>
            <a:r>
              <a:rPr lang="en-US" sz="320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niệm</a:t>
            </a:r>
            <a:endParaRPr lang="en-US" sz="3200" dirty="0" smtClean="0">
              <a:solidFill>
                <a:srgbClr val="002060"/>
              </a:solidFill>
              <a:latin typeface="Constantia" panose="02030602050306030303" pitchFamily="18" charset="0"/>
            </a:endParaRPr>
          </a:p>
          <a:p>
            <a:pPr marL="1221730" lvl="1" indent="-571500" algn="just">
              <a:buSzPct val="100000"/>
              <a:buFont typeface="Wingdings" panose="05000000000000000000" pitchFamily="2" charset="2"/>
              <a:buChar char="Ø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en-US" sz="320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Một</a:t>
            </a:r>
            <a:r>
              <a:rPr lang="en-US" sz="320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số</a:t>
            </a:r>
            <a:r>
              <a:rPr lang="en-US" sz="320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mô</a:t>
            </a:r>
            <a:r>
              <a:rPr lang="en-US" sz="320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hình</a:t>
            </a:r>
            <a:r>
              <a:rPr lang="en-US" sz="320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mạng</a:t>
            </a:r>
            <a:r>
              <a:rPr lang="en-US" sz="320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nơ-ron</a:t>
            </a:r>
            <a:r>
              <a:rPr lang="en-US" sz="320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nhân</a:t>
            </a:r>
            <a:r>
              <a:rPr lang="en-US" sz="320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tạo</a:t>
            </a:r>
            <a:endParaRPr lang="en-US" sz="3200" dirty="0" smtClean="0">
              <a:solidFill>
                <a:srgbClr val="002060"/>
              </a:solidFill>
              <a:latin typeface="Constantia" panose="02030602050306030303" pitchFamily="18" charset="0"/>
            </a:endParaRPr>
          </a:p>
          <a:p>
            <a:pPr marL="1221730" lvl="1" indent="-571500" algn="just">
              <a:buSzPct val="100000"/>
              <a:buFont typeface="Wingdings" panose="05000000000000000000" pitchFamily="2" charset="2"/>
              <a:buChar char="Ø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en-US" sz="320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Một</a:t>
            </a:r>
            <a:r>
              <a:rPr lang="en-US" sz="320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số</a:t>
            </a:r>
            <a:r>
              <a:rPr lang="en-US" sz="320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ứng</a:t>
            </a:r>
            <a:r>
              <a:rPr lang="en-US" sz="320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dụng</a:t>
            </a:r>
            <a:r>
              <a:rPr lang="en-US" sz="320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sử</a:t>
            </a:r>
            <a:r>
              <a:rPr lang="en-US" sz="320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dụng</a:t>
            </a:r>
            <a:r>
              <a:rPr lang="en-US" sz="320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mạng</a:t>
            </a:r>
            <a:r>
              <a:rPr lang="en-US" sz="320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nơ-ron</a:t>
            </a:r>
            <a:r>
              <a:rPr lang="en-US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	</a:t>
            </a:r>
          </a:p>
          <a:p>
            <a:pPr marL="635000" indent="-635000" algn="just">
              <a:buSzPct val="100000"/>
              <a:buAutoNum type="arabicPeriod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en-US" b="1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Bài</a:t>
            </a:r>
            <a:r>
              <a:rPr lang="en-US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tập+Thực</a:t>
            </a:r>
            <a:r>
              <a:rPr lang="en-US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hành</a:t>
            </a:r>
            <a:r>
              <a:rPr lang="en-US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:</a:t>
            </a:r>
          </a:p>
          <a:p>
            <a:pPr marL="1221730" lvl="1" indent="-571500" algn="just">
              <a:buSzPct val="100000"/>
              <a:buFont typeface="Wingdings" panose="05000000000000000000" pitchFamily="2" charset="2"/>
              <a:buChar char="Ø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en-US" sz="320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Chuẩn</a:t>
            </a:r>
            <a:r>
              <a:rPr lang="en-US" sz="320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bị</a:t>
            </a:r>
            <a:r>
              <a:rPr lang="en-US" sz="320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dữ</a:t>
            </a:r>
            <a:r>
              <a:rPr lang="en-US" sz="320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liệu</a:t>
            </a:r>
            <a:endParaRPr lang="en-US" sz="3200" dirty="0" smtClean="0">
              <a:solidFill>
                <a:srgbClr val="002060"/>
              </a:solidFill>
              <a:latin typeface="Constantia" panose="02030602050306030303" pitchFamily="18" charset="0"/>
            </a:endParaRPr>
          </a:p>
          <a:p>
            <a:pPr marL="1221730" lvl="1" indent="-571500" algn="just">
              <a:buSzPct val="100000"/>
              <a:buFont typeface="Wingdings" panose="05000000000000000000" pitchFamily="2" charset="2"/>
              <a:buChar char="Ø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en-US" sz="3200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Thiết</a:t>
            </a:r>
            <a:r>
              <a:rPr lang="en-US" sz="320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kế</a:t>
            </a:r>
            <a:r>
              <a:rPr lang="en-US" sz="320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mô</a:t>
            </a:r>
            <a:r>
              <a:rPr lang="en-US" sz="320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hình</a:t>
            </a:r>
            <a:r>
              <a:rPr lang="en-US" sz="320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mạng</a:t>
            </a:r>
            <a:r>
              <a:rPr lang="en-US" sz="320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nơ-ron</a:t>
            </a:r>
            <a:r>
              <a:rPr lang="en-US" sz="320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đơn</a:t>
            </a:r>
            <a:r>
              <a:rPr lang="en-US" sz="320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giản</a:t>
            </a:r>
            <a:endParaRPr lang="en-US" sz="3200" dirty="0" smtClean="0">
              <a:solidFill>
                <a:srgbClr val="002060"/>
              </a:solidFill>
              <a:latin typeface="Constantia" panose="02030602050306030303" pitchFamily="18" charset="0"/>
            </a:endParaRPr>
          </a:p>
          <a:p>
            <a:pPr marL="1221730" lvl="1" indent="-571500" algn="just">
              <a:buSzPct val="100000"/>
              <a:buFont typeface="Wingdings" panose="05000000000000000000" pitchFamily="2" charset="2"/>
              <a:buChar char="Ø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en-US" sz="3200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Huấn</a:t>
            </a:r>
            <a:r>
              <a:rPr lang="en-US" sz="320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luyện</a:t>
            </a:r>
            <a:r>
              <a:rPr lang="en-US" sz="320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mạng</a:t>
            </a:r>
            <a:r>
              <a:rPr lang="en-US" sz="320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nơ-ron</a:t>
            </a:r>
            <a:endParaRPr lang="en-US" sz="3200" dirty="0" smtClean="0">
              <a:solidFill>
                <a:srgbClr val="002060"/>
              </a:solidFill>
              <a:latin typeface="Constantia" panose="02030602050306030303" pitchFamily="18" charset="0"/>
            </a:endParaRPr>
          </a:p>
          <a:p>
            <a:pPr marL="1221730" lvl="1" indent="-571500" algn="just">
              <a:buSzPct val="100000"/>
              <a:buFont typeface="Wingdings" panose="05000000000000000000" pitchFamily="2" charset="2"/>
              <a:buChar char="Ø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en-US" sz="3200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Một</a:t>
            </a:r>
            <a:r>
              <a:rPr lang="en-US" sz="320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số</a:t>
            </a:r>
            <a:r>
              <a:rPr lang="en-US" sz="320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bài</a:t>
            </a:r>
            <a:r>
              <a:rPr lang="en-US" sz="320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toán</a:t>
            </a:r>
            <a:r>
              <a:rPr lang="en-US" sz="320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về</a:t>
            </a:r>
            <a:r>
              <a:rPr lang="en-US" sz="320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nhận</a:t>
            </a:r>
            <a:r>
              <a:rPr lang="en-US" sz="320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dạng</a:t>
            </a:r>
            <a:r>
              <a:rPr lang="en-US" sz="320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và</a:t>
            </a:r>
            <a:r>
              <a:rPr lang="en-US" sz="320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phân</a:t>
            </a:r>
            <a:r>
              <a:rPr lang="en-US" sz="320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lớp</a:t>
            </a:r>
            <a:endParaRPr sz="3200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sp>
        <p:nvSpPr>
          <p:cNvPr id="128" name="Số Trang chiếu"/>
          <p:cNvSpPr txBox="1">
            <a:spLocks noGrp="1"/>
          </p:cNvSpPr>
          <p:nvPr>
            <p:ph type="sldNum" sz="quarter" idx="1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>
                <a:solidFill>
                  <a:srgbClr val="002060"/>
                </a:solidFill>
              </a:rPr>
              <a:t>3</a:t>
            </a:fld>
            <a:endParaRPr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2106" y="214523"/>
            <a:ext cx="9371307" cy="979277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Ví</a:t>
            </a:r>
            <a:r>
              <a:rPr lang="en-US" sz="72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72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dụ</a:t>
            </a:r>
            <a:r>
              <a:rPr lang="en-US" sz="7200" b="1" dirty="0">
                <a:solidFill>
                  <a:srgbClr val="0070C0"/>
                </a:solidFill>
                <a:latin typeface="Constantia" panose="02030602050306030303" pitchFamily="18" charset="0"/>
              </a:rPr>
              <a:t/>
            </a:r>
            <a:br>
              <a:rPr lang="en-US" sz="7200" b="1" dirty="0">
                <a:solidFill>
                  <a:srgbClr val="0070C0"/>
                </a:solidFill>
                <a:latin typeface="Constantia" panose="02030602050306030303" pitchFamily="18" charset="0"/>
              </a:rPr>
            </a:br>
            <a:endParaRPr lang="en-US" sz="7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73100" y="1384300"/>
                <a:ext cx="12141200" cy="3258777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b="0" dirty="0" smtClean="0">
                    <a:latin typeface="Constantia" panose="02030602050306030303" pitchFamily="18" charset="0"/>
                  </a:rPr>
                  <a:t>Ví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dụ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1: Cho neuron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với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2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đầu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vào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b="0" dirty="0" smtClean="0">
                    <a:latin typeface="Constantia" panose="02030602050306030303" pitchFamily="18" charset="0"/>
                  </a:rPr>
                  <a:t>;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trọng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số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tương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ứng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: </a:t>
                </a:r>
                <a:endParaRPr lang="en-US" sz="2800" b="0" dirty="0" smtClean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1" i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b="0" dirty="0" smtClean="0">
                    <a:latin typeface="Constantia" panose="02030602050306030303" pitchFamily="18" charset="0"/>
                  </a:rPr>
                  <a:t>;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độ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lệch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(bias)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=0,5</m:t>
                    </m:r>
                  </m:oMath>
                </a14:m>
                <a:r>
                  <a:rPr lang="en-US" sz="2800" b="0" dirty="0" smtClean="0">
                    <a:latin typeface="Constantia" panose="02030602050306030303" pitchFamily="18" charset="0"/>
                  </a:rPr>
                  <a:t>.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Xác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định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đầu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ra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của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neuron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với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hàm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kích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hoạt</a:t>
                </a:r>
                <a:endParaRPr lang="en-US" sz="2800" b="0" dirty="0" smtClean="0">
                  <a:latin typeface="Constantia" panose="02030602050306030303" pitchFamily="18" charset="0"/>
                </a:endParaRPr>
              </a:p>
              <a:p>
                <a:pPr marL="514350" indent="-514350" algn="l">
                  <a:buFont typeface="+mj-lt"/>
                  <a:buAutoNum type="arabicPeriod"/>
                </a:pPr>
                <a:r>
                  <a:rPr lang="en-US" sz="2800" b="0" dirty="0" err="1" smtClean="0">
                    <a:latin typeface="Constantia" panose="02030602050306030303" pitchFamily="18" charset="0"/>
                  </a:rPr>
                  <a:t>Hàm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ngưỡng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(threshold)</a:t>
                </a:r>
              </a:p>
              <a:p>
                <a:pPr marL="514350" indent="-514350" algn="l">
                  <a:buFont typeface="+mj-lt"/>
                  <a:buAutoNum type="arabicPeriod"/>
                </a:pPr>
                <a:r>
                  <a:rPr lang="en-US" sz="2800" b="0" dirty="0" err="1" smtClean="0">
                    <a:latin typeface="Constantia" panose="02030602050306030303" pitchFamily="18" charset="0"/>
                  </a:rPr>
                  <a:t>Hàm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sigmoid</a:t>
                </a:r>
              </a:p>
              <a:p>
                <a:pPr marL="514350" indent="-514350" algn="l">
                  <a:buFont typeface="+mj-lt"/>
                  <a:buAutoNum type="arabicPeriod"/>
                </a:pPr>
                <a:r>
                  <a:rPr lang="en-US" sz="2800" b="0" err="1" smtClean="0">
                    <a:latin typeface="Constantia" panose="02030602050306030303" pitchFamily="18" charset="0"/>
                  </a:rPr>
                  <a:t>Hàm</a:t>
                </a:r>
                <a:r>
                  <a:rPr lang="en-US" sz="2800" b="0" smtClean="0">
                    <a:latin typeface="Constantia" panose="02030602050306030303" pitchFamily="18" charset="0"/>
                  </a:rPr>
                  <a:t> tank</a:t>
                </a:r>
                <a:endParaRPr lang="en-US" sz="2800" b="0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00" y="1384300"/>
                <a:ext cx="12141200" cy="3258777"/>
              </a:xfrm>
              <a:prstGeom prst="rect">
                <a:avLst/>
              </a:prstGeom>
              <a:blipFill>
                <a:blip r:embed="rId2"/>
                <a:stretch>
                  <a:fillRect l="-951" b="-3889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1500" y="4833577"/>
                <a:ext cx="12141200" cy="5643340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3200" dirty="0" smtClean="0">
                    <a:latin typeface="Constantia" panose="02030602050306030303" pitchFamily="18" charset="0"/>
                  </a:rPr>
                  <a:t>Giải:</a:t>
                </a:r>
                <a:r>
                  <a:rPr lang="en-US" sz="3200" b="0" dirty="0" smtClean="0">
                    <a:latin typeface="Constantia" panose="02030602050306030303" pitchFamily="18" charset="0"/>
                  </a:rPr>
                  <a:t>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320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1 2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eqAr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+0.5=1.5+2.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+0,5=−0,5</m:t>
                      </m:r>
                    </m:oMath>
                  </m:oMathPara>
                </a14:m>
                <a:endParaRPr lang="en-US" sz="3200" b="0" dirty="0" smtClean="0">
                  <a:latin typeface="Constantia" panose="02030602050306030303" pitchFamily="18" charset="0"/>
                </a:endParaRPr>
              </a:p>
              <a:p>
                <a:pPr marL="514350" indent="-514350" algn="l">
                  <a:buFont typeface="+mj-lt"/>
                  <a:buAutoNum type="arabicPeriod"/>
                </a:pPr>
                <a:r>
                  <a:rPr lang="en-US" sz="3200" b="0" dirty="0" err="1" smtClean="0">
                    <a:latin typeface="Constantia" panose="02030602050306030303" pitchFamily="18" charset="0"/>
                  </a:rPr>
                  <a:t>Hàm</a:t>
                </a:r>
                <a:r>
                  <a:rPr lang="en-US" sz="32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3200" b="0" dirty="0" err="1" smtClean="0">
                    <a:latin typeface="Constantia" panose="02030602050306030303" pitchFamily="18" charset="0"/>
                  </a:rPr>
                  <a:t>ngưỡng</a:t>
                </a:r>
                <a:r>
                  <a:rPr lang="en-US" sz="3200" b="0" dirty="0" smtClean="0">
                    <a:latin typeface="Constantia" panose="02030602050306030303" pitchFamily="18" charset="0"/>
                  </a:rPr>
                  <a:t> (threshold): 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=−0,5&lt;0→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b="0" dirty="0" smtClean="0">
                  <a:latin typeface="Constantia" panose="02030602050306030303" pitchFamily="18" charset="0"/>
                </a:endParaRPr>
              </a:p>
              <a:p>
                <a:pPr marL="514350" indent="-514350" algn="l">
                  <a:buFont typeface="+mj-lt"/>
                  <a:buAutoNum type="arabicPeriod"/>
                </a:pPr>
                <a:r>
                  <a:rPr lang="en-US" sz="3200" b="0" dirty="0" err="1" smtClean="0">
                    <a:latin typeface="Constantia" panose="02030602050306030303" pitchFamily="18" charset="0"/>
                  </a:rPr>
                  <a:t>Hàm</a:t>
                </a:r>
                <a:r>
                  <a:rPr lang="en-US" sz="3200" b="0" dirty="0" smtClean="0">
                    <a:latin typeface="Constantia" panose="02030602050306030303" pitchFamily="18" charset="0"/>
                  </a:rPr>
                  <a:t> sigmoid:</a:t>
                </a:r>
              </a:p>
              <a:p>
                <a:pPr algn="l"/>
                <a:r>
                  <a:rPr lang="en-US" sz="3200" b="0" dirty="0">
                    <a:latin typeface="Constantia" panose="02030602050306030303" pitchFamily="18" charset="0"/>
                  </a:rPr>
                  <a:t>	</a:t>
                </a:r>
                <a:r>
                  <a:rPr lang="en-US" sz="3200" b="0" dirty="0" smtClean="0">
                    <a:latin typeface="Constantia" panose="02030602050306030303" pitchFamily="18" charset="0"/>
                  </a:rPr>
                  <a:t>			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0,5</m:t>
                            </m:r>
                          </m:sup>
                        </m:sSup>
                      </m:den>
                    </m:f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=0,38</m:t>
                    </m:r>
                  </m:oMath>
                </a14:m>
                <a:endParaRPr lang="en-US" sz="3200" b="0" dirty="0" smtClean="0">
                  <a:latin typeface="Constantia" panose="02030602050306030303" pitchFamily="18" charset="0"/>
                </a:endParaRPr>
              </a:p>
              <a:p>
                <a:pPr marL="514350" indent="-514350" algn="l">
                  <a:buFont typeface="+mj-lt"/>
                  <a:buAutoNum type="arabicPeriod"/>
                </a:pPr>
                <a:r>
                  <a:rPr lang="en-US" sz="3200" b="0" err="1" smtClean="0">
                    <a:latin typeface="Constantia" panose="02030602050306030303" pitchFamily="18" charset="0"/>
                  </a:rPr>
                  <a:t>Hàm</a:t>
                </a:r>
                <a:r>
                  <a:rPr lang="en-US" sz="3200" b="0" smtClean="0">
                    <a:latin typeface="Constantia" panose="02030602050306030303" pitchFamily="18" charset="0"/>
                  </a:rPr>
                  <a:t> tank:</a:t>
                </a:r>
                <a:endParaRPr lang="en-US" sz="3200" b="0" dirty="0" smtClean="0">
                  <a:latin typeface="Constantia" panose="02030602050306030303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32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2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  <m:r>
                                <a:rPr lang="en-US" sz="3200" b="0" i="1">
                                  <a:latin typeface="Cambria Math" panose="02040503050406030204" pitchFamily="18" charset="0"/>
                                </a:rPr>
                                <m:t>0,5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−1=−0,46</m:t>
                      </m:r>
                    </m:oMath>
                  </m:oMathPara>
                </a14:m>
                <a:endParaRPr lang="en-US" sz="3200" b="0" dirty="0">
                  <a:latin typeface="Constantia" panose="02030602050306030303" pitchFamily="18" charset="0"/>
                </a:endParaRPr>
              </a:p>
              <a:p>
                <a:pPr marL="514350" indent="-514350" algn="l">
                  <a:buFont typeface="+mj-lt"/>
                  <a:buAutoNum type="arabicPeriod"/>
                </a:pPr>
                <a:endParaRPr lang="en-US" sz="3200" b="0" dirty="0" smtClean="0">
                  <a:latin typeface="Constantia" panose="02030602050306030303" pitchFamily="18" charset="0"/>
                </a:endParaRPr>
              </a:p>
              <a:p>
                <a:pPr marL="514350" indent="-514350" algn="l">
                  <a:buFont typeface="+mj-lt"/>
                  <a:buAutoNum type="arabicPeriod"/>
                </a:pPr>
                <a:endParaRPr lang="en-US" sz="3200" b="0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833577"/>
                <a:ext cx="12141200" cy="5643340"/>
              </a:xfrm>
              <a:prstGeom prst="rect">
                <a:avLst/>
              </a:prstGeom>
              <a:blipFill>
                <a:blip r:embed="rId3"/>
                <a:stretch>
                  <a:fillRect l="-1253" t="-1182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4454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4. Mạng neuron dưới dạng graph"/>
          <p:cNvSpPr txBox="1"/>
          <p:nvPr/>
        </p:nvSpPr>
        <p:spPr>
          <a:xfrm>
            <a:off x="-673" y="-14652"/>
            <a:ext cx="12980746" cy="1340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Autofit/>
          </a:bodyPr>
          <a:lstStyle>
            <a:lvl1pPr defTabSz="479044">
              <a:defRPr sz="656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60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Mạng</a:t>
            </a:r>
            <a:r>
              <a:rPr sz="60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sz="6000" b="1" dirty="0">
                <a:solidFill>
                  <a:srgbClr val="0070C0"/>
                </a:solidFill>
                <a:latin typeface="Constantia" panose="02030602050306030303" pitchFamily="18" charset="0"/>
              </a:rPr>
              <a:t>neuron </a:t>
            </a:r>
            <a:r>
              <a:rPr sz="60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dưới</a:t>
            </a:r>
            <a:r>
              <a:rPr sz="6000" b="1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sz="60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dạng</a:t>
            </a:r>
            <a:r>
              <a:rPr sz="6000" b="1" dirty="0">
                <a:solidFill>
                  <a:srgbClr val="0070C0"/>
                </a:solidFill>
                <a:latin typeface="Constantia" panose="02030602050306030303" pitchFamily="18" charset="0"/>
              </a:rPr>
              <a:t> graph</a:t>
            </a:r>
          </a:p>
        </p:txBody>
      </p:sp>
      <p:sp>
        <p:nvSpPr>
          <p:cNvPr id="268" name="Luật 1: Tín hiệu trên một khớp nối có chiều theo chiều mũi tên"/>
          <p:cNvSpPr txBox="1"/>
          <p:nvPr/>
        </p:nvSpPr>
        <p:spPr>
          <a:xfrm>
            <a:off x="431075" y="1627381"/>
            <a:ext cx="10603865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/>
            </a:lvl1pPr>
          </a:lstStyle>
          <a:p>
            <a:r>
              <a:rPr dirty="0" err="1">
                <a:latin typeface="Constantia" panose="02030602050306030303" pitchFamily="18" charset="0"/>
              </a:rPr>
              <a:t>Luật</a:t>
            </a:r>
            <a:r>
              <a:rPr dirty="0">
                <a:latin typeface="Constantia" panose="02030602050306030303" pitchFamily="18" charset="0"/>
              </a:rPr>
              <a:t> 1: </a:t>
            </a:r>
            <a:r>
              <a:rPr dirty="0" err="1">
                <a:latin typeface="Constantia" panose="02030602050306030303" pitchFamily="18" charset="0"/>
              </a:rPr>
              <a:t>Tín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hiệu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trên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một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khớp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nối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có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chiều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theo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chiều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mũi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tên</a:t>
            </a:r>
            <a:endParaRPr dirty="0">
              <a:latin typeface="Constantia" panose="02030602050306030303" pitchFamily="18" charset="0"/>
            </a:endParaRPr>
          </a:p>
        </p:txBody>
      </p:sp>
      <p:pic>
        <p:nvPicPr>
          <p:cNvPr id="269" name="Hình ảnh" descr="Hình ảnh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7749" y="2405204"/>
            <a:ext cx="5412989" cy="11609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Hình ảnh" descr="Hình ảnh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74492" y="2544680"/>
            <a:ext cx="5157723" cy="1059766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Luật 2: Tín hiệu tại một nút bằng tổng đại số các tín hiệu đi vào nút"/>
          <p:cNvSpPr txBox="1"/>
          <p:nvPr/>
        </p:nvSpPr>
        <p:spPr>
          <a:xfrm>
            <a:off x="431075" y="4343945"/>
            <a:ext cx="11362085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/>
            </a:lvl1pPr>
          </a:lstStyle>
          <a:p>
            <a:r>
              <a:rPr dirty="0" err="1">
                <a:latin typeface="Constantia" panose="02030602050306030303" pitchFamily="18" charset="0"/>
              </a:rPr>
              <a:t>Luật</a:t>
            </a:r>
            <a:r>
              <a:rPr dirty="0">
                <a:latin typeface="Constantia" panose="02030602050306030303" pitchFamily="18" charset="0"/>
              </a:rPr>
              <a:t> 2: </a:t>
            </a:r>
            <a:r>
              <a:rPr dirty="0" err="1">
                <a:latin typeface="Constantia" panose="02030602050306030303" pitchFamily="18" charset="0"/>
              </a:rPr>
              <a:t>Tín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hiệu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tại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một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nút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bằng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tổng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đại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số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các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tín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hiệu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đi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vào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nút</a:t>
            </a:r>
            <a:endParaRPr dirty="0">
              <a:latin typeface="Constantia" panose="02030602050306030303" pitchFamily="18" charset="0"/>
            </a:endParaRPr>
          </a:p>
        </p:txBody>
      </p:sp>
      <p:pic>
        <p:nvPicPr>
          <p:cNvPr id="272" name="Hình ảnh" descr="Hình ảnh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79096" y="5240099"/>
            <a:ext cx="4533022" cy="2630731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Luật 3: Tín hiệu đi ra tại một nút bằng nhau ở tất cả các nhánh"/>
          <p:cNvSpPr txBox="1"/>
          <p:nvPr/>
        </p:nvSpPr>
        <p:spPr>
          <a:xfrm>
            <a:off x="431075" y="8202727"/>
            <a:ext cx="10579819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/>
            </a:lvl1pPr>
          </a:lstStyle>
          <a:p>
            <a:r>
              <a:rPr dirty="0" err="1">
                <a:latin typeface="Constantia" panose="02030602050306030303" pitchFamily="18" charset="0"/>
              </a:rPr>
              <a:t>Luật</a:t>
            </a:r>
            <a:r>
              <a:rPr dirty="0">
                <a:latin typeface="Constantia" panose="02030602050306030303" pitchFamily="18" charset="0"/>
              </a:rPr>
              <a:t> 3: </a:t>
            </a:r>
            <a:r>
              <a:rPr dirty="0" err="1">
                <a:latin typeface="Constantia" panose="02030602050306030303" pitchFamily="18" charset="0"/>
              </a:rPr>
              <a:t>Tín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hiệu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đi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ra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tại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một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nút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bằng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nhau</a:t>
            </a:r>
            <a:r>
              <a:rPr dirty="0">
                <a:latin typeface="Constantia" panose="02030602050306030303" pitchFamily="18" charset="0"/>
              </a:rPr>
              <a:t> ở </a:t>
            </a:r>
            <a:r>
              <a:rPr dirty="0" err="1">
                <a:latin typeface="Constantia" panose="02030602050306030303" pitchFamily="18" charset="0"/>
              </a:rPr>
              <a:t>tất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cả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các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nhánh</a:t>
            </a:r>
            <a:endParaRPr dirty="0">
              <a:latin typeface="Constantia" panose="02030602050306030303" pitchFamily="18" charset="0"/>
            </a:endParaRPr>
          </a:p>
        </p:txBody>
      </p:sp>
      <p:pic>
        <p:nvPicPr>
          <p:cNvPr id="274" name="Hình ảnh" descr="Hình ảnh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93164" y="5121526"/>
            <a:ext cx="3472030" cy="2867877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Số Trang chiế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>
                <a:latin typeface="Constantia" panose="02030602050306030303" pitchFamily="18" charset="0"/>
              </a:rPr>
              <a:t>31</a:t>
            </a:fld>
            <a:endParaRPr dirty="0">
              <a:latin typeface="Constantia" panose="02030602050306030303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4. Mạng neuron dưới dạng graph"/>
          <p:cNvSpPr txBox="1"/>
          <p:nvPr/>
        </p:nvSpPr>
        <p:spPr>
          <a:xfrm>
            <a:off x="-673" y="-14652"/>
            <a:ext cx="12980746" cy="1340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defTabSz="479044">
              <a:defRPr sz="656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64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Mạng</a:t>
            </a:r>
            <a:r>
              <a:rPr sz="64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sz="6400" b="1" dirty="0">
                <a:solidFill>
                  <a:srgbClr val="0070C0"/>
                </a:solidFill>
                <a:latin typeface="Constantia" panose="02030602050306030303" pitchFamily="18" charset="0"/>
              </a:rPr>
              <a:t>neuron </a:t>
            </a:r>
            <a:r>
              <a:rPr sz="64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dưới</a:t>
            </a:r>
            <a:r>
              <a:rPr sz="6400" b="1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sz="64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dạng</a:t>
            </a:r>
            <a:r>
              <a:rPr sz="6400" b="1" dirty="0">
                <a:solidFill>
                  <a:srgbClr val="0070C0"/>
                </a:solidFill>
                <a:latin typeface="Constantia" panose="02030602050306030303" pitchFamily="18" charset="0"/>
              </a:rPr>
              <a:t> graph</a:t>
            </a:r>
          </a:p>
        </p:txBody>
      </p:sp>
      <p:pic>
        <p:nvPicPr>
          <p:cNvPr id="279" name="Hình ảnh" descr="Hình ảnh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48674" y="5453742"/>
            <a:ext cx="6398901" cy="4299858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1. Mỗi một neuron được biểu diễn bằng một tập các liên kết đầu vào, bao gồm cả bias, và một liên kết đẩu ra"/>
              <p:cNvSpPr txBox="1"/>
              <p:nvPr/>
            </p:nvSpPr>
            <p:spPr>
              <a:xfrm>
                <a:off x="623165" y="1666184"/>
                <a:ext cx="11733069" cy="467519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>
                <a:lvl1pPr algn="just">
                  <a:defRPr sz="3000" b="0"/>
                </a:lvl1pPr>
              </a:lstStyle>
              <a:p>
                <a:pPr marL="457200" indent="-457200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vi-VN" dirty="0" smtClean="0">
                    <a:latin typeface="Constantia" panose="02030602050306030303" pitchFamily="18" charset="0"/>
                  </a:rPr>
                  <a:t>Mỗi</a:t>
                </a:r>
                <a:r>
                  <a:rPr lang="en-US" dirty="0" smtClean="0">
                    <a:latin typeface="Constantia" panose="02030602050306030303" pitchFamily="18" charset="0"/>
                  </a:rPr>
                  <a:t> </a:t>
                </a:r>
                <a:r>
                  <a:rPr lang="vi-VN" dirty="0" smtClean="0">
                    <a:latin typeface="Constantia" panose="02030602050306030303" pitchFamily="18" charset="0"/>
                  </a:rPr>
                  <a:t>neuron </a:t>
                </a:r>
                <a:r>
                  <a:rPr lang="vi-VN" dirty="0">
                    <a:latin typeface="Constantia" panose="02030602050306030303" pitchFamily="18" charset="0"/>
                  </a:rPr>
                  <a:t>được biểu diễn bằng một tập các </a:t>
                </a:r>
                <a:r>
                  <a:rPr lang="vi-VN" dirty="0" smtClean="0">
                    <a:latin typeface="Constantia" panose="02030602050306030303" pitchFamily="18" charset="0"/>
                  </a:rPr>
                  <a:t>liê</a:t>
                </a:r>
                <a:r>
                  <a:rPr lang="en-US" dirty="0" smtClean="0">
                    <a:latin typeface="Constantia" panose="02030602050306030303" pitchFamily="18" charset="0"/>
                  </a:rPr>
                  <a:t>n </a:t>
                </a:r>
                <a:r>
                  <a:rPr lang="en-US" dirty="0" err="1" smtClean="0">
                    <a:latin typeface="Constantia" panose="02030602050306030303" pitchFamily="18" charset="0"/>
                  </a:rPr>
                  <a:t>kết</a:t>
                </a:r>
                <a:r>
                  <a:rPr lang="en-US" dirty="0" smtClean="0">
                    <a:latin typeface="Constantia" panose="02030602050306030303" pitchFamily="18" charset="0"/>
                  </a:rPr>
                  <a:t> </a:t>
                </a:r>
                <a:r>
                  <a:rPr lang="vi-VN" dirty="0" smtClean="0">
                    <a:latin typeface="Constantia" panose="02030602050306030303" pitchFamily="18" charset="0"/>
                  </a:rPr>
                  <a:t>đầu </a:t>
                </a:r>
                <a:r>
                  <a:rPr lang="vi-VN" dirty="0">
                    <a:latin typeface="Constantia" panose="02030602050306030303" pitchFamily="18" charset="0"/>
                  </a:rPr>
                  <a:t>vào, bao gồm cả </a:t>
                </a:r>
                <a:r>
                  <a:rPr lang="vi-VN" i="1" dirty="0">
                    <a:latin typeface="Constantia" panose="02030602050306030303" pitchFamily="18" charset="0"/>
                  </a:rPr>
                  <a:t>bias</a:t>
                </a:r>
                <a:r>
                  <a:rPr lang="vi-VN" dirty="0">
                    <a:latin typeface="Constantia" panose="02030602050306030303" pitchFamily="18" charset="0"/>
                  </a:rPr>
                  <a:t>, và một liên kết </a:t>
                </a:r>
                <a:r>
                  <a:rPr lang="vi-VN" dirty="0" smtClean="0">
                    <a:latin typeface="Constantia" panose="02030602050306030303" pitchFamily="18" charset="0"/>
                  </a:rPr>
                  <a:t>đ</a:t>
                </a:r>
                <a:r>
                  <a:rPr lang="en-US" dirty="0" err="1" smtClean="0">
                    <a:latin typeface="Constantia" panose="02030602050306030303" pitchFamily="18" charset="0"/>
                  </a:rPr>
                  <a:t>ầu</a:t>
                </a:r>
                <a:r>
                  <a:rPr lang="vi-VN" dirty="0" smtClean="0">
                    <a:latin typeface="Constantia" panose="02030602050306030303" pitchFamily="18" charset="0"/>
                  </a:rPr>
                  <a:t> ra</a:t>
                </a:r>
              </a:p>
              <a:p>
                <a:pPr marL="457200" indent="-457200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vi-VN" dirty="0">
                    <a:latin typeface="Constantia" panose="02030602050306030303" pitchFamily="18" charset="0"/>
                  </a:rPr>
                  <a:t>Các </a:t>
                </a:r>
                <a:r>
                  <a:rPr lang="vi-VN" dirty="0" err="1">
                    <a:latin typeface="Constantia" panose="02030602050306030303" pitchFamily="18" charset="0"/>
                  </a:rPr>
                  <a:t>liên</a:t>
                </a:r>
                <a:r>
                  <a:rPr lang="vi-VN" dirty="0">
                    <a:latin typeface="Constantia" panose="02030602050306030303" pitchFamily="18" charset="0"/>
                  </a:rPr>
                  <a:t> </a:t>
                </a:r>
                <a:r>
                  <a:rPr lang="vi-VN" dirty="0" err="1">
                    <a:latin typeface="Constantia" panose="02030602050306030303" pitchFamily="18" charset="0"/>
                  </a:rPr>
                  <a:t>kết</a:t>
                </a:r>
                <a:r>
                  <a:rPr lang="vi-VN" dirty="0">
                    <a:latin typeface="Constantia" panose="02030602050306030303" pitchFamily="18" charset="0"/>
                  </a:rPr>
                  <a:t> </a:t>
                </a:r>
                <a:r>
                  <a:rPr lang="vi-VN" dirty="0" err="1">
                    <a:latin typeface="Constantia" panose="02030602050306030303" pitchFamily="18" charset="0"/>
                  </a:rPr>
                  <a:t>được</a:t>
                </a:r>
                <a:r>
                  <a:rPr lang="vi-VN" dirty="0">
                    <a:latin typeface="Constantia" panose="02030602050306030303" pitchFamily="18" charset="0"/>
                  </a:rPr>
                  <a:t> </a:t>
                </a:r>
                <a:r>
                  <a:rPr lang="vi-VN" dirty="0" err="1">
                    <a:latin typeface="Constantia" panose="02030602050306030303" pitchFamily="18" charset="0"/>
                  </a:rPr>
                  <a:t>thể</a:t>
                </a:r>
                <a:r>
                  <a:rPr lang="vi-VN" dirty="0">
                    <a:latin typeface="Constantia" panose="02030602050306030303" pitchFamily="18" charset="0"/>
                  </a:rPr>
                  <a:t> </a:t>
                </a:r>
                <a:r>
                  <a:rPr lang="vi-VN" dirty="0" err="1">
                    <a:latin typeface="Constantia" panose="02030602050306030303" pitchFamily="18" charset="0"/>
                  </a:rPr>
                  <a:t>hiện</a:t>
                </a:r>
                <a:r>
                  <a:rPr lang="vi-VN" dirty="0">
                    <a:latin typeface="Constantia" panose="02030602050306030303" pitchFamily="18" charset="0"/>
                  </a:rPr>
                  <a:t> </a:t>
                </a:r>
                <a:r>
                  <a:rPr lang="vi-VN" dirty="0" err="1">
                    <a:latin typeface="Constantia" panose="02030602050306030303" pitchFamily="18" charset="0"/>
                  </a:rPr>
                  <a:t>thông</a:t>
                </a:r>
                <a:r>
                  <a:rPr lang="vi-VN" dirty="0">
                    <a:latin typeface="Constantia" panose="02030602050306030303" pitchFamily="18" charset="0"/>
                  </a:rPr>
                  <a:t> qua </a:t>
                </a:r>
                <a:r>
                  <a:rPr lang="vi-VN" dirty="0" err="1">
                    <a:latin typeface="Constantia" panose="02030602050306030303" pitchFamily="18" charset="0"/>
                  </a:rPr>
                  <a:t>các</a:t>
                </a:r>
                <a:r>
                  <a:rPr lang="vi-VN" dirty="0">
                    <a:latin typeface="Constantia" panose="02030602050306030303" pitchFamily="18" charset="0"/>
                  </a:rPr>
                  <a:t> </a:t>
                </a:r>
                <a:r>
                  <a:rPr lang="vi-VN" dirty="0" err="1">
                    <a:latin typeface="Constantia" panose="02030602050306030303" pitchFamily="18" charset="0"/>
                  </a:rPr>
                  <a:t>trọng</a:t>
                </a:r>
                <a:r>
                  <a:rPr lang="vi-VN" dirty="0">
                    <a:latin typeface="Constantia" panose="02030602050306030303" pitchFamily="18" charset="0"/>
                  </a:rPr>
                  <a:t> </a:t>
                </a:r>
                <a:r>
                  <a:rPr lang="vi-VN" dirty="0" err="1">
                    <a:latin typeface="Constantia" panose="02030602050306030303" pitchFamily="18" charset="0"/>
                  </a:rPr>
                  <a:t>số</a:t>
                </a:r>
                <a:r>
                  <a:rPr lang="vi-VN" dirty="0">
                    <a:latin typeface="Constantia" panose="0203060205030603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endParaRPr lang="ar-AE" dirty="0" smtClean="0">
                  <a:latin typeface="Constantia" panose="02030602050306030303" pitchFamily="18" charset="0"/>
                </a:endParaRPr>
              </a:p>
              <a:p>
                <a:pPr marL="457200" indent="-457200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vi-VN" dirty="0" err="1">
                    <a:latin typeface="Constantia" panose="02030602050306030303" pitchFamily="18" charset="0"/>
                  </a:rPr>
                  <a:t>Tổng</a:t>
                </a:r>
                <a:r>
                  <a:rPr lang="vi-VN" dirty="0">
                    <a:latin typeface="Constantia" panose="02030602050306030303" pitchFamily="18" charset="0"/>
                  </a:rPr>
                  <a:t> </a:t>
                </a:r>
                <a:r>
                  <a:rPr lang="vi-VN" dirty="0" err="1">
                    <a:latin typeface="Constantia" panose="02030602050306030303" pitchFamily="18" charset="0"/>
                  </a:rPr>
                  <a:t>các</a:t>
                </a:r>
                <a:r>
                  <a:rPr lang="vi-VN" dirty="0">
                    <a:latin typeface="Constantia" panose="02030602050306030303" pitchFamily="18" charset="0"/>
                  </a:rPr>
                  <a:t> </a:t>
                </a:r>
                <a:r>
                  <a:rPr lang="vi-VN" dirty="0" err="1">
                    <a:latin typeface="Constantia" panose="02030602050306030303" pitchFamily="18" charset="0"/>
                  </a:rPr>
                  <a:t>giá</a:t>
                </a:r>
                <a:r>
                  <a:rPr lang="vi-VN" dirty="0">
                    <a:latin typeface="Constantia" panose="02030602050306030303" pitchFamily="18" charset="0"/>
                  </a:rPr>
                  <a:t> </a:t>
                </a:r>
                <a:r>
                  <a:rPr lang="vi-VN" dirty="0" err="1">
                    <a:latin typeface="Constantia" panose="02030602050306030303" pitchFamily="18" charset="0"/>
                  </a:rPr>
                  <a:t>trị</a:t>
                </a:r>
                <a:r>
                  <a:rPr lang="vi-VN" dirty="0">
                    <a:latin typeface="Constantia" panose="02030602050306030303" pitchFamily="18" charset="0"/>
                  </a:rPr>
                  <a:t> </a:t>
                </a:r>
                <a:r>
                  <a:rPr lang="vi-VN" dirty="0" err="1">
                    <a:latin typeface="Constantia" panose="02030602050306030303" pitchFamily="18" charset="0"/>
                  </a:rPr>
                  <a:t>đầu</a:t>
                </a:r>
                <a:r>
                  <a:rPr lang="vi-VN" dirty="0">
                    <a:latin typeface="Constantia" panose="02030602050306030303" pitchFamily="18" charset="0"/>
                  </a:rPr>
                  <a:t> </a:t>
                </a:r>
                <a:r>
                  <a:rPr lang="vi-VN" dirty="0" err="1">
                    <a:latin typeface="Constantia" panose="02030602050306030303" pitchFamily="18" charset="0"/>
                  </a:rPr>
                  <a:t>vào</a:t>
                </a:r>
                <a:r>
                  <a:rPr lang="vi-VN" dirty="0">
                    <a:latin typeface="Constantia" panose="02030602050306030303" pitchFamily="18" charset="0"/>
                  </a:rPr>
                  <a:t> </a:t>
                </a:r>
                <a:r>
                  <a:rPr lang="vi-VN" dirty="0" err="1">
                    <a:latin typeface="Constantia" panose="02030602050306030303" pitchFamily="18" charset="0"/>
                  </a:rPr>
                  <a:t>gồm</a:t>
                </a:r>
                <a:r>
                  <a:rPr lang="vi-VN" dirty="0">
                    <a:latin typeface="Constantia" panose="02030602050306030303" pitchFamily="18" charset="0"/>
                  </a:rPr>
                  <a:t> </a:t>
                </a:r>
                <a:r>
                  <a:rPr lang="vi-VN" dirty="0" err="1">
                    <a:latin typeface="Constantia" panose="02030602050306030303" pitchFamily="18" charset="0"/>
                  </a:rPr>
                  <a:t>trọng</a:t>
                </a:r>
                <a:r>
                  <a:rPr lang="vi-VN" dirty="0">
                    <a:latin typeface="Constantia" panose="02030602050306030303" pitchFamily="18" charset="0"/>
                  </a:rPr>
                  <a:t> </a:t>
                </a:r>
                <a:r>
                  <a:rPr lang="vi-VN" dirty="0" err="1">
                    <a:latin typeface="Constantia" panose="02030602050306030303" pitchFamily="18" charset="0"/>
                  </a:rPr>
                  <a:t>số</a:t>
                </a:r>
                <a:r>
                  <a:rPr lang="vi-VN" dirty="0">
                    <a:latin typeface="Constantia" panose="02030602050306030303" pitchFamily="18" charset="0"/>
                  </a:rPr>
                  <a:t> </a:t>
                </a:r>
                <a:r>
                  <a:rPr lang="vi-VN" dirty="0" err="1">
                    <a:latin typeface="Constantia" panose="02030602050306030303" pitchFamily="18" charset="0"/>
                  </a:rPr>
                  <a:t>sẽ</a:t>
                </a:r>
                <a:r>
                  <a:rPr lang="vi-VN" dirty="0">
                    <a:latin typeface="Constantia" panose="02030602050306030303" pitchFamily="18" charset="0"/>
                  </a:rPr>
                  <a:t> </a:t>
                </a:r>
                <a:r>
                  <a:rPr lang="vi-VN" dirty="0" err="1">
                    <a:latin typeface="Constantia" panose="02030602050306030303" pitchFamily="18" charset="0"/>
                  </a:rPr>
                  <a:t>quyết</a:t>
                </a:r>
                <a:r>
                  <a:rPr lang="vi-VN" dirty="0">
                    <a:latin typeface="Constantia" panose="02030602050306030303" pitchFamily="18" charset="0"/>
                  </a:rPr>
                  <a:t> </a:t>
                </a:r>
                <a:r>
                  <a:rPr lang="vi-VN" dirty="0" err="1">
                    <a:latin typeface="Constantia" panose="02030602050306030303" pitchFamily="18" charset="0"/>
                  </a:rPr>
                  <a:t>định</a:t>
                </a:r>
                <a:r>
                  <a:rPr lang="vi-VN" dirty="0">
                    <a:latin typeface="Constantia" panose="02030602050306030303" pitchFamily="18" charset="0"/>
                  </a:rPr>
                  <a:t> </a:t>
                </a:r>
                <a:r>
                  <a:rPr lang="vi-VN" dirty="0" err="1">
                    <a:latin typeface="Constantia" panose="02030602050306030303" pitchFamily="18" charset="0"/>
                  </a:rPr>
                  <a:t>kích</a:t>
                </a:r>
                <a:r>
                  <a:rPr lang="vi-VN" dirty="0">
                    <a:latin typeface="Constantia" panose="02030602050306030303" pitchFamily="18" charset="0"/>
                  </a:rPr>
                  <a:t> </a:t>
                </a:r>
                <a:r>
                  <a:rPr lang="vi-VN" dirty="0" err="1">
                    <a:latin typeface="Constantia" panose="02030602050306030303" pitchFamily="18" charset="0"/>
                  </a:rPr>
                  <a:t>hoạt</a:t>
                </a:r>
                <a:r>
                  <a:rPr lang="vi-VN" dirty="0">
                    <a:latin typeface="Constantia" panose="02030602050306030303" pitchFamily="18" charset="0"/>
                  </a:rPr>
                  <a:t> </a:t>
                </a:r>
                <a:r>
                  <a:rPr lang="vi-VN" dirty="0" err="1">
                    <a:latin typeface="Constantia" panose="02030602050306030303" pitchFamily="18" charset="0"/>
                  </a:rPr>
                  <a:t>liên</a:t>
                </a:r>
                <a:r>
                  <a:rPr lang="vi-VN" dirty="0">
                    <a:latin typeface="Constantia" panose="02030602050306030303" pitchFamily="18" charset="0"/>
                  </a:rPr>
                  <a:t> </a:t>
                </a:r>
                <a:r>
                  <a:rPr lang="vi-VN" dirty="0" err="1">
                    <a:latin typeface="Constantia" panose="02030602050306030303" pitchFamily="18" charset="0"/>
                  </a:rPr>
                  <a:t>kết</a:t>
                </a:r>
                <a:r>
                  <a:rPr lang="vi-VN" dirty="0">
                    <a:latin typeface="Constantia" panose="02030602050306030303" pitchFamily="18" charset="0"/>
                  </a:rPr>
                  <a:t> </a:t>
                </a:r>
                <a:r>
                  <a:rPr lang="vi-VN" dirty="0" err="1">
                    <a:latin typeface="Constantia" panose="02030602050306030303" pitchFamily="18" charset="0"/>
                  </a:rPr>
                  <a:t>đầu</a:t>
                </a:r>
                <a:r>
                  <a:rPr lang="vi-VN" dirty="0">
                    <a:latin typeface="Constantia" panose="02030602050306030303" pitchFamily="18" charset="0"/>
                  </a:rPr>
                  <a:t> </a:t>
                </a:r>
                <a:r>
                  <a:rPr lang="vi-VN" dirty="0" err="1">
                    <a:latin typeface="Constantia" panose="02030602050306030303" pitchFamily="18" charset="0"/>
                  </a:rPr>
                  <a:t>ra</a:t>
                </a:r>
                <a:r>
                  <a:rPr lang="vi-VN" dirty="0">
                    <a:latin typeface="Constantia" panose="02030602050306030303" pitchFamily="18" charset="0"/>
                  </a:rPr>
                  <a:t> </a:t>
                </a:r>
                <a:r>
                  <a:rPr lang="vi-VN" dirty="0" err="1">
                    <a:latin typeface="Constantia" panose="02030602050306030303" pitchFamily="18" charset="0"/>
                  </a:rPr>
                  <a:t>của</a:t>
                </a:r>
                <a:r>
                  <a:rPr lang="vi-VN" dirty="0">
                    <a:latin typeface="Constantia" panose="02030602050306030303" pitchFamily="18" charset="0"/>
                  </a:rPr>
                  <a:t> </a:t>
                </a:r>
                <a:r>
                  <a:rPr lang="vi-VN" dirty="0" err="1">
                    <a:latin typeface="Constantia" panose="02030602050306030303" pitchFamily="18" charset="0"/>
                  </a:rPr>
                  <a:t>tế</a:t>
                </a:r>
                <a:r>
                  <a:rPr lang="vi-VN" dirty="0">
                    <a:latin typeface="Constantia" panose="02030602050306030303" pitchFamily="18" charset="0"/>
                  </a:rPr>
                  <a:t> </a:t>
                </a:r>
                <a:r>
                  <a:rPr lang="vi-VN" dirty="0" err="1">
                    <a:latin typeface="Constantia" panose="02030602050306030303" pitchFamily="18" charset="0"/>
                  </a:rPr>
                  <a:t>bào</a:t>
                </a:r>
                <a:r>
                  <a:rPr lang="vi-VN" dirty="0">
                    <a:latin typeface="Constantia" panose="02030602050306030303" pitchFamily="18" charset="0"/>
                  </a:rPr>
                  <a:t> </a:t>
                </a:r>
                <a:r>
                  <a:rPr lang="vi-VN" dirty="0" smtClean="0">
                    <a:latin typeface="Constantia" panose="02030602050306030303" pitchFamily="18" charset="0"/>
                  </a:rPr>
                  <a:t>neuron</a:t>
                </a:r>
              </a:p>
              <a:p>
                <a:pPr marL="457200" indent="-457200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vi-VN" dirty="0">
                    <a:latin typeface="Constantia" panose="02030602050306030303" pitchFamily="18" charset="0"/>
                  </a:rPr>
                  <a:t>Liên kết </a:t>
                </a:r>
                <a:r>
                  <a:rPr lang="en-US" dirty="0" err="1" smtClean="0">
                    <a:latin typeface="Constantia" panose="02030602050306030303" pitchFamily="18" charset="0"/>
                  </a:rPr>
                  <a:t>được</a:t>
                </a:r>
                <a:r>
                  <a:rPr lang="en-US" dirty="0" smtClean="0">
                    <a:latin typeface="Constantia" panose="02030602050306030303" pitchFamily="18" charset="0"/>
                  </a:rPr>
                  <a:t> </a:t>
                </a:r>
                <a:r>
                  <a:rPr lang="vi-VN" dirty="0" smtClean="0">
                    <a:latin typeface="Constantia" panose="02030602050306030303" pitchFamily="18" charset="0"/>
                  </a:rPr>
                  <a:t>kích </a:t>
                </a:r>
                <a:r>
                  <a:rPr lang="vi-VN" dirty="0">
                    <a:latin typeface="Constantia" panose="02030602050306030303" pitchFamily="18" charset="0"/>
                  </a:rPr>
                  <a:t>hoạt sẽ quyết định giá trị ra </a:t>
                </a:r>
                <a:r>
                  <a:rPr lang="vi-VN" dirty="0" smtClean="0">
                    <a:latin typeface="Constantia" panose="02030602050306030303" pitchFamily="18" charset="0"/>
                  </a:rPr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ar-AE" dirty="0" smtClean="0">
                    <a:latin typeface="Constantia" panose="02030602050306030303" pitchFamily="18" charset="0"/>
                  </a:rPr>
                  <a:t> </a:t>
                </a:r>
                <a:endParaRPr lang="ar-AE" dirty="0">
                  <a:latin typeface="Constantia" panose="02030602050306030303" pitchFamily="18" charset="0"/>
                </a:endParaRPr>
              </a:p>
              <a:p>
                <a:endParaRPr lang="ar-AE" dirty="0">
                  <a:latin typeface="Constantia" panose="02030602050306030303" pitchFamily="18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endParaRPr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280" name="1. Mỗi một neuron được biểu diễn bằng một tập các liên kết đầu vào, bao gồm cả bias, và một liên kết đẩu ra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65" y="1666184"/>
                <a:ext cx="11733069" cy="4675191"/>
              </a:xfrm>
              <a:prstGeom prst="rect">
                <a:avLst/>
              </a:prstGeom>
              <a:blipFill>
                <a:blip r:embed="rId3"/>
                <a:stretch>
                  <a:fillRect l="-1403" r="-1558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Số Trang chiế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>
                <a:latin typeface="Constantia" panose="02030602050306030303" pitchFamily="18" charset="0"/>
              </a:rPr>
              <a:t>32</a:t>
            </a:fld>
            <a:endParaRPr>
              <a:latin typeface="Constantia" panose="02030602050306030303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hản hồi"/>
          <p:cNvSpPr txBox="1"/>
          <p:nvPr/>
        </p:nvSpPr>
        <p:spPr>
          <a:xfrm>
            <a:off x="-673" y="-14652"/>
            <a:ext cx="12980746" cy="1340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>
              <a:defRPr sz="8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sz="72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Hồi</a:t>
            </a:r>
            <a:r>
              <a:rPr lang="en-US" sz="72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72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quy</a:t>
            </a:r>
            <a:r>
              <a:rPr lang="en-US" sz="7200" b="1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72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(Recurrent)</a:t>
            </a:r>
            <a:endParaRPr sz="72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pic>
        <p:nvPicPr>
          <p:cNvPr id="289" name="Hình ảnh" descr="Hình ảnh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4500" y="1930128"/>
            <a:ext cx="5299627" cy="234362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" name="Group 2"/>
          <p:cNvGrpSpPr/>
          <p:nvPr/>
        </p:nvGrpSpPr>
        <p:grpSpPr>
          <a:xfrm>
            <a:off x="7128195" y="1949071"/>
            <a:ext cx="5223905" cy="4044484"/>
            <a:chOff x="7128195" y="1949071"/>
            <a:chExt cx="5223905" cy="4044484"/>
          </a:xfrm>
        </p:grpSpPr>
        <p:pic>
          <p:nvPicPr>
            <p:cNvPr id="290" name="Hình ảnh" descr="Hình ảnh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784741" y="1949071"/>
              <a:ext cx="3682211" cy="741973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pic>
        <p:pic>
          <p:nvPicPr>
            <p:cNvPr id="291" name="Hình ảnh" descr="Hình ảnh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128195" y="3004648"/>
              <a:ext cx="5223905" cy="741974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pic>
        <p:pic>
          <p:nvPicPr>
            <p:cNvPr id="292" name="Hình ảnh" descr="Hình ảnh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128196" y="4802617"/>
              <a:ext cx="5223904" cy="119093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pic>
        <p:sp>
          <p:nvSpPr>
            <p:cNvPr id="293" name="Mũi tên"/>
            <p:cNvSpPr/>
            <p:nvPr/>
          </p:nvSpPr>
          <p:spPr>
            <a:xfrm rot="5400000">
              <a:off x="9287573" y="3715625"/>
              <a:ext cx="676547" cy="970890"/>
            </a:xfrm>
            <a:prstGeom prst="rightArrow">
              <a:avLst>
                <a:gd name="adj1" fmla="val 40625"/>
                <a:gd name="adj2" fmla="val 34514"/>
              </a:avLst>
            </a:prstGeom>
            <a:solidFill>
              <a:schemeClr val="accent2"/>
            </a:soli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50800" tIns="50800" rIns="50800" bIns="50800" anchor="ctr"/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pic>
        <p:nvPicPr>
          <p:cNvPr id="294" name="Hình ảnh" descr="Hình ảnh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74041" y="6873481"/>
            <a:ext cx="5817557" cy="24537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Hình ảnh" descr="Hình ảnh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784741" y="7342618"/>
            <a:ext cx="5164125" cy="207069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96" name="Số Trang chiế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13" name="Mũi tên"/>
          <p:cNvSpPr/>
          <p:nvPr/>
        </p:nvSpPr>
        <p:spPr>
          <a:xfrm>
            <a:off x="6194442" y="2240039"/>
            <a:ext cx="676547" cy="970890"/>
          </a:xfrm>
          <a:prstGeom prst="rightArrow">
            <a:avLst>
              <a:gd name="adj1" fmla="val 40625"/>
              <a:gd name="adj2" fmla="val 34514"/>
            </a:avLst>
          </a:prstGeom>
          <a:solidFill>
            <a:schemeClr val="accent2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Mũi tên"/>
          <p:cNvSpPr/>
          <p:nvPr/>
        </p:nvSpPr>
        <p:spPr>
          <a:xfrm>
            <a:off x="6757981" y="7892520"/>
            <a:ext cx="676547" cy="970890"/>
          </a:xfrm>
          <a:prstGeom prst="rightArrow">
            <a:avLst>
              <a:gd name="adj1" fmla="val 40625"/>
              <a:gd name="adj2" fmla="val 34514"/>
            </a:avLst>
          </a:prstGeom>
          <a:solidFill>
            <a:schemeClr val="accent2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ấu trúc mạng neuron"/>
          <p:cNvSpPr txBox="1"/>
          <p:nvPr/>
        </p:nvSpPr>
        <p:spPr>
          <a:xfrm>
            <a:off x="-673" y="-14652"/>
            <a:ext cx="12980746" cy="1340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>
              <a:defRPr sz="8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Cấu</a:t>
            </a:r>
            <a:r>
              <a:rPr b="1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trúc</a:t>
            </a:r>
            <a:r>
              <a:rPr b="1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mạng</a:t>
            </a:r>
            <a:r>
              <a:rPr b="1" dirty="0">
                <a:solidFill>
                  <a:srgbClr val="0070C0"/>
                </a:solidFill>
                <a:latin typeface="Constantia" panose="02030602050306030303" pitchFamily="18" charset="0"/>
              </a:rPr>
              <a:t> neuron</a:t>
            </a:r>
          </a:p>
        </p:txBody>
      </p:sp>
      <p:pic>
        <p:nvPicPr>
          <p:cNvPr id="299" name="Hình ảnh" descr="Hình ảnh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064" y="2234034"/>
            <a:ext cx="5893631" cy="434577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Hình ảnh" descr="Hình ảnh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18399" y="2853171"/>
            <a:ext cx="5347373" cy="3361496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Mũi tên"/>
          <p:cNvSpPr/>
          <p:nvPr/>
        </p:nvSpPr>
        <p:spPr>
          <a:xfrm>
            <a:off x="7061200" y="4073676"/>
            <a:ext cx="863600" cy="920486"/>
          </a:xfrm>
          <a:prstGeom prst="rightArrow">
            <a:avLst>
              <a:gd name="adj1" fmla="val 39760"/>
              <a:gd name="adj2" fmla="val 5600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2" name="Số Trang chiế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ấu trúc mạng neuron"/>
          <p:cNvSpPr txBox="1"/>
          <p:nvPr/>
        </p:nvSpPr>
        <p:spPr>
          <a:xfrm>
            <a:off x="13462" y="199412"/>
            <a:ext cx="12980746" cy="1340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>
              <a:defRPr sz="8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Cấu</a:t>
            </a:r>
            <a:r>
              <a:rPr b="1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trúc</a:t>
            </a:r>
            <a:r>
              <a:rPr b="1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mạng</a:t>
            </a:r>
            <a:r>
              <a:rPr b="1" dirty="0">
                <a:solidFill>
                  <a:srgbClr val="0070C0"/>
                </a:solidFill>
                <a:latin typeface="Constantia" panose="02030602050306030303" pitchFamily="18" charset="0"/>
              </a:rPr>
              <a:t> neuron</a:t>
            </a:r>
          </a:p>
        </p:txBody>
      </p:sp>
      <p:sp>
        <p:nvSpPr>
          <p:cNvPr id="307" name="Mạng neuron 1 lớp truyền thẳng"/>
          <p:cNvSpPr txBox="1"/>
          <p:nvPr/>
        </p:nvSpPr>
        <p:spPr>
          <a:xfrm>
            <a:off x="214532" y="1670599"/>
            <a:ext cx="5495094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/>
            </a:lvl1pPr>
          </a:lstStyle>
          <a:p>
            <a:r>
              <a:rPr dirty="0" err="1">
                <a:latin typeface="Constantia" panose="02030602050306030303" pitchFamily="18" charset="0"/>
              </a:rPr>
              <a:t>Mạng</a:t>
            </a:r>
            <a:r>
              <a:rPr dirty="0">
                <a:latin typeface="Constantia" panose="02030602050306030303" pitchFamily="18" charset="0"/>
              </a:rPr>
              <a:t> neuron 1 </a:t>
            </a:r>
            <a:r>
              <a:rPr dirty="0" err="1">
                <a:latin typeface="Constantia" panose="02030602050306030303" pitchFamily="18" charset="0"/>
              </a:rPr>
              <a:t>lớp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truyền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thẳng</a:t>
            </a:r>
            <a:endParaRPr dirty="0">
              <a:latin typeface="Constantia" panose="02030602050306030303" pitchFamily="18" charset="0"/>
            </a:endParaRPr>
          </a:p>
        </p:txBody>
      </p:sp>
      <p:sp>
        <p:nvSpPr>
          <p:cNvPr id="308" name="Mạng neuron nhiều lớp truyền thẳng"/>
          <p:cNvSpPr txBox="1"/>
          <p:nvPr/>
        </p:nvSpPr>
        <p:spPr>
          <a:xfrm>
            <a:off x="6654658" y="1651869"/>
            <a:ext cx="6335068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/>
            </a:lvl1pPr>
          </a:lstStyle>
          <a:p>
            <a:r>
              <a:rPr dirty="0" err="1">
                <a:latin typeface="Constantia" panose="02030602050306030303" pitchFamily="18" charset="0"/>
              </a:rPr>
              <a:t>Mạng</a:t>
            </a:r>
            <a:r>
              <a:rPr dirty="0">
                <a:latin typeface="Constantia" panose="02030602050306030303" pitchFamily="18" charset="0"/>
              </a:rPr>
              <a:t> neuron </a:t>
            </a:r>
            <a:r>
              <a:rPr dirty="0" err="1">
                <a:latin typeface="Constantia" panose="02030602050306030303" pitchFamily="18" charset="0"/>
              </a:rPr>
              <a:t>nhiều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lớp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truyền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thẳng</a:t>
            </a:r>
            <a:endParaRPr dirty="0">
              <a:latin typeface="Constantia" panose="02030602050306030303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75673" y="2965555"/>
            <a:ext cx="4776747" cy="6573406"/>
            <a:chOff x="875673" y="2965555"/>
            <a:chExt cx="4776747" cy="6573406"/>
          </a:xfrm>
        </p:grpSpPr>
        <p:pic>
          <p:nvPicPr>
            <p:cNvPr id="305" name="Hình ảnh" descr="Hình ảnh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23110" y="3742776"/>
              <a:ext cx="4429310" cy="5796185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09" name="Lớp đầu vào input"/>
            <p:cNvSpPr txBox="1"/>
            <p:nvPr/>
          </p:nvSpPr>
          <p:spPr>
            <a:xfrm>
              <a:off x="875673" y="2965555"/>
              <a:ext cx="2067214" cy="8412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3000" b="0"/>
              </a:lvl1pPr>
            </a:lstStyle>
            <a:p>
              <a:r>
                <a:rPr sz="2400" dirty="0" err="1">
                  <a:solidFill>
                    <a:srgbClr val="0070C0"/>
                  </a:solidFill>
                  <a:latin typeface="Constantia" panose="02030602050306030303" pitchFamily="18" charset="0"/>
                </a:rPr>
                <a:t>Lớp</a:t>
              </a:r>
              <a:r>
                <a:rPr sz="2400" dirty="0">
                  <a:solidFill>
                    <a:srgbClr val="0070C0"/>
                  </a:solidFill>
                  <a:latin typeface="Constantia" panose="02030602050306030303" pitchFamily="18" charset="0"/>
                </a:rPr>
                <a:t> </a:t>
              </a:r>
              <a:r>
                <a:rPr sz="2400" dirty="0" err="1">
                  <a:solidFill>
                    <a:srgbClr val="0070C0"/>
                  </a:solidFill>
                  <a:latin typeface="Constantia" panose="02030602050306030303" pitchFamily="18" charset="0"/>
                </a:rPr>
                <a:t>đầu</a:t>
              </a:r>
              <a:r>
                <a:rPr sz="2400" dirty="0">
                  <a:solidFill>
                    <a:srgbClr val="0070C0"/>
                  </a:solidFill>
                  <a:latin typeface="Constantia" panose="02030602050306030303" pitchFamily="18" charset="0"/>
                </a:rPr>
                <a:t> </a:t>
              </a:r>
              <a:r>
                <a:rPr sz="2400" dirty="0" err="1">
                  <a:solidFill>
                    <a:srgbClr val="0070C0"/>
                  </a:solidFill>
                  <a:latin typeface="Constantia" panose="02030602050306030303" pitchFamily="18" charset="0"/>
                </a:rPr>
                <a:t>vào</a:t>
              </a:r>
              <a:r>
                <a:rPr sz="2400" dirty="0">
                  <a:solidFill>
                    <a:srgbClr val="0070C0"/>
                  </a:solidFill>
                  <a:latin typeface="Constantia" panose="02030602050306030303" pitchFamily="18" charset="0"/>
                </a:rPr>
                <a:t> input</a:t>
              </a:r>
            </a:p>
          </p:txBody>
        </p:sp>
        <p:sp>
          <p:nvSpPr>
            <p:cNvPr id="310" name="Lớp đầu ra output"/>
            <p:cNvSpPr txBox="1"/>
            <p:nvPr/>
          </p:nvSpPr>
          <p:spPr>
            <a:xfrm>
              <a:off x="3183006" y="2990955"/>
              <a:ext cx="2067215" cy="8412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3000" b="0"/>
              </a:lvl1pPr>
            </a:lstStyle>
            <a:p>
              <a:r>
                <a:rPr sz="2400" dirty="0" err="1">
                  <a:solidFill>
                    <a:srgbClr val="0070C0"/>
                  </a:solidFill>
                  <a:latin typeface="Constantia" panose="02030602050306030303" pitchFamily="18" charset="0"/>
                </a:rPr>
                <a:t>Lớp</a:t>
              </a:r>
              <a:r>
                <a:rPr sz="2400" dirty="0">
                  <a:solidFill>
                    <a:srgbClr val="0070C0"/>
                  </a:solidFill>
                  <a:latin typeface="Constantia" panose="02030602050306030303" pitchFamily="18" charset="0"/>
                </a:rPr>
                <a:t> </a:t>
              </a:r>
              <a:r>
                <a:rPr sz="2400" dirty="0" err="1">
                  <a:solidFill>
                    <a:srgbClr val="0070C0"/>
                  </a:solidFill>
                  <a:latin typeface="Constantia" panose="02030602050306030303" pitchFamily="18" charset="0"/>
                </a:rPr>
                <a:t>đầu</a:t>
              </a:r>
              <a:r>
                <a:rPr sz="2400" dirty="0">
                  <a:solidFill>
                    <a:srgbClr val="0070C0"/>
                  </a:solidFill>
                  <a:latin typeface="Constantia" panose="02030602050306030303" pitchFamily="18" charset="0"/>
                </a:rPr>
                <a:t> </a:t>
              </a:r>
              <a:r>
                <a:rPr sz="2400" dirty="0" err="1">
                  <a:solidFill>
                    <a:srgbClr val="0070C0"/>
                  </a:solidFill>
                  <a:latin typeface="Constantia" panose="02030602050306030303" pitchFamily="18" charset="0"/>
                </a:rPr>
                <a:t>ra</a:t>
              </a:r>
              <a:r>
                <a:rPr sz="2400" dirty="0">
                  <a:solidFill>
                    <a:srgbClr val="0070C0"/>
                  </a:solidFill>
                  <a:latin typeface="Constantia" panose="02030602050306030303" pitchFamily="18" charset="0"/>
                </a:rPr>
                <a:t> output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738326" y="2709896"/>
            <a:ext cx="6179780" cy="6792981"/>
            <a:chOff x="5709626" y="2709896"/>
            <a:chExt cx="6179780" cy="6792981"/>
          </a:xfrm>
        </p:grpSpPr>
        <p:pic>
          <p:nvPicPr>
            <p:cNvPr id="306" name="Hình ảnh" descr="Hình ảnh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220653" y="3411583"/>
              <a:ext cx="5437947" cy="609129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11" name="Lớp đầu vào input"/>
            <p:cNvSpPr txBox="1"/>
            <p:nvPr/>
          </p:nvSpPr>
          <p:spPr>
            <a:xfrm>
              <a:off x="5709626" y="2709896"/>
              <a:ext cx="2067214" cy="8412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3000" b="0"/>
              </a:lvl1pPr>
            </a:lstStyle>
            <a:p>
              <a:r>
                <a:rPr sz="2400" dirty="0" err="1">
                  <a:solidFill>
                    <a:srgbClr val="0070C0"/>
                  </a:solidFill>
                  <a:latin typeface="Constantia" panose="02030602050306030303" pitchFamily="18" charset="0"/>
                </a:rPr>
                <a:t>Lớp</a:t>
              </a:r>
              <a:r>
                <a:rPr sz="2400" dirty="0">
                  <a:solidFill>
                    <a:srgbClr val="0070C0"/>
                  </a:solidFill>
                  <a:latin typeface="Constantia" panose="02030602050306030303" pitchFamily="18" charset="0"/>
                </a:rPr>
                <a:t> </a:t>
              </a:r>
              <a:r>
                <a:rPr sz="2400" dirty="0" err="1">
                  <a:solidFill>
                    <a:srgbClr val="0070C0"/>
                  </a:solidFill>
                  <a:latin typeface="Constantia" panose="02030602050306030303" pitchFamily="18" charset="0"/>
                </a:rPr>
                <a:t>đầu</a:t>
              </a:r>
              <a:r>
                <a:rPr sz="2400" dirty="0">
                  <a:solidFill>
                    <a:srgbClr val="0070C0"/>
                  </a:solidFill>
                  <a:latin typeface="Constantia" panose="02030602050306030303" pitchFamily="18" charset="0"/>
                </a:rPr>
                <a:t> </a:t>
              </a:r>
              <a:r>
                <a:rPr sz="2400" dirty="0" err="1">
                  <a:solidFill>
                    <a:srgbClr val="0070C0"/>
                  </a:solidFill>
                  <a:latin typeface="Constantia" panose="02030602050306030303" pitchFamily="18" charset="0"/>
                </a:rPr>
                <a:t>vào</a:t>
              </a:r>
              <a:r>
                <a:rPr sz="2400" dirty="0">
                  <a:solidFill>
                    <a:srgbClr val="0070C0"/>
                  </a:solidFill>
                  <a:latin typeface="Constantia" panose="02030602050306030303" pitchFamily="18" charset="0"/>
                </a:rPr>
                <a:t> input</a:t>
              </a:r>
            </a:p>
          </p:txBody>
        </p:sp>
        <p:sp>
          <p:nvSpPr>
            <p:cNvPr id="312" name="Lớp ẩn"/>
            <p:cNvSpPr txBox="1"/>
            <p:nvPr/>
          </p:nvSpPr>
          <p:spPr>
            <a:xfrm>
              <a:off x="8016960" y="2709896"/>
              <a:ext cx="2067214" cy="8412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3000" b="0"/>
              </a:lvl1pPr>
            </a:lstStyle>
            <a:p>
              <a:r>
                <a:rPr sz="2400" dirty="0" err="1">
                  <a:solidFill>
                    <a:srgbClr val="0070C0"/>
                  </a:solidFill>
                  <a:latin typeface="Constantia" panose="02030602050306030303" pitchFamily="18" charset="0"/>
                </a:rPr>
                <a:t>Lớp</a:t>
              </a:r>
              <a:r>
                <a:rPr sz="2400" dirty="0">
                  <a:solidFill>
                    <a:srgbClr val="0070C0"/>
                  </a:solidFill>
                  <a:latin typeface="Constantia" panose="02030602050306030303" pitchFamily="18" charset="0"/>
                </a:rPr>
                <a:t> </a:t>
              </a:r>
              <a:r>
                <a:rPr sz="2400" dirty="0" err="1" smtClean="0">
                  <a:solidFill>
                    <a:srgbClr val="0070C0"/>
                  </a:solidFill>
                  <a:latin typeface="Constantia" panose="02030602050306030303" pitchFamily="18" charset="0"/>
                </a:rPr>
                <a:t>ẩn</a:t>
              </a:r>
              <a:r>
                <a:rPr lang="en-US" sz="2400" dirty="0" smtClean="0">
                  <a:solidFill>
                    <a:srgbClr val="0070C0"/>
                  </a:solidFill>
                  <a:latin typeface="Constantia" panose="02030602050306030303" pitchFamily="18" charset="0"/>
                </a:rPr>
                <a:t> (hidden layer)</a:t>
              </a:r>
              <a:endParaRPr sz="2400" dirty="0">
                <a:solidFill>
                  <a:srgbClr val="0070C0"/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313" name="Lớp đầu ra output"/>
            <p:cNvSpPr txBox="1"/>
            <p:nvPr/>
          </p:nvSpPr>
          <p:spPr>
            <a:xfrm>
              <a:off x="9822192" y="4450463"/>
              <a:ext cx="2067214" cy="96436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3000" b="0"/>
              </a:lvl1pPr>
            </a:lstStyle>
            <a:p>
              <a:r>
                <a:rPr sz="2800" dirty="0" err="1">
                  <a:solidFill>
                    <a:srgbClr val="0070C0"/>
                  </a:solidFill>
                  <a:latin typeface="Constantia" panose="02030602050306030303" pitchFamily="18" charset="0"/>
                </a:rPr>
                <a:t>Lớp</a:t>
              </a:r>
              <a:r>
                <a:rPr sz="2800" dirty="0">
                  <a:solidFill>
                    <a:srgbClr val="0070C0"/>
                  </a:solidFill>
                  <a:latin typeface="Constantia" panose="02030602050306030303" pitchFamily="18" charset="0"/>
                </a:rPr>
                <a:t> </a:t>
              </a:r>
              <a:r>
                <a:rPr sz="2800" dirty="0" err="1">
                  <a:solidFill>
                    <a:srgbClr val="0070C0"/>
                  </a:solidFill>
                  <a:latin typeface="Constantia" panose="02030602050306030303" pitchFamily="18" charset="0"/>
                </a:rPr>
                <a:t>đầu</a:t>
              </a:r>
              <a:r>
                <a:rPr sz="2800" dirty="0">
                  <a:solidFill>
                    <a:srgbClr val="0070C0"/>
                  </a:solidFill>
                  <a:latin typeface="Constantia" panose="02030602050306030303" pitchFamily="18" charset="0"/>
                </a:rPr>
                <a:t> </a:t>
              </a:r>
              <a:r>
                <a:rPr sz="2800" dirty="0" err="1">
                  <a:solidFill>
                    <a:srgbClr val="0070C0"/>
                  </a:solidFill>
                  <a:latin typeface="Constantia" panose="02030602050306030303" pitchFamily="18" charset="0"/>
                </a:rPr>
                <a:t>ra</a:t>
              </a:r>
              <a:r>
                <a:rPr sz="2800" dirty="0">
                  <a:solidFill>
                    <a:srgbClr val="0070C0"/>
                  </a:solidFill>
                  <a:latin typeface="Constantia" panose="02030602050306030303" pitchFamily="18" charset="0"/>
                </a:rPr>
                <a:t> output</a:t>
              </a:r>
            </a:p>
          </p:txBody>
        </p:sp>
      </p:grpSp>
      <p:sp>
        <p:nvSpPr>
          <p:cNvPr id="314" name="Số Trang chiế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ấu trúc mạng neuron"/>
          <p:cNvSpPr txBox="1"/>
          <p:nvPr/>
        </p:nvSpPr>
        <p:spPr>
          <a:xfrm>
            <a:off x="0" y="359069"/>
            <a:ext cx="12980746" cy="1876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Autofit/>
          </a:bodyPr>
          <a:lstStyle>
            <a:lvl1pPr>
              <a:defRPr sz="8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sz="66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Các</a:t>
            </a:r>
            <a:r>
              <a:rPr lang="en-US" sz="66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66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quá</a:t>
            </a:r>
            <a:r>
              <a:rPr lang="en-US" sz="66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66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trình</a:t>
            </a:r>
            <a:r>
              <a:rPr lang="en-US" sz="66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66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học</a:t>
            </a:r>
            <a:r>
              <a:rPr lang="en-US" sz="66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66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của</a:t>
            </a:r>
            <a:r>
              <a:rPr lang="en-US" sz="66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66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mạng</a:t>
            </a:r>
            <a:r>
              <a:rPr lang="en-US" sz="66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neuron</a:t>
            </a:r>
            <a:endParaRPr sz="66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7201" y="2583543"/>
            <a:ext cx="9840686" cy="473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Phân</a:t>
            </a:r>
            <a:r>
              <a:rPr lang="en-US" sz="32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chia </a:t>
            </a:r>
            <a:r>
              <a:rPr lang="en-US" sz="32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theo</a:t>
            </a:r>
            <a:r>
              <a:rPr lang="en-US" sz="32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cách</a:t>
            </a:r>
            <a:r>
              <a:rPr lang="en-US" sz="32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xử</a:t>
            </a:r>
            <a:r>
              <a:rPr lang="en-US" sz="32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lý</a:t>
            </a:r>
            <a:r>
              <a:rPr lang="en-US" sz="32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tín</a:t>
            </a:r>
            <a:r>
              <a:rPr lang="en-US" sz="32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hiệu</a:t>
            </a:r>
            <a:endParaRPr lang="en-US" sz="3200" dirty="0" smtClean="0">
              <a:solidFill>
                <a:srgbClr val="0070C0"/>
              </a:solidFill>
              <a:latin typeface="Constantia" panose="02030602050306030303" pitchFamily="18" charset="0"/>
            </a:endParaRPr>
          </a:p>
          <a:p>
            <a:pPr marL="457200" indent="341313" algn="l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b="0" dirty="0" smtClean="0">
                <a:latin typeface="Constantia" panose="02030602050306030303" pitchFamily="18" charset="0"/>
              </a:rPr>
              <a:t> </a:t>
            </a:r>
            <a:r>
              <a:rPr lang="en-US" sz="2800" b="0" dirty="0" err="1" smtClean="0">
                <a:latin typeface="Constantia" panose="02030602050306030303" pitchFamily="18" charset="0"/>
              </a:rPr>
              <a:t>Học</a:t>
            </a:r>
            <a:r>
              <a:rPr lang="en-US" sz="2800" b="0" dirty="0" smtClean="0">
                <a:latin typeface="Constantia" panose="02030602050306030303" pitchFamily="18" charset="0"/>
              </a:rPr>
              <a:t> </a:t>
            </a:r>
            <a:r>
              <a:rPr lang="en-US" sz="2800" b="0" dirty="0" err="1" smtClean="0">
                <a:latin typeface="Constantia" panose="02030602050306030303" pitchFamily="18" charset="0"/>
              </a:rPr>
              <a:t>ngoại</a:t>
            </a:r>
            <a:r>
              <a:rPr lang="en-US" sz="2800" b="0" dirty="0" smtClean="0">
                <a:latin typeface="Constantia" panose="02030602050306030303" pitchFamily="18" charset="0"/>
              </a:rPr>
              <a:t> </a:t>
            </a:r>
            <a:r>
              <a:rPr lang="en-US" sz="2800" b="0" dirty="0" err="1" smtClean="0">
                <a:latin typeface="Constantia" panose="02030602050306030303" pitchFamily="18" charset="0"/>
              </a:rPr>
              <a:t>tuyến</a:t>
            </a:r>
            <a:r>
              <a:rPr lang="en-US" sz="2800" b="0" dirty="0" smtClean="0">
                <a:latin typeface="Constantia" panose="02030602050306030303" pitchFamily="18" charset="0"/>
              </a:rPr>
              <a:t> (offline)</a:t>
            </a:r>
          </a:p>
          <a:p>
            <a:pPr marL="457200" indent="341313" algn="l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b="0" dirty="0">
                <a:latin typeface="Constantia" panose="02030602050306030303" pitchFamily="18" charset="0"/>
              </a:rPr>
              <a:t> </a:t>
            </a:r>
            <a:r>
              <a:rPr lang="en-US" sz="2800" b="0" dirty="0" err="1" smtClean="0">
                <a:latin typeface="Constantia" panose="02030602050306030303" pitchFamily="18" charset="0"/>
              </a:rPr>
              <a:t>Học</a:t>
            </a:r>
            <a:r>
              <a:rPr lang="en-US" sz="2800" b="0" dirty="0" smtClean="0">
                <a:latin typeface="Constantia" panose="02030602050306030303" pitchFamily="18" charset="0"/>
              </a:rPr>
              <a:t> </a:t>
            </a:r>
            <a:r>
              <a:rPr lang="en-US" sz="2800" b="0" dirty="0" err="1" smtClean="0">
                <a:latin typeface="Constantia" panose="02030602050306030303" pitchFamily="18" charset="0"/>
              </a:rPr>
              <a:t>trực</a:t>
            </a:r>
            <a:r>
              <a:rPr lang="en-US" sz="2800" b="0" dirty="0" smtClean="0">
                <a:latin typeface="Constantia" panose="02030602050306030303" pitchFamily="18" charset="0"/>
              </a:rPr>
              <a:t> </a:t>
            </a:r>
            <a:r>
              <a:rPr lang="en-US" sz="2800" b="0" dirty="0" err="1" smtClean="0">
                <a:latin typeface="Constantia" panose="02030602050306030303" pitchFamily="18" charset="0"/>
              </a:rPr>
              <a:t>tuyến</a:t>
            </a:r>
            <a:r>
              <a:rPr lang="en-US" sz="2800" b="0" dirty="0" smtClean="0">
                <a:latin typeface="Constantia" panose="02030602050306030303" pitchFamily="18" charset="0"/>
              </a:rPr>
              <a:t> (online)</a:t>
            </a:r>
          </a:p>
          <a:p>
            <a:pPr marL="457200" indent="341313" algn="l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b="0" dirty="0">
                <a:latin typeface="Constantia" panose="02030602050306030303" pitchFamily="18" charset="0"/>
              </a:rPr>
              <a:t> </a:t>
            </a:r>
            <a:r>
              <a:rPr lang="en-US" sz="2800" b="0" dirty="0" err="1" smtClean="0">
                <a:latin typeface="Constantia" panose="02030602050306030303" pitchFamily="18" charset="0"/>
              </a:rPr>
              <a:t>Học</a:t>
            </a:r>
            <a:r>
              <a:rPr lang="en-US" sz="2800" b="0" dirty="0" smtClean="0">
                <a:latin typeface="Constantia" panose="02030602050306030303" pitchFamily="18" charset="0"/>
              </a:rPr>
              <a:t> </a:t>
            </a:r>
            <a:r>
              <a:rPr lang="en-US" sz="2800" b="0" dirty="0" err="1" smtClean="0">
                <a:latin typeface="Constantia" panose="02030602050306030303" pitchFamily="18" charset="0"/>
              </a:rPr>
              <a:t>phối</a:t>
            </a:r>
            <a:r>
              <a:rPr lang="en-US" sz="2800" b="0" dirty="0" smtClean="0">
                <a:latin typeface="Constantia" panose="02030602050306030303" pitchFamily="18" charset="0"/>
              </a:rPr>
              <a:t> </a:t>
            </a:r>
            <a:r>
              <a:rPr lang="en-US" sz="2800" b="0" dirty="0" err="1" smtClean="0">
                <a:latin typeface="Constantia" panose="02030602050306030303" pitchFamily="18" charset="0"/>
              </a:rPr>
              <a:t>hợp</a:t>
            </a:r>
            <a:r>
              <a:rPr lang="en-US" sz="2800" b="0" dirty="0" smtClean="0">
                <a:latin typeface="Constantia" panose="02030602050306030303" pitchFamily="18" charset="0"/>
              </a:rPr>
              <a:t> (</a:t>
            </a:r>
            <a:r>
              <a:rPr lang="en-US" sz="2800" b="0" dirty="0" err="1" smtClean="0">
                <a:latin typeface="Constantia" panose="02030602050306030303" pitchFamily="18" charset="0"/>
              </a:rPr>
              <a:t>online+offline</a:t>
            </a:r>
            <a:r>
              <a:rPr lang="en-US" sz="2800" b="0" dirty="0" smtClean="0">
                <a:latin typeface="Constantia" panose="02030602050306030303" pitchFamily="18" charset="0"/>
              </a:rPr>
              <a:t>)</a:t>
            </a:r>
          </a:p>
          <a:p>
            <a:pPr marL="342900" indent="-342900" algn="l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Phân</a:t>
            </a:r>
            <a:r>
              <a:rPr lang="en-US" sz="32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chia </a:t>
            </a:r>
            <a:r>
              <a:rPr lang="en-US" sz="32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theo</a:t>
            </a:r>
            <a:r>
              <a:rPr lang="en-US" sz="32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dạng</a:t>
            </a:r>
            <a:r>
              <a:rPr lang="en-US" sz="32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dữ</a:t>
            </a:r>
            <a:r>
              <a:rPr lang="en-US" sz="32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liệu</a:t>
            </a:r>
            <a:endParaRPr lang="en-US" sz="3200" dirty="0" smtClean="0">
              <a:solidFill>
                <a:srgbClr val="0070C0"/>
              </a:solidFill>
              <a:latin typeface="Constantia" panose="02030602050306030303" pitchFamily="18" charset="0"/>
            </a:endParaRPr>
          </a:p>
          <a:p>
            <a:pPr marL="457200" indent="7938" algn="l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b="0" dirty="0">
                <a:latin typeface="Constantia" panose="02030602050306030303" pitchFamily="18" charset="0"/>
              </a:rPr>
              <a:t> </a:t>
            </a:r>
            <a:r>
              <a:rPr lang="en-US" sz="2800" b="0" dirty="0" err="1" smtClean="0">
                <a:latin typeface="Constantia" panose="02030602050306030303" pitchFamily="18" charset="0"/>
              </a:rPr>
              <a:t>Học</a:t>
            </a:r>
            <a:r>
              <a:rPr lang="en-US" sz="2800" b="0" dirty="0" smtClean="0">
                <a:latin typeface="Constantia" panose="02030602050306030303" pitchFamily="18" charset="0"/>
              </a:rPr>
              <a:t> </a:t>
            </a:r>
            <a:r>
              <a:rPr lang="en-US" sz="2800" b="0" dirty="0" err="1" smtClean="0">
                <a:latin typeface="Constantia" panose="02030602050306030303" pitchFamily="18" charset="0"/>
              </a:rPr>
              <a:t>có</a:t>
            </a:r>
            <a:r>
              <a:rPr lang="en-US" sz="2800" b="0" dirty="0" smtClean="0">
                <a:latin typeface="Constantia" panose="02030602050306030303" pitchFamily="18" charset="0"/>
              </a:rPr>
              <a:t> </a:t>
            </a:r>
            <a:r>
              <a:rPr lang="en-US" sz="2800" b="0" dirty="0" err="1" smtClean="0">
                <a:latin typeface="Constantia" panose="02030602050306030303" pitchFamily="18" charset="0"/>
              </a:rPr>
              <a:t>giám</a:t>
            </a:r>
            <a:r>
              <a:rPr lang="en-US" sz="2800" b="0" dirty="0" smtClean="0">
                <a:latin typeface="Constantia" panose="02030602050306030303" pitchFamily="18" charset="0"/>
              </a:rPr>
              <a:t> </a:t>
            </a:r>
            <a:r>
              <a:rPr lang="en-US" sz="2800" b="0" dirty="0" err="1" smtClean="0">
                <a:latin typeface="Constantia" panose="02030602050306030303" pitchFamily="18" charset="0"/>
              </a:rPr>
              <a:t>sát</a:t>
            </a:r>
            <a:r>
              <a:rPr lang="en-US" sz="2800" b="0" dirty="0" smtClean="0">
                <a:latin typeface="Constantia" panose="02030602050306030303" pitchFamily="18" charset="0"/>
              </a:rPr>
              <a:t> (Supervised learning)</a:t>
            </a:r>
          </a:p>
          <a:p>
            <a:pPr marL="457200" indent="7938" algn="l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b="0" dirty="0">
                <a:latin typeface="Constantia" panose="02030602050306030303" pitchFamily="18" charset="0"/>
              </a:rPr>
              <a:t> </a:t>
            </a:r>
            <a:r>
              <a:rPr lang="en-US" sz="2800" b="0" dirty="0" err="1" smtClean="0">
                <a:latin typeface="Constantia" panose="02030602050306030303" pitchFamily="18" charset="0"/>
              </a:rPr>
              <a:t>Học</a:t>
            </a:r>
            <a:r>
              <a:rPr lang="en-US" sz="2800" b="0" dirty="0" smtClean="0">
                <a:latin typeface="Constantia" panose="02030602050306030303" pitchFamily="18" charset="0"/>
              </a:rPr>
              <a:t> </a:t>
            </a:r>
            <a:r>
              <a:rPr lang="en-US" sz="2800" b="0" dirty="0" err="1" smtClean="0">
                <a:latin typeface="Constantia" panose="02030602050306030303" pitchFamily="18" charset="0"/>
              </a:rPr>
              <a:t>không</a:t>
            </a:r>
            <a:r>
              <a:rPr lang="en-US" sz="2800" b="0" dirty="0" smtClean="0">
                <a:latin typeface="Constantia" panose="02030602050306030303" pitchFamily="18" charset="0"/>
              </a:rPr>
              <a:t> </a:t>
            </a:r>
            <a:r>
              <a:rPr lang="en-US" sz="2800" b="0" dirty="0" err="1" smtClean="0">
                <a:latin typeface="Constantia" panose="02030602050306030303" pitchFamily="18" charset="0"/>
              </a:rPr>
              <a:t>giám</a:t>
            </a:r>
            <a:r>
              <a:rPr lang="en-US" sz="2800" b="0" dirty="0" smtClean="0">
                <a:latin typeface="Constantia" panose="02030602050306030303" pitchFamily="18" charset="0"/>
              </a:rPr>
              <a:t> </a:t>
            </a:r>
            <a:r>
              <a:rPr lang="en-US" sz="2800" b="0" dirty="0" err="1" smtClean="0">
                <a:latin typeface="Constantia" panose="02030602050306030303" pitchFamily="18" charset="0"/>
              </a:rPr>
              <a:t>sát</a:t>
            </a:r>
            <a:r>
              <a:rPr lang="en-US" sz="2800" b="0" dirty="0" smtClean="0">
                <a:latin typeface="Constantia" panose="02030602050306030303" pitchFamily="18" charset="0"/>
              </a:rPr>
              <a:t> (Unsupervised learning)</a:t>
            </a:r>
          </a:p>
          <a:p>
            <a:pPr marL="457200" indent="7938" algn="l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b="0" dirty="0">
                <a:latin typeface="Constantia" panose="02030602050306030303" pitchFamily="18" charset="0"/>
              </a:rPr>
              <a:t> </a:t>
            </a:r>
            <a:r>
              <a:rPr lang="en-US" sz="2800" b="0" dirty="0" err="1" smtClean="0">
                <a:latin typeface="Constantia" panose="02030602050306030303" pitchFamily="18" charset="0"/>
              </a:rPr>
              <a:t>Học</a:t>
            </a:r>
            <a:r>
              <a:rPr lang="en-US" sz="2800" b="0" dirty="0" smtClean="0">
                <a:latin typeface="Constantia" panose="02030602050306030303" pitchFamily="18" charset="0"/>
              </a:rPr>
              <a:t> </a:t>
            </a:r>
            <a:r>
              <a:rPr lang="en-US" sz="2800" b="0" dirty="0" err="1" smtClean="0">
                <a:latin typeface="Constantia" panose="02030602050306030303" pitchFamily="18" charset="0"/>
              </a:rPr>
              <a:t>tăng</a:t>
            </a:r>
            <a:r>
              <a:rPr lang="en-US" sz="2800" b="0" dirty="0" smtClean="0">
                <a:latin typeface="Constantia" panose="02030602050306030303" pitchFamily="18" charset="0"/>
              </a:rPr>
              <a:t> </a:t>
            </a:r>
            <a:r>
              <a:rPr lang="en-US" sz="2800" b="0" dirty="0" err="1" smtClean="0">
                <a:latin typeface="Constantia" panose="02030602050306030303" pitchFamily="18" charset="0"/>
              </a:rPr>
              <a:t>cường</a:t>
            </a:r>
            <a:r>
              <a:rPr lang="en-US" sz="2800" b="0" dirty="0" smtClean="0">
                <a:latin typeface="Constantia" panose="02030602050306030303" pitchFamily="18" charset="0"/>
              </a:rPr>
              <a:t> (Reinforce learning)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24349441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Hình ảnh" descr="Hình ảnh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38526" y="5293947"/>
            <a:ext cx="611362" cy="83858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79" name="6. Quá trình học"/>
          <p:cNvSpPr txBox="1"/>
          <p:nvPr/>
        </p:nvSpPr>
        <p:spPr>
          <a:xfrm>
            <a:off x="-673" y="-14652"/>
            <a:ext cx="12980746" cy="1340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>
              <a:defRPr sz="8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Học</a:t>
            </a:r>
            <a:r>
              <a:rPr lang="en-US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có</a:t>
            </a:r>
            <a:r>
              <a:rPr lang="en-US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giám</a:t>
            </a:r>
            <a:r>
              <a:rPr lang="en-US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sát</a:t>
            </a:r>
            <a:endParaRPr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sp>
        <p:nvSpPr>
          <p:cNvPr id="399" name="Số Trang chiế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395" name="Error-correction learning"/>
          <p:cNvSpPr txBox="1"/>
          <p:nvPr/>
        </p:nvSpPr>
        <p:spPr>
          <a:xfrm>
            <a:off x="1480994" y="7839037"/>
            <a:ext cx="4726848" cy="1435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lvl="1" indent="0" algn="l">
              <a:spcBef>
                <a:spcPts val="4200"/>
              </a:spcBef>
              <a:defRPr sz="2500"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Error-correction learning</a:t>
            </a:r>
          </a:p>
        </p:txBody>
      </p:sp>
      <p:grpSp>
        <p:nvGrpSpPr>
          <p:cNvPr id="398" name="Nhóm"/>
          <p:cNvGrpSpPr/>
          <p:nvPr/>
        </p:nvGrpSpPr>
        <p:grpSpPr>
          <a:xfrm>
            <a:off x="7530789" y="8358445"/>
            <a:ext cx="4446643" cy="1591098"/>
            <a:chOff x="0" y="0"/>
            <a:chExt cx="4446641" cy="1591096"/>
          </a:xfrm>
        </p:grpSpPr>
        <p:sp>
          <p:nvSpPr>
            <p:cNvPr id="396" name="Mean square error MSE"/>
            <p:cNvSpPr txBox="1"/>
            <p:nvPr/>
          </p:nvSpPr>
          <p:spPr>
            <a:xfrm>
              <a:off x="127545" y="0"/>
              <a:ext cx="4191552" cy="9005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/>
            <a:p>
              <a:pPr lvl="1" indent="0" algn="l">
                <a:spcBef>
                  <a:spcPts val="4200"/>
                </a:spcBef>
                <a:defRPr sz="3000" b="0"/>
              </a:pPr>
              <a:r>
                <a:rPr>
                  <a:latin typeface="Constantia" panose="02030602050306030303" pitchFamily="18" charset="0"/>
                </a:rPr>
                <a:t>Mean square error MSE</a:t>
              </a:r>
            </a:p>
          </p:txBody>
        </p:sp>
        <p:sp>
          <p:nvSpPr>
            <p:cNvPr id="397" name="Sum of square error SSE"/>
            <p:cNvSpPr txBox="1"/>
            <p:nvPr/>
          </p:nvSpPr>
          <p:spPr>
            <a:xfrm>
              <a:off x="0" y="690537"/>
              <a:ext cx="4446642" cy="9005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/>
            <a:p>
              <a:pPr lvl="1" indent="0" algn="l">
                <a:spcBef>
                  <a:spcPts val="4200"/>
                </a:spcBef>
                <a:defRPr sz="3000" b="0"/>
              </a:pPr>
              <a:r>
                <a:rPr>
                  <a:latin typeface="Constantia" panose="02030602050306030303" pitchFamily="18" charset="0"/>
                </a:rPr>
                <a:t>Sum of square error SSE</a:t>
              </a:r>
            </a:p>
          </p:txBody>
        </p:sp>
      </p:grpSp>
      <p:sp>
        <p:nvSpPr>
          <p:cNvPr id="394" name="Hình chữ nhật"/>
          <p:cNvSpPr/>
          <p:nvPr/>
        </p:nvSpPr>
        <p:spPr>
          <a:xfrm>
            <a:off x="404222" y="3193277"/>
            <a:ext cx="6490759" cy="5752338"/>
          </a:xfrm>
          <a:prstGeom prst="rect">
            <a:avLst/>
          </a:prstGeom>
          <a:noFill/>
          <a:ln w="50800">
            <a:solidFill>
              <a:schemeClr val="accent5">
                <a:hueOff val="-82419"/>
                <a:satOff val="-9513"/>
                <a:lumOff val="-16343"/>
                <a:alpha val="58782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" name="Mũi tên"/>
          <p:cNvSpPr/>
          <p:nvPr/>
        </p:nvSpPr>
        <p:spPr>
          <a:xfrm>
            <a:off x="4170544" y="5390901"/>
            <a:ext cx="691715" cy="900560"/>
          </a:xfrm>
          <a:prstGeom prst="rightArrow">
            <a:avLst>
              <a:gd name="adj1" fmla="val 35417"/>
              <a:gd name="adj2" fmla="val 4847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Mạng neuron tự hiệu chỉnh        để sai lệch là nhỏ nhất"/>
              <p:cNvSpPr txBox="1"/>
              <p:nvPr/>
            </p:nvSpPr>
            <p:spPr>
              <a:xfrm>
                <a:off x="516437" y="6697590"/>
                <a:ext cx="6264375" cy="189446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algn="l">
                  <a:spcBef>
                    <a:spcPts val="4200"/>
                  </a:spcBef>
                  <a:defRPr sz="3200" b="0"/>
                </a:lvl1pPr>
              </a:lstStyle>
              <a:p>
                <a:r>
                  <a:rPr lang="vi-VN" dirty="0" smtClean="0">
                    <a:latin typeface="Constantia" panose="02030602050306030303" pitchFamily="18" charset="0"/>
                  </a:rPr>
                  <a:t>Mạng</a:t>
                </a:r>
                <a:r>
                  <a:rPr lang="vi-VN" dirty="0">
                    <a:latin typeface="Constantia" panose="02030602050306030303" pitchFamily="18" charset="0"/>
                  </a:rPr>
                  <a:t> neuron </a:t>
                </a:r>
                <a:r>
                  <a:rPr lang="vi-VN" dirty="0" err="1">
                    <a:latin typeface="Constantia" panose="02030602050306030303" pitchFamily="18" charset="0"/>
                  </a:rPr>
                  <a:t>tự</a:t>
                </a:r>
                <a:r>
                  <a:rPr lang="vi-VN" dirty="0">
                    <a:latin typeface="Constantia" panose="02030602050306030303" pitchFamily="18" charset="0"/>
                  </a:rPr>
                  <a:t> </a:t>
                </a:r>
                <a:r>
                  <a:rPr lang="vi-VN" dirty="0" err="1">
                    <a:latin typeface="Constantia" panose="02030602050306030303" pitchFamily="18" charset="0"/>
                  </a:rPr>
                  <a:t>hiệu</a:t>
                </a:r>
                <a:r>
                  <a:rPr lang="vi-VN" dirty="0">
                    <a:latin typeface="Constantia" panose="02030602050306030303" pitchFamily="18" charset="0"/>
                  </a:rPr>
                  <a:t> </a:t>
                </a:r>
                <a:r>
                  <a:rPr lang="vi-VN" dirty="0" err="1" smtClean="0">
                    <a:latin typeface="Constantia" panose="02030602050306030303" pitchFamily="18" charset="0"/>
                  </a:rPr>
                  <a:t>chỉnh</a:t>
                </a:r>
                <a:r>
                  <a:rPr lang="vi-VN" dirty="0" smtClean="0">
                    <a:latin typeface="Constantia" panose="0203060205030603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 dirty="0" err="1" smtClean="0">
                    <a:latin typeface="Constantia" panose="02030602050306030303" pitchFamily="18" charset="0"/>
                  </a:rPr>
                  <a:t>để</a:t>
                </a:r>
                <a:r>
                  <a:rPr lang="vi-VN" dirty="0" smtClean="0">
                    <a:latin typeface="Constantia" panose="02030602050306030303" pitchFamily="18" charset="0"/>
                  </a:rPr>
                  <a:t> </a:t>
                </a:r>
                <a:r>
                  <a:rPr lang="vi-VN" dirty="0" err="1">
                    <a:latin typeface="Constantia" panose="02030602050306030303" pitchFamily="18" charset="0"/>
                  </a:rPr>
                  <a:t>sai</a:t>
                </a:r>
                <a:r>
                  <a:rPr lang="vi-VN" dirty="0">
                    <a:latin typeface="Constantia" panose="02030602050306030303" pitchFamily="18" charset="0"/>
                  </a:rPr>
                  <a:t> </a:t>
                </a:r>
                <a:r>
                  <a:rPr lang="vi-VN" dirty="0" err="1">
                    <a:latin typeface="Constantia" panose="02030602050306030303" pitchFamily="18" charset="0"/>
                  </a:rPr>
                  <a:t>lệch</a:t>
                </a:r>
                <a:r>
                  <a:rPr lang="vi-VN" dirty="0">
                    <a:latin typeface="Constantia" panose="02030602050306030303" pitchFamily="18" charset="0"/>
                  </a:rPr>
                  <a:t> </a:t>
                </a:r>
                <a:r>
                  <a:rPr lang="vi-VN" dirty="0" err="1">
                    <a:latin typeface="Constantia" panose="02030602050306030303" pitchFamily="18" charset="0"/>
                  </a:rPr>
                  <a:t>là</a:t>
                </a:r>
                <a:r>
                  <a:rPr lang="vi-VN" dirty="0">
                    <a:latin typeface="Constantia" panose="02030602050306030303" pitchFamily="18" charset="0"/>
                  </a:rPr>
                  <a:t> </a:t>
                </a:r>
                <a:r>
                  <a:rPr lang="vi-VN" dirty="0" err="1">
                    <a:latin typeface="Constantia" panose="02030602050306030303" pitchFamily="18" charset="0"/>
                  </a:rPr>
                  <a:t>nhỏ</a:t>
                </a:r>
                <a:r>
                  <a:rPr lang="vi-VN" dirty="0">
                    <a:latin typeface="Constantia" panose="02030602050306030303" pitchFamily="18" charset="0"/>
                  </a:rPr>
                  <a:t> </a:t>
                </a:r>
                <a:r>
                  <a:rPr lang="vi-VN" dirty="0" err="1">
                    <a:latin typeface="Constantia" panose="02030602050306030303" pitchFamily="18" charset="0"/>
                  </a:rPr>
                  <a:t>nhất</a:t>
                </a:r>
                <a:endParaRPr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28" name="Mạng neuron tự hiệu chỉnh        để sai lệch là nhỏ nhấ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37" y="6697590"/>
                <a:ext cx="6264375" cy="1894465"/>
              </a:xfrm>
              <a:prstGeom prst="rect">
                <a:avLst/>
              </a:prstGeom>
              <a:blipFill>
                <a:blip r:embed="rId3"/>
                <a:stretch>
                  <a:fillRect l="-3116" r="-272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Mũi tên"/>
          <p:cNvSpPr/>
          <p:nvPr/>
        </p:nvSpPr>
        <p:spPr>
          <a:xfrm rot="5400000">
            <a:off x="1686813" y="4606722"/>
            <a:ext cx="900560" cy="902343"/>
          </a:xfrm>
          <a:prstGeom prst="rightArrow">
            <a:avLst>
              <a:gd name="adj1" fmla="val 36104"/>
              <a:gd name="adj2" fmla="val 4241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Mũi tên"/>
          <p:cNvSpPr/>
          <p:nvPr/>
        </p:nvSpPr>
        <p:spPr>
          <a:xfrm rot="5400000">
            <a:off x="1588922" y="6125327"/>
            <a:ext cx="900560" cy="902343"/>
          </a:xfrm>
          <a:prstGeom prst="rightArrow">
            <a:avLst>
              <a:gd name="adj1" fmla="val 36104"/>
              <a:gd name="adj2" fmla="val 4241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Được so sánh           sai lệch"/>
              <p:cNvSpPr txBox="1"/>
              <p:nvPr/>
            </p:nvSpPr>
            <p:spPr>
              <a:xfrm>
                <a:off x="267670" y="4851494"/>
                <a:ext cx="6761910" cy="189446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/>
              <a:p>
                <a:pPr lvl="1" indent="0" algn="l">
                  <a:spcBef>
                    <a:spcPts val="4200"/>
                  </a:spcBef>
                  <a:defRPr sz="3200" b="0"/>
                </a:pPr>
                <a:r>
                  <a:rPr lang="ar-AE" dirty="0" smtClean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>
                    <a:latin typeface="Constantia" panose="02030602050306030303" pitchFamily="18" charset="0"/>
                  </a:rPr>
                  <a:t> đ</a:t>
                </a:r>
                <a:r>
                  <a:rPr lang="vi-VN" dirty="0" smtClean="0">
                    <a:latin typeface="Constantia" panose="02030602050306030303" pitchFamily="18" charset="0"/>
                  </a:rPr>
                  <a:t>ược </a:t>
                </a:r>
                <a:r>
                  <a:rPr lang="vi-VN" dirty="0">
                    <a:latin typeface="Constantia" panose="02030602050306030303" pitchFamily="18" charset="0"/>
                  </a:rPr>
                  <a:t>so </a:t>
                </a:r>
                <a:r>
                  <a:rPr lang="vi-VN" dirty="0" smtClean="0">
                    <a:latin typeface="Constantia" panose="02030602050306030303" pitchFamily="18" charset="0"/>
                  </a:rPr>
                  <a:t>sánh</a:t>
                </a:r>
                <a:r>
                  <a:rPr lang="en-US" dirty="0" smtClean="0">
                    <a:latin typeface="Constantia" panose="02030602050306030303" pitchFamily="18" charset="0"/>
                  </a:rPr>
                  <a:t>  </a:t>
                </a:r>
                <a:r>
                  <a:rPr lang="vi-VN" dirty="0" smtClean="0">
                    <a:latin typeface="Constantia" panose="02030602050306030303" pitchFamily="18" charset="0"/>
                  </a:rPr>
                  <a:t> </a:t>
                </a:r>
                <a:r>
                  <a:rPr lang="vi-VN" dirty="0" smtClean="0"/>
                  <a:t>      </a:t>
                </a:r>
                <a:r>
                  <a:rPr lang="vi-VN" dirty="0" smtClean="0">
                    <a:latin typeface="Constantia" panose="02030602050306030303" pitchFamily="18" charset="0"/>
                  </a:rPr>
                  <a:t>sai </a:t>
                </a:r>
                <a:r>
                  <a:rPr lang="vi-VN" dirty="0">
                    <a:latin typeface="Constantia" panose="02030602050306030303" pitchFamily="18" charset="0"/>
                  </a:rPr>
                  <a:t>lệch</a:t>
                </a:r>
                <a:endParaRPr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33" name="Được so sánh           sai lệch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70" y="4851494"/>
                <a:ext cx="6761910" cy="1894465"/>
              </a:xfrm>
              <a:prstGeom prst="rect">
                <a:avLst/>
              </a:prstGeom>
              <a:blipFill>
                <a:blip r:embed="rId4"/>
                <a:stretch>
                  <a:fillRect l="-297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Được đưa vào cả Teacher lẫn mạng neuron"/>
              <p:cNvSpPr txBox="1"/>
              <p:nvPr/>
            </p:nvSpPr>
            <p:spPr>
              <a:xfrm>
                <a:off x="485926" y="3275186"/>
                <a:ext cx="3840449" cy="156553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/>
              <a:p>
                <a:pPr lvl="1" indent="0" algn="l">
                  <a:spcBef>
                    <a:spcPts val="4200"/>
                  </a:spcBef>
                  <a:defRPr sz="3200" b="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3200" dirty="0" smtClean="0">
                    <a:latin typeface="Constantia" panose="02030602050306030303" pitchFamily="18" charset="0"/>
                  </a:rPr>
                  <a:t>đ</a:t>
                </a:r>
                <a:r>
                  <a:rPr lang="vi-VN" sz="3200" dirty="0" smtClean="0">
                    <a:latin typeface="Constantia" panose="02030602050306030303" pitchFamily="18" charset="0"/>
                  </a:rPr>
                  <a:t>ược </a:t>
                </a:r>
                <a:r>
                  <a:rPr lang="vi-VN" sz="3200" dirty="0">
                    <a:latin typeface="Constantia" panose="02030602050306030303" pitchFamily="18" charset="0"/>
                  </a:rPr>
                  <a:t>đưa vào cả Teacher lẫn mạng neuron</a:t>
                </a:r>
                <a:endParaRPr sz="3200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34" name="Được đưa vào cả Teacher lẫn mạng neur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26" y="3275186"/>
                <a:ext cx="3840449" cy="1565530"/>
              </a:xfrm>
              <a:prstGeom prst="rect">
                <a:avLst/>
              </a:prstGeom>
              <a:blipFill>
                <a:blip r:embed="rId5"/>
                <a:stretch>
                  <a:fillRect l="-5079" t="-4280" r="-952" b="-1245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Hình ảnh" descr="Hình ảnh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16437" y="2470420"/>
            <a:ext cx="4553020" cy="67129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6" name="Hình ảnh" descr="Hình ảnh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129898" y="2388551"/>
            <a:ext cx="8362761" cy="623924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" grpId="2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6. Quá trình học"/>
          <p:cNvSpPr txBox="1"/>
          <p:nvPr/>
        </p:nvSpPr>
        <p:spPr>
          <a:xfrm>
            <a:off x="-673" y="-14652"/>
            <a:ext cx="12980746" cy="1340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>
              <a:defRPr sz="8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Học</a:t>
            </a:r>
            <a:r>
              <a:rPr lang="en-US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không</a:t>
            </a:r>
            <a:r>
              <a:rPr lang="en-US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giám</a:t>
            </a:r>
            <a:r>
              <a:rPr lang="en-US" b="1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sát</a:t>
            </a:r>
            <a:endParaRPr lang="en-US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sp>
        <p:nvSpPr>
          <p:cNvPr id="409" name="Số Trang chiế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pic>
        <p:nvPicPr>
          <p:cNvPr id="407" name="Hình ảnh" descr="Hình ảnh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93743" y="2472346"/>
            <a:ext cx="6916404" cy="2627611"/>
          </a:xfrm>
          <a:prstGeom prst="rect">
            <a:avLst/>
          </a:prstGeom>
          <a:ln w="12700">
            <a:miter lim="400000"/>
          </a:ln>
        </p:spPr>
      </p:pic>
      <p:sp>
        <p:nvSpPr>
          <p:cNvPr id="408" name="Tri thức được đưa trực tiếp vào mạng"/>
          <p:cNvSpPr txBox="1"/>
          <p:nvPr/>
        </p:nvSpPr>
        <p:spPr>
          <a:xfrm>
            <a:off x="1714499" y="3500729"/>
            <a:ext cx="3688435" cy="1435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lvl="1" indent="0" algn="l">
              <a:spcBef>
                <a:spcPts val="4200"/>
              </a:spcBef>
              <a:defRPr sz="3200" b="0"/>
            </a:pPr>
            <a:r>
              <a:rPr dirty="0">
                <a:latin typeface="Constantia" panose="02030602050306030303" pitchFamily="18" charset="0"/>
              </a:rPr>
              <a:t>Tri </a:t>
            </a:r>
            <a:r>
              <a:rPr dirty="0" err="1">
                <a:latin typeface="Constantia" panose="02030602050306030303" pitchFamily="18" charset="0"/>
              </a:rPr>
              <a:t>thức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được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đưa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trực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tiếp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vào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mạng</a:t>
            </a:r>
            <a:endParaRPr dirty="0">
              <a:latin typeface="Constantia" panose="02030602050306030303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7. Ý nghĩa, mục đích việc học"/>
          <p:cNvSpPr txBox="1"/>
          <p:nvPr/>
        </p:nvSpPr>
        <p:spPr>
          <a:xfrm>
            <a:off x="-673" y="-14652"/>
            <a:ext cx="12980746" cy="1340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defTabSz="543305">
              <a:defRPr sz="744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72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Ý </a:t>
            </a:r>
            <a:r>
              <a:rPr sz="72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nghĩa</a:t>
            </a:r>
            <a:r>
              <a:rPr sz="7200" b="1" dirty="0">
                <a:solidFill>
                  <a:srgbClr val="0070C0"/>
                </a:solidFill>
                <a:latin typeface="Constantia" panose="02030602050306030303" pitchFamily="18" charset="0"/>
              </a:rPr>
              <a:t>, </a:t>
            </a:r>
            <a:r>
              <a:rPr sz="72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mục</a:t>
            </a:r>
            <a:r>
              <a:rPr sz="7200" b="1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sz="72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đích</a:t>
            </a:r>
            <a:r>
              <a:rPr sz="7200" b="1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sz="72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việc</a:t>
            </a:r>
            <a:r>
              <a:rPr sz="7200" b="1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sz="72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học</a:t>
            </a:r>
            <a:endParaRPr sz="72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sp>
        <p:nvSpPr>
          <p:cNvPr id="418" name="Số Trang chiế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412" name="Lưu trữ tri thức vào mạng neuron"/>
          <p:cNvSpPr txBox="1">
            <a:spLocks noGrp="1"/>
          </p:cNvSpPr>
          <p:nvPr>
            <p:ph type="body" sz="quarter" idx="4294967295"/>
          </p:nvPr>
        </p:nvSpPr>
        <p:spPr>
          <a:xfrm>
            <a:off x="829012" y="1767512"/>
            <a:ext cx="9814058" cy="1436687"/>
          </a:xfrm>
          <a:prstGeom prst="rect">
            <a:avLst/>
          </a:prstGeom>
        </p:spPr>
        <p:txBody>
          <a:bodyPr/>
          <a:lstStyle/>
          <a:p>
            <a:pPr marL="0" lvl="1" indent="0">
              <a:buSzTx/>
              <a:buNone/>
              <a:defRPr sz="4000" b="1"/>
            </a:pPr>
            <a:r>
              <a:rPr dirty="0" err="1">
                <a:latin typeface="Constantia" panose="02030602050306030303" pitchFamily="18" charset="0"/>
              </a:rPr>
              <a:t>Lưu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trữ</a:t>
            </a:r>
            <a:r>
              <a:rPr dirty="0">
                <a:latin typeface="Constantia" panose="02030602050306030303" pitchFamily="18" charset="0"/>
              </a:rPr>
              <a:t> tri </a:t>
            </a:r>
            <a:r>
              <a:rPr dirty="0" err="1">
                <a:latin typeface="Constantia" panose="02030602050306030303" pitchFamily="18" charset="0"/>
              </a:rPr>
              <a:t>thức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vào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mạng</a:t>
            </a:r>
            <a:r>
              <a:rPr dirty="0">
                <a:latin typeface="Constantia" panose="02030602050306030303" pitchFamily="18" charset="0"/>
              </a:rPr>
              <a:t> neuron</a:t>
            </a:r>
          </a:p>
        </p:txBody>
      </p:sp>
      <p:sp>
        <p:nvSpPr>
          <p:cNvPr id="413" name="Một lượng tri thức được mô tả bởi q bài học, mỗi bài học có đầu vào x và đầu ra y"/>
          <p:cNvSpPr txBox="1"/>
          <p:nvPr/>
        </p:nvSpPr>
        <p:spPr>
          <a:xfrm>
            <a:off x="930945" y="2557707"/>
            <a:ext cx="11492576" cy="1017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just">
              <a:defRPr sz="3000" b="0"/>
            </a:pPr>
            <a:r>
              <a:rPr dirty="0" err="1">
                <a:latin typeface="Constantia" panose="02030602050306030303" pitchFamily="18" charset="0"/>
              </a:rPr>
              <a:t>Một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lượng</a:t>
            </a:r>
            <a:r>
              <a:rPr dirty="0">
                <a:latin typeface="Constantia" panose="02030602050306030303" pitchFamily="18" charset="0"/>
              </a:rPr>
              <a:t> tri </a:t>
            </a:r>
            <a:r>
              <a:rPr dirty="0" err="1">
                <a:latin typeface="Constantia" panose="02030602050306030303" pitchFamily="18" charset="0"/>
              </a:rPr>
              <a:t>thức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được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mô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tả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bởi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i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tantia" panose="02030602050306030303" pitchFamily="18" charset="0"/>
              </a:rPr>
              <a:t>q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bài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học</a:t>
            </a:r>
            <a:r>
              <a:rPr dirty="0">
                <a:latin typeface="Constantia" panose="02030602050306030303" pitchFamily="18" charset="0"/>
              </a:rPr>
              <a:t>, </a:t>
            </a:r>
            <a:r>
              <a:rPr dirty="0" err="1">
                <a:latin typeface="Constantia" panose="02030602050306030303" pitchFamily="18" charset="0"/>
              </a:rPr>
              <a:t>mỗi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bài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học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có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đầu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vào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tantia" panose="02030602050306030303" pitchFamily="18" charset="0"/>
              </a:rPr>
              <a:t>x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và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đầu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ra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tantia" panose="02030602050306030303" pitchFamily="18" charset="0"/>
              </a:rPr>
              <a:t>y</a:t>
            </a:r>
          </a:p>
        </p:txBody>
      </p:sp>
      <p:pic>
        <p:nvPicPr>
          <p:cNvPr id="414" name="Hình ảnh" descr="Hình ảnh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5326" y="3817418"/>
            <a:ext cx="5501430" cy="548133"/>
          </a:xfrm>
          <a:prstGeom prst="rect">
            <a:avLst/>
          </a:prstGeom>
          <a:ln w="12700">
            <a:miter lim="400000"/>
          </a:ln>
        </p:spPr>
      </p:pic>
      <p:sp>
        <p:nvSpPr>
          <p:cNvPr id="415" name="Pha lưu tri thức                 quá trình huấn luyện mạng neuron"/>
          <p:cNvSpPr txBox="1"/>
          <p:nvPr/>
        </p:nvSpPr>
        <p:spPr>
          <a:xfrm>
            <a:off x="930944" y="4697557"/>
            <a:ext cx="1180534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416718" indent="-416718" algn="just">
              <a:buSzPct val="145000"/>
              <a:buChar char="•"/>
              <a:defRPr sz="3000" b="0"/>
            </a:lvl1pPr>
          </a:lstStyle>
          <a:p>
            <a:r>
              <a:rPr sz="3600" dirty="0" err="1">
                <a:solidFill>
                  <a:srgbClr val="0070C0"/>
                </a:solidFill>
                <a:latin typeface="Constantia" panose="02030602050306030303" pitchFamily="18" charset="0"/>
              </a:rPr>
              <a:t>Pha</a:t>
            </a:r>
            <a:r>
              <a:rPr sz="360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sz="3600" dirty="0" err="1">
                <a:solidFill>
                  <a:srgbClr val="0070C0"/>
                </a:solidFill>
                <a:latin typeface="Constantia" panose="02030602050306030303" pitchFamily="18" charset="0"/>
              </a:rPr>
              <a:t>lưu</a:t>
            </a:r>
            <a:r>
              <a:rPr sz="3600" dirty="0">
                <a:solidFill>
                  <a:srgbClr val="0070C0"/>
                </a:solidFill>
                <a:latin typeface="Constantia" panose="02030602050306030303" pitchFamily="18" charset="0"/>
              </a:rPr>
              <a:t> tri </a:t>
            </a:r>
            <a:r>
              <a:rPr sz="36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thức</a:t>
            </a:r>
            <a:r>
              <a:rPr lang="en-US" sz="36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: </a:t>
            </a:r>
            <a:r>
              <a:rPr sz="36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quá</a:t>
            </a:r>
            <a:r>
              <a:rPr sz="36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sz="3600" dirty="0" err="1">
                <a:solidFill>
                  <a:srgbClr val="0070C0"/>
                </a:solidFill>
                <a:latin typeface="Constantia" panose="02030602050306030303" pitchFamily="18" charset="0"/>
              </a:rPr>
              <a:t>trình</a:t>
            </a:r>
            <a:r>
              <a:rPr sz="360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sz="3600" dirty="0" err="1">
                <a:solidFill>
                  <a:srgbClr val="0070C0"/>
                </a:solidFill>
                <a:latin typeface="Constantia" panose="02030602050306030303" pitchFamily="18" charset="0"/>
              </a:rPr>
              <a:t>huấn</a:t>
            </a:r>
            <a:r>
              <a:rPr sz="360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sz="3600" dirty="0" err="1">
                <a:solidFill>
                  <a:srgbClr val="0070C0"/>
                </a:solidFill>
                <a:latin typeface="Constantia" panose="02030602050306030303" pitchFamily="18" charset="0"/>
              </a:rPr>
              <a:t>luyện</a:t>
            </a:r>
            <a:r>
              <a:rPr sz="360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sz="3600" dirty="0" err="1">
                <a:solidFill>
                  <a:srgbClr val="0070C0"/>
                </a:solidFill>
                <a:latin typeface="Constantia" panose="02030602050306030303" pitchFamily="18" charset="0"/>
              </a:rPr>
              <a:t>mạng</a:t>
            </a:r>
            <a:r>
              <a:rPr sz="3600" dirty="0">
                <a:solidFill>
                  <a:srgbClr val="0070C0"/>
                </a:solidFill>
                <a:latin typeface="Constantia" panose="02030602050306030303" pitchFamily="18" charset="0"/>
              </a:rPr>
              <a:t> neuron</a:t>
            </a:r>
          </a:p>
        </p:txBody>
      </p:sp>
      <p:sp>
        <p:nvSpPr>
          <p:cNvPr id="416" name="Pha sử dụng tri thức…"/>
          <p:cNvSpPr txBox="1"/>
          <p:nvPr/>
        </p:nvSpPr>
        <p:spPr>
          <a:xfrm>
            <a:off x="829012" y="5639967"/>
            <a:ext cx="1091016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16718" indent="-416718" algn="just">
              <a:buSzPct val="145000"/>
              <a:buChar char="•"/>
              <a:defRPr sz="3000" b="0"/>
            </a:pPr>
            <a:r>
              <a:rPr sz="3600" dirty="0" err="1">
                <a:solidFill>
                  <a:srgbClr val="0070C0"/>
                </a:solidFill>
                <a:latin typeface="Constantia" panose="02030602050306030303" pitchFamily="18" charset="0"/>
              </a:rPr>
              <a:t>Pha</a:t>
            </a:r>
            <a:r>
              <a:rPr sz="360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sz="3600" dirty="0" err="1">
                <a:solidFill>
                  <a:srgbClr val="0070C0"/>
                </a:solidFill>
                <a:latin typeface="Constantia" panose="02030602050306030303" pitchFamily="18" charset="0"/>
              </a:rPr>
              <a:t>sử</a:t>
            </a:r>
            <a:r>
              <a:rPr sz="360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sz="3600" dirty="0" err="1">
                <a:solidFill>
                  <a:srgbClr val="0070C0"/>
                </a:solidFill>
                <a:latin typeface="Constantia" panose="02030602050306030303" pitchFamily="18" charset="0"/>
              </a:rPr>
              <a:t>dụng</a:t>
            </a:r>
            <a:r>
              <a:rPr sz="3600" dirty="0">
                <a:solidFill>
                  <a:srgbClr val="0070C0"/>
                </a:solidFill>
                <a:latin typeface="Constantia" panose="02030602050306030303" pitchFamily="18" charset="0"/>
              </a:rPr>
              <a:t> tri </a:t>
            </a:r>
            <a:r>
              <a:rPr sz="3600" dirty="0" err="1">
                <a:solidFill>
                  <a:srgbClr val="0070C0"/>
                </a:solidFill>
                <a:latin typeface="Constantia" panose="02030602050306030303" pitchFamily="18" charset="0"/>
              </a:rPr>
              <a:t>thức</a:t>
            </a:r>
            <a:endParaRPr sz="3600" dirty="0">
              <a:solidFill>
                <a:srgbClr val="0070C0"/>
              </a:solidFill>
              <a:latin typeface="Constantia" panose="02030602050306030303" pitchFamily="18" charset="0"/>
            </a:endParaRPr>
          </a:p>
          <a:p>
            <a:pPr lvl="6" algn="just">
              <a:defRPr sz="3000" b="0"/>
            </a:pPr>
            <a:r>
              <a:rPr dirty="0" err="1">
                <a:latin typeface="Constantia" panose="02030602050306030303" pitchFamily="18" charset="0"/>
              </a:rPr>
              <a:t>Khi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đưa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b="1" dirty="0">
                <a:latin typeface="Constantia" panose="02030602050306030303" pitchFamily="18" charset="0"/>
              </a:rPr>
              <a:t>x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vào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mạng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thì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hệ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thống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dựa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vào</a:t>
            </a:r>
            <a:r>
              <a:rPr dirty="0">
                <a:latin typeface="Constantia" panose="02030602050306030303" pitchFamily="18" charset="0"/>
              </a:rPr>
              <a:t> tri </a:t>
            </a:r>
            <a:r>
              <a:rPr dirty="0" err="1">
                <a:latin typeface="Constantia" panose="02030602050306030303" pitchFamily="18" charset="0"/>
              </a:rPr>
              <a:t>thức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được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huấn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luyện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để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xác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định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giá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trị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b="1" dirty="0">
                <a:latin typeface="Constantia" panose="02030602050306030303" pitchFamily="18" charset="0"/>
              </a:rPr>
              <a:t>y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ra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tương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ứng</a:t>
            </a:r>
            <a:endParaRPr dirty="0">
              <a:latin typeface="Constantia" panose="02030602050306030303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423166"/>
            <a:ext cx="10105814" cy="1821710"/>
          </a:xfrm>
        </p:spPr>
        <p:txBody>
          <a:bodyPr/>
          <a:lstStyle/>
          <a:p>
            <a:pPr algn="ctr"/>
            <a:r>
              <a:rPr lang="en-US" sz="5400" b="1" dirty="0" err="1" smtClean="0">
                <a:solidFill>
                  <a:srgbClr val="002060"/>
                </a:solidFill>
              </a:rPr>
              <a:t>Các</a:t>
            </a:r>
            <a:r>
              <a:rPr lang="en-US" sz="5400" b="1" dirty="0" smtClean="0">
                <a:solidFill>
                  <a:srgbClr val="002060"/>
                </a:solidFill>
              </a:rPr>
              <a:t> </a:t>
            </a:r>
            <a:r>
              <a:rPr lang="en-US" sz="5400" b="1" dirty="0" err="1" smtClean="0">
                <a:solidFill>
                  <a:srgbClr val="002060"/>
                </a:solidFill>
              </a:rPr>
              <a:t>tài</a:t>
            </a:r>
            <a:r>
              <a:rPr lang="en-US" sz="5400" b="1" dirty="0" smtClean="0">
                <a:solidFill>
                  <a:srgbClr val="002060"/>
                </a:solidFill>
              </a:rPr>
              <a:t> </a:t>
            </a:r>
            <a:r>
              <a:rPr lang="en-US" sz="5400" b="1" dirty="0" err="1" smtClean="0">
                <a:solidFill>
                  <a:srgbClr val="002060"/>
                </a:solidFill>
              </a:rPr>
              <a:t>liệu</a:t>
            </a:r>
            <a:r>
              <a:rPr lang="en-US" sz="5400" b="1" dirty="0" smtClean="0">
                <a:solidFill>
                  <a:srgbClr val="002060"/>
                </a:solidFill>
              </a:rPr>
              <a:t> </a:t>
            </a:r>
            <a:r>
              <a:rPr lang="en-US" sz="5400" b="1" dirty="0" err="1" smtClean="0">
                <a:solidFill>
                  <a:srgbClr val="002060"/>
                </a:solidFill>
              </a:rPr>
              <a:t>tham</a:t>
            </a:r>
            <a:r>
              <a:rPr lang="en-US" sz="5400" b="1" dirty="0" smtClean="0">
                <a:solidFill>
                  <a:srgbClr val="002060"/>
                </a:solidFill>
              </a:rPr>
              <a:t> </a:t>
            </a:r>
            <a:r>
              <a:rPr lang="en-US" sz="5400" b="1" dirty="0" err="1" smtClean="0">
                <a:solidFill>
                  <a:srgbClr val="002060"/>
                </a:solidFill>
              </a:rPr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714" y="2104571"/>
            <a:ext cx="12177486" cy="5925129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Sách</a:t>
            </a:r>
            <a:r>
              <a:rPr lang="en-US" sz="3600" dirty="0" smtClean="0"/>
              <a:t>: </a:t>
            </a:r>
          </a:p>
          <a:p>
            <a:pPr marL="514350" indent="-6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002060"/>
                </a:solidFill>
              </a:rPr>
              <a:t>“</a:t>
            </a:r>
            <a:r>
              <a:rPr lang="en-US" dirty="0" err="1" smtClean="0">
                <a:solidFill>
                  <a:srgbClr val="002060"/>
                </a:solidFill>
              </a:rPr>
              <a:t>Mạng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nơron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và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ứng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dụng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trong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xử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lý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tín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hiệu</a:t>
            </a:r>
            <a:r>
              <a:rPr lang="en-US" dirty="0" smtClean="0">
                <a:solidFill>
                  <a:srgbClr val="002060"/>
                </a:solidFill>
              </a:rPr>
              <a:t>”, </a:t>
            </a:r>
            <a:r>
              <a:rPr lang="en-US" dirty="0" smtClean="0"/>
              <a:t>PGS.TSKH 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Hoài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, NXB </a:t>
            </a:r>
            <a:r>
              <a:rPr lang="en-US" dirty="0" err="1" smtClean="0"/>
              <a:t>Bách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-2015</a:t>
            </a:r>
          </a:p>
          <a:p>
            <a:pPr marL="514350" indent="-6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>
                <a:solidFill>
                  <a:srgbClr val="002060"/>
                </a:solidFill>
              </a:rPr>
              <a:t>“</a:t>
            </a:r>
            <a:r>
              <a:rPr lang="en-US" dirty="0" err="1" smtClean="0">
                <a:solidFill>
                  <a:srgbClr val="002060"/>
                </a:solidFill>
              </a:rPr>
              <a:t>Phần</a:t>
            </a:r>
            <a:r>
              <a:rPr lang="en-US" dirty="0" smtClean="0">
                <a:solidFill>
                  <a:srgbClr val="002060"/>
                </a:solidFill>
              </a:rPr>
              <a:t> IV: Neural Network”, Machine learning </a:t>
            </a:r>
            <a:r>
              <a:rPr lang="en-US" dirty="0" err="1" smtClean="0">
                <a:solidFill>
                  <a:srgbClr val="002060"/>
                </a:solidFill>
              </a:rPr>
              <a:t>cơ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bản</a:t>
            </a:r>
            <a:r>
              <a:rPr lang="en-US" smtClean="0">
                <a:solidFill>
                  <a:srgbClr val="002060"/>
                </a:solidFill>
              </a:rPr>
              <a:t>, </a:t>
            </a:r>
            <a:r>
              <a:rPr lang="en-US" smtClean="0"/>
              <a:t>Vũ</a:t>
            </a:r>
            <a:r>
              <a:rPr lang="en-US"/>
              <a:t> </a:t>
            </a:r>
            <a:r>
              <a:rPr lang="en-US" smtClean="0"/>
              <a:t>Hữu </a:t>
            </a:r>
            <a:r>
              <a:rPr lang="en-US" dirty="0" err="1" smtClean="0"/>
              <a:t>Tiệp</a:t>
            </a:r>
            <a:endParaRPr lang="en-US" dirty="0" smtClean="0"/>
          </a:p>
          <a:p>
            <a:pPr marL="514350" indent="-635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Hand book of Neural network Signal Processing, Hu and Hwang, 2002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sz="3600" dirty="0" err="1" smtClean="0"/>
              <a:t>Một</a:t>
            </a:r>
            <a:r>
              <a:rPr lang="en-US" sz="3600" dirty="0" smtClean="0"/>
              <a:t> </a:t>
            </a:r>
            <a:r>
              <a:rPr lang="en-US" sz="3600" dirty="0" err="1" smtClean="0"/>
              <a:t>số</a:t>
            </a:r>
            <a:r>
              <a:rPr lang="en-US" sz="3600" dirty="0" smtClean="0"/>
              <a:t> </a:t>
            </a:r>
            <a:r>
              <a:rPr lang="en-US" sz="3600" dirty="0" err="1" smtClean="0"/>
              <a:t>trang</a:t>
            </a:r>
            <a:r>
              <a:rPr lang="en-US" sz="3600" dirty="0" smtClean="0"/>
              <a:t> web</a:t>
            </a:r>
          </a:p>
          <a:p>
            <a:pPr marL="514350" indent="-6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dominhhai.github.io/vi/2018/04/nn-intro/</a:t>
            </a:r>
            <a:endParaRPr lang="en-US" dirty="0" smtClean="0"/>
          </a:p>
          <a:p>
            <a:pPr marL="514350" indent="-6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phamdinhkhanh.github.io/2019/09/29/OverviewObjectDetection.html</a:t>
            </a:r>
            <a:endParaRPr lang="en-US" dirty="0" smtClean="0"/>
          </a:p>
          <a:p>
            <a:pPr marL="514350" indent="-6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www.askpython.com/python/examples/neural-networks</a:t>
            </a:r>
            <a:endParaRPr lang="en-US" dirty="0" smtClean="0"/>
          </a:p>
          <a:p>
            <a:pPr marL="508000" indent="0">
              <a:buNone/>
            </a:pPr>
            <a:endParaRPr lang="en-US" dirty="0" smtClean="0"/>
          </a:p>
          <a:p>
            <a:pPr marL="5080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8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7. Ý nghĩa, mục đích việc học"/>
          <p:cNvSpPr txBox="1"/>
          <p:nvPr/>
        </p:nvSpPr>
        <p:spPr>
          <a:xfrm>
            <a:off x="-673" y="-14652"/>
            <a:ext cx="12980746" cy="1340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defTabSz="543305">
              <a:defRPr sz="744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sz="72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Ý </a:t>
            </a:r>
            <a:r>
              <a:rPr lang="en-US" sz="72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nghĩa</a:t>
            </a:r>
            <a:r>
              <a:rPr lang="en-US" sz="7200" b="1" dirty="0">
                <a:solidFill>
                  <a:srgbClr val="0070C0"/>
                </a:solidFill>
                <a:latin typeface="Constantia" panose="02030602050306030303" pitchFamily="18" charset="0"/>
              </a:rPr>
              <a:t>, </a:t>
            </a:r>
            <a:r>
              <a:rPr lang="en-US" sz="72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mục</a:t>
            </a:r>
            <a:r>
              <a:rPr lang="en-US" sz="7200" b="1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72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đích</a:t>
            </a:r>
            <a:r>
              <a:rPr lang="en-US" sz="7200" b="1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72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việc</a:t>
            </a:r>
            <a:r>
              <a:rPr lang="en-US" sz="7200" b="1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72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học</a:t>
            </a:r>
            <a:endParaRPr lang="en-US" sz="72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sp>
        <p:nvSpPr>
          <p:cNvPr id="425" name="Số Trang chiế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  <p:sp>
        <p:nvSpPr>
          <p:cNvPr id="424" name="Step 2: Phân loại"/>
          <p:cNvSpPr txBox="1"/>
          <p:nvPr/>
        </p:nvSpPr>
        <p:spPr>
          <a:xfrm>
            <a:off x="9141093" y="2677046"/>
            <a:ext cx="10265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endParaRPr dirty="0"/>
          </a:p>
        </p:txBody>
      </p:sp>
      <p:sp>
        <p:nvSpPr>
          <p:cNvPr id="2" name="Rounded Rectangle 1"/>
          <p:cNvSpPr/>
          <p:nvPr/>
        </p:nvSpPr>
        <p:spPr>
          <a:xfrm>
            <a:off x="1133141" y="1830851"/>
            <a:ext cx="6033737" cy="629979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0">
              <a:defRPr sz="4000" b="1"/>
            </a:pPr>
            <a:r>
              <a:rPr lang="en-US" dirty="0" err="1">
                <a:solidFill>
                  <a:srgbClr val="0070C0"/>
                </a:solidFill>
                <a:latin typeface="Constantia" panose="02030602050306030303" pitchFamily="18" charset="0"/>
              </a:rPr>
              <a:t>Nhận</a:t>
            </a:r>
            <a:r>
              <a:rPr lang="en-US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tantia" panose="02030602050306030303" pitchFamily="18" charset="0"/>
              </a:rPr>
              <a:t>dạng</a:t>
            </a:r>
            <a:r>
              <a:rPr lang="en-US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tantia" panose="02030602050306030303" pitchFamily="18" charset="0"/>
              </a:rPr>
              <a:t>và</a:t>
            </a:r>
            <a:r>
              <a:rPr lang="en-US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tantia" panose="02030602050306030303" pitchFamily="18" charset="0"/>
              </a:rPr>
              <a:t>phân</a:t>
            </a:r>
            <a:r>
              <a:rPr lang="en-US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tantia" panose="02030602050306030303" pitchFamily="18" charset="0"/>
              </a:rPr>
              <a:t>loại</a:t>
            </a:r>
            <a:endParaRPr lang="en-US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481943" y="2654456"/>
            <a:ext cx="9509688" cy="7163385"/>
            <a:chOff x="2481943" y="2654456"/>
            <a:chExt cx="9509688" cy="7163385"/>
          </a:xfrm>
        </p:grpSpPr>
        <p:pic>
          <p:nvPicPr>
            <p:cNvPr id="422" name="Hình ảnh" descr="Hình ảnh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81943" y="2654456"/>
              <a:ext cx="9509688" cy="7163385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423" name="Step 1: Trích xuất đặc trưng"/>
            <p:cNvSpPr txBox="1"/>
            <p:nvPr/>
          </p:nvSpPr>
          <p:spPr>
            <a:xfrm>
              <a:off x="4150010" y="4615095"/>
              <a:ext cx="2858155" cy="841256"/>
            </a:xfrm>
            <a:prstGeom prst="rect">
              <a:avLst/>
            </a:prstGeom>
            <a:solidFill>
              <a:srgbClr val="FFFFCC"/>
            </a:solidFill>
            <a:ln w="28575">
              <a:noFill/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b="0"/>
              </a:lvl1pPr>
            </a:lstStyle>
            <a:p>
              <a:r>
                <a:rPr dirty="0">
                  <a:latin typeface="Constantia" panose="02030602050306030303" pitchFamily="18" charset="0"/>
                </a:rPr>
                <a:t>Step 1: </a:t>
              </a:r>
              <a:endParaRPr lang="en-US" dirty="0" smtClean="0">
                <a:latin typeface="Constantia" panose="02030602050306030303" pitchFamily="18" charset="0"/>
              </a:endParaRPr>
            </a:p>
            <a:p>
              <a:r>
                <a:rPr dirty="0" err="1" smtClean="0">
                  <a:latin typeface="Constantia" panose="02030602050306030303" pitchFamily="18" charset="0"/>
                </a:rPr>
                <a:t>Trích</a:t>
              </a:r>
              <a:r>
                <a:rPr dirty="0" smtClean="0">
                  <a:latin typeface="Constantia" panose="02030602050306030303" pitchFamily="18" charset="0"/>
                </a:rPr>
                <a:t> </a:t>
              </a:r>
              <a:r>
                <a:rPr dirty="0" err="1">
                  <a:latin typeface="Constantia" panose="02030602050306030303" pitchFamily="18" charset="0"/>
                </a:rPr>
                <a:t>xuất</a:t>
              </a:r>
              <a:r>
                <a:rPr dirty="0">
                  <a:latin typeface="Constantia" panose="02030602050306030303" pitchFamily="18" charset="0"/>
                </a:rPr>
                <a:t> </a:t>
              </a:r>
              <a:r>
                <a:rPr dirty="0" err="1">
                  <a:latin typeface="Constantia" panose="02030602050306030303" pitchFamily="18" charset="0"/>
                </a:rPr>
                <a:t>đặc</a:t>
              </a:r>
              <a:r>
                <a:rPr dirty="0">
                  <a:latin typeface="Constantia" panose="02030602050306030303" pitchFamily="18" charset="0"/>
                </a:rPr>
                <a:t> </a:t>
              </a:r>
              <a:r>
                <a:rPr dirty="0" err="1">
                  <a:latin typeface="Constantia" panose="02030602050306030303" pitchFamily="18" charset="0"/>
                </a:rPr>
                <a:t>trưng</a:t>
              </a:r>
              <a:endParaRPr dirty="0">
                <a:latin typeface="Constantia" panose="02030602050306030303" pitchFamily="18" charset="0"/>
              </a:endParaRPr>
            </a:p>
          </p:txBody>
        </p:sp>
        <p:sp>
          <p:nvSpPr>
            <p:cNvPr id="9" name="Step 1: Trích xuất đặc trưng"/>
            <p:cNvSpPr txBox="1"/>
            <p:nvPr/>
          </p:nvSpPr>
          <p:spPr>
            <a:xfrm>
              <a:off x="7517260" y="4636470"/>
              <a:ext cx="2317943" cy="471924"/>
            </a:xfrm>
            <a:prstGeom prst="rect">
              <a:avLst/>
            </a:prstGeom>
            <a:solidFill>
              <a:srgbClr val="FFFFCC"/>
            </a:solidFill>
            <a:ln w="28575">
              <a:noFill/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b="0"/>
              </a:lvl1pPr>
            </a:lstStyle>
            <a:p>
              <a:r>
                <a:rPr lang="en-US" dirty="0">
                  <a:latin typeface="Constantia" panose="02030602050306030303" pitchFamily="18" charset="0"/>
                </a:rPr>
                <a:t>Step 2: </a:t>
              </a:r>
              <a:r>
                <a:rPr lang="en-US" dirty="0" err="1">
                  <a:latin typeface="Constantia" panose="02030602050306030303" pitchFamily="18" charset="0"/>
                </a:rPr>
                <a:t>Phân</a:t>
              </a:r>
              <a:r>
                <a:rPr lang="en-US" dirty="0">
                  <a:latin typeface="Constantia" panose="02030602050306030303" pitchFamily="18" charset="0"/>
                </a:rPr>
                <a:t> </a:t>
              </a:r>
              <a:r>
                <a:rPr lang="en-US" dirty="0" err="1">
                  <a:latin typeface="Constantia" panose="02030602050306030303" pitchFamily="18" charset="0"/>
                </a:rPr>
                <a:t>loại</a:t>
              </a:r>
              <a:endParaRPr lang="en-US" dirty="0">
                <a:latin typeface="Constantia" panose="02030602050306030303" pitchFamily="18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7. Ý nghĩa, mục đích việc học"/>
          <p:cNvSpPr txBox="1"/>
          <p:nvPr/>
        </p:nvSpPr>
        <p:spPr>
          <a:xfrm>
            <a:off x="-673" y="-14652"/>
            <a:ext cx="12980746" cy="1340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defTabSz="543305">
              <a:defRPr sz="744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72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Ý </a:t>
            </a:r>
            <a:r>
              <a:rPr sz="72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nghĩa</a:t>
            </a:r>
            <a:r>
              <a:rPr sz="72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, </a:t>
            </a:r>
            <a:r>
              <a:rPr sz="72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mục</a:t>
            </a:r>
            <a:r>
              <a:rPr sz="72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sz="72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đích</a:t>
            </a:r>
            <a:r>
              <a:rPr sz="72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sz="72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việc</a:t>
            </a:r>
            <a:r>
              <a:rPr sz="72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sz="72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học</a:t>
            </a:r>
            <a:endParaRPr sz="72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sp>
        <p:nvSpPr>
          <p:cNvPr id="433" name="Số Trang chiế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429" name="Nhận dạng hệ thống"/>
          <p:cNvSpPr txBox="1"/>
          <p:nvPr/>
        </p:nvSpPr>
        <p:spPr>
          <a:xfrm>
            <a:off x="895166" y="3005156"/>
            <a:ext cx="352821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/>
            </a:lvl1pPr>
          </a:lstStyle>
          <a:p>
            <a:r>
              <a:rPr dirty="0" err="1">
                <a:latin typeface="Constantia" panose="02030602050306030303" pitchFamily="18" charset="0"/>
              </a:rPr>
              <a:t>Nhận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dạng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hệ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thống</a:t>
            </a:r>
            <a:endParaRPr dirty="0">
              <a:latin typeface="Constantia" panose="02030602050306030303" pitchFamily="18" charset="0"/>
            </a:endParaRPr>
          </a:p>
        </p:txBody>
      </p:sp>
      <p:sp>
        <p:nvSpPr>
          <p:cNvPr id="430" name="Nhận dạng hệ thống nghịch đảo"/>
          <p:cNvSpPr txBox="1"/>
          <p:nvPr/>
        </p:nvSpPr>
        <p:spPr>
          <a:xfrm>
            <a:off x="6855526" y="3043592"/>
            <a:ext cx="5483874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/>
            </a:lvl1pPr>
          </a:lstStyle>
          <a:p>
            <a:r>
              <a:rPr dirty="0" err="1">
                <a:latin typeface="Constantia" panose="02030602050306030303" pitchFamily="18" charset="0"/>
              </a:rPr>
              <a:t>Nhận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dạng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hệ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thống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nghịch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đảo</a:t>
            </a:r>
            <a:endParaRPr dirty="0">
              <a:latin typeface="Constantia" panose="02030602050306030303" pitchFamily="18" charset="0"/>
            </a:endParaRPr>
          </a:p>
        </p:txBody>
      </p:sp>
      <p:pic>
        <p:nvPicPr>
          <p:cNvPr id="431" name="Hình ảnh" descr="Hình ảnh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385" y="3964953"/>
            <a:ext cx="5187719" cy="3831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432" name="Hình ảnh" descr="Hình ảnh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57071" y="4574256"/>
            <a:ext cx="7350107" cy="2730583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Rounded Rectangle 8"/>
          <p:cNvSpPr/>
          <p:nvPr/>
        </p:nvSpPr>
        <p:spPr>
          <a:xfrm>
            <a:off x="879806" y="2011465"/>
            <a:ext cx="6859937" cy="629979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0">
              <a:defRPr sz="4000" b="1"/>
            </a:pPr>
            <a:r>
              <a:rPr lang="en-US" sz="4000" dirty="0" err="1">
                <a:solidFill>
                  <a:srgbClr val="002060"/>
                </a:solidFill>
                <a:latin typeface="Constantia" panose="02030602050306030303" pitchFamily="18" charset="0"/>
              </a:rPr>
              <a:t>Nhận</a:t>
            </a:r>
            <a:r>
              <a:rPr lang="en-US" sz="4000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Constantia" panose="02030602050306030303" pitchFamily="18" charset="0"/>
              </a:rPr>
              <a:t>dạng</a:t>
            </a:r>
            <a:r>
              <a:rPr lang="en-US" sz="4000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Constantia" panose="02030602050306030303" pitchFamily="18" charset="0"/>
              </a:rPr>
              <a:t>hàm</a:t>
            </a:r>
            <a:r>
              <a:rPr lang="en-US" sz="4000" dirty="0">
                <a:solidFill>
                  <a:srgbClr val="002060"/>
                </a:solidFill>
                <a:latin typeface="Constantia" panose="02030602050306030303" pitchFamily="18" charset="0"/>
              </a:rPr>
              <a:t> - </a:t>
            </a:r>
            <a:r>
              <a:rPr lang="en-US" sz="4000" dirty="0" err="1">
                <a:solidFill>
                  <a:srgbClr val="002060"/>
                </a:solidFill>
                <a:latin typeface="Constantia" panose="02030602050306030303" pitchFamily="18" charset="0"/>
              </a:rPr>
              <a:t>hệ</a:t>
            </a:r>
            <a:r>
              <a:rPr lang="en-US" sz="4000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Constantia" panose="02030602050306030303" pitchFamily="18" charset="0"/>
              </a:rPr>
              <a:t>thống</a:t>
            </a:r>
            <a:endParaRPr lang="en-US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7. Ý nghĩa, mục đích việc học"/>
          <p:cNvSpPr txBox="1"/>
          <p:nvPr/>
        </p:nvSpPr>
        <p:spPr>
          <a:xfrm>
            <a:off x="207970" y="403588"/>
            <a:ext cx="12980746" cy="1048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Autofit/>
          </a:bodyPr>
          <a:lstStyle>
            <a:lvl1pPr defTabSz="543305">
              <a:defRPr sz="744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sz="72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Ý </a:t>
            </a:r>
            <a:r>
              <a:rPr lang="en-US" sz="72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nghĩa</a:t>
            </a:r>
            <a:r>
              <a:rPr lang="en-US" sz="7200" b="1" dirty="0">
                <a:solidFill>
                  <a:srgbClr val="0070C0"/>
                </a:solidFill>
                <a:latin typeface="Constantia" panose="02030602050306030303" pitchFamily="18" charset="0"/>
              </a:rPr>
              <a:t>, </a:t>
            </a:r>
            <a:r>
              <a:rPr lang="en-US" sz="72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mục</a:t>
            </a:r>
            <a:r>
              <a:rPr lang="en-US" sz="7200" b="1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72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đích</a:t>
            </a:r>
            <a:r>
              <a:rPr lang="en-US" sz="7200" b="1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72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việc</a:t>
            </a:r>
            <a:r>
              <a:rPr lang="en-US" sz="7200" b="1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72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học</a:t>
            </a:r>
            <a:endParaRPr sz="7200" dirty="0"/>
          </a:p>
        </p:txBody>
      </p:sp>
      <p:sp>
        <p:nvSpPr>
          <p:cNvPr id="439" name="Số Trang chiế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437" name="Nhận dạng hệ thống"/>
          <p:cNvSpPr txBox="1"/>
          <p:nvPr/>
        </p:nvSpPr>
        <p:spPr>
          <a:xfrm>
            <a:off x="727080" y="3065416"/>
            <a:ext cx="421269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/>
            </a:lvl1pPr>
          </a:lstStyle>
          <a:p>
            <a:r>
              <a:rPr sz="3600" dirty="0" err="1">
                <a:latin typeface="Constantia" panose="02030602050306030303" pitchFamily="18" charset="0"/>
              </a:rPr>
              <a:t>Nhận</a:t>
            </a:r>
            <a:r>
              <a:rPr sz="3600" dirty="0">
                <a:latin typeface="Constantia" panose="02030602050306030303" pitchFamily="18" charset="0"/>
              </a:rPr>
              <a:t> </a:t>
            </a:r>
            <a:r>
              <a:rPr sz="3600" dirty="0" err="1">
                <a:latin typeface="Constantia" panose="02030602050306030303" pitchFamily="18" charset="0"/>
              </a:rPr>
              <a:t>dạng</a:t>
            </a:r>
            <a:r>
              <a:rPr sz="3600" dirty="0">
                <a:latin typeface="Constantia" panose="02030602050306030303" pitchFamily="18" charset="0"/>
              </a:rPr>
              <a:t> </a:t>
            </a:r>
            <a:r>
              <a:rPr sz="3600" dirty="0" err="1">
                <a:latin typeface="Constantia" panose="02030602050306030303" pitchFamily="18" charset="0"/>
              </a:rPr>
              <a:t>hệ</a:t>
            </a:r>
            <a:r>
              <a:rPr sz="3600" dirty="0">
                <a:latin typeface="Constantia" panose="02030602050306030303" pitchFamily="18" charset="0"/>
              </a:rPr>
              <a:t> </a:t>
            </a:r>
            <a:r>
              <a:rPr sz="3600" dirty="0" err="1">
                <a:latin typeface="Constantia" panose="02030602050306030303" pitchFamily="18" charset="0"/>
              </a:rPr>
              <a:t>thống</a:t>
            </a:r>
            <a:endParaRPr sz="3600" dirty="0">
              <a:latin typeface="Constantia" panose="02030602050306030303" pitchFamily="18" charset="0"/>
            </a:endParaRPr>
          </a:p>
        </p:txBody>
      </p:sp>
      <p:pic>
        <p:nvPicPr>
          <p:cNvPr id="438" name="Hình ảnh" descr="Hình ảnh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0861" y="4211187"/>
            <a:ext cx="11903078" cy="3247245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ounded Rectangle 6"/>
          <p:cNvSpPr/>
          <p:nvPr/>
        </p:nvSpPr>
        <p:spPr>
          <a:xfrm>
            <a:off x="953433" y="2201712"/>
            <a:ext cx="3079764" cy="629979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0">
              <a:defRPr sz="4000" b="1"/>
            </a:pPr>
            <a:r>
              <a:rPr lang="en-US" dirty="0" err="1">
                <a:solidFill>
                  <a:srgbClr val="002060"/>
                </a:solidFill>
                <a:latin typeface="Constantia" panose="02030602050306030303" pitchFamily="18" charset="0"/>
              </a:rPr>
              <a:t>Điều</a:t>
            </a:r>
            <a:r>
              <a:rPr lang="en-US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onstantia" panose="02030602050306030303" pitchFamily="18" charset="0"/>
              </a:rPr>
              <a:t>khiển</a:t>
            </a:r>
            <a:endParaRPr lang="en-US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ổng quan về neuron và mạng neuron…"/>
          <p:cNvSpPr txBox="1">
            <a:spLocks noGrp="1"/>
          </p:cNvSpPr>
          <p:nvPr>
            <p:ph type="subTitle" idx="1"/>
          </p:nvPr>
        </p:nvSpPr>
        <p:spPr>
          <a:xfrm>
            <a:off x="1879600" y="1611833"/>
            <a:ext cx="10494086" cy="739850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635000" indent="-635000" algn="just">
              <a:buSzPct val="100000"/>
              <a:buAutoNum type="arabicPeriod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latin typeface="Constantia" panose="02030602050306030303" pitchFamily="18" charset="0"/>
              </a:rPr>
              <a:t>Tổng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quan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về</a:t>
            </a:r>
            <a:r>
              <a:rPr dirty="0">
                <a:latin typeface="Constantia" panose="02030602050306030303" pitchFamily="18" charset="0"/>
              </a:rPr>
              <a:t> neuron </a:t>
            </a:r>
            <a:r>
              <a:rPr dirty="0" err="1">
                <a:latin typeface="Constantia" panose="02030602050306030303" pitchFamily="18" charset="0"/>
              </a:rPr>
              <a:t>và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mạng</a:t>
            </a:r>
            <a:r>
              <a:rPr dirty="0">
                <a:latin typeface="Constantia" panose="02030602050306030303" pitchFamily="18" charset="0"/>
              </a:rPr>
              <a:t> neuron</a:t>
            </a:r>
          </a:p>
          <a:p>
            <a:pPr marL="635000" indent="-635000" algn="just">
              <a:buSzPct val="100000"/>
              <a:buAutoNum type="arabicPeriod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Constantia" panose="02030602050306030303" pitchFamily="18" charset="0"/>
              </a:rPr>
              <a:t>Perceptron </a:t>
            </a:r>
            <a:r>
              <a:rPr dirty="0" err="1">
                <a:latin typeface="Constantia" panose="02030602050306030303" pitchFamily="18" charset="0"/>
              </a:rPr>
              <a:t>và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thuật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toán</a:t>
            </a:r>
            <a:r>
              <a:rPr dirty="0">
                <a:latin typeface="Constantia" panose="02030602050306030303" pitchFamily="18" charset="0"/>
              </a:rPr>
              <a:t> Perceptron</a:t>
            </a:r>
          </a:p>
          <a:p>
            <a:pPr marL="635000" indent="-635000" algn="just">
              <a:buSzPct val="100000"/>
              <a:buAutoNum type="arabicPeriod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latin typeface="Constantia" panose="02030602050306030303" pitchFamily="18" charset="0"/>
              </a:rPr>
              <a:t>Thuật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toán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hồi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 smtClean="0">
                <a:latin typeface="Constantia" panose="02030602050306030303" pitchFamily="18" charset="0"/>
              </a:rPr>
              <a:t>quy</a:t>
            </a:r>
            <a:r>
              <a:rPr lang="en-US" dirty="0" smtClean="0">
                <a:latin typeface="Constantia" panose="02030602050306030303" pitchFamily="18" charset="0"/>
              </a:rPr>
              <a:t> (Logistic/</a:t>
            </a:r>
            <a:r>
              <a:rPr lang="en-US" dirty="0" err="1" smtClean="0">
                <a:latin typeface="Constantia" panose="02030602050306030303" pitchFamily="18" charset="0"/>
              </a:rPr>
              <a:t>Softmax</a:t>
            </a:r>
            <a:r>
              <a:rPr lang="en-US" dirty="0" smtClean="0">
                <a:latin typeface="Constantia" panose="02030602050306030303" pitchFamily="18" charset="0"/>
              </a:rPr>
              <a:t> Regression)</a:t>
            </a:r>
            <a:endParaRPr dirty="0" smtClean="0">
              <a:latin typeface="Constantia" panose="02030602050306030303" pitchFamily="18" charset="0"/>
            </a:endParaRPr>
          </a:p>
          <a:p>
            <a:pPr marL="635000" indent="-635000" algn="just">
              <a:buSzPct val="100000"/>
              <a:buAutoNum type="arabicPeriod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dirty="0" err="1" smtClean="0">
                <a:latin typeface="Constantia" panose="02030602050306030303" pitchFamily="18" charset="0"/>
              </a:rPr>
              <a:t>Bài</a:t>
            </a:r>
            <a:r>
              <a:rPr dirty="0" smtClean="0">
                <a:latin typeface="Constantia" panose="02030602050306030303" pitchFamily="18" charset="0"/>
              </a:rPr>
              <a:t> </a:t>
            </a:r>
            <a:r>
              <a:rPr dirty="0" err="1" smtClean="0">
                <a:latin typeface="Constantia" panose="02030602050306030303" pitchFamily="18" charset="0"/>
              </a:rPr>
              <a:t>tập</a:t>
            </a:r>
            <a:r>
              <a:rPr dirty="0" smtClean="0">
                <a:latin typeface="Constantia" panose="02030602050306030303" pitchFamily="18" charset="0"/>
              </a:rPr>
              <a:t> 1</a:t>
            </a:r>
          </a:p>
          <a:p>
            <a:pPr marL="635000" indent="-635000" algn="just">
              <a:buSzPct val="100000"/>
              <a:buAutoNum type="arabicPeriod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dirty="0" err="1" smtClean="0">
                <a:latin typeface="Constantia" panose="02030602050306030303" pitchFamily="18" charset="0"/>
              </a:rPr>
              <a:t>Bài</a:t>
            </a:r>
            <a:r>
              <a:rPr dirty="0" smtClean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toán</a:t>
            </a:r>
            <a:r>
              <a:rPr dirty="0">
                <a:latin typeface="Constantia" panose="02030602050306030303" pitchFamily="18" charset="0"/>
              </a:rPr>
              <a:t> Perceptron </a:t>
            </a:r>
            <a:r>
              <a:rPr dirty="0" err="1">
                <a:latin typeface="Constantia" panose="02030602050306030303" pitchFamily="18" charset="0"/>
              </a:rPr>
              <a:t>trên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err="1">
                <a:latin typeface="Constantia" panose="02030602050306030303" pitchFamily="18" charset="0"/>
              </a:rPr>
              <a:t>ngôn</a:t>
            </a:r>
            <a:r>
              <a:rPr>
                <a:latin typeface="Constantia" panose="02030602050306030303" pitchFamily="18" charset="0"/>
              </a:rPr>
              <a:t> </a:t>
            </a:r>
            <a:r>
              <a:rPr smtClean="0">
                <a:latin typeface="Constantia" panose="02030602050306030303" pitchFamily="18" charset="0"/>
              </a:rPr>
              <a:t>ngữ</a:t>
            </a:r>
            <a:r>
              <a:rPr lang="en-US">
                <a:latin typeface="Constantia" panose="02030602050306030303" pitchFamily="18" charset="0"/>
              </a:rPr>
              <a:t> </a:t>
            </a:r>
            <a:r>
              <a:rPr lang="en-US" smtClean="0">
                <a:latin typeface="Constantia" panose="02030602050306030303" pitchFamily="18" charset="0"/>
              </a:rPr>
              <a:t>Python</a:t>
            </a:r>
            <a:endParaRPr dirty="0">
              <a:latin typeface="Constantia" panose="02030602050306030303" pitchFamily="18" charset="0"/>
            </a:endParaRPr>
          </a:p>
          <a:p>
            <a:pPr marL="635000" indent="-635000" algn="just">
              <a:buSzPct val="100000"/>
              <a:buAutoNum type="arabicPeriod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latin typeface="Constantia" panose="02030602050306030303" pitchFamily="18" charset="0"/>
              </a:rPr>
              <a:t>Mạng</a:t>
            </a:r>
            <a:r>
              <a:rPr dirty="0">
                <a:latin typeface="Constantia" panose="02030602050306030303" pitchFamily="18" charset="0"/>
              </a:rPr>
              <a:t> Perceptron </a:t>
            </a:r>
            <a:r>
              <a:rPr dirty="0" err="1">
                <a:latin typeface="Constantia" panose="02030602050306030303" pitchFamily="18" charset="0"/>
              </a:rPr>
              <a:t>nhiều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 smtClean="0">
                <a:latin typeface="Constantia" panose="02030602050306030303" pitchFamily="18" charset="0"/>
              </a:rPr>
              <a:t>lớp</a:t>
            </a:r>
            <a:r>
              <a:rPr lang="en-US" dirty="0" smtClean="0">
                <a:latin typeface="Constantia" panose="02030602050306030303" pitchFamily="18" charset="0"/>
              </a:rPr>
              <a:t> (Multiple Layer </a:t>
            </a:r>
            <a:r>
              <a:rPr lang="en-US" dirty="0" err="1" smtClean="0">
                <a:latin typeface="Constantia" panose="02030602050306030303" pitchFamily="18" charset="0"/>
              </a:rPr>
              <a:t>Perceptrons</a:t>
            </a:r>
            <a:r>
              <a:rPr lang="en-US" dirty="0" smtClean="0">
                <a:latin typeface="Constantia" panose="02030602050306030303" pitchFamily="18" charset="0"/>
              </a:rPr>
              <a:t>)</a:t>
            </a:r>
          </a:p>
          <a:p>
            <a:pPr marL="635000" indent="-635000" algn="just">
              <a:buSzPct val="100000"/>
              <a:buAutoNum type="arabicPeriod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>
                <a:latin typeface="Constantia" panose="02030602050306030303" pitchFamily="18" charset="0"/>
              </a:rPr>
              <a:t>Feed Forward </a:t>
            </a:r>
            <a:r>
              <a:rPr lang="en-US" dirty="0" err="1" smtClean="0">
                <a:latin typeface="Constantia" panose="02030602050306030303" pitchFamily="18" charset="0"/>
              </a:rPr>
              <a:t>và</a:t>
            </a:r>
            <a:r>
              <a:rPr lang="en-US" dirty="0" smtClean="0">
                <a:latin typeface="Constantia" panose="02030602050306030303" pitchFamily="18" charset="0"/>
              </a:rPr>
              <a:t> Back Propagation</a:t>
            </a:r>
            <a:endParaRPr dirty="0">
              <a:latin typeface="Constantia" panose="02030602050306030303" pitchFamily="18" charset="0"/>
            </a:endParaRPr>
          </a:p>
          <a:p>
            <a:pPr marL="635000" indent="-635000" algn="just">
              <a:buSzPct val="100000"/>
              <a:buAutoNum type="arabicPeriod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latin typeface="Constantia" panose="02030602050306030303" pitchFamily="18" charset="0"/>
              </a:rPr>
              <a:t>Bài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tập</a:t>
            </a:r>
            <a:r>
              <a:rPr dirty="0">
                <a:latin typeface="Constantia" panose="02030602050306030303" pitchFamily="18" charset="0"/>
              </a:rPr>
              <a:t> 2</a:t>
            </a:r>
          </a:p>
          <a:p>
            <a:pPr marL="635000" indent="-635000" algn="just">
              <a:buSzPct val="100000"/>
              <a:buAutoNum type="arabicPeriod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latin typeface="Constantia" panose="02030602050306030303" pitchFamily="18" charset="0"/>
              </a:rPr>
              <a:t>Kiểm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tra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giữa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kì</a:t>
            </a:r>
            <a:endParaRPr dirty="0">
              <a:latin typeface="Constantia" panose="02030602050306030303" pitchFamily="18" charset="0"/>
            </a:endParaRPr>
          </a:p>
          <a:p>
            <a:pPr marL="635000" indent="-635000" algn="just">
              <a:buSzPct val="100000"/>
              <a:buAutoNum type="arabicPeriod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latin typeface="Constantia" panose="02030602050306030303" pitchFamily="18" charset="0"/>
              </a:rPr>
              <a:t>Mạng</a:t>
            </a:r>
            <a:r>
              <a:rPr dirty="0">
                <a:latin typeface="Constantia" panose="02030602050306030303" pitchFamily="18" charset="0"/>
              </a:rPr>
              <a:t> PML </a:t>
            </a:r>
            <a:r>
              <a:rPr dirty="0" err="1">
                <a:latin typeface="Constantia" panose="02030602050306030303" pitchFamily="18" charset="0"/>
              </a:rPr>
              <a:t>và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thuật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toán</a:t>
            </a:r>
            <a:r>
              <a:rPr dirty="0">
                <a:latin typeface="Constantia" panose="02030602050306030303" pitchFamily="18" charset="0"/>
              </a:rPr>
              <a:t> BP </a:t>
            </a:r>
            <a:r>
              <a:rPr dirty="0" err="1">
                <a:latin typeface="Constantia" panose="02030602050306030303" pitchFamily="18" charset="0"/>
              </a:rPr>
              <a:t>trên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Matlab</a:t>
            </a:r>
            <a:endParaRPr dirty="0">
              <a:latin typeface="Constantia" panose="02030602050306030303" pitchFamily="18" charset="0"/>
            </a:endParaRPr>
          </a:p>
          <a:p>
            <a:pPr marL="635000" indent="-635000" algn="just">
              <a:buSzPct val="100000"/>
              <a:buAutoNum type="arabicPeriod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latin typeface="Constantia" panose="02030602050306030303" pitchFamily="18" charset="0"/>
              </a:rPr>
              <a:t>Bài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tập</a:t>
            </a:r>
            <a:r>
              <a:rPr dirty="0">
                <a:latin typeface="Constantia" panose="02030602050306030303" pitchFamily="18" charset="0"/>
              </a:rPr>
              <a:t> 3</a:t>
            </a:r>
          </a:p>
          <a:p>
            <a:pPr marL="635000" indent="-635000" algn="just">
              <a:buSzPct val="100000"/>
              <a:buAutoNum type="arabicPeriod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latin typeface="Constantia" panose="02030602050306030303" pitchFamily="18" charset="0"/>
              </a:rPr>
              <a:t>Bài</a:t>
            </a:r>
            <a:r>
              <a:rPr dirty="0">
                <a:latin typeface="Constantia" panose="02030602050306030303" pitchFamily="18" charset="0"/>
              </a:rPr>
              <a:t> </a:t>
            </a:r>
            <a:r>
              <a:rPr dirty="0" err="1">
                <a:latin typeface="Constantia" panose="02030602050306030303" pitchFamily="18" charset="0"/>
              </a:rPr>
              <a:t>tập</a:t>
            </a:r>
            <a:r>
              <a:rPr dirty="0">
                <a:latin typeface="Constantia" panose="02030602050306030303" pitchFamily="18" charset="0"/>
              </a:rPr>
              <a:t> 4</a:t>
            </a:r>
          </a:p>
        </p:txBody>
      </p:sp>
      <p:sp>
        <p:nvSpPr>
          <p:cNvPr id="128" name="Số Trang chiếu"/>
          <p:cNvSpPr txBox="1">
            <a:spLocks noGrp="1"/>
          </p:cNvSpPr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29" name="Nội dung môn học"/>
          <p:cNvSpPr txBox="1">
            <a:spLocks noGrp="1"/>
          </p:cNvSpPr>
          <p:nvPr>
            <p:ph type="ctrTitle"/>
          </p:nvPr>
        </p:nvSpPr>
        <p:spPr>
          <a:xfrm>
            <a:off x="-673" y="-14652"/>
            <a:ext cx="12980746" cy="134042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7200" b="1" dirty="0" err="1">
                <a:solidFill>
                  <a:srgbClr val="002060"/>
                </a:solidFill>
                <a:latin typeface="Constantia" panose="02030602050306030303" pitchFamily="18" charset="0"/>
              </a:rPr>
              <a:t>Nội</a:t>
            </a:r>
            <a:r>
              <a:rPr lang="en-US" sz="7200" b="1" dirty="0">
                <a:solidFill>
                  <a:srgbClr val="002060"/>
                </a:solidFill>
                <a:latin typeface="Constantia" panose="02030602050306030303" pitchFamily="18" charset="0"/>
              </a:rPr>
              <a:t> dung </a:t>
            </a:r>
            <a:r>
              <a:rPr lang="en-US" sz="7200" b="1" dirty="0" err="1">
                <a:solidFill>
                  <a:srgbClr val="002060"/>
                </a:solidFill>
                <a:latin typeface="Constantia" panose="02030602050306030303" pitchFamily="18" charset="0"/>
              </a:rPr>
              <a:t>môn</a:t>
            </a:r>
            <a:r>
              <a:rPr lang="en-US" sz="7200" b="1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7200" b="1" dirty="0" err="1">
                <a:solidFill>
                  <a:srgbClr val="002060"/>
                </a:solidFill>
                <a:latin typeface="Constantia" panose="02030602050306030303" pitchFamily="18" charset="0"/>
              </a:rPr>
              <a:t>học</a:t>
            </a:r>
            <a:endParaRPr sz="7200" dirty="0"/>
          </a:p>
        </p:txBody>
      </p:sp>
    </p:spTree>
    <p:extLst>
      <p:ext uri="{BB962C8B-B14F-4D97-AF65-F5344CB8AC3E}">
        <p14:creationId xmlns:p14="http://schemas.microsoft.com/office/powerpoint/2010/main" val="381509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ổng quan về neuron và mạng neuron"/>
          <p:cNvSpPr txBox="1">
            <a:spLocks noGrp="1"/>
          </p:cNvSpPr>
          <p:nvPr>
            <p:ph type="ctrTitle"/>
          </p:nvPr>
        </p:nvSpPr>
        <p:spPr>
          <a:xfrm>
            <a:off x="310243" y="-14652"/>
            <a:ext cx="12669829" cy="134042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0624">
              <a:defRPr sz="5760"/>
            </a:lvl1pPr>
          </a:lstStyle>
          <a:p>
            <a:r>
              <a:rPr sz="6000" b="1" dirty="0" err="1">
                <a:solidFill>
                  <a:srgbClr val="002060"/>
                </a:solidFill>
                <a:latin typeface="Constantia" panose="02030602050306030303" pitchFamily="18" charset="0"/>
              </a:rPr>
              <a:t>Tổng</a:t>
            </a:r>
            <a:r>
              <a:rPr sz="6000" b="1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sz="6000" b="1" dirty="0" err="1">
                <a:solidFill>
                  <a:srgbClr val="002060"/>
                </a:solidFill>
                <a:latin typeface="Constantia" panose="02030602050306030303" pitchFamily="18" charset="0"/>
              </a:rPr>
              <a:t>quan</a:t>
            </a:r>
            <a:r>
              <a:rPr sz="6000" b="1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sz="6000" b="1" dirty="0" err="1">
                <a:solidFill>
                  <a:srgbClr val="002060"/>
                </a:solidFill>
                <a:latin typeface="Constantia" panose="02030602050306030303" pitchFamily="18" charset="0"/>
              </a:rPr>
              <a:t>về</a:t>
            </a:r>
            <a:r>
              <a:rPr sz="6000" b="1" dirty="0">
                <a:solidFill>
                  <a:srgbClr val="002060"/>
                </a:solidFill>
                <a:latin typeface="Constantia" panose="02030602050306030303" pitchFamily="18" charset="0"/>
              </a:rPr>
              <a:t> neuron </a:t>
            </a:r>
            <a:r>
              <a:rPr sz="6000" b="1" dirty="0" err="1">
                <a:solidFill>
                  <a:srgbClr val="002060"/>
                </a:solidFill>
                <a:latin typeface="Constantia" panose="02030602050306030303" pitchFamily="18" charset="0"/>
              </a:rPr>
              <a:t>và</a:t>
            </a:r>
            <a:r>
              <a:rPr sz="6000" b="1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sz="6000" b="1" dirty="0" err="1">
                <a:solidFill>
                  <a:srgbClr val="002060"/>
                </a:solidFill>
                <a:latin typeface="Constantia" panose="02030602050306030303" pitchFamily="18" charset="0"/>
              </a:rPr>
              <a:t>mạng</a:t>
            </a:r>
            <a:r>
              <a:rPr sz="6000" b="1" dirty="0">
                <a:solidFill>
                  <a:srgbClr val="002060"/>
                </a:solidFill>
                <a:latin typeface="Constantia" panose="02030602050306030303" pitchFamily="18" charset="0"/>
              </a:rPr>
              <a:t> neuron</a:t>
            </a:r>
          </a:p>
        </p:txBody>
      </p:sp>
      <p:sp>
        <p:nvSpPr>
          <p:cNvPr id="131" name="Mạng neuron là gì ?…"/>
          <p:cNvSpPr txBox="1">
            <a:spLocks noGrp="1"/>
          </p:cNvSpPr>
          <p:nvPr>
            <p:ph type="subTitle" idx="1"/>
          </p:nvPr>
        </p:nvSpPr>
        <p:spPr>
          <a:xfrm>
            <a:off x="661667" y="2236149"/>
            <a:ext cx="11901972" cy="35405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35000" indent="-635000" algn="just">
              <a:buSzPct val="100000"/>
              <a:buAutoNum type="arabicPeriod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Giới</a:t>
            </a:r>
            <a:r>
              <a:rPr lang="en-US" sz="4000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thiệu</a:t>
            </a:r>
            <a:r>
              <a:rPr lang="en-US" sz="4000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chung</a:t>
            </a:r>
            <a:endParaRPr lang="en-US" sz="4000" b="1" dirty="0" smtClean="0">
              <a:solidFill>
                <a:srgbClr val="002060"/>
              </a:solidFill>
              <a:latin typeface="Constantia" panose="02030602050306030303" pitchFamily="18" charset="0"/>
            </a:endParaRPr>
          </a:p>
          <a:p>
            <a:pPr marL="635000" indent="-635000" algn="just">
              <a:buSzPct val="100000"/>
              <a:buAutoNum type="arabicPeriod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Vai</a:t>
            </a:r>
            <a:r>
              <a:rPr lang="en-US" sz="4000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trò</a:t>
            </a:r>
            <a:r>
              <a:rPr lang="en-US" sz="4000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của</a:t>
            </a:r>
            <a:r>
              <a:rPr lang="en-US" sz="4000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mạng</a:t>
            </a:r>
            <a:r>
              <a:rPr lang="en-US" sz="4000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nơ-ron</a:t>
            </a:r>
            <a:r>
              <a:rPr lang="en-US" sz="4000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trong</a:t>
            </a:r>
            <a:r>
              <a:rPr lang="en-US" sz="4000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xử</a:t>
            </a:r>
            <a:r>
              <a:rPr lang="en-US" sz="4000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lý</a:t>
            </a:r>
            <a:r>
              <a:rPr lang="en-US" sz="4000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tín</a:t>
            </a:r>
            <a:r>
              <a:rPr lang="en-US" sz="4000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hiệu</a:t>
            </a:r>
            <a:endParaRPr lang="en-US" sz="4000" b="1" dirty="0" smtClean="0">
              <a:solidFill>
                <a:srgbClr val="002060"/>
              </a:solidFill>
              <a:latin typeface="Constantia" panose="02030602050306030303" pitchFamily="18" charset="0"/>
            </a:endParaRPr>
          </a:p>
          <a:p>
            <a:pPr marL="635000" indent="-635000" algn="just">
              <a:buSzPct val="100000"/>
              <a:buAutoNum type="arabicPeriod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Một</a:t>
            </a:r>
            <a:r>
              <a:rPr lang="en-US" sz="4000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số</a:t>
            </a:r>
            <a:r>
              <a:rPr lang="en-US" sz="4000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ứng</a:t>
            </a:r>
            <a:r>
              <a:rPr lang="en-US" sz="4000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dụng</a:t>
            </a:r>
            <a:r>
              <a:rPr lang="en-US" sz="4000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của</a:t>
            </a:r>
            <a:r>
              <a:rPr lang="en-US" sz="4000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mạng</a:t>
            </a:r>
            <a:r>
              <a:rPr lang="en-US" sz="4000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nơ-ron</a:t>
            </a:r>
            <a:endParaRPr lang="en-US" sz="4000" b="1" dirty="0" smtClean="0">
              <a:solidFill>
                <a:srgbClr val="002060"/>
              </a:solidFill>
              <a:latin typeface="Constantia" panose="02030602050306030303" pitchFamily="18" charset="0"/>
            </a:endParaRPr>
          </a:p>
          <a:p>
            <a:pPr marL="635000" indent="-635000" algn="just">
              <a:buSzPct val="100000"/>
              <a:buAutoNum type="arabicPeriod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Một</a:t>
            </a:r>
            <a:r>
              <a:rPr lang="en-US" sz="4000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số</a:t>
            </a:r>
            <a:r>
              <a:rPr lang="en-US" sz="4000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công</a:t>
            </a:r>
            <a:r>
              <a:rPr lang="en-US" sz="4000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cụ</a:t>
            </a:r>
            <a:r>
              <a:rPr lang="en-US" sz="4000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thực</a:t>
            </a:r>
            <a:r>
              <a:rPr lang="en-US" sz="4000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hành</a:t>
            </a:r>
            <a:r>
              <a:rPr lang="en-US" sz="4000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môn</a:t>
            </a:r>
            <a:r>
              <a:rPr lang="en-US" sz="4000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học</a:t>
            </a:r>
            <a:r>
              <a:rPr lang="en-US" sz="4000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 </a:t>
            </a:r>
          </a:p>
        </p:txBody>
      </p:sp>
      <p:sp>
        <p:nvSpPr>
          <p:cNvPr id="133" name="Số Trang chiếu"/>
          <p:cNvSpPr txBox="1">
            <a:spLocks noGrp="1"/>
          </p:cNvSpPr>
          <p:nvPr>
            <p:ph type="sldNum" sz="quarter" idx="1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ổng quan về neuron và mạng neuron"/>
          <p:cNvSpPr txBox="1">
            <a:spLocks noGrp="1"/>
          </p:cNvSpPr>
          <p:nvPr>
            <p:ph type="ctrTitle"/>
          </p:nvPr>
        </p:nvSpPr>
        <p:spPr>
          <a:xfrm>
            <a:off x="310243" y="-14652"/>
            <a:ext cx="12669829" cy="134042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0624">
              <a:defRPr sz="5760"/>
            </a:lvl1pPr>
          </a:lstStyle>
          <a:p>
            <a:r>
              <a:rPr sz="6000" b="1" dirty="0" err="1">
                <a:solidFill>
                  <a:srgbClr val="002060"/>
                </a:solidFill>
                <a:latin typeface="Constantia" panose="02030602050306030303" pitchFamily="18" charset="0"/>
              </a:rPr>
              <a:t>Tổng</a:t>
            </a:r>
            <a:r>
              <a:rPr sz="6000" b="1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sz="6000" b="1" dirty="0" err="1">
                <a:solidFill>
                  <a:srgbClr val="002060"/>
                </a:solidFill>
                <a:latin typeface="Constantia" panose="02030602050306030303" pitchFamily="18" charset="0"/>
              </a:rPr>
              <a:t>quan</a:t>
            </a:r>
            <a:r>
              <a:rPr sz="6000" b="1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sz="6000" b="1" dirty="0" err="1">
                <a:solidFill>
                  <a:srgbClr val="002060"/>
                </a:solidFill>
                <a:latin typeface="Constantia" panose="02030602050306030303" pitchFamily="18" charset="0"/>
              </a:rPr>
              <a:t>về</a:t>
            </a:r>
            <a:r>
              <a:rPr sz="6000" b="1" dirty="0">
                <a:solidFill>
                  <a:srgbClr val="002060"/>
                </a:solidFill>
                <a:latin typeface="Constantia" panose="02030602050306030303" pitchFamily="18" charset="0"/>
              </a:rPr>
              <a:t> neuron </a:t>
            </a:r>
            <a:r>
              <a:rPr sz="6000" b="1" dirty="0" err="1">
                <a:solidFill>
                  <a:srgbClr val="002060"/>
                </a:solidFill>
                <a:latin typeface="Constantia" panose="02030602050306030303" pitchFamily="18" charset="0"/>
              </a:rPr>
              <a:t>và</a:t>
            </a:r>
            <a:r>
              <a:rPr sz="6000" b="1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sz="6000" b="1" dirty="0" err="1">
                <a:solidFill>
                  <a:srgbClr val="002060"/>
                </a:solidFill>
                <a:latin typeface="Constantia" panose="02030602050306030303" pitchFamily="18" charset="0"/>
              </a:rPr>
              <a:t>mạng</a:t>
            </a:r>
            <a:r>
              <a:rPr sz="6000" b="1" dirty="0">
                <a:solidFill>
                  <a:srgbClr val="002060"/>
                </a:solidFill>
                <a:latin typeface="Constantia" panose="02030602050306030303" pitchFamily="18" charset="0"/>
              </a:rPr>
              <a:t> neuron</a:t>
            </a:r>
          </a:p>
        </p:txBody>
      </p:sp>
      <p:sp>
        <p:nvSpPr>
          <p:cNvPr id="131" name="Mạng neuron là gì ?…"/>
          <p:cNvSpPr txBox="1">
            <a:spLocks noGrp="1"/>
          </p:cNvSpPr>
          <p:nvPr>
            <p:ph type="subTitle" idx="1"/>
          </p:nvPr>
        </p:nvSpPr>
        <p:spPr>
          <a:xfrm>
            <a:off x="661667" y="2236149"/>
            <a:ext cx="11901972" cy="35405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35000" indent="-635000" algn="just">
              <a:buSzPct val="100000"/>
              <a:buAutoNum type="arabicPeriod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Giới</a:t>
            </a:r>
            <a:r>
              <a:rPr lang="en-US" sz="4000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thiệu</a:t>
            </a:r>
            <a:r>
              <a:rPr lang="en-US" sz="4000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chung</a:t>
            </a:r>
            <a:endParaRPr lang="en-US" sz="4000" b="1" dirty="0" smtClean="0">
              <a:solidFill>
                <a:srgbClr val="002060"/>
              </a:solidFill>
              <a:latin typeface="Constantia" panose="02030602050306030303" pitchFamily="18" charset="0"/>
            </a:endParaRPr>
          </a:p>
          <a:p>
            <a:pPr marL="635000" indent="-635000" algn="just">
              <a:buSzPct val="100000"/>
              <a:buAutoNum type="arabicPeriod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Vai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trò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của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mạng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nơ-ron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trong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xử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lý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tín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hiệu</a:t>
            </a:r>
            <a:endParaRPr lang="en-US" sz="4000" b="1" dirty="0" smtClean="0">
              <a:solidFill>
                <a:schemeClr val="bg1">
                  <a:lumMod val="75000"/>
                </a:schemeClr>
              </a:solidFill>
              <a:latin typeface="Constantia" panose="02030602050306030303" pitchFamily="18" charset="0"/>
            </a:endParaRPr>
          </a:p>
          <a:p>
            <a:pPr marL="635000" indent="-635000" algn="just">
              <a:buSzPct val="100000"/>
              <a:buAutoNum type="arabicPeriod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Một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số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ứng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dụng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của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mạng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nơ-ron</a:t>
            </a:r>
            <a:endParaRPr lang="en-US" sz="4000" b="1" dirty="0" smtClean="0">
              <a:solidFill>
                <a:schemeClr val="bg1">
                  <a:lumMod val="75000"/>
                </a:schemeClr>
              </a:solidFill>
              <a:latin typeface="Constantia" panose="02030602050306030303" pitchFamily="18" charset="0"/>
            </a:endParaRPr>
          </a:p>
          <a:p>
            <a:pPr marL="635000" indent="-635000" algn="just">
              <a:buSzPct val="100000"/>
              <a:buAutoNum type="arabicPeriod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Một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số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công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cụ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thực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hành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môn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4000" b="1" dirty="0" err="1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học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  </a:t>
            </a:r>
          </a:p>
        </p:txBody>
      </p:sp>
      <p:sp>
        <p:nvSpPr>
          <p:cNvPr id="133" name="Số Trang chiếu"/>
          <p:cNvSpPr txBox="1">
            <a:spLocks noGrp="1"/>
          </p:cNvSpPr>
          <p:nvPr>
            <p:ph type="sldNum" sz="quarter" idx="1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494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829" y="0"/>
            <a:ext cx="9844557" cy="1275005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err="1" smtClean="0"/>
              <a:t>Các</a:t>
            </a:r>
            <a:r>
              <a:rPr lang="en-US" sz="7200" b="1" dirty="0" smtClean="0"/>
              <a:t> </a:t>
            </a:r>
            <a:r>
              <a:rPr lang="en-US" sz="7200" b="1" dirty="0" err="1" smtClean="0"/>
              <a:t>khái</a:t>
            </a:r>
            <a:r>
              <a:rPr lang="en-US" sz="7200" b="1" dirty="0" smtClean="0"/>
              <a:t> </a:t>
            </a:r>
            <a:r>
              <a:rPr lang="en-US" sz="7200" b="1" dirty="0" err="1" smtClean="0"/>
              <a:t>niệm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057" y="1887824"/>
            <a:ext cx="12075886" cy="786577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</a:t>
            </a:r>
            <a:r>
              <a:rPr lang="en-US" sz="3600" dirty="0" err="1" smtClean="0"/>
              <a:t>Xử</a:t>
            </a:r>
            <a:r>
              <a:rPr lang="en-US" sz="3600" dirty="0" smtClean="0"/>
              <a:t> </a:t>
            </a:r>
            <a:r>
              <a:rPr lang="en-US" sz="3600" dirty="0" err="1" smtClean="0"/>
              <a:t>lý</a:t>
            </a:r>
            <a:r>
              <a:rPr lang="en-US" sz="3600" dirty="0" smtClean="0"/>
              <a:t> </a:t>
            </a:r>
            <a:r>
              <a:rPr lang="en-US" sz="3600" dirty="0" err="1" smtClean="0"/>
              <a:t>thông</a:t>
            </a:r>
            <a:r>
              <a:rPr lang="en-US" sz="3600" dirty="0" smtClean="0"/>
              <a:t> tin (Information Processing)</a:t>
            </a:r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 </a:t>
            </a:r>
            <a:r>
              <a:rPr lang="en-US" sz="3600" dirty="0" err="1" smtClean="0"/>
              <a:t>Ví</a:t>
            </a:r>
            <a:r>
              <a:rPr lang="en-US" sz="3600" dirty="0" smtClean="0"/>
              <a:t> </a:t>
            </a:r>
            <a:r>
              <a:rPr lang="en-US" sz="3600" dirty="0" err="1" smtClean="0"/>
              <a:t>dụ</a:t>
            </a:r>
            <a:r>
              <a:rPr lang="en-US" sz="3600" dirty="0" smtClean="0"/>
              <a:t> </a:t>
            </a:r>
            <a:r>
              <a:rPr lang="en-US" sz="3600" dirty="0" err="1" smtClean="0"/>
              <a:t>về</a:t>
            </a:r>
            <a:r>
              <a:rPr lang="en-US" sz="3600" dirty="0" smtClean="0"/>
              <a:t> </a:t>
            </a:r>
            <a:r>
              <a:rPr lang="en-US" sz="3600" dirty="0" err="1" smtClean="0"/>
              <a:t>xử</a:t>
            </a:r>
            <a:r>
              <a:rPr lang="en-US" sz="3600" dirty="0" smtClean="0"/>
              <a:t> </a:t>
            </a:r>
            <a:r>
              <a:rPr lang="en-US" sz="3600" dirty="0" err="1" smtClean="0"/>
              <a:t>lý</a:t>
            </a:r>
            <a:r>
              <a:rPr lang="en-US" sz="3600" dirty="0" smtClean="0"/>
              <a:t> </a:t>
            </a:r>
            <a:r>
              <a:rPr lang="en-US" sz="3600" dirty="0" err="1" smtClean="0"/>
              <a:t>thông</a:t>
            </a:r>
            <a:r>
              <a:rPr lang="en-US" sz="3600" dirty="0" smtClean="0"/>
              <a:t> tin</a:t>
            </a:r>
          </a:p>
          <a:p>
            <a:pPr marL="465138" lvl="1" indent="-290513"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rgbClr val="002060"/>
                </a:solidFill>
              </a:rPr>
              <a:t>Đầu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vào</a:t>
            </a:r>
            <a:r>
              <a:rPr lang="en-US" sz="2800" dirty="0" smtClean="0">
                <a:solidFill>
                  <a:srgbClr val="002060"/>
                </a:solidFill>
              </a:rPr>
              <a:t>: </a:t>
            </a:r>
            <a:r>
              <a:rPr lang="en-US" sz="2800" dirty="0" err="1" smtClean="0">
                <a:solidFill>
                  <a:srgbClr val="002060"/>
                </a:solidFill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ảnh</a:t>
            </a:r>
            <a:endParaRPr lang="en-US" sz="2800" dirty="0" smtClean="0">
              <a:solidFill>
                <a:srgbClr val="002060"/>
              </a:solidFill>
            </a:endParaRPr>
          </a:p>
          <a:p>
            <a:pPr marL="465138" lvl="1" indent="-290513"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rgbClr val="002060"/>
                </a:solidFill>
              </a:rPr>
              <a:t>Xử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lý</a:t>
            </a:r>
            <a:r>
              <a:rPr lang="en-US" sz="2800" dirty="0" smtClean="0">
                <a:solidFill>
                  <a:srgbClr val="002060"/>
                </a:solidFill>
              </a:rPr>
              <a:t>: </a:t>
            </a:r>
            <a:r>
              <a:rPr lang="en-US" sz="2800" dirty="0" err="1" smtClean="0">
                <a:solidFill>
                  <a:srgbClr val="002060"/>
                </a:solidFill>
              </a:rPr>
              <a:t>Phân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tích</a:t>
            </a:r>
            <a:r>
              <a:rPr lang="en-US" sz="2800" dirty="0" smtClean="0">
                <a:solidFill>
                  <a:srgbClr val="002060"/>
                </a:solidFill>
              </a:rPr>
              <a:t>, </a:t>
            </a:r>
            <a:r>
              <a:rPr lang="en-US" sz="2800" dirty="0" err="1" smtClean="0">
                <a:solidFill>
                  <a:srgbClr val="002060"/>
                </a:solidFill>
              </a:rPr>
              <a:t>nhận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dạng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</a:p>
          <a:p>
            <a:pPr marL="465138" lvl="1" indent="-290513"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rgbClr val="002060"/>
                </a:solidFill>
              </a:rPr>
              <a:t>Đầu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ra</a:t>
            </a:r>
            <a:r>
              <a:rPr lang="en-US" sz="2800" dirty="0" smtClean="0">
                <a:solidFill>
                  <a:srgbClr val="002060"/>
                </a:solidFill>
              </a:rPr>
              <a:t>: </a:t>
            </a:r>
            <a:r>
              <a:rPr lang="en-US" sz="2800" dirty="0" err="1" smtClean="0">
                <a:solidFill>
                  <a:srgbClr val="002060"/>
                </a:solidFill>
              </a:rPr>
              <a:t>Nội</a:t>
            </a:r>
            <a:r>
              <a:rPr lang="en-US" sz="2800" dirty="0" smtClean="0">
                <a:solidFill>
                  <a:srgbClr val="002060"/>
                </a:solidFill>
              </a:rPr>
              <a:t> dung </a:t>
            </a:r>
            <a:r>
              <a:rPr lang="en-US" sz="2800" dirty="0" err="1" smtClean="0">
                <a:solidFill>
                  <a:srgbClr val="002060"/>
                </a:solidFill>
              </a:rPr>
              <a:t>của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ảnh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là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gì</a:t>
            </a:r>
            <a:r>
              <a:rPr lang="en-US" sz="2800" dirty="0" smtClean="0">
                <a:solidFill>
                  <a:srgbClr val="002060"/>
                </a:solidFill>
              </a:rPr>
              <a:t>?</a:t>
            </a:r>
          </a:p>
          <a:p>
            <a:pPr marL="465138" lvl="1" indent="-290513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2060"/>
              </a:solidFill>
            </a:endParaRPr>
          </a:p>
          <a:p>
            <a:pPr marL="465138" lvl="1" indent="-290513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Con </a:t>
            </a:r>
            <a:r>
              <a:rPr lang="en-US" sz="2400" b="1" dirty="0" err="1" smtClean="0">
                <a:solidFill>
                  <a:srgbClr val="C00000"/>
                </a:solidFill>
              </a:rPr>
              <a:t>người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nhận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biết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thông</a:t>
            </a:r>
            <a:r>
              <a:rPr lang="en-US" sz="2400" b="1" dirty="0" smtClean="0">
                <a:solidFill>
                  <a:srgbClr val="C00000"/>
                </a:solidFill>
              </a:rPr>
              <a:t> qua </a:t>
            </a:r>
            <a:r>
              <a:rPr lang="en-US" sz="2400" b="1" dirty="0" err="1" smtClean="0">
                <a:solidFill>
                  <a:srgbClr val="C00000"/>
                </a:solidFill>
              </a:rPr>
              <a:t>thị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giác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như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thế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nào</a:t>
            </a:r>
            <a:r>
              <a:rPr lang="en-US" sz="2400" b="1" dirty="0" smtClean="0">
                <a:solidFill>
                  <a:srgbClr val="C00000"/>
                </a:solidFill>
              </a:rPr>
              <a:t>?</a:t>
            </a:r>
          </a:p>
          <a:p>
            <a:pPr marL="465138" lvl="1" indent="-290513"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rgbClr val="C00000"/>
                </a:solidFill>
              </a:rPr>
              <a:t>Làm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thế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nào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để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máy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tính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hiểu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được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nội</a:t>
            </a:r>
            <a:r>
              <a:rPr lang="en-US" sz="2400" b="1" dirty="0" smtClean="0">
                <a:solidFill>
                  <a:srgbClr val="C00000"/>
                </a:solidFill>
              </a:rPr>
              <a:t> dung </a:t>
            </a:r>
            <a:r>
              <a:rPr lang="en-US" sz="2400" b="1" dirty="0" err="1" smtClean="0">
                <a:solidFill>
                  <a:srgbClr val="C00000"/>
                </a:solidFill>
              </a:rPr>
              <a:t>của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hình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ảnh</a:t>
            </a:r>
            <a:r>
              <a:rPr lang="en-US" sz="2400" b="1" dirty="0" smtClean="0">
                <a:solidFill>
                  <a:srgbClr val="C00000"/>
                </a:solidFill>
              </a:rPr>
              <a:t>/video?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01318" y="2957770"/>
            <a:ext cx="7402859" cy="1683657"/>
            <a:chOff x="2343484" y="2960914"/>
            <a:chExt cx="7402859" cy="1683657"/>
          </a:xfrm>
        </p:grpSpPr>
        <p:sp>
          <p:nvSpPr>
            <p:cNvPr id="4" name="Rounded Rectangle 3"/>
            <p:cNvSpPr/>
            <p:nvPr/>
          </p:nvSpPr>
          <p:spPr>
            <a:xfrm>
              <a:off x="4513943" y="2960914"/>
              <a:ext cx="3265714" cy="1683657"/>
            </a:xfrm>
            <a:prstGeom prst="roundRect">
              <a:avLst/>
            </a:prstGeom>
            <a:solidFill>
              <a:srgbClr val="92D05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2830286" y="3439885"/>
              <a:ext cx="1538514" cy="725714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7903029" y="3439885"/>
              <a:ext cx="1538514" cy="725714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43484" y="2989376"/>
              <a:ext cx="21481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Tín</a:t>
              </a:r>
              <a:r>
                <a:rPr lang="en-US" dirty="0" smtClean="0"/>
                <a:t> </a:t>
              </a:r>
              <a:r>
                <a:rPr lang="en-US" dirty="0" err="1" smtClean="0"/>
                <a:t>hiệu</a:t>
              </a:r>
              <a:r>
                <a:rPr lang="en-US" dirty="0" smtClean="0"/>
                <a:t> </a:t>
              </a:r>
              <a:r>
                <a:rPr lang="en-US" dirty="0" err="1" smtClean="0"/>
                <a:t>vào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98229" y="3081216"/>
              <a:ext cx="21481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Tín</a:t>
              </a:r>
              <a:r>
                <a:rPr lang="en-US" dirty="0" smtClean="0"/>
                <a:t> </a:t>
              </a:r>
              <a:r>
                <a:rPr lang="en-US" dirty="0" err="1" smtClean="0"/>
                <a:t>hiệu</a:t>
              </a:r>
              <a:r>
                <a:rPr lang="en-US" dirty="0" smtClean="0"/>
                <a:t> </a:t>
              </a:r>
              <a:r>
                <a:rPr lang="en-US" dirty="0" err="1" smtClean="0"/>
                <a:t>ra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13943" y="3542881"/>
              <a:ext cx="32657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Khối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xử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lý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thông</a:t>
              </a:r>
              <a:r>
                <a:rPr lang="en-US" dirty="0" smtClean="0">
                  <a:solidFill>
                    <a:schemeClr val="bg1"/>
                  </a:solidFill>
                </a:rPr>
                <a:t> tin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66" y="2558104"/>
            <a:ext cx="4014363" cy="24145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979" y="5085205"/>
            <a:ext cx="3868936" cy="2788598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>
            <a:off x="3149600" y="7213600"/>
            <a:ext cx="812800" cy="5660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927771" y="2670629"/>
            <a:ext cx="2481943" cy="227874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8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184" y="267484"/>
            <a:ext cx="10294500" cy="182171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err="1"/>
              <a:t>Các</a:t>
            </a:r>
            <a:r>
              <a:rPr lang="en-US" sz="7200" b="1" dirty="0"/>
              <a:t> </a:t>
            </a:r>
            <a:r>
              <a:rPr lang="en-US" sz="7200" b="1" dirty="0" err="1"/>
              <a:t>khái</a:t>
            </a:r>
            <a:r>
              <a:rPr lang="en-US" sz="7200" b="1" dirty="0"/>
              <a:t> </a:t>
            </a:r>
            <a:r>
              <a:rPr lang="en-US" sz="7200" b="1" dirty="0" err="1"/>
              <a:t>niệm</a:t>
            </a:r>
            <a:endParaRPr lang="en-US" sz="7200" dirty="0"/>
          </a:p>
        </p:txBody>
      </p:sp>
      <p:grpSp>
        <p:nvGrpSpPr>
          <p:cNvPr id="4" name="Group 3"/>
          <p:cNvGrpSpPr/>
          <p:nvPr/>
        </p:nvGrpSpPr>
        <p:grpSpPr>
          <a:xfrm>
            <a:off x="2663947" y="2089194"/>
            <a:ext cx="7402859" cy="1683657"/>
            <a:chOff x="2343484" y="2960914"/>
            <a:chExt cx="7402859" cy="1683657"/>
          </a:xfrm>
        </p:grpSpPr>
        <p:sp>
          <p:nvSpPr>
            <p:cNvPr id="5" name="Rounded Rectangle 4"/>
            <p:cNvSpPr/>
            <p:nvPr/>
          </p:nvSpPr>
          <p:spPr>
            <a:xfrm>
              <a:off x="4513943" y="2960914"/>
              <a:ext cx="3265714" cy="1683657"/>
            </a:xfrm>
            <a:prstGeom prst="roundRect">
              <a:avLst/>
            </a:prstGeom>
            <a:solidFill>
              <a:srgbClr val="92D05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2830286" y="3439885"/>
              <a:ext cx="1538514" cy="725714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7903029" y="3439885"/>
              <a:ext cx="1538514" cy="725714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43484" y="2989376"/>
              <a:ext cx="21481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Tín</a:t>
              </a:r>
              <a:r>
                <a:rPr lang="en-US" dirty="0" smtClean="0"/>
                <a:t> </a:t>
              </a:r>
              <a:r>
                <a:rPr lang="en-US" dirty="0" err="1" smtClean="0"/>
                <a:t>hiệu</a:t>
              </a:r>
              <a:r>
                <a:rPr lang="en-US" dirty="0" smtClean="0"/>
                <a:t> </a:t>
              </a:r>
              <a:r>
                <a:rPr lang="en-US" dirty="0" err="1" smtClean="0"/>
                <a:t>vào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98229" y="3081216"/>
              <a:ext cx="21481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Tín</a:t>
              </a:r>
              <a:r>
                <a:rPr lang="en-US" dirty="0" smtClean="0"/>
                <a:t> </a:t>
              </a:r>
              <a:r>
                <a:rPr lang="en-US" dirty="0" err="1" smtClean="0"/>
                <a:t>hiệu</a:t>
              </a:r>
              <a:r>
                <a:rPr lang="en-US" dirty="0" smtClean="0"/>
                <a:t> </a:t>
              </a:r>
              <a:r>
                <a:rPr lang="en-US" dirty="0" err="1" smtClean="0"/>
                <a:t>ra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91598" y="3558909"/>
              <a:ext cx="32657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Khối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xử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lý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thông</a:t>
              </a:r>
              <a:r>
                <a:rPr lang="en-US" dirty="0" smtClean="0">
                  <a:solidFill>
                    <a:schemeClr val="bg1"/>
                  </a:solidFill>
                </a:rPr>
                <a:t> tin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" name="Straight Arrow Connector 11"/>
          <p:cNvCxnSpPr>
            <a:stCxn id="5" idx="2"/>
            <a:endCxn id="16" idx="0"/>
          </p:cNvCxnSpPr>
          <p:nvPr/>
        </p:nvCxnSpPr>
        <p:spPr>
          <a:xfrm flipH="1">
            <a:off x="2584691" y="3772851"/>
            <a:ext cx="3882572" cy="11809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8" idx="0"/>
          </p:cNvCxnSpPr>
          <p:nvPr/>
        </p:nvCxnSpPr>
        <p:spPr>
          <a:xfrm>
            <a:off x="6503552" y="3780111"/>
            <a:ext cx="3817257" cy="11039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249376" y="4953815"/>
            <a:ext cx="2670629" cy="1407886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117435" y="4876801"/>
            <a:ext cx="2670629" cy="1407886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8985494" y="4884061"/>
            <a:ext cx="2670629" cy="1407886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17" idx="0"/>
          </p:cNvCxnSpPr>
          <p:nvPr/>
        </p:nvCxnSpPr>
        <p:spPr>
          <a:xfrm flipH="1">
            <a:off x="6452750" y="3780111"/>
            <a:ext cx="8408" cy="1096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78194" y="5172505"/>
            <a:ext cx="2359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2060"/>
                </a:solidFill>
              </a:rPr>
              <a:t>Phương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pháp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giải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tích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19700" y="5172505"/>
            <a:ext cx="2463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2060"/>
                </a:solidFill>
              </a:rPr>
              <a:t>Phương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pháp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thống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kê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92749" y="5330407"/>
            <a:ext cx="2670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Trí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tuệ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nhân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tạo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56477" y="7213525"/>
            <a:ext cx="2670629" cy="1407886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10320808" y="7192698"/>
            <a:ext cx="2670629" cy="1407886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367146" y="7501969"/>
            <a:ext cx="2670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Mạng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nơ-ron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nhân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tạo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431477" y="7459298"/>
            <a:ext cx="2670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2060"/>
                </a:solidFill>
              </a:rPr>
              <a:t>Lý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thuyết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trò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chơi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34" name="Straight Arrow Connector 33"/>
          <p:cNvCxnSpPr>
            <a:endCxn id="29" idx="0"/>
          </p:cNvCxnSpPr>
          <p:nvPr/>
        </p:nvCxnSpPr>
        <p:spPr>
          <a:xfrm flipH="1">
            <a:off x="8591792" y="6313771"/>
            <a:ext cx="1673681" cy="8997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8" idx="2"/>
          </p:cNvCxnSpPr>
          <p:nvPr/>
        </p:nvCxnSpPr>
        <p:spPr>
          <a:xfrm>
            <a:off x="10320809" y="6291947"/>
            <a:ext cx="1620154" cy="8335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28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2D86DBF9060C4DAE5891597169C50C" ma:contentTypeVersion="0" ma:contentTypeDescription="Create a new document." ma:contentTypeScope="" ma:versionID="127e801fc73b07d034753862e8a151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E6471D-4EF5-4B41-8484-9B9C9DC007AC}"/>
</file>

<file path=customXml/itemProps2.xml><?xml version="1.0" encoding="utf-8"?>
<ds:datastoreItem xmlns:ds="http://schemas.openxmlformats.org/officeDocument/2006/customXml" ds:itemID="{650FC11F-5A26-4EE2-9510-952FDBC5D230}"/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2123</TotalTime>
  <Words>1772</Words>
  <Application>Microsoft Office PowerPoint</Application>
  <PresentationFormat>Custom</PresentationFormat>
  <Paragraphs>316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Arial</vt:lpstr>
      <vt:lpstr>Cambria Math</vt:lpstr>
      <vt:lpstr>Century Gothic</vt:lpstr>
      <vt:lpstr>Constantia</vt:lpstr>
      <vt:lpstr>Helvetica Neue</vt:lpstr>
      <vt:lpstr>Helvetica Neue Medium</vt:lpstr>
      <vt:lpstr>Helvetica Neue Thin</vt:lpstr>
      <vt:lpstr>Times New Roman</vt:lpstr>
      <vt:lpstr>Wingdings</vt:lpstr>
      <vt:lpstr>Wingdings 3</vt:lpstr>
      <vt:lpstr>Wisp</vt:lpstr>
      <vt:lpstr>PowerPoint Presentation</vt:lpstr>
      <vt:lpstr>Nội dung môn học</vt:lpstr>
      <vt:lpstr>Nội dung môn học</vt:lpstr>
      <vt:lpstr>Các tài liệu tham khảo</vt:lpstr>
      <vt:lpstr>Nội dung môn học</vt:lpstr>
      <vt:lpstr>Tổng quan về neuron và mạng neuron</vt:lpstr>
      <vt:lpstr>Tổng quan về neuron và mạng neuron</vt:lpstr>
      <vt:lpstr>Các khái niệm</vt:lpstr>
      <vt:lpstr>Các khái niệm</vt:lpstr>
      <vt:lpstr>Trí tuệ nhân tạo</vt:lpstr>
      <vt:lpstr>Hệ trí tuệ nhân tạo</vt:lpstr>
      <vt:lpstr>Mạng neuron nhân tạo </vt:lpstr>
      <vt:lpstr>Mạng neuron</vt:lpstr>
      <vt:lpstr> </vt:lpstr>
      <vt:lpstr>Lịch sử về ANN</vt:lpstr>
      <vt:lpstr>Tổng quan về neuron và mạng neuron</vt:lpstr>
      <vt:lpstr>Một số mạng DNN</vt:lpstr>
      <vt:lpstr>Một số mạng DNN</vt:lpstr>
      <vt:lpstr>Tổng quan về neuron và mạng neuron</vt:lpstr>
      <vt:lpstr>Các ứng dụng của ANN</vt:lpstr>
      <vt:lpstr>Tổng quan về neuron và mạng neuron</vt:lpstr>
      <vt:lpstr>Công cụ thực hành môn học</vt:lpstr>
      <vt:lpstr>PowerPoint Presentation</vt:lpstr>
      <vt:lpstr>PowerPoint Presentation</vt:lpstr>
      <vt:lpstr>PowerPoint Presentation</vt:lpstr>
      <vt:lpstr>PowerPoint Presentation</vt:lpstr>
      <vt:lpstr>Mô hình perceptron </vt:lpstr>
      <vt:lpstr>PowerPoint Presentation</vt:lpstr>
      <vt:lpstr>PowerPoint Presentation</vt:lpstr>
      <vt:lpstr>Ví dụ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Windows User</cp:lastModifiedBy>
  <cp:revision>81</cp:revision>
  <dcterms:modified xsi:type="dcterms:W3CDTF">2022-10-25T04:51:43Z</dcterms:modified>
</cp:coreProperties>
</file>