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8"/>
  </p:notesMasterIdLst>
  <p:sldIdLst>
    <p:sldId id="28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7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86"/>
    <a:srgbClr val="FFD03B"/>
    <a:srgbClr val="FFFFCC"/>
    <a:srgbClr val="FFFF99"/>
    <a:srgbClr val="FFFFFF"/>
    <a:srgbClr val="42CBDE"/>
    <a:srgbClr val="561EE2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576322"/>
            <a:ext cx="9387308" cy="3218177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794497"/>
            <a:ext cx="9387308" cy="16018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145648"/>
            <a:ext cx="1984673" cy="111186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442015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66986"/>
            <a:ext cx="9375268" cy="4433124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4985173"/>
            <a:ext cx="8041085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9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467949"/>
            <a:ext cx="9375268" cy="387533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51223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51223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41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892312"/>
            <a:ext cx="9375266" cy="4096028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37526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5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892311"/>
            <a:ext cx="2355388" cy="751476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892311"/>
            <a:ext cx="6707695" cy="7514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êu đề - Trên cù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Văn bản Tiêu đ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49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53871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887623"/>
            <a:ext cx="9371305" cy="1821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034453"/>
            <a:ext cx="9375268" cy="53726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2950488"/>
            <a:ext cx="9375268" cy="20889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093547"/>
            <a:ext cx="9375268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038871"/>
            <a:ext cx="4547600" cy="53580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038871"/>
            <a:ext cx="4546977" cy="53580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166757"/>
            <a:ext cx="408831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3986330"/>
            <a:ext cx="4547601" cy="441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162166"/>
            <a:ext cx="408638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3981739"/>
            <a:ext cx="4544967" cy="441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34436"/>
            <a:ext cx="3739853" cy="1388533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34438"/>
            <a:ext cx="5391511" cy="770128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273583"/>
            <a:ext cx="3739853" cy="6062131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827520"/>
            <a:ext cx="9375268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03061"/>
            <a:ext cx="9375268" cy="5482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633547"/>
            <a:ext cx="9375268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25120"/>
            <a:ext cx="2817707" cy="94416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06"/>
            <a:ext cx="2776565" cy="9746443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975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034453"/>
            <a:ext cx="9375268" cy="55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725461"/>
            <a:ext cx="1089963" cy="526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726485"/>
            <a:ext cx="813011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20403"/>
            <a:ext cx="83196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7.tif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8.tif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png"/><Relationship Id="rId7" Type="http://schemas.openxmlformats.org/officeDocument/2006/relationships/image" Target="../media/image56.png"/><Relationship Id="rId2" Type="http://schemas.openxmlformats.org/officeDocument/2006/relationships/image" Target="../media/image59.t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i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3.t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4.png"/><Relationship Id="rId7" Type="http://schemas.openxmlformats.org/officeDocument/2006/relationships/image" Target="../media/image7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11" Type="http://schemas.openxmlformats.org/officeDocument/2006/relationships/image" Target="../media/image82.png"/><Relationship Id="rId5" Type="http://schemas.openxmlformats.org/officeDocument/2006/relationships/image" Target="../media/image56.png"/><Relationship Id="rId10" Type="http://schemas.openxmlformats.org/officeDocument/2006/relationships/image" Target="../media/image78.png"/><Relationship Id="rId4" Type="http://schemas.openxmlformats.org/officeDocument/2006/relationships/image" Target="../media/image55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30.png"/><Relationship Id="rId5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9.pn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9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1.png"/><Relationship Id="rId5" Type="http://schemas.openxmlformats.org/officeDocument/2006/relationships/image" Target="../media/image80.tif"/><Relationship Id="rId4" Type="http://schemas.openxmlformats.org/officeDocument/2006/relationships/image" Target="../media/image79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if"/><Relationship Id="rId2" Type="http://schemas.openxmlformats.org/officeDocument/2006/relationships/image" Target="../media/image79.ti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0.png"/><Relationship Id="rId7" Type="http://schemas.openxmlformats.org/officeDocument/2006/relationships/image" Target="../media/image107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ẠNG NEURON…"/>
          <p:cNvSpPr txBox="1">
            <a:spLocks noGrp="1"/>
          </p:cNvSpPr>
          <p:nvPr>
            <p:ph type="subTitle" idx="1"/>
          </p:nvPr>
        </p:nvSpPr>
        <p:spPr>
          <a:xfrm>
            <a:off x="-27286" y="2498270"/>
            <a:ext cx="13004801" cy="66864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MẠNG NEURON</a:t>
            </a:r>
            <a:r>
              <a:rPr lang="en-US"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VÀ </a:t>
            </a:r>
            <a:r>
              <a:rPr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ỨNG </a:t>
            </a:r>
            <a:r>
              <a:rPr sz="5400" dirty="0">
                <a:solidFill>
                  <a:srgbClr val="002060"/>
                </a:solidFill>
                <a:latin typeface="Constantia" panose="02030602050306030303" pitchFamily="18" charset="0"/>
              </a:rPr>
              <a:t>DỤNG TRONG XỬ LÝ TÍN HIỆU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70C0"/>
              </a:solidFill>
            </a:endParaRP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0070C0"/>
                </a:solidFill>
              </a:rPr>
              <a:t>				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TS</a:t>
            </a:r>
            <a:r>
              <a:rPr b="1" dirty="0">
                <a:solidFill>
                  <a:srgbClr val="002060"/>
                </a:solidFill>
                <a:latin typeface="Constantia" panose="02030602050306030303" pitchFamily="18" charset="0"/>
              </a:rPr>
              <a:t>. TRẦN MẠNH 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CƯỜNG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		TS. NGUYỄN THÚY BÌNH </a:t>
            </a: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			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BỘ </a:t>
            </a:r>
            <a:r>
              <a:rPr b="1" dirty="0">
                <a:solidFill>
                  <a:srgbClr val="002060"/>
                </a:solidFill>
                <a:latin typeface="Constantia" panose="02030602050306030303" pitchFamily="18" charset="0"/>
              </a:rPr>
              <a:t>MÔN KỸ THUẬT ĐIỆN 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TỬ</a:t>
            </a:r>
            <a:endParaRPr lang="en-US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Email: thuybinh_ktdt@utc.edu.vn</a:t>
            </a:r>
            <a:endParaRPr lang="en-US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dirty="0"/>
          </a:p>
        </p:txBody>
      </p:sp>
      <p:sp>
        <p:nvSpPr>
          <p:cNvPr id="120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5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3.Giải thuật Perceptron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Giải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thuật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Các biến và tham số…"/>
              <p:cNvSpPr txBox="1">
                <a:spLocks noGrp="1"/>
              </p:cNvSpPr>
              <p:nvPr>
                <p:ph type="body" sz="half" idx="4294967295"/>
              </p:nvPr>
            </p:nvSpPr>
            <p:spPr>
              <a:xfrm>
                <a:off x="617488" y="2032629"/>
                <a:ext cx="11890375" cy="1468300"/>
              </a:xfrm>
              <a:prstGeom prst="rect">
                <a:avLst/>
              </a:prstGeom>
              <a:ln w="28575">
                <a:solidFill>
                  <a:srgbClr val="561EE2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Sz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là </a:t>
                </a:r>
                <a:r>
                  <a:rPr lang="en-US" sz="3200" dirty="0">
                    <a:latin typeface="Constantia" panose="02030602050306030303" pitchFamily="18" charset="0"/>
                  </a:rPr>
                  <a:t>vector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đầu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vào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lớp</a:t>
                </a:r>
                <a:r>
                  <a:rPr lang="en-US" sz="3200" dirty="0">
                    <a:latin typeface="Constantia" panose="02030602050306030303" pitchFamily="18" charset="0"/>
                  </a:rPr>
                  <a:t> n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là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đáp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ứng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đầu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ra</a:t>
                </a:r>
                <a:endParaRPr lang="en-US" sz="3200" dirty="0">
                  <a:latin typeface="Constantia" panose="02030602050306030303" pitchFamily="18" charset="0"/>
                </a:endParaRPr>
              </a:p>
              <a:p>
                <a:pPr marL="0" lvl="3" indent="0">
                  <a:buSz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200" dirty="0" err="1" smtClean="0">
                    <a:latin typeface="Constantia" panose="02030602050306030303" pitchFamily="18" charset="0"/>
                  </a:rPr>
                  <a:t>là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>
                    <a:latin typeface="Constantia" panose="02030602050306030303" pitchFamily="18" charset="0"/>
                  </a:rPr>
                  <a:t>vector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trọng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số</a:t>
                </a:r>
                <a:r>
                  <a:rPr lang="en-US" sz="3200" dirty="0">
                    <a:latin typeface="Constantia" panose="02030602050306030303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là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đầu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ra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mong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muốn</a:t>
                </a:r>
                <a:endParaRPr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01" name="Các biến và tham số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17488" y="2032629"/>
                <a:ext cx="11890375" cy="1468300"/>
              </a:xfrm>
              <a:prstGeom prst="rect">
                <a:avLst/>
              </a:prstGeom>
              <a:blipFill>
                <a:blip r:embed="rId2"/>
                <a:stretch>
                  <a:fillRect t="-4065"/>
                </a:stretch>
              </a:blipFill>
              <a:ln w="28575">
                <a:solidFill>
                  <a:srgbClr val="561EE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Khởi tạo: Đặt…"/>
              <p:cNvSpPr txBox="1"/>
              <p:nvPr/>
            </p:nvSpPr>
            <p:spPr>
              <a:xfrm>
                <a:off x="436733" y="3929743"/>
                <a:ext cx="12543341" cy="5370892"/>
              </a:xfrm>
              <a:prstGeom prst="rect">
                <a:avLst/>
              </a:prstGeom>
              <a:solidFill>
                <a:srgbClr val="FFFFCC"/>
              </a:solidFill>
              <a:ln w="57150">
                <a:solidFill>
                  <a:srgbClr val="002D86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85000" lnSpcReduction="20000"/>
              </a:bodyPr>
              <a:lstStyle/>
              <a:p>
                <a:pPr marL="502919" indent="-502919" algn="l" defTabSz="578358">
                  <a:spcBef>
                    <a:spcPts val="4100"/>
                  </a:spcBef>
                  <a:buSzPct val="100000"/>
                  <a:buAutoNum type="arabicPeriod"/>
                  <a:defRPr sz="3100" i="1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vi-V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Khởi</a:t>
                </a: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tạo:</a:t>
                </a:r>
                <a:r>
                  <a:rPr lang="vi-VN" sz="32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32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vi-VN" sz="32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vi-VN" sz="32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2919" indent="-502919" algn="l" defTabSz="578358">
                  <a:spcBef>
                    <a:spcPts val="4100"/>
                  </a:spcBef>
                  <a:buSzPct val="100000"/>
                  <a:buAutoNum type="arabicPeriod"/>
                  <a:defRPr sz="3100" i="1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 thích:</a:t>
                </a:r>
                <a:r>
                  <a:rPr lang="vi-VN" sz="32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Tại bước tính thứ </a:t>
                </a:r>
                <a:r>
                  <a:rPr lang="vi-VN" sz="3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n</a:t>
                </a:r>
                <a:r>
                  <a:rPr lang="vi-VN" sz="32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tính sự kích hoạt của tế bào perceptron với vector </a:t>
                </a:r>
                <a:r>
                  <a:rPr lang="vi-VN" sz="32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32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3200" b="1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vi-VN" sz="3200" b="1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2919" indent="-502919" algn="l" defTabSz="578358">
                  <a:spcBef>
                    <a:spcPts val="4100"/>
                  </a:spcBef>
                  <a:buSzPct val="100000"/>
                  <a:buAutoNum type="arabicPeriod"/>
                  <a:defRPr sz="3100" i="1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 xét đầu ra:</a:t>
                </a:r>
                <a:r>
                  <a:rPr lang="vi-VN" sz="32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Tính đáp ứng </a:t>
                </a:r>
                <a:r>
                  <a:rPr lang="vi-VN" sz="32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: </m:t>
                    </m:r>
                    <m:r>
                      <a:rPr lang="en-US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𝑦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eqArr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1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   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&gt;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0</m:t>
                            </m:r>
                          </m:e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0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Neue"/>
                              </a:rPr>
                              <m:t>≤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vi-VN" sz="32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2919" indent="-502919" algn="l" defTabSz="578358">
                  <a:spcBef>
                    <a:spcPts val="4100"/>
                  </a:spcBef>
                  <a:buSzPct val="100000"/>
                  <a:buFontTx/>
                  <a:buAutoNum type="arabicPeriod"/>
                  <a:defRPr sz="3100" i="1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Cập nhật vector trọng </a:t>
                </a:r>
                <a:r>
                  <a:rPr lang="vi-V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w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1</m:t>
                        </m:r>
                      </m:e>
                    </m:d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w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𝜂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d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y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32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x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(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𝑛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)</m:t>
                    </m:r>
                  </m:oMath>
                </a14:m>
                <a:endParaRPr lang="en-US" sz="3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2919" indent="-502919" algn="l" defTabSz="578358">
                  <a:spcBef>
                    <a:spcPts val="4100"/>
                  </a:spcBef>
                  <a:buSzPct val="100000"/>
                  <a:buFontTx/>
                  <a:buAutoNum type="arabicPeriod"/>
                  <a:defRPr sz="3100" i="1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với giá trị </a:t>
                </a:r>
                <a:r>
                  <a:rPr lang="vi-VN" sz="3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n</a:t>
                </a: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tiếp </a:t>
                </a:r>
                <a:r>
                  <a:rPr lang="vi-V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𝑑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eqArr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1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 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ế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  <m:t>ℂ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 </m:t>
                            </m:r>
                          </m:e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0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 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ế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  <m:t>ℂ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Khởi tạo: Đặ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3" y="3929743"/>
                <a:ext cx="12543341" cy="5370892"/>
              </a:xfrm>
              <a:prstGeom prst="rect">
                <a:avLst/>
              </a:prstGeom>
              <a:blipFill>
                <a:blip r:embed="rId3"/>
                <a:stretch>
                  <a:fillRect l="-968"/>
                </a:stretch>
              </a:blipFill>
              <a:ln w="57150">
                <a:solidFill>
                  <a:srgbClr val="002D86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02447" y="1325775"/>
            <a:ext cx="542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err="1" smtClean="0">
                <a:latin typeface="Constantia" panose="02030602050306030303" pitchFamily="18" charset="0"/>
              </a:rPr>
              <a:t>Các</a:t>
            </a:r>
            <a:r>
              <a:rPr lang="en-US" sz="3600" b="1" dirty="0" smtClean="0">
                <a:latin typeface="Constantia" panose="02030602050306030303" pitchFamily="18" charset="0"/>
              </a:rPr>
              <a:t> </a:t>
            </a:r>
            <a:r>
              <a:rPr lang="en-US" sz="3600" b="1" dirty="0" err="1" smtClean="0">
                <a:latin typeface="Constantia" panose="02030602050306030303" pitchFamily="18" charset="0"/>
              </a:rPr>
              <a:t>biến</a:t>
            </a:r>
            <a:r>
              <a:rPr lang="en-US" sz="3600" b="1" dirty="0" smtClean="0">
                <a:latin typeface="Constantia" panose="02030602050306030303" pitchFamily="18" charset="0"/>
              </a:rPr>
              <a:t> </a:t>
            </a:r>
            <a:r>
              <a:rPr lang="en-US" sz="3600" b="1" dirty="0" err="1" smtClean="0">
                <a:latin typeface="Constantia" panose="02030602050306030303" pitchFamily="18" charset="0"/>
              </a:rPr>
              <a:t>và</a:t>
            </a:r>
            <a:r>
              <a:rPr lang="en-US" sz="3600" b="1" dirty="0" smtClean="0">
                <a:latin typeface="Constantia" panose="02030602050306030303" pitchFamily="18" charset="0"/>
              </a:rPr>
              <a:t> </a:t>
            </a:r>
            <a:r>
              <a:rPr lang="en-US" sz="3600" b="1" dirty="0" err="1" smtClean="0">
                <a:latin typeface="Constantia" panose="02030602050306030303" pitchFamily="18" charset="0"/>
              </a:rPr>
              <a:t>tham</a:t>
            </a:r>
            <a:r>
              <a:rPr lang="en-US" sz="3600" b="1" dirty="0" smtClean="0">
                <a:latin typeface="Constantia" panose="02030602050306030303" pitchFamily="18" charset="0"/>
              </a:rPr>
              <a:t> </a:t>
            </a:r>
            <a:r>
              <a:rPr lang="en-US" sz="3600" b="1" dirty="0" err="1" smtClean="0">
                <a:latin typeface="Constantia" panose="02030602050306030303" pitchFamily="18" charset="0"/>
              </a:rPr>
              <a:t>số</a:t>
            </a:r>
            <a:endParaRPr lang="en-US" sz="3600" b="1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Hoàn thiện giải thuật Perceptron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90727">
              <a:defRPr sz="6700"/>
            </a:lvl1pPr>
          </a:lstStyle>
          <a:p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Giải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thuật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Perceptron</a:t>
            </a:r>
          </a:p>
        </p:txBody>
      </p:sp>
      <p:pic>
        <p:nvPicPr>
          <p:cNvPr id="329" name="Ảnh chụp Màn hình 2018-09-25 lúc 15.27.48.png" descr="Ảnh chụp Màn hình 2018-09-25 lúc 15.2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05" y="1915303"/>
            <a:ext cx="5730427" cy="38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Ảnh chụp Màn hình 2018-09-25 lúc 15.28.02.png" descr="Ảnh chụp Màn hình 2018-09-25 lúc 15.28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5095" y="1890166"/>
            <a:ext cx="5730426" cy="3881606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Các mẫu được phân chia vào 2 tập hợp…"/>
          <p:cNvSpPr txBox="1">
            <a:spLocks noGrp="1"/>
          </p:cNvSpPr>
          <p:nvPr>
            <p:ph type="body" sz="quarter" idx="4294967295"/>
          </p:nvPr>
        </p:nvSpPr>
        <p:spPr>
          <a:xfrm>
            <a:off x="-1" y="5978525"/>
            <a:ext cx="7053943" cy="3214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525779">
              <a:spcBef>
                <a:spcPts val="3700"/>
              </a:spcBef>
              <a:buSzTx/>
              <a:buNone/>
              <a:defRPr sz="2800"/>
            </a:pP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Các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mẫu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được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phân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chia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vào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2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tập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hợp</a:t>
            </a:r>
            <a:endParaRPr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0" indent="0" defTabSz="525779">
              <a:spcBef>
                <a:spcPts val="3700"/>
              </a:spcBef>
              <a:buSzTx/>
              <a:buNone/>
              <a:defRPr sz="2800"/>
            </a:pPr>
            <a:endParaRPr sz="3200" dirty="0">
              <a:solidFill>
                <a:srgbClr val="002060"/>
              </a:solidFill>
            </a:endParaRPr>
          </a:p>
          <a:p>
            <a:pPr marL="0" indent="0" defTabSz="525779">
              <a:spcBef>
                <a:spcPts val="3700"/>
              </a:spcBef>
              <a:buSzTx/>
              <a:buNone/>
              <a:defRPr sz="2800"/>
            </a:pP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Không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tồn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tại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mẫu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không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thoả</a:t>
            </a:r>
            <a:r>
              <a:rPr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002060"/>
                </a:solidFill>
                <a:latin typeface="Constantia" panose="02030602050306030303" pitchFamily="18" charset="0"/>
              </a:rPr>
              <a:t>mãn</a:t>
            </a:r>
            <a:endParaRPr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32" name="Có một vài mẫu không thoả mãn…"/>
          <p:cNvSpPr txBox="1"/>
          <p:nvPr/>
        </p:nvSpPr>
        <p:spPr>
          <a:xfrm>
            <a:off x="7331530" y="5977840"/>
            <a:ext cx="5372099" cy="3215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4200"/>
              </a:spcBef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Có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vài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mẫu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không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thoả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mãn</a:t>
            </a:r>
            <a:endParaRPr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l">
              <a:spcBef>
                <a:spcPts val="4200"/>
              </a:spcBef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   </a:t>
            </a:r>
            <a:endParaRPr lang="en-US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>
              <a:spcBef>
                <a:spcPts val="4200"/>
              </a:spcBef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Hàm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mất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mát</a:t>
            </a:r>
            <a:endParaRPr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33" name="Mũi tên"/>
          <p:cNvSpPr/>
          <p:nvPr/>
        </p:nvSpPr>
        <p:spPr>
          <a:xfrm rot="5400000">
            <a:off x="2753622" y="6704678"/>
            <a:ext cx="1109821" cy="1054964"/>
          </a:xfrm>
          <a:prstGeom prst="rightArrow">
            <a:avLst>
              <a:gd name="adj1" fmla="val 41514"/>
              <a:gd name="adj2" fmla="val 3889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Mũi tên"/>
          <p:cNvSpPr/>
          <p:nvPr/>
        </p:nvSpPr>
        <p:spPr>
          <a:xfrm rot="5400000">
            <a:off x="9145395" y="6997021"/>
            <a:ext cx="1109821" cy="1054964"/>
          </a:xfrm>
          <a:prstGeom prst="rightArrow">
            <a:avLst>
              <a:gd name="adj1" fmla="val 41514"/>
              <a:gd name="adj2" fmla="val 3889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Perceptron cost function"/>
          <p:cNvSpPr txBox="1"/>
          <p:nvPr/>
        </p:nvSpPr>
        <p:spPr>
          <a:xfrm>
            <a:off x="8280828" y="9168868"/>
            <a:ext cx="34735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Perceptron cost function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32201" y="2156460"/>
            <a:ext cx="2539" cy="31965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Hoàn thiện giải thuật Perceptron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90727">
              <a:defRPr sz="6700"/>
            </a:lvl1pPr>
          </a:lstStyle>
          <a:p>
            <a:r>
              <a:rPr lang="en-US" sz="66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Giải</a:t>
            </a:r>
            <a:r>
              <a:rPr lang="en-US" sz="66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thuật</a:t>
            </a:r>
            <a:r>
              <a:rPr lang="en-US" sz="6600" b="1" dirty="0">
                <a:solidFill>
                  <a:srgbClr val="0070C0"/>
                </a:solidFill>
                <a:latin typeface="Constantia" panose="02030602050306030303" pitchFamily="18" charset="0"/>
              </a:rPr>
              <a:t> Perceptron</a:t>
            </a:r>
          </a:p>
        </p:txBody>
      </p:sp>
      <p:sp>
        <p:nvSpPr>
          <p:cNvPr id="338" name="Perceptron cost function"/>
          <p:cNvSpPr txBox="1"/>
          <p:nvPr/>
        </p:nvSpPr>
        <p:spPr>
          <a:xfrm>
            <a:off x="249016" y="1672196"/>
            <a:ext cx="450924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3200" dirty="0">
                <a:latin typeface="Constantia" panose="02030602050306030303" pitchFamily="18" charset="0"/>
              </a:rPr>
              <a:t>Perceptron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rong đó x là một phần tử tập      là tập mẫu bị phân loại sai và trọng số của nó w"/>
              <p:cNvSpPr txBox="1"/>
              <p:nvPr/>
            </p:nvSpPr>
            <p:spPr>
              <a:xfrm>
                <a:off x="661782" y="3449509"/>
                <a:ext cx="12009189" cy="10874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l"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en-US" sz="3200" dirty="0" smtClean="0">
                    <a:latin typeface="Constantia" panose="02030602050306030303" pitchFamily="18" charset="0"/>
                  </a:rPr>
                  <a:t>trong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đó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onstantia" panose="02030602050306030303" pitchFamily="18" charset="0"/>
                      </a:rPr>
                      <m:t>x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là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một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phần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tử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tập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err="1" smtClean="0">
                    <a:latin typeface="Constantia" panose="02030602050306030303" pitchFamily="18" charset="0"/>
                  </a:rPr>
                  <a:t>là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tập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mẫu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bị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phân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loại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sai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và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trọng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số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của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nó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b="1" dirty="0">
                    <a:latin typeface="Constantia" panose="02030602050306030303" pitchFamily="18" charset="0"/>
                    <a:ea typeface="Times New Roman"/>
                    <a:cs typeface="Times New Roman"/>
                    <a:sym typeface="Times New Roman"/>
                  </a:rPr>
                  <a:t>w</a:t>
                </a:r>
                <a:endParaRPr sz="3200" b="1" dirty="0">
                  <a:latin typeface="Constantia" panose="02030602050306030303" pitchFamily="18" charset="0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40" name="trong đó x là một phần tử tập      là tập mẫu bị phân loại sai và trọng số của nó w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82" y="3449509"/>
                <a:ext cx="12009189" cy="1087477"/>
              </a:xfrm>
              <a:prstGeom prst="rect">
                <a:avLst/>
              </a:prstGeom>
              <a:blipFill>
                <a:blip r:embed="rId2"/>
                <a:stretch>
                  <a:fillRect l="-1675" t="-5618" r="-1117" b="-1797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84750" y="7824356"/>
            <a:ext cx="5463301" cy="779316"/>
            <a:chOff x="3208865" y="6731827"/>
            <a:chExt cx="5463301" cy="779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cần làm cho"/>
                <p:cNvSpPr txBox="1"/>
                <p:nvPr/>
              </p:nvSpPr>
              <p:spPr>
                <a:xfrm>
                  <a:off x="3231381" y="6796480"/>
                  <a:ext cx="5440785" cy="59503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anchor="ctr">
                  <a:spAutoFit/>
                </a:bodyPr>
                <a:lstStyle>
                  <a:lvl1pPr>
                    <a:defRPr sz="3000">
                      <a:latin typeface="+mj-lt"/>
                      <a:ea typeface="+mj-ea"/>
                      <a:cs typeface="+mj-cs"/>
                      <a:sym typeface="Helvetica Neue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 smtClean="0">
                      <a:latin typeface="Constantia" panose="02030602050306030303" pitchFamily="18" charset="0"/>
                    </a:rPr>
                    <a:t> </a:t>
                  </a:r>
                  <a:r>
                    <a:rPr sz="3200" dirty="0" err="1" smtClean="0">
                      <a:latin typeface="Constantia" panose="02030602050306030303" pitchFamily="18" charset="0"/>
                    </a:rPr>
                    <a:t>cần</a:t>
                  </a:r>
                  <a:r>
                    <a:rPr sz="3200" dirty="0" smtClean="0">
                      <a:latin typeface="Constantia" panose="02030602050306030303" pitchFamily="18" charset="0"/>
                    </a:rPr>
                    <a:t> </a:t>
                  </a:r>
                  <a:r>
                    <a:rPr sz="3200" dirty="0" err="1">
                      <a:latin typeface="Constantia" panose="02030602050306030303" pitchFamily="18" charset="0"/>
                    </a:rPr>
                    <a:t>làm</a:t>
                  </a:r>
                  <a:r>
                    <a:rPr sz="3200" dirty="0">
                      <a:latin typeface="Constantia" panose="02030602050306030303" pitchFamily="18" charset="0"/>
                    </a:rPr>
                    <a:t> </a:t>
                  </a:r>
                  <a:r>
                    <a:rPr sz="3200" dirty="0" err="1" smtClean="0">
                      <a:latin typeface="Constantia" panose="02030602050306030303" pitchFamily="18" charset="0"/>
                    </a:rPr>
                    <a:t>cho</a:t>
                  </a:r>
                  <a:r>
                    <a:rPr lang="en-US" sz="3200" dirty="0" smtClean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3200" dirty="0" smtClean="0"/>
                    <a:t>0</a:t>
                  </a:r>
                  <a:endParaRPr sz="3200"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351" name="cần làm ch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381" y="6796480"/>
                  <a:ext cx="5440785" cy="595035"/>
                </a:xfrm>
                <a:prstGeom prst="rect">
                  <a:avLst/>
                </a:prstGeom>
                <a:blipFill>
                  <a:blip r:embed="rId3"/>
                  <a:stretch>
                    <a:fillRect t="-14286" r="-2128" b="-32653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Hình chữ nhật"/>
            <p:cNvSpPr/>
            <p:nvPr/>
          </p:nvSpPr>
          <p:spPr>
            <a:xfrm>
              <a:off x="3208865" y="6731827"/>
              <a:ext cx="5463301" cy="779316"/>
            </a:xfrm>
            <a:prstGeom prst="rect">
              <a:avLst/>
            </a:prstGeom>
            <a:ln w="63500">
              <a:solidFill>
                <a:srgbClr val="EE230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3200">
                <a:latin typeface="Constantia" panose="0203060205030603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51920" y="2211839"/>
                <a:ext cx="7006938" cy="1254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200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 b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20" y="2211839"/>
                <a:ext cx="7006938" cy="125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34897" y="5045648"/>
            <a:ext cx="9211217" cy="660097"/>
            <a:chOff x="1111432" y="5167925"/>
            <a:chExt cx="9211217" cy="660097"/>
          </a:xfrm>
        </p:grpSpPr>
        <p:sp>
          <p:nvSpPr>
            <p:cNvPr id="342" name="Phân loại đúng"/>
            <p:cNvSpPr txBox="1"/>
            <p:nvPr/>
          </p:nvSpPr>
          <p:spPr>
            <a:xfrm>
              <a:off x="1111432" y="5188882"/>
              <a:ext cx="278441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sz="3200" dirty="0" err="1">
                  <a:latin typeface="Constantia" panose="02030602050306030303" pitchFamily="18" charset="0"/>
                </a:rPr>
                <a:t>Phân</a:t>
              </a:r>
              <a:r>
                <a:rPr sz="3200" dirty="0">
                  <a:latin typeface="Constantia" panose="02030602050306030303" pitchFamily="18" charset="0"/>
                </a:rPr>
                <a:t> </a:t>
              </a:r>
              <a:r>
                <a:rPr sz="3200" dirty="0" err="1">
                  <a:latin typeface="Constantia" panose="02030602050306030303" pitchFamily="18" charset="0"/>
                </a:rPr>
                <a:t>loại</a:t>
              </a:r>
              <a:r>
                <a:rPr sz="3200" dirty="0">
                  <a:latin typeface="Constantia" panose="02030602050306030303" pitchFamily="18" charset="0"/>
                </a:rPr>
                <a:t> </a:t>
              </a:r>
              <a:r>
                <a:rPr sz="3200" dirty="0" err="1">
                  <a:latin typeface="Constantia" panose="02030602050306030303" pitchFamily="18" charset="0"/>
                </a:rPr>
                <a:t>đúng</a:t>
              </a:r>
              <a:endParaRPr sz="3200" dirty="0">
                <a:latin typeface="Constantia" panose="0203060205030603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là tập rỗng"/>
                <p:cNvSpPr txBox="1"/>
                <p:nvPr/>
              </p:nvSpPr>
              <p:spPr>
                <a:xfrm>
                  <a:off x="5055457" y="5167925"/>
                  <a:ext cx="2349234" cy="59503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000">
                      <a:latin typeface="+mj-lt"/>
                      <a:ea typeface="+mj-ea"/>
                      <a:cs typeface="+mj-cs"/>
                      <a:sym typeface="Helvetica Neue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 err="1" smtClean="0">
                      <a:latin typeface="Constantia" panose="02030602050306030303" pitchFamily="18" charset="0"/>
                    </a:rPr>
                    <a:t>là</a:t>
                  </a:r>
                  <a:r>
                    <a:rPr lang="en-US" sz="3200" dirty="0" smtClean="0"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>
                      <a:latin typeface="Constantia" panose="02030602050306030303" pitchFamily="18" charset="0"/>
                    </a:rPr>
                    <a:t>tập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>
                      <a:latin typeface="Constantia" panose="02030602050306030303" pitchFamily="18" charset="0"/>
                    </a:rPr>
                    <a:t>rỗng</a:t>
                  </a:r>
                  <a:endParaRPr sz="3200"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346" name="là tập rỗ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457" y="5167925"/>
                  <a:ext cx="2349234" cy="595035"/>
                </a:xfrm>
                <a:prstGeom prst="rect">
                  <a:avLst/>
                </a:prstGeom>
                <a:blipFill>
                  <a:blip r:embed="rId5"/>
                  <a:stretch>
                    <a:fillRect t="-11340" r="-8052" b="-34021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Mũi tên"/>
            <p:cNvSpPr/>
            <p:nvPr/>
          </p:nvSpPr>
          <p:spPr>
            <a:xfrm>
              <a:off x="4004988" y="5237698"/>
              <a:ext cx="975145" cy="568459"/>
            </a:xfrm>
            <a:prstGeom prst="rightArrow">
              <a:avLst>
                <a:gd name="adj1" fmla="val 32177"/>
                <a:gd name="adj2" fmla="val 83454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3200">
                <a:latin typeface="Constantia" panose="02030602050306030303" pitchFamily="18" charset="0"/>
              </a:endParaRPr>
            </a:p>
          </p:txBody>
        </p:sp>
        <p:sp>
          <p:nvSpPr>
            <p:cNvPr id="350" name="Mũi tên"/>
            <p:cNvSpPr/>
            <p:nvPr/>
          </p:nvSpPr>
          <p:spPr>
            <a:xfrm>
              <a:off x="7480016" y="5259563"/>
              <a:ext cx="953119" cy="568459"/>
            </a:xfrm>
            <a:prstGeom prst="rightArrow">
              <a:avLst>
                <a:gd name="adj1" fmla="val 32177"/>
                <a:gd name="adj2" fmla="val 83454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3200">
                <a:latin typeface="Constantia" panose="0203060205030603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291684" y="5266049"/>
                  <a:ext cx="203096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3200" dirty="0" smtClean="0"/>
                    <a:t>0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684" y="5266049"/>
                  <a:ext cx="2030965" cy="492443"/>
                </a:xfrm>
                <a:prstGeom prst="rect">
                  <a:avLst/>
                </a:prstGeom>
                <a:blipFill>
                  <a:blip r:embed="rId6"/>
                  <a:stretch>
                    <a:fillRect t="-25926" b="-48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034897" y="6116554"/>
            <a:ext cx="7076536" cy="1277209"/>
            <a:chOff x="1034897" y="5719448"/>
            <a:chExt cx="7076536" cy="1277209"/>
          </a:xfrm>
        </p:grpSpPr>
        <p:grpSp>
          <p:nvGrpSpPr>
            <p:cNvPr id="15" name="Group 14"/>
            <p:cNvGrpSpPr/>
            <p:nvPr/>
          </p:nvGrpSpPr>
          <p:grpSpPr>
            <a:xfrm>
              <a:off x="1034897" y="6035683"/>
              <a:ext cx="3181504" cy="595035"/>
              <a:chOff x="1327837" y="5188882"/>
              <a:chExt cx="3181504" cy="595035"/>
            </a:xfrm>
          </p:grpSpPr>
          <p:sp>
            <p:nvSpPr>
              <p:cNvPr id="16" name="Phân loại đúng"/>
              <p:cNvSpPr txBox="1"/>
              <p:nvPr/>
            </p:nvSpPr>
            <p:spPr>
              <a:xfrm>
                <a:off x="1327837" y="5188882"/>
                <a:ext cx="2351606" cy="59503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r>
                  <a:rPr sz="3200" dirty="0" err="1">
                    <a:latin typeface="Constantia" panose="02030602050306030303" pitchFamily="18" charset="0"/>
                  </a:rPr>
                  <a:t>Phân</a:t>
                </a:r>
                <a:r>
                  <a:rPr sz="3200" dirty="0">
                    <a:latin typeface="Constantia" panose="02030602050306030303" pitchFamily="18" charset="0"/>
                  </a:rPr>
                  <a:t> </a:t>
                </a:r>
                <a:r>
                  <a:rPr sz="3200" dirty="0" err="1">
                    <a:latin typeface="Constantia" panose="02030602050306030303" pitchFamily="18" charset="0"/>
                  </a:rPr>
                  <a:t>loại</a:t>
                </a:r>
                <a:r>
                  <a:rPr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sai</a:t>
                </a:r>
                <a:endParaRPr sz="3200" dirty="0">
                  <a:latin typeface="Constantia" panose="02030602050306030303" pitchFamily="18" charset="0"/>
                </a:endParaRPr>
              </a:p>
            </p:txBody>
          </p:sp>
          <p:sp>
            <p:nvSpPr>
              <p:cNvPr id="18" name="Mũi tên"/>
              <p:cNvSpPr/>
              <p:nvPr/>
            </p:nvSpPr>
            <p:spPr>
              <a:xfrm>
                <a:off x="3802681" y="5303240"/>
                <a:ext cx="706660" cy="416024"/>
              </a:xfrm>
              <a:prstGeom prst="rightArrow">
                <a:avLst>
                  <a:gd name="adj1" fmla="val 32177"/>
                  <a:gd name="adj2" fmla="val 83454"/>
                </a:avLst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  <a:endParaRPr sz="3200">
                  <a:latin typeface="Constantia" panose="02030602050306030303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16401" y="5719448"/>
                  <a:ext cx="3895032" cy="12772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3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401" y="5719448"/>
                  <a:ext cx="3895032" cy="12772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Hoàn thiện giải thuật Perceptron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90727">
              <a:defRPr sz="6700"/>
            </a:lvl1pPr>
          </a:lstStyle>
          <a:p>
            <a:r>
              <a:rPr lang="en-US" sz="66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Giải</a:t>
            </a:r>
            <a:r>
              <a:rPr lang="en-US" sz="66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thuật</a:t>
            </a:r>
            <a:r>
              <a:rPr lang="en-US" sz="6600" b="1" dirty="0">
                <a:solidFill>
                  <a:srgbClr val="0070C0"/>
                </a:solidFill>
                <a:latin typeface="Constantia" panose="02030602050306030303" pitchFamily="18" charset="0"/>
              </a:rPr>
              <a:t> Perceptron</a:t>
            </a:r>
          </a:p>
        </p:txBody>
      </p:sp>
      <p:sp>
        <p:nvSpPr>
          <p:cNvPr id="359" name="Hàm J thay đổi theo w"/>
          <p:cNvSpPr txBox="1"/>
          <p:nvPr/>
        </p:nvSpPr>
        <p:spPr>
          <a:xfrm>
            <a:off x="452598" y="1672196"/>
            <a:ext cx="410208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rPr sz="3200" dirty="0" err="1">
                <a:latin typeface="Constantia" panose="02030602050306030303" pitchFamily="18" charset="0"/>
              </a:rPr>
              <a:t>Hàm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b="1" dirty="0">
                <a:latin typeface="Constantia" panose="02030602050306030303" pitchFamily="18" charset="0"/>
              </a:rPr>
              <a:t>J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thay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đổi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theo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b="1" dirty="0">
                <a:latin typeface="Constantia" panose="02030602050306030303" pitchFamily="18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45083" y="2557396"/>
                <a:ext cx="7006938" cy="1351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7"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83" y="2557396"/>
                <a:ext cx="7006938" cy="1351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09383" y="4104204"/>
                <a:ext cx="5603072" cy="1193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83" y="4104204"/>
                <a:ext cx="5603072" cy="1193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ần làm cho"/>
              <p:cNvSpPr txBox="1"/>
              <p:nvPr/>
            </p:nvSpPr>
            <p:spPr>
              <a:xfrm>
                <a:off x="2767125" y="5858848"/>
                <a:ext cx="5440785" cy="59503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sz="32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320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320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320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sz="3200" dirty="0" err="1" smtClean="0">
                    <a:latin typeface="Constantia" panose="02030602050306030303" pitchFamily="18" charset="0"/>
                  </a:rPr>
                  <a:t>cần</a:t>
                </a:r>
                <a:r>
                  <a:rPr sz="3200" dirty="0" smtClean="0">
                    <a:latin typeface="Constantia" panose="02030602050306030303" pitchFamily="18" charset="0"/>
                  </a:rPr>
                  <a:t> </a:t>
                </a:r>
                <a:r>
                  <a:rPr sz="3200" dirty="0" err="1">
                    <a:latin typeface="Constantia" panose="02030602050306030303" pitchFamily="18" charset="0"/>
                  </a:rPr>
                  <a:t>làm</a:t>
                </a:r>
                <a:r>
                  <a:rPr sz="3200" dirty="0">
                    <a:latin typeface="Constantia" panose="02030602050306030303" pitchFamily="18" charset="0"/>
                  </a:rPr>
                  <a:t> </a:t>
                </a:r>
                <a:r>
                  <a:rPr sz="3200" dirty="0" err="1" smtClean="0">
                    <a:latin typeface="Constantia" panose="02030602050306030303" pitchFamily="18" charset="0"/>
                  </a:rPr>
                  <a:t>cho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0</a:t>
                </a:r>
                <a:endParaRPr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6" name="cần làm ch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25" y="5858848"/>
                <a:ext cx="5440785" cy="595035"/>
              </a:xfrm>
              <a:prstGeom prst="rect">
                <a:avLst/>
              </a:prstGeom>
              <a:blipFill>
                <a:blip r:embed="rId4"/>
                <a:stretch>
                  <a:fillRect t="-14286" r="-2242" b="-32653"/>
                </a:stretch>
              </a:blipFill>
              <a:ln w="381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67125" y="6761375"/>
                <a:ext cx="8241359" cy="1234312"/>
              </a:xfrm>
              <a:prstGeom prst="rect">
                <a:avLst/>
              </a:prstGeom>
              <a:gradFill flip="none" rotWithShape="1">
                <a:gsLst>
                  <a:gs pos="0">
                    <a:srgbClr val="FFFF99">
                      <a:shade val="30000"/>
                      <a:satMod val="115000"/>
                    </a:srgbClr>
                  </a:gs>
                  <a:gs pos="50000">
                    <a:srgbClr val="FFFF99">
                      <a:shade val="67500"/>
                      <a:satMod val="115000"/>
                    </a:srgbClr>
                  </a:gs>
                  <a:gs pos="100000">
                    <a:srgbClr val="FFFF99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28575">
                <a:solidFill>
                  <a:srgbClr val="FFFF99"/>
                </a:solidFill>
              </a:ln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w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1</m:t>
                        </m:r>
                      </m:e>
                    </m:d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w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−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𝜂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32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3200" dirty="0" smtClean="0">
                    <a:solidFill>
                      <a:srgbClr val="00206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w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Neue"/>
                      </a:rPr>
                      <m:t>𝜂</m:t>
                    </m:r>
                    <m:d>
                      <m:d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𝑛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  <m:brk m:alnAt="7"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25" y="6761375"/>
                <a:ext cx="8241359" cy="1234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b="1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b="1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371" name="Thiết kế mạng Perceptron thực hiện hàm logic AND"/>
          <p:cNvSpPr txBox="1"/>
          <p:nvPr/>
        </p:nvSpPr>
        <p:spPr>
          <a:xfrm>
            <a:off x="337451" y="1339103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  <p:sp>
        <p:nvSpPr>
          <p:cNvPr id="372" name="Các mẫu"/>
          <p:cNvSpPr txBox="1"/>
          <p:nvPr/>
        </p:nvSpPr>
        <p:spPr>
          <a:xfrm>
            <a:off x="734491" y="2281278"/>
            <a:ext cx="175208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3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Các</a:t>
            </a:r>
            <a:r>
              <a:rPr sz="3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mẫu</a:t>
            </a:r>
            <a:endParaRPr sz="3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171" y="3066041"/>
            <a:ext cx="12756277" cy="1212300"/>
            <a:chOff x="150033" y="3229787"/>
            <a:chExt cx="12756277" cy="1212300"/>
          </a:xfrm>
        </p:grpSpPr>
        <p:pic>
          <p:nvPicPr>
            <p:cNvPr id="373" name="Hình ảnh" descr="Hình ảnh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0033" y="3229787"/>
              <a:ext cx="2921001" cy="118820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4" name="Hình ảnh" descr="Hình ảnh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25938" y="3253540"/>
              <a:ext cx="2921002" cy="11684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5" name="Hình ảnh" descr="Hình ảnh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5623" y="3248631"/>
              <a:ext cx="2921002" cy="11782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6" name="Hình ảnh" descr="Hình ảnh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985308" y="3233397"/>
              <a:ext cx="2921002" cy="120869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377" name="Hình ảnh" descr="Hình ảnh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45378" y="5004437"/>
            <a:ext cx="9314044" cy="3066013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Mục tiêu là xác định ma trận w để có đường ranh giới"/>
          <p:cNvSpPr txBox="1"/>
          <p:nvPr/>
        </p:nvSpPr>
        <p:spPr>
          <a:xfrm>
            <a:off x="2143950" y="8648832"/>
            <a:ext cx="912108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Mục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tiêu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xác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định</a:t>
            </a:r>
            <a:r>
              <a:rPr dirty="0">
                <a:latin typeface="Constantia" panose="02030602050306030303" pitchFamily="18" charset="0"/>
              </a:rPr>
              <a:t> ma </a:t>
            </a:r>
            <a:r>
              <a:rPr dirty="0" err="1">
                <a:latin typeface="Constantia" panose="02030602050306030303" pitchFamily="18" charset="0"/>
              </a:rPr>
              <a:t>trận</a:t>
            </a:r>
            <a:r>
              <a:rPr dirty="0">
                <a:latin typeface="Constantia" panose="02030602050306030303" pitchFamily="18" charset="0"/>
              </a:rPr>
              <a:t> w </a:t>
            </a:r>
            <a:r>
              <a:rPr dirty="0" err="1">
                <a:latin typeface="Constantia" panose="02030602050306030303" pitchFamily="18" charset="0"/>
              </a:rPr>
              <a:t>để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có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đường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giới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379" name="Dòng"/>
          <p:cNvSpPr/>
          <p:nvPr/>
        </p:nvSpPr>
        <p:spPr>
          <a:xfrm flipV="1">
            <a:off x="9042400" y="7556500"/>
            <a:ext cx="901700" cy="9525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>
              <a:latin typeface="Constantia" panose="0203060205030603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5800" y="76581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5450" y="630661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79578" y="7651003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03428" y="6232754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3147" y="5550431"/>
            <a:ext cx="2141206" cy="26598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6551" y="2636967"/>
            <a:ext cx="11946266" cy="1114101"/>
            <a:chOff x="150033" y="3229787"/>
            <a:chExt cx="12756277" cy="1212300"/>
          </a:xfrm>
        </p:grpSpPr>
        <p:pic>
          <p:nvPicPr>
            <p:cNvPr id="384" name="Hình ảnh" descr="Hình ảnh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0033" y="3229787"/>
              <a:ext cx="2921001" cy="118820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5" name="Hình ảnh" descr="Hình ảnh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25938" y="3253540"/>
              <a:ext cx="2921002" cy="11684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6" name="Hình ảnh" descr="Hình ảnh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5623" y="3248631"/>
              <a:ext cx="2921002" cy="11782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7" name="Hình ảnh" descr="Hình ảnh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985308" y="3233397"/>
              <a:ext cx="2921002" cy="120869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88" name="Giải bằng cách thay đổi hàm kích thích"/>
          <p:cNvSpPr txBox="1"/>
          <p:nvPr/>
        </p:nvSpPr>
        <p:spPr>
          <a:xfrm>
            <a:off x="756551" y="4043647"/>
            <a:ext cx="713727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bằng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thay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đổi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hàm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kích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thích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389" name="Chọn hàm kích thích dạng step, b=0, w = [0.5  0.5]"/>
          <p:cNvSpPr txBox="1"/>
          <p:nvPr/>
        </p:nvSpPr>
        <p:spPr>
          <a:xfrm>
            <a:off x="756551" y="4655758"/>
            <a:ext cx="846706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Chọn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hàm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kích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thích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dạng</a:t>
            </a:r>
            <a:r>
              <a:rPr dirty="0">
                <a:latin typeface="Constantia" panose="02030602050306030303" pitchFamily="18" charset="0"/>
              </a:rPr>
              <a:t> step, b=0, w = [0.5  0.5]</a:t>
            </a:r>
          </a:p>
        </p:txBody>
      </p:sp>
      <p:pic>
        <p:nvPicPr>
          <p:cNvPr id="390" name="Hình ảnh" descr="Hình ảnh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21927" y="5167117"/>
            <a:ext cx="4252385" cy="2857603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y = 0 nếu v &lt; 0.5"/>
              <p:cNvSpPr txBox="1"/>
              <p:nvPr/>
            </p:nvSpPr>
            <p:spPr>
              <a:xfrm>
                <a:off x="1970376" y="6359956"/>
                <a:ext cx="2354812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0 </a:t>
                </a:r>
                <a:r>
                  <a:rPr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v</a:t>
                </a: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 </a:t>
                </a:r>
                <a:endParaRPr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1" name="y = 0 nếu v &lt; 0.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76" y="6359956"/>
                <a:ext cx="2354812" cy="471924"/>
              </a:xfrm>
              <a:prstGeom prst="rect">
                <a:avLst/>
              </a:prstGeom>
              <a:blipFill>
                <a:blip r:embed="rId7"/>
                <a:stretch>
                  <a:fillRect l="-3618" t="-7692" r="-3618" b="-282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hiết kế mạng Perceptron thực hiện hàm logic AND"/>
          <p:cNvSpPr txBox="1"/>
          <p:nvPr/>
        </p:nvSpPr>
        <p:spPr>
          <a:xfrm>
            <a:off x="756551" y="1358696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4311" y="8029232"/>
                <a:ext cx="8865619" cy="147732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tabLst>
                    <a:tab pos="177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11" y="8029232"/>
                <a:ext cx="8865619" cy="1477328"/>
              </a:xfrm>
              <a:prstGeom prst="rect">
                <a:avLst/>
              </a:prstGeom>
              <a:blipFill>
                <a:blip r:embed="rId8"/>
                <a:stretch>
                  <a:fillRect b="-5242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ác mẫu"/>
          <p:cNvSpPr txBox="1"/>
          <p:nvPr/>
        </p:nvSpPr>
        <p:spPr>
          <a:xfrm>
            <a:off x="887774" y="2059250"/>
            <a:ext cx="175208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3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Các</a:t>
            </a:r>
            <a:r>
              <a:rPr sz="3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mẫu</a:t>
            </a:r>
            <a:endParaRPr sz="3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408" name="Giải với việc cố định bias b"/>
          <p:cNvSpPr txBox="1"/>
          <p:nvPr/>
        </p:nvSpPr>
        <p:spPr>
          <a:xfrm>
            <a:off x="724475" y="4255906"/>
            <a:ext cx="50067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với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việc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cố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định</a:t>
            </a:r>
            <a:r>
              <a:rPr dirty="0">
                <a:latin typeface="Constantia" panose="02030602050306030303" pitchFamily="18" charset="0"/>
              </a:rPr>
              <a:t> bias b</a:t>
            </a:r>
          </a:p>
        </p:txBody>
      </p:sp>
      <p:pic>
        <p:nvPicPr>
          <p:cNvPr id="409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9250" y="5209718"/>
            <a:ext cx="3924651" cy="3903437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Chọn đường ranh giới là đường thẳng"/>
          <p:cNvSpPr txBox="1"/>
          <p:nvPr/>
        </p:nvSpPr>
        <p:spPr>
          <a:xfrm>
            <a:off x="724475" y="4989530"/>
            <a:ext cx="66492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Chọn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đường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giới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đường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thẳng</a:t>
            </a:r>
            <a:r>
              <a:rPr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411" name="Chọn vector trọng số vuông góc đường ranh giới"/>
          <p:cNvSpPr txBox="1"/>
          <p:nvPr/>
        </p:nvSpPr>
        <p:spPr>
          <a:xfrm>
            <a:off x="724475" y="5588375"/>
            <a:ext cx="693926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Chọn</a:t>
            </a:r>
            <a:r>
              <a:rPr dirty="0">
                <a:latin typeface="Constantia" panose="02030602050306030303" pitchFamily="18" charset="0"/>
              </a:rPr>
              <a:t> vector </a:t>
            </a:r>
            <a:r>
              <a:rPr dirty="0" err="1">
                <a:latin typeface="Constantia" panose="02030602050306030303" pitchFamily="18" charset="0"/>
              </a:rPr>
              <a:t>trọng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số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vuông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góc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đường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giới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412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139" y="6443993"/>
            <a:ext cx="1829479" cy="143488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hiết kế mạng Perceptron thực hiện hàm logic AND"/>
          <p:cNvSpPr txBox="1"/>
          <p:nvPr/>
        </p:nvSpPr>
        <p:spPr>
          <a:xfrm>
            <a:off x="579469" y="1729116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4475" y="2796602"/>
            <a:ext cx="11946266" cy="1114101"/>
            <a:chOff x="150033" y="3229787"/>
            <a:chExt cx="12756277" cy="1212300"/>
          </a:xfrm>
        </p:grpSpPr>
        <p:pic>
          <p:nvPicPr>
            <p:cNvPr id="16" name="Hình ảnh" descr="Hình ảnh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0033" y="3229787"/>
              <a:ext cx="2921001" cy="118820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" name="Hình ảnh" descr="Hình ảnh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25938" y="3253540"/>
              <a:ext cx="2921002" cy="11684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8" name="Hình ảnh" descr="Hình ảnh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655623" y="3248631"/>
              <a:ext cx="2921002" cy="11782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Hình ảnh" descr="Hình ảnh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985308" y="3233397"/>
              <a:ext cx="2921002" cy="120869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0" name="Các mẫu"/>
          <p:cNvSpPr txBox="1"/>
          <p:nvPr/>
        </p:nvSpPr>
        <p:spPr>
          <a:xfrm>
            <a:off x="855698" y="2218885"/>
            <a:ext cx="175208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3200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Các</a:t>
            </a:r>
            <a:r>
              <a:rPr sz="3200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sz="3200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mẫu</a:t>
            </a:r>
            <a:endParaRPr sz="3200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7781" y="8592457"/>
                <a:ext cx="5171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81" y="8592457"/>
                <a:ext cx="5171876" cy="46166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416" name="Giải với việc cố định bias b"/>
          <p:cNvSpPr txBox="1"/>
          <p:nvPr/>
        </p:nvSpPr>
        <p:spPr>
          <a:xfrm>
            <a:off x="669938" y="2172270"/>
            <a:ext cx="50067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với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việc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cố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định</a:t>
            </a:r>
            <a:r>
              <a:rPr dirty="0">
                <a:latin typeface="Constantia" panose="02030602050306030303" pitchFamily="18" charset="0"/>
              </a:rPr>
              <a:t> bias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Lấy 1 điểm trên biên thoả mãn"/>
              <p:cNvSpPr txBox="1"/>
              <p:nvPr/>
            </p:nvSpPr>
            <p:spPr>
              <a:xfrm>
                <a:off x="2461721" y="2931142"/>
                <a:ext cx="8265019" cy="28725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vi-VN" dirty="0" smtClean="0">
                    <a:latin typeface="Constantia" panose="02030602050306030303" pitchFamily="18" charset="0"/>
                  </a:rPr>
                  <a:t>Lấy</a:t>
                </a:r>
                <a:r>
                  <a:rPr lang="vi-VN" dirty="0">
                    <a:latin typeface="Constantia" panose="02030602050306030303" pitchFamily="18" charset="0"/>
                  </a:rPr>
                  <a:t> 1 điểm trên biên thoả </a:t>
                </a:r>
                <a:r>
                  <a:rPr lang="vi-VN" dirty="0" smtClean="0">
                    <a:latin typeface="Constantia" panose="02030602050306030303" pitchFamily="18" charset="0"/>
                  </a:rPr>
                  <a:t>mãn</a:t>
                </a:r>
                <a:r>
                  <a:rPr lang="en-US" dirty="0" smtClean="0">
                    <a:latin typeface="Constantia" panose="02030602050306030303" pitchFamily="18" charset="0"/>
                  </a:rPr>
                  <a:t>:</a:t>
                </a: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>
                  <a:latin typeface="Constantia" panose="02030602050306030303" pitchFamily="18" charset="0"/>
                </a:endParaRPr>
              </a:p>
              <a:p>
                <a:pPr marL="406400" indent="-406400" algn="l">
                  <a:buFont typeface="Wingdings" panose="05000000000000000000" pitchFamily="2" charset="2"/>
                  <a:buChar char="Ø"/>
                </a:pPr>
                <a:r>
                  <a:rPr lang="en-US" dirty="0" err="1">
                    <a:latin typeface="Constantia" panose="02030602050306030303" pitchFamily="18" charset="0"/>
                  </a:rPr>
                  <a:t>Giả</a:t>
                </a:r>
                <a:r>
                  <a:rPr lang="en-US" dirty="0">
                    <a:latin typeface="Constantia" panose="02030602050306030303" pitchFamily="18" charset="0"/>
                  </a:rPr>
                  <a:t> </a:t>
                </a:r>
                <a:r>
                  <a:rPr lang="en-US" dirty="0" err="1">
                    <a:latin typeface="Constantia" panose="02030602050306030303" pitchFamily="18" charset="0"/>
                  </a:rPr>
                  <a:t>sử</a:t>
                </a:r>
                <a:r>
                  <a:rPr lang="en-US" dirty="0">
                    <a:latin typeface="Constantia" panose="02030602050306030303" pitchFamily="18" charset="0"/>
                  </a:rPr>
                  <a:t> </a:t>
                </a:r>
                <a:r>
                  <a:rPr lang="en-US" dirty="0" err="1">
                    <a:latin typeface="Constantia" panose="02030602050306030303" pitchFamily="18" charset="0"/>
                  </a:rPr>
                  <a:t>chọn</a:t>
                </a:r>
                <a:r>
                  <a:rPr lang="en-US" dirty="0">
                    <a:latin typeface="Constantia" panose="02030602050306030303" pitchFamily="18" charset="0"/>
                  </a:rPr>
                  <a:t> P</a:t>
                </a:r>
                <a:r>
                  <a:rPr lang="en-US" baseline="-5998" dirty="0">
                    <a:latin typeface="Constantia" panose="02030602050306030303" pitchFamily="18" charset="0"/>
                  </a:rPr>
                  <a:t>2 </a:t>
                </a:r>
                <a:r>
                  <a:rPr lang="en-US" dirty="0" err="1">
                    <a:latin typeface="Constantia" panose="02030602050306030303" pitchFamily="18" charset="0"/>
                  </a:rPr>
                  <a:t>có</a:t>
                </a:r>
                <a:r>
                  <a:rPr lang="en-US" dirty="0">
                    <a:latin typeface="Constantia" panose="02030602050306030303" pitchFamily="18" charset="0"/>
                  </a:rPr>
                  <a:t> d</a:t>
                </a:r>
                <a:r>
                  <a:rPr lang="en-US" baseline="-5998" dirty="0">
                    <a:latin typeface="Constantia" panose="02030602050306030303" pitchFamily="18" charset="0"/>
                  </a:rPr>
                  <a:t>2 </a:t>
                </a:r>
                <a:r>
                  <a:rPr lang="en-US" dirty="0">
                    <a:latin typeface="Constantia" panose="02030602050306030303" pitchFamily="18" charset="0"/>
                  </a:rPr>
                  <a:t>= </a:t>
                </a:r>
                <a:r>
                  <a:rPr lang="en-US" dirty="0" smtClean="0">
                    <a:latin typeface="Constantia" panose="02030602050306030303" pitchFamily="18" charset="0"/>
                  </a:rPr>
                  <a:t>0</a:t>
                </a:r>
              </a:p>
              <a:p>
                <a:pPr algn="l"/>
                <a:endParaRPr lang="en-US" dirty="0">
                  <a:latin typeface="Constantia" panose="02030602050306030303" pitchFamily="18" charset="0"/>
                </a:endParaRPr>
              </a:p>
              <a:p>
                <a:pPr algn="l"/>
                <a:endParaRPr lang="en-US" dirty="0">
                  <a:latin typeface="Constantia" panose="02030602050306030303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:endParaRPr lang="en-US" dirty="0" smtClean="0">
                  <a:latin typeface="Constantia" panose="02030602050306030303" pitchFamily="18" charset="0"/>
                </a:endParaRPr>
              </a:p>
              <a:p>
                <a:pPr algn="l"/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17" name="Lấy 1 điểm trên biên thoả mã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21" y="2931142"/>
                <a:ext cx="8265019" cy="2872581"/>
              </a:xfrm>
              <a:prstGeom prst="rect">
                <a:avLst/>
              </a:prstGeom>
              <a:blipFill>
                <a:blip r:embed="rId2"/>
                <a:stretch>
                  <a:fillRect l="-1991" t="-19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" name="Giả sử chọn P2 có d2 = 0"/>
          <p:cNvSpPr txBox="1"/>
          <p:nvPr/>
        </p:nvSpPr>
        <p:spPr>
          <a:xfrm>
            <a:off x="2752008" y="3593335"/>
            <a:ext cx="128304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3500" tIns="63500" rIns="63500" bIns="63500" anchor="b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 Neue"/>
              </a:defRPr>
            </a:pP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423" name="Huấn luyện mạng"/>
          <p:cNvSpPr txBox="1"/>
          <p:nvPr/>
        </p:nvSpPr>
        <p:spPr>
          <a:xfrm>
            <a:off x="2816160" y="4726957"/>
            <a:ext cx="31130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3500" tIns="63500" rIns="63500" bIns="63500" anchor="b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Huấn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luyện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mạng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16" name="Thiết kế mạng Perceptron thực hiện hàm logic AND"/>
          <p:cNvSpPr txBox="1"/>
          <p:nvPr/>
        </p:nvSpPr>
        <p:spPr>
          <a:xfrm>
            <a:off x="345209" y="1395268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79723" y="3919562"/>
            <a:ext cx="6144595" cy="817981"/>
            <a:chOff x="2571386" y="4722198"/>
            <a:chExt cx="6144595" cy="817981"/>
          </a:xfrm>
        </p:grpSpPr>
        <p:sp>
          <p:nvSpPr>
            <p:cNvPr id="21" name="Mũi tên"/>
            <p:cNvSpPr/>
            <p:nvPr/>
          </p:nvSpPr>
          <p:spPr>
            <a:xfrm>
              <a:off x="5985696" y="4722198"/>
              <a:ext cx="1008007" cy="807395"/>
            </a:xfrm>
            <a:prstGeom prst="rightArrow">
              <a:avLst>
                <a:gd name="adj1" fmla="val 33754"/>
                <a:gd name="adj2" fmla="val 64232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>
                <a:latin typeface="Constantia" panose="0203060205030603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71386" y="4722198"/>
                  <a:ext cx="3494507" cy="8179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86" y="4722198"/>
                  <a:ext cx="3494507" cy="8179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012702" y="4849637"/>
                  <a:ext cx="170327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702" y="4849637"/>
                  <a:ext cx="170327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57461" y="5534352"/>
            <a:ext cx="10729839" cy="817981"/>
            <a:chOff x="2410993" y="5498823"/>
            <a:chExt cx="10729839" cy="817981"/>
          </a:xfrm>
        </p:grpSpPr>
        <p:sp>
          <p:nvSpPr>
            <p:cNvPr id="424" name="Mẫu P1"/>
            <p:cNvSpPr txBox="1"/>
            <p:nvPr/>
          </p:nvSpPr>
          <p:spPr>
            <a:xfrm>
              <a:off x="2410993" y="5655303"/>
              <a:ext cx="1280800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/>
            <a:p>
              <a:pPr>
                <a:defRPr sz="30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P</a:t>
              </a:r>
              <a:r>
                <a:rPr baseline="-5998" dirty="0">
                  <a:latin typeface="Constantia" panose="02030602050306030303" pitchFamily="18" charset="0"/>
                </a:rPr>
                <a:t>1</a:t>
              </a:r>
            </a:p>
          </p:txBody>
        </p:sp>
        <p:sp>
          <p:nvSpPr>
            <p:cNvPr id="427" name="Thoả mãn"/>
            <p:cNvSpPr txBox="1"/>
            <p:nvPr/>
          </p:nvSpPr>
          <p:spPr>
            <a:xfrm>
              <a:off x="11323027" y="5564129"/>
              <a:ext cx="1817805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Thoả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mãn</a:t>
              </a:r>
              <a:endParaRPr dirty="0">
                <a:latin typeface="Constantia" panose="02030602050306030303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93940" y="5498823"/>
              <a:ext cx="7058829" cy="817981"/>
              <a:chOff x="2571386" y="4722198"/>
              <a:chExt cx="5398860" cy="817981"/>
            </a:xfrm>
          </p:grpSpPr>
          <p:sp>
            <p:nvSpPr>
              <p:cNvPr id="25" name="Mũi tên"/>
              <p:cNvSpPr/>
              <p:nvPr/>
            </p:nvSpPr>
            <p:spPr>
              <a:xfrm>
                <a:off x="5985697" y="4722198"/>
                <a:ext cx="817407" cy="807395"/>
              </a:xfrm>
              <a:prstGeom prst="rightArrow">
                <a:avLst>
                  <a:gd name="adj1" fmla="val 33754"/>
                  <a:gd name="adj2" fmla="val 64232"/>
                </a:avLst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  <a:endParaRPr>
                  <a:latin typeface="Constantia" panose="02030602050306030303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71386" y="4722198"/>
                    <a:ext cx="3494507" cy="8179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1386" y="4722198"/>
                    <a:ext cx="3494507" cy="81798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Mũi tên"/>
            <p:cNvSpPr/>
            <p:nvPr/>
          </p:nvSpPr>
          <p:spPr>
            <a:xfrm>
              <a:off x="10478468" y="5564129"/>
              <a:ext cx="844559" cy="665591"/>
            </a:xfrm>
            <a:prstGeom prst="rightArrow">
              <a:avLst>
                <a:gd name="adj1" fmla="val 33754"/>
                <a:gd name="adj2" fmla="val 64232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>
                <a:latin typeface="Constantia" panose="02030602050306030303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04562" y="6611118"/>
            <a:ext cx="10782738" cy="821187"/>
            <a:chOff x="2358094" y="5498823"/>
            <a:chExt cx="10782738" cy="821187"/>
          </a:xfrm>
        </p:grpSpPr>
        <p:sp>
          <p:nvSpPr>
            <p:cNvPr id="31" name="Mẫu P1"/>
            <p:cNvSpPr txBox="1"/>
            <p:nvPr/>
          </p:nvSpPr>
          <p:spPr>
            <a:xfrm>
              <a:off x="2358094" y="5655303"/>
              <a:ext cx="1386598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/>
            <a:p>
              <a:pPr>
                <a:defRPr sz="30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smtClean="0">
                  <a:latin typeface="Constantia" panose="02030602050306030303" pitchFamily="18" charset="0"/>
                </a:rPr>
                <a:t>P</a:t>
              </a:r>
              <a:r>
                <a:rPr lang="en-US" dirty="0" smtClean="0">
                  <a:latin typeface="Constantia" panose="02030602050306030303" pitchFamily="18" charset="0"/>
                </a:rPr>
                <a:t>2</a:t>
              </a:r>
              <a:endParaRPr baseline="-5998" dirty="0">
                <a:latin typeface="Constantia" panose="02030602050306030303" pitchFamily="18" charset="0"/>
              </a:endParaRPr>
            </a:p>
          </p:txBody>
        </p:sp>
        <p:sp>
          <p:nvSpPr>
            <p:cNvPr id="32" name="Thoả mãn"/>
            <p:cNvSpPr txBox="1"/>
            <p:nvPr/>
          </p:nvSpPr>
          <p:spPr>
            <a:xfrm>
              <a:off x="11323027" y="5564129"/>
              <a:ext cx="1817805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Thoả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mãn</a:t>
              </a:r>
              <a:endParaRPr dirty="0">
                <a:latin typeface="Constantia" panose="02030602050306030303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593940" y="5498823"/>
              <a:ext cx="7058829" cy="821187"/>
              <a:chOff x="2571386" y="4722198"/>
              <a:chExt cx="5398860" cy="821187"/>
            </a:xfrm>
          </p:grpSpPr>
          <p:sp>
            <p:nvSpPr>
              <p:cNvPr id="35" name="Mũi tên"/>
              <p:cNvSpPr/>
              <p:nvPr/>
            </p:nvSpPr>
            <p:spPr>
              <a:xfrm>
                <a:off x="5985697" y="4722198"/>
                <a:ext cx="817407" cy="807395"/>
              </a:xfrm>
              <a:prstGeom prst="rightArrow">
                <a:avLst>
                  <a:gd name="adj1" fmla="val 33754"/>
                  <a:gd name="adj2" fmla="val 64232"/>
                </a:avLst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  <a:endParaRPr>
                  <a:latin typeface="Constantia" panose="02030602050306030303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571386" y="4722198"/>
                    <a:ext cx="3494507" cy="8211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1386" y="4722198"/>
                    <a:ext cx="3494507" cy="821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Mũi tên"/>
            <p:cNvSpPr/>
            <p:nvPr/>
          </p:nvSpPr>
          <p:spPr>
            <a:xfrm>
              <a:off x="10478468" y="5564129"/>
              <a:ext cx="844559" cy="665591"/>
            </a:xfrm>
            <a:prstGeom prst="rightArrow">
              <a:avLst>
                <a:gd name="adj1" fmla="val 33754"/>
                <a:gd name="adj2" fmla="val 64232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>
                <a:latin typeface="Constantia" panose="02030602050306030303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909371" y="7714516"/>
            <a:ext cx="10777929" cy="821187"/>
            <a:chOff x="2362903" y="5498823"/>
            <a:chExt cx="10777929" cy="821187"/>
          </a:xfrm>
        </p:grpSpPr>
        <p:sp>
          <p:nvSpPr>
            <p:cNvPr id="39" name="Mẫu P1"/>
            <p:cNvSpPr txBox="1"/>
            <p:nvPr/>
          </p:nvSpPr>
          <p:spPr>
            <a:xfrm>
              <a:off x="2362903" y="5655303"/>
              <a:ext cx="1376980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/>
            <a:p>
              <a:pPr>
                <a:defRPr sz="30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smtClean="0">
                  <a:latin typeface="Constantia" panose="02030602050306030303" pitchFamily="18" charset="0"/>
                </a:rPr>
                <a:t>P</a:t>
              </a:r>
              <a:r>
                <a:rPr lang="en-US" dirty="0" smtClean="0">
                  <a:latin typeface="Constantia" panose="02030602050306030303" pitchFamily="18" charset="0"/>
                </a:rPr>
                <a:t>3</a:t>
              </a:r>
              <a:endParaRPr baseline="-5998" dirty="0">
                <a:latin typeface="Constantia" panose="02030602050306030303" pitchFamily="18" charset="0"/>
              </a:endParaRPr>
            </a:p>
          </p:txBody>
        </p:sp>
        <p:sp>
          <p:nvSpPr>
            <p:cNvPr id="40" name="Thoả mãn"/>
            <p:cNvSpPr txBox="1"/>
            <p:nvPr/>
          </p:nvSpPr>
          <p:spPr>
            <a:xfrm>
              <a:off x="11323027" y="5564129"/>
              <a:ext cx="1817805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Thoả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mãn</a:t>
              </a:r>
              <a:endParaRPr dirty="0">
                <a:latin typeface="Constantia" panose="02030602050306030303" pitchFamily="18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593940" y="5498823"/>
              <a:ext cx="7058829" cy="821187"/>
              <a:chOff x="2571386" y="4722198"/>
              <a:chExt cx="5398860" cy="821187"/>
            </a:xfrm>
          </p:grpSpPr>
          <p:sp>
            <p:nvSpPr>
              <p:cNvPr id="43" name="Mũi tên"/>
              <p:cNvSpPr/>
              <p:nvPr/>
            </p:nvSpPr>
            <p:spPr>
              <a:xfrm>
                <a:off x="5985697" y="4722198"/>
                <a:ext cx="817407" cy="807395"/>
              </a:xfrm>
              <a:prstGeom prst="rightArrow">
                <a:avLst>
                  <a:gd name="adj1" fmla="val 33754"/>
                  <a:gd name="adj2" fmla="val 64232"/>
                </a:avLst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  <a:endParaRPr>
                  <a:latin typeface="Constantia" panose="02030602050306030303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571386" y="4722198"/>
                    <a:ext cx="3494507" cy="8211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1386" y="4722198"/>
                    <a:ext cx="3494507" cy="821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Mũi tên"/>
            <p:cNvSpPr/>
            <p:nvPr/>
          </p:nvSpPr>
          <p:spPr>
            <a:xfrm>
              <a:off x="10478468" y="5564129"/>
              <a:ext cx="844559" cy="665591"/>
            </a:xfrm>
            <a:prstGeom prst="rightArrow">
              <a:avLst>
                <a:gd name="adj1" fmla="val 33754"/>
                <a:gd name="adj2" fmla="val 64232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>
                <a:latin typeface="Constantia" panose="02030602050306030303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95746" y="8761835"/>
            <a:ext cx="10791554" cy="821187"/>
            <a:chOff x="2349278" y="5498823"/>
            <a:chExt cx="10791554" cy="821187"/>
          </a:xfrm>
        </p:grpSpPr>
        <p:sp>
          <p:nvSpPr>
            <p:cNvPr id="47" name="Mẫu P1"/>
            <p:cNvSpPr txBox="1"/>
            <p:nvPr/>
          </p:nvSpPr>
          <p:spPr>
            <a:xfrm>
              <a:off x="2349278" y="5655303"/>
              <a:ext cx="1404231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/>
            <a:p>
              <a:pPr>
                <a:defRPr sz="30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smtClean="0">
                  <a:latin typeface="Constantia" panose="02030602050306030303" pitchFamily="18" charset="0"/>
                </a:rPr>
                <a:t>P</a:t>
              </a:r>
              <a:r>
                <a:rPr lang="en-US" dirty="0" smtClean="0">
                  <a:latin typeface="Constantia" panose="02030602050306030303" pitchFamily="18" charset="0"/>
                </a:rPr>
                <a:t>4</a:t>
              </a:r>
              <a:endParaRPr baseline="-5998" dirty="0">
                <a:latin typeface="Constantia" panose="02030602050306030303" pitchFamily="18" charset="0"/>
              </a:endParaRPr>
            </a:p>
          </p:txBody>
        </p:sp>
        <p:sp>
          <p:nvSpPr>
            <p:cNvPr id="48" name="Thoả mãn"/>
            <p:cNvSpPr txBox="1"/>
            <p:nvPr/>
          </p:nvSpPr>
          <p:spPr>
            <a:xfrm>
              <a:off x="11323027" y="5564129"/>
              <a:ext cx="1817805" cy="58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3500" tIns="63500" rIns="63500" bIns="63500" anchor="b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Thoả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mãn</a:t>
              </a:r>
              <a:endParaRPr dirty="0">
                <a:latin typeface="Constantia" panose="02030602050306030303" pitchFamily="18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593940" y="5498823"/>
              <a:ext cx="7058829" cy="821187"/>
              <a:chOff x="2571386" y="4722198"/>
              <a:chExt cx="5398860" cy="821187"/>
            </a:xfrm>
          </p:grpSpPr>
          <p:sp>
            <p:nvSpPr>
              <p:cNvPr id="51" name="Mũi tên"/>
              <p:cNvSpPr/>
              <p:nvPr/>
            </p:nvSpPr>
            <p:spPr>
              <a:xfrm>
                <a:off x="5985697" y="4722198"/>
                <a:ext cx="817407" cy="807395"/>
              </a:xfrm>
              <a:prstGeom prst="rightArrow">
                <a:avLst>
                  <a:gd name="adj1" fmla="val 33754"/>
                  <a:gd name="adj2" fmla="val 64232"/>
                </a:avLst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  <a:endParaRPr>
                  <a:latin typeface="Constantia" panose="02030602050306030303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571386" y="4722198"/>
                    <a:ext cx="3494507" cy="8211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1386" y="4722198"/>
                    <a:ext cx="3494507" cy="821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190" y="4836234"/>
                    <a:ext cx="1138056" cy="49244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Mũi tên"/>
            <p:cNvSpPr/>
            <p:nvPr/>
          </p:nvSpPr>
          <p:spPr>
            <a:xfrm>
              <a:off x="10478468" y="5564129"/>
              <a:ext cx="844559" cy="665591"/>
            </a:xfrm>
            <a:prstGeom prst="rightArrow">
              <a:avLst>
                <a:gd name="adj1" fmla="val 33754"/>
                <a:gd name="adj2" fmla="val 64232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>
                <a:latin typeface="Constantia" panose="02030602050306030303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Giải với việc cố định bias b"/>
              <p:cNvSpPr txBox="1"/>
              <p:nvPr/>
            </p:nvSpPr>
            <p:spPr>
              <a:xfrm>
                <a:off x="775617" y="2415726"/>
                <a:ext cx="4986942" cy="22544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3000" b="1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r>
                  <a:rPr lang="vi-VN" dirty="0" smtClean="0">
                    <a:latin typeface="Constantia" panose="02030602050306030303" pitchFamily="18" charset="0"/>
                  </a:rPr>
                  <a:t>Giải </a:t>
                </a:r>
                <a:r>
                  <a:rPr lang="vi-VN" dirty="0">
                    <a:latin typeface="Constantia" panose="02030602050306030303" pitchFamily="18" charset="0"/>
                  </a:rPr>
                  <a:t>với việc cố định bias </a:t>
                </a:r>
                <a:r>
                  <a:rPr lang="vi-VN" dirty="0" smtClean="0">
                    <a:latin typeface="Constantia" panose="02030602050306030303" pitchFamily="18" charset="0"/>
                  </a:rPr>
                  <a:t>b</a:t>
                </a:r>
                <a:endParaRPr lang="en-US" dirty="0" smtClean="0">
                  <a:latin typeface="Constantia" panose="02030602050306030303" pitchFamily="18" charset="0"/>
                </a:endParaRPr>
              </a:p>
              <a:p>
                <a:endParaRPr lang="vi-VN" dirty="0" smtClean="0"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vi-VN" dirty="0" smtClean="0">
                  <a:latin typeface="Constantia" panose="02030602050306030303" pitchFamily="18" charset="0"/>
                </a:endParaRPr>
              </a:p>
              <a:p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47" name="Giải với việc cố định bias b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7" y="2415726"/>
                <a:ext cx="4986942" cy="2254400"/>
              </a:xfrm>
              <a:prstGeom prst="rect">
                <a:avLst/>
              </a:prstGeom>
              <a:blipFill>
                <a:blip r:embed="rId2"/>
                <a:stretch>
                  <a:fillRect l="-3178" t="-2432" r="-317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1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8906" y="4876710"/>
            <a:ext cx="4485500" cy="4287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Hình ảnh" descr="Hình ảnh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06" y="4762937"/>
            <a:ext cx="4726009" cy="451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Mũi tên"/>
          <p:cNvSpPr/>
          <p:nvPr/>
        </p:nvSpPr>
        <p:spPr>
          <a:xfrm>
            <a:off x="5762559" y="6385333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>
              <a:latin typeface="Constantia" panose="02030602050306030303" pitchFamily="18" charset="0"/>
            </a:endParaRPr>
          </a:p>
        </p:txBody>
      </p:sp>
      <p:sp>
        <p:nvSpPr>
          <p:cNvPr id="11" name="Thiết kế mạng Perceptron thực hiện hàm logic AND"/>
          <p:cNvSpPr txBox="1"/>
          <p:nvPr/>
        </p:nvSpPr>
        <p:spPr>
          <a:xfrm>
            <a:off x="314091" y="1386773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457" name="Giải với bias b cũng là một tham số học"/>
          <p:cNvSpPr txBox="1"/>
          <p:nvPr/>
        </p:nvSpPr>
        <p:spPr>
          <a:xfrm>
            <a:off x="395714" y="2302629"/>
            <a:ext cx="732282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với</a:t>
            </a:r>
            <a:r>
              <a:rPr dirty="0">
                <a:latin typeface="Constantia" panose="02030602050306030303" pitchFamily="18" charset="0"/>
              </a:rPr>
              <a:t> bias b </a:t>
            </a:r>
            <a:r>
              <a:rPr dirty="0" err="1">
                <a:latin typeface="Constantia" panose="02030602050306030303" pitchFamily="18" charset="0"/>
              </a:rPr>
              <a:t>cũng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tham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số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học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458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33" y="3229787"/>
            <a:ext cx="2921001" cy="1188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5938" y="3253540"/>
            <a:ext cx="2921002" cy="1168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Hình ảnh" descr="Hình ảnh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5623" y="3248631"/>
            <a:ext cx="2921002" cy="1178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Hình ảnh" descr="Hình ảnh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85308" y="3233397"/>
            <a:ext cx="2921002" cy="1208690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Mũi tên"/>
          <p:cNvSpPr/>
          <p:nvPr/>
        </p:nvSpPr>
        <p:spPr>
          <a:xfrm rot="5400000">
            <a:off x="4915303" y="5573680"/>
            <a:ext cx="2811562" cy="941391"/>
          </a:xfrm>
          <a:prstGeom prst="rightArrow">
            <a:avLst>
              <a:gd name="adj1" fmla="val 37415"/>
              <a:gd name="adj2" fmla="val 4603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>
              <a:latin typeface="Constantia" panose="02030602050306030303" pitchFamily="18" charset="0"/>
            </a:endParaRPr>
          </a:p>
        </p:txBody>
      </p:sp>
      <p:sp>
        <p:nvSpPr>
          <p:cNvPr id="468" name="Bias b cũng được coi là một tham số trong quá trình học"/>
          <p:cNvSpPr txBox="1"/>
          <p:nvPr/>
        </p:nvSpPr>
        <p:spPr>
          <a:xfrm>
            <a:off x="7342855" y="4445871"/>
            <a:ext cx="556164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>
                <a:latin typeface="Constantia" panose="02030602050306030303" pitchFamily="18" charset="0"/>
              </a:rPr>
              <a:t>Bias b cũng được coi là một tham số trong quá trình học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7175" y="4541703"/>
            <a:ext cx="5347717" cy="3168631"/>
            <a:chOff x="282693" y="4566461"/>
            <a:chExt cx="5347717" cy="3168631"/>
          </a:xfrm>
        </p:grpSpPr>
        <p:sp>
          <p:nvSpPr>
            <p:cNvPr id="3" name="Rectangle 2"/>
            <p:cNvSpPr/>
            <p:nvPr/>
          </p:nvSpPr>
          <p:spPr>
            <a:xfrm>
              <a:off x="284506" y="4566461"/>
              <a:ext cx="5345904" cy="316863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693" y="4769202"/>
              <a:ext cx="5161351" cy="2798003"/>
            </a:xfrm>
            <a:prstGeom prst="rect">
              <a:avLst/>
            </a:prstGeom>
          </p:spPr>
        </p:pic>
      </p:grpSp>
      <p:sp>
        <p:nvSpPr>
          <p:cNvPr id="6" name="Rounded Rectangle 5"/>
          <p:cNvSpPr/>
          <p:nvPr/>
        </p:nvSpPr>
        <p:spPr>
          <a:xfrm>
            <a:off x="397175" y="8001000"/>
            <a:ext cx="12302825" cy="16129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09400" y="8182626"/>
            <a:ext cx="12078374" cy="1327689"/>
            <a:chOff x="111958" y="7823672"/>
            <a:chExt cx="12731523" cy="1683289"/>
          </a:xfrm>
        </p:grpSpPr>
        <p:pic>
          <p:nvPicPr>
            <p:cNvPr id="66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1958" y="7823672"/>
              <a:ext cx="2921002" cy="16832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7" name="MathTypeImage.pdf" descr="MathType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87864" y="7823672"/>
              <a:ext cx="2970511" cy="16832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8" name="MathTypeImage.pdf" descr="MathType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617548" y="7823672"/>
              <a:ext cx="2945756" cy="16832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9" name="MathTypeImage.pdf" descr="MathType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947233" y="7823672"/>
              <a:ext cx="2896248" cy="1683289"/>
            </a:xfrm>
            <a:prstGeom prst="rect">
              <a:avLst/>
            </a:prstGeom>
            <a:ln w="12700">
              <a:miter lim="400000"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38530" y="5762459"/>
                <a:ext cx="1993046" cy="1485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530" y="5762459"/>
                <a:ext cx="1993046" cy="14853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hiết kế mạng Perceptron thực hiện hàm logic AND"/>
          <p:cNvSpPr txBox="1"/>
          <p:nvPr/>
        </p:nvSpPr>
        <p:spPr>
          <a:xfrm>
            <a:off x="385635" y="1463287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erceptron và thuật toán perceptron"/>
          <p:cNvSpPr txBox="1">
            <a:spLocks noGrp="1"/>
          </p:cNvSpPr>
          <p:nvPr>
            <p:ph type="ctrTitle"/>
          </p:nvPr>
        </p:nvSpPr>
        <p:spPr>
          <a:xfrm>
            <a:off x="412444" y="293913"/>
            <a:ext cx="12400417" cy="1013883"/>
          </a:xfrm>
          <a:prstGeom prst="rect">
            <a:avLst/>
          </a:prstGeom>
        </p:spPr>
        <p:txBody>
          <a:bodyPr>
            <a:noAutofit/>
          </a:bodyPr>
          <a:lstStyle>
            <a:lvl1pPr defTabSz="438150">
              <a:defRPr sz="6000"/>
            </a:lvl1pPr>
          </a:lstStyle>
          <a:p>
            <a:r>
              <a:rPr sz="5400" b="1" dirty="0">
                <a:solidFill>
                  <a:srgbClr val="561EE2"/>
                </a:solidFill>
                <a:latin typeface="Constantia" panose="02030602050306030303" pitchFamily="18" charset="0"/>
              </a:rPr>
              <a:t>Perceptron </a:t>
            </a:r>
            <a:r>
              <a:rPr sz="5400" b="1" dirty="0" err="1">
                <a:solidFill>
                  <a:srgbClr val="561EE2"/>
                </a:solidFill>
                <a:latin typeface="Constantia" panose="02030602050306030303" pitchFamily="18" charset="0"/>
              </a:rPr>
              <a:t>và</a:t>
            </a:r>
            <a:r>
              <a:rPr sz="5400" b="1" dirty="0">
                <a:solidFill>
                  <a:srgbClr val="561EE2"/>
                </a:solidFill>
                <a:latin typeface="Constantia" panose="02030602050306030303" pitchFamily="18" charset="0"/>
              </a:rPr>
              <a:t> </a:t>
            </a:r>
            <a:r>
              <a:rPr sz="5400" b="1" dirty="0" err="1">
                <a:solidFill>
                  <a:srgbClr val="561EE2"/>
                </a:solidFill>
                <a:latin typeface="Constantia" panose="02030602050306030303" pitchFamily="18" charset="0"/>
              </a:rPr>
              <a:t>thuật</a:t>
            </a:r>
            <a:r>
              <a:rPr sz="5400" b="1" dirty="0">
                <a:solidFill>
                  <a:srgbClr val="561EE2"/>
                </a:solidFill>
                <a:latin typeface="Constantia" panose="02030602050306030303" pitchFamily="18" charset="0"/>
              </a:rPr>
              <a:t> </a:t>
            </a:r>
            <a:r>
              <a:rPr sz="5400" b="1" dirty="0" err="1" smtClean="0">
                <a:solidFill>
                  <a:srgbClr val="561EE2"/>
                </a:solidFill>
                <a:latin typeface="Constantia" panose="02030602050306030303" pitchFamily="18" charset="0"/>
              </a:rPr>
              <a:t>toán</a:t>
            </a:r>
            <a:r>
              <a:rPr lang="en-US" sz="5400" b="1" dirty="0" smtClean="0">
                <a:solidFill>
                  <a:srgbClr val="561EE2"/>
                </a:solidFill>
                <a:latin typeface="Constantia" panose="02030602050306030303" pitchFamily="18" charset="0"/>
              </a:rPr>
              <a:t> </a:t>
            </a:r>
            <a:r>
              <a:rPr sz="5400" b="1" dirty="0" smtClean="0">
                <a:solidFill>
                  <a:srgbClr val="561EE2"/>
                </a:solidFill>
                <a:latin typeface="Constantia" panose="02030602050306030303" pitchFamily="18" charset="0"/>
              </a:rPr>
              <a:t>perceptron</a:t>
            </a:r>
            <a:endParaRPr sz="5400" b="1" dirty="0">
              <a:solidFill>
                <a:srgbClr val="561EE2"/>
              </a:solidFill>
              <a:latin typeface="Constantia" panose="02030602050306030303" pitchFamily="18" charset="0"/>
            </a:endParaRPr>
          </a:p>
        </p:txBody>
      </p:sp>
      <p:sp>
        <p:nvSpPr>
          <p:cNvPr id="127" name="Giới thiệu Perceptron…"/>
          <p:cNvSpPr txBox="1">
            <a:spLocks noGrp="1"/>
          </p:cNvSpPr>
          <p:nvPr>
            <p:ph type="subTitle" idx="1"/>
          </p:nvPr>
        </p:nvSpPr>
        <p:spPr>
          <a:xfrm>
            <a:off x="1213414" y="1865234"/>
            <a:ext cx="10343918" cy="3310924"/>
          </a:xfrm>
          <a:prstGeom prst="rect">
            <a:avLst/>
          </a:prstGeom>
        </p:spPr>
        <p:txBody>
          <a:bodyPr/>
          <a:lstStyle/>
          <a:p>
            <a:pPr marL="635000" indent="-635000" algn="just">
              <a:buClr>
                <a:srgbClr val="002060"/>
              </a:buClr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Giới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thiệu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Perceptron</a:t>
            </a:r>
          </a:p>
          <a:p>
            <a:pPr marL="635000" indent="-635000" algn="just">
              <a:buClr>
                <a:srgbClr val="002060"/>
              </a:buClr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Xây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dựng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lý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thuyết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Perceptron</a:t>
            </a:r>
          </a:p>
          <a:p>
            <a:pPr marL="635000" indent="-635000" algn="just">
              <a:buClr>
                <a:srgbClr val="002060"/>
              </a:buClr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Giải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thuật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Perceptron - PLA</a:t>
            </a:r>
          </a:p>
          <a:p>
            <a:pPr marL="635000" indent="-635000" algn="just">
              <a:buClr>
                <a:srgbClr val="002060"/>
              </a:buClr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Ví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dụ</a:t>
            </a:r>
            <a:endParaRPr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28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58689" y="3950274"/>
            <a:ext cx="1905000" cy="56425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74759" y="3422300"/>
            <a:ext cx="12686531" cy="6078769"/>
            <a:chOff x="350033" y="3618243"/>
            <a:chExt cx="12686531" cy="6078769"/>
          </a:xfrm>
          <a:solidFill>
            <a:srgbClr val="FFFF99"/>
          </a:solidFill>
        </p:grpSpPr>
        <p:sp>
          <p:nvSpPr>
            <p:cNvPr id="40" name="Rectangle 39"/>
            <p:cNvSpPr/>
            <p:nvPr/>
          </p:nvSpPr>
          <p:spPr>
            <a:xfrm>
              <a:off x="350033" y="3618243"/>
              <a:ext cx="12686531" cy="60787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hoả mãn"/>
            <p:cNvSpPr txBox="1"/>
            <p:nvPr/>
          </p:nvSpPr>
          <p:spPr>
            <a:xfrm>
              <a:off x="10818110" y="4146217"/>
              <a:ext cx="1930016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b="1" dirty="0" err="1">
                  <a:latin typeface="Constantia" panose="02030602050306030303" pitchFamily="18" charset="0"/>
                </a:rPr>
                <a:t>Thoả</a:t>
              </a:r>
              <a:r>
                <a:rPr b="1" dirty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  <p:sp>
          <p:nvSpPr>
            <p:cNvPr id="42" name="Thoả mãn"/>
            <p:cNvSpPr txBox="1"/>
            <p:nvPr/>
          </p:nvSpPr>
          <p:spPr>
            <a:xfrm>
              <a:off x="10818110" y="5865085"/>
              <a:ext cx="1930016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b="1" dirty="0" err="1">
                  <a:latin typeface="Constantia" panose="02030602050306030303" pitchFamily="18" charset="0"/>
                </a:rPr>
                <a:t>Thoả</a:t>
              </a:r>
              <a:r>
                <a:rPr b="1" dirty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  <p:sp>
          <p:nvSpPr>
            <p:cNvPr id="44" name="Học mẫu 2"/>
            <p:cNvSpPr txBox="1"/>
            <p:nvPr/>
          </p:nvSpPr>
          <p:spPr>
            <a:xfrm>
              <a:off x="373667" y="4203398"/>
              <a:ext cx="2177817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 smtClean="0">
                  <a:latin typeface="Constantia" panose="02030602050306030303" pitchFamily="18" charset="0"/>
                </a:rPr>
                <a:t>1</a:t>
              </a:r>
              <a:endParaRPr dirty="0">
                <a:latin typeface="Constantia" panose="0203060205030603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2435784" y="3766150"/>
                  <a:ext cx="7381251" cy="139461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784" y="3766150"/>
                  <a:ext cx="7381251" cy="13946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480468" y="5431087"/>
                  <a:ext cx="7451606" cy="139140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468" y="5431087"/>
                  <a:ext cx="7451606" cy="13914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Học mẫu 2"/>
            <p:cNvSpPr txBox="1"/>
            <p:nvPr/>
          </p:nvSpPr>
          <p:spPr>
            <a:xfrm>
              <a:off x="444683" y="5811988"/>
              <a:ext cx="2114933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 smtClean="0">
                  <a:latin typeface="Constantia" panose="02030602050306030303" pitchFamily="18" charset="0"/>
                </a:rPr>
                <a:t>2</a:t>
              </a:r>
              <a:endParaRPr dirty="0">
                <a:latin typeface="Constantia" panose="0203060205030603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435783" y="6923244"/>
                  <a:ext cx="7381251" cy="139461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783" y="6923244"/>
                  <a:ext cx="7381251" cy="13946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461029" y="8302399"/>
                  <a:ext cx="7381251" cy="13914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029" y="8302399"/>
                  <a:ext cx="7381251" cy="13914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Học mẫu 2"/>
            <p:cNvSpPr txBox="1"/>
            <p:nvPr/>
          </p:nvSpPr>
          <p:spPr>
            <a:xfrm>
              <a:off x="444683" y="7288768"/>
              <a:ext cx="2035786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>
                  <a:latin typeface="Constantia" panose="02030602050306030303" pitchFamily="18" charset="0"/>
                </a:rPr>
                <a:t>3</a:t>
              </a:r>
              <a:endParaRPr dirty="0">
                <a:latin typeface="Constantia" panose="02030602050306030303" pitchFamily="18" charset="0"/>
              </a:endParaRPr>
            </a:p>
          </p:txBody>
        </p:sp>
        <p:sp>
          <p:nvSpPr>
            <p:cNvPr id="55" name="Học mẫu 2"/>
            <p:cNvSpPr txBox="1"/>
            <p:nvPr/>
          </p:nvSpPr>
          <p:spPr>
            <a:xfrm>
              <a:off x="365149" y="8785494"/>
              <a:ext cx="2138502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>
                  <a:latin typeface="Constantia" panose="02030602050306030303" pitchFamily="18" charset="0"/>
                </a:rPr>
                <a:t>4</a:t>
              </a:r>
              <a:endParaRPr dirty="0">
                <a:latin typeface="Constantia" panose="02030602050306030303" pitchFamily="18" charset="0"/>
              </a:endParaRPr>
            </a:p>
          </p:txBody>
        </p:sp>
        <p:sp>
          <p:nvSpPr>
            <p:cNvPr id="52" name="Thoả mãn"/>
            <p:cNvSpPr txBox="1"/>
            <p:nvPr/>
          </p:nvSpPr>
          <p:spPr>
            <a:xfrm>
              <a:off x="10818110" y="7338421"/>
              <a:ext cx="1930016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b="1" dirty="0" err="1">
                  <a:latin typeface="Constantia" panose="02030602050306030303" pitchFamily="18" charset="0"/>
                </a:rPr>
                <a:t>Thoả</a:t>
              </a:r>
              <a:r>
                <a:rPr b="1" dirty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  <p:sp>
          <p:nvSpPr>
            <p:cNvPr id="53" name="Thoả mãn"/>
            <p:cNvSpPr txBox="1"/>
            <p:nvPr/>
          </p:nvSpPr>
          <p:spPr>
            <a:xfrm>
              <a:off x="9866074" y="8715973"/>
              <a:ext cx="3146695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en-US" b="1" dirty="0" err="1" smtClean="0">
                  <a:latin typeface="Constantia" panose="02030602050306030303" pitchFamily="18" charset="0"/>
                </a:rPr>
                <a:t>Không</a:t>
              </a:r>
              <a:r>
                <a:rPr lang="en-US" b="1" dirty="0" smtClean="0">
                  <a:latin typeface="Constantia" panose="02030602050306030303" pitchFamily="18" charset="0"/>
                </a:rPr>
                <a:t> </a:t>
              </a:r>
              <a:r>
                <a:rPr lang="en-US" b="1" dirty="0" err="1" smtClean="0">
                  <a:latin typeface="Constantia" panose="02030602050306030303" pitchFamily="18" charset="0"/>
                </a:rPr>
                <a:t>t</a:t>
              </a:r>
              <a:r>
                <a:rPr b="1" dirty="0" err="1" smtClean="0">
                  <a:latin typeface="Constantia" panose="02030602050306030303" pitchFamily="18" charset="0"/>
                </a:rPr>
                <a:t>hoả</a:t>
              </a:r>
              <a:r>
                <a:rPr b="1" dirty="0" smtClean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471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474" name="Khởi đầu chọn"/>
          <p:cNvSpPr txBox="1"/>
          <p:nvPr/>
        </p:nvSpPr>
        <p:spPr>
          <a:xfrm>
            <a:off x="374759" y="2192208"/>
            <a:ext cx="258243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Khởi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đầu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chọn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14" name="Thiết kế mạng Perceptron thực hiện hàm logic AND"/>
          <p:cNvSpPr txBox="1"/>
          <p:nvPr/>
        </p:nvSpPr>
        <p:spPr>
          <a:xfrm>
            <a:off x="250439" y="1257516"/>
            <a:ext cx="10345781" cy="564257"/>
          </a:xfrm>
          <a:prstGeom prst="rect">
            <a:avLst/>
          </a:prstGeom>
          <a:solidFill>
            <a:srgbClr val="FFFF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kế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Perceptron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thực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hiện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logic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88339" y="1819053"/>
                <a:ext cx="3752309" cy="1485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39" y="1819053"/>
                <a:ext cx="3752309" cy="1485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Cập nhật w"/>
              <p:cNvSpPr txBox="1"/>
              <p:nvPr/>
            </p:nvSpPr>
            <p:spPr>
              <a:xfrm>
                <a:off x="313540" y="1400212"/>
                <a:ext cx="4706417" cy="564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vi-VN" dirty="0" smtClean="0">
                    <a:latin typeface="Constantia" panose="02030602050306030303" pitchFamily="18" charset="0"/>
                  </a:rPr>
                  <a:t>Cập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>
                    <a:latin typeface="Constantia" panose="02030602050306030303" pitchFamily="18" charset="0"/>
                  </a:rPr>
                  <a:t>nhật</a:t>
                </a:r>
                <a:r>
                  <a:rPr lang="en-US" dirty="0" smtClean="0">
                    <a:latin typeface="Constantia" panose="02030602050306030303" pitchFamily="18" charset="0"/>
                  </a:rPr>
                  <a:t> vector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trọng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số</a:t>
                </a:r>
                <a:r>
                  <a:rPr lang="en-US" dirty="0" smtClean="0">
                    <a:latin typeface="Constantia" panose="02030602050306030303" pitchFamily="18" charset="0"/>
                  </a:rPr>
                  <a:t>:</a:t>
                </a: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b="1" i="1" dirty="0">
                  <a:latin typeface="Constantia" panose="02030602050306030303" pitchFamily="18" charset="0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493" name="Cập nhật w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0" y="1400212"/>
                <a:ext cx="4706417" cy="564257"/>
              </a:xfrm>
              <a:prstGeom prst="rect">
                <a:avLst/>
              </a:prstGeom>
              <a:blipFill>
                <a:blip r:embed="rId2"/>
                <a:stretch>
                  <a:fillRect l="-3497" t="-11957" b="-336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Chọn"/>
              <p:cNvSpPr txBox="1"/>
              <p:nvPr/>
            </p:nvSpPr>
            <p:spPr>
              <a:xfrm>
                <a:off x="313540" y="2925251"/>
                <a:ext cx="6576159" cy="564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r>
                  <a:rPr lang="en-US" dirty="0" smtClean="0">
                    <a:latin typeface="Constantia" panose="02030602050306030303" pitchFamily="18" charset="0"/>
                  </a:rPr>
                  <a:t>Chọn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tốc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độ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dirty="0" smtClean="0">
                    <a:latin typeface="Constantia" panose="02030602050306030303" pitchFamily="18" charset="0"/>
                  </a:rPr>
                  <a:t> (learning rate):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95" name="Chọ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0" y="2925251"/>
                <a:ext cx="6576159" cy="564257"/>
              </a:xfrm>
              <a:prstGeom prst="rect">
                <a:avLst/>
              </a:prstGeom>
              <a:blipFill>
                <a:blip r:embed="rId3"/>
                <a:stretch>
                  <a:fillRect l="-2317" t="-11957" b="-336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12471" y="2084476"/>
                <a:ext cx="9354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578358">
                  <a:spcBef>
                    <a:spcPts val="4100"/>
                  </a:spcBef>
                  <a:buSzPct val="100000"/>
                  <a:defRPr sz="3100" i="1">
                    <a:latin typeface="+mj-lt"/>
                    <a:ea typeface="+mj-ea"/>
                    <a:cs typeface="+mj-cs"/>
                    <a:sym typeface="Helvetica Neue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w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  <m: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1</m:t>
                          </m:r>
                        </m:e>
                      </m:d>
                      <m:r>
                        <a:rPr lang="en-US" sz="3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w</m:t>
                      </m:r>
                      <m:d>
                        <m:dPr>
                          <m:ctrlPr>
                            <a:rPr lang="en-US" sz="3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+</m:t>
                      </m:r>
                      <m:r>
                        <a:rPr 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𝜂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d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3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y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3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x</m:t>
                      </m:r>
                      <m:r>
                        <a:rPr 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</m:t>
                      </m:r>
                      <m:r>
                        <a:rPr 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𝑛</m:t>
                      </m:r>
                      <m:r>
                        <a:rPr 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71" y="2084476"/>
                <a:ext cx="93544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43313" y="3715534"/>
                <a:ext cx="6728289" cy="1302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13" y="3715534"/>
                <a:ext cx="6728289" cy="1302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0" y="5065540"/>
            <a:ext cx="12686531" cy="6078769"/>
            <a:chOff x="293543" y="3674831"/>
            <a:chExt cx="12686531" cy="6078769"/>
          </a:xfrm>
          <a:solidFill>
            <a:srgbClr val="FFFF99"/>
          </a:solidFill>
        </p:grpSpPr>
        <p:sp>
          <p:nvSpPr>
            <p:cNvPr id="20" name="Rectangle 19"/>
            <p:cNvSpPr/>
            <p:nvPr/>
          </p:nvSpPr>
          <p:spPr>
            <a:xfrm>
              <a:off x="293543" y="3674831"/>
              <a:ext cx="12686531" cy="60787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hoả mãn"/>
            <p:cNvSpPr txBox="1"/>
            <p:nvPr/>
          </p:nvSpPr>
          <p:spPr>
            <a:xfrm>
              <a:off x="9745412" y="4181327"/>
              <a:ext cx="3146695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en-US" b="1" dirty="0" err="1" smtClean="0">
                  <a:latin typeface="Constantia" panose="02030602050306030303" pitchFamily="18" charset="0"/>
                </a:rPr>
                <a:t>Không</a:t>
              </a:r>
              <a:r>
                <a:rPr lang="en-US" b="1" dirty="0" smtClean="0">
                  <a:latin typeface="Constantia" panose="02030602050306030303" pitchFamily="18" charset="0"/>
                </a:rPr>
                <a:t> </a:t>
              </a:r>
              <a:r>
                <a:rPr lang="en-US" b="1" dirty="0" err="1" smtClean="0">
                  <a:latin typeface="Constantia" panose="02030602050306030303" pitchFamily="18" charset="0"/>
                </a:rPr>
                <a:t>t</a:t>
              </a:r>
              <a:r>
                <a:rPr b="1" dirty="0" err="1" smtClean="0">
                  <a:latin typeface="Constantia" panose="02030602050306030303" pitchFamily="18" charset="0"/>
                </a:rPr>
                <a:t>hoả</a:t>
              </a:r>
              <a:r>
                <a:rPr b="1" dirty="0" smtClean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  <p:sp>
          <p:nvSpPr>
            <p:cNvPr id="24" name="Học mẫu 2"/>
            <p:cNvSpPr txBox="1"/>
            <p:nvPr/>
          </p:nvSpPr>
          <p:spPr>
            <a:xfrm>
              <a:off x="444683" y="4124205"/>
              <a:ext cx="2445065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 smtClean="0">
                  <a:latin typeface="Constantia" panose="02030602050306030303" pitchFamily="18" charset="0"/>
                </a:rPr>
                <a:t>1</a:t>
              </a:r>
              <a:endParaRPr dirty="0">
                <a:latin typeface="Constantia" panose="0203060205030603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435785" y="3766150"/>
                  <a:ext cx="7381251" cy="139461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785" y="3766150"/>
                  <a:ext cx="7381251" cy="13946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790749" y="6923019"/>
                  <a:ext cx="7381251" cy="139461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749" y="6923019"/>
                  <a:ext cx="7381251" cy="13946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599580" y="8360477"/>
                  <a:ext cx="7363618" cy="13914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80" y="8360477"/>
                  <a:ext cx="7363618" cy="13914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Học mẫu 2"/>
            <p:cNvSpPr txBox="1"/>
            <p:nvPr/>
          </p:nvSpPr>
          <p:spPr>
            <a:xfrm>
              <a:off x="316924" y="7290333"/>
              <a:ext cx="2445065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 smtClean="0">
                  <a:latin typeface="Constantia" panose="02030602050306030303" pitchFamily="18" charset="0"/>
                </a:rPr>
                <a:t>1</a:t>
              </a:r>
              <a:endParaRPr dirty="0">
                <a:latin typeface="Constantia" panose="02030602050306030303" pitchFamily="18" charset="0"/>
              </a:endParaRPr>
            </a:p>
          </p:txBody>
        </p:sp>
        <p:sp>
          <p:nvSpPr>
            <p:cNvPr id="35" name="Học mẫu 2"/>
            <p:cNvSpPr txBox="1"/>
            <p:nvPr/>
          </p:nvSpPr>
          <p:spPr>
            <a:xfrm>
              <a:off x="444683" y="8783336"/>
              <a:ext cx="2224411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dirty="0" err="1">
                  <a:latin typeface="Constantia" panose="02030602050306030303" pitchFamily="18" charset="0"/>
                </a:rPr>
                <a:t>Học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mẫu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lang="en-US" dirty="0" smtClean="0">
                  <a:latin typeface="Constantia" panose="02030602050306030303" pitchFamily="18" charset="0"/>
                </a:rPr>
                <a:t>2</a:t>
              </a:r>
              <a:endParaRPr dirty="0">
                <a:latin typeface="Constantia" panose="02030602050306030303" pitchFamily="18" charset="0"/>
              </a:endParaRPr>
            </a:p>
          </p:txBody>
        </p:sp>
        <p:sp>
          <p:nvSpPr>
            <p:cNvPr id="32" name="Thoả mãn"/>
            <p:cNvSpPr txBox="1"/>
            <p:nvPr/>
          </p:nvSpPr>
          <p:spPr>
            <a:xfrm>
              <a:off x="10229519" y="7277237"/>
              <a:ext cx="1930016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b="1" dirty="0" err="1">
                  <a:latin typeface="Constantia" panose="02030602050306030303" pitchFamily="18" charset="0"/>
                </a:rPr>
                <a:t>Thoả</a:t>
              </a:r>
              <a:r>
                <a:rPr b="1" dirty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  <p:sp>
          <p:nvSpPr>
            <p:cNvPr id="33" name="Thoả mãn"/>
            <p:cNvSpPr txBox="1"/>
            <p:nvPr/>
          </p:nvSpPr>
          <p:spPr>
            <a:xfrm>
              <a:off x="9817036" y="8753487"/>
              <a:ext cx="3146695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en-US" b="1" dirty="0" err="1" smtClean="0">
                  <a:latin typeface="Constantia" panose="02030602050306030303" pitchFamily="18" charset="0"/>
                </a:rPr>
                <a:t>Không</a:t>
              </a:r>
              <a:r>
                <a:rPr lang="en-US" b="1" dirty="0" smtClean="0">
                  <a:latin typeface="Constantia" panose="02030602050306030303" pitchFamily="18" charset="0"/>
                </a:rPr>
                <a:t> </a:t>
              </a:r>
              <a:r>
                <a:rPr lang="en-US" b="1" dirty="0" err="1" smtClean="0">
                  <a:latin typeface="Constantia" panose="02030602050306030303" pitchFamily="18" charset="0"/>
                </a:rPr>
                <a:t>t</a:t>
              </a:r>
              <a:r>
                <a:rPr b="1" dirty="0" err="1" smtClean="0">
                  <a:latin typeface="Constantia" panose="02030602050306030303" pitchFamily="18" charset="0"/>
                </a:rPr>
                <a:t>hoả</a:t>
              </a:r>
              <a:r>
                <a:rPr b="1" dirty="0" smtClean="0">
                  <a:latin typeface="Constantia" panose="02030602050306030303" pitchFamily="18" charset="0"/>
                </a:rPr>
                <a:t> </a:t>
              </a:r>
              <a:r>
                <a:rPr b="1" dirty="0" err="1">
                  <a:latin typeface="Constantia" panose="02030602050306030303" pitchFamily="18" charset="0"/>
                </a:rPr>
                <a:t>mãn</a:t>
              </a:r>
              <a:endParaRPr b="1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6539" y="6443136"/>
            <a:ext cx="8497707" cy="1959383"/>
            <a:chOff x="536539" y="6443136"/>
            <a:chExt cx="8497707" cy="195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0780" y="7103445"/>
                  <a:ext cx="6803466" cy="12990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3200" b="1" i="0" smtClean="0">
                            <a:latin typeface="Cambria Math" panose="02040503050406030204" pitchFamily="18" charset="0"/>
                          </a:rPr>
                          <m:t>w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80" y="7103445"/>
                  <a:ext cx="6803466" cy="12990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ập nhật w"/>
                <p:cNvSpPr txBox="1"/>
                <p:nvPr/>
              </p:nvSpPr>
              <p:spPr>
                <a:xfrm>
                  <a:off x="536539" y="6443136"/>
                  <a:ext cx="4706417" cy="56425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anchor="ctr">
                  <a:spAutoFit/>
                </a:bodyPr>
                <a:lstStyle/>
                <a:p>
                  <a:pPr>
                    <a:defRPr sz="3000"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r>
                    <a:rPr lang="vi-VN" dirty="0" smtClean="0">
                      <a:latin typeface="Constantia" panose="02030602050306030303" pitchFamily="18" charset="0"/>
                    </a:rPr>
                    <a:t>Cập</a:t>
                  </a:r>
                  <a:r>
                    <a:rPr lang="vi-VN" dirty="0">
                      <a:latin typeface="Constantia" panose="02030602050306030303" pitchFamily="18" charset="0"/>
                    </a:rPr>
                    <a:t> </a:t>
                  </a:r>
                  <a:r>
                    <a:rPr lang="vi-VN" dirty="0" smtClean="0">
                      <a:latin typeface="Constantia" panose="02030602050306030303" pitchFamily="18" charset="0"/>
                    </a:rPr>
                    <a:t>nhật</a:t>
                  </a:r>
                  <a:r>
                    <a:rPr lang="en-US" dirty="0" smtClean="0">
                      <a:latin typeface="Constantia" panose="02030602050306030303" pitchFamily="18" charset="0"/>
                    </a:rPr>
                    <a:t> vector </a:t>
                  </a:r>
                  <a:r>
                    <a:rPr lang="en-US" dirty="0" err="1" smtClean="0">
                      <a:latin typeface="Constantia" panose="02030602050306030303" pitchFamily="18" charset="0"/>
                    </a:rPr>
                    <a:t>trọng</a:t>
                  </a:r>
                  <a:r>
                    <a:rPr lang="en-US" dirty="0" smtClean="0">
                      <a:latin typeface="Constantia" panose="02030602050306030303" pitchFamily="18" charset="0"/>
                    </a:rPr>
                    <a:t> </a:t>
                  </a:r>
                  <a:r>
                    <a:rPr lang="en-US" dirty="0" err="1" smtClean="0">
                      <a:latin typeface="Constantia" panose="02030602050306030303" pitchFamily="18" charset="0"/>
                    </a:rPr>
                    <a:t>số</a:t>
                  </a:r>
                  <a:r>
                    <a:rPr lang="en-US" dirty="0" smtClean="0">
                      <a:latin typeface="Constantia" panose="02030602050306030303" pitchFamily="18" charset="0"/>
                    </a:rPr>
                    <a:t>:</a:t>
                  </a:r>
                  <a:r>
                    <a:rPr lang="vi-VN" dirty="0" smtClean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a14:m>
                  <a:endParaRPr b="1" i="1" dirty="0">
                    <a:latin typeface="Constantia" panose="02030602050306030303" pitchFamily="18" charset="0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mc:Choice>
          <mc:Fallback xmlns="">
            <p:sp>
              <p:nvSpPr>
                <p:cNvPr id="40" name="Cập nhật w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39" y="6443136"/>
                  <a:ext cx="4706417" cy="564257"/>
                </a:xfrm>
                <a:prstGeom prst="rect">
                  <a:avLst/>
                </a:prstGeom>
                <a:blipFill>
                  <a:blip r:embed="rId10"/>
                  <a:stretch>
                    <a:fillRect l="-3497" t="-11828" b="-32258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07235" y="1608617"/>
            <a:ext cx="9066384" cy="2023532"/>
            <a:chOff x="382509" y="5184574"/>
            <a:chExt cx="9066384" cy="202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339254" y="5909032"/>
                  <a:ext cx="7109639" cy="12990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3200" b="1" i="0" smtClean="0">
                            <a:latin typeface="Cambria Math" panose="02040503050406030204" pitchFamily="18" charset="0"/>
                          </a:rPr>
                          <m:t>w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254" y="5909032"/>
                  <a:ext cx="7109639" cy="1299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ập nhật w"/>
                <p:cNvSpPr txBox="1"/>
                <p:nvPr/>
              </p:nvSpPr>
              <p:spPr>
                <a:xfrm>
                  <a:off x="382509" y="5184574"/>
                  <a:ext cx="5059077" cy="56425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anchor="ctr">
                  <a:spAutoFit/>
                </a:bodyPr>
                <a:lstStyle/>
                <a:p>
                  <a:pPr>
                    <a:defRPr sz="3000"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r>
                    <a:rPr lang="vi-VN" b="1" dirty="0" smtClean="0">
                      <a:latin typeface="Constantia" panose="02030602050306030303" pitchFamily="18" charset="0"/>
                    </a:rPr>
                    <a:t>Cập</a:t>
                  </a:r>
                  <a:r>
                    <a:rPr lang="vi-VN" b="1" dirty="0">
                      <a:latin typeface="Constantia" panose="02030602050306030303" pitchFamily="18" charset="0"/>
                    </a:rPr>
                    <a:t> </a:t>
                  </a:r>
                  <a:r>
                    <a:rPr lang="vi-VN" b="1" dirty="0" smtClean="0">
                      <a:latin typeface="Constantia" panose="02030602050306030303" pitchFamily="18" charset="0"/>
                    </a:rPr>
                    <a:t>nhật</a:t>
                  </a:r>
                  <a:r>
                    <a:rPr lang="en-US" b="1" dirty="0" smtClean="0">
                      <a:latin typeface="Constantia" panose="02030602050306030303" pitchFamily="18" charset="0"/>
                    </a:rPr>
                    <a:t> vector </a:t>
                  </a:r>
                  <a:r>
                    <a:rPr lang="en-US" b="1" dirty="0" err="1" smtClean="0">
                      <a:latin typeface="Constantia" panose="02030602050306030303" pitchFamily="18" charset="0"/>
                    </a:rPr>
                    <a:t>trọng</a:t>
                  </a:r>
                  <a:r>
                    <a:rPr lang="en-US" b="1" dirty="0" smtClean="0">
                      <a:latin typeface="Constantia" panose="02030602050306030303" pitchFamily="18" charset="0"/>
                    </a:rPr>
                    <a:t> </a:t>
                  </a:r>
                  <a:r>
                    <a:rPr lang="en-US" b="1" dirty="0" err="1" smtClean="0">
                      <a:latin typeface="Constantia" panose="02030602050306030303" pitchFamily="18" charset="0"/>
                    </a:rPr>
                    <a:t>số</a:t>
                  </a:r>
                  <a:r>
                    <a:rPr lang="en-US" b="1" dirty="0" smtClean="0">
                      <a:latin typeface="Constantia" panose="02030602050306030303" pitchFamily="18" charset="0"/>
                    </a:rPr>
                    <a:t>:</a:t>
                  </a:r>
                  <a:r>
                    <a:rPr lang="vi-VN" b="1" dirty="0" smtClean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a14:m>
                  <a:endParaRPr b="1" i="1" dirty="0">
                    <a:latin typeface="Constantia" panose="02030602050306030303" pitchFamily="18" charset="0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mc:Choice>
          <mc:Fallback xmlns="">
            <p:sp>
              <p:nvSpPr>
                <p:cNvPr id="68" name="Cập nhật w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09" y="5184574"/>
                  <a:ext cx="5059077" cy="564257"/>
                </a:xfrm>
                <a:prstGeom prst="rect">
                  <a:avLst/>
                </a:prstGeom>
                <a:blipFill>
                  <a:blip r:embed="rId3"/>
                  <a:stretch>
                    <a:fillRect l="-3133" t="-11957" b="-33696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Sau mỗi bước tính w(n) ta tiến hành cho mạng học lại các mẫu"/>
          <p:cNvSpPr txBox="1"/>
          <p:nvPr/>
        </p:nvSpPr>
        <p:spPr>
          <a:xfrm>
            <a:off x="389874" y="3785291"/>
            <a:ext cx="1061508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 err="1">
                <a:latin typeface="Constantia" panose="02030602050306030303" pitchFamily="18" charset="0"/>
              </a:rPr>
              <a:t>Sau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mỗi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bước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i="1" dirty="0"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w(n)</a:t>
            </a:r>
            <a:r>
              <a:rPr dirty="0">
                <a:latin typeface="Constantia" panose="02030602050306030303" pitchFamily="18" charset="0"/>
              </a:rPr>
              <a:t> ta </a:t>
            </a:r>
            <a:r>
              <a:rPr dirty="0" err="1">
                <a:latin typeface="Constantia" panose="02030602050306030303" pitchFamily="18" charset="0"/>
              </a:rPr>
              <a:t>tiến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hành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cho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học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lại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mẫu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70" name="Tới bước tính n=10 thì tất cả các mẫu đều thoả mãn"/>
          <p:cNvSpPr txBox="1"/>
          <p:nvPr/>
        </p:nvSpPr>
        <p:spPr>
          <a:xfrm>
            <a:off x="407235" y="4502690"/>
            <a:ext cx="958756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b="1" dirty="0" err="1">
                <a:latin typeface="Constantia" panose="02030602050306030303" pitchFamily="18" charset="0"/>
              </a:rPr>
              <a:t>Tới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bước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tính</a:t>
            </a:r>
            <a:r>
              <a:rPr b="1" dirty="0">
                <a:latin typeface="Constantia" panose="02030602050306030303" pitchFamily="18" charset="0"/>
              </a:rPr>
              <a:t> n=10 </a:t>
            </a:r>
            <a:r>
              <a:rPr b="1" dirty="0" err="1">
                <a:latin typeface="Constantia" panose="02030602050306030303" pitchFamily="18" charset="0"/>
              </a:rPr>
              <a:t>thì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tất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cả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các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mẫu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đều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thoả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mãn</a:t>
            </a:r>
            <a:r>
              <a:rPr b="1" dirty="0"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302398" y="5650611"/>
            <a:ext cx="9464043" cy="3537314"/>
            <a:chOff x="3331614" y="6205782"/>
            <a:chExt cx="9464043" cy="3537314"/>
          </a:xfrm>
        </p:grpSpPr>
        <p:pic>
          <p:nvPicPr>
            <p:cNvPr id="73" name="Hình ảnh" descr="Hình ảnh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999766" y="6205782"/>
              <a:ext cx="3795891" cy="35373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4" name="Hình ảnh" descr="Hình ảnh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31614" y="6205782"/>
              <a:ext cx="3547720" cy="353731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Mũi tên"/>
            <p:cNvSpPr/>
            <p:nvPr/>
          </p:nvSpPr>
          <p:spPr>
            <a:xfrm>
              <a:off x="6967693" y="7339438"/>
              <a:ext cx="1270002" cy="1270002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>
                <a:latin typeface="Constantia" panose="0203060205030603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318269" y="6809064"/>
                <a:ext cx="2803140" cy="1391407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69" y="6809064"/>
                <a:ext cx="2803140" cy="1391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3980" y="5348473"/>
                <a:ext cx="2938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80" y="5348473"/>
                <a:ext cx="293858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 rot="20001588">
            <a:off x="1061288" y="5956971"/>
            <a:ext cx="1843314" cy="67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579827" y="5961965"/>
            <a:ext cx="1340516" cy="3356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4. Ví dụ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tantia" panose="02030602050306030303" pitchFamily="18" charset="0"/>
              </a:rPr>
              <a:t>dụ</a:t>
            </a:r>
            <a:endParaRPr lang="en-US" b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pic>
        <p:nvPicPr>
          <p:cNvPr id="527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5862" y="3759301"/>
            <a:ext cx="5312774" cy="4950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435" y="3398947"/>
            <a:ext cx="5612500" cy="5364436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Cùng một tập mẫu có thể có nhiều đường ranh giới"/>
          <p:cNvSpPr txBox="1"/>
          <p:nvPr/>
        </p:nvSpPr>
        <p:spPr>
          <a:xfrm>
            <a:off x="1167340" y="8951172"/>
            <a:ext cx="113813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EE230C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Cùng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tập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mẫu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có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thể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có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nhiều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đường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ranh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giới</a:t>
            </a:r>
            <a:endParaRPr sz="36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iải với việc cố định bias b"/>
              <p:cNvSpPr txBox="1"/>
              <p:nvPr/>
            </p:nvSpPr>
            <p:spPr>
              <a:xfrm>
                <a:off x="1118465" y="1389306"/>
                <a:ext cx="3876703" cy="1946110"/>
              </a:xfrm>
              <a:prstGeom prst="rect">
                <a:avLst/>
              </a:prstGeom>
              <a:solidFill>
                <a:srgbClr val="FFFF99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3000" b="1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endParaRPr lang="vi-VN" dirty="0" smtClean="0"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600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36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vi-VN" sz="3600" dirty="0" smtClean="0">
                  <a:latin typeface="Constantia" panose="02030602050306030303" pitchFamily="18" charset="0"/>
                </a:endParaRPr>
              </a:p>
              <a:p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Giải với việc cố định bias b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5" y="1389306"/>
                <a:ext cx="3876703" cy="1946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736147" y="1617020"/>
                <a:ext cx="3132204" cy="1553759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36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1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en-US" sz="36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47" y="1617020"/>
                <a:ext cx="3132204" cy="1553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ự hội tụ của Perceptron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dirty="0" err="1">
                <a:latin typeface="Constantia" panose="02030602050306030303" pitchFamily="18" charset="0"/>
              </a:rPr>
              <a:t>Sự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hội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tụ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của</a:t>
            </a:r>
            <a:r>
              <a:rPr dirty="0">
                <a:latin typeface="Constantia" panose="02030602050306030303" pitchFamily="18" charset="0"/>
              </a:rPr>
              <a:t> Perceptron</a:t>
            </a:r>
          </a:p>
        </p:txBody>
      </p:sp>
      <p:pic>
        <p:nvPicPr>
          <p:cNvPr id="534" name="Ảnh chụp Màn hình 2018-09-27 lúc 14.24.16.png" descr="Ảnh chụp Màn hình 2018-09-27 lúc 14.24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362" y="2979273"/>
            <a:ext cx="4660902" cy="3479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Ảnh chụp Màn hình 2018-09-27 lúc 14.24.23.png" descr="Ảnh chụp Màn hình 2018-09-27 lúc 14.24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6711" y="3011023"/>
            <a:ext cx="4495802" cy="3416303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Luật học perceptron đảm bảo hội tụ về một lời giải sau một số hữu hạn các bước tính, nếu tồn tại lời giải"/>
          <p:cNvSpPr txBox="1">
            <a:spLocks noGrp="1"/>
          </p:cNvSpPr>
          <p:nvPr>
            <p:ph type="body" sz="quarter" idx="4294967295"/>
          </p:nvPr>
        </p:nvSpPr>
        <p:spPr>
          <a:xfrm>
            <a:off x="614362" y="1450055"/>
            <a:ext cx="12034157" cy="1436687"/>
          </a:xfrm>
          <a:prstGeom prst="rect">
            <a:avLst/>
          </a:prstGeom>
          <a:solidFill>
            <a:srgbClr val="FFFFCC"/>
          </a:solidFill>
        </p:spPr>
        <p:txBody>
          <a:bodyPr/>
          <a:lstStyle/>
          <a:p>
            <a:pPr marL="0" lvl="1" indent="0">
              <a:buSzTx/>
              <a:buNone/>
              <a:defRPr sz="3000"/>
            </a:pPr>
            <a:r>
              <a:rPr dirty="0" err="1">
                <a:latin typeface="Constantia" panose="02030602050306030303" pitchFamily="18" charset="0"/>
              </a:rPr>
              <a:t>Luật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học</a:t>
            </a:r>
            <a:r>
              <a:rPr dirty="0">
                <a:latin typeface="Constantia" panose="02030602050306030303" pitchFamily="18" charset="0"/>
              </a:rPr>
              <a:t> perceptron </a:t>
            </a:r>
            <a:r>
              <a:rPr dirty="0" err="1">
                <a:latin typeface="Constantia" panose="02030602050306030303" pitchFamily="18" charset="0"/>
              </a:rPr>
              <a:t>đảm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bảo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hội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tụ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về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lời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sau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số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hữu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hạn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bước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tính</a:t>
            </a:r>
            <a:r>
              <a:rPr dirty="0">
                <a:latin typeface="Constantia" panose="02030602050306030303" pitchFamily="18" charset="0"/>
              </a:rPr>
              <a:t>, </a:t>
            </a:r>
            <a:r>
              <a:rPr dirty="0" err="1">
                <a:latin typeface="Constantia" panose="02030602050306030303" pitchFamily="18" charset="0"/>
              </a:rPr>
              <a:t>nếu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tồn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tại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lời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giải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537" name="Giải quyết tốt bài toán khả tách tuyến tính"/>
          <p:cNvSpPr txBox="1"/>
          <p:nvPr/>
        </p:nvSpPr>
        <p:spPr>
          <a:xfrm>
            <a:off x="1106362" y="6816687"/>
            <a:ext cx="10244160" cy="143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spcBef>
                <a:spcPts val="4200"/>
              </a:spcBef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quyết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tốt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toán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khả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tách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tuyến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tính</a:t>
            </a:r>
            <a:endParaRPr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Hạn chế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dirty="0" err="1">
                <a:latin typeface="Constantia" panose="02030602050306030303" pitchFamily="18" charset="0"/>
              </a:rPr>
              <a:t>Hạn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chế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540" name="Không giải quyết được bài toán không phải là “khả tách tuyến tính”"/>
          <p:cNvSpPr txBox="1">
            <a:spLocks noGrp="1"/>
          </p:cNvSpPr>
          <p:nvPr>
            <p:ph type="body" sz="quarter" idx="4294967295"/>
          </p:nvPr>
        </p:nvSpPr>
        <p:spPr>
          <a:xfrm>
            <a:off x="343327" y="1490732"/>
            <a:ext cx="11429573" cy="824850"/>
          </a:xfrm>
          <a:prstGeom prst="rect">
            <a:avLst/>
          </a:prstGeom>
          <a:solidFill>
            <a:srgbClr val="FFFFCC"/>
          </a:solidFill>
        </p:spPr>
        <p:txBody>
          <a:bodyPr/>
          <a:lstStyle/>
          <a:p>
            <a:pPr marL="0" lvl="1" indent="0">
              <a:buSzTx/>
              <a:buNone/>
              <a:defRPr sz="3000"/>
            </a:pPr>
            <a:r>
              <a:rPr dirty="0" err="1">
                <a:latin typeface="Constantia" panose="02030602050306030303" pitchFamily="18" charset="0"/>
              </a:rPr>
              <a:t>Không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quyết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được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toán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không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phải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là</a:t>
            </a:r>
            <a:r>
              <a:rPr dirty="0">
                <a:latin typeface="Constantia" panose="02030602050306030303" pitchFamily="18" charset="0"/>
              </a:rPr>
              <a:t> “</a:t>
            </a:r>
            <a:r>
              <a:rPr dirty="0" err="1">
                <a:latin typeface="Constantia" panose="02030602050306030303" pitchFamily="18" charset="0"/>
              </a:rPr>
              <a:t>khả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tách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tuyến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tính</a:t>
            </a:r>
            <a:r>
              <a:rPr dirty="0">
                <a:latin typeface="Constantia" panose="02030602050306030303" pitchFamily="18" charset="0"/>
              </a:rPr>
              <a:t>”</a:t>
            </a:r>
          </a:p>
        </p:txBody>
      </p:sp>
      <p:sp>
        <p:nvSpPr>
          <p:cNvPr id="541" name="Sử dụng mạng nhiều lớp để thực hiện"/>
          <p:cNvSpPr txBox="1"/>
          <p:nvPr/>
        </p:nvSpPr>
        <p:spPr>
          <a:xfrm>
            <a:off x="1367619" y="7194991"/>
            <a:ext cx="10244160" cy="143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spcBef>
                <a:spcPts val="4200"/>
              </a:spcBef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rPr b="1" dirty="0" err="1">
                <a:latin typeface="Constantia" panose="02030602050306030303" pitchFamily="18" charset="0"/>
              </a:rPr>
              <a:t>Sử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dụng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mạng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nhiều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lớp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để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thực</a:t>
            </a:r>
            <a:r>
              <a:rPr b="1" dirty="0">
                <a:latin typeface="Constantia" panose="02030602050306030303" pitchFamily="18" charset="0"/>
              </a:rPr>
              <a:t> </a:t>
            </a:r>
            <a:r>
              <a:rPr b="1" dirty="0" err="1">
                <a:latin typeface="Constantia" panose="02030602050306030303" pitchFamily="18" charset="0"/>
              </a:rPr>
              <a:t>hiện</a:t>
            </a:r>
            <a:endParaRPr b="1" dirty="0">
              <a:latin typeface="Constantia" panose="02030602050306030303" pitchFamily="18" charset="0"/>
            </a:endParaRPr>
          </a:p>
        </p:txBody>
      </p:sp>
      <p:pic>
        <p:nvPicPr>
          <p:cNvPr id="542" name="Ảnh chụp Màn hình 2018-09-27 lúc 14.29.15.png" descr="Ảnh chụp Màn hình 2018-09-27 lúc 14.29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327" y="2703977"/>
            <a:ext cx="12685332" cy="36617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own Arrow 1"/>
          <p:cNvSpPr/>
          <p:nvPr/>
        </p:nvSpPr>
        <p:spPr>
          <a:xfrm>
            <a:off x="5910035" y="6623491"/>
            <a:ext cx="1159329" cy="8164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846286" y="4572000"/>
            <a:ext cx="54138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688114" y="188686"/>
            <a:ext cx="0" cy="6930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77657" y="4354286"/>
            <a:ext cx="420914" cy="435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657" y="2677886"/>
            <a:ext cx="420914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32286" y="4354286"/>
            <a:ext cx="420914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32286" y="2677886"/>
            <a:ext cx="420914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68687" y="578784"/>
            <a:ext cx="6784255" cy="6565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1252" y="3741003"/>
            <a:ext cx="200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0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80361" y="3148978"/>
            <a:ext cx="1079500" cy="84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17" name="Oval 16"/>
          <p:cNvSpPr/>
          <p:nvPr/>
        </p:nvSpPr>
        <p:spPr>
          <a:xfrm>
            <a:off x="7387770" y="3595860"/>
            <a:ext cx="210457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49871" y="465540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57271" y="1454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737604" y="1635778"/>
                <a:ext cx="2614874" cy="129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4" y="1635778"/>
                <a:ext cx="2614874" cy="1299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/>
          <p:cNvSpPr/>
          <p:nvPr/>
        </p:nvSpPr>
        <p:spPr>
          <a:xfrm>
            <a:off x="9895114" y="3113314"/>
            <a:ext cx="685800" cy="769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737160" y="5271732"/>
                <a:ext cx="43138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60" y="5271732"/>
                <a:ext cx="431381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8098971" y="2271077"/>
            <a:ext cx="2220690" cy="324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570357" y="2895600"/>
            <a:ext cx="749304" cy="28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357315" y="1728739"/>
            <a:ext cx="1617268" cy="3855632"/>
          </a:xfrm>
          <a:custGeom>
            <a:avLst/>
            <a:gdLst>
              <a:gd name="connsiteX0" fmla="*/ 582828 w 1617268"/>
              <a:gd name="connsiteY0" fmla="*/ 3855632 h 3855632"/>
              <a:gd name="connsiteX1" fmla="*/ 1611528 w 1617268"/>
              <a:gd name="connsiteY1" fmla="*/ 1520647 h 3855632"/>
              <a:gd name="connsiteX2" fmla="*/ 174614 w 1617268"/>
              <a:gd name="connsiteY2" fmla="*/ 149047 h 3855632"/>
              <a:gd name="connsiteX3" fmla="*/ 76642 w 1617268"/>
              <a:gd name="connsiteY3" fmla="*/ 100061 h 38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7268" h="3855632">
                <a:moveTo>
                  <a:pt x="582828" y="3855632"/>
                </a:moveTo>
                <a:cubicBezTo>
                  <a:pt x="1131196" y="2997021"/>
                  <a:pt x="1679564" y="2138411"/>
                  <a:pt x="1611528" y="1520647"/>
                </a:cubicBezTo>
                <a:cubicBezTo>
                  <a:pt x="1543492" y="902883"/>
                  <a:pt x="430428" y="385811"/>
                  <a:pt x="174614" y="149047"/>
                </a:cubicBezTo>
                <a:cubicBezTo>
                  <a:pt x="-81200" y="-87717"/>
                  <a:pt x="-2279" y="6172"/>
                  <a:pt x="76642" y="1000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3303967">
            <a:off x="9180290" y="6039176"/>
            <a:ext cx="893314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166586" y="3386354"/>
                <a:ext cx="8275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586" y="3386354"/>
                <a:ext cx="82751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62737" y="5381662"/>
                <a:ext cx="8275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37" y="5381662"/>
                <a:ext cx="82751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1253" y="7126594"/>
                <a:ext cx="44180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600" dirty="0" smtClean="0"/>
                  <a:t>c</a:t>
                </a:r>
                <a:endParaRPr lang="en-US" sz="3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53" y="7126594"/>
                <a:ext cx="4418004" cy="553998"/>
              </a:xfrm>
              <a:prstGeom prst="rect">
                <a:avLst/>
              </a:prstGeom>
              <a:blipFill>
                <a:blip r:embed="rId6"/>
                <a:stretch>
                  <a:fillRect t="-25275" r="-5793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806916" y="1591075"/>
                <a:ext cx="43138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16" y="1591075"/>
                <a:ext cx="431381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54239" y="982828"/>
                <a:ext cx="37488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39" y="982828"/>
                <a:ext cx="374884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37785" y="1833554"/>
                <a:ext cx="2614874" cy="129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5" y="1833554"/>
                <a:ext cx="2614874" cy="12990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8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.Giới thiệu Perceptron"/>
          <p:cNvSpPr txBox="1">
            <a:spLocks noGrp="1"/>
          </p:cNvSpPr>
          <p:nvPr>
            <p:ph type="ctrTitle"/>
          </p:nvPr>
        </p:nvSpPr>
        <p:spPr>
          <a:xfrm>
            <a:off x="832419" y="179115"/>
            <a:ext cx="11314560" cy="13404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7200" b="1" dirty="0" err="1" smtClean="0">
                <a:latin typeface="Constantia" panose="02030602050306030303" pitchFamily="18" charset="0"/>
              </a:rPr>
              <a:t>Giới</a:t>
            </a:r>
            <a:r>
              <a:rPr sz="7200" b="1" dirty="0" smtClean="0">
                <a:latin typeface="Constantia" panose="02030602050306030303" pitchFamily="18" charset="0"/>
              </a:rPr>
              <a:t> </a:t>
            </a:r>
            <a:r>
              <a:rPr sz="7200" b="1" dirty="0" err="1" smtClean="0">
                <a:latin typeface="Constantia" panose="02030602050306030303" pitchFamily="18" charset="0"/>
              </a:rPr>
              <a:t>thiệu</a:t>
            </a:r>
            <a:r>
              <a:rPr sz="7200" b="1" dirty="0" smtClean="0">
                <a:latin typeface="Constantia" panose="02030602050306030303" pitchFamily="18" charset="0"/>
              </a:rPr>
              <a:t> Perceptron</a:t>
            </a:r>
            <a:endParaRPr sz="7200" b="1" dirty="0">
              <a:latin typeface="Constantia" panose="02030602050306030303" pitchFamily="18" charset="0"/>
            </a:endParaRPr>
          </a:p>
        </p:txBody>
      </p:sp>
      <p:sp>
        <p:nvSpPr>
          <p:cNvPr id="131" name="Đề xuất bởi McCulloch - Pitts  (1943)…"/>
          <p:cNvSpPr txBox="1">
            <a:spLocks noGrp="1"/>
          </p:cNvSpPr>
          <p:nvPr>
            <p:ph type="subTitle" idx="1"/>
          </p:nvPr>
        </p:nvSpPr>
        <p:spPr>
          <a:xfrm>
            <a:off x="554914" y="1786206"/>
            <a:ext cx="11869572" cy="367680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002060"/>
                </a:solidFill>
              </a:rPr>
              <a:t>Đề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xuất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bởi</a:t>
            </a:r>
            <a:r>
              <a:rPr dirty="0">
                <a:solidFill>
                  <a:srgbClr val="002060"/>
                </a:solidFill>
              </a:rPr>
              <a:t> McCulloch - Pitts  (1943</a:t>
            </a:r>
            <a:r>
              <a:rPr dirty="0" smtClean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002060"/>
                </a:solidFill>
              </a:rPr>
              <a:t>                            </a:t>
            </a:r>
            <a:r>
              <a:rPr dirty="0" err="1" smtClean="0">
                <a:solidFill>
                  <a:srgbClr val="002060"/>
                </a:solidFill>
              </a:rPr>
              <a:t>Luật</a:t>
            </a:r>
            <a:r>
              <a:rPr dirty="0" smtClean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tự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học</a:t>
            </a:r>
            <a:r>
              <a:rPr dirty="0">
                <a:solidFill>
                  <a:srgbClr val="002060"/>
                </a:solidFill>
              </a:rPr>
              <a:t> - </a:t>
            </a:r>
            <a:r>
              <a:rPr dirty="0" err="1">
                <a:solidFill>
                  <a:srgbClr val="002060"/>
                </a:solidFill>
              </a:rPr>
              <a:t>Luật</a:t>
            </a:r>
            <a:r>
              <a:rPr dirty="0">
                <a:solidFill>
                  <a:srgbClr val="002060"/>
                </a:solidFill>
              </a:rPr>
              <a:t> Hebb (1949)</a:t>
            </a:r>
          </a:p>
          <a:p>
            <a:pPr>
              <a:lnSpc>
                <a:spcPct val="120000"/>
              </a:lnSpc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solidFill>
                  <a:srgbClr val="002060"/>
                </a:solidFill>
              </a:rPr>
              <a:t>Rosenblatt </a:t>
            </a:r>
            <a:r>
              <a:rPr dirty="0" err="1">
                <a:solidFill>
                  <a:srgbClr val="002060"/>
                </a:solidFill>
              </a:rPr>
              <a:t>đề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xuất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mạng</a:t>
            </a:r>
            <a:r>
              <a:rPr dirty="0">
                <a:solidFill>
                  <a:srgbClr val="002060"/>
                </a:solidFill>
              </a:rPr>
              <a:t> Perceptron </a:t>
            </a:r>
            <a:r>
              <a:rPr dirty="0" err="1">
                <a:solidFill>
                  <a:srgbClr val="002060"/>
                </a:solidFill>
              </a:rPr>
              <a:t>với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luật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học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có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giám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sát</a:t>
            </a:r>
            <a:r>
              <a:rPr dirty="0">
                <a:solidFill>
                  <a:srgbClr val="002060"/>
                </a:solidFill>
              </a:rPr>
              <a:t> (1958)</a:t>
            </a:r>
          </a:p>
        </p:txBody>
      </p:sp>
      <p:sp>
        <p:nvSpPr>
          <p:cNvPr id="132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4" name="Mũi tên"/>
          <p:cNvSpPr/>
          <p:nvPr/>
        </p:nvSpPr>
        <p:spPr>
          <a:xfrm rot="5400000">
            <a:off x="5853221" y="2331633"/>
            <a:ext cx="822428" cy="915105"/>
          </a:xfrm>
          <a:prstGeom prst="rightArrow">
            <a:avLst>
              <a:gd name="adj1" fmla="val 34815"/>
              <a:gd name="adj2" fmla="val 60319"/>
            </a:avLst>
          </a:prstGeom>
          <a:solidFill>
            <a:srgbClr val="561E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37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038" y="5666008"/>
            <a:ext cx="4271263" cy="313369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Mũi tên"/>
          <p:cNvSpPr/>
          <p:nvPr/>
        </p:nvSpPr>
        <p:spPr>
          <a:xfrm rot="5400000">
            <a:off x="5875189" y="3847949"/>
            <a:ext cx="789805" cy="915105"/>
          </a:xfrm>
          <a:prstGeom prst="rightArrow">
            <a:avLst>
              <a:gd name="adj1" fmla="val 34815"/>
              <a:gd name="adj2" fmla="val 60319"/>
            </a:avLst>
          </a:prstGeom>
          <a:solidFill>
            <a:srgbClr val="561E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41427" y="5423256"/>
            <a:ext cx="6231054" cy="3331035"/>
            <a:chOff x="2045984" y="5666008"/>
            <a:chExt cx="5510516" cy="2797015"/>
          </a:xfrm>
        </p:grpSpPr>
        <p:grpSp>
          <p:nvGrpSpPr>
            <p:cNvPr id="99" name="Group 98"/>
            <p:cNvGrpSpPr/>
            <p:nvPr/>
          </p:nvGrpSpPr>
          <p:grpSpPr>
            <a:xfrm>
              <a:off x="2045984" y="5666008"/>
              <a:ext cx="5510516" cy="2797015"/>
              <a:chOff x="2299984" y="5066539"/>
              <a:chExt cx="4862123" cy="247646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749989" y="5234835"/>
                <a:ext cx="3096749" cy="2148396"/>
                <a:chOff x="1834884" y="5346700"/>
                <a:chExt cx="3096749" cy="2148396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3968931" y="6880860"/>
                  <a:ext cx="176349" cy="1676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2" idx="6"/>
                </p:cNvCxnSpPr>
                <p:nvPr/>
              </p:nvCxnSpPr>
              <p:spPr>
                <a:xfrm>
                  <a:off x="4145280" y="6964680"/>
                  <a:ext cx="7863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2908662" y="6880860"/>
                  <a:ext cx="176349" cy="1676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085011" y="6964680"/>
                  <a:ext cx="8839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2928708" y="5346700"/>
                  <a:ext cx="130629" cy="1534160"/>
                  <a:chOff x="2928708" y="5346700"/>
                  <a:chExt cx="130629" cy="153416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994023" y="5499100"/>
                    <a:ext cx="0" cy="1381760"/>
                    <a:chOff x="7074262" y="6964680"/>
                    <a:chExt cx="0" cy="1381760"/>
                  </a:xfrm>
                </p:grpSpPr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7074262" y="6964680"/>
                      <a:ext cx="0" cy="8432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7074262" y="7503160"/>
                      <a:ext cx="0" cy="8432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Rectangle 14"/>
                  <p:cNvSpPr/>
                  <p:nvPr/>
                </p:nvSpPr>
                <p:spPr>
                  <a:xfrm>
                    <a:off x="2928708" y="5346700"/>
                    <a:ext cx="130629" cy="1295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1889422" y="5701378"/>
                  <a:ext cx="118754" cy="1295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889422" y="6177524"/>
                  <a:ext cx="118754" cy="1295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834884" y="7365556"/>
                  <a:ext cx="118754" cy="1295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818698" y="6454360"/>
                <a:ext cx="72562" cy="419019"/>
                <a:chOff x="2736646" y="6354127"/>
                <a:chExt cx="129220" cy="678928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736646" y="6354127"/>
                  <a:ext cx="115877" cy="116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736646" y="6612784"/>
                  <a:ext cx="115877" cy="116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749989" y="6916215"/>
                  <a:ext cx="115877" cy="116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912634" y="5720428"/>
                <a:ext cx="948247" cy="1064547"/>
                <a:chOff x="2912634" y="5720428"/>
                <a:chExt cx="948247" cy="1064547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2912634" y="5720428"/>
                  <a:ext cx="350479" cy="3928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3240028" y="6089120"/>
                  <a:ext cx="620853" cy="6958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 rot="21101791">
                <a:off x="2973981" y="6134495"/>
                <a:ext cx="785583" cy="759168"/>
                <a:chOff x="2912634" y="5720428"/>
                <a:chExt cx="948247" cy="1064547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2912634" y="5720428"/>
                  <a:ext cx="350479" cy="3928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3240028" y="6089120"/>
                  <a:ext cx="620853" cy="6958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 rot="15997421">
                <a:off x="3214895" y="6585976"/>
                <a:ext cx="305848" cy="972819"/>
                <a:chOff x="2912634" y="5720428"/>
                <a:chExt cx="948247" cy="1064547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12634" y="5720428"/>
                  <a:ext cx="350479" cy="3928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3240028" y="6089120"/>
                  <a:ext cx="620853" cy="6958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198115" y="5635318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8115" y="5635318"/>
                    <a:ext cx="55245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921889" y="6302780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889" y="6302780"/>
                    <a:ext cx="55245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980428" y="7081336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0428" y="7081336"/>
                    <a:ext cx="55245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957139" y="5835852"/>
                    <a:ext cx="905310" cy="343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139" y="5835852"/>
                    <a:ext cx="905310" cy="3432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889626" y="5066539"/>
                    <a:ext cx="619965" cy="343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626" y="5066539"/>
                    <a:ext cx="619965" cy="3432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331316" y="5374187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316" y="5374187"/>
                    <a:ext cx="55245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2320957" y="5851167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957" y="5851167"/>
                    <a:ext cx="55245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2299984" y="7022858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984" y="7022858"/>
                    <a:ext cx="55245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4032977" y="6429415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977" y="6429415"/>
                    <a:ext cx="55245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/>
              <p:cNvCxnSpPr/>
              <p:nvPr/>
            </p:nvCxnSpPr>
            <p:spPr>
              <a:xfrm>
                <a:off x="5815013" y="6853724"/>
                <a:ext cx="6699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6468362" y="6762643"/>
                <a:ext cx="176349" cy="167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225103" y="6393176"/>
                    <a:ext cx="552451" cy="507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103" y="6393176"/>
                    <a:ext cx="552451" cy="5078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4272" r="-174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609656" y="6598152"/>
                    <a:ext cx="55245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9656" y="6598152"/>
                    <a:ext cx="552451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TextBox 101"/>
            <p:cNvSpPr txBox="1"/>
            <p:nvPr/>
          </p:nvSpPr>
          <p:spPr>
            <a:xfrm>
              <a:off x="4900220" y="7787534"/>
              <a:ext cx="192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Hard limiter 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.Giới thiệu Perceptron"/>
          <p:cNvSpPr txBox="1">
            <a:spLocks noGrp="1"/>
          </p:cNvSpPr>
          <p:nvPr>
            <p:ph type="ctrTitle"/>
          </p:nvPr>
        </p:nvSpPr>
        <p:spPr>
          <a:xfrm>
            <a:off x="-674" y="-14653"/>
            <a:ext cx="12980748" cy="13404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8000" b="1" dirty="0" err="1">
                <a:latin typeface="Constantia" panose="02030602050306030303" pitchFamily="18" charset="0"/>
              </a:rPr>
              <a:t>Giới</a:t>
            </a:r>
            <a:r>
              <a:rPr lang="en-US" sz="8000" b="1" dirty="0">
                <a:latin typeface="Constantia" panose="02030602050306030303" pitchFamily="18" charset="0"/>
              </a:rPr>
              <a:t> </a:t>
            </a:r>
            <a:r>
              <a:rPr lang="en-US" sz="8000" b="1" dirty="0" err="1">
                <a:latin typeface="Constantia" panose="02030602050306030303" pitchFamily="18" charset="0"/>
              </a:rPr>
              <a:t>thiệu</a:t>
            </a:r>
            <a:r>
              <a:rPr lang="en-US" sz="8000" b="1" dirty="0">
                <a:latin typeface="Constantia" panose="02030602050306030303" pitchFamily="18" charset="0"/>
              </a:rPr>
              <a:t> Perceptron</a:t>
            </a:r>
            <a:endParaRPr dirty="0"/>
          </a:p>
        </p:txBody>
      </p:sp>
      <p:sp>
        <p:nvSpPr>
          <p:cNvPr id="139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5639423" y="9412656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4" name="Mũi tên"/>
          <p:cNvSpPr/>
          <p:nvPr/>
        </p:nvSpPr>
        <p:spPr>
          <a:xfrm>
            <a:off x="6443964" y="2797638"/>
            <a:ext cx="834556" cy="707204"/>
          </a:xfrm>
          <a:prstGeom prst="rightArrow">
            <a:avLst>
              <a:gd name="adj1" fmla="val 34486"/>
              <a:gd name="adj2" fmla="val 51499"/>
            </a:avLst>
          </a:prstGeom>
          <a:solidFill>
            <a:srgbClr val="561E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99553" y="9204734"/>
                <a:ext cx="3823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3" y="9204734"/>
                <a:ext cx="3823228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47118" y="8231557"/>
            <a:ext cx="7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999858" y="8167707"/>
            <a:ext cx="7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tantia" panose="02030602050306030303" pitchFamily="18" charset="0"/>
              </a:rPr>
              <a:t>x</a:t>
            </a:r>
            <a:r>
              <a:rPr lang="en-US" baseline="-25000" dirty="0" smtClean="0">
                <a:latin typeface="Constantia" panose="02030602050306030303" pitchFamily="18" charset="0"/>
              </a:rPr>
              <a:t>1</a:t>
            </a:r>
            <a:endParaRPr lang="en-US" baseline="-25000" dirty="0">
              <a:latin typeface="Constantia" panose="02030602050306030303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1167" y="4237834"/>
            <a:ext cx="7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tantia" panose="02030602050306030303" pitchFamily="18" charset="0"/>
              </a:rPr>
              <a:t>x</a:t>
            </a:r>
            <a:r>
              <a:rPr lang="en-US" baseline="-25000" dirty="0">
                <a:latin typeface="Constantia" panose="02030602050306030303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790373" y="5390137"/>
                <a:ext cx="2118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onstantia" panose="02030602050306030303" pitchFamily="18" charset="0"/>
                  </a:rPr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baseline="-25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73" y="5390137"/>
                <a:ext cx="2118158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Manual Input 9"/>
          <p:cNvSpPr/>
          <p:nvPr/>
        </p:nvSpPr>
        <p:spPr>
          <a:xfrm rot="14139993">
            <a:off x="4721448" y="3768612"/>
            <a:ext cx="1627085" cy="7148275"/>
          </a:xfrm>
          <a:prstGeom prst="flowChartManualInpu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734139" y="8204564"/>
            <a:ext cx="8646022" cy="26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552746" y="4441882"/>
            <a:ext cx="0" cy="452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67269" y="2400794"/>
                <a:ext cx="3648262" cy="143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269" y="2400794"/>
                <a:ext cx="3648262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292508" y="7215624"/>
            <a:ext cx="1260238" cy="2005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585286" y="5466934"/>
                <a:ext cx="18116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onstantia" panose="02030602050306030303" pitchFamily="18" charset="0"/>
                  </a:rPr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aseline="-25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86" y="5466934"/>
                <a:ext cx="1811605" cy="584775"/>
              </a:xfrm>
              <a:prstGeom prst="rect">
                <a:avLst/>
              </a:prstGeom>
              <a:blipFill>
                <a:blip r:embed="rId5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499841" y="1159893"/>
            <a:ext cx="6231054" cy="3331035"/>
            <a:chOff x="2045984" y="5666008"/>
            <a:chExt cx="5510516" cy="2797015"/>
          </a:xfrm>
        </p:grpSpPr>
        <p:grpSp>
          <p:nvGrpSpPr>
            <p:cNvPr id="72" name="Group 71"/>
            <p:cNvGrpSpPr/>
            <p:nvPr/>
          </p:nvGrpSpPr>
          <p:grpSpPr>
            <a:xfrm>
              <a:off x="2045984" y="5666008"/>
              <a:ext cx="5510516" cy="2797015"/>
              <a:chOff x="2299984" y="5066539"/>
              <a:chExt cx="4862123" cy="247646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749989" y="5234835"/>
                <a:ext cx="3096749" cy="2148396"/>
                <a:chOff x="1834884" y="5346700"/>
                <a:chExt cx="3096749" cy="2148396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3968931" y="6880860"/>
                  <a:ext cx="176349" cy="1676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101" idx="6"/>
                </p:cNvCxnSpPr>
                <p:nvPr/>
              </p:nvCxnSpPr>
              <p:spPr>
                <a:xfrm>
                  <a:off x="4145280" y="6964680"/>
                  <a:ext cx="7863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/>
                <p:cNvSpPr/>
                <p:nvPr/>
              </p:nvSpPr>
              <p:spPr>
                <a:xfrm>
                  <a:off x="2908662" y="6880860"/>
                  <a:ext cx="176349" cy="1676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3085011" y="6964680"/>
                  <a:ext cx="8839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2928708" y="5346700"/>
                  <a:ext cx="130629" cy="1534160"/>
                  <a:chOff x="2928708" y="5346700"/>
                  <a:chExt cx="130629" cy="1534160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2994023" y="5499100"/>
                    <a:ext cx="0" cy="1381760"/>
                    <a:chOff x="7074262" y="6964680"/>
                    <a:chExt cx="0" cy="1381760"/>
                  </a:xfrm>
                </p:grpSpPr>
                <p:cxnSp>
                  <p:nvCxnSpPr>
                    <p:cNvPr id="111" name="Straight Arrow Connector 110"/>
                    <p:cNvCxnSpPr/>
                    <p:nvPr/>
                  </p:nvCxnSpPr>
                  <p:spPr>
                    <a:xfrm>
                      <a:off x="7074262" y="6964680"/>
                      <a:ext cx="0" cy="8432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/>
                    <p:cNvCxnSpPr/>
                    <p:nvPr/>
                  </p:nvCxnSpPr>
                  <p:spPr>
                    <a:xfrm>
                      <a:off x="7074262" y="7503160"/>
                      <a:ext cx="0" cy="8432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2928708" y="5346700"/>
                    <a:ext cx="130629" cy="1295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6" name="Rectangle 105"/>
                <p:cNvSpPr/>
                <p:nvPr/>
              </p:nvSpPr>
              <p:spPr>
                <a:xfrm>
                  <a:off x="1889422" y="5701378"/>
                  <a:ext cx="118754" cy="1295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889422" y="6177524"/>
                  <a:ext cx="118754" cy="1295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834884" y="7365556"/>
                  <a:ext cx="118754" cy="1295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818698" y="6454360"/>
                <a:ext cx="72562" cy="419019"/>
                <a:chOff x="2736646" y="6354127"/>
                <a:chExt cx="129220" cy="678928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736646" y="6354127"/>
                  <a:ext cx="115877" cy="116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736646" y="6612784"/>
                  <a:ext cx="115877" cy="116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749989" y="6916215"/>
                  <a:ext cx="115877" cy="116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2912634" y="5720428"/>
                <a:ext cx="948247" cy="1064547"/>
                <a:chOff x="2912634" y="5720428"/>
                <a:chExt cx="948247" cy="106454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912634" y="5720428"/>
                  <a:ext cx="350479" cy="3928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240028" y="6089120"/>
                  <a:ext cx="620853" cy="6958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 rot="21101791">
                <a:off x="2973981" y="6134495"/>
                <a:ext cx="785583" cy="759168"/>
                <a:chOff x="2912634" y="5720428"/>
                <a:chExt cx="948247" cy="1064547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912634" y="5720428"/>
                  <a:ext cx="350479" cy="3928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240028" y="6089120"/>
                  <a:ext cx="620853" cy="6958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 rot="15997421">
                <a:off x="3214895" y="6585976"/>
                <a:ext cx="305848" cy="972819"/>
                <a:chOff x="2912634" y="5720428"/>
                <a:chExt cx="948247" cy="1064547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12634" y="5720428"/>
                  <a:ext cx="350479" cy="3928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3240028" y="6089120"/>
                  <a:ext cx="620853" cy="6958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198115" y="5635318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8115" y="5635318"/>
                    <a:ext cx="55245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921889" y="6302780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889" y="6302780"/>
                    <a:ext cx="55245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980428" y="7081336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0428" y="7081336"/>
                    <a:ext cx="55245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957139" y="5835852"/>
                    <a:ext cx="905310" cy="343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139" y="5835852"/>
                    <a:ext cx="905310" cy="3432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89626" y="5066539"/>
                    <a:ext cx="619965" cy="343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626" y="5066539"/>
                    <a:ext cx="619965" cy="3432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331316" y="5374187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316" y="5374187"/>
                    <a:ext cx="55245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320957" y="5851167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957" y="5851167"/>
                    <a:ext cx="552451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299984" y="7022858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984" y="7022858"/>
                    <a:ext cx="552451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4211344" y="6501027"/>
                    <a:ext cx="5524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344" y="6501027"/>
                    <a:ext cx="552451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Straight Arrow Connector 87"/>
              <p:cNvCxnSpPr/>
              <p:nvPr/>
            </p:nvCxnSpPr>
            <p:spPr>
              <a:xfrm>
                <a:off x="5815013" y="6853724"/>
                <a:ext cx="6699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468362" y="6762643"/>
                <a:ext cx="176349" cy="167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547086" y="6469718"/>
                    <a:ext cx="552451" cy="507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7086" y="6469718"/>
                    <a:ext cx="552451" cy="507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379" r="-94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609656" y="6598152"/>
                    <a:ext cx="55245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9656" y="6598152"/>
                    <a:ext cx="552451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/>
            <p:cNvSpPr txBox="1"/>
            <p:nvPr/>
          </p:nvSpPr>
          <p:spPr>
            <a:xfrm>
              <a:off x="4900220" y="7787534"/>
              <a:ext cx="192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Hard limiter 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 flipH="1">
            <a:off x="1969695" y="4439100"/>
            <a:ext cx="6427197" cy="43202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743750" y="6088566"/>
                <a:ext cx="3456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50" y="6088566"/>
                <a:ext cx="3456589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969695" y="4979231"/>
                <a:ext cx="3823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95" y="4979231"/>
                <a:ext cx="3823228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089445" y="6474632"/>
            <a:ext cx="212109" cy="19472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445230" y="6610743"/>
            <a:ext cx="212109" cy="19472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33121" y="7229208"/>
            <a:ext cx="212109" cy="19472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783768" y="6938193"/>
            <a:ext cx="212109" cy="19472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45230" y="6048014"/>
            <a:ext cx="212109" cy="19472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954826" y="6792101"/>
            <a:ext cx="249605" cy="27534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4765452" y="6921852"/>
            <a:ext cx="249605" cy="27534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5793674" y="7205077"/>
            <a:ext cx="249605" cy="27534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>
            <a:off x="6688182" y="6654429"/>
            <a:ext cx="249605" cy="27534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>
            <a:off x="6281647" y="7242628"/>
            <a:ext cx="249605" cy="27534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7339866" y="6513278"/>
            <a:ext cx="249605" cy="27534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êu đề"/>
          <p:cNvSpPr txBox="1">
            <a:spLocks noGrp="1"/>
          </p:cNvSpPr>
          <p:nvPr>
            <p:ph type="ctrTitle"/>
          </p:nvPr>
        </p:nvSpPr>
        <p:spPr>
          <a:xfrm>
            <a:off x="-674" y="-14653"/>
            <a:ext cx="12980748" cy="1340428"/>
          </a:xfrm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Định nghĩa…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66694" y="1564964"/>
                <a:ext cx="11869572" cy="5305736"/>
              </a:xfrm>
              <a:prstGeom prst="rect">
                <a:avLst/>
              </a:prstGeom>
            </p:spPr>
            <p:txBody>
              <a:bodyPr/>
              <a:lstStyle/>
              <a:p>
                <a:pPr marL="571500" indent="-571500" algn="just">
                  <a:lnSpc>
                    <a:spcPct val="120000"/>
                  </a:lnSpc>
                  <a:buSzPct val="100000"/>
                  <a:buFont typeface="Wingdings" panose="05000000000000000000" pitchFamily="2" charset="2"/>
                  <a:buChar char="Ø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3200" dirty="0" err="1">
                    <a:solidFill>
                      <a:srgbClr val="00206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3200" dirty="0">
                    <a:solidFill>
                      <a:srgbClr val="00206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ar-AE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3200" dirty="0" smtClean="0">
                  <a:latin typeface="Constantia" panose="02030602050306030303" pitchFamily="18" charset="0"/>
                </a:endParaRPr>
              </a:p>
              <a:p>
                <a:pPr algn="just">
                  <a:lnSpc>
                    <a:spcPct val="120000"/>
                  </a:lnSpc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,….,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  <a:p>
                <a:pPr marL="571500" indent="-571500" algn="just">
                  <a:lnSpc>
                    <a:spcPct val="120000"/>
                  </a:lnSpc>
                  <a:buSzPct val="100000"/>
                  <a:buFont typeface="Wingdings" panose="05000000000000000000" pitchFamily="2" charset="2"/>
                  <a:buChar char="Ø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Vector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trọng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số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ar-AE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3200" dirty="0" smtClean="0">
                  <a:latin typeface="Constantia" panose="02030602050306030303" pitchFamily="18" charset="0"/>
                </a:endParaRPr>
              </a:p>
              <a:p>
                <a:pPr algn="just">
                  <a:lnSpc>
                    <a:spcPct val="120000"/>
                  </a:lnSpc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,….,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dirty="0" smtClean="0">
                  <a:solidFill>
                    <a:srgbClr val="002060"/>
                  </a:solidFill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571500" indent="-571500" algn="just">
                  <a:buSzPct val="100000"/>
                  <a:buFont typeface="Wingdings" panose="05000000000000000000" pitchFamily="2" charset="2"/>
                  <a:buChar char="Ø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  <a:p>
                <a:pPr algn="just"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</p:txBody>
          </p:sp>
        </mc:Choice>
        <mc:Fallback xmlns="">
          <p:sp>
            <p:nvSpPr>
              <p:cNvPr id="159" name="Định nghĩa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694" y="1564964"/>
                <a:ext cx="11869572" cy="5305736"/>
              </a:xfrm>
              <a:prstGeom prst="rect">
                <a:avLst/>
              </a:prstGeom>
              <a:blipFill>
                <a:blip r:embed="rId2"/>
                <a:stretch>
                  <a:fillRect l="-1181" t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76060" y="9246296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7" name="2. Xây dựng lý thuyết Perceptron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84886">
              <a:defRPr sz="6600"/>
            </a:lvl1pPr>
          </a:lstStyle>
          <a:p>
            <a:r>
              <a:rPr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Xây</a:t>
            </a:r>
            <a:r>
              <a:rPr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dựng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lý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thuyết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Perceptron</a:t>
            </a:r>
          </a:p>
        </p:txBody>
      </p:sp>
      <p:sp>
        <p:nvSpPr>
          <p:cNvPr id="162" name="Mũi tên"/>
          <p:cNvSpPr/>
          <p:nvPr/>
        </p:nvSpPr>
        <p:spPr>
          <a:xfrm rot="5400000">
            <a:off x="5594524" y="4132707"/>
            <a:ext cx="890511" cy="899840"/>
          </a:xfrm>
          <a:prstGeom prst="rightArrow">
            <a:avLst>
              <a:gd name="adj1" fmla="val 39448"/>
              <a:gd name="adj2" fmla="val 64607"/>
            </a:avLst>
          </a:prstGeom>
          <a:solidFill>
            <a:srgbClr val="007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874158" y="5288891"/>
            <a:ext cx="8331241" cy="1549400"/>
            <a:chOff x="1959639" y="5223066"/>
            <a:chExt cx="8331241" cy="1549400"/>
          </a:xfrm>
        </p:grpSpPr>
        <p:sp>
          <p:nvSpPr>
            <p:cNvPr id="2" name="Rounded Rectangle 1"/>
            <p:cNvSpPr/>
            <p:nvPr/>
          </p:nvSpPr>
          <p:spPr>
            <a:xfrm>
              <a:off x="2112080" y="5223066"/>
              <a:ext cx="8178800" cy="1549400"/>
            </a:xfrm>
            <a:prstGeom prst="roundRect">
              <a:avLst/>
            </a:prstGeom>
            <a:noFill/>
            <a:ln w="57150">
              <a:solidFill>
                <a:srgbClr val="002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959639" y="5223066"/>
                  <a:ext cx="8160280" cy="14371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buSzPct val="100000"/>
                    <a:defRPr sz="4000">
                      <a:latin typeface="Arial"/>
                      <a:ea typeface="Arial"/>
                      <a:cs typeface="Arial"/>
                      <a:sym typeface="Arial"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639" y="5223066"/>
                  <a:ext cx="8160280" cy="14371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êu đề"/>
          <p:cNvSpPr txBox="1">
            <a:spLocks noGrp="1"/>
          </p:cNvSpPr>
          <p:nvPr>
            <p:ph type="ctrTitle"/>
          </p:nvPr>
        </p:nvSpPr>
        <p:spPr>
          <a:xfrm>
            <a:off x="-674" y="-14653"/>
            <a:ext cx="12980748" cy="1340428"/>
          </a:xfrm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Hai tập phân biệt rõ ràng, cho phép tồn tại một đường ranh giới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99645" y="7367121"/>
                <a:ext cx="6099125" cy="16166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algn="ctr">
                  <a:defRPr sz="3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Hai </a:t>
                </a:r>
                <a:r>
                  <a:rPr dirty="0" err="1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tập</a:t>
                </a:r>
                <a:r>
                  <a:rPr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phân</a:t>
                </a:r>
                <a:r>
                  <a:rPr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biệt</a:t>
                </a:r>
                <a:r>
                  <a:rPr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rõ</a:t>
                </a:r>
                <a:r>
                  <a:rPr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r</a:t>
                </a:r>
                <a:r>
                  <a:rPr lang="en-US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àng</a:t>
                </a:r>
                <a:r>
                  <a:rPr lang="en-US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tồn</a:t>
                </a:r>
                <a:r>
                  <a:rPr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tại</a:t>
                </a:r>
                <a:r>
                  <a:rPr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một</a:t>
                </a:r>
                <a:r>
                  <a:rPr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đường</a:t>
                </a:r>
                <a:r>
                  <a:rPr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ranh</a:t>
                </a:r>
                <a:r>
                  <a:rPr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giới</a:t>
                </a:r>
                <a:endParaRPr dirty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67" name="Hai tập phân biệt rõ ràng, cho phép tồn tại một đường ranh giới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9645" y="7367121"/>
                <a:ext cx="6099125" cy="1616669"/>
              </a:xfrm>
              <a:prstGeom prst="rect">
                <a:avLst/>
              </a:prstGeom>
              <a:blipFill>
                <a:blip r:embed="rId2"/>
                <a:stretch>
                  <a:fillRect l="-500" t="-4528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Giả thiết về tập đầu ra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Giả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thiết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về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tập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đầu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ra</a:t>
            </a:r>
            <a:endParaRPr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68" name="Nằm ngoài khả năng của hàm Hard Limiter"/>
          <p:cNvSpPr txBox="1"/>
          <p:nvPr/>
        </p:nvSpPr>
        <p:spPr>
          <a:xfrm>
            <a:off x="6818173" y="7367120"/>
            <a:ext cx="4546513" cy="1616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just"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dirty="0" err="1">
                <a:latin typeface="Constantia" panose="02030602050306030303" pitchFamily="18" charset="0"/>
              </a:rPr>
              <a:t>Nằm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ngoài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khả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năng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của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hàm</a:t>
            </a:r>
            <a:r>
              <a:rPr dirty="0">
                <a:latin typeface="Constantia" panose="02030602050306030303" pitchFamily="18" charset="0"/>
              </a:rPr>
              <a:t> Hard Limiter</a:t>
            </a:r>
          </a:p>
        </p:txBody>
      </p:sp>
      <p:pic>
        <p:nvPicPr>
          <p:cNvPr id="169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237" y="2447361"/>
            <a:ext cx="12152177" cy="4712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Quá trình học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Quá</a:t>
            </a:r>
            <a:r>
              <a:rPr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trình</a:t>
            </a:r>
            <a:r>
              <a:rPr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endParaRPr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86" name="Trọng số không cần thay đổi vì ứng với mỗi giá trị đầu vào…"/>
          <p:cNvSpPr txBox="1"/>
          <p:nvPr/>
        </p:nvSpPr>
        <p:spPr>
          <a:xfrm>
            <a:off x="950690" y="8234138"/>
            <a:ext cx="1122942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rPr sz="3200" dirty="0" err="1">
                <a:latin typeface="Constantia" panose="02030602050306030303" pitchFamily="18" charset="0"/>
              </a:rPr>
              <a:t>Trọng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số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EE230C"/>
                </a:solidFill>
                <a:latin typeface="Constantia" panose="02030602050306030303" pitchFamily="18" charset="0"/>
              </a:rPr>
              <a:t>không</a:t>
            </a:r>
            <a:r>
              <a:rPr sz="3200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EE230C"/>
                </a:solidFill>
                <a:latin typeface="Constantia" panose="02030602050306030303" pitchFamily="18" charset="0"/>
              </a:rPr>
              <a:t>cần</a:t>
            </a:r>
            <a:r>
              <a:rPr sz="3200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EE230C"/>
                </a:solidFill>
                <a:latin typeface="Constantia" panose="02030602050306030303" pitchFamily="18" charset="0"/>
              </a:rPr>
              <a:t>thay</a:t>
            </a:r>
            <a:r>
              <a:rPr sz="3200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200" dirty="0" err="1">
                <a:solidFill>
                  <a:srgbClr val="EE230C"/>
                </a:solidFill>
                <a:latin typeface="Constantia" panose="02030602050306030303" pitchFamily="18" charset="0"/>
              </a:rPr>
              <a:t>đổi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vì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ứng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với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mỗi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giá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trị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đầu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vào</a:t>
            </a:r>
            <a:endParaRPr sz="3200" dirty="0">
              <a:latin typeface="Constantia" panose="02030602050306030303" pitchFamily="18" charset="0"/>
            </a:endParaRPr>
          </a:p>
          <a:p>
            <a:pPr>
              <a:defRPr sz="3000">
                <a:solidFill>
                  <a:srgbClr val="EE230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3200" dirty="0" err="1">
                <a:latin typeface="Constantia" panose="02030602050306030303" pitchFamily="18" charset="0"/>
              </a:rPr>
              <a:t>đầu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ra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thoả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mãn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tập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đầu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ra</a:t>
            </a:r>
            <a:r>
              <a:rPr sz="3200" dirty="0"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205" name="Nhóm"/>
          <p:cNvGrpSpPr/>
          <p:nvPr/>
        </p:nvGrpSpPr>
        <p:grpSpPr>
          <a:xfrm>
            <a:off x="950690" y="1782095"/>
            <a:ext cx="4332522" cy="1080740"/>
            <a:chOff x="404398" y="46780"/>
            <a:chExt cx="4332521" cy="1080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là tập con của"/>
                <p:cNvSpPr txBox="1"/>
                <p:nvPr/>
              </p:nvSpPr>
              <p:spPr>
                <a:xfrm>
                  <a:off x="404398" y="46780"/>
                  <a:ext cx="3307699" cy="5950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000">
                      <a:latin typeface="+mj-lt"/>
                      <a:ea typeface="+mj-ea"/>
                      <a:cs typeface="+mj-cs"/>
                      <a:sym typeface="Helvetica Neue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ar-A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 smtClean="0">
                      <a:latin typeface="Constantia" panose="02030602050306030303" pitchFamily="18" charset="0"/>
                    </a:rPr>
                    <a:t>tập 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con </a:t>
                  </a:r>
                  <a:r>
                    <a:rPr lang="en-US" sz="3200" dirty="0" err="1" smtClean="0">
                      <a:latin typeface="Constantia" panose="02030602050306030303" pitchFamily="18" charset="0"/>
                    </a:rPr>
                    <a:t>của</a:t>
                  </a:r>
                  <a:r>
                    <a:rPr lang="en-US" sz="3200" dirty="0" smtClean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onstantia" panose="02030602050306030303" pitchFamily="18" charset="0"/>
                    </a:rPr>
                    <a:t> </a:t>
                  </a:r>
                  <a:endParaRPr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191" name="là tập con của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98" y="46780"/>
                  <a:ext cx="3307699" cy="595034"/>
                </a:xfrm>
                <a:prstGeom prst="rect">
                  <a:avLst/>
                </a:prstGeom>
                <a:blipFill>
                  <a:blip r:embed="rId2"/>
                  <a:stretch>
                    <a:fillRect t="-10204" b="-33673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Mũi tên"/>
            <p:cNvSpPr/>
            <p:nvPr/>
          </p:nvSpPr>
          <p:spPr>
            <a:xfrm>
              <a:off x="3839254" y="204126"/>
              <a:ext cx="897665" cy="923392"/>
            </a:xfrm>
            <a:prstGeom prst="rightArrow">
              <a:avLst>
                <a:gd name="adj1" fmla="val 39397"/>
                <a:gd name="adj2" fmla="val 53285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Xét           thuộc tập mẫu        và             là vector trọng số sau n lần thực hiện quá trình học"/>
              <p:cNvSpPr txBox="1"/>
              <p:nvPr/>
            </p:nvSpPr>
            <p:spPr>
              <a:xfrm>
                <a:off x="634522" y="4115902"/>
                <a:ext cx="11735759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algn="l"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en-US" sz="3200" dirty="0" smtClean="0">
                    <a:latin typeface="Constantia" panose="02030602050306030303" pitchFamily="18" charset="0"/>
                  </a:rPr>
                  <a:t>Xét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tập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mẫu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là </a:t>
                </a:r>
                <a:r>
                  <a:rPr lang="en-US" sz="3200" dirty="0">
                    <a:latin typeface="Constantia" panose="02030602050306030303" pitchFamily="18" charset="0"/>
                  </a:rPr>
                  <a:t>vector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trọng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số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sau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i="1" dirty="0">
                    <a:latin typeface="Constantia" panose="02030602050306030303" pitchFamily="18" charset="0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lần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thực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hiện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quá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trình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. </a:t>
                </a:r>
                <a:endParaRPr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06" name="Xét           thuộc tập mẫu        và             là vector trọng số sau n lần thực hiện quá trình học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22" y="4115902"/>
                <a:ext cx="11735759" cy="1087477"/>
              </a:xfrm>
              <a:prstGeom prst="rect">
                <a:avLst/>
              </a:prstGeom>
              <a:blipFill>
                <a:blip r:embed="rId3"/>
                <a:stretch>
                  <a:fillRect l="-1662" t="-5587" b="-17318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à tập con của"/>
              <p:cNvSpPr txBox="1"/>
              <p:nvPr/>
            </p:nvSpPr>
            <p:spPr>
              <a:xfrm>
                <a:off x="922590" y="2277408"/>
                <a:ext cx="3326680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tập </a:t>
                </a:r>
                <a:r>
                  <a:rPr lang="en-US" sz="3200" dirty="0">
                    <a:latin typeface="Constantia" panose="02030602050306030303" pitchFamily="18" charset="0"/>
                  </a:rPr>
                  <a:t>con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2" name="là tập con củ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90" y="2277408"/>
                <a:ext cx="3326680" cy="595035"/>
              </a:xfrm>
              <a:prstGeom prst="rect">
                <a:avLst/>
              </a:prstGeom>
              <a:blipFill>
                <a:blip r:embed="rId4"/>
                <a:stretch>
                  <a:fillRect t="-11340" b="-34021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67560" y="1670490"/>
                <a:ext cx="570321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với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mọi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b="1" dirty="0" smtClean="0">
                    <a:latin typeface="Constantia" panose="02030602050306030303" pitchFamily="18" charset="0"/>
                  </a:rPr>
                  <a:t>x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 smtClean="0">
                  <a:latin typeface="Constantia" panose="02030602050306030303" pitchFamily="18" charset="0"/>
                </a:endParaRPr>
              </a:p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, 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với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mọi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b="1" dirty="0" smtClean="0">
                    <a:latin typeface="Constantia" panose="02030602050306030303" pitchFamily="18" charset="0"/>
                  </a:rPr>
                  <a:t>x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0" y="1670490"/>
                <a:ext cx="5703211" cy="1323439"/>
              </a:xfrm>
              <a:prstGeom prst="rect">
                <a:avLst/>
              </a:prstGeom>
              <a:blipFill>
                <a:blip r:embed="rId5"/>
                <a:stretch>
                  <a:fillRect t="-783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là tập con của"/>
              <p:cNvSpPr txBox="1"/>
              <p:nvPr/>
            </p:nvSpPr>
            <p:spPr>
              <a:xfrm>
                <a:off x="1144907" y="3115151"/>
                <a:ext cx="2996846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Constantia" panose="02030602050306030303" pitchFamily="18" charset="0"/>
                  </a:rPr>
                  <a:t> </a:t>
                </a:r>
                <a:endParaRPr sz="36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4" name="là tập con củ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07" y="3115151"/>
                <a:ext cx="2996846" cy="656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31535" y="6588208"/>
                <a:ext cx="495167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nếu</a:t>
                </a:r>
                <a:endParaRPr lang="en-US"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5" y="6588208"/>
                <a:ext cx="4951677" cy="707886"/>
              </a:xfrm>
              <a:prstGeom prst="rect">
                <a:avLst/>
              </a:prstGeom>
              <a:blipFill>
                <a:blip r:embed="rId7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391146" y="6281168"/>
                <a:ext cx="7065318" cy="1321965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b="1" dirty="0" smtClean="0">
                    <a:latin typeface="Constantia" panose="02030602050306030303" pitchFamily="18" charset="0"/>
                  </a:rPr>
                  <a:t>x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(n)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 smtClean="0">
                  <a:latin typeface="Constantia" panose="02030602050306030303" pitchFamily="18" charset="0"/>
                </a:endParaRPr>
              </a:p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>
                    <a:latin typeface="Constantia" panose="02030602050306030303" pitchFamily="18" charset="0"/>
                  </a:rPr>
                  <a:t>và </a:t>
                </a:r>
                <a:r>
                  <a:rPr lang="en-US" sz="3200" b="1" dirty="0">
                    <a:latin typeface="Constantia" panose="02030602050306030303" pitchFamily="18" charset="0"/>
                  </a:rPr>
                  <a:t>x</a:t>
                </a:r>
                <a:r>
                  <a:rPr lang="en-US" sz="3200" dirty="0">
                    <a:latin typeface="Constantia" panose="02030602050306030303" pitchFamily="18" charset="0"/>
                  </a:rPr>
                  <a:t>(n)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46" y="6281168"/>
                <a:ext cx="7065318" cy="1321965"/>
              </a:xfrm>
              <a:prstGeom prst="rect">
                <a:avLst/>
              </a:prstGeom>
              <a:blipFill>
                <a:blip r:embed="rId8"/>
                <a:stretch>
                  <a:fillRect b="-1187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Quá trình học"/>
          <p:cNvSpPr txBox="1"/>
          <p:nvPr/>
        </p:nvSpPr>
        <p:spPr>
          <a:xfrm>
            <a:off x="-674" y="-14653"/>
            <a:ext cx="12980748" cy="134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Quá</a:t>
            </a:r>
            <a:r>
              <a:rPr lang="en-US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trình</a:t>
            </a:r>
            <a:r>
              <a:rPr lang="en-US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endParaRPr lang="en-US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273" name="Trọng số thay đổi để đầu ra thoả mãn tập đầu ra"/>
          <p:cNvSpPr txBox="1"/>
          <p:nvPr/>
        </p:nvSpPr>
        <p:spPr>
          <a:xfrm>
            <a:off x="780199" y="8695363"/>
            <a:ext cx="119630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rPr sz="3600" b="1" dirty="0" err="1">
                <a:latin typeface="Constantia" panose="02030602050306030303" pitchFamily="18" charset="0"/>
              </a:rPr>
              <a:t>Trọng</a:t>
            </a:r>
            <a:r>
              <a:rPr sz="3600" b="1" dirty="0">
                <a:latin typeface="Constantia" panose="02030602050306030303" pitchFamily="18" charset="0"/>
              </a:rPr>
              <a:t> </a:t>
            </a:r>
            <a:r>
              <a:rPr sz="3600" b="1" dirty="0" err="1">
                <a:latin typeface="Constantia" panose="02030602050306030303" pitchFamily="18" charset="0"/>
              </a:rPr>
              <a:t>số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thay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đổi</a:t>
            </a:r>
            <a:r>
              <a:rPr sz="3600" b="1" dirty="0">
                <a:latin typeface="Constantia" panose="02030602050306030303" pitchFamily="18" charset="0"/>
              </a:rPr>
              <a:t> </a:t>
            </a:r>
            <a:r>
              <a:rPr sz="3600" b="1" dirty="0" err="1">
                <a:latin typeface="Constantia" panose="02030602050306030303" pitchFamily="18" charset="0"/>
              </a:rPr>
              <a:t>để</a:t>
            </a:r>
            <a:r>
              <a:rPr sz="3600" b="1" dirty="0"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đầu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ra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thoả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mãn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tập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đầu</a:t>
            </a:r>
            <a:r>
              <a:rPr sz="3600" b="1" dirty="0">
                <a:solidFill>
                  <a:srgbClr val="EE230C"/>
                </a:solidFill>
                <a:latin typeface="Constantia" panose="02030602050306030303" pitchFamily="18" charset="0"/>
              </a:rPr>
              <a:t> </a:t>
            </a:r>
            <a:r>
              <a:rPr sz="3600" b="1" dirty="0" err="1">
                <a:solidFill>
                  <a:srgbClr val="EE230C"/>
                </a:solidFill>
                <a:latin typeface="Constantia" panose="02030602050306030303" pitchFamily="18" charset="0"/>
              </a:rPr>
              <a:t>ra</a:t>
            </a:r>
            <a:r>
              <a:rPr sz="3600" b="1" dirty="0"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59" name="Nhóm"/>
          <p:cNvGrpSpPr/>
          <p:nvPr/>
        </p:nvGrpSpPr>
        <p:grpSpPr>
          <a:xfrm>
            <a:off x="1050807" y="1451942"/>
            <a:ext cx="4332522" cy="1080740"/>
            <a:chOff x="404398" y="46780"/>
            <a:chExt cx="4332521" cy="1080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là tập con của"/>
                <p:cNvSpPr txBox="1"/>
                <p:nvPr/>
              </p:nvSpPr>
              <p:spPr>
                <a:xfrm>
                  <a:off x="404398" y="46780"/>
                  <a:ext cx="3307699" cy="5950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000">
                      <a:latin typeface="+mj-lt"/>
                      <a:ea typeface="+mj-ea"/>
                      <a:cs typeface="+mj-cs"/>
                      <a:sym typeface="Helvetica Neue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ar-A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 smtClean="0">
                      <a:latin typeface="Constantia" panose="02030602050306030303" pitchFamily="18" charset="0"/>
                    </a:rPr>
                    <a:t>tập 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con </a:t>
                  </a:r>
                  <a:r>
                    <a:rPr lang="en-US" sz="3200" dirty="0" err="1" smtClean="0">
                      <a:latin typeface="Constantia" panose="02030602050306030303" pitchFamily="18" charset="0"/>
                    </a:rPr>
                    <a:t>của</a:t>
                  </a:r>
                  <a:r>
                    <a:rPr lang="en-US" sz="3200" dirty="0" smtClean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onstantia" panose="02030602050306030303" pitchFamily="18" charset="0"/>
                    </a:rPr>
                    <a:t> </a:t>
                  </a:r>
                  <a:endParaRPr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60" name="là tập con của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98" y="46780"/>
                  <a:ext cx="3307699" cy="595034"/>
                </a:xfrm>
                <a:prstGeom prst="rect">
                  <a:avLst/>
                </a:prstGeom>
                <a:blipFill>
                  <a:blip r:embed="rId2"/>
                  <a:stretch>
                    <a:fillRect t="-11224" b="-32653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Mũi tên"/>
            <p:cNvSpPr/>
            <p:nvPr/>
          </p:nvSpPr>
          <p:spPr>
            <a:xfrm>
              <a:off x="3839254" y="204126"/>
              <a:ext cx="897665" cy="923392"/>
            </a:xfrm>
            <a:prstGeom prst="rightArrow">
              <a:avLst>
                <a:gd name="adj1" fmla="val 39397"/>
                <a:gd name="adj2" fmla="val 53285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Xét           thuộc tập mẫu        và             là vector trọng số sau n lần thực hiện quá trình học"/>
              <p:cNvSpPr txBox="1"/>
              <p:nvPr/>
            </p:nvSpPr>
            <p:spPr>
              <a:xfrm>
                <a:off x="734639" y="3785749"/>
                <a:ext cx="11735759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algn="l"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pPr>
                <a:r>
                  <a:rPr lang="en-US" sz="3200" dirty="0" smtClean="0">
                    <a:latin typeface="Constantia" panose="02030602050306030303" pitchFamily="18" charset="0"/>
                  </a:rPr>
                  <a:t>Xét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tập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mẫu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 là </a:t>
                </a:r>
                <a:r>
                  <a:rPr lang="en-US" sz="3200" dirty="0">
                    <a:latin typeface="Constantia" panose="02030602050306030303" pitchFamily="18" charset="0"/>
                  </a:rPr>
                  <a:t>vector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trọng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số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sau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i="1" dirty="0">
                    <a:latin typeface="Constantia" panose="02030602050306030303" pitchFamily="18" charset="0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lần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thực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hiện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quá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trình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. </a:t>
                </a:r>
                <a:endParaRPr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2" name="Xét           thuộc tập mẫu        và             là vector trọng số sau n lần thực hiện quá trình học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39" y="3785749"/>
                <a:ext cx="11735759" cy="1087477"/>
              </a:xfrm>
              <a:prstGeom prst="rect">
                <a:avLst/>
              </a:prstGeom>
              <a:blipFill>
                <a:blip r:embed="rId3"/>
                <a:stretch>
                  <a:fillRect l="-1714" t="-5618" b="-17978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là tập con của"/>
              <p:cNvSpPr txBox="1"/>
              <p:nvPr/>
            </p:nvSpPr>
            <p:spPr>
              <a:xfrm>
                <a:off x="1022707" y="1947255"/>
                <a:ext cx="3326680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tập </a:t>
                </a:r>
                <a:r>
                  <a:rPr lang="en-US" sz="3200" dirty="0">
                    <a:latin typeface="Constantia" panose="02030602050306030303" pitchFamily="18" charset="0"/>
                  </a:rPr>
                  <a:t>con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3" name="là tập con củ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07" y="1947255"/>
                <a:ext cx="3326680" cy="595035"/>
              </a:xfrm>
              <a:prstGeom prst="rect">
                <a:avLst/>
              </a:prstGeom>
              <a:blipFill>
                <a:blip r:embed="rId4"/>
                <a:stretch>
                  <a:fillRect t="-10204" b="-33673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467677" y="1340337"/>
                <a:ext cx="570321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với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mọi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b="1" dirty="0" smtClean="0">
                    <a:latin typeface="Constantia" panose="02030602050306030303" pitchFamily="18" charset="0"/>
                  </a:rPr>
                  <a:t>x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 smtClean="0">
                  <a:latin typeface="Constantia" panose="02030602050306030303" pitchFamily="18" charset="0"/>
                </a:endParaRPr>
              </a:p>
              <a:p>
                <a:pPr algn="just">
                  <a:buSzPct val="100000"/>
                  <a:defRPr sz="4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, 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với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mọi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:r>
                  <a:rPr lang="en-US" sz="3200" b="1" dirty="0" smtClean="0">
                    <a:latin typeface="Constantia" panose="02030602050306030303" pitchFamily="18" charset="0"/>
                  </a:rPr>
                  <a:t>x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latin typeface="Constantia" panose="02030602050306030303" pitchFamily="18" charset="0"/>
                  </a:rPr>
                  <a:t>thuộc</a:t>
                </a:r>
                <a:r>
                  <a:rPr lang="en-US" sz="3200" dirty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7" y="1340337"/>
                <a:ext cx="5703211" cy="1323439"/>
              </a:xfrm>
              <a:prstGeom prst="rect">
                <a:avLst/>
              </a:prstGeom>
              <a:blipFill>
                <a:blip r:embed="rId5"/>
                <a:stretch>
                  <a:fillRect t="-783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là tập con của"/>
              <p:cNvSpPr txBox="1"/>
              <p:nvPr/>
            </p:nvSpPr>
            <p:spPr>
              <a:xfrm>
                <a:off x="1245024" y="2784998"/>
                <a:ext cx="2996846" cy="656590"/>
              </a:xfrm>
              <a:prstGeom prst="rect">
                <a:avLst/>
              </a:prstGeom>
              <a:solidFill>
                <a:srgbClr val="FFFF9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Constantia" panose="02030602050306030303" pitchFamily="18" charset="0"/>
                  </a:rPr>
                  <a:t> </a:t>
                </a:r>
                <a:endParaRPr sz="36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5" name="là tập con củ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24" y="2784998"/>
                <a:ext cx="2996846" cy="656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25533" y="5123750"/>
            <a:ext cx="12131648" cy="1396551"/>
            <a:chOff x="503896" y="5117818"/>
            <a:chExt cx="12106923" cy="1396551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Giảm để kéo                          (dương) về tập         (âm)"/>
                <p:cNvSpPr txBox="1"/>
                <p:nvPr/>
              </p:nvSpPr>
              <p:spPr>
                <a:xfrm>
                  <a:off x="503896" y="5919334"/>
                  <a:ext cx="8284475" cy="595035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>
                    <a:defRPr sz="3000">
                      <a:solidFill>
                        <a:srgbClr val="EE230C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r>
                    <a:rPr lang="en-US" sz="3200" dirty="0" smtClean="0">
                      <a:latin typeface="Constantia" panose="02030602050306030303" pitchFamily="18" charset="0"/>
                    </a:rPr>
                    <a:t>Giảm</a:t>
                  </a:r>
                  <a:r>
                    <a:rPr lang="en-US" sz="3200" dirty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để</a:t>
                  </a:r>
                  <a:r>
                    <a:rPr lang="en-US" sz="3200" dirty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kéo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ar-AE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w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x</m:t>
                      </m:r>
                      <m:d>
                        <m:dPr>
                          <m:ctrlPr>
                            <a:rPr lang="ar-AE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e>
                      </m:d>
                      <m:r>
                        <a:rPr lang="ar-AE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&gt;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a14:m>
                  <a:r>
                    <a:rPr lang="ar-AE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về</a:t>
                  </a:r>
                  <a:r>
                    <a:rPr lang="en-US" sz="3200" dirty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tập</a:t>
                  </a:r>
                  <a:r>
                    <a:rPr lang="en-US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EE230C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EE23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ℂ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EE23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(</a:t>
                  </a:r>
                  <a:r>
                    <a:rPr lang="en-US" sz="3200" dirty="0" err="1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âm</a:t>
                  </a:r>
                  <a:r>
                    <a:rPr lang="en-US" sz="3200" dirty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)</a:t>
                  </a:r>
                  <a:endParaRPr sz="3200" dirty="0">
                    <a:solidFill>
                      <a:srgbClr val="000000"/>
                    </a:solidFill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274" name="Giảm để kéo                          (dương) về tập         (âm)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96" y="5919334"/>
                  <a:ext cx="8284475" cy="595035"/>
                </a:xfrm>
                <a:prstGeom prst="rect">
                  <a:avLst/>
                </a:prstGeom>
                <a:blipFill>
                  <a:blip r:embed="rId7"/>
                  <a:stretch>
                    <a:fillRect t="-15306" b="-32653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58963" y="5117818"/>
                  <a:ext cx="12051856" cy="58477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just">
                    <a:buSzPct val="100000"/>
                    <a:defRPr sz="4000">
                      <a:latin typeface="Arial"/>
                      <a:ea typeface="Arial"/>
                      <a:cs typeface="Arial"/>
                      <a:sym typeface="Arial"/>
                    </a:defRPr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 smtClean="0">
                      <a:latin typeface="Constantia" panose="02030602050306030303" pitchFamily="18" charset="0"/>
                    </a:rPr>
                    <a:t> nếu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 err="1">
                      <a:latin typeface="Constantia" panose="02030602050306030303" pitchFamily="18" charset="0"/>
                    </a:rPr>
                    <a:t>và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 </a:t>
                  </a:r>
                  <a:r>
                    <a:rPr lang="en-US" sz="3200" b="1" dirty="0">
                      <a:latin typeface="Constantia" panose="02030602050306030303" pitchFamily="18" charset="0"/>
                    </a:rPr>
                    <a:t>x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(n) </a:t>
                  </a:r>
                  <a:r>
                    <a:rPr lang="en-US" sz="3200" dirty="0" err="1">
                      <a:latin typeface="Constantia" panose="02030602050306030303" pitchFamily="18" charset="0"/>
                    </a:rPr>
                    <a:t>thuộc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3" y="5117818"/>
                  <a:ext cx="12051856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2632" b="-3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680712" y="6977621"/>
            <a:ext cx="12151343" cy="1206673"/>
            <a:chOff x="503896" y="5307696"/>
            <a:chExt cx="12151343" cy="1206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Giảm để kéo                          (dương) về tập         (âm)"/>
                <p:cNvSpPr txBox="1"/>
                <p:nvPr/>
              </p:nvSpPr>
              <p:spPr>
                <a:xfrm>
                  <a:off x="503896" y="5919334"/>
                  <a:ext cx="9018459" cy="59503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>
                    <a:defRPr sz="3000">
                      <a:solidFill>
                        <a:srgbClr val="EE230C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r>
                    <a:rPr lang="en-US" sz="3200" dirty="0" err="1" smtClean="0">
                      <a:latin typeface="Constantia" panose="02030602050306030303" pitchFamily="18" charset="0"/>
                    </a:rPr>
                    <a:t>Tăng</a:t>
                  </a:r>
                  <a:r>
                    <a:rPr lang="en-US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để</a:t>
                  </a:r>
                  <a:r>
                    <a:rPr lang="en-US" sz="3200" dirty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kéo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ar-AE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w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x</m:t>
                      </m:r>
                      <m:d>
                        <m:dPr>
                          <m:ctrlPr>
                            <a:rPr lang="ar-AE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e>
                      </m:d>
                      <m:r>
                        <a:rPr lang="en-US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≤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a14:m>
                  <a:r>
                    <a:rPr lang="ar-AE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về</a:t>
                  </a:r>
                  <a:r>
                    <a:rPr lang="en-US" sz="3200" dirty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:r>
                    <a:rPr lang="en-US" sz="3200" dirty="0" err="1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tập</a:t>
                  </a:r>
                  <a:r>
                    <a:rPr lang="en-US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EE230C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EE23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ℂ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EE23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 (</a:t>
                  </a:r>
                  <a:r>
                    <a:rPr lang="en-US" sz="3200" dirty="0" err="1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dương</a:t>
                  </a:r>
                  <a:r>
                    <a:rPr lang="en-US" sz="3200" dirty="0" smtClean="0">
                      <a:solidFill>
                        <a:srgbClr val="000000"/>
                      </a:solidFill>
                      <a:latin typeface="Constantia" panose="02030602050306030303" pitchFamily="18" charset="0"/>
                    </a:rPr>
                    <a:t>)</a:t>
                  </a:r>
                  <a:endParaRPr sz="3200" dirty="0">
                    <a:solidFill>
                      <a:srgbClr val="000000"/>
                    </a:solidFill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70" name="Giảm để kéo                          (dương) về tập         (âm)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96" y="5919334"/>
                  <a:ext cx="9018459" cy="595035"/>
                </a:xfrm>
                <a:prstGeom prst="rect">
                  <a:avLst/>
                </a:prstGeom>
                <a:blipFill>
                  <a:blip r:embed="rId9"/>
                  <a:stretch>
                    <a:fillRect t="-15306" b="-32653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603383" y="5307696"/>
                  <a:ext cx="12051856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buSzPct val="100000"/>
                    <a:defRPr sz="4000">
                      <a:latin typeface="Arial"/>
                      <a:ea typeface="Arial"/>
                      <a:cs typeface="Arial"/>
                      <a:sym typeface="Arial"/>
                    </a:defRPr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 smtClean="0">
                      <a:latin typeface="Constantia" panose="02030602050306030303" pitchFamily="18" charset="0"/>
                    </a:rPr>
                    <a:t> nếu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 err="1">
                      <a:latin typeface="Constantia" panose="02030602050306030303" pitchFamily="18" charset="0"/>
                    </a:rPr>
                    <a:t>và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 </a:t>
                  </a:r>
                  <a:r>
                    <a:rPr lang="en-US" sz="3200" b="1" dirty="0">
                      <a:latin typeface="Constantia" panose="02030602050306030303" pitchFamily="18" charset="0"/>
                    </a:rPr>
                    <a:t>x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(n) </a:t>
                  </a:r>
                  <a:r>
                    <a:rPr lang="en-US" sz="3200" dirty="0" err="1">
                      <a:latin typeface="Constantia" panose="02030602050306030303" pitchFamily="18" charset="0"/>
                    </a:rPr>
                    <a:t>thuộc</a:t>
                  </a:r>
                  <a:r>
                    <a:rPr lang="en-US" sz="3200" dirty="0">
                      <a:latin typeface="Constantia" panose="020306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83" y="5307696"/>
                  <a:ext cx="12051856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ounded Rectangle 2"/>
          <p:cNvSpPr/>
          <p:nvPr/>
        </p:nvSpPr>
        <p:spPr>
          <a:xfrm>
            <a:off x="625533" y="4982753"/>
            <a:ext cx="11789686" cy="1628420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0712" y="6825346"/>
            <a:ext cx="11789686" cy="165584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ốc độ học"/>
              <p:cNvSpPr txBox="1"/>
              <p:nvPr/>
            </p:nvSpPr>
            <p:spPr>
              <a:xfrm>
                <a:off x="-674" y="-14653"/>
                <a:ext cx="12980748" cy="13404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b">
                <a:normAutofit/>
              </a:bodyPr>
              <a:lstStyle>
                <a:lvl1pPr>
                  <a:defRPr sz="8000"/>
                </a:lvl1pPr>
              </a:lstStyle>
              <a:p>
                <a:r>
                  <a:rPr dirty="0" err="1">
                    <a:latin typeface="Constantia" panose="02030602050306030303" pitchFamily="18" charset="0"/>
                  </a:rPr>
                  <a:t>Tốc</a:t>
                </a:r>
                <a:r>
                  <a:rPr dirty="0">
                    <a:latin typeface="Constantia" panose="02030602050306030303" pitchFamily="18" charset="0"/>
                  </a:rPr>
                  <a:t> </a:t>
                </a:r>
                <a:r>
                  <a:rPr dirty="0" err="1">
                    <a:latin typeface="Constantia" panose="02030602050306030303" pitchFamily="18" charset="0"/>
                  </a:rPr>
                  <a:t>độ</a:t>
                </a:r>
                <a:r>
                  <a:rPr dirty="0">
                    <a:latin typeface="Constantia" panose="02030602050306030303" pitchFamily="18" charset="0"/>
                  </a:rPr>
                  <a:t> </a:t>
                </a:r>
                <a:r>
                  <a:rPr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dirty="0" smtClean="0">
                    <a:latin typeface="Constantia" panose="02030602050306030303" pitchFamily="18" charset="0"/>
                  </a:rPr>
                  <a:t>  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83" name="Tốc độ học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" y="-14653"/>
                <a:ext cx="12980748" cy="1340428"/>
              </a:xfrm>
              <a:prstGeom prst="rect">
                <a:avLst/>
              </a:prstGeom>
              <a:blipFill>
                <a:blip r:embed="rId2"/>
                <a:stretch>
                  <a:fillRect t="-17352" b="-429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hay đổi được                có tác động thích hợp tới vector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610158" y="1507952"/>
                <a:ext cx="12369916" cy="27538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just">
                  <a:buSzTx/>
                  <a:buNone/>
                </a:lvl1pPr>
              </a:lstStyle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vi-VN" sz="320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vi-VN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thay </a:t>
                </a:r>
                <a:r>
                  <a:rPr lang="vi-VN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đổi </a:t>
                </a:r>
                <a:r>
                  <a:rPr lang="vi-VN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được</a:t>
                </a:r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vi-VN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có </a:t>
                </a:r>
                <a:r>
                  <a:rPr lang="vi-VN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tác động thích hợp tới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2D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2D8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3200" b="0" dirty="0" smtClean="0">
                  <a:solidFill>
                    <a:srgbClr val="002D86"/>
                  </a:solidFill>
                  <a:latin typeface="Constantia" panose="02030602050306030303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b="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nhỏ</a:t>
                </a:r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b="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việc</a:t>
                </a:r>
                <a:r>
                  <a:rPr lang="en-US" sz="3200" b="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học</a:t>
                </a:r>
                <a:r>
                  <a:rPr lang="en-US" sz="3200" b="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diễn</a:t>
                </a:r>
                <a:r>
                  <a:rPr lang="en-US" sz="3200" b="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ra</a:t>
                </a:r>
                <a:r>
                  <a:rPr lang="en-US" sz="3200" b="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chậm</a:t>
                </a:r>
                <a:endParaRPr lang="en-US" sz="3200" b="0" dirty="0" smtClean="0">
                  <a:solidFill>
                    <a:srgbClr val="002D86"/>
                  </a:solidFill>
                  <a:latin typeface="Constantia" panose="02030602050306030303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lớn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việc</a:t>
                </a:r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học</a:t>
                </a:r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diễn</a:t>
                </a:r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ra</a:t>
                </a:r>
                <a:r>
                  <a:rPr lang="en-US" sz="3200" dirty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nhanh</a:t>
                </a:r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nhưng</a:t>
                </a:r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khó</a:t>
                </a:r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hội</a:t>
                </a:r>
                <a:r>
                  <a:rPr lang="en-US" sz="3200" dirty="0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D86"/>
                    </a:solidFill>
                    <a:latin typeface="Constantia" panose="02030602050306030303" pitchFamily="18" charset="0"/>
                  </a:rPr>
                  <a:t>tụ</a:t>
                </a:r>
                <a:endParaRPr lang="en-US" sz="3200" dirty="0" smtClean="0">
                  <a:solidFill>
                    <a:srgbClr val="002D86"/>
                  </a:solidFill>
                  <a:latin typeface="Constantia" panose="02030602050306030303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2D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2D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solidFill>
                          <a:srgbClr val="002D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 smtClean="0">
                  <a:solidFill>
                    <a:srgbClr val="002D86"/>
                  </a:solidFill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endParaRPr lang="en-US" sz="3200" b="0" dirty="0" smtClean="0">
                  <a:solidFill>
                    <a:srgbClr val="002D86"/>
                  </a:solidFill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2D8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002D8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002D86"/>
                  </a:solidFill>
                  <a:latin typeface="Constantia" panose="02030602050306030303" pitchFamily="18" charset="0"/>
                </a:endParaRPr>
              </a:p>
              <a:p>
                <a:endParaRPr lang="en-US" sz="3600" b="0" dirty="0" smtClean="0">
                  <a:latin typeface="Constantia" panose="02030602050306030303" pitchFamily="18" charset="0"/>
                </a:endParaRPr>
              </a:p>
              <a:p>
                <a:endParaRPr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85" name="thay đổi được                có tác động thích hợp tới vector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610158" y="1507952"/>
                <a:ext cx="12369916" cy="2753805"/>
              </a:xfrm>
              <a:prstGeom prst="rect">
                <a:avLst/>
              </a:prstGeom>
              <a:blipFill>
                <a:blip r:embed="rId3"/>
                <a:stretch>
                  <a:fillRect l="-1084" t="-2655" b="-3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với các mẫu không thoả mãn tập điều kiện"/>
          <p:cNvSpPr txBox="1"/>
          <p:nvPr/>
        </p:nvSpPr>
        <p:spPr>
          <a:xfrm>
            <a:off x="2247810" y="5390631"/>
            <a:ext cx="9094611" cy="59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just" defTabSz="578358">
              <a:spcBef>
                <a:spcPts val="4100"/>
              </a:spcBef>
              <a:defRPr sz="31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3600" dirty="0" err="1">
                <a:latin typeface="Constantia" panose="02030602050306030303" pitchFamily="18" charset="0"/>
              </a:rPr>
              <a:t>với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các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mẫu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không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thoả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mãn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tập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điều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kiện</a:t>
            </a:r>
            <a:endParaRPr sz="3600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D86DBF9060C4DAE5891597169C50C" ma:contentTypeVersion="0" ma:contentTypeDescription="Create a new document." ma:contentTypeScope="" ma:versionID="127e801fc73b07d034753862e8a151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45548C-DACC-4D52-8A48-17A422366383}"/>
</file>

<file path=customXml/itemProps2.xml><?xml version="1.0" encoding="utf-8"?>
<ds:datastoreItem xmlns:ds="http://schemas.openxmlformats.org/officeDocument/2006/customXml" ds:itemID="{48EE39AA-B808-4386-B670-7EC5FD36A855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1397</TotalTime>
  <Words>859</Words>
  <Application>Microsoft Office PowerPoint</Application>
  <PresentationFormat>Custom</PresentationFormat>
  <Paragraphs>262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Cambria Math</vt:lpstr>
      <vt:lpstr>Century Gothic</vt:lpstr>
      <vt:lpstr>Constantia</vt:lpstr>
      <vt:lpstr>Helvetica Neue</vt:lpstr>
      <vt:lpstr>Helvetica Neue Medium</vt:lpstr>
      <vt:lpstr>Helvetica Neue Thin</vt:lpstr>
      <vt:lpstr>Tahoma</vt:lpstr>
      <vt:lpstr>Times New Roman</vt:lpstr>
      <vt:lpstr>Wingdings</vt:lpstr>
      <vt:lpstr>Wingdings 3</vt:lpstr>
      <vt:lpstr>Wisp</vt:lpstr>
      <vt:lpstr>PowerPoint Presentation</vt:lpstr>
      <vt:lpstr>Perceptron và thuật toán perceptron</vt:lpstr>
      <vt:lpstr>Giới thiệu Perceptron</vt:lpstr>
      <vt:lpstr>Giới thiệu Perceptron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75</cp:revision>
  <dcterms:modified xsi:type="dcterms:W3CDTF">2021-09-04T13:55:00Z</dcterms:modified>
</cp:coreProperties>
</file>