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0.xml" ContentType="application/vnd.openxmlformats-officedocument.presentationml.slide+xml"/>
  <Override PartName="/ppt/slides/slide17.xml" ContentType="application/vnd.openxmlformats-officedocument.presentationml.slide+xml"/>
  <Override PartName="/ppt/slides/slide28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36"/>
  </p:notesMasterIdLst>
  <p:sldIdLst>
    <p:sldId id="278" r:id="rId2"/>
    <p:sldId id="258" r:id="rId3"/>
    <p:sldId id="259" r:id="rId4"/>
    <p:sldId id="279" r:id="rId5"/>
    <p:sldId id="289" r:id="rId6"/>
    <p:sldId id="280" r:id="rId7"/>
    <p:sldId id="281" r:id="rId8"/>
    <p:sldId id="282" r:id="rId9"/>
    <p:sldId id="283" r:id="rId10"/>
    <p:sldId id="290" r:id="rId11"/>
    <p:sldId id="285" r:id="rId12"/>
    <p:sldId id="286" r:id="rId13"/>
    <p:sldId id="287" r:id="rId14"/>
    <p:sldId id="291" r:id="rId15"/>
    <p:sldId id="292" r:id="rId16"/>
    <p:sldId id="294" r:id="rId17"/>
    <p:sldId id="296" r:id="rId18"/>
    <p:sldId id="297" r:id="rId19"/>
    <p:sldId id="299" r:id="rId20"/>
    <p:sldId id="298" r:id="rId21"/>
    <p:sldId id="300" r:id="rId22"/>
    <p:sldId id="301" r:id="rId23"/>
    <p:sldId id="302" r:id="rId24"/>
    <p:sldId id="303" r:id="rId25"/>
    <p:sldId id="295" r:id="rId26"/>
    <p:sldId id="304" r:id="rId27"/>
    <p:sldId id="312" r:id="rId28"/>
    <p:sldId id="305" r:id="rId29"/>
    <p:sldId id="306" r:id="rId30"/>
    <p:sldId id="307" r:id="rId31"/>
    <p:sldId id="311" r:id="rId32"/>
    <p:sldId id="308" r:id="rId33"/>
    <p:sldId id="309" r:id="rId34"/>
    <p:sldId id="310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9"/>
    <a:srgbClr val="FFCFAB"/>
    <a:srgbClr val="FFCAA3"/>
    <a:srgbClr val="FFA765"/>
    <a:srgbClr val="FFA34F"/>
    <a:srgbClr val="FF9A4F"/>
    <a:srgbClr val="FFA25D"/>
    <a:srgbClr val="FF8A33"/>
    <a:srgbClr val="F6B89C"/>
    <a:srgbClr val="DD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70" d="100"/>
          <a:sy n="70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2548" y="3576322"/>
            <a:ext cx="9387308" cy="3218177"/>
          </a:xfrm>
        </p:spPr>
        <p:txBody>
          <a:bodyPr anchor="b">
            <a:normAutofit/>
          </a:bodyPr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2548" y="6794497"/>
            <a:ext cx="9387308" cy="1601825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977F-2504-E741-85B4-8F01994E1F25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45111" y="6145648"/>
            <a:ext cx="1984673" cy="1111866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2075" y="6442015"/>
            <a:ext cx="83196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0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6" y="866986"/>
            <a:ext cx="9375268" cy="4433124"/>
          </a:xfrm>
        </p:spPr>
        <p:txBody>
          <a:bodyPr anchor="ctr">
            <a:normAutofit/>
          </a:bodyPr>
          <a:lstStyle>
            <a:lvl1pPr algn="l">
              <a:defRPr sz="682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546" y="6192421"/>
            <a:ext cx="9375268" cy="2212784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351F-53B1-3B4C-8CD4-15B0457E8E3F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4503506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080" y="4613889"/>
            <a:ext cx="83196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998" y="866987"/>
            <a:ext cx="8689190" cy="4118187"/>
          </a:xfrm>
        </p:spPr>
        <p:txBody>
          <a:bodyPr anchor="ctr">
            <a:normAutofit/>
          </a:bodyPr>
          <a:lstStyle>
            <a:lvl1pPr algn="l">
              <a:defRPr sz="682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436049" y="4985173"/>
            <a:ext cx="8041085" cy="54186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27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546" y="6192421"/>
            <a:ext cx="9375268" cy="2212784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8F6-4F69-E448-82E4-3FF8C30628E4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83" y="4503506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080" y="4613889"/>
            <a:ext cx="83196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71828" y="921607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18892" y="4131991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6789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6" y="3467949"/>
            <a:ext cx="9375268" cy="3875335"/>
          </a:xfrm>
        </p:spPr>
        <p:txBody>
          <a:bodyPr anchor="b">
            <a:normAutofit/>
          </a:bodyPr>
          <a:lstStyle>
            <a:lvl1pPr algn="l">
              <a:defRPr sz="6827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546" y="7369386"/>
            <a:ext cx="9375268" cy="1037685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AD4-EC93-8B4C-97AE-9AB5F3271B19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83" y="6984050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7080" y="7087059"/>
            <a:ext cx="83196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53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111998" y="866987"/>
            <a:ext cx="8689190" cy="4118187"/>
          </a:xfrm>
        </p:spPr>
        <p:txBody>
          <a:bodyPr anchor="ctr">
            <a:normAutofit/>
          </a:bodyPr>
          <a:lstStyle>
            <a:lvl1pPr algn="l">
              <a:defRPr sz="682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762546" y="6177280"/>
            <a:ext cx="9512238" cy="119210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accent1"/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546" y="7369386"/>
            <a:ext cx="9512238" cy="1037685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50E-E079-6441-81E7-806D30677343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83" y="6984050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7080" y="7087059"/>
            <a:ext cx="83196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71828" y="921607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618892" y="4131991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9916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7" y="892312"/>
            <a:ext cx="9375266" cy="4096028"/>
          </a:xfrm>
        </p:spPr>
        <p:txBody>
          <a:bodyPr anchor="ctr">
            <a:normAutofit/>
          </a:bodyPr>
          <a:lstStyle>
            <a:lvl1pPr algn="l">
              <a:defRPr sz="6827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762546" y="6177280"/>
            <a:ext cx="9375268" cy="119210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accent1"/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546" y="7369386"/>
            <a:ext cx="9375268" cy="1037685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30AF-FFB7-DE42-B481-AAC2589869DA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6984050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7080" y="7087059"/>
            <a:ext cx="83196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34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1011477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92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2805" y="892311"/>
            <a:ext cx="2355388" cy="7514762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2547" y="892311"/>
            <a:ext cx="6707695" cy="75147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9EA-0687-604F-B97A-763B6765DF9F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1011477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2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509" y="887623"/>
            <a:ext cx="9371305" cy="18217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546" y="3034453"/>
            <a:ext cx="9375268" cy="537261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1011477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9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6" y="2950488"/>
            <a:ext cx="9375268" cy="2088960"/>
          </a:xfrm>
        </p:spPr>
        <p:txBody>
          <a:bodyPr anchor="b"/>
          <a:lstStyle>
            <a:lvl1pPr algn="l">
              <a:defRPr sz="568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546" y="5093547"/>
            <a:ext cx="9375268" cy="1223680"/>
          </a:xfrm>
        </p:spPr>
        <p:txBody>
          <a:bodyPr anchor="t"/>
          <a:lstStyle>
            <a:lvl1pPr marL="0" indent="0" algn="l">
              <a:buNone/>
              <a:defRPr sz="284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9B27-4D02-2940-AED5-BC8F2B3B1507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83" y="4503506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080" y="4613889"/>
            <a:ext cx="83196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3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2548" y="3038871"/>
            <a:ext cx="4547600" cy="53580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90837" y="3038871"/>
            <a:ext cx="4546977" cy="53580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83" y="1011477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080" y="1120403"/>
            <a:ext cx="83196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5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1834" y="3166757"/>
            <a:ext cx="4088314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62546" y="3986330"/>
            <a:ext cx="4547601" cy="44170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4309" y="3162166"/>
            <a:ext cx="4086384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85728" y="3981739"/>
            <a:ext cx="4544967" cy="44170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83" y="1011477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080" y="1120403"/>
            <a:ext cx="83196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0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506" y="887623"/>
            <a:ext cx="9371307" cy="18217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83" y="1011477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7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83" y="1011477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0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6" y="634436"/>
            <a:ext cx="3739853" cy="1388533"/>
          </a:xfrm>
        </p:spPr>
        <p:txBody>
          <a:bodyPr anchor="b"/>
          <a:lstStyle>
            <a:lvl1pPr algn="l">
              <a:defRPr sz="2844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6302" y="634438"/>
            <a:ext cx="5391511" cy="7701281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546" y="2273583"/>
            <a:ext cx="3739853" cy="6062131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CB6-48D8-4E47-B0D3-B56230F429D0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1011477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7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6" y="6827520"/>
            <a:ext cx="9375268" cy="806027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62546" y="903061"/>
            <a:ext cx="9375268" cy="5482624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546" y="7633547"/>
            <a:ext cx="9375268" cy="702168"/>
          </a:xfrm>
        </p:spPr>
        <p:txBody>
          <a:bodyPr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6984050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7080" y="7087059"/>
            <a:ext cx="83196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1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325120"/>
            <a:ext cx="2817707" cy="9441604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9043" y="406"/>
            <a:ext cx="2776565" cy="9746443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260096" cy="9753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6506" y="887623"/>
            <a:ext cx="9371307" cy="18217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546" y="3034453"/>
            <a:ext cx="9375268" cy="5527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54080" y="8725461"/>
            <a:ext cx="1089963" cy="5264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FFB4-400D-1240-AB24-6F86C96D4DFB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2546" y="8726485"/>
            <a:ext cx="813011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27080" y="1120403"/>
            <a:ext cx="83196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4">
                <a:solidFill>
                  <a:srgbClr val="FEFFFF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0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xStyles>
    <p:titleStyle>
      <a:lvl1pPr algn="l" defTabSz="650230" rtl="0" eaLnBrk="1" latinLnBrk="0" hangingPunct="1">
        <a:spcBef>
          <a:spcPct val="0"/>
        </a:spcBef>
        <a:buNone/>
        <a:defRPr sz="512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87672" indent="-487672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25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227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625575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7580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92603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5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hyperlink" Target="https://en.wikipedia.org/wiki/Maximum_likelihood_estim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ẠNG NEURON…"/>
          <p:cNvSpPr txBox="1">
            <a:spLocks noGrp="1"/>
          </p:cNvSpPr>
          <p:nvPr>
            <p:ph type="subTitle" idx="1"/>
          </p:nvPr>
        </p:nvSpPr>
        <p:spPr>
          <a:xfrm>
            <a:off x="-27286" y="2498270"/>
            <a:ext cx="13004801" cy="668644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ctr">
              <a:defRPr sz="4000" b="1">
                <a:latin typeface="Arial"/>
                <a:ea typeface="Arial"/>
                <a:cs typeface="Arial"/>
                <a:sym typeface="Arial"/>
              </a:defRPr>
            </a:pPr>
            <a:r>
              <a:rPr sz="54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MẠNG NEURON</a:t>
            </a:r>
            <a:r>
              <a:rPr lang="en-US" sz="54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VÀ </a:t>
            </a:r>
            <a:r>
              <a:rPr sz="54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ỨNG </a:t>
            </a:r>
            <a:r>
              <a:rPr sz="5400" dirty="0">
                <a:solidFill>
                  <a:srgbClr val="002060"/>
                </a:solidFill>
                <a:latin typeface="Constantia" panose="02030602050306030303" pitchFamily="18" charset="0"/>
              </a:rPr>
              <a:t>DỤNG TRONG XỬ LÝ TÍN HIỆU</a:t>
            </a:r>
          </a:p>
          <a:p>
            <a:pPr>
              <a:defRPr sz="3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3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3000"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0070C0"/>
              </a:solidFill>
            </a:endParaRPr>
          </a:p>
          <a:p>
            <a:pPr algn="l"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>
                <a:solidFill>
                  <a:srgbClr val="0070C0"/>
                </a:solidFill>
              </a:rPr>
              <a:t>				</a:t>
            </a:r>
            <a:r>
              <a:rPr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TS</a:t>
            </a:r>
            <a:r>
              <a:rPr b="1" dirty="0">
                <a:solidFill>
                  <a:srgbClr val="002060"/>
                </a:solidFill>
                <a:latin typeface="Constantia" panose="02030602050306030303" pitchFamily="18" charset="0"/>
              </a:rPr>
              <a:t>. TRẦN MẠNH </a:t>
            </a:r>
            <a:r>
              <a:rPr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CƯỜNG</a:t>
            </a:r>
            <a:r>
              <a:rPr lang="en-US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</a:p>
          <a:p>
            <a:pPr algn="l"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lang="en-US" b="1" dirty="0">
                <a:solidFill>
                  <a:srgbClr val="002060"/>
                </a:solidFill>
                <a:latin typeface="Constantia" panose="02030602050306030303" pitchFamily="18" charset="0"/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			TS. NGUYỄN THÚY BÌNH </a:t>
            </a:r>
          </a:p>
          <a:p>
            <a:pPr algn="l"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lang="en-US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				</a:t>
            </a:r>
            <a:r>
              <a:rPr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BỘ </a:t>
            </a:r>
            <a:r>
              <a:rPr b="1" dirty="0">
                <a:solidFill>
                  <a:srgbClr val="002060"/>
                </a:solidFill>
                <a:latin typeface="Constantia" panose="02030602050306030303" pitchFamily="18" charset="0"/>
              </a:rPr>
              <a:t>MÔN KỸ THUẬT ĐIỆN </a:t>
            </a:r>
            <a:r>
              <a:rPr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TỬ</a:t>
            </a:r>
            <a:endParaRPr lang="en-US" b="1" dirty="0" smtClean="0">
              <a:solidFill>
                <a:srgbClr val="002060"/>
              </a:solidFill>
              <a:latin typeface="Constantia" panose="02030602050306030303" pitchFamily="18" charset="0"/>
            </a:endParaRPr>
          </a:p>
          <a:p>
            <a:pPr algn="l"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>
                <a:solidFill>
                  <a:srgbClr val="0070C0"/>
                </a:solidFill>
                <a:latin typeface="Constantia" panose="02030602050306030303" pitchFamily="18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			</a:t>
            </a:r>
            <a:r>
              <a:rPr lang="en-US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Email: thuybinh_ktdt@utc.edu.vn</a:t>
            </a:r>
            <a:endParaRPr lang="en-US" b="1" dirty="0">
              <a:solidFill>
                <a:srgbClr val="002060"/>
              </a:solidFill>
              <a:latin typeface="Constantia" panose="02030602050306030303" pitchFamily="18" charset="0"/>
            </a:endParaRPr>
          </a:p>
          <a:p>
            <a:pPr>
              <a:defRPr sz="3000">
                <a:latin typeface="Arial"/>
                <a:ea typeface="Arial"/>
                <a:cs typeface="Arial"/>
                <a:sym typeface="Arial"/>
              </a:defRPr>
            </a:pPr>
            <a:endParaRPr lang="en-US" dirty="0" smtClean="0"/>
          </a:p>
          <a:p>
            <a:pPr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	</a:t>
            </a:r>
            <a:r>
              <a:rPr lang="en-US" dirty="0" smtClean="0"/>
              <a:t>			</a:t>
            </a:r>
            <a:endParaRPr dirty="0"/>
          </a:p>
        </p:txBody>
      </p:sp>
      <p:sp>
        <p:nvSpPr>
          <p:cNvPr id="120" name="Số Trang chiếu"/>
          <p:cNvSpPr txBox="1">
            <a:spLocks noGrp="1"/>
          </p:cNvSpPr>
          <p:nvPr>
            <p:ph type="sldNum" sz="quarter" idx="1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096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. Giới thiệu"/>
          <p:cNvSpPr txBox="1">
            <a:spLocks/>
          </p:cNvSpPr>
          <p:nvPr/>
        </p:nvSpPr>
        <p:spPr>
          <a:xfrm>
            <a:off x="798386" y="0"/>
            <a:ext cx="12303465" cy="134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>
                <a:solidFill>
                  <a:srgbClr val="0070C0"/>
                </a:solidFill>
                <a:latin typeface="Constantia" panose="02030602050306030303" pitchFamily="18" charset="0"/>
              </a:rPr>
              <a:t>3</a:t>
            </a:r>
            <a:r>
              <a:rPr lang="en-US" sz="80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. </a:t>
            </a:r>
            <a:r>
              <a:rPr lang="en-US" sz="80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Tối</a:t>
            </a:r>
            <a:r>
              <a:rPr lang="en-US" sz="80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80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ưu</a:t>
            </a:r>
            <a:r>
              <a:rPr lang="en-US" sz="80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80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hàm</a:t>
            </a:r>
            <a:r>
              <a:rPr lang="en-US" sz="80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80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mất</a:t>
            </a:r>
            <a:r>
              <a:rPr lang="en-US" sz="80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80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mát</a:t>
            </a:r>
            <a:endParaRPr lang="en-US" sz="80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A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198891" y="1810864"/>
            <a:ext cx="8773792" cy="11525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A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23359" y="3812957"/>
            <a:ext cx="12524857" cy="14665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FFA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431732" y="6447584"/>
            <a:ext cx="4310047" cy="12074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FFA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579439" y="8629154"/>
            <a:ext cx="4053158" cy="988083"/>
          </a:xfrm>
          <a:prstGeom prst="rect">
            <a:avLst/>
          </a:prstGeom>
        </p:spPr>
      </p:pic>
      <p:sp>
        <p:nvSpPr>
          <p:cNvPr id="2" name="Down Arrow 1"/>
          <p:cNvSpPr/>
          <p:nvPr/>
        </p:nvSpPr>
        <p:spPr>
          <a:xfrm>
            <a:off x="6143911" y="3110163"/>
            <a:ext cx="805218" cy="55604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6143911" y="5497486"/>
            <a:ext cx="805218" cy="78048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6143911" y="7697410"/>
            <a:ext cx="805218" cy="78048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949129" y="5632724"/>
            <a:ext cx="495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tantia" panose="02030602050306030303" pitchFamily="18" charset="0"/>
              </a:rPr>
              <a:t>Thay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latin typeface="Constantia" panose="02030602050306030303" pitchFamily="18" charset="0"/>
              </a:rPr>
              <a:t>vào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latin typeface="Constantia" panose="02030602050306030303" pitchFamily="18" charset="0"/>
              </a:rPr>
              <a:t>phương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latin typeface="Constantia" panose="02030602050306030303" pitchFamily="18" charset="0"/>
              </a:rPr>
              <a:t>trình</a:t>
            </a:r>
            <a:r>
              <a:rPr lang="en-US" dirty="0" smtClean="0">
                <a:latin typeface="Constantia" panose="02030602050306030303" pitchFamily="18" charset="0"/>
              </a:rPr>
              <a:t> Gradient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00934" y="8854187"/>
            <a:ext cx="3278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Constantia" panose="02030602050306030303" pitchFamily="18" charset="0"/>
              </a:rPr>
              <a:t>Thuật</a:t>
            </a:r>
            <a:r>
              <a:rPr lang="en-US" sz="3200" dirty="0" smtClean="0"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latin typeface="Constantia" panose="02030602050306030303" pitchFamily="18" charset="0"/>
              </a:rPr>
              <a:t>toán</a:t>
            </a:r>
            <a:r>
              <a:rPr lang="en-US" sz="3200" dirty="0" smtClean="0">
                <a:latin typeface="Constantia" panose="02030602050306030303" pitchFamily="18" charset="0"/>
              </a:rPr>
              <a:t> GD</a:t>
            </a:r>
            <a:endParaRPr lang="en-US" sz="32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79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. Giới thiệu"/>
          <p:cNvSpPr txBox="1">
            <a:spLocks/>
          </p:cNvSpPr>
          <p:nvPr/>
        </p:nvSpPr>
        <p:spPr>
          <a:xfrm>
            <a:off x="798386" y="0"/>
            <a:ext cx="12303465" cy="134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vi-VN" sz="80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4</a:t>
            </a:r>
            <a:r>
              <a:rPr lang="en-US" sz="80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. </a:t>
            </a:r>
            <a:r>
              <a:rPr lang="vi-VN" sz="80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Ví dụ</a:t>
            </a:r>
            <a:endParaRPr lang="en-US" sz="80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94" y="5800814"/>
            <a:ext cx="9403063" cy="37753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0539"/>
          <a:stretch/>
        </p:blipFill>
        <p:spPr>
          <a:xfrm>
            <a:off x="1390705" y="1241946"/>
            <a:ext cx="10013271" cy="368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3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545" y="1340427"/>
            <a:ext cx="9926078" cy="8238644"/>
          </a:xfrm>
          <a:prstGeom prst="rect">
            <a:avLst/>
          </a:prstGeom>
        </p:spPr>
      </p:pic>
      <p:sp>
        <p:nvSpPr>
          <p:cNvPr id="5" name="1. Giới thiệu"/>
          <p:cNvSpPr txBox="1">
            <a:spLocks/>
          </p:cNvSpPr>
          <p:nvPr/>
        </p:nvSpPr>
        <p:spPr>
          <a:xfrm>
            <a:off x="798386" y="0"/>
            <a:ext cx="12303465" cy="134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vi-VN" sz="80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4</a:t>
            </a:r>
            <a:r>
              <a:rPr lang="en-US" sz="80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. </a:t>
            </a:r>
            <a:r>
              <a:rPr lang="vi-VN" sz="80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Ví dụ</a:t>
            </a:r>
            <a:endParaRPr lang="en-US" sz="80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2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03" y="1947414"/>
            <a:ext cx="9102448" cy="2351976"/>
          </a:xfrm>
          <a:prstGeom prst="rect">
            <a:avLst/>
          </a:prstGeom>
        </p:spPr>
      </p:pic>
      <p:sp>
        <p:nvSpPr>
          <p:cNvPr id="5" name="1. Giới thiệu"/>
          <p:cNvSpPr txBox="1">
            <a:spLocks/>
          </p:cNvSpPr>
          <p:nvPr/>
        </p:nvSpPr>
        <p:spPr>
          <a:xfrm>
            <a:off x="701335" y="191069"/>
            <a:ext cx="12303465" cy="134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vi-VN" sz="80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4</a:t>
            </a:r>
            <a:r>
              <a:rPr lang="en-US" sz="80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. </a:t>
            </a:r>
            <a:r>
              <a:rPr lang="vi-VN" sz="80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Ví dụ</a:t>
            </a:r>
            <a:endParaRPr lang="en-US" sz="80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32456"/>
          <a:stretch/>
        </p:blipFill>
        <p:spPr>
          <a:xfrm>
            <a:off x="284194" y="4780247"/>
            <a:ext cx="5616816" cy="4636708"/>
          </a:xfrm>
          <a:prstGeom prst="rect">
            <a:avLst/>
          </a:prstGeom>
        </p:spPr>
      </p:pic>
      <p:pic>
        <p:nvPicPr>
          <p:cNvPr id="7" name="Picture 2" descr="https://machinelearningcoban.com/assets/LogisticRegression/lg_result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010" y="4780247"/>
            <a:ext cx="6978518" cy="479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44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. Giới thiệu"/>
          <p:cNvSpPr txBox="1">
            <a:spLocks/>
          </p:cNvSpPr>
          <p:nvPr/>
        </p:nvSpPr>
        <p:spPr>
          <a:xfrm>
            <a:off x="0" y="324419"/>
            <a:ext cx="12303465" cy="22282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Logistic Regression </a:t>
            </a:r>
          </a:p>
          <a:p>
            <a:pPr algn="ctr"/>
            <a:r>
              <a:rPr lang="en-US" sz="60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với</a:t>
            </a:r>
            <a:r>
              <a:rPr lang="en-US" sz="60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60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dữ</a:t>
            </a:r>
            <a:r>
              <a:rPr lang="en-US" sz="60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60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liệu</a:t>
            </a:r>
            <a:r>
              <a:rPr lang="en-US" sz="60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60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hai</a:t>
            </a:r>
            <a:r>
              <a:rPr lang="en-US" sz="60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60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chiều</a:t>
            </a:r>
            <a:endParaRPr lang="en-US" sz="60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pic>
        <p:nvPicPr>
          <p:cNvPr id="1026" name="Picture 2" descr="https://machinelearningcoban.com/assets/LogisticRegression/logistic_2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51" y="2993923"/>
            <a:ext cx="6362616" cy="446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achinelearningcoban.com/assets/LogisticRegression/logistic_2d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067" y="2993923"/>
            <a:ext cx="6111875" cy="428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13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. Giới thiệu"/>
          <p:cNvSpPr txBox="1">
            <a:spLocks/>
          </p:cNvSpPr>
          <p:nvPr/>
        </p:nvSpPr>
        <p:spPr>
          <a:xfrm>
            <a:off x="536812" y="187942"/>
            <a:ext cx="12700000" cy="12450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Một</a:t>
            </a:r>
            <a:r>
              <a:rPr lang="en-US" sz="54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54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số</a:t>
            </a:r>
            <a:r>
              <a:rPr lang="en-US" sz="54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54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tính</a:t>
            </a:r>
            <a:r>
              <a:rPr lang="en-US" sz="54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54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chất</a:t>
            </a:r>
            <a:r>
              <a:rPr lang="en-US" sz="54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Logistic Regression</a:t>
            </a:r>
            <a:endParaRPr lang="en-US" sz="54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71099" y="1542597"/>
                <a:ext cx="12233701" cy="687790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3300" b="1" dirty="0" smtClean="0">
                    <a:latin typeface="Constantia" panose="02030602050306030303" pitchFamily="18" charset="0"/>
                  </a:rPr>
                  <a:t>Logistic regression </a:t>
                </a:r>
                <a:r>
                  <a:rPr lang="en-US" sz="3300" b="1" dirty="0" err="1">
                    <a:latin typeface="Constantia" panose="02030602050306030303" pitchFamily="18" charset="0"/>
                  </a:rPr>
                  <a:t>được</a:t>
                </a:r>
                <a:r>
                  <a:rPr lang="en-US" sz="3300" b="1" dirty="0">
                    <a:latin typeface="Constantia" panose="02030602050306030303" pitchFamily="18" charset="0"/>
                  </a:rPr>
                  <a:t> </a:t>
                </a:r>
                <a:r>
                  <a:rPr lang="en-US" sz="3300" b="1" dirty="0" err="1">
                    <a:latin typeface="Constantia" panose="02030602050306030303" pitchFamily="18" charset="0"/>
                  </a:rPr>
                  <a:t>sử</a:t>
                </a:r>
                <a:r>
                  <a:rPr lang="en-US" sz="3300" b="1" dirty="0">
                    <a:latin typeface="Constantia" panose="02030602050306030303" pitchFamily="18" charset="0"/>
                  </a:rPr>
                  <a:t> </a:t>
                </a:r>
                <a:r>
                  <a:rPr lang="en-US" sz="3300" b="1" dirty="0" err="1">
                    <a:latin typeface="Constantia" panose="02030602050306030303" pitchFamily="18" charset="0"/>
                  </a:rPr>
                  <a:t>dụng</a:t>
                </a:r>
                <a:r>
                  <a:rPr lang="en-US" sz="3300" b="1" dirty="0">
                    <a:latin typeface="Constantia" panose="02030602050306030303" pitchFamily="18" charset="0"/>
                  </a:rPr>
                  <a:t> </a:t>
                </a:r>
                <a:r>
                  <a:rPr lang="en-US" sz="3300" b="1" dirty="0" err="1">
                    <a:latin typeface="Constantia" panose="02030602050306030303" pitchFamily="18" charset="0"/>
                  </a:rPr>
                  <a:t>nhiều</a:t>
                </a:r>
                <a:r>
                  <a:rPr lang="en-US" sz="3300" b="1" dirty="0">
                    <a:latin typeface="Constantia" panose="02030602050306030303" pitchFamily="18" charset="0"/>
                  </a:rPr>
                  <a:t> </a:t>
                </a:r>
                <a:r>
                  <a:rPr lang="en-US" sz="3300" b="1" dirty="0" err="1">
                    <a:latin typeface="Constantia" panose="02030602050306030303" pitchFamily="18" charset="0"/>
                  </a:rPr>
                  <a:t>cho</a:t>
                </a:r>
                <a:r>
                  <a:rPr lang="en-US" sz="3300" b="1" dirty="0">
                    <a:latin typeface="Constantia" panose="02030602050306030303" pitchFamily="18" charset="0"/>
                  </a:rPr>
                  <a:t> </a:t>
                </a:r>
                <a:r>
                  <a:rPr lang="en-US" sz="3300" b="1" dirty="0" err="1">
                    <a:latin typeface="Constantia" panose="02030602050306030303" pitchFamily="18" charset="0"/>
                  </a:rPr>
                  <a:t>bài</a:t>
                </a:r>
                <a:r>
                  <a:rPr lang="en-US" sz="3300" b="1" dirty="0">
                    <a:latin typeface="Constantia" panose="02030602050306030303" pitchFamily="18" charset="0"/>
                  </a:rPr>
                  <a:t> </a:t>
                </a:r>
                <a:r>
                  <a:rPr lang="en-US" sz="3300" b="1" dirty="0" err="1">
                    <a:latin typeface="Constantia" panose="02030602050306030303" pitchFamily="18" charset="0"/>
                  </a:rPr>
                  <a:t>toán</a:t>
                </a:r>
                <a:r>
                  <a:rPr lang="en-US" sz="3300" b="1" dirty="0">
                    <a:latin typeface="Constantia" panose="02030602050306030303" pitchFamily="18" charset="0"/>
                  </a:rPr>
                  <a:t> classification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3100" dirty="0">
                    <a:latin typeface="Constantia" panose="02030602050306030303" pitchFamily="18" charset="0"/>
                  </a:rPr>
                  <a:t> </a:t>
                </a:r>
                <a:r>
                  <a:rPr lang="en-US" sz="3100" dirty="0" err="1">
                    <a:latin typeface="Constantia" panose="02030602050306030303" pitchFamily="18" charset="0"/>
                  </a:rPr>
                  <a:t>Xác</a:t>
                </a:r>
                <a:r>
                  <a:rPr lang="en-US" sz="3100" dirty="0">
                    <a:latin typeface="Constantia" panose="02030602050306030303" pitchFamily="18" charset="0"/>
                  </a:rPr>
                  <a:t> </a:t>
                </a:r>
                <a:r>
                  <a:rPr lang="en-US" sz="3100" dirty="0" err="1">
                    <a:latin typeface="Constantia" panose="02030602050306030303" pitchFamily="18" charset="0"/>
                  </a:rPr>
                  <a:t>suất</a:t>
                </a:r>
                <a:r>
                  <a:rPr lang="en-US" sz="3100" dirty="0">
                    <a:latin typeface="Constantia" panose="02030602050306030303" pitchFamily="18" charset="0"/>
                  </a:rPr>
                  <a:t> </a:t>
                </a:r>
                <a:r>
                  <a:rPr lang="en-US" sz="3100" dirty="0" err="1">
                    <a:latin typeface="Constantia" panose="02030602050306030303" pitchFamily="18" charset="0"/>
                  </a:rPr>
                  <a:t>để</a:t>
                </a:r>
                <a:r>
                  <a:rPr lang="en-US" sz="3100" dirty="0">
                    <a:latin typeface="Constantia" panose="02030602050306030303" pitchFamily="18" charset="0"/>
                  </a:rPr>
                  <a:t> </a:t>
                </a:r>
                <a:r>
                  <a:rPr lang="en-US" sz="3100" dirty="0" err="1">
                    <a:latin typeface="Constantia" panose="02030602050306030303" pitchFamily="18" charset="0"/>
                  </a:rPr>
                  <a:t>điểm</a:t>
                </a:r>
                <a:r>
                  <a:rPr lang="en-US" sz="3100" dirty="0">
                    <a:latin typeface="Constantia" panose="02030602050306030303" pitchFamily="18" charset="0"/>
                  </a:rPr>
                  <a:t> </a:t>
                </a:r>
                <a:r>
                  <a:rPr lang="en-US" sz="3100" dirty="0" err="1">
                    <a:latin typeface="Constantia" panose="02030602050306030303" pitchFamily="18" charset="0"/>
                  </a:rPr>
                  <a:t>dữ</a:t>
                </a:r>
                <a:r>
                  <a:rPr lang="en-US" sz="3100" dirty="0">
                    <a:latin typeface="Constantia" panose="02030602050306030303" pitchFamily="18" charset="0"/>
                  </a:rPr>
                  <a:t> </a:t>
                </a:r>
                <a:r>
                  <a:rPr lang="en-US" sz="3100" dirty="0" err="1">
                    <a:latin typeface="Constantia" panose="02030602050306030303" pitchFamily="18" charset="0"/>
                  </a:rPr>
                  <a:t>liệu</a:t>
                </a:r>
                <a:r>
                  <a:rPr lang="en-US" sz="3100" dirty="0">
                    <a:latin typeface="Constantia" panose="02030602050306030303" pitchFamily="18" charset="0"/>
                  </a:rPr>
                  <a:t> x </a:t>
                </a:r>
                <a:r>
                  <a:rPr lang="en-US" sz="3100" dirty="0" err="1">
                    <a:latin typeface="Constantia" panose="02030602050306030303" pitchFamily="18" charset="0"/>
                  </a:rPr>
                  <a:t>thuộc</a:t>
                </a:r>
                <a:r>
                  <a:rPr lang="en-US" sz="3100" dirty="0">
                    <a:latin typeface="Constantia" panose="02030602050306030303" pitchFamily="18" charset="0"/>
                  </a:rPr>
                  <a:t> </a:t>
                </a:r>
                <a:r>
                  <a:rPr lang="en-US" sz="3100" dirty="0" err="1">
                    <a:latin typeface="Constantia" panose="02030602050306030303" pitchFamily="18" charset="0"/>
                  </a:rPr>
                  <a:t>lớp</a:t>
                </a:r>
                <a:r>
                  <a:rPr lang="en-US" sz="3100" dirty="0">
                    <a:latin typeface="Constantia" panose="02030602050306030303" pitchFamily="18" charset="0"/>
                  </a:rPr>
                  <a:t> (class) 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y=1</a:t>
                </a:r>
                <a:r>
                  <a:rPr lang="en-US" sz="3100" dirty="0">
                    <a:latin typeface="Constantia" panose="02030602050306030303" pitchFamily="18" charset="0"/>
                  </a:rPr>
                  <a:t>:</a:t>
                </a:r>
              </a:p>
              <a:p>
                <a:pPr marL="650229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3100" b="1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nor/>
                            </m:rPr>
                            <a:rPr lang="en-US" sz="3100" b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</m:oMath>
                  </m:oMathPara>
                </a14:m>
                <a:endParaRPr lang="en-US" sz="3100" dirty="0">
                  <a:latin typeface="Constantia" panose="02030602050306030303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3100" dirty="0" err="1">
                    <a:latin typeface="Constantia" panose="02030602050306030303" pitchFamily="18" charset="0"/>
                  </a:rPr>
                  <a:t>Xác</a:t>
                </a:r>
                <a:r>
                  <a:rPr lang="en-US" sz="3100" dirty="0">
                    <a:latin typeface="Constantia" panose="02030602050306030303" pitchFamily="18" charset="0"/>
                  </a:rPr>
                  <a:t> </a:t>
                </a:r>
                <a:r>
                  <a:rPr lang="en-US" sz="3100" dirty="0" err="1">
                    <a:latin typeface="Constantia" panose="02030602050306030303" pitchFamily="18" charset="0"/>
                  </a:rPr>
                  <a:t>suất</a:t>
                </a:r>
                <a:r>
                  <a:rPr lang="en-US" sz="3100" dirty="0">
                    <a:latin typeface="Constantia" panose="02030602050306030303" pitchFamily="18" charset="0"/>
                  </a:rPr>
                  <a:t> </a:t>
                </a:r>
                <a:r>
                  <a:rPr lang="en-US" sz="3100" dirty="0" err="1">
                    <a:latin typeface="Constantia" panose="02030602050306030303" pitchFamily="18" charset="0"/>
                  </a:rPr>
                  <a:t>để</a:t>
                </a:r>
                <a:r>
                  <a:rPr lang="en-US" sz="3100" dirty="0">
                    <a:latin typeface="Constantia" panose="02030602050306030303" pitchFamily="18" charset="0"/>
                  </a:rPr>
                  <a:t> </a:t>
                </a:r>
                <a:r>
                  <a:rPr lang="en-US" sz="3100" dirty="0" err="1">
                    <a:latin typeface="Constantia" panose="02030602050306030303" pitchFamily="18" charset="0"/>
                  </a:rPr>
                  <a:t>điểm</a:t>
                </a:r>
                <a:r>
                  <a:rPr lang="en-US" sz="3100" dirty="0">
                    <a:latin typeface="Constantia" panose="02030602050306030303" pitchFamily="18" charset="0"/>
                  </a:rPr>
                  <a:t> </a:t>
                </a:r>
                <a:r>
                  <a:rPr lang="en-US" sz="3100" dirty="0" err="1">
                    <a:latin typeface="Constantia" panose="02030602050306030303" pitchFamily="18" charset="0"/>
                  </a:rPr>
                  <a:t>dữ</a:t>
                </a:r>
                <a:r>
                  <a:rPr lang="en-US" sz="3100" dirty="0">
                    <a:latin typeface="Constantia" panose="02030602050306030303" pitchFamily="18" charset="0"/>
                  </a:rPr>
                  <a:t> </a:t>
                </a:r>
                <a:r>
                  <a:rPr lang="en-US" sz="3100" dirty="0" err="1">
                    <a:latin typeface="Constantia" panose="02030602050306030303" pitchFamily="18" charset="0"/>
                  </a:rPr>
                  <a:t>liệu</a:t>
                </a:r>
                <a:r>
                  <a:rPr lang="en-US" sz="3100" dirty="0">
                    <a:latin typeface="Constantia" panose="02030602050306030303" pitchFamily="18" charset="0"/>
                  </a:rPr>
                  <a:t> x </a:t>
                </a:r>
                <a:r>
                  <a:rPr lang="en-US" sz="3100" dirty="0" err="1">
                    <a:latin typeface="Constantia" panose="02030602050306030303" pitchFamily="18" charset="0"/>
                  </a:rPr>
                  <a:t>thuộc</a:t>
                </a:r>
                <a:r>
                  <a:rPr lang="en-US" sz="3100" dirty="0">
                    <a:latin typeface="Constantia" panose="02030602050306030303" pitchFamily="18" charset="0"/>
                  </a:rPr>
                  <a:t> </a:t>
                </a:r>
                <a:r>
                  <a:rPr lang="en-US" sz="3100" dirty="0" err="1">
                    <a:latin typeface="Constantia" panose="02030602050306030303" pitchFamily="18" charset="0"/>
                  </a:rPr>
                  <a:t>lớp</a:t>
                </a:r>
                <a:r>
                  <a:rPr lang="en-US" sz="3100" dirty="0">
                    <a:latin typeface="Constantia" panose="02030602050306030303" pitchFamily="18" charset="0"/>
                  </a:rPr>
                  <a:t> (class) 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y=0: </a:t>
                </a:r>
              </a:p>
              <a:p>
                <a:pPr marL="650229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3100" b="1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nor/>
                            </m:rPr>
                            <a:rPr lang="en-US" sz="3100" b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</m:oMath>
                  </m:oMathPara>
                </a14:m>
                <a:endParaRPr lang="en-US" sz="3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3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3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1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1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3100" b="1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en-US" sz="3100" b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d>
                    <m:r>
                      <a:rPr lang="en-US" sz="3100" i="1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sz="3100">
                        <a:latin typeface="Cambria Math" panose="02040503050406030204" pitchFamily="18" charset="0"/>
                      </a:rPr>
                      <m:t>.5</m:t>
                    </m:r>
                  </m:oMath>
                </a14:m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3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lớp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3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3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3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1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1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3100" b="1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en-US" sz="3100" b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d>
                    <m:r>
                      <a:rPr lang="en-US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31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3100">
                        <a:latin typeface="Cambria Math" panose="02040503050406030204" pitchFamily="18" charset="0"/>
                      </a:rPr>
                      <m:t>.5</m:t>
                    </m:r>
                  </m:oMath>
                </a14:m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3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lớp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3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r>
                  <a:rPr lang="en-US" sz="3300" b="1" dirty="0" smtClean="0">
                    <a:latin typeface="Constantia" panose="02030602050306030303" pitchFamily="18" charset="0"/>
                  </a:rPr>
                  <a:t>Boundary </a:t>
                </a:r>
                <a:r>
                  <a:rPr lang="en-US" sz="3300" b="1" dirty="0" err="1">
                    <a:latin typeface="Constantia" panose="02030602050306030303" pitchFamily="18" charset="0"/>
                  </a:rPr>
                  <a:t>tạo</a:t>
                </a:r>
                <a:r>
                  <a:rPr lang="en-US" sz="3300" b="1" dirty="0">
                    <a:latin typeface="Constantia" panose="02030602050306030303" pitchFamily="18" charset="0"/>
                  </a:rPr>
                  <a:t> </a:t>
                </a:r>
                <a:r>
                  <a:rPr lang="en-US" sz="3300" b="1" dirty="0" err="1">
                    <a:latin typeface="Constantia" panose="02030602050306030303" pitchFamily="18" charset="0"/>
                  </a:rPr>
                  <a:t>bởi</a:t>
                </a:r>
                <a:r>
                  <a:rPr lang="en-US" sz="3300" b="1" dirty="0">
                    <a:latin typeface="Constantia" panose="02030602050306030303" pitchFamily="18" charset="0"/>
                  </a:rPr>
                  <a:t> logistic regression </a:t>
                </a:r>
                <a:r>
                  <a:rPr lang="en-US" sz="3300" b="1" dirty="0" err="1">
                    <a:latin typeface="Constantia" panose="02030602050306030303" pitchFamily="18" charset="0"/>
                  </a:rPr>
                  <a:t>có</a:t>
                </a:r>
                <a:r>
                  <a:rPr lang="en-US" sz="3300" b="1" dirty="0">
                    <a:latin typeface="Constantia" panose="02030602050306030303" pitchFamily="18" charset="0"/>
                  </a:rPr>
                  <a:t> </a:t>
                </a:r>
                <a:r>
                  <a:rPr lang="en-US" sz="3300" b="1" dirty="0" err="1">
                    <a:latin typeface="Constantia" panose="02030602050306030303" pitchFamily="18" charset="0"/>
                  </a:rPr>
                  <a:t>dạng</a:t>
                </a:r>
                <a:r>
                  <a:rPr lang="en-US" sz="3300" b="1" dirty="0">
                    <a:latin typeface="Constantia" panose="02030602050306030303" pitchFamily="18" charset="0"/>
                  </a:rPr>
                  <a:t> </a:t>
                </a:r>
                <a:r>
                  <a:rPr lang="en-US" sz="3300" b="1" dirty="0" err="1">
                    <a:latin typeface="Constantia" panose="02030602050306030303" pitchFamily="18" charset="0"/>
                  </a:rPr>
                  <a:t>tuyến</a:t>
                </a:r>
                <a:r>
                  <a:rPr lang="en-US" sz="3300" b="1" dirty="0">
                    <a:latin typeface="Constantia" panose="02030602050306030303" pitchFamily="18" charset="0"/>
                  </a:rPr>
                  <a:t> </a:t>
                </a:r>
                <a:r>
                  <a:rPr lang="en-US" sz="3300" b="1" dirty="0" err="1">
                    <a:latin typeface="Constantia" panose="02030602050306030303" pitchFamily="18" charset="0"/>
                  </a:rPr>
                  <a:t>tính</a:t>
                </a:r>
                <a:endParaRPr lang="en-US" sz="3300" b="1" dirty="0">
                  <a:latin typeface="Constantia" panose="02030602050306030303" pitchFamily="18" charset="0"/>
                </a:endParaRPr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3100" b="1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nor/>
                            </m:rPr>
                            <a:rPr lang="en-US" sz="3100" b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en-US" sz="3100" i="1">
                          <a:latin typeface="Cambria Math" panose="02040503050406030204" pitchFamily="18" charset="0"/>
                        </a:rPr>
                        <m:t>&gt;0.5</m:t>
                      </m:r>
                      <m:r>
                        <a:rPr lang="en-US" sz="3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f>
                        <m:fPr>
                          <m:ctrlPr>
                            <a:rPr lang="en-US" sz="3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31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p>
                                  <m:r>
                                    <a:rPr lang="en-US" sz="3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3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sup>
                          </m:sSup>
                        </m:den>
                      </m:f>
                      <m:r>
                        <a:rPr lang="en-US" sz="3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en-US" sz="3100" dirty="0">
                  <a:latin typeface="Constantia" panose="02030602050306030303" pitchFamily="18" charset="0"/>
                </a:endParaRPr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310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p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3100">
                              <a:latin typeface="Cambria Math" panose="02040503050406030204" pitchFamily="18" charset="0"/>
                            </a:rPr>
                            <m:t>x</m:t>
                          </m:r>
                        </m:sup>
                      </m:sSup>
                      <m:r>
                        <a:rPr lang="en-US" sz="3100" i="1">
                          <a:latin typeface="Cambria Math" panose="02040503050406030204" pitchFamily="18" charset="0"/>
                        </a:rPr>
                        <m:t>&lt;1</m:t>
                      </m:r>
                      <m:r>
                        <a:rPr lang="en-US" sz="3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p>
                        <m:sSupPr>
                          <m:ctrlPr>
                            <a:rPr lang="en-US" sz="3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sz="3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3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sz="3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3100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1099" y="1542597"/>
                <a:ext cx="12233701" cy="6877903"/>
              </a:xfrm>
              <a:blipFill>
                <a:blip r:embed="rId2"/>
                <a:stretch>
                  <a:fillRect l="-1096" t="-1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Up-Down Arrow 2"/>
          <p:cNvSpPr/>
          <p:nvPr/>
        </p:nvSpPr>
        <p:spPr>
          <a:xfrm>
            <a:off x="7532174" y="8040147"/>
            <a:ext cx="309967" cy="48993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682608" y="8530081"/>
                <a:ext cx="43190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608" y="8530081"/>
                <a:ext cx="4319066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14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. Giới thiệu"/>
          <p:cNvSpPr txBox="1">
            <a:spLocks/>
          </p:cNvSpPr>
          <p:nvPr/>
        </p:nvSpPr>
        <p:spPr>
          <a:xfrm>
            <a:off x="536812" y="187942"/>
            <a:ext cx="12700000" cy="12450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Một</a:t>
            </a:r>
            <a:r>
              <a:rPr lang="en-US" sz="54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54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số</a:t>
            </a:r>
            <a:r>
              <a:rPr lang="en-US" sz="54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54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tính</a:t>
            </a:r>
            <a:r>
              <a:rPr lang="en-US" sz="54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54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chất</a:t>
            </a:r>
            <a:r>
              <a:rPr lang="en-US" sz="54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Logistic Regression</a:t>
            </a:r>
            <a:endParaRPr lang="en-US" sz="54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1099" y="2143266"/>
            <a:ext cx="12233701" cy="484438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300" b="1" dirty="0">
                <a:latin typeface="Constantia" panose="02030602050306030303" pitchFamily="18" charset="0"/>
              </a:rPr>
              <a:t>Logistic </a:t>
            </a:r>
            <a:r>
              <a:rPr lang="en-US" sz="3300" b="1" dirty="0" smtClean="0">
                <a:latin typeface="Constantia" panose="02030602050306030303" pitchFamily="18" charset="0"/>
              </a:rPr>
              <a:t>regression </a:t>
            </a:r>
            <a:r>
              <a:rPr lang="en-US" sz="3300" b="1" dirty="0" err="1" smtClean="0">
                <a:latin typeface="Constantia" panose="02030602050306030303" pitchFamily="18" charset="0"/>
              </a:rPr>
              <a:t>không</a:t>
            </a:r>
            <a:r>
              <a:rPr lang="en-US" sz="3300" b="1" dirty="0" smtClean="0">
                <a:latin typeface="Constantia" panose="02030602050306030303" pitchFamily="18" charset="0"/>
              </a:rPr>
              <a:t> </a:t>
            </a:r>
            <a:r>
              <a:rPr lang="en-US" sz="3300" b="1" dirty="0" err="1" smtClean="0">
                <a:latin typeface="Constantia" panose="02030602050306030303" pitchFamily="18" charset="0"/>
              </a:rPr>
              <a:t>làm</a:t>
            </a:r>
            <a:r>
              <a:rPr lang="en-US" sz="3300" b="1" dirty="0" smtClean="0">
                <a:latin typeface="Constantia" panose="02030602050306030303" pitchFamily="18" charset="0"/>
              </a:rPr>
              <a:t> </a:t>
            </a:r>
            <a:r>
              <a:rPr lang="en-US" sz="3300" b="1" dirty="0" err="1" smtClean="0">
                <a:latin typeface="Constantia" panose="02030602050306030303" pitchFamily="18" charset="0"/>
              </a:rPr>
              <a:t>việc</a:t>
            </a:r>
            <a:r>
              <a:rPr lang="en-US" sz="3300" b="1" dirty="0" smtClean="0">
                <a:latin typeface="Constantia" panose="02030602050306030303" pitchFamily="18" charset="0"/>
              </a:rPr>
              <a:t> </a:t>
            </a:r>
            <a:r>
              <a:rPr lang="en-US" sz="3300" b="1" dirty="0" err="1" smtClean="0">
                <a:latin typeface="Constantia" panose="02030602050306030303" pitchFamily="18" charset="0"/>
              </a:rPr>
              <a:t>được</a:t>
            </a:r>
            <a:r>
              <a:rPr lang="en-US" sz="3300" b="1" dirty="0" smtClean="0">
                <a:latin typeface="Constantia" panose="02030602050306030303" pitchFamily="18" charset="0"/>
              </a:rPr>
              <a:t> </a:t>
            </a:r>
            <a:r>
              <a:rPr lang="en-US" sz="3300" b="1" dirty="0" err="1" smtClean="0">
                <a:latin typeface="Constantia" panose="02030602050306030303" pitchFamily="18" charset="0"/>
              </a:rPr>
              <a:t>với</a:t>
            </a:r>
            <a:r>
              <a:rPr lang="en-US" sz="3300" b="1" dirty="0" smtClean="0">
                <a:latin typeface="Constantia" panose="02030602050306030303" pitchFamily="18" charset="0"/>
              </a:rPr>
              <a:t> </a:t>
            </a:r>
            <a:r>
              <a:rPr lang="en-US" sz="3300" b="1" dirty="0" err="1" smtClean="0">
                <a:latin typeface="Constantia" panose="02030602050306030303" pitchFamily="18" charset="0"/>
              </a:rPr>
              <a:t>kiểu</a:t>
            </a:r>
            <a:r>
              <a:rPr lang="en-US" sz="3300" b="1" dirty="0" smtClean="0">
                <a:latin typeface="Constantia" panose="02030602050306030303" pitchFamily="18" charset="0"/>
              </a:rPr>
              <a:t> </a:t>
            </a:r>
            <a:r>
              <a:rPr lang="en-US" sz="3300" b="1" dirty="0" err="1" smtClean="0">
                <a:latin typeface="Constantia" panose="02030602050306030303" pitchFamily="18" charset="0"/>
              </a:rPr>
              <a:t>dữ</a:t>
            </a:r>
            <a:r>
              <a:rPr lang="en-US" sz="3300" b="1" dirty="0" smtClean="0">
                <a:latin typeface="Constantia" panose="02030602050306030303" pitchFamily="18" charset="0"/>
              </a:rPr>
              <a:t> </a:t>
            </a:r>
            <a:r>
              <a:rPr lang="en-US" sz="3300" b="1" dirty="0" err="1" smtClean="0">
                <a:latin typeface="Constantia" panose="02030602050306030303" pitchFamily="18" charset="0"/>
              </a:rPr>
              <a:t>liệu</a:t>
            </a:r>
            <a:r>
              <a:rPr lang="en-US" sz="3300" b="1" dirty="0" smtClean="0">
                <a:latin typeface="Constantia" panose="02030602050306030303" pitchFamily="18" charset="0"/>
              </a:rPr>
              <a:t> phi </a:t>
            </a:r>
            <a:r>
              <a:rPr lang="en-US" sz="3300" b="1" dirty="0" err="1" smtClean="0">
                <a:latin typeface="Constantia" panose="02030602050306030303" pitchFamily="18" charset="0"/>
              </a:rPr>
              <a:t>tuyến</a:t>
            </a:r>
            <a:r>
              <a:rPr lang="en-US" sz="3300" b="1" dirty="0" smtClean="0">
                <a:latin typeface="Constantia" panose="02030602050306030303" pitchFamily="18" charset="0"/>
              </a:rPr>
              <a:t> (non-linear data)</a:t>
            </a:r>
            <a:endParaRPr lang="en-US" sz="3300" b="1" dirty="0">
              <a:latin typeface="Constantia" panose="02030602050306030303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3300" b="1" dirty="0" smtClean="0">
                <a:latin typeface="Constantia" panose="02030602050306030303" pitchFamily="18" charset="0"/>
              </a:rPr>
              <a:t>Logistic regression </a:t>
            </a:r>
            <a:r>
              <a:rPr lang="en-US" sz="3300" b="1" dirty="0" err="1" smtClean="0">
                <a:latin typeface="Constantia" panose="02030602050306030303" pitchFamily="18" charset="0"/>
              </a:rPr>
              <a:t>yêu</a:t>
            </a:r>
            <a:r>
              <a:rPr lang="en-US" sz="3300" b="1" dirty="0" smtClean="0">
                <a:latin typeface="Constantia" panose="02030602050306030303" pitchFamily="18" charset="0"/>
              </a:rPr>
              <a:t> </a:t>
            </a:r>
            <a:r>
              <a:rPr lang="en-US" sz="3300" b="1" dirty="0" err="1" smtClean="0">
                <a:latin typeface="Constantia" panose="02030602050306030303" pitchFamily="18" charset="0"/>
              </a:rPr>
              <a:t>cầu</a:t>
            </a:r>
            <a:r>
              <a:rPr lang="en-US" sz="3300" b="1" dirty="0" smtClean="0">
                <a:latin typeface="Constantia" panose="02030602050306030303" pitchFamily="18" charset="0"/>
              </a:rPr>
              <a:t> </a:t>
            </a:r>
            <a:r>
              <a:rPr lang="en-US" sz="3300" b="1" dirty="0" err="1" smtClean="0">
                <a:latin typeface="Constantia" panose="02030602050306030303" pitchFamily="18" charset="0"/>
              </a:rPr>
              <a:t>các</a:t>
            </a:r>
            <a:r>
              <a:rPr lang="en-US" sz="3300" b="1" dirty="0" smtClean="0">
                <a:latin typeface="Constantia" panose="02030602050306030303" pitchFamily="18" charset="0"/>
              </a:rPr>
              <a:t> </a:t>
            </a:r>
            <a:r>
              <a:rPr lang="en-US" sz="3300" b="1" dirty="0" err="1" smtClean="0">
                <a:latin typeface="Constantia" panose="02030602050306030303" pitchFamily="18" charset="0"/>
              </a:rPr>
              <a:t>điểm</a:t>
            </a:r>
            <a:r>
              <a:rPr lang="en-US" sz="3300" b="1" dirty="0" smtClean="0">
                <a:latin typeface="Constantia" panose="02030602050306030303" pitchFamily="18" charset="0"/>
              </a:rPr>
              <a:t> </a:t>
            </a:r>
            <a:r>
              <a:rPr lang="en-US" sz="3300" b="1" dirty="0" err="1" smtClean="0">
                <a:latin typeface="Constantia" panose="02030602050306030303" pitchFamily="18" charset="0"/>
              </a:rPr>
              <a:t>dữ</a:t>
            </a:r>
            <a:r>
              <a:rPr lang="en-US" sz="3300" b="1" dirty="0" smtClean="0">
                <a:latin typeface="Constantia" panose="02030602050306030303" pitchFamily="18" charset="0"/>
              </a:rPr>
              <a:t> </a:t>
            </a:r>
            <a:r>
              <a:rPr lang="en-US" sz="3300" b="1" dirty="0" err="1" smtClean="0">
                <a:latin typeface="Constantia" panose="02030602050306030303" pitchFamily="18" charset="0"/>
              </a:rPr>
              <a:t>liệu</a:t>
            </a:r>
            <a:r>
              <a:rPr lang="en-US" sz="3300" b="1" dirty="0" smtClean="0">
                <a:latin typeface="Constantia" panose="02030602050306030303" pitchFamily="18" charset="0"/>
              </a:rPr>
              <a:t> </a:t>
            </a:r>
            <a:r>
              <a:rPr lang="en-US" sz="3300" b="1" dirty="0" err="1" smtClean="0">
                <a:latin typeface="Constantia" panose="02030602050306030303" pitchFamily="18" charset="0"/>
              </a:rPr>
              <a:t>được</a:t>
            </a:r>
            <a:r>
              <a:rPr lang="en-US" sz="3300" b="1" dirty="0" smtClean="0">
                <a:latin typeface="Constantia" panose="02030602050306030303" pitchFamily="18" charset="0"/>
              </a:rPr>
              <a:t> </a:t>
            </a:r>
            <a:r>
              <a:rPr lang="en-US" sz="3300" b="1" dirty="0" err="1" smtClean="0">
                <a:latin typeface="Constantia" panose="02030602050306030303" pitchFamily="18" charset="0"/>
              </a:rPr>
              <a:t>coi</a:t>
            </a:r>
            <a:r>
              <a:rPr lang="en-US" sz="3300" b="1" dirty="0" smtClean="0">
                <a:latin typeface="Constantia" panose="02030602050306030303" pitchFamily="18" charset="0"/>
              </a:rPr>
              <a:t> </a:t>
            </a:r>
            <a:r>
              <a:rPr lang="en-US" sz="3300" b="1" dirty="0" err="1" smtClean="0">
                <a:latin typeface="Constantia" panose="02030602050306030303" pitchFamily="18" charset="0"/>
              </a:rPr>
              <a:t>là</a:t>
            </a:r>
            <a:r>
              <a:rPr lang="en-US" sz="3300" b="1" dirty="0" smtClean="0">
                <a:latin typeface="Constantia" panose="02030602050306030303" pitchFamily="18" charset="0"/>
              </a:rPr>
              <a:t> </a:t>
            </a:r>
            <a:r>
              <a:rPr lang="en-US" sz="3300" b="1" dirty="0" err="1" smtClean="0">
                <a:latin typeface="Constantia" panose="02030602050306030303" pitchFamily="18" charset="0"/>
              </a:rPr>
              <a:t>độc</a:t>
            </a:r>
            <a:r>
              <a:rPr lang="en-US" sz="3300" b="1" dirty="0" smtClean="0">
                <a:latin typeface="Constantia" panose="02030602050306030303" pitchFamily="18" charset="0"/>
              </a:rPr>
              <a:t> </a:t>
            </a:r>
            <a:r>
              <a:rPr lang="en-US" sz="3300" b="1" dirty="0" err="1" smtClean="0">
                <a:latin typeface="Constantia" panose="02030602050306030303" pitchFamily="18" charset="0"/>
              </a:rPr>
              <a:t>lập</a:t>
            </a:r>
            <a:r>
              <a:rPr lang="en-US" sz="3300" b="1" dirty="0">
                <a:latin typeface="Constantia" panose="02030602050306030303" pitchFamily="18" charset="0"/>
              </a:rPr>
              <a:t> </a:t>
            </a:r>
            <a:r>
              <a:rPr lang="en-US" sz="3300" b="1" dirty="0" err="1" smtClean="0">
                <a:latin typeface="Constantia" panose="02030602050306030303" pitchFamily="18" charset="0"/>
              </a:rPr>
              <a:t>với</a:t>
            </a:r>
            <a:r>
              <a:rPr lang="en-US" sz="3300" b="1" dirty="0" smtClean="0">
                <a:latin typeface="Constantia" panose="02030602050306030303" pitchFamily="18" charset="0"/>
              </a:rPr>
              <a:t> </a:t>
            </a:r>
            <a:r>
              <a:rPr lang="en-US" sz="3300" b="1" dirty="0" err="1" smtClean="0">
                <a:latin typeface="Constantia" panose="02030602050306030303" pitchFamily="18" charset="0"/>
              </a:rPr>
              <a:t>nhau</a:t>
            </a:r>
            <a:r>
              <a:rPr lang="en-US" sz="3300" b="1" dirty="0" smtClean="0">
                <a:latin typeface="Constantia" panose="02030602050306030303" pitchFamily="18" charset="0"/>
              </a:rPr>
              <a:t>. </a:t>
            </a:r>
            <a:endParaRPr lang="en-US" sz="3100" i="1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2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. Giới thiệu"/>
          <p:cNvSpPr txBox="1">
            <a:spLocks/>
          </p:cNvSpPr>
          <p:nvPr/>
        </p:nvSpPr>
        <p:spPr>
          <a:xfrm>
            <a:off x="536812" y="187942"/>
            <a:ext cx="12700000" cy="12450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Binary classification</a:t>
            </a:r>
            <a:endParaRPr lang="en-US" sz="54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pic>
        <p:nvPicPr>
          <p:cNvPr id="7" name="Picture 2" descr="https://machinelearningcoban.com/assets/LogReg2/ARgen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12" y="6654043"/>
            <a:ext cx="10668000" cy="235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552812" y="1667675"/>
            <a:ext cx="10110113" cy="45905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487672" indent="-487672" algn="l" defTabSz="650230" rtl="0" eaLnBrk="1" latinLnBrk="0" hangingPunct="1">
              <a:spcBef>
                <a:spcPts val="1422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56623" indent="-406394" algn="l" defTabSz="650230" rtl="0" eaLnBrk="1" latinLnBrk="0" hangingPunct="1">
              <a:spcBef>
                <a:spcPts val="1422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276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650230" rtl="0" eaLnBrk="1" latinLnBrk="0" hangingPunct="1">
              <a:spcBef>
                <a:spcPts val="1422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650230" rtl="0" eaLnBrk="1" latinLnBrk="0" hangingPunct="1">
              <a:spcBef>
                <a:spcPts val="1422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650230" rtl="0" eaLnBrk="1" latinLnBrk="0" hangingPunct="1">
              <a:spcBef>
                <a:spcPts val="1422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650230" rtl="0" eaLnBrk="1" latinLnBrk="0" hangingPunct="1">
              <a:spcBef>
                <a:spcPts val="1422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650230" rtl="0" eaLnBrk="1" latinLnBrk="0" hangingPunct="1">
              <a:spcBef>
                <a:spcPts val="1422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650230" rtl="0" eaLnBrk="1" latinLnBrk="0" hangingPunct="1">
              <a:spcBef>
                <a:spcPts val="1422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650230" rtl="0" eaLnBrk="1" latinLnBrk="0" hangingPunct="1">
              <a:spcBef>
                <a:spcPts val="1422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err="1" smtClean="0">
                <a:latin typeface="Constantia" panose="02030602050306030303" pitchFamily="18" charset="0"/>
              </a:rPr>
              <a:t>Bài</a:t>
            </a:r>
            <a:r>
              <a:rPr lang="en-US" sz="3000" b="1" dirty="0" smtClean="0">
                <a:latin typeface="Constantia" panose="02030602050306030303" pitchFamily="18" charset="0"/>
              </a:rPr>
              <a:t> </a:t>
            </a:r>
            <a:r>
              <a:rPr lang="en-US" sz="3000" b="1" dirty="0" err="1" smtClean="0">
                <a:latin typeface="Constantia" panose="02030602050306030303" pitchFamily="18" charset="0"/>
              </a:rPr>
              <a:t>toán</a:t>
            </a:r>
            <a:r>
              <a:rPr lang="en-US" sz="3000" b="1" dirty="0" smtClean="0">
                <a:latin typeface="Constantia" panose="02030602050306030303" pitchFamily="18" charset="0"/>
              </a:rPr>
              <a:t> </a:t>
            </a:r>
            <a:r>
              <a:rPr lang="en-US" sz="3000" b="1" dirty="0" err="1" smtClean="0">
                <a:latin typeface="Constantia" panose="02030602050306030303" pitchFamily="18" charset="0"/>
              </a:rPr>
              <a:t>phân</a:t>
            </a:r>
            <a:r>
              <a:rPr lang="en-US" sz="3000" b="1" dirty="0" smtClean="0">
                <a:latin typeface="Constantia" panose="02030602050306030303" pitchFamily="18" charset="0"/>
              </a:rPr>
              <a:t> </a:t>
            </a:r>
            <a:r>
              <a:rPr lang="en-US" sz="3000" b="1" dirty="0" err="1" smtClean="0">
                <a:latin typeface="Constantia" panose="02030602050306030303" pitchFamily="18" charset="0"/>
              </a:rPr>
              <a:t>biệt</a:t>
            </a:r>
            <a:r>
              <a:rPr lang="en-US" sz="3000" b="1" dirty="0" smtClean="0">
                <a:latin typeface="Constantia" panose="02030602050306030303" pitchFamily="18" charset="0"/>
              </a:rPr>
              <a:t> </a:t>
            </a:r>
            <a:r>
              <a:rPr lang="en-US" sz="3000" b="1" dirty="0" err="1" smtClean="0">
                <a:latin typeface="Constantia" panose="02030602050306030303" pitchFamily="18" charset="0"/>
              </a:rPr>
              <a:t>giới</a:t>
            </a:r>
            <a:r>
              <a:rPr lang="en-US" sz="3000" b="1" dirty="0" smtClean="0">
                <a:latin typeface="Constantia" panose="02030602050306030303" pitchFamily="18" charset="0"/>
              </a:rPr>
              <a:t> </a:t>
            </a:r>
            <a:r>
              <a:rPr lang="en-US" sz="3000" b="1" dirty="0" err="1" smtClean="0">
                <a:latin typeface="Constantia" panose="02030602050306030303" pitchFamily="18" charset="0"/>
              </a:rPr>
              <a:t>tính</a:t>
            </a:r>
            <a:r>
              <a:rPr lang="en-US" sz="3000" b="1" dirty="0" smtClean="0">
                <a:latin typeface="Constantia" panose="02030602050306030303" pitchFamily="18" charset="0"/>
              </a:rPr>
              <a:t> (</a:t>
            </a:r>
            <a:r>
              <a:rPr lang="en-US" sz="3000" b="1" dirty="0" err="1" smtClean="0">
                <a:latin typeface="Constantia" panose="02030602050306030303" pitchFamily="18" charset="0"/>
              </a:rPr>
              <a:t>nam</a:t>
            </a:r>
            <a:r>
              <a:rPr lang="en-US" sz="3000" b="1" dirty="0" smtClean="0">
                <a:latin typeface="Constantia" panose="02030602050306030303" pitchFamily="18" charset="0"/>
              </a:rPr>
              <a:t>/</a:t>
            </a:r>
            <a:r>
              <a:rPr lang="en-US" sz="3000" b="1" dirty="0" err="1" smtClean="0">
                <a:latin typeface="Constantia" panose="02030602050306030303" pitchFamily="18" charset="0"/>
              </a:rPr>
              <a:t>nữ</a:t>
            </a:r>
            <a:r>
              <a:rPr lang="en-US" sz="3000" b="1" dirty="0" smtClean="0">
                <a:latin typeface="Constantia" panose="02030602050306030303" pitchFamily="18" charset="0"/>
              </a:rPr>
              <a:t>) </a:t>
            </a:r>
            <a:r>
              <a:rPr lang="en-US" sz="3000" b="1" dirty="0" err="1" smtClean="0">
                <a:latin typeface="Constantia" panose="02030602050306030303" pitchFamily="18" charset="0"/>
              </a:rPr>
              <a:t>dựa</a:t>
            </a:r>
            <a:r>
              <a:rPr lang="en-US" sz="3000" b="1" dirty="0" smtClean="0">
                <a:latin typeface="Constantia" panose="02030602050306030303" pitchFamily="18" charset="0"/>
              </a:rPr>
              <a:t> </a:t>
            </a:r>
            <a:r>
              <a:rPr lang="en-US" sz="3000" b="1" dirty="0" err="1" smtClean="0">
                <a:latin typeface="Constantia" panose="02030602050306030303" pitchFamily="18" charset="0"/>
              </a:rPr>
              <a:t>trên</a:t>
            </a:r>
            <a:r>
              <a:rPr lang="en-US" sz="3000" b="1" dirty="0" smtClean="0">
                <a:latin typeface="Constantia" panose="02030602050306030303" pitchFamily="18" charset="0"/>
              </a:rPr>
              <a:t> </a:t>
            </a:r>
            <a:r>
              <a:rPr lang="en-US" sz="3000" b="1" dirty="0" err="1" smtClean="0">
                <a:latin typeface="Constantia" panose="02030602050306030303" pitchFamily="18" charset="0"/>
              </a:rPr>
              <a:t>ảnh</a:t>
            </a:r>
            <a:r>
              <a:rPr lang="en-US" sz="3000" b="1" dirty="0" smtClean="0">
                <a:latin typeface="Constantia" panose="02030602050306030303" pitchFamily="18" charset="0"/>
              </a:rPr>
              <a:t> </a:t>
            </a:r>
            <a:r>
              <a:rPr lang="en-US" sz="3000" b="1" dirty="0" err="1" smtClean="0">
                <a:latin typeface="Constantia" panose="02030602050306030303" pitchFamily="18" charset="0"/>
              </a:rPr>
              <a:t>khuôn</a:t>
            </a:r>
            <a:r>
              <a:rPr lang="en-US" sz="3000" b="1" dirty="0" smtClean="0">
                <a:latin typeface="Constantia" panose="02030602050306030303" pitchFamily="18" charset="0"/>
              </a:rPr>
              <a:t> </a:t>
            </a:r>
            <a:r>
              <a:rPr lang="en-US" sz="3000" b="1" dirty="0" err="1" smtClean="0">
                <a:latin typeface="Constantia" panose="02030602050306030303" pitchFamily="18" charset="0"/>
              </a:rPr>
              <a:t>mặt</a:t>
            </a:r>
            <a:endParaRPr lang="en-US" sz="3000" b="1" dirty="0" smtClean="0">
              <a:latin typeface="Constantia" panose="02030602050306030303" pitchFamily="18" charset="0"/>
            </a:endParaRPr>
          </a:p>
          <a:p>
            <a:r>
              <a:rPr lang="en-US" sz="2800" dirty="0" err="1" smtClean="0">
                <a:latin typeface="Constantia" panose="02030602050306030303" pitchFamily="18" charset="0"/>
              </a:rPr>
              <a:t>Cơ</a:t>
            </a:r>
            <a:r>
              <a:rPr lang="en-US" sz="2800" dirty="0" smtClean="0">
                <a:latin typeface="Constantia" panose="02030602050306030303" pitchFamily="18" charset="0"/>
              </a:rPr>
              <a:t> </a:t>
            </a:r>
            <a:r>
              <a:rPr lang="en-US" sz="2800" dirty="0" err="1" smtClean="0">
                <a:latin typeface="Constantia" panose="02030602050306030303" pitchFamily="18" charset="0"/>
              </a:rPr>
              <a:t>sở</a:t>
            </a:r>
            <a:r>
              <a:rPr lang="en-US" sz="2800" dirty="0" smtClean="0">
                <a:latin typeface="Constantia" panose="02030602050306030303" pitchFamily="18" charset="0"/>
              </a:rPr>
              <a:t> </a:t>
            </a:r>
            <a:r>
              <a:rPr lang="en-US" sz="2800" dirty="0" err="1" smtClean="0">
                <a:latin typeface="Constantia" panose="02030602050306030303" pitchFamily="18" charset="0"/>
              </a:rPr>
              <a:t>dữ</a:t>
            </a:r>
            <a:r>
              <a:rPr lang="en-US" sz="2800" dirty="0" smtClean="0">
                <a:latin typeface="Constantia" panose="02030602050306030303" pitchFamily="18" charset="0"/>
              </a:rPr>
              <a:t> </a:t>
            </a:r>
            <a:r>
              <a:rPr lang="en-US" sz="2800" dirty="0" err="1" smtClean="0">
                <a:latin typeface="Constantia" panose="02030602050306030303" pitchFamily="18" charset="0"/>
              </a:rPr>
              <a:t>liệu</a:t>
            </a:r>
            <a:r>
              <a:rPr lang="en-US" sz="2800" dirty="0" smtClean="0">
                <a:latin typeface="Constantia" panose="02030602050306030303" pitchFamily="18" charset="0"/>
              </a:rPr>
              <a:t>: AR Face database</a:t>
            </a:r>
          </a:p>
          <a:p>
            <a:pPr marL="682625" indent="519113">
              <a:buFont typeface="Wingdings" panose="05000000000000000000" pitchFamily="2" charset="2"/>
              <a:buChar char="v"/>
            </a:pP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4000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RGB, 126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(70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56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682625" indent="519113">
              <a:buFont typeface="Wingdings" panose="05000000000000000000" pitchFamily="2" charset="2"/>
              <a:buChar char="v"/>
            </a:pP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26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sz="2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2625" indent="519113">
              <a:buFont typeface="Wingdings" panose="05000000000000000000" pitchFamily="2" charset="2"/>
              <a:buChar char="v"/>
            </a:pP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sắc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mắt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miệng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pPr marL="682625" indent="519113">
              <a:buFont typeface="Wingdings" panose="05000000000000000000" pitchFamily="2" charset="2"/>
              <a:buChar char="v"/>
            </a:pP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chụp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endParaRPr lang="en-US" sz="2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latin typeface="Constantia" panose="02030602050306030303" pitchFamily="18" charset="0"/>
              </a:rPr>
              <a:t>Cơ</a:t>
            </a:r>
            <a:r>
              <a:rPr lang="en-US" sz="2800" dirty="0">
                <a:latin typeface="Constantia" panose="02030602050306030303" pitchFamily="18" charset="0"/>
              </a:rPr>
              <a:t> </a:t>
            </a:r>
            <a:r>
              <a:rPr lang="en-US" sz="2800" dirty="0" err="1">
                <a:latin typeface="Constantia" panose="02030602050306030303" pitchFamily="18" charset="0"/>
              </a:rPr>
              <a:t>sở</a:t>
            </a:r>
            <a:r>
              <a:rPr lang="en-US" sz="2800" dirty="0">
                <a:latin typeface="Constantia" panose="02030602050306030303" pitchFamily="18" charset="0"/>
              </a:rPr>
              <a:t> </a:t>
            </a:r>
            <a:r>
              <a:rPr lang="en-US" sz="2800" dirty="0" err="1">
                <a:latin typeface="Constantia" panose="02030602050306030303" pitchFamily="18" charset="0"/>
              </a:rPr>
              <a:t>dữ</a:t>
            </a:r>
            <a:r>
              <a:rPr lang="en-US" sz="2800" dirty="0">
                <a:latin typeface="Constantia" panose="02030602050306030303" pitchFamily="18" charset="0"/>
              </a:rPr>
              <a:t> </a:t>
            </a:r>
            <a:r>
              <a:rPr lang="en-US" sz="2800" dirty="0" err="1">
                <a:latin typeface="Constantia" panose="02030602050306030303" pitchFamily="18" charset="0"/>
              </a:rPr>
              <a:t>liệu</a:t>
            </a:r>
            <a:r>
              <a:rPr lang="en-US" sz="2800" dirty="0">
                <a:latin typeface="Constantia" panose="02030602050306030303" pitchFamily="18" charset="0"/>
              </a:rPr>
              <a:t>: AR Face </a:t>
            </a:r>
            <a:r>
              <a:rPr lang="en-US" sz="2800" dirty="0" smtClean="0">
                <a:latin typeface="Constantia" panose="02030602050306030303" pitchFamily="18" charset="0"/>
              </a:rPr>
              <a:t>database </a:t>
            </a:r>
            <a:r>
              <a:rPr lang="en-US" sz="2800" dirty="0" err="1" smtClean="0">
                <a:latin typeface="Constantia" panose="02030602050306030303" pitchFamily="18" charset="0"/>
              </a:rPr>
              <a:t>thu</a:t>
            </a:r>
            <a:r>
              <a:rPr lang="en-US" sz="2800" dirty="0" smtClean="0">
                <a:latin typeface="Constantia" panose="02030602050306030303" pitchFamily="18" charset="0"/>
              </a:rPr>
              <a:t> </a:t>
            </a:r>
            <a:r>
              <a:rPr lang="en-US" sz="2800" dirty="0" err="1" smtClean="0">
                <a:latin typeface="Constantia" panose="02030602050306030303" pitchFamily="18" charset="0"/>
              </a:rPr>
              <a:t>gọn</a:t>
            </a:r>
            <a:endParaRPr lang="en-US" sz="2800" dirty="0">
              <a:latin typeface="Constantia" panose="02030602050306030303" pitchFamily="18" charset="0"/>
            </a:endParaRPr>
          </a:p>
          <a:p>
            <a:pPr marL="682625" indent="519113">
              <a:buFont typeface="Wingdings" panose="05000000000000000000" pitchFamily="2" charset="2"/>
              <a:buChar char="v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2600 </a:t>
            </a:r>
            <a:r>
              <a:rPr lang="en-US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bức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50 </a:t>
            </a:r>
            <a:r>
              <a:rPr lang="en-US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50 </a:t>
            </a:r>
            <a:r>
              <a:rPr lang="en-US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  <a:endParaRPr lang="en-US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2625" indent="519113">
              <a:buFont typeface="Wingdings" panose="05000000000000000000" pitchFamily="2" charset="2"/>
              <a:buChar char="v"/>
            </a:pPr>
            <a:r>
              <a:rPr lang="vi-VN" b="0" i="1" dirty="0">
                <a:latin typeface="Arial" panose="020B0604020202020204" pitchFamily="34" charset="0"/>
                <a:cs typeface="Arial" panose="020B0604020202020204" pitchFamily="34" charset="0"/>
              </a:rPr>
              <a:t>cropped</a:t>
            </a:r>
            <a:r>
              <a:rPr lang="vi-VN" b="0" dirty="0">
                <a:latin typeface="Arial" panose="020B0604020202020204" pitchFamily="34" charset="0"/>
                <a:cs typeface="Arial" panose="020B0604020202020204" pitchFamily="34" charset="0"/>
              </a:rPr>
              <a:t> với kích thước 165 x 120 (pixel</a:t>
            </a:r>
            <a:r>
              <a:rPr lang="vi-VN" b="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2625" indent="519113">
              <a:buFont typeface="Wingdings" panose="05000000000000000000" pitchFamily="2" charset="2"/>
              <a:buChar char="v"/>
            </a:pPr>
            <a:endParaRPr lang="en-US" sz="2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90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416" y="1983576"/>
            <a:ext cx="11144523" cy="7187720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G-xxx-yy.bmp</a:t>
            </a:r>
          </a:p>
          <a:p>
            <a:pPr marL="487363" indent="249238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G: M(man)/W(woman)</a:t>
            </a:r>
          </a:p>
          <a:p>
            <a:pPr marL="487363" indent="249238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xx: ID (001-005)</a:t>
            </a:r>
          </a:p>
          <a:p>
            <a:pPr marL="487363" indent="249238">
              <a:buFont typeface="Wingdings" panose="05000000000000000000" pitchFamily="2" charset="2"/>
              <a:buChar char="§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ID (01-26)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Training: 25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25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Test: 25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25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khuôn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che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kính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khăn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1. Giới thiệu"/>
          <p:cNvSpPr txBox="1">
            <a:spLocks/>
          </p:cNvSpPr>
          <p:nvPr/>
        </p:nvSpPr>
        <p:spPr>
          <a:xfrm>
            <a:off x="536812" y="187942"/>
            <a:ext cx="12700000" cy="12450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Binary classification</a:t>
            </a:r>
            <a:endParaRPr lang="en-US" sz="54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8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850" y="1942657"/>
            <a:ext cx="12235543" cy="7810943"/>
          </a:xfrm>
          <a:solidFill>
            <a:srgbClr val="FFFFC9"/>
          </a:solidFill>
        </p:spPr>
        <p:txBody>
          <a:bodyPr/>
          <a:lstStyle/>
          <a:p>
            <a:pPr marL="0" indent="0">
              <a:buNone/>
            </a:pPr>
            <a:r>
              <a:rPr lang="en-US" sz="2800" b="1" dirty="0" err="1" smtClean="0">
                <a:latin typeface="Constantia" panose="02030602050306030303" pitchFamily="18" charset="0"/>
              </a:rPr>
              <a:t>Khai</a:t>
            </a:r>
            <a:r>
              <a:rPr lang="en-US" sz="2800" b="1" dirty="0" smtClean="0">
                <a:latin typeface="Constantia" panose="02030602050306030303" pitchFamily="18" charset="0"/>
              </a:rPr>
              <a:t> </a:t>
            </a:r>
            <a:r>
              <a:rPr lang="en-US" sz="2800" b="1" dirty="0" err="1" smtClean="0">
                <a:latin typeface="Constantia" panose="02030602050306030303" pitchFamily="18" charset="0"/>
              </a:rPr>
              <a:t>báo</a:t>
            </a:r>
            <a:r>
              <a:rPr lang="en-US" sz="2800" b="1" dirty="0" smtClean="0">
                <a:latin typeface="Constantia" panose="02030602050306030303" pitchFamily="18" charset="0"/>
              </a:rPr>
              <a:t> </a:t>
            </a:r>
            <a:r>
              <a:rPr lang="en-US" sz="2800" b="1" dirty="0" err="1" smtClean="0">
                <a:latin typeface="Constantia" panose="02030602050306030303" pitchFamily="18" charset="0"/>
              </a:rPr>
              <a:t>thư</a:t>
            </a:r>
            <a:r>
              <a:rPr lang="en-US" sz="2800" b="1" dirty="0" smtClean="0">
                <a:latin typeface="Constantia" panose="02030602050306030303" pitchFamily="18" charset="0"/>
              </a:rPr>
              <a:t> </a:t>
            </a:r>
            <a:r>
              <a:rPr lang="en-US" sz="2800" b="1" dirty="0" err="1" smtClean="0">
                <a:latin typeface="Constantia" panose="02030602050306030303" pitchFamily="18" charset="0"/>
              </a:rPr>
              <a:t>viện</a:t>
            </a:r>
            <a:endParaRPr lang="en-US" sz="2800" b="1" dirty="0" smtClean="0">
              <a:latin typeface="Constantia" panose="02030602050306030303" pitchFamily="18" charset="0"/>
            </a:endParaRPr>
          </a:p>
          <a:p>
            <a:pPr marL="0" indent="0">
              <a:buNone/>
            </a:pPr>
            <a:endParaRPr lang="en-US" b="1" dirty="0">
              <a:latin typeface="Constantia" panose="02030602050306030303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Constantia" panose="02030602050306030303" pitchFamily="18" charset="0"/>
            </a:endParaRPr>
          </a:p>
          <a:p>
            <a:pPr marL="0" indent="0">
              <a:buNone/>
            </a:pPr>
            <a:endParaRPr lang="en-US" b="1" dirty="0">
              <a:latin typeface="Constantia" panose="02030602050306030303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US" sz="2800" b="1" dirty="0" err="1">
                <a:latin typeface="Constantia" panose="02030602050306030303" pitchFamily="18" charset="0"/>
              </a:rPr>
              <a:t>Phân</a:t>
            </a:r>
            <a:r>
              <a:rPr lang="en-US" sz="2800" b="1" dirty="0">
                <a:latin typeface="Constantia" panose="02030602050306030303" pitchFamily="18" charset="0"/>
              </a:rPr>
              <a:t> chia </a:t>
            </a:r>
            <a:r>
              <a:rPr lang="en-US" sz="2800" b="1" dirty="0" err="1">
                <a:latin typeface="Constantia" panose="02030602050306030303" pitchFamily="18" charset="0"/>
              </a:rPr>
              <a:t>tập</a:t>
            </a:r>
            <a:r>
              <a:rPr lang="en-US" sz="2800" b="1" dirty="0">
                <a:latin typeface="Constantia" panose="02030602050306030303" pitchFamily="18" charset="0"/>
              </a:rPr>
              <a:t> train </a:t>
            </a:r>
            <a:r>
              <a:rPr lang="en-US" sz="2800" b="1" dirty="0" err="1">
                <a:latin typeface="Constantia" panose="02030602050306030303" pitchFamily="18" charset="0"/>
              </a:rPr>
              <a:t>và</a:t>
            </a:r>
            <a:r>
              <a:rPr lang="en-US" sz="2800" b="1" dirty="0">
                <a:latin typeface="Constantia" panose="02030602050306030303" pitchFamily="18" charset="0"/>
              </a:rPr>
              <a:t> </a:t>
            </a:r>
            <a:r>
              <a:rPr lang="en-US" sz="2800" b="1" dirty="0" smtClean="0">
                <a:latin typeface="Constantia" panose="02030602050306030303" pitchFamily="18" charset="0"/>
              </a:rPr>
              <a:t>test</a:t>
            </a:r>
          </a:p>
          <a:p>
            <a:pPr marL="0" indent="0">
              <a:buNone/>
            </a:pPr>
            <a:endParaRPr lang="en-US" sz="2800" b="1" dirty="0">
              <a:latin typeface="Constantia" panose="02030602050306030303" pitchFamily="18" charset="0"/>
            </a:endParaRPr>
          </a:p>
          <a:p>
            <a:pPr marL="0" indent="0">
              <a:buNone/>
            </a:pPr>
            <a:endParaRPr lang="en-US" sz="2800" b="1" dirty="0" smtClean="0">
              <a:latin typeface="Constantia" panose="02030602050306030303" pitchFamily="18" charset="0"/>
            </a:endParaRPr>
          </a:p>
          <a:p>
            <a:pPr marL="0" indent="0">
              <a:buNone/>
            </a:pPr>
            <a:endParaRPr lang="en-US" sz="2800" b="1" dirty="0"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US" sz="2800" b="1" dirty="0" err="1" smtClean="0">
                <a:latin typeface="Constantia" panose="02030602050306030303" pitchFamily="18" charset="0"/>
              </a:rPr>
              <a:t>Tạo</a:t>
            </a:r>
            <a:r>
              <a:rPr lang="en-US" sz="2800" b="1" dirty="0" smtClean="0">
                <a:latin typeface="Constantia" panose="02030602050306030303" pitchFamily="18" charset="0"/>
              </a:rPr>
              <a:t> random projection matrix</a:t>
            </a:r>
            <a:endParaRPr lang="en-US" sz="2800" b="1" dirty="0">
              <a:latin typeface="Constantia" panose="02030602050306030303" pitchFamily="18" charset="0"/>
            </a:endParaRPr>
          </a:p>
          <a:p>
            <a:pPr marL="0" indent="0">
              <a:buNone/>
            </a:pPr>
            <a:endParaRPr lang="en-US" b="1" dirty="0">
              <a:latin typeface="Constantia" panose="02030602050306030303" pitchFamily="18" charset="0"/>
            </a:endParaRPr>
          </a:p>
          <a:p>
            <a:pPr marL="0" indent="0">
              <a:buNone/>
            </a:pPr>
            <a:endParaRPr lang="en-US" b="1" dirty="0">
              <a:latin typeface="Constantia" panose="0203060205030603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50" y="2594490"/>
            <a:ext cx="12205122" cy="2088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65" y="5334466"/>
            <a:ext cx="12190111" cy="1810733"/>
          </a:xfrm>
          <a:prstGeom prst="rect">
            <a:avLst/>
          </a:prstGeom>
        </p:spPr>
      </p:pic>
      <p:sp>
        <p:nvSpPr>
          <p:cNvPr id="8" name="1. Giới thiệu"/>
          <p:cNvSpPr txBox="1">
            <a:spLocks/>
          </p:cNvSpPr>
          <p:nvPr/>
        </p:nvSpPr>
        <p:spPr>
          <a:xfrm>
            <a:off x="536812" y="187942"/>
            <a:ext cx="12700000" cy="12450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Binary classification</a:t>
            </a:r>
            <a:endParaRPr lang="en-US" sz="54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12" y="7797032"/>
            <a:ext cx="11269708" cy="184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1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huật toán hồi quy"/>
          <p:cNvSpPr txBox="1">
            <a:spLocks noGrp="1"/>
          </p:cNvSpPr>
          <p:nvPr>
            <p:ph type="ctrTitle"/>
          </p:nvPr>
        </p:nvSpPr>
        <p:spPr>
          <a:xfrm>
            <a:off x="122280" y="544906"/>
            <a:ext cx="12980746" cy="134042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Logistic Regression</a:t>
            </a:r>
            <a:endParaRPr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sp>
        <p:nvSpPr>
          <p:cNvPr id="127" name="Giới thiệu…"/>
          <p:cNvSpPr txBox="1">
            <a:spLocks noGrp="1"/>
          </p:cNvSpPr>
          <p:nvPr>
            <p:ph type="subTitle" idx="1"/>
          </p:nvPr>
        </p:nvSpPr>
        <p:spPr>
          <a:xfrm>
            <a:off x="1935170" y="2222198"/>
            <a:ext cx="11069630" cy="73985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35000" indent="-635000" algn="just"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sz="3600" dirty="0" err="1">
                <a:solidFill>
                  <a:srgbClr val="002060"/>
                </a:solidFill>
                <a:latin typeface="Constantia" panose="02030602050306030303" pitchFamily="18" charset="0"/>
              </a:rPr>
              <a:t>Giới</a:t>
            </a:r>
            <a:r>
              <a:rPr sz="36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sz="36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thiệu</a:t>
            </a:r>
            <a:endParaRPr lang="en-US" sz="3600" dirty="0" smtClean="0">
              <a:solidFill>
                <a:srgbClr val="002060"/>
              </a:solidFill>
              <a:latin typeface="Constantia" panose="02030602050306030303" pitchFamily="18" charset="0"/>
            </a:endParaRPr>
          </a:p>
          <a:p>
            <a:pPr marL="635000" indent="-635000" algn="just"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vi-VN" sz="3600" dirty="0">
                <a:solidFill>
                  <a:srgbClr val="002060"/>
                </a:solidFill>
                <a:latin typeface="Constantia" panose="02030602050306030303" pitchFamily="18" charset="0"/>
              </a:rPr>
              <a:t>Hàm mất mát và phương pháp tối </a:t>
            </a:r>
            <a:r>
              <a:rPr lang="vi-VN" sz="36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ưu</a:t>
            </a:r>
            <a:endParaRPr lang="en-US" sz="3600" dirty="0" smtClean="0">
              <a:solidFill>
                <a:srgbClr val="002060"/>
              </a:solidFill>
              <a:latin typeface="Constantia" panose="02030602050306030303" pitchFamily="18" charset="0"/>
            </a:endParaRPr>
          </a:p>
          <a:p>
            <a:pPr marL="635000" indent="-635000" algn="just"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en-US" sz="36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Ví</a:t>
            </a:r>
            <a:r>
              <a:rPr lang="en-US" sz="36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dụ</a:t>
            </a:r>
            <a:endParaRPr lang="en-US" sz="3600" dirty="0" smtClean="0">
              <a:solidFill>
                <a:srgbClr val="002060"/>
              </a:solidFill>
              <a:latin typeface="Constantia" panose="02030602050306030303" pitchFamily="18" charset="0"/>
            </a:endParaRPr>
          </a:p>
          <a:p>
            <a:pPr marL="635000" indent="-635000" algn="just"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endParaRPr sz="3600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sp>
        <p:nvSpPr>
          <p:cNvPr id="128" name="Số Trang chiếu"/>
          <p:cNvSpPr txBox="1">
            <a:spLocks noGrp="1"/>
          </p:cNvSpPr>
          <p:nvPr>
            <p:ph type="sldNum" sz="quarter" idx="1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58" y="2409608"/>
            <a:ext cx="12235090" cy="5282965"/>
          </a:xfrm>
          <a:prstGeom prst="rect">
            <a:avLst/>
          </a:prstGeom>
        </p:spPr>
      </p:pic>
      <p:sp>
        <p:nvSpPr>
          <p:cNvPr id="11" name="1. Giới thiệu"/>
          <p:cNvSpPr txBox="1">
            <a:spLocks/>
          </p:cNvSpPr>
          <p:nvPr/>
        </p:nvSpPr>
        <p:spPr>
          <a:xfrm>
            <a:off x="536812" y="187942"/>
            <a:ext cx="12700000" cy="12450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Binary classification</a:t>
            </a:r>
            <a:endParaRPr lang="en-US" sz="54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5758" y="1773771"/>
            <a:ext cx="4913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tantia" panose="02030602050306030303" pitchFamily="18" charset="0"/>
              </a:rPr>
              <a:t>Xây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latin typeface="Constantia" panose="02030602050306030303" pitchFamily="18" charset="0"/>
              </a:rPr>
              <a:t>dựng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latin typeface="Constantia" panose="02030602050306030303" pitchFamily="18" charset="0"/>
              </a:rPr>
              <a:t>danh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latin typeface="Constantia" panose="02030602050306030303" pitchFamily="18" charset="0"/>
              </a:rPr>
              <a:t>sách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latin typeface="Constantia" panose="02030602050306030303" pitchFamily="18" charset="0"/>
              </a:rPr>
              <a:t>các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latin typeface="Constantia" panose="02030602050306030303" pitchFamily="18" charset="0"/>
              </a:rPr>
              <a:t>tên</a:t>
            </a:r>
            <a:r>
              <a:rPr lang="en-US" dirty="0" smtClean="0">
                <a:latin typeface="Constantia" panose="02030602050306030303" pitchFamily="18" charset="0"/>
              </a:rPr>
              <a:t> files</a:t>
            </a:r>
            <a:endParaRPr lang="en-US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45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9248"/>
          <a:stretch/>
        </p:blipFill>
        <p:spPr>
          <a:xfrm>
            <a:off x="2781230" y="1403987"/>
            <a:ext cx="6939579" cy="34437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944" y="5065486"/>
            <a:ext cx="9709026" cy="4688114"/>
          </a:xfrm>
          <a:prstGeom prst="rect">
            <a:avLst/>
          </a:prstGeom>
        </p:spPr>
      </p:pic>
      <p:sp>
        <p:nvSpPr>
          <p:cNvPr id="6" name="1. Giới thiệu"/>
          <p:cNvSpPr txBox="1">
            <a:spLocks/>
          </p:cNvSpPr>
          <p:nvPr/>
        </p:nvSpPr>
        <p:spPr>
          <a:xfrm>
            <a:off x="443080" y="158913"/>
            <a:ext cx="12700000" cy="12450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Binary classification</a:t>
            </a:r>
            <a:endParaRPr lang="en-US" sz="54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11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750" y="1403987"/>
            <a:ext cx="10794660" cy="4717512"/>
          </a:xfrm>
          <a:prstGeom prst="rect">
            <a:avLst/>
          </a:prstGeom>
        </p:spPr>
      </p:pic>
      <p:sp>
        <p:nvSpPr>
          <p:cNvPr id="5" name="1. Giới thiệu"/>
          <p:cNvSpPr txBox="1">
            <a:spLocks/>
          </p:cNvSpPr>
          <p:nvPr/>
        </p:nvSpPr>
        <p:spPr>
          <a:xfrm>
            <a:off x="443080" y="158913"/>
            <a:ext cx="12700000" cy="12450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Binary classification</a:t>
            </a:r>
            <a:endParaRPr lang="en-US" sz="54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57" y="6357178"/>
            <a:ext cx="11809451" cy="275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2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209" y="1403987"/>
            <a:ext cx="10113742" cy="8111188"/>
          </a:xfrm>
          <a:prstGeom prst="rect">
            <a:avLst/>
          </a:prstGeom>
        </p:spPr>
      </p:pic>
      <p:sp>
        <p:nvSpPr>
          <p:cNvPr id="5" name="1. Giới thiệu"/>
          <p:cNvSpPr txBox="1">
            <a:spLocks/>
          </p:cNvSpPr>
          <p:nvPr/>
        </p:nvSpPr>
        <p:spPr>
          <a:xfrm>
            <a:off x="443080" y="158913"/>
            <a:ext cx="12700000" cy="12450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Binary classification</a:t>
            </a:r>
            <a:endParaRPr lang="en-US" sz="54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11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77" y="2059338"/>
            <a:ext cx="10060217" cy="6752375"/>
          </a:xfrm>
          <a:prstGeom prst="rect">
            <a:avLst/>
          </a:prstGeom>
        </p:spPr>
      </p:pic>
      <p:sp>
        <p:nvSpPr>
          <p:cNvPr id="5" name="1. Giới thiệu"/>
          <p:cNvSpPr txBox="1">
            <a:spLocks/>
          </p:cNvSpPr>
          <p:nvPr/>
        </p:nvSpPr>
        <p:spPr>
          <a:xfrm>
            <a:off x="2583543" y="245998"/>
            <a:ext cx="8723086" cy="12450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Binary classification</a:t>
            </a:r>
            <a:endParaRPr lang="en-US" sz="60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40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5218" y="1874393"/>
                <a:ext cx="11982734" cy="2765846"/>
              </a:xfrm>
            </p:spPr>
            <p:txBody>
              <a:bodyPr/>
              <a:lstStyle/>
              <a:p>
                <a:r>
                  <a:rPr lang="en-US" sz="2800" dirty="0" smtClean="0">
                    <a:latin typeface="Constantia" panose="02030602050306030303" pitchFamily="18" charset="0"/>
                  </a:rPr>
                  <a:t>Các </a:t>
                </a:r>
                <a:r>
                  <a:rPr lang="en-US" sz="2800" dirty="0" err="1" smtClean="0">
                    <a:latin typeface="Constantia" panose="02030602050306030303" pitchFamily="18" charset="0"/>
                  </a:rPr>
                  <a:t>bài</a:t>
                </a:r>
                <a:r>
                  <a:rPr lang="en-US" sz="28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dirty="0" err="1" smtClean="0">
                    <a:latin typeface="Constantia" panose="02030602050306030303" pitchFamily="18" charset="0"/>
                  </a:rPr>
                  <a:t>toán</a:t>
                </a:r>
                <a:r>
                  <a:rPr lang="en-US" sz="28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dirty="0" err="1" smtClean="0">
                    <a:latin typeface="Constantia" panose="02030602050306030303" pitchFamily="18" charset="0"/>
                  </a:rPr>
                  <a:t>phân</a:t>
                </a:r>
                <a:r>
                  <a:rPr lang="en-US" sz="28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dirty="0" err="1" smtClean="0">
                    <a:latin typeface="Constantia" panose="02030602050306030303" pitchFamily="18" charset="0"/>
                  </a:rPr>
                  <a:t>lớp</a:t>
                </a:r>
                <a:r>
                  <a:rPr lang="en-US" sz="28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dirty="0" err="1" smtClean="0">
                    <a:latin typeface="Constantia" panose="02030602050306030303" pitchFamily="18" charset="0"/>
                  </a:rPr>
                  <a:t>trong</a:t>
                </a:r>
                <a:r>
                  <a:rPr lang="en-US" sz="28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dirty="0" err="1" smtClean="0">
                    <a:latin typeface="Constantia" panose="02030602050306030303" pitchFamily="18" charset="0"/>
                  </a:rPr>
                  <a:t>thực</a:t>
                </a:r>
                <a:r>
                  <a:rPr lang="en-US" sz="28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dirty="0" err="1" smtClean="0">
                    <a:latin typeface="Constantia" panose="02030602050306030303" pitchFamily="18" charset="0"/>
                  </a:rPr>
                  <a:t>tế</a:t>
                </a:r>
                <a:r>
                  <a:rPr lang="en-US" sz="28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dirty="0" err="1" smtClean="0">
                    <a:latin typeface="Constantia" panose="02030602050306030303" pitchFamily="18" charset="0"/>
                  </a:rPr>
                  <a:t>thường</a:t>
                </a:r>
                <a:r>
                  <a:rPr lang="en-US" sz="28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dirty="0" err="1" smtClean="0">
                    <a:latin typeface="Constantia" panose="02030602050306030303" pitchFamily="18" charset="0"/>
                  </a:rPr>
                  <a:t>có</a:t>
                </a:r>
                <a:r>
                  <a:rPr lang="en-US" sz="28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dirty="0" err="1" smtClean="0">
                    <a:latin typeface="Constantia" panose="02030602050306030303" pitchFamily="18" charset="0"/>
                  </a:rPr>
                  <a:t>nhiều</a:t>
                </a:r>
                <a:r>
                  <a:rPr lang="en-US" sz="28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dirty="0" err="1" smtClean="0">
                    <a:latin typeface="Constantia" panose="02030602050306030303" pitchFamily="18" charset="0"/>
                  </a:rPr>
                  <a:t>lớp</a:t>
                </a:r>
                <a:endParaRPr lang="en-US" sz="2800" dirty="0" smtClean="0">
                  <a:latin typeface="Constantia" panose="02030602050306030303" pitchFamily="18" charset="0"/>
                </a:endParaRPr>
              </a:p>
              <a:p>
                <a:r>
                  <a:rPr lang="en-US" sz="2800" dirty="0" err="1" smtClean="0">
                    <a:latin typeface="Constantia" panose="02030602050306030303" pitchFamily="18" charset="0"/>
                  </a:rPr>
                  <a:t>Softmax</a:t>
                </a:r>
                <a:r>
                  <a:rPr lang="en-US" sz="2800" dirty="0" smtClean="0">
                    <a:latin typeface="Constantia" panose="02030602050306030303" pitchFamily="18" charset="0"/>
                  </a:rPr>
                  <a:t> regression </a:t>
                </a:r>
                <a:r>
                  <a:rPr lang="en-US" sz="2800" dirty="0" err="1" smtClean="0">
                    <a:latin typeface="Constantia" panose="02030602050306030303" pitchFamily="18" charset="0"/>
                  </a:rPr>
                  <a:t>là</a:t>
                </a:r>
                <a:r>
                  <a:rPr lang="en-US" sz="28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dirty="0" err="1" smtClean="0">
                    <a:latin typeface="Constantia" panose="02030602050306030303" pitchFamily="18" charset="0"/>
                  </a:rPr>
                  <a:t>một</a:t>
                </a:r>
                <a:r>
                  <a:rPr lang="en-US" sz="28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dirty="0" err="1" smtClean="0">
                    <a:latin typeface="Constantia" panose="02030602050306030303" pitchFamily="18" charset="0"/>
                  </a:rPr>
                  <a:t>phương</a:t>
                </a:r>
                <a:r>
                  <a:rPr lang="en-US" sz="28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dirty="0" err="1" smtClean="0">
                    <a:latin typeface="Constantia" panose="02030602050306030303" pitchFamily="18" charset="0"/>
                  </a:rPr>
                  <a:t>pháp</a:t>
                </a:r>
                <a:r>
                  <a:rPr lang="en-US" sz="28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dirty="0" err="1" smtClean="0">
                    <a:latin typeface="Constantia" panose="02030602050306030303" pitchFamily="18" charset="0"/>
                  </a:rPr>
                  <a:t>mở</a:t>
                </a:r>
                <a:r>
                  <a:rPr lang="en-US" sz="28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dirty="0" err="1" smtClean="0">
                    <a:latin typeface="Constantia" panose="02030602050306030303" pitchFamily="18" charset="0"/>
                  </a:rPr>
                  <a:t>rộng</a:t>
                </a:r>
                <a:r>
                  <a:rPr lang="en-US" sz="28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dirty="0" err="1" smtClean="0">
                    <a:latin typeface="Constantia" panose="02030602050306030303" pitchFamily="18" charset="0"/>
                  </a:rPr>
                  <a:t>của</a:t>
                </a:r>
                <a:r>
                  <a:rPr lang="en-US" sz="2800" dirty="0" smtClean="0">
                    <a:latin typeface="Constantia" panose="02030602050306030303" pitchFamily="18" charset="0"/>
                  </a:rPr>
                  <a:t> Logistic regression</a:t>
                </a:r>
              </a:p>
              <a:p>
                <a:r>
                  <a:rPr lang="en-US" sz="2800" dirty="0" err="1" smtClean="0">
                    <a:latin typeface="Constantia" panose="02030602050306030303" pitchFamily="18" charset="0"/>
                  </a:rPr>
                  <a:t>Nếu</a:t>
                </a:r>
                <a:r>
                  <a:rPr lang="en-US" sz="28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dirty="0" err="1" smtClean="0">
                    <a:latin typeface="Constantia" panose="02030602050306030303" pitchFamily="18" charset="0"/>
                  </a:rPr>
                  <a:t>số</a:t>
                </a:r>
                <a:r>
                  <a:rPr lang="en-US" sz="28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dirty="0" err="1" smtClean="0">
                    <a:latin typeface="Constantia" panose="02030602050306030303" pitchFamily="18" charset="0"/>
                  </a:rPr>
                  <a:t>lớp</a:t>
                </a:r>
                <a:r>
                  <a:rPr lang="en-US" sz="28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dirty="0" err="1" smtClean="0">
                    <a:latin typeface="Constantia" panose="02030602050306030303" pitchFamily="18" charset="0"/>
                  </a:rPr>
                  <a:t>là</a:t>
                </a:r>
                <a:r>
                  <a:rPr lang="en-US" sz="2800" dirty="0" smtClean="0">
                    <a:latin typeface="Constantia" panose="02030602050306030303" pitchFamily="18" charset="0"/>
                  </a:rPr>
                  <a:t> C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dirty="0" err="1" smtClean="0">
                    <a:latin typeface="Constantia" panose="02030602050306030303" pitchFamily="18" charset="0"/>
                  </a:rPr>
                  <a:t>cần</a:t>
                </a:r>
                <a:r>
                  <a:rPr lang="en-US" sz="28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dirty="0" err="1" smtClean="0">
                    <a:latin typeface="Constantia" panose="02030602050306030303" pitchFamily="18" charset="0"/>
                  </a:rPr>
                  <a:t>xây</a:t>
                </a:r>
                <a:r>
                  <a:rPr lang="en-US" sz="28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dirty="0" err="1" smtClean="0">
                    <a:latin typeface="Constantia" panose="02030602050306030303" pitchFamily="18" charset="0"/>
                  </a:rPr>
                  <a:t>dựng</a:t>
                </a:r>
                <a:r>
                  <a:rPr lang="en-US" sz="2800" dirty="0" smtClean="0">
                    <a:latin typeface="Constantia" panose="02030602050306030303" pitchFamily="18" charset="0"/>
                  </a:rPr>
                  <a:t> C logistic regression: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800" b="1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Constantia" panose="02030602050306030303" pitchFamily="18" charset="0"/>
                </a:endParaRPr>
              </a:p>
              <a:p>
                <a:endParaRPr lang="en-US" sz="2800" dirty="0" smtClean="0">
                  <a:latin typeface="Constantia" panose="02030602050306030303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5218" y="1874393"/>
                <a:ext cx="11982734" cy="2765846"/>
              </a:xfrm>
              <a:blipFill>
                <a:blip r:embed="rId2"/>
                <a:stretch>
                  <a:fillRect l="-916" t="-1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1. Giới thiệu"/>
          <p:cNvSpPr txBox="1">
            <a:spLocks/>
          </p:cNvSpPr>
          <p:nvPr/>
        </p:nvSpPr>
        <p:spPr>
          <a:xfrm>
            <a:off x="536812" y="187942"/>
            <a:ext cx="12700000" cy="12450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Softmax</a:t>
            </a:r>
            <a:r>
              <a:rPr lang="en-US" sz="54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Regression</a:t>
            </a:r>
            <a:endParaRPr lang="en-US" sz="54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pic>
        <p:nvPicPr>
          <p:cNvPr id="2050" name="Picture 2" descr="https://machinelearningcoban.com/assets/13_softmax/onevsres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372" y="4804012"/>
            <a:ext cx="7512380" cy="475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71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00752" y="1705970"/>
                <a:ext cx="11559654" cy="7301552"/>
              </a:xfrm>
            </p:spPr>
            <p:txBody>
              <a:bodyPr/>
              <a:lstStyle/>
              <a:p>
                <a:r>
                  <a:rPr lang="en-US" sz="3200" dirty="0" smtClean="0">
                    <a:latin typeface="Constantia" panose="02030602050306030303" pitchFamily="18" charset="0"/>
                  </a:rPr>
                  <a:t>Softmax Regression: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nor/>
                            </m:rPr>
                            <a:rPr lang="en-US" sz="3200" b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 b="1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3200" b="1"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3200" b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2,…, 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>
                  <a:latin typeface="Constantia" panose="02030602050306030303" pitchFamily="18" charset="0"/>
                </a:endParaRPr>
              </a:p>
              <a:p>
                <a:pPr marL="0" indent="0">
                  <a:buNone/>
                </a:pPr>
                <a:endParaRPr lang="en-US" sz="3200" dirty="0" smtClean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0752" y="1705970"/>
                <a:ext cx="11559654" cy="7301552"/>
              </a:xfrm>
              <a:blipFill>
                <a:blip r:embed="rId2"/>
                <a:stretch>
                  <a:fillRect l="-1266" t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1. Giới thiệu"/>
          <p:cNvSpPr txBox="1">
            <a:spLocks/>
          </p:cNvSpPr>
          <p:nvPr/>
        </p:nvSpPr>
        <p:spPr>
          <a:xfrm>
            <a:off x="536812" y="187942"/>
            <a:ext cx="12700000" cy="12450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Softmax</a:t>
            </a:r>
            <a:r>
              <a:rPr lang="en-US" sz="54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Regression</a:t>
            </a:r>
            <a:endParaRPr lang="en-US" sz="54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423" y="3751357"/>
            <a:ext cx="9920311" cy="525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1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76248"/>
          <a:stretch/>
        </p:blipFill>
        <p:spPr>
          <a:xfrm>
            <a:off x="1076381" y="741595"/>
            <a:ext cx="3236334" cy="7219314"/>
          </a:xfrm>
          <a:prstGeom prst="rect">
            <a:avLst/>
          </a:prstGeom>
        </p:spPr>
      </p:pic>
      <p:sp>
        <p:nvSpPr>
          <p:cNvPr id="5" name="1. Giới thiệu"/>
          <p:cNvSpPr txBox="1">
            <a:spLocks/>
          </p:cNvSpPr>
          <p:nvPr/>
        </p:nvSpPr>
        <p:spPr>
          <a:xfrm>
            <a:off x="536812" y="187942"/>
            <a:ext cx="12700000" cy="12450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Softmax</a:t>
            </a:r>
            <a:r>
              <a:rPr lang="en-US" sz="54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Regression</a:t>
            </a:r>
            <a:endParaRPr lang="en-US" sz="54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 rot="19816455">
            <a:off x="4332537" y="2361269"/>
            <a:ext cx="529544" cy="220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06876" y="2916309"/>
                <a:ext cx="1197443" cy="16955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876" y="2916309"/>
                <a:ext cx="1197443" cy="1695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95681" y="1326142"/>
                <a:ext cx="1623778" cy="16511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𝟐𝟏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681" y="1326142"/>
                <a:ext cx="1623778" cy="16511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95681" y="3255730"/>
                <a:ext cx="1615763" cy="16511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𝟐𝟐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681" y="3255730"/>
                <a:ext cx="1615763" cy="16511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526204" y="2756175"/>
                <a:ext cx="1331390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b="1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b="1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204" y="2756175"/>
                <a:ext cx="1331390" cy="391389"/>
              </a:xfrm>
              <a:prstGeom prst="rect">
                <a:avLst/>
              </a:prstGeom>
              <a:blipFill>
                <a:blip r:embed="rId6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843550" y="3480542"/>
                <a:ext cx="1343316" cy="3931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b="1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b="1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3550" y="3480542"/>
                <a:ext cx="1343316" cy="393121"/>
              </a:xfrm>
              <a:prstGeom prst="rect">
                <a:avLst/>
              </a:prstGeom>
              <a:blipFill>
                <a:blip r:embed="rId7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/>
          <p:cNvSpPr/>
          <p:nvPr/>
        </p:nvSpPr>
        <p:spPr>
          <a:xfrm rot="19366630">
            <a:off x="4335194" y="6274014"/>
            <a:ext cx="785329" cy="24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292114" y="2698534"/>
                <a:ext cx="1500026" cy="16734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sup>
                      </m:sSup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𝒛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𝒛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𝑪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2114" y="2698534"/>
                <a:ext cx="1500026" cy="16734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6307294" y="4975112"/>
            <a:ext cx="5700376" cy="1926425"/>
            <a:chOff x="6307294" y="4975112"/>
            <a:chExt cx="5700376" cy="1926425"/>
          </a:xfrm>
        </p:grpSpPr>
        <p:grpSp>
          <p:nvGrpSpPr>
            <p:cNvPr id="26" name="Group 25"/>
            <p:cNvGrpSpPr/>
            <p:nvPr/>
          </p:nvGrpSpPr>
          <p:grpSpPr>
            <a:xfrm>
              <a:off x="6307294" y="5137680"/>
              <a:ext cx="3962220" cy="1716411"/>
              <a:chOff x="7202309" y="3760464"/>
              <a:chExt cx="3962220" cy="17164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7202309" y="3792225"/>
                    <a:ext cx="3962220" cy="1652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𝟐𝟐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𝒅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𝑪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𝒅𝑪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02309" y="3792225"/>
                    <a:ext cx="3962220" cy="165288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Rectangle 11"/>
              <p:cNvSpPr/>
              <p:nvPr/>
            </p:nvSpPr>
            <p:spPr>
              <a:xfrm>
                <a:off x="8228131" y="3760464"/>
                <a:ext cx="666750" cy="171641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0332304" y="4975112"/>
                  <a:ext cx="1675366" cy="19264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2800" b="1" dirty="0" smtClean="0"/>
                    <a:t>z</a:t>
                  </a:r>
                  <a14:m>
                    <m:oMath xmlns:m="http://schemas.openxmlformats.org/officeDocument/2006/math"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2304" y="4975112"/>
                  <a:ext cx="1675366" cy="192642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ight Arrow 23"/>
            <p:cNvSpPr/>
            <p:nvPr/>
          </p:nvSpPr>
          <p:spPr>
            <a:xfrm>
              <a:off x="9958266" y="5678212"/>
              <a:ext cx="457200" cy="557488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4351024" y="3964676"/>
            <a:ext cx="406348" cy="231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595229" y="4152433"/>
                <a:ext cx="1336904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b="1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b="1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229" y="4152433"/>
                <a:ext cx="1336904" cy="391389"/>
              </a:xfrm>
              <a:prstGeom prst="rect">
                <a:avLst/>
              </a:prstGeom>
              <a:blipFill>
                <a:blip r:embed="rId11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ight Arrow 27"/>
          <p:cNvSpPr/>
          <p:nvPr/>
        </p:nvSpPr>
        <p:spPr>
          <a:xfrm rot="18627694">
            <a:off x="7977380" y="3272265"/>
            <a:ext cx="622048" cy="216208"/>
          </a:xfrm>
          <a:prstGeom prst="rightArrow">
            <a:avLst>
              <a:gd name="adj1" fmla="val 50472"/>
              <a:gd name="adj2" fmla="val 5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 rot="2682731">
            <a:off x="8044171" y="3940280"/>
            <a:ext cx="622048" cy="21620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748708" y="5131377"/>
                <a:ext cx="1622175" cy="16511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𝒅𝑪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708" y="5131377"/>
                <a:ext cx="1622175" cy="165115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4597309" y="7063811"/>
            <a:ext cx="7108517" cy="2569029"/>
          </a:xfrm>
          <a:prstGeom prst="rect">
            <a:avLst/>
          </a:prstGeom>
          <a:solidFill>
            <a:srgbClr val="FFFFC9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5231245" y="7168817"/>
            <a:ext cx="6060869" cy="2464023"/>
            <a:chOff x="4480529" y="7371733"/>
            <a:chExt cx="5222045" cy="2294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4511153" y="7371733"/>
                  <a:ext cx="5191421" cy="8063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b="1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1153" y="7371733"/>
                  <a:ext cx="5191421" cy="80637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4480529" y="8860129"/>
                  <a:ext cx="5199437" cy="8063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b="1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0529" y="8860129"/>
                  <a:ext cx="5199437" cy="80637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4488545" y="8156232"/>
                  <a:ext cx="5191421" cy="8063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b="1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b="1" i="1" baseline="-2500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45" y="8156232"/>
                  <a:ext cx="5191421" cy="80637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Right Arrow 41"/>
          <p:cNvSpPr/>
          <p:nvPr/>
        </p:nvSpPr>
        <p:spPr>
          <a:xfrm rot="19424136">
            <a:off x="11487253" y="4195760"/>
            <a:ext cx="457200" cy="55748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8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4092"/>
          <a:stretch/>
        </p:blipFill>
        <p:spPr>
          <a:xfrm>
            <a:off x="5674548" y="1719983"/>
            <a:ext cx="7301413" cy="3156818"/>
          </a:xfrm>
          <a:prstGeom prst="rect">
            <a:avLst/>
          </a:prstGeom>
        </p:spPr>
      </p:pic>
      <p:sp>
        <p:nvSpPr>
          <p:cNvPr id="5" name="1. Giới thiệu"/>
          <p:cNvSpPr txBox="1">
            <a:spLocks/>
          </p:cNvSpPr>
          <p:nvPr/>
        </p:nvSpPr>
        <p:spPr>
          <a:xfrm>
            <a:off x="536812" y="187942"/>
            <a:ext cx="12700000" cy="12450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tabLst>
                <a:tab pos="3149600" algn="l"/>
              </a:tabLst>
            </a:pPr>
            <a:r>
              <a:rPr lang="en-US" sz="54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Softmax</a:t>
            </a:r>
            <a:r>
              <a:rPr lang="en-US" sz="54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Regression</a:t>
            </a:r>
            <a:endParaRPr lang="en-US" sz="54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99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36812" y="5126114"/>
            <a:ext cx="7268192" cy="10302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FFA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36812" y="2712578"/>
            <a:ext cx="4563884" cy="11149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r="41028"/>
          <a:stretch/>
        </p:blipFill>
        <p:spPr>
          <a:xfrm>
            <a:off x="4839521" y="6433595"/>
            <a:ext cx="8136440" cy="3280703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 rot="18829513">
            <a:off x="2044699" y="6074688"/>
            <a:ext cx="1016000" cy="558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6812" y="6832526"/>
            <a:ext cx="4076700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Softmax</a:t>
            </a:r>
            <a:r>
              <a:rPr lang="en-US" dirty="0" smtClean="0"/>
              <a:t>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6611" y="1320800"/>
                <a:ext cx="9153288" cy="7899400"/>
              </a:xfrm>
              <a:solidFill>
                <a:srgbClr val="FFFFC9"/>
              </a:solidFill>
            </p:spPr>
            <p:txBody>
              <a:bodyPr/>
              <a:lstStyle/>
              <a:p>
                <a:r>
                  <a:rPr lang="en-US" sz="3200" dirty="0" smtClean="0">
                    <a:latin typeface="Constantia" panose="02030602050306030303" pitchFamily="18" charset="0"/>
                  </a:rPr>
                  <a:t>Hàm </a:t>
                </a:r>
                <a:r>
                  <a:rPr lang="en-US" sz="3200" dirty="0" err="1" smtClean="0">
                    <a:latin typeface="Constantia" panose="02030602050306030303" pitchFamily="18" charset="0"/>
                  </a:rPr>
                  <a:t>mất</a:t>
                </a:r>
                <a:r>
                  <a:rPr lang="en-US" sz="32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 smtClean="0">
                    <a:latin typeface="Constantia" panose="02030602050306030303" pitchFamily="18" charset="0"/>
                  </a:rPr>
                  <a:t>mát</a:t>
                </a:r>
                <a:r>
                  <a:rPr lang="en-US" sz="3200" dirty="0" smtClean="0">
                    <a:latin typeface="Constantia" panose="02030602050306030303" pitchFamily="18" charset="0"/>
                  </a:rPr>
                  <a:t> (loss function)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600" dirty="0" err="1" smtClean="0">
                    <a:latin typeface="Constantia" panose="02030602050306030303" pitchFamily="18" charset="0"/>
                  </a:rPr>
                  <a:t>Đầu</a:t>
                </a:r>
                <a:r>
                  <a:rPr lang="en-US" sz="26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600" dirty="0" err="1" smtClean="0">
                    <a:latin typeface="Constantia" panose="02030602050306030303" pitchFamily="18" charset="0"/>
                  </a:rPr>
                  <a:t>ra</a:t>
                </a:r>
                <a:r>
                  <a:rPr lang="en-US" sz="26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600" dirty="0" err="1" smtClean="0">
                    <a:latin typeface="Constantia" panose="02030602050306030303" pitchFamily="18" charset="0"/>
                  </a:rPr>
                  <a:t>mong</a:t>
                </a:r>
                <a:r>
                  <a:rPr lang="en-US" sz="26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600" dirty="0" err="1" smtClean="0">
                    <a:latin typeface="Constantia" panose="02030602050306030303" pitchFamily="18" charset="0"/>
                  </a:rPr>
                  <a:t>muốn</a:t>
                </a:r>
                <a:r>
                  <a:rPr lang="en-US" sz="2600" dirty="0" smtClean="0">
                    <a:latin typeface="Constantia" panose="02030602050306030303" pitchFamily="18" charset="0"/>
                  </a:rPr>
                  <a:t>: one hot coding</a:t>
                </a:r>
              </a:p>
              <a:p>
                <a:pPr marL="650229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𝐶𝑖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600" dirty="0" smtClean="0">
                  <a:latin typeface="Constantia" panose="02030602050306030303" pitchFamily="18" charset="0"/>
                </a:endParaRPr>
              </a:p>
              <a:p>
                <a:pPr marL="650229" lvl="1" indent="0">
                  <a:buNone/>
                </a:pPr>
                <a:r>
                  <a:rPr lang="en-US" sz="2600" dirty="0" err="1" smtClean="0">
                    <a:latin typeface="Constantia" panose="02030602050306030303" pitchFamily="18" charset="0"/>
                  </a:rPr>
                  <a:t>Trong</a:t>
                </a:r>
                <a:r>
                  <a:rPr lang="en-US" sz="26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600" dirty="0" err="1" smtClean="0">
                    <a:latin typeface="Constantia" panose="02030602050306030303" pitchFamily="18" charset="0"/>
                  </a:rPr>
                  <a:t>đó</a:t>
                </a:r>
                <a:r>
                  <a:rPr lang="en-US" sz="2600" dirty="0" smtClean="0">
                    <a:latin typeface="Constantia" panose="0203060205030603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600" dirty="0" smtClean="0">
                    <a:latin typeface="Constantia" panose="02030602050306030303" pitchFamily="18" charset="0"/>
                  </a:rPr>
                  <a:t>: </a:t>
                </a:r>
                <a:r>
                  <a:rPr lang="en-US" sz="2600" dirty="0" err="1" smtClean="0">
                    <a:latin typeface="Constantia" panose="02030602050306030303" pitchFamily="18" charset="0"/>
                  </a:rPr>
                  <a:t>số</a:t>
                </a:r>
                <a:r>
                  <a:rPr lang="en-US" sz="26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600" dirty="0" err="1" smtClean="0">
                    <a:latin typeface="Constantia" panose="02030602050306030303" pitchFamily="18" charset="0"/>
                  </a:rPr>
                  <a:t>lớp</a:t>
                </a:r>
                <a:r>
                  <a:rPr lang="en-US" sz="2600" dirty="0" smtClean="0">
                    <a:latin typeface="Constantia" panose="02030602050306030303" pitchFamily="18" charset="0"/>
                  </a:rPr>
                  <a:t> (classes);</a:t>
                </a:r>
              </a:p>
              <a:p>
                <a:pPr marL="650229" lvl="1" indent="0">
                  <a:buNone/>
                </a:pPr>
                <a:r>
                  <a:rPr lang="en-US" sz="2600" dirty="0">
                    <a:latin typeface="Constantia" panose="02030602050306030303" pitchFamily="18" charset="0"/>
                  </a:rPr>
                  <a:t>	</a:t>
                </a:r>
                <a:r>
                  <a:rPr lang="en-US" sz="2600" dirty="0" smtClean="0">
                    <a:latin typeface="Constantia" panose="02030602050306030303" pitchFamily="18" charset="0"/>
                  </a:rPr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6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600" dirty="0" err="1" smtClean="0">
                    <a:latin typeface="Constantia" panose="02030602050306030303" pitchFamily="18" charset="0"/>
                  </a:rPr>
                  <a:t>nếu</a:t>
                </a:r>
                <a:r>
                  <a:rPr lang="en-US" sz="26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600" dirty="0" err="1" smtClean="0">
                    <a:latin typeface="Constantia" panose="02030602050306030303" pitchFamily="18" charset="0"/>
                  </a:rPr>
                  <a:t>dữ</a:t>
                </a:r>
                <a:r>
                  <a:rPr lang="en-US" sz="26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600" dirty="0" err="1" smtClean="0">
                    <a:latin typeface="Constantia" panose="02030602050306030303" pitchFamily="18" charset="0"/>
                  </a:rPr>
                  <a:t>liệu</a:t>
                </a:r>
                <a:r>
                  <a:rPr lang="en-US" sz="26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600" dirty="0" err="1" smtClean="0">
                    <a:latin typeface="Constantia" panose="02030602050306030303" pitchFamily="18" charset="0"/>
                  </a:rPr>
                  <a:t>đầu</a:t>
                </a:r>
                <a:r>
                  <a:rPr lang="en-US" sz="26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600" dirty="0" err="1" smtClean="0">
                    <a:latin typeface="Constantia" panose="02030602050306030303" pitchFamily="18" charset="0"/>
                  </a:rPr>
                  <a:t>vào</a:t>
                </a:r>
                <a:r>
                  <a:rPr lang="en-US" sz="2600" dirty="0">
                    <a:latin typeface="Constantia" panose="02030602050306030303" pitchFamily="18" charset="0"/>
                  </a:rPr>
                  <a:t> </a:t>
                </a:r>
                <a:r>
                  <a:rPr lang="en-US" sz="2600" dirty="0" err="1" smtClean="0">
                    <a:latin typeface="Constantia" panose="02030602050306030303" pitchFamily="18" charset="0"/>
                  </a:rPr>
                  <a:t>thuộc</a:t>
                </a:r>
                <a:r>
                  <a:rPr lang="en-US" sz="26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600" dirty="0" err="1" smtClean="0">
                    <a:latin typeface="Constantia" panose="02030602050306030303" pitchFamily="18" charset="0"/>
                  </a:rPr>
                  <a:t>lớp</a:t>
                </a:r>
                <a:r>
                  <a:rPr lang="en-US" sz="26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600" dirty="0" err="1" smtClean="0">
                    <a:latin typeface="Constantia" panose="02030602050306030303" pitchFamily="18" charset="0"/>
                  </a:rPr>
                  <a:t>thứ</a:t>
                </a:r>
                <a:r>
                  <a:rPr lang="en-US" sz="2600" dirty="0" smtClean="0">
                    <a:latin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sz="2600" dirty="0" smtClean="0">
                    <a:latin typeface="Constantia" panose="02030602050306030303" pitchFamily="18" charset="0"/>
                  </a:rPr>
                  <a:t> 	</a:t>
                </a:r>
              </a:p>
              <a:p>
                <a:pPr marL="650229" lvl="1" indent="0">
                  <a:buNone/>
                </a:pPr>
                <a:r>
                  <a:rPr lang="en-US" sz="2600" dirty="0" smtClean="0">
                    <a:latin typeface="Constantia" panose="02030602050306030303" pitchFamily="18" charset="0"/>
                  </a:rPr>
                  <a:t>                               (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tử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còn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lại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</a:t>
                </a:r>
                <a:r>
                  <a:rPr lang="en-US" sz="2600" dirty="0" smtClean="0">
                    <a:latin typeface="Constantia" panose="02030602050306030303" pitchFamily="18" charset="0"/>
                  </a:rPr>
                  <a:t>)			</a:t>
                </a:r>
              </a:p>
              <a:p>
                <a:pPr marL="487672" lvl="1" indent="-487672"/>
                <a:r>
                  <a:rPr lang="en-US" sz="3200" dirty="0">
                    <a:latin typeface="Constantia" panose="02030602050306030303" pitchFamily="18" charset="0"/>
                  </a:rPr>
                  <a:t>Cross </a:t>
                </a:r>
                <a:r>
                  <a:rPr lang="en-US" sz="3200" dirty="0" smtClean="0">
                    <a:latin typeface="Constantia" panose="02030602050306030303" pitchFamily="18" charset="0"/>
                  </a:rPr>
                  <a:t>entropy</a:t>
                </a:r>
              </a:p>
              <a:p>
                <a:pPr marL="0" lvl="1" indent="0">
                  <a:buNone/>
                </a:pPr>
                <a:endParaRPr lang="en-US" sz="3200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11" y="1320800"/>
                <a:ext cx="9153288" cy="7899400"/>
              </a:xfrm>
              <a:blipFill>
                <a:blip r:embed="rId2"/>
                <a:stretch>
                  <a:fillRect l="-1598" t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1. Giới thiệu"/>
          <p:cNvSpPr txBox="1">
            <a:spLocks/>
          </p:cNvSpPr>
          <p:nvPr/>
        </p:nvSpPr>
        <p:spPr>
          <a:xfrm>
            <a:off x="536812" y="187942"/>
            <a:ext cx="12700000" cy="12450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tabLst>
                <a:tab pos="3149600" algn="l"/>
              </a:tabLst>
            </a:pPr>
            <a:r>
              <a:rPr lang="en-US" sz="54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Softmax</a:t>
            </a:r>
            <a:r>
              <a:rPr lang="en-US" sz="54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Regression</a:t>
            </a:r>
            <a:endParaRPr lang="en-US" sz="54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969698" y="1577598"/>
            <a:ext cx="2946400" cy="5256165"/>
            <a:chOff x="1346200" y="3027457"/>
            <a:chExt cx="2946400" cy="525616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77008"/>
            <a:stretch/>
          </p:blipFill>
          <p:spPr>
            <a:xfrm>
              <a:off x="1511300" y="3027457"/>
              <a:ext cx="2280834" cy="525616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346200" y="3027457"/>
                  <a:ext cx="2946400" cy="4682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𝒔𝒐𝒇𝒕𝒎𝒂𝒙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b="1" i="0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1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6200" y="3027457"/>
                  <a:ext cx="2946400" cy="468205"/>
                </a:xfrm>
                <a:prstGeom prst="rect">
                  <a:avLst/>
                </a:prstGeom>
                <a:blipFill>
                  <a:blip r:embed="rId4"/>
                  <a:stretch>
                    <a:fillRect b="-16250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8A33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230505" y="5342795"/>
            <a:ext cx="3737149" cy="9842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F8A33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70175" y="7043343"/>
            <a:ext cx="8844938" cy="1161167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4570324" y="6409362"/>
            <a:ext cx="846256" cy="4572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2480669" y="3094083"/>
            <a:ext cx="435429" cy="44994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460045" y="3755737"/>
            <a:ext cx="435429" cy="44994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448150" y="4367334"/>
            <a:ext cx="435429" cy="44994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2477324" y="5028988"/>
            <a:ext cx="435429" cy="44994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1205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1. Giới thiệu"/>
          <p:cNvSpPr txBox="1">
            <a:spLocks noGrp="1"/>
          </p:cNvSpPr>
          <p:nvPr>
            <p:ph type="ctrTitle"/>
          </p:nvPr>
        </p:nvSpPr>
        <p:spPr>
          <a:xfrm>
            <a:off x="-673" y="-14652"/>
            <a:ext cx="12980746" cy="134042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sz="80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1. </a:t>
            </a:r>
            <a:r>
              <a:rPr sz="80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Giới</a:t>
            </a:r>
            <a:r>
              <a:rPr sz="80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sz="80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thiệu</a:t>
            </a:r>
            <a:endParaRPr sz="80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Quá trình học của một mạng neuron có thể được thực hiện bởi…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341194" y="1325775"/>
                <a:ext cx="12663605" cy="2537518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>
                <a:noAutofit/>
              </a:bodyPr>
              <a:lstStyle/>
              <a:p>
                <a:pPr marL="457200" indent="-457200" algn="just">
                  <a:buFont typeface="Wingdings" panose="05000000000000000000" pitchFamily="2" charset="2"/>
                  <a:buChar char="Ø"/>
                  <a:defRPr sz="30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3200" dirty="0" smtClean="0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Mô </a:t>
                </a:r>
                <a:r>
                  <a:rPr lang="en-US" sz="3200" dirty="0" err="1" smtClean="0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hình</a:t>
                </a:r>
                <a:r>
                  <a:rPr lang="en-US" sz="3200" dirty="0" smtClean="0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 smtClean="0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tuyến</a:t>
                </a:r>
                <a:r>
                  <a:rPr lang="en-US" sz="3200" dirty="0" smtClean="0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 smtClean="0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tính</a:t>
                </a:r>
                <a:r>
                  <a:rPr lang="en-US" sz="3200" dirty="0" smtClean="0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 (linear models): </a:t>
                </a:r>
              </a:p>
              <a:p>
                <a:pPr algn="just">
                  <a:defRPr sz="3000"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 smtClean="0">
                  <a:solidFill>
                    <a:srgbClr val="002060"/>
                  </a:solidFill>
                  <a:latin typeface="Constantia" panose="02030602050306030303" pitchFamily="18" charset="0"/>
                </a:endParaRPr>
              </a:p>
              <a:p>
                <a:pPr marL="1107430" lvl="1" indent="-457200" algn="just">
                  <a:buFont typeface="Wingdings" panose="05000000000000000000" pitchFamily="2" charset="2"/>
                  <a:buChar char="§"/>
                  <a:defRPr sz="30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2600" dirty="0" smtClean="0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 Linear Regression: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6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600" dirty="0" smtClean="0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 </a:t>
                </a:r>
                <a:r>
                  <a:rPr lang="en-US" sz="2600" dirty="0" err="1" smtClean="0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dự</a:t>
                </a:r>
                <a:r>
                  <a:rPr lang="en-US" sz="2600" dirty="0" smtClean="0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 </a:t>
                </a:r>
                <a:r>
                  <a:rPr lang="en-US" sz="2600" dirty="0" err="1" smtClean="0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đoán</a:t>
                </a:r>
                <a:r>
                  <a:rPr lang="en-US" sz="2600" dirty="0" smtClean="0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 </a:t>
                </a:r>
                <a:r>
                  <a:rPr lang="en-US" sz="2600" dirty="0" err="1" smtClean="0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đầu</a:t>
                </a:r>
                <a:r>
                  <a:rPr lang="en-US" sz="2600" dirty="0" smtClean="0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 </a:t>
                </a:r>
                <a:r>
                  <a:rPr lang="en-US" sz="2600" dirty="0" err="1" smtClean="0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ra</a:t>
                </a:r>
                <a:r>
                  <a:rPr lang="en-US" sz="2600" dirty="0" smtClean="0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 </a:t>
                </a:r>
                <a:r>
                  <a:rPr lang="en-US" sz="2600" dirty="0" err="1" smtClean="0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không</a:t>
                </a:r>
                <a:r>
                  <a:rPr lang="en-US" sz="2600" dirty="0" smtClean="0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 </a:t>
                </a:r>
                <a:r>
                  <a:rPr lang="en-US" sz="2600" dirty="0" err="1" smtClean="0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bị</a:t>
                </a:r>
                <a:r>
                  <a:rPr lang="en-US" sz="2600" dirty="0" smtClean="0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 </a:t>
                </a:r>
                <a:r>
                  <a:rPr lang="en-US" sz="2600" dirty="0" err="1" smtClean="0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giới</a:t>
                </a:r>
                <a:r>
                  <a:rPr lang="en-US" sz="2600" dirty="0" smtClean="0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 </a:t>
                </a:r>
                <a:r>
                  <a:rPr lang="en-US" sz="2600" dirty="0" err="1" smtClean="0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hạn</a:t>
                </a:r>
                <a:endParaRPr lang="en-US" sz="2600" dirty="0" smtClean="0">
                  <a:solidFill>
                    <a:srgbClr val="002060"/>
                  </a:solidFill>
                  <a:latin typeface="Constantia" panose="02030602050306030303" pitchFamily="18" charset="0"/>
                </a:endParaRPr>
              </a:p>
              <a:p>
                <a:pPr marL="1107430" lvl="1" indent="-457200" algn="just">
                  <a:buFont typeface="Wingdings" panose="05000000000000000000" pitchFamily="2" charset="2"/>
                  <a:buChar char="§"/>
                  <a:defRPr sz="30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2600" dirty="0" smtClean="0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Perceptron Learning Algorithm: hard threshold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600" dirty="0" smtClean="0">
                    <a:solidFill>
                      <a:srgbClr val="002060"/>
                    </a:solidFill>
                    <a:latin typeface="Constantia" panose="02030602050306030303" pitchFamily="18" charset="0"/>
                  </a:rPr>
                  <a:t> binary classification</a:t>
                </a:r>
              </a:p>
              <a:p>
                <a:pPr algn="just">
                  <a:defRPr sz="3000">
                    <a:latin typeface="Arial"/>
                    <a:ea typeface="Arial"/>
                    <a:cs typeface="Arial"/>
                    <a:sym typeface="Arial"/>
                  </a:defRPr>
                </a:pPr>
                <a:endParaRPr sz="3200" dirty="0">
                  <a:solidFill>
                    <a:srgbClr val="002060"/>
                  </a:solidFill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131" name="Quá trình học của một mạng neuron có thể được thực hiện bởi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41194" y="1325775"/>
                <a:ext cx="12663605" cy="2537518"/>
              </a:xfrm>
              <a:prstGeom prst="rect">
                <a:avLst/>
              </a:prstGeom>
              <a:blipFill>
                <a:blip r:embed="rId2"/>
                <a:stretch>
                  <a:fillRect l="-1107" t="-3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Số Trang chiếu"/>
          <p:cNvSpPr txBox="1">
            <a:spLocks noGrp="1"/>
          </p:cNvSpPr>
          <p:nvPr>
            <p:ph type="sldNum" sz="quarter" idx="1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>
                <a:latin typeface="Constantia" panose="02030602050306030303" pitchFamily="18" charset="0"/>
              </a:rPr>
              <a:t>3</a:t>
            </a:fld>
            <a:endParaRPr>
              <a:latin typeface="Constantia" panose="0203060205030603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94" y="3999554"/>
            <a:ext cx="12384206" cy="10665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929" y="5202321"/>
            <a:ext cx="10013271" cy="41202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. Giới thiệu"/>
          <p:cNvSpPr txBox="1">
            <a:spLocks/>
          </p:cNvSpPr>
          <p:nvPr/>
        </p:nvSpPr>
        <p:spPr>
          <a:xfrm>
            <a:off x="304800" y="137142"/>
            <a:ext cx="12700000" cy="12450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tabLst>
                <a:tab pos="3149600" algn="l"/>
              </a:tabLst>
            </a:pPr>
            <a:r>
              <a:rPr lang="en-US" sz="54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Softmax</a:t>
            </a:r>
            <a:r>
              <a:rPr lang="en-US" sz="54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Regression</a:t>
            </a:r>
            <a:endParaRPr lang="en-US" sz="54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4956" y="1382216"/>
            <a:ext cx="12399844" cy="8257084"/>
          </a:xfrm>
          <a:solidFill>
            <a:srgbClr val="FFFFC9"/>
          </a:solidFill>
        </p:spPr>
        <p:txBody>
          <a:bodyPr/>
          <a:lstStyle/>
          <a:p>
            <a:r>
              <a:rPr lang="en-US" sz="3200" dirty="0" smtClean="0">
                <a:latin typeface="Constantia" panose="02030602050306030303" pitchFamily="18" charset="0"/>
              </a:rPr>
              <a:t>Tối </a:t>
            </a:r>
            <a:r>
              <a:rPr lang="en-US" sz="3200" dirty="0" err="1" smtClean="0">
                <a:latin typeface="Constantia" panose="02030602050306030303" pitchFamily="18" charset="0"/>
              </a:rPr>
              <a:t>ưu</a:t>
            </a:r>
            <a:r>
              <a:rPr lang="en-US" sz="3200" dirty="0" smtClean="0"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latin typeface="Constantia" panose="02030602050306030303" pitchFamily="18" charset="0"/>
              </a:rPr>
              <a:t>hàm</a:t>
            </a:r>
            <a:r>
              <a:rPr lang="en-US" sz="3200" dirty="0" smtClean="0"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latin typeface="Constantia" panose="02030602050306030303" pitchFamily="18" charset="0"/>
              </a:rPr>
              <a:t>mất</a:t>
            </a:r>
            <a:r>
              <a:rPr lang="en-US" sz="3200" dirty="0" smtClean="0"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latin typeface="Constantia" panose="02030602050306030303" pitchFamily="18" charset="0"/>
              </a:rPr>
              <a:t>mát</a:t>
            </a:r>
            <a:endParaRPr lang="en-US" sz="3200" dirty="0" smtClean="0">
              <a:latin typeface="Constantia" panose="02030602050306030303" pitchFamily="18" charset="0"/>
            </a:endParaRPr>
          </a:p>
          <a:p>
            <a:pPr marL="0" lvl="1" indent="0">
              <a:buNone/>
            </a:pPr>
            <a:endParaRPr lang="en-US" sz="3200" dirty="0" smtClean="0">
              <a:latin typeface="Constantia" panose="02030602050306030303" pitchFamily="18" charset="0"/>
            </a:endParaRPr>
          </a:p>
          <a:p>
            <a:pPr marL="0" lvl="1" indent="0">
              <a:buNone/>
            </a:pPr>
            <a:endParaRPr lang="en-US" sz="3200" dirty="0">
              <a:latin typeface="Constantia" panose="02030602050306030303" pitchFamily="18" charset="0"/>
            </a:endParaRPr>
          </a:p>
          <a:p>
            <a:pPr marL="0" lvl="1" indent="0">
              <a:buNone/>
            </a:pPr>
            <a:endParaRPr lang="en-US" sz="3200" dirty="0" smtClean="0">
              <a:latin typeface="Constantia" panose="02030602050306030303" pitchFamily="18" charset="0"/>
            </a:endParaRPr>
          </a:p>
          <a:p>
            <a:pPr marL="0" lvl="1" indent="0">
              <a:buNone/>
            </a:pPr>
            <a:endParaRPr lang="en-US" sz="3200" dirty="0">
              <a:latin typeface="Constantia" panose="02030602050306030303" pitchFamily="18" charset="0"/>
            </a:endParaRPr>
          </a:p>
          <a:p>
            <a:pPr marL="0" lvl="1" indent="0">
              <a:buNone/>
            </a:pPr>
            <a:endParaRPr lang="en-US" sz="3200" dirty="0" smtClean="0">
              <a:latin typeface="Constantia" panose="02030602050306030303" pitchFamily="18" charset="0"/>
            </a:endParaRPr>
          </a:p>
          <a:p>
            <a:pPr marL="0" lvl="1" indent="0">
              <a:buNone/>
            </a:pPr>
            <a:endParaRPr lang="en-US" sz="3200" dirty="0">
              <a:latin typeface="Constantia" panose="020306020503060303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CFAB">
                <a:tint val="45000"/>
                <a:satMod val="400000"/>
              </a:srgbClr>
            </a:duotone>
          </a:blip>
          <a:srcRect r="33389"/>
          <a:stretch/>
        </p:blipFill>
        <p:spPr>
          <a:xfrm>
            <a:off x="1052828" y="3242173"/>
            <a:ext cx="11503305" cy="1408734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CAA3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894173" y="1949921"/>
            <a:ext cx="3657600" cy="10164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21057" y="7873813"/>
            <a:ext cx="6826730" cy="1277990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2" name="Down Arrow 1"/>
          <p:cNvSpPr/>
          <p:nvPr/>
        </p:nvSpPr>
        <p:spPr>
          <a:xfrm>
            <a:off x="6322201" y="4733124"/>
            <a:ext cx="965354" cy="62754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2711235" y="5488791"/>
            <a:ext cx="8187286" cy="1376438"/>
            <a:chOff x="4532427" y="5868536"/>
            <a:chExt cx="8187286" cy="1376438"/>
          </a:xfrm>
        </p:grpSpPr>
        <p:sp>
          <p:nvSpPr>
            <p:cNvPr id="19" name="TextBox 18"/>
            <p:cNvSpPr txBox="1"/>
            <p:nvPr/>
          </p:nvSpPr>
          <p:spPr>
            <a:xfrm>
              <a:off x="4532427" y="5868536"/>
              <a:ext cx="8187286" cy="1371600"/>
            </a:xfrm>
            <a:prstGeom prst="rect">
              <a:avLst/>
            </a:prstGeom>
            <a:solidFill>
              <a:srgbClr val="FFFFC9"/>
            </a:solidFill>
            <a:ln w="381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ln w="38100"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4532427" y="5868536"/>
              <a:ext cx="7726578" cy="1376438"/>
              <a:chOff x="3642578" y="5539681"/>
              <a:chExt cx="7726578" cy="1376438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FFA25D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5067847" y="5539681"/>
                <a:ext cx="6301309" cy="1376438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FFA765">
                    <a:tint val="45000"/>
                    <a:satMod val="400000"/>
                  </a:srgbClr>
                </a:duotone>
              </a:blip>
              <a:srcRect r="65433"/>
              <a:stretch/>
            </p:blipFill>
            <p:spPr>
              <a:xfrm>
                <a:off x="3642578" y="5704116"/>
                <a:ext cx="1425269" cy="1106662"/>
              </a:xfrm>
              <a:prstGeom prst="rect">
                <a:avLst/>
              </a:prstGeom>
            </p:spPr>
          </p:pic>
        </p:grpSp>
      </p:grpSp>
      <p:sp>
        <p:nvSpPr>
          <p:cNvPr id="28" name="Down Arrow 27"/>
          <p:cNvSpPr/>
          <p:nvPr/>
        </p:nvSpPr>
        <p:spPr>
          <a:xfrm>
            <a:off x="6321804" y="7055751"/>
            <a:ext cx="965354" cy="62754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4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. Giới thiệu"/>
          <p:cNvSpPr txBox="1">
            <a:spLocks/>
          </p:cNvSpPr>
          <p:nvPr/>
        </p:nvSpPr>
        <p:spPr>
          <a:xfrm>
            <a:off x="304800" y="137142"/>
            <a:ext cx="12700000" cy="12450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tabLst>
                <a:tab pos="3149600" algn="l"/>
              </a:tabLst>
            </a:pPr>
            <a:r>
              <a:rPr lang="en-US" sz="54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Softmax</a:t>
            </a:r>
            <a:r>
              <a:rPr lang="en-US" sz="54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Regression</a:t>
            </a:r>
            <a:endParaRPr lang="en-US" sz="54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4956" y="1382216"/>
            <a:ext cx="12399844" cy="8257084"/>
          </a:xfrm>
          <a:solidFill>
            <a:srgbClr val="FFFFC9"/>
          </a:solidFill>
        </p:spPr>
        <p:txBody>
          <a:bodyPr/>
          <a:lstStyle/>
          <a:p>
            <a:r>
              <a:rPr lang="en-US" sz="3200" dirty="0" err="1" smtClean="0">
                <a:latin typeface="Constantia" panose="02030602050306030303" pitchFamily="18" charset="0"/>
              </a:rPr>
              <a:t>Tối</a:t>
            </a:r>
            <a:r>
              <a:rPr lang="en-US" sz="3200" dirty="0" smtClean="0"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latin typeface="Constantia" panose="02030602050306030303" pitchFamily="18" charset="0"/>
              </a:rPr>
              <a:t>ưu</a:t>
            </a:r>
            <a:r>
              <a:rPr lang="en-US" sz="3200" dirty="0" smtClean="0"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latin typeface="Constantia" panose="02030602050306030303" pitchFamily="18" charset="0"/>
              </a:rPr>
              <a:t>hàm</a:t>
            </a:r>
            <a:r>
              <a:rPr lang="en-US" sz="3200" dirty="0" smtClean="0"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latin typeface="Constantia" panose="02030602050306030303" pitchFamily="18" charset="0"/>
              </a:rPr>
              <a:t>mất</a:t>
            </a:r>
            <a:r>
              <a:rPr lang="en-US" sz="3200" dirty="0" smtClean="0"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latin typeface="Constantia" panose="02030602050306030303" pitchFamily="18" charset="0"/>
              </a:rPr>
              <a:t>mát</a:t>
            </a:r>
            <a:endParaRPr lang="en-US" sz="3200" dirty="0" smtClean="0">
              <a:latin typeface="Constantia" panose="02030602050306030303" pitchFamily="18" charset="0"/>
            </a:endParaRPr>
          </a:p>
          <a:p>
            <a:pPr marL="0" lvl="1" indent="0">
              <a:buNone/>
            </a:pPr>
            <a:endParaRPr lang="en-US" sz="3200" dirty="0">
              <a:latin typeface="Constantia" panose="02030602050306030303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4597" y="2529616"/>
            <a:ext cx="10994773" cy="1232923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75946" y="4641557"/>
            <a:ext cx="5885815" cy="1173809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14" name="Down Arrow 13"/>
          <p:cNvSpPr/>
          <p:nvPr/>
        </p:nvSpPr>
        <p:spPr>
          <a:xfrm>
            <a:off x="5695727" y="4091996"/>
            <a:ext cx="846256" cy="4572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34000" y="6694384"/>
            <a:ext cx="4459374" cy="1255231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16" name="Down Arrow 15"/>
          <p:cNvSpPr/>
          <p:nvPr/>
        </p:nvSpPr>
        <p:spPr>
          <a:xfrm>
            <a:off x="5695727" y="6015119"/>
            <a:ext cx="846256" cy="4572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34000" y="8344320"/>
            <a:ext cx="2152901" cy="634830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06345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. Giới thiệu"/>
          <p:cNvSpPr txBox="1">
            <a:spLocks/>
          </p:cNvSpPr>
          <p:nvPr/>
        </p:nvSpPr>
        <p:spPr>
          <a:xfrm>
            <a:off x="304800" y="137142"/>
            <a:ext cx="12700000" cy="12450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tabLst>
                <a:tab pos="3149600" algn="l"/>
              </a:tabLst>
            </a:pPr>
            <a:r>
              <a:rPr lang="en-US" sz="54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Softmax</a:t>
            </a:r>
            <a:r>
              <a:rPr lang="en-US" sz="54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Regression</a:t>
            </a:r>
            <a:endParaRPr lang="en-US" sz="54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1" y="4111983"/>
            <a:ext cx="8178799" cy="50144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900" y="1420690"/>
            <a:ext cx="8178799" cy="262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7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36" y="1090116"/>
            <a:ext cx="9421137" cy="7839967"/>
          </a:xfrm>
          <a:prstGeom prst="rect">
            <a:avLst/>
          </a:prstGeom>
        </p:spPr>
      </p:pic>
      <p:sp>
        <p:nvSpPr>
          <p:cNvPr id="5" name="1. Giới thiệu"/>
          <p:cNvSpPr txBox="1">
            <a:spLocks/>
          </p:cNvSpPr>
          <p:nvPr/>
        </p:nvSpPr>
        <p:spPr>
          <a:xfrm>
            <a:off x="304800" y="137142"/>
            <a:ext cx="12700000" cy="12450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tabLst>
                <a:tab pos="3149600" algn="l"/>
              </a:tabLst>
            </a:pPr>
            <a:r>
              <a:rPr lang="en-US" sz="54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Softmax</a:t>
            </a:r>
            <a:r>
              <a:rPr lang="en-US" sz="54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Regression</a:t>
            </a:r>
            <a:endParaRPr lang="en-US" sz="54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65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1" y="1179115"/>
            <a:ext cx="9182100" cy="8523167"/>
          </a:xfrm>
          <a:prstGeom prst="rect">
            <a:avLst/>
          </a:prstGeom>
        </p:spPr>
      </p:pic>
      <p:sp>
        <p:nvSpPr>
          <p:cNvPr id="5" name="1. Giới thiệu"/>
          <p:cNvSpPr txBox="1">
            <a:spLocks/>
          </p:cNvSpPr>
          <p:nvPr/>
        </p:nvSpPr>
        <p:spPr>
          <a:xfrm>
            <a:off x="304800" y="137142"/>
            <a:ext cx="12700000" cy="12450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tabLst>
                <a:tab pos="3149600" algn="l"/>
              </a:tabLst>
            </a:pPr>
            <a:r>
              <a:rPr lang="en-US" sz="54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Softmax</a:t>
            </a:r>
            <a:r>
              <a:rPr lang="en-US" sz="54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Regression</a:t>
            </a:r>
            <a:endParaRPr lang="en-US" sz="54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63100" y="2430540"/>
            <a:ext cx="1079500" cy="1760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4276" y="2424190"/>
            <a:ext cx="185874" cy="1760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5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achinelearningcoban.com/assets/LogisticRegression/ex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081" y="1656899"/>
            <a:ext cx="7848917" cy="3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. Giới thiệu"/>
          <p:cNvSpPr txBox="1">
            <a:spLocks/>
          </p:cNvSpPr>
          <p:nvPr/>
        </p:nvSpPr>
        <p:spPr>
          <a:xfrm>
            <a:off x="238828" y="0"/>
            <a:ext cx="12980746" cy="134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1. </a:t>
            </a:r>
            <a:r>
              <a:rPr lang="en-US" sz="80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Giới</a:t>
            </a:r>
            <a:r>
              <a:rPr lang="en-US" sz="80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80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thiệu</a:t>
            </a:r>
            <a:endParaRPr lang="en-US" sz="80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pic>
        <p:nvPicPr>
          <p:cNvPr id="1028" name="Picture 4" descr="https://machinelearningcoban.com/assets/LogisticRegression/activ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02" y="5691757"/>
            <a:ext cx="9096137" cy="219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>
            <a:off x="5416340" y="5044057"/>
            <a:ext cx="914400" cy="6477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Quá trình học của một mạng neuron có thể được thực hiện bởi…"/>
          <p:cNvSpPr txBox="1">
            <a:spLocks/>
          </p:cNvSpPr>
          <p:nvPr/>
        </p:nvSpPr>
        <p:spPr>
          <a:xfrm>
            <a:off x="1052302" y="8046521"/>
            <a:ext cx="10930148" cy="1169775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Autofit/>
          </a:bodyPr>
          <a:lstStyle>
            <a:lvl1pPr marL="487672" indent="-487672" algn="l" defTabSz="650230" rtl="0" eaLnBrk="1" latinLnBrk="0" hangingPunct="1">
              <a:spcBef>
                <a:spcPts val="1422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5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56623" indent="-406394" algn="l" defTabSz="650230" rtl="0" eaLnBrk="1" latinLnBrk="0" hangingPunct="1">
              <a:spcBef>
                <a:spcPts val="1422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276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650230" rtl="0" eaLnBrk="1" latinLnBrk="0" hangingPunct="1">
              <a:spcBef>
                <a:spcPts val="1422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650230" rtl="0" eaLnBrk="1" latinLnBrk="0" hangingPunct="1">
              <a:spcBef>
                <a:spcPts val="1422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650230" rtl="0" eaLnBrk="1" latinLnBrk="0" hangingPunct="1">
              <a:spcBef>
                <a:spcPts val="1422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650230" rtl="0" eaLnBrk="1" latinLnBrk="0" hangingPunct="1">
              <a:spcBef>
                <a:spcPts val="1422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650230" rtl="0" eaLnBrk="1" latinLnBrk="0" hangingPunct="1">
              <a:spcBef>
                <a:spcPts val="1422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650230" rtl="0" eaLnBrk="1" latinLnBrk="0" hangingPunct="1">
              <a:spcBef>
                <a:spcPts val="1422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650230" rtl="0" eaLnBrk="1" latinLnBrk="0" hangingPunct="1">
              <a:spcBef>
                <a:spcPts val="1422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lang="en-US" sz="3200" b="0" dirty="0" err="1" smtClean="0">
                <a:solidFill>
                  <a:srgbClr val="002060"/>
                </a:solidFill>
                <a:latin typeface="Constantia" panose="02030602050306030303" pitchFamily="18" charset="0"/>
                <a:ea typeface="Arial"/>
                <a:cs typeface="Arial"/>
                <a:sym typeface="Arial"/>
              </a:rPr>
              <a:t>Cả</a:t>
            </a:r>
            <a:r>
              <a:rPr lang="en-US" sz="3200" b="0" dirty="0" smtClean="0">
                <a:solidFill>
                  <a:srgbClr val="002060"/>
                </a:solidFill>
                <a:latin typeface="Constantia" panose="02030602050306030303" pitchFamily="18" charset="0"/>
                <a:ea typeface="Arial"/>
                <a:cs typeface="Arial"/>
                <a:sym typeface="Arial"/>
              </a:rPr>
              <a:t> </a:t>
            </a:r>
            <a:r>
              <a:rPr lang="en-US" sz="3200" b="0" dirty="0" err="1" smtClean="0">
                <a:solidFill>
                  <a:srgbClr val="002060"/>
                </a:solidFill>
                <a:latin typeface="Constantia" panose="02030602050306030303" pitchFamily="18" charset="0"/>
                <a:ea typeface="Arial"/>
                <a:cs typeface="Arial"/>
                <a:sym typeface="Arial"/>
              </a:rPr>
              <a:t>hai</a:t>
            </a:r>
            <a:r>
              <a:rPr lang="en-US" sz="3200" b="0" dirty="0" smtClean="0">
                <a:solidFill>
                  <a:srgbClr val="002060"/>
                </a:solidFill>
                <a:latin typeface="Constantia" panose="02030602050306030303" pitchFamily="18" charset="0"/>
                <a:ea typeface="Arial"/>
                <a:cs typeface="Arial"/>
                <a:sym typeface="Arial"/>
              </a:rPr>
              <a:t> </a:t>
            </a:r>
            <a:r>
              <a:rPr lang="en-US" sz="3200" b="0" dirty="0" err="1" smtClean="0">
                <a:solidFill>
                  <a:srgbClr val="002060"/>
                </a:solidFill>
                <a:latin typeface="Constantia" panose="02030602050306030303" pitchFamily="18" charset="0"/>
                <a:ea typeface="Arial"/>
                <a:cs typeface="Arial"/>
                <a:sym typeface="Arial"/>
              </a:rPr>
              <a:t>mô</a:t>
            </a:r>
            <a:r>
              <a:rPr lang="en-US" sz="3200" b="0" dirty="0" smtClean="0">
                <a:solidFill>
                  <a:srgbClr val="002060"/>
                </a:solidFill>
                <a:latin typeface="Constantia" panose="02030602050306030303" pitchFamily="18" charset="0"/>
                <a:ea typeface="Arial"/>
                <a:cs typeface="Arial"/>
                <a:sym typeface="Arial"/>
              </a:rPr>
              <a:t> </a:t>
            </a:r>
            <a:r>
              <a:rPr lang="en-US" sz="3200" b="0" dirty="0" err="1" smtClean="0">
                <a:solidFill>
                  <a:srgbClr val="002060"/>
                </a:solidFill>
                <a:latin typeface="Constantia" panose="02030602050306030303" pitchFamily="18" charset="0"/>
                <a:ea typeface="Arial"/>
                <a:cs typeface="Arial"/>
                <a:sym typeface="Arial"/>
              </a:rPr>
              <a:t>hình</a:t>
            </a:r>
            <a:r>
              <a:rPr lang="en-US" sz="3200" b="0" dirty="0" smtClean="0">
                <a:solidFill>
                  <a:srgbClr val="002060"/>
                </a:solidFill>
                <a:latin typeface="Constantia" panose="02030602050306030303" pitchFamily="18" charset="0"/>
                <a:ea typeface="Arial"/>
                <a:cs typeface="Arial"/>
                <a:sym typeface="Arial"/>
              </a:rPr>
              <a:t> linear regression </a:t>
            </a:r>
            <a:r>
              <a:rPr lang="en-US" sz="3200" b="0" dirty="0" err="1" smtClean="0">
                <a:solidFill>
                  <a:srgbClr val="002060"/>
                </a:solidFill>
                <a:latin typeface="Constantia" panose="02030602050306030303" pitchFamily="18" charset="0"/>
                <a:ea typeface="Arial"/>
                <a:cs typeface="Arial"/>
                <a:sym typeface="Arial"/>
              </a:rPr>
              <a:t>và</a:t>
            </a:r>
            <a:r>
              <a:rPr lang="en-US" sz="3200" b="0" dirty="0" smtClean="0">
                <a:solidFill>
                  <a:srgbClr val="002060"/>
                </a:solidFill>
                <a:latin typeface="Constantia" panose="02030602050306030303" pitchFamily="18" charset="0"/>
                <a:ea typeface="Arial"/>
                <a:cs typeface="Arial"/>
                <a:sym typeface="Arial"/>
              </a:rPr>
              <a:t> PLA (hard threshold)</a:t>
            </a:r>
            <a:r>
              <a:rPr lang="en-US" sz="3200" b="0" dirty="0" err="1" smtClean="0">
                <a:solidFill>
                  <a:srgbClr val="002060"/>
                </a:solidFill>
                <a:latin typeface="Constantia" panose="02030602050306030303" pitchFamily="18" charset="0"/>
                <a:ea typeface="Arial"/>
                <a:cs typeface="Arial"/>
                <a:sym typeface="Arial"/>
              </a:rPr>
              <a:t>đều</a:t>
            </a:r>
            <a:r>
              <a:rPr lang="en-US" sz="3200" b="0" dirty="0" smtClean="0">
                <a:solidFill>
                  <a:srgbClr val="002060"/>
                </a:solidFill>
                <a:latin typeface="Constantia" panose="02030602050306030303" pitchFamily="18" charset="0"/>
                <a:ea typeface="Arial"/>
                <a:cs typeface="Arial"/>
                <a:sym typeface="Arial"/>
              </a:rPr>
              <a:t> </a:t>
            </a:r>
            <a:r>
              <a:rPr lang="en-US" sz="3200" b="0" dirty="0" err="1" smtClean="0">
                <a:solidFill>
                  <a:srgbClr val="002060"/>
                </a:solidFill>
                <a:latin typeface="Constantia" panose="02030602050306030303" pitchFamily="18" charset="0"/>
                <a:ea typeface="Arial"/>
                <a:cs typeface="Arial"/>
                <a:sym typeface="Arial"/>
              </a:rPr>
              <a:t>không</a:t>
            </a:r>
            <a:r>
              <a:rPr lang="en-US" sz="3200" b="0" dirty="0" smtClean="0">
                <a:solidFill>
                  <a:srgbClr val="002060"/>
                </a:solidFill>
                <a:latin typeface="Constantia" panose="02030602050306030303" pitchFamily="18" charset="0"/>
                <a:ea typeface="Arial"/>
                <a:cs typeface="Arial"/>
                <a:sym typeface="Arial"/>
              </a:rPr>
              <a:t> </a:t>
            </a:r>
            <a:r>
              <a:rPr lang="en-US" sz="3200" b="0" dirty="0" err="1" smtClean="0">
                <a:solidFill>
                  <a:srgbClr val="002060"/>
                </a:solidFill>
                <a:latin typeface="Constantia" panose="02030602050306030303" pitchFamily="18" charset="0"/>
                <a:ea typeface="Arial"/>
                <a:cs typeface="Arial"/>
                <a:sym typeface="Arial"/>
              </a:rPr>
              <a:t>phù</a:t>
            </a:r>
            <a:r>
              <a:rPr lang="en-US" sz="3200" b="0" dirty="0" smtClean="0">
                <a:solidFill>
                  <a:srgbClr val="002060"/>
                </a:solidFill>
                <a:latin typeface="Constantia" panose="02030602050306030303" pitchFamily="18" charset="0"/>
                <a:ea typeface="Arial"/>
                <a:cs typeface="Arial"/>
                <a:sym typeface="Arial"/>
              </a:rPr>
              <a:t> </a:t>
            </a:r>
            <a:r>
              <a:rPr lang="en-US" sz="3200" b="0" dirty="0" err="1" smtClean="0">
                <a:solidFill>
                  <a:srgbClr val="002060"/>
                </a:solidFill>
                <a:latin typeface="Constantia" panose="02030602050306030303" pitchFamily="18" charset="0"/>
                <a:ea typeface="Arial"/>
                <a:cs typeface="Arial"/>
                <a:sym typeface="Arial"/>
              </a:rPr>
              <a:t>hợp</a:t>
            </a:r>
            <a:r>
              <a:rPr lang="en-US" sz="3200" b="0" dirty="0" smtClean="0">
                <a:solidFill>
                  <a:srgbClr val="002060"/>
                </a:solidFill>
                <a:latin typeface="Constantia" panose="02030602050306030303" pitchFamily="18" charset="0"/>
                <a:ea typeface="Arial"/>
                <a:cs typeface="Arial"/>
                <a:sym typeface="Arial"/>
              </a:rPr>
              <a:t>.</a:t>
            </a:r>
            <a:endParaRPr lang="en-US" sz="3200" b="0" dirty="0">
              <a:solidFill>
                <a:srgbClr val="002060"/>
              </a:solidFill>
              <a:latin typeface="Constantia" panose="02030602050306030303" pitchFamily="18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48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achinelearningcoban.com/assets/LogisticRegression/3mode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882345"/>
            <a:ext cx="12148457" cy="426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. Giới thiệu"/>
          <p:cNvSpPr txBox="1">
            <a:spLocks/>
          </p:cNvSpPr>
          <p:nvPr/>
        </p:nvSpPr>
        <p:spPr>
          <a:xfrm>
            <a:off x="-294572" y="381000"/>
            <a:ext cx="12980746" cy="134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1. </a:t>
            </a:r>
            <a:r>
              <a:rPr lang="en-US" sz="80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Giới</a:t>
            </a:r>
            <a:r>
              <a:rPr lang="en-US" sz="80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80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thiệu</a:t>
            </a:r>
            <a:endParaRPr lang="en-US" sz="80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92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926" y="1847850"/>
            <a:ext cx="12020550" cy="7410449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latin typeface="Constantia" panose="02030602050306030303" pitchFamily="18" charset="0"/>
              </a:rPr>
              <a:t>Hàm</a:t>
            </a:r>
            <a:r>
              <a:rPr lang="en-US" sz="3200" b="1" dirty="0" smtClean="0">
                <a:latin typeface="Constantia" panose="02030602050306030303" pitchFamily="18" charset="0"/>
              </a:rPr>
              <a:t> Sigmoid: </a:t>
            </a:r>
          </a:p>
          <a:p>
            <a:endParaRPr lang="en-US" sz="3200" b="1" dirty="0">
              <a:latin typeface="Constantia" panose="02030602050306030303" pitchFamily="18" charset="0"/>
            </a:endParaRPr>
          </a:p>
          <a:p>
            <a:endParaRPr lang="en-US" sz="3200" b="1" dirty="0" smtClean="0">
              <a:latin typeface="Constantia" panose="02030602050306030303" pitchFamily="18" charset="0"/>
            </a:endParaRPr>
          </a:p>
          <a:p>
            <a:endParaRPr lang="en-US" sz="3200" b="1" dirty="0">
              <a:latin typeface="Constantia" panose="02030602050306030303" pitchFamily="18" charset="0"/>
            </a:endParaRPr>
          </a:p>
          <a:p>
            <a:endParaRPr lang="en-US" sz="3200" b="1" dirty="0" smtClean="0">
              <a:latin typeface="Constantia" panose="02030602050306030303" pitchFamily="18" charset="0"/>
            </a:endParaRPr>
          </a:p>
          <a:p>
            <a:endParaRPr lang="en-US" sz="3200" b="1" dirty="0">
              <a:latin typeface="Constantia" panose="02030602050306030303" pitchFamily="18" charset="0"/>
            </a:endParaRPr>
          </a:p>
          <a:p>
            <a:endParaRPr lang="en-US" sz="3200" b="1" dirty="0" smtClean="0">
              <a:latin typeface="Constantia" panose="02030602050306030303" pitchFamily="18" charset="0"/>
            </a:endParaRPr>
          </a:p>
          <a:p>
            <a:endParaRPr lang="en-US" sz="3200" b="1" dirty="0">
              <a:latin typeface="Constantia" panose="02030602050306030303" pitchFamily="18" charset="0"/>
            </a:endParaRPr>
          </a:p>
          <a:p>
            <a:r>
              <a:rPr lang="en-US" sz="3200" b="1" err="1" smtClean="0">
                <a:latin typeface="Constantia" panose="02030602050306030303" pitchFamily="18" charset="0"/>
              </a:rPr>
              <a:t>Hàm</a:t>
            </a:r>
            <a:r>
              <a:rPr lang="en-US" sz="3200" b="1" smtClean="0">
                <a:latin typeface="Constantia" panose="02030602050306030303" pitchFamily="18" charset="0"/>
              </a:rPr>
              <a:t> </a:t>
            </a:r>
            <a:r>
              <a:rPr lang="en-US" sz="3200" b="1" smtClean="0">
                <a:latin typeface="Constantia" panose="02030602050306030303" pitchFamily="18" charset="0"/>
              </a:rPr>
              <a:t>Tanh: </a:t>
            </a:r>
            <a:endParaRPr lang="en-US" sz="3200" b="1" dirty="0" smtClean="0">
              <a:latin typeface="Constantia" panose="02030602050306030303" pitchFamily="18" charset="0"/>
            </a:endParaRPr>
          </a:p>
          <a:p>
            <a:pPr marL="0" indent="0">
              <a:buNone/>
            </a:pPr>
            <a:endParaRPr lang="en-US" sz="3200" b="1" dirty="0">
              <a:latin typeface="Constantia" panose="02030602050306030303" pitchFamily="18" charset="0"/>
            </a:endParaRPr>
          </a:p>
        </p:txBody>
      </p:sp>
      <p:sp>
        <p:nvSpPr>
          <p:cNvPr id="4" name="1. Giới thiệu"/>
          <p:cNvSpPr txBox="1">
            <a:spLocks/>
          </p:cNvSpPr>
          <p:nvPr/>
        </p:nvSpPr>
        <p:spPr>
          <a:xfrm>
            <a:off x="238828" y="0"/>
            <a:ext cx="12980746" cy="134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1. </a:t>
            </a:r>
            <a:r>
              <a:rPr lang="en-US" sz="80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Giới</a:t>
            </a:r>
            <a:r>
              <a:rPr lang="en-US" sz="80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80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thiệu</a:t>
            </a:r>
            <a:endParaRPr lang="en-US" sz="80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756" y="2533607"/>
            <a:ext cx="4432444" cy="13133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395" y="4204758"/>
            <a:ext cx="5746755" cy="957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895" y="5682554"/>
            <a:ext cx="9810781" cy="13213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1604" y="7840267"/>
            <a:ext cx="4472778" cy="14552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7332" y="8191195"/>
            <a:ext cx="4131046" cy="80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4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. Giới thiệu"/>
          <p:cNvSpPr txBox="1">
            <a:spLocks/>
          </p:cNvSpPr>
          <p:nvPr/>
        </p:nvSpPr>
        <p:spPr>
          <a:xfrm>
            <a:off x="238828" y="0"/>
            <a:ext cx="12980746" cy="134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2. </a:t>
            </a:r>
            <a:r>
              <a:rPr lang="en-US" sz="80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Hàm</a:t>
            </a:r>
            <a:r>
              <a:rPr lang="en-US" sz="80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80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mất</a:t>
            </a:r>
            <a:r>
              <a:rPr lang="en-US" sz="80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80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mát</a:t>
            </a:r>
            <a:endParaRPr lang="en-US" sz="80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8476" y="8219616"/>
            <a:ext cx="11182350" cy="83099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vi-VN" b="0" dirty="0">
                <a:latin typeface="Constantia" panose="02030602050306030303" pitchFamily="18" charset="0"/>
                <a:cs typeface="Times New Roman" panose="02020603050405020304" pitchFamily="18" charset="0"/>
              </a:rPr>
              <a:t> </a:t>
            </a:r>
            <a:r>
              <a:rPr lang="vi-VN" b="0" i="1" dirty="0">
                <a:solidFill>
                  <a:srgbClr val="337AB7"/>
                </a:solidFill>
                <a:latin typeface="Constantia" panose="02030602050306030303" pitchFamily="18" charset="0"/>
                <a:cs typeface="Times New Roman" panose="02020603050405020304" pitchFamily="18" charset="0"/>
                <a:hlinkClick r:id="rId2"/>
              </a:rPr>
              <a:t>maximum likelihood estimation</a:t>
            </a:r>
            <a:r>
              <a:rPr lang="vi-VN" b="0" dirty="0">
                <a:latin typeface="Constantia" panose="02030602050306030303" pitchFamily="18" charset="0"/>
                <a:cs typeface="Times New Roman" panose="02020603050405020304" pitchFamily="18" charset="0"/>
              </a:rPr>
              <a:t> với hàm số phía sau </a:t>
            </a:r>
            <a:r>
              <a:rPr lang="vi-VN" b="0" dirty="0" smtClean="0">
                <a:latin typeface="Constantia" panose="02030602050306030303" pitchFamily="18" charset="0"/>
                <a:cs typeface="Times New Roman" panose="02020603050405020304" pitchFamily="18" charset="0"/>
              </a:rPr>
              <a:t>argmax</a:t>
            </a:r>
            <a:r>
              <a:rPr lang="vi-VN" b="0" dirty="0">
                <a:latin typeface="Constantia" panose="02030602050306030303" pitchFamily="18" charset="0"/>
                <a:cs typeface="Times New Roman" panose="02020603050405020304" pitchFamily="18" charset="0"/>
              </a:rPr>
              <a:t> được gọi là </a:t>
            </a:r>
            <a:r>
              <a:rPr lang="vi-VN" b="0" i="1" dirty="0">
                <a:latin typeface="Constantia" panose="02030602050306030303" pitchFamily="18" charset="0"/>
                <a:cs typeface="Times New Roman" panose="02020603050405020304" pitchFamily="18" charset="0"/>
              </a:rPr>
              <a:t>likelihood function</a:t>
            </a:r>
            <a:endParaRPr lang="en-US" dirty="0">
              <a:latin typeface="Constantia" panose="02030602050306030303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56570" y="1932779"/>
                <a:ext cx="7459176" cy="954107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b="0" dirty="0" smtClean="0">
                    <a:latin typeface="Constantia" panose="02030602050306030303" pitchFamily="18" charset="0"/>
                  </a:rPr>
                  <a:t>Xác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suất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để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một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điểm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dữ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liệu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rơi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vào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Class </a:t>
                </a:r>
                <a:r>
                  <a:rPr lang="en-US" sz="2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:</a:t>
                </a:r>
              </a:p>
              <a:p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 smtClean="0">
                    <a:latin typeface="Constantia" panose="02030602050306030303" pitchFamily="18" charset="0"/>
                  </a:rPr>
                  <a:t>         (1) </a:t>
                </a:r>
                <a:endParaRPr lang="en-US" sz="2800" b="0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70" y="1932779"/>
                <a:ext cx="7459176" cy="954107"/>
              </a:xfrm>
              <a:prstGeom prst="rect">
                <a:avLst/>
              </a:prstGeom>
              <a:blipFill>
                <a:blip r:embed="rId3"/>
                <a:stretch>
                  <a:fillRect l="-1550" t="-6289" r="-1060" b="-16352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6568" y="4267293"/>
                <a:ext cx="7459177" cy="103041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b="0" dirty="0" smtClean="0">
                    <a:latin typeface="Constantia" panose="02030602050306030303" pitchFamily="18" charset="0"/>
                  </a:rPr>
                  <a:t>Đặt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800" b="0" dirty="0" err="1" smtClean="0">
                    <a:latin typeface="Constantia" panose="02030602050306030303" pitchFamily="18" charset="0"/>
                  </a:rPr>
                  <a:t>viết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lại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biểu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thức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(1)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và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(2)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800" b="0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68" y="4267293"/>
                <a:ext cx="7459177" cy="1030410"/>
              </a:xfrm>
              <a:prstGeom prst="rect">
                <a:avLst/>
              </a:prstGeom>
              <a:blipFill>
                <a:blip r:embed="rId4"/>
                <a:stretch>
                  <a:fillRect l="-1550" t="-4678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56570" y="3144423"/>
                <a:ext cx="7459176" cy="954107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b="0" dirty="0" smtClean="0">
                    <a:latin typeface="Constantia" panose="02030602050306030303" pitchFamily="18" charset="0"/>
                  </a:rPr>
                  <a:t>Xác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suất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để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một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điểm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dữ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liệu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rơi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vào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Class </a:t>
                </a:r>
                <a:r>
                  <a:rPr lang="en-US" sz="2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:</a:t>
                </a:r>
              </a:p>
              <a:p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0" dirty="0" smtClean="0">
                    <a:latin typeface="Constantia" panose="02030602050306030303" pitchFamily="18" charset="0"/>
                  </a:rPr>
                  <a:t>        (2) </a:t>
                </a:r>
                <a:endParaRPr lang="en-US" sz="2800" b="0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70" y="3144423"/>
                <a:ext cx="7459176" cy="954107"/>
              </a:xfrm>
              <a:prstGeom prst="rect">
                <a:avLst/>
              </a:prstGeom>
              <a:blipFill>
                <a:blip r:embed="rId5"/>
                <a:stretch>
                  <a:fillRect l="-1550" t="-6962" r="-1060" b="-17089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56567" y="5461513"/>
                <a:ext cx="7459178" cy="224676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b="0" dirty="0" smtClean="0">
                    <a:latin typeface="Constantia" panose="02030602050306030303" pitchFamily="18" charset="0"/>
                  </a:rPr>
                  <a:t>Xét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tập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huấn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luyện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: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800" b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800" b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800" b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0" dirty="0" smtClean="0">
                  <a:latin typeface="Constantia" panose="02030602050306030303" pitchFamily="18" charset="0"/>
                </a:endParaRPr>
              </a:p>
              <a:p>
                <a:pPr algn="l"/>
                <a:r>
                  <a:rPr lang="en-US" sz="2800" b="0" dirty="0" err="1">
                    <a:latin typeface="Constantia" panose="02030602050306030303" pitchFamily="18" charset="0"/>
                  </a:rPr>
                  <a:t>v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ới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các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đầu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ra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mong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muốn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(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nhãn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):  </a:t>
                </a:r>
                <a:endParaRPr lang="en-US" sz="2800" b="0" i="0" dirty="0" smtClean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0" dirty="0" smtClean="0">
                  <a:latin typeface="Constantia" panose="02030602050306030303" pitchFamily="18" charset="0"/>
                </a:endParaRPr>
              </a:p>
              <a:p>
                <a:pPr algn="l"/>
                <a:endParaRPr lang="en-US" sz="2800" b="0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67" y="5461513"/>
                <a:ext cx="7459178" cy="2246769"/>
              </a:xfrm>
              <a:prstGeom prst="rect">
                <a:avLst/>
              </a:prstGeom>
              <a:blipFill>
                <a:blip r:embed="rId6"/>
                <a:stretch>
                  <a:fillRect l="-1550" t="-2432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Arrow 2"/>
          <p:cNvSpPr/>
          <p:nvPr/>
        </p:nvSpPr>
        <p:spPr>
          <a:xfrm>
            <a:off x="7897090" y="6242234"/>
            <a:ext cx="762000" cy="6853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659090" y="6308057"/>
                <a:ext cx="4038627" cy="73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1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lim>
                          </m:limLow>
                        </m:fName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9090" y="6308057"/>
                <a:ext cx="4038627" cy="730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71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. Giới thiệu"/>
          <p:cNvSpPr txBox="1">
            <a:spLocks/>
          </p:cNvSpPr>
          <p:nvPr/>
        </p:nvSpPr>
        <p:spPr>
          <a:xfrm>
            <a:off x="238828" y="0"/>
            <a:ext cx="12980746" cy="134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2. </a:t>
            </a:r>
            <a:r>
              <a:rPr lang="en-US" sz="80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Hàm</a:t>
            </a:r>
            <a:r>
              <a:rPr lang="en-US" sz="80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80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mất</a:t>
            </a:r>
            <a:r>
              <a:rPr lang="en-US" sz="80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80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mát</a:t>
            </a:r>
            <a:endParaRPr lang="en-US" sz="80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1987" y="1918925"/>
                <a:ext cx="9384958" cy="144917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b="0" dirty="0" smtClean="0">
                    <a:latin typeface="Constantia" panose="02030602050306030303" pitchFamily="18" charset="0"/>
                  </a:rPr>
                  <a:t>Các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điểm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dữ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liệu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độc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lập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với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nhau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:</a:t>
                </a:r>
              </a:p>
              <a:p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80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280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800" i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en-US" sz="280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80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m:rPr>
                                <m:nor/>
                              </m:rPr>
                              <a:rPr lang="en-US" sz="2800" i="0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bSup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</a:p>
              <a:p>
                <a:endParaRPr lang="en-US" sz="2800" b="0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87" y="1918925"/>
                <a:ext cx="9384958" cy="1449179"/>
              </a:xfrm>
              <a:prstGeom prst="rect">
                <a:avLst/>
              </a:prstGeom>
              <a:blipFill>
                <a:blip r:embed="rId2"/>
                <a:stretch>
                  <a:fillRect l="-1232" t="-3750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Arrow 8"/>
          <p:cNvSpPr/>
          <p:nvPr/>
        </p:nvSpPr>
        <p:spPr>
          <a:xfrm>
            <a:off x="5084618" y="3532909"/>
            <a:ext cx="928255" cy="127461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1987" y="4958478"/>
                <a:ext cx="10975516" cy="97764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b="0" dirty="0" smtClean="0">
                    <a:latin typeface="Constantia" panose="02030602050306030303" pitchFamily="18" charset="0"/>
                  </a:rPr>
                  <a:t>Hàm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mất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mát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:</a:t>
                </a:r>
              </a:p>
              <a:p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80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m:rPr>
                        <m:sty m:val="p"/>
                      </m:rPr>
                      <a:rPr lang="en-US" sz="2800" b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sSub>
                              <m:sSubPr>
                                <m:ctrlPr>
                                  <a:rPr lang="en-US" sz="28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8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2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sz="28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2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8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m:rPr>
                            <m:nor/>
                          </m:rPr>
                          <a:rPr lang="en-US" sz="2800" b="0" dirty="0">
                            <a:latin typeface="Constantia" panose="02030602050306030303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800" b="0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87" y="4958478"/>
                <a:ext cx="10975516" cy="977640"/>
              </a:xfrm>
              <a:prstGeom prst="rect">
                <a:avLst/>
              </a:prstGeom>
              <a:blipFill>
                <a:blip r:embed="rId3"/>
                <a:stretch>
                  <a:fillRect l="-1054" t="-4908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777345" y="3759703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tantia" panose="02030602050306030303" pitchFamily="18" charset="0"/>
              </a:rPr>
              <a:t>Mục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latin typeface="Constantia" panose="02030602050306030303" pitchFamily="18" charset="0"/>
              </a:rPr>
              <a:t>tiêu</a:t>
            </a:r>
            <a:r>
              <a:rPr lang="en-US" dirty="0" smtClean="0">
                <a:latin typeface="Constantia" panose="02030602050306030303" pitchFamily="18" charset="0"/>
              </a:rPr>
              <a:t>: </a:t>
            </a:r>
            <a:r>
              <a:rPr lang="en-US" dirty="0" err="1" smtClean="0">
                <a:latin typeface="Constantia" panose="02030602050306030303" pitchFamily="18" charset="0"/>
              </a:rPr>
              <a:t>Tối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latin typeface="Constantia" panose="02030602050306030303" pitchFamily="18" charset="0"/>
              </a:rPr>
              <a:t>thiểu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latin typeface="Constantia" panose="02030602050306030303" pitchFamily="18" charset="0"/>
              </a:rPr>
              <a:t>hóa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latin typeface="Constantia" panose="02030602050306030303" pitchFamily="18" charset="0"/>
              </a:rPr>
              <a:t>hàm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latin typeface="Constantia" panose="02030602050306030303" pitchFamily="18" charset="0"/>
              </a:rPr>
              <a:t>mất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latin typeface="Constantia" panose="02030602050306030303" pitchFamily="18" charset="0"/>
              </a:rPr>
              <a:t>mát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79100" y="6986155"/>
            <a:ext cx="27847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smtClean="0">
                <a:latin typeface="Constantia" panose="02030602050306030303" pitchFamily="18" charset="0"/>
              </a:rPr>
              <a:t>cross entropy</a:t>
            </a:r>
            <a:endParaRPr lang="en-US" sz="3200" dirty="0">
              <a:latin typeface="Constantia" panose="02030602050306030303" pitchFamily="18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17991948">
            <a:off x="2282304" y="6216248"/>
            <a:ext cx="1448727" cy="44326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40619" y="7084313"/>
            <a:ext cx="5170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latin typeface="Arial" panose="020B0604020202020204" pitchFamily="34" charset="0"/>
              </a:rPr>
              <a:t> </a:t>
            </a:r>
            <a:r>
              <a:rPr lang="en-US" b="0" dirty="0" err="1">
                <a:latin typeface="Constantia" panose="02030602050306030303" pitchFamily="18" charset="0"/>
              </a:rPr>
              <a:t>đo</a:t>
            </a:r>
            <a:r>
              <a:rPr lang="en-US" b="0" dirty="0">
                <a:latin typeface="Constantia" panose="02030602050306030303" pitchFamily="18" charset="0"/>
              </a:rPr>
              <a:t> </a:t>
            </a:r>
            <a:r>
              <a:rPr lang="en-US" b="0" i="1" dirty="0" err="1">
                <a:latin typeface="Constantia" panose="02030602050306030303" pitchFamily="18" charset="0"/>
              </a:rPr>
              <a:t>khoảng</a:t>
            </a:r>
            <a:r>
              <a:rPr lang="en-US" b="0" i="1" dirty="0">
                <a:latin typeface="Constantia" panose="02030602050306030303" pitchFamily="18" charset="0"/>
              </a:rPr>
              <a:t> </a:t>
            </a:r>
            <a:r>
              <a:rPr lang="en-US" b="0" i="1" dirty="0" err="1">
                <a:latin typeface="Constantia" panose="02030602050306030303" pitchFamily="18" charset="0"/>
              </a:rPr>
              <a:t>cách</a:t>
            </a:r>
            <a:r>
              <a:rPr lang="en-US" b="0" dirty="0">
                <a:latin typeface="Constantia" panose="02030602050306030303" pitchFamily="18" charset="0"/>
              </a:rPr>
              <a:t> </a:t>
            </a:r>
            <a:r>
              <a:rPr lang="en-US" b="0" dirty="0" err="1">
                <a:latin typeface="Constantia" panose="02030602050306030303" pitchFamily="18" charset="0"/>
              </a:rPr>
              <a:t>giữa</a:t>
            </a:r>
            <a:r>
              <a:rPr lang="en-US" b="0" dirty="0">
                <a:latin typeface="Constantia" panose="02030602050306030303" pitchFamily="18" charset="0"/>
              </a:rPr>
              <a:t> </a:t>
            </a:r>
            <a:r>
              <a:rPr lang="en-US" b="0" dirty="0" err="1">
                <a:latin typeface="Constantia" panose="02030602050306030303" pitchFamily="18" charset="0"/>
              </a:rPr>
              <a:t>hai</a:t>
            </a:r>
            <a:r>
              <a:rPr lang="en-US" b="0" dirty="0">
                <a:latin typeface="Constantia" panose="02030602050306030303" pitchFamily="18" charset="0"/>
              </a:rPr>
              <a:t> </a:t>
            </a:r>
            <a:r>
              <a:rPr lang="en-US" b="0" dirty="0" err="1">
                <a:latin typeface="Constantia" panose="02030602050306030303" pitchFamily="18" charset="0"/>
              </a:rPr>
              <a:t>phân</a:t>
            </a:r>
            <a:r>
              <a:rPr lang="en-US" b="0" dirty="0">
                <a:latin typeface="Constantia" panose="02030602050306030303" pitchFamily="18" charset="0"/>
              </a:rPr>
              <a:t> </a:t>
            </a:r>
            <a:r>
              <a:rPr lang="en-US" b="0" dirty="0" err="1">
                <a:latin typeface="Constantia" panose="02030602050306030303" pitchFamily="18" charset="0"/>
              </a:rPr>
              <a:t>phối</a:t>
            </a:r>
            <a:r>
              <a:rPr lang="en-US" b="0" dirty="0">
                <a:latin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161142" y="7192731"/>
            <a:ext cx="484705" cy="27432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. Giới thiệu"/>
          <p:cNvSpPr txBox="1">
            <a:spLocks/>
          </p:cNvSpPr>
          <p:nvPr/>
        </p:nvSpPr>
        <p:spPr>
          <a:xfrm>
            <a:off x="798386" y="0"/>
            <a:ext cx="12303465" cy="134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>
                <a:solidFill>
                  <a:srgbClr val="0070C0"/>
                </a:solidFill>
                <a:latin typeface="Constantia" panose="02030602050306030303" pitchFamily="18" charset="0"/>
              </a:rPr>
              <a:t>3</a:t>
            </a:r>
            <a:r>
              <a:rPr lang="en-US" sz="80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. </a:t>
            </a:r>
            <a:r>
              <a:rPr lang="en-US" sz="80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Tối</a:t>
            </a:r>
            <a:r>
              <a:rPr lang="en-US" sz="80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80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ưu</a:t>
            </a:r>
            <a:r>
              <a:rPr lang="en-US" sz="80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80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hàm</a:t>
            </a:r>
            <a:r>
              <a:rPr lang="en-US" sz="80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80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mất</a:t>
            </a:r>
            <a:r>
              <a:rPr lang="en-US" sz="80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80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mát</a:t>
            </a:r>
            <a:endParaRPr lang="en-US" sz="80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8386" y="1741746"/>
            <a:ext cx="5749636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3200" dirty="0" smtClean="0">
                <a:latin typeface="Constantia" panose="02030602050306030303" pitchFamily="18" charset="0"/>
              </a:rPr>
              <a:t>Hàm </a:t>
            </a:r>
            <a:r>
              <a:rPr lang="en-US" sz="3200" dirty="0" err="1" smtClean="0">
                <a:latin typeface="Constantia" panose="02030602050306030303" pitchFamily="18" charset="0"/>
              </a:rPr>
              <a:t>mất</a:t>
            </a:r>
            <a:r>
              <a:rPr lang="en-US" sz="3200" dirty="0" smtClean="0"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latin typeface="Constantia" panose="02030602050306030303" pitchFamily="18" charset="0"/>
              </a:rPr>
              <a:t>mát</a:t>
            </a:r>
            <a:r>
              <a:rPr lang="en-US" sz="3200" dirty="0" smtClean="0"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latin typeface="Constantia" panose="02030602050306030303" pitchFamily="18" charset="0"/>
              </a:rPr>
              <a:t>tại</a:t>
            </a:r>
            <a:r>
              <a:rPr lang="en-US" sz="3200" dirty="0" smtClean="0"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latin typeface="Constantia" panose="02030602050306030303" pitchFamily="18" charset="0"/>
              </a:rPr>
              <a:t>một</a:t>
            </a:r>
            <a:r>
              <a:rPr lang="en-US" sz="3200" dirty="0" smtClean="0"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latin typeface="Constantia" panose="02030602050306030303" pitchFamily="18" charset="0"/>
              </a:rPr>
              <a:t>điểm</a:t>
            </a:r>
            <a:r>
              <a:rPr lang="en-US" sz="3200" dirty="0" smtClean="0">
                <a:latin typeface="Constantia" panose="02030602050306030303" pitchFamily="18" charset="0"/>
              </a:rPr>
              <a:t>: </a:t>
            </a:r>
            <a:endParaRPr lang="en-US" sz="3200" dirty="0"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485370" y="2660296"/>
                <a:ext cx="7532511" cy="578685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800" b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800" b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370" y="2660296"/>
                <a:ext cx="7532511" cy="5786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019524" y="4429086"/>
                <a:ext cx="8513170" cy="1720279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en-US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den>
                      </m:f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f>
                        <m:f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den>
                      </m:f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den>
                      </m:f>
                    </m:oMath>
                  </m:oMathPara>
                </a14:m>
                <a:endParaRPr lang="en-US" sz="2800" b="0" dirty="0">
                  <a:latin typeface="Constantia" panose="02030602050306030303" pitchFamily="18" charset="0"/>
                </a:endParaRPr>
              </a:p>
              <a:p>
                <a:endParaRPr lang="en-US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524" y="4429086"/>
                <a:ext cx="8513170" cy="17202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Down Arrow 16"/>
          <p:cNvSpPr/>
          <p:nvPr/>
        </p:nvSpPr>
        <p:spPr>
          <a:xfrm>
            <a:off x="5758602" y="3440501"/>
            <a:ext cx="986046" cy="85854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562550" y="3536718"/>
            <a:ext cx="181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tantia" panose="02030602050306030303" pitchFamily="18" charset="0"/>
              </a:rPr>
              <a:t>Đạo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latin typeface="Constantia" panose="02030602050306030303" pitchFamily="18" charset="0"/>
              </a:rPr>
              <a:t>hàm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783086" y="6257864"/>
            <a:ext cx="986046" cy="102532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276109" y="6240968"/>
                <a:ext cx="4956160" cy="878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onstantia" panose="02030602050306030303" pitchFamily="18" charset="0"/>
                  </a:rPr>
                  <a:t>Tìm </a:t>
                </a:r>
                <a:r>
                  <a:rPr lang="en-US" dirty="0" err="1" smtClean="0">
                    <a:latin typeface="Constantia" panose="02030602050306030303" pitchFamily="18" charset="0"/>
                  </a:rPr>
                  <a:t>hàm</a:t>
                </a:r>
                <a:r>
                  <a:rPr lang="en-US" dirty="0" smtClean="0">
                    <a:latin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 smtClean="0">
                    <a:latin typeface="Constantia" panose="02030602050306030303" pitchFamily="18" charset="0"/>
                  </a:rPr>
                  <a:t> </a:t>
                </a:r>
                <a:r>
                  <a:rPr lang="en-US" dirty="0" err="1" smtClean="0">
                    <a:latin typeface="Constantia" panose="02030602050306030303" pitchFamily="18" charset="0"/>
                  </a:rPr>
                  <a:t>sao</a:t>
                </a:r>
                <a:r>
                  <a:rPr lang="en-US" dirty="0" smtClean="0">
                    <a:latin typeface="Constantia" panose="02030602050306030303" pitchFamily="18" charset="0"/>
                  </a:rPr>
                  <a:t> </a:t>
                </a:r>
                <a:r>
                  <a:rPr lang="en-US" dirty="0" err="1" smtClean="0">
                    <a:latin typeface="Constantia" panose="02030602050306030303" pitchFamily="18" charset="0"/>
                  </a:rPr>
                  <a:t>cho</a:t>
                </a:r>
                <a:r>
                  <a:rPr lang="en-US" dirty="0" smtClean="0">
                    <a:latin typeface="Constantia" panose="02030602050306030303" pitchFamily="18" charset="0"/>
                  </a:rPr>
                  <a:t> </a:t>
                </a:r>
              </a:p>
              <a:p>
                <a:r>
                  <a:rPr lang="en-US" dirty="0" err="1" smtClean="0">
                    <a:latin typeface="Constantia" panose="02030602050306030303" pitchFamily="18" charset="0"/>
                  </a:rPr>
                  <a:t>mẫu</a:t>
                </a:r>
                <a:r>
                  <a:rPr lang="en-US" dirty="0" smtClean="0">
                    <a:latin typeface="Constantia" panose="02030602050306030303" pitchFamily="18" charset="0"/>
                  </a:rPr>
                  <a:t> </a:t>
                </a:r>
                <a:r>
                  <a:rPr lang="en-US" dirty="0" err="1" smtClean="0">
                    <a:latin typeface="Constantia" panose="02030602050306030303" pitchFamily="18" charset="0"/>
                  </a:rPr>
                  <a:t>số</a:t>
                </a:r>
                <a:r>
                  <a:rPr lang="en-US" dirty="0" smtClean="0">
                    <a:latin typeface="Constantia" panose="02030602050306030303" pitchFamily="18" charset="0"/>
                  </a:rPr>
                  <a:t> </a:t>
                </a:r>
                <a:r>
                  <a:rPr lang="en-US" dirty="0" err="1" smtClean="0">
                    <a:latin typeface="Constantia" panose="02030602050306030303" pitchFamily="18" charset="0"/>
                  </a:rPr>
                  <a:t>bị</a:t>
                </a:r>
                <a:r>
                  <a:rPr lang="en-US" dirty="0" smtClean="0">
                    <a:latin typeface="Constantia" panose="02030602050306030303" pitchFamily="18" charset="0"/>
                  </a:rPr>
                  <a:t> </a:t>
                </a:r>
                <a:r>
                  <a:rPr lang="en-US" dirty="0" err="1" smtClean="0">
                    <a:latin typeface="Constantia" panose="02030602050306030303" pitchFamily="18" charset="0"/>
                  </a:rPr>
                  <a:t>triệt</a:t>
                </a:r>
                <a:r>
                  <a:rPr lang="en-US" dirty="0" smtClean="0">
                    <a:latin typeface="Constantia" panose="02030602050306030303" pitchFamily="18" charset="0"/>
                  </a:rPr>
                  <a:t> </a:t>
                </a:r>
                <a:r>
                  <a:rPr lang="en-US" dirty="0" err="1" smtClean="0">
                    <a:latin typeface="Constantia" panose="02030602050306030303" pitchFamily="18" charset="0"/>
                  </a:rPr>
                  <a:t>tiêu</a:t>
                </a:r>
                <a:endParaRPr lang="en-US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109" y="6240968"/>
                <a:ext cx="4956160" cy="878510"/>
              </a:xfrm>
              <a:prstGeom prst="rect">
                <a:avLst/>
              </a:prstGeom>
              <a:blipFill>
                <a:blip r:embed="rId4"/>
                <a:stretch>
                  <a:fillRect t="-2083" b="-15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034965" y="7283192"/>
                <a:ext cx="4420196" cy="1280160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den>
                      </m:f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den>
                      </m:f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den>
                      </m:f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den>
                      </m:f>
                      <m:r>
                        <m:rPr>
                          <m:nor/>
                        </m:rPr>
                        <a:rPr lang="en-US" sz="28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2800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965" y="7283192"/>
                <a:ext cx="4420196" cy="12801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307756" y="7713022"/>
                <a:ext cx="2429304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onstantia" panose="02030602050306030303" pitchFamily="18" charset="0"/>
                  </a:rPr>
                  <a:t>Đ</a:t>
                </a:r>
                <a:r>
                  <a:rPr lang="en-US" sz="2800" dirty="0" smtClean="0">
                    <a:latin typeface="Constantia" panose="02030602050306030303" pitchFamily="18" charset="0"/>
                  </a:rPr>
                  <a:t>ặt s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800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756" y="7713022"/>
                <a:ext cx="2429304" cy="530915"/>
              </a:xfrm>
              <a:prstGeom prst="rect">
                <a:avLst/>
              </a:prstGeom>
              <a:blipFill>
                <a:blip r:embed="rId6"/>
                <a:stretch>
                  <a:fillRect t="-919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9762766" y="7399796"/>
                <a:ext cx="2532559" cy="1157368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den>
                      </m:f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766" y="7399796"/>
                <a:ext cx="2532559" cy="11573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Down Arrow 24"/>
          <p:cNvSpPr/>
          <p:nvPr/>
        </p:nvSpPr>
        <p:spPr>
          <a:xfrm rot="16200000">
            <a:off x="8542566" y="7494000"/>
            <a:ext cx="986046" cy="85854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/>
          <p:cNvSpPr/>
          <p:nvPr/>
        </p:nvSpPr>
        <p:spPr>
          <a:xfrm rot="18090435">
            <a:off x="7471810" y="6274215"/>
            <a:ext cx="2562513" cy="992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6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2D86DBF9060C4DAE5891597169C50C" ma:contentTypeVersion="0" ma:contentTypeDescription="Create a new document." ma:contentTypeScope="" ma:versionID="127e801fc73b07d034753862e8a151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56B277-760B-4F45-9344-4590A3665DA1}"/>
</file>

<file path=customXml/itemProps2.xml><?xml version="1.0" encoding="utf-8"?>
<ds:datastoreItem xmlns:ds="http://schemas.openxmlformats.org/officeDocument/2006/customXml" ds:itemID="{F3D8713D-9A45-4B50-9DA5-864557FF62E3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4888</TotalTime>
  <Words>585</Words>
  <Application>Microsoft Office PowerPoint</Application>
  <PresentationFormat>Custom</PresentationFormat>
  <Paragraphs>172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Cambria Math</vt:lpstr>
      <vt:lpstr>Century Gothic</vt:lpstr>
      <vt:lpstr>Constantia</vt:lpstr>
      <vt:lpstr>Helvetica Neue</vt:lpstr>
      <vt:lpstr>Helvetica Neue Thin</vt:lpstr>
      <vt:lpstr>Times New Roman</vt:lpstr>
      <vt:lpstr>Wingdings</vt:lpstr>
      <vt:lpstr>Wingdings 3</vt:lpstr>
      <vt:lpstr>Wisp</vt:lpstr>
      <vt:lpstr>PowerPoint Presentation</vt:lpstr>
      <vt:lpstr>Logistic Regression</vt:lpstr>
      <vt:lpstr>1. Giới thiệu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Windows User</cp:lastModifiedBy>
  <cp:revision>199</cp:revision>
  <cp:lastPrinted>2021-09-25T10:46:53Z</cp:lastPrinted>
  <dcterms:modified xsi:type="dcterms:W3CDTF">2022-10-04T04:33:08Z</dcterms:modified>
</cp:coreProperties>
</file>