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0"/>
  </p:notesMasterIdLst>
  <p:sldIdLst>
    <p:sldId id="278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7" r:id="rId11"/>
    <p:sldId id="288" r:id="rId12"/>
    <p:sldId id="290" r:id="rId13"/>
    <p:sldId id="289" r:id="rId14"/>
    <p:sldId id="295" r:id="rId15"/>
    <p:sldId id="291" r:id="rId16"/>
    <p:sldId id="307" r:id="rId17"/>
    <p:sldId id="292" r:id="rId18"/>
    <p:sldId id="293" r:id="rId19"/>
    <p:sldId id="305" r:id="rId20"/>
    <p:sldId id="294" r:id="rId21"/>
    <p:sldId id="296" r:id="rId22"/>
    <p:sldId id="297" r:id="rId23"/>
    <p:sldId id="298" r:id="rId24"/>
    <p:sldId id="301" r:id="rId25"/>
    <p:sldId id="302" r:id="rId26"/>
    <p:sldId id="303" r:id="rId27"/>
    <p:sldId id="304" r:id="rId28"/>
    <p:sldId id="306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9"/>
    <a:srgbClr val="FAFBF5"/>
    <a:srgbClr val="FFA765"/>
    <a:srgbClr val="FF9A4F"/>
    <a:srgbClr val="DDF5FB"/>
    <a:srgbClr val="FFCFAB"/>
    <a:srgbClr val="FFCAA3"/>
    <a:srgbClr val="FFA34F"/>
    <a:srgbClr val="FFA25D"/>
    <a:srgbClr val="FF8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548" y="3576322"/>
            <a:ext cx="9387308" cy="3218177"/>
          </a:xfrm>
        </p:spPr>
        <p:txBody>
          <a:bodyPr anchor="b">
            <a:normAutofit/>
          </a:bodyPr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548" y="6794497"/>
            <a:ext cx="9387308" cy="16018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45111" y="6145648"/>
            <a:ext cx="1984673" cy="1111866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2075" y="6442015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866986"/>
            <a:ext cx="9375268" cy="4433124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436049" y="4985173"/>
            <a:ext cx="8041085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6192421"/>
            <a:ext cx="9375268" cy="2212784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678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3467949"/>
            <a:ext cx="9375268" cy="3875335"/>
          </a:xfrm>
        </p:spPr>
        <p:txBody>
          <a:bodyPr anchor="b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3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111998" y="866987"/>
            <a:ext cx="8689190" cy="4118187"/>
          </a:xfrm>
        </p:spPr>
        <p:txBody>
          <a:bodyPr anchor="ctr">
            <a:normAutofit/>
          </a:bodyPr>
          <a:lstStyle>
            <a:lvl1pPr algn="l">
              <a:defRPr sz="68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51223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51223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1828" y="921607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618892" y="4131991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91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7" y="892312"/>
            <a:ext cx="9375266" cy="4096028"/>
          </a:xfrm>
        </p:spPr>
        <p:txBody>
          <a:bodyPr anchor="ctr">
            <a:normAutofit/>
          </a:bodyPr>
          <a:lstStyle>
            <a:lvl1pPr algn="l">
              <a:defRPr sz="6827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762546" y="6177280"/>
            <a:ext cx="9375268" cy="11921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369386"/>
            <a:ext cx="9375268" cy="1037685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92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2805" y="892311"/>
            <a:ext cx="2355388" cy="7514762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547" y="892311"/>
            <a:ext cx="6707695" cy="75147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9" y="887623"/>
            <a:ext cx="9371305" cy="1821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546" y="3034453"/>
            <a:ext cx="9375268" cy="53726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2950488"/>
            <a:ext cx="9375268" cy="2088960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5093547"/>
            <a:ext cx="9375268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4503506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461388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548" y="3038871"/>
            <a:ext cx="4547600" cy="53580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0837" y="3038871"/>
            <a:ext cx="4546977" cy="53580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1834" y="3166757"/>
            <a:ext cx="408831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546" y="3986330"/>
            <a:ext cx="4547601" cy="441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4309" y="3162166"/>
            <a:ext cx="4086384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5728" y="3981739"/>
            <a:ext cx="4544967" cy="44170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7080" y="1120403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8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34436"/>
            <a:ext cx="3739853" cy="1388533"/>
          </a:xfrm>
        </p:spPr>
        <p:txBody>
          <a:bodyPr anchor="b"/>
          <a:lstStyle>
            <a:lvl1pPr algn="l">
              <a:defRPr sz="2844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6302" y="634438"/>
            <a:ext cx="5391511" cy="7701281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2273583"/>
            <a:ext cx="3739853" cy="6062131"/>
          </a:xfrm>
        </p:spPr>
        <p:txBody>
          <a:bodyPr/>
          <a:lstStyle>
            <a:lvl1pPr marL="0" indent="0">
              <a:buNone/>
              <a:defRPr sz="1991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1011477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7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546" y="6827520"/>
            <a:ext cx="9375268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2546" y="903061"/>
            <a:ext cx="9375268" cy="5482624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546" y="7633547"/>
            <a:ext cx="9375268" cy="702168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83" y="6984050"/>
            <a:ext cx="1931884" cy="72249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7080" y="7087059"/>
            <a:ext cx="831969" cy="5192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25120"/>
            <a:ext cx="2817707" cy="94416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9043" y="406"/>
            <a:ext cx="2776565" cy="9746443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60096" cy="9753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506" y="887623"/>
            <a:ext cx="9371307" cy="1821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546" y="3034453"/>
            <a:ext cx="9375268" cy="5527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54080" y="8725461"/>
            <a:ext cx="1089963" cy="526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2546" y="8726485"/>
            <a:ext cx="813011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27080" y="1120403"/>
            <a:ext cx="83196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rgbClr val="FEFFFF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0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Font typeface="Wingdings 3" charset="2"/>
        <a:buChar char="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ẠNG NEURON…"/>
          <p:cNvSpPr txBox="1">
            <a:spLocks noGrp="1"/>
          </p:cNvSpPr>
          <p:nvPr>
            <p:ph type="subTitle" idx="1"/>
          </p:nvPr>
        </p:nvSpPr>
        <p:spPr>
          <a:xfrm>
            <a:off x="-27286" y="2498270"/>
            <a:ext cx="13004801" cy="668644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ctr">
              <a:defRPr sz="4000" b="1">
                <a:latin typeface="Arial"/>
                <a:ea typeface="Arial"/>
                <a:cs typeface="Arial"/>
                <a:sym typeface="Arial"/>
              </a:defRPr>
            </a:pPr>
            <a:r>
              <a:rPr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MẠNG NEURON</a:t>
            </a:r>
            <a:r>
              <a:rPr lang="en-US"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VÀ </a:t>
            </a:r>
            <a:r>
              <a:rPr sz="54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ỨNG </a:t>
            </a:r>
            <a:r>
              <a:rPr sz="5400" dirty="0">
                <a:solidFill>
                  <a:srgbClr val="002060"/>
                </a:solidFill>
                <a:latin typeface="Constantia" panose="02030602050306030303" pitchFamily="18" charset="0"/>
              </a:rPr>
              <a:t>DỤNG TRONG XỬ LÝ TÍN HIỆU</a:t>
            </a: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dirty="0">
              <a:solidFill>
                <a:srgbClr val="0070C0"/>
              </a:solidFill>
            </a:endParaRP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olidFill>
                  <a:srgbClr val="0070C0"/>
                </a:solidFill>
              </a:rPr>
              <a:t>				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TS</a:t>
            </a:r>
            <a:r>
              <a:rPr b="1" dirty="0">
                <a:solidFill>
                  <a:srgbClr val="002060"/>
                </a:solidFill>
                <a:latin typeface="Constantia" panose="02030602050306030303" pitchFamily="18" charset="0"/>
              </a:rPr>
              <a:t>. TRẦN MẠNH 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CƯỜNG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>
                <a:solidFill>
                  <a:srgbClr val="002060"/>
                </a:solidFill>
                <a:latin typeface="Constantia" panose="02030602050306030303" pitchFamily="18" charset="0"/>
              </a:rPr>
              <a:t>	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		TS. NGUYỄN THÚY BÌNH </a:t>
            </a: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				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BỘ </a:t>
            </a:r>
            <a:r>
              <a:rPr b="1" dirty="0">
                <a:solidFill>
                  <a:srgbClr val="002060"/>
                </a:solidFill>
                <a:latin typeface="Constantia" panose="02030602050306030303" pitchFamily="18" charset="0"/>
              </a:rPr>
              <a:t>MÔN KỸ THUẬT ĐIỆN </a:t>
            </a:r>
            <a:r>
              <a:rPr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TỬ</a:t>
            </a:r>
            <a:endParaRPr lang="en-US" b="1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algn="l"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rgbClr val="0070C0"/>
                </a:solidFill>
                <a:latin typeface="Constantia" panose="02030602050306030303" pitchFamily="18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			</a:t>
            </a:r>
            <a:r>
              <a:rPr lang="en-US" b="1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Email: thuybinh_ktdt@utc.edu.vn</a:t>
            </a:r>
            <a:endParaRPr lang="en-US" b="1" dirty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endParaRPr lang="en-US" dirty="0" smtClean="0"/>
          </a:p>
          <a:p>
            <a:pPr>
              <a:defRPr sz="30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dirty="0"/>
          </a:p>
        </p:txBody>
      </p:sp>
      <p:sp>
        <p:nvSpPr>
          <p:cNvPr id="120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09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2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Back propagation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5" y="1882304"/>
            <a:ext cx="6572426" cy="12705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5" y="4461367"/>
            <a:ext cx="6630325" cy="60015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Right Arrow 9"/>
          <p:cNvSpPr/>
          <p:nvPr/>
        </p:nvSpPr>
        <p:spPr>
          <a:xfrm>
            <a:off x="7464883" y="4609145"/>
            <a:ext cx="697423" cy="30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62306" y="4461367"/>
            <a:ext cx="2169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Constantia" panose="02030602050306030303" pitchFamily="18" charset="0"/>
              </a:rPr>
              <a:t>Vector </a:t>
            </a:r>
            <a:r>
              <a:rPr lang="en-US" sz="3200" dirty="0" err="1" smtClean="0">
                <a:latin typeface="Constantia" panose="02030602050306030303" pitchFamily="18" charset="0"/>
              </a:rPr>
              <a:t>cột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4536191" y="3000568"/>
            <a:ext cx="697423" cy="304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35931" y="3489947"/>
            <a:ext cx="2566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Constantia" panose="02030602050306030303" pitchFamily="18" charset="0"/>
              </a:rPr>
              <a:t>Vector </a:t>
            </a:r>
            <a:r>
              <a:rPr lang="en-US" sz="3200" dirty="0" err="1" smtClean="0">
                <a:latin typeface="Constantia" panose="02030602050306030303" pitchFamily="18" charset="0"/>
              </a:rPr>
              <a:t>hàng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92" y="6585224"/>
            <a:ext cx="1867861" cy="13395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605" y="5787836"/>
            <a:ext cx="4405598" cy="584775"/>
          </a:xfrm>
          <a:prstGeom prst="rect">
            <a:avLst/>
          </a:prstGeom>
          <a:solidFill>
            <a:srgbClr val="FFFFC9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onstantia" panose="02030602050306030303" pitchFamily="18" charset="0"/>
              </a:rPr>
              <a:t>Đạo </a:t>
            </a:r>
            <a:r>
              <a:rPr lang="en-US" sz="3200" dirty="0" err="1" smtClean="0">
                <a:latin typeface="Constantia" panose="02030602050306030303" pitchFamily="18" charset="0"/>
              </a:rPr>
              <a:t>hàm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theo</a:t>
            </a:r>
            <a:r>
              <a:rPr lang="en-US" sz="3200" dirty="0" smtClean="0">
                <a:latin typeface="Constantia" panose="02030602050306030303" pitchFamily="18" charset="0"/>
              </a:rPr>
              <a:t> bias</a:t>
            </a:r>
            <a:endParaRPr lang="en-US" sz="32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0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89" y="1128539"/>
            <a:ext cx="10590111" cy="9961475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28755"/>
              </p:ext>
            </p:extLst>
          </p:nvPr>
        </p:nvGraphicFramePr>
        <p:xfrm>
          <a:off x="8405601" y="2190044"/>
          <a:ext cx="3445930" cy="96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93">
                  <a:extLst>
                    <a:ext uri="{9D8B030D-6E8A-4147-A177-3AD203B41FA5}">
                      <a16:colId xmlns:a16="http://schemas.microsoft.com/office/drawing/2014/main" val="277485834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492286228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900512917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507247583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1453687181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468424036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253079803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39451197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488308999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582752215"/>
                    </a:ext>
                  </a:extLst>
                </a:gridCol>
              </a:tblGrid>
              <a:tr h="409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3833"/>
                  </a:ext>
                </a:extLst>
              </a:tr>
              <a:tr h="4099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6969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43667"/>
              </p:ext>
            </p:extLst>
          </p:nvPr>
        </p:nvGraphicFramePr>
        <p:xfrm>
          <a:off x="8405601" y="3256844"/>
          <a:ext cx="3445930" cy="48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93">
                  <a:extLst>
                    <a:ext uri="{9D8B030D-6E8A-4147-A177-3AD203B41FA5}">
                      <a16:colId xmlns:a16="http://schemas.microsoft.com/office/drawing/2014/main" val="2448953485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4249204459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771843749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403156793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354227626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999690565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666368045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1449813507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760979722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674647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32039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838700" y="2374900"/>
            <a:ext cx="3657600" cy="37211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07100" y="2908300"/>
            <a:ext cx="2590800" cy="31877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/>
          <p:cNvSpPr/>
          <p:nvPr/>
        </p:nvSpPr>
        <p:spPr>
          <a:xfrm>
            <a:off x="9530668" y="3995226"/>
            <a:ext cx="1038386" cy="4804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06294"/>
              </p:ext>
            </p:extLst>
          </p:nvPr>
        </p:nvGraphicFramePr>
        <p:xfrm>
          <a:off x="8496300" y="4641045"/>
          <a:ext cx="3445930" cy="1444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93">
                  <a:extLst>
                    <a:ext uri="{9D8B030D-6E8A-4147-A177-3AD203B41FA5}">
                      <a16:colId xmlns:a16="http://schemas.microsoft.com/office/drawing/2014/main" val="277485834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492286228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900512917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507247583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1453687181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468424036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253079803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39451197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2488308999"/>
                    </a:ext>
                  </a:extLst>
                </a:gridCol>
                <a:gridCol w="344593">
                  <a:extLst>
                    <a:ext uri="{9D8B030D-6E8A-4147-A177-3AD203B41FA5}">
                      <a16:colId xmlns:a16="http://schemas.microsoft.com/office/drawing/2014/main" val="3582752215"/>
                    </a:ext>
                  </a:extLst>
                </a:gridCol>
              </a:tblGrid>
              <a:tr h="40992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13833"/>
                  </a:ext>
                </a:extLst>
              </a:tr>
              <a:tr h="4099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769692"/>
                  </a:ext>
                </a:extLst>
              </a:tr>
              <a:tr h="409928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80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1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622" t="25688" r="11034"/>
          <a:stretch/>
        </p:blipFill>
        <p:spPr>
          <a:xfrm>
            <a:off x="7168804" y="3212098"/>
            <a:ext cx="5608519" cy="3838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2" descr="https://machinelearningcoban.com/assets/14_mlp/E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8" y="3016864"/>
            <a:ext cx="6215902" cy="42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Up Arrow 1"/>
          <p:cNvSpPr/>
          <p:nvPr/>
        </p:nvSpPr>
        <p:spPr>
          <a:xfrm>
            <a:off x="3216649" y="6403520"/>
            <a:ext cx="584200" cy="113030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0798" y="7308850"/>
            <a:ext cx="6088902" cy="1015663"/>
          </a:xfrm>
          <a:prstGeom prst="rect">
            <a:avLst/>
          </a:prstGeom>
          <a:solidFill>
            <a:srgbClr val="FFFFC9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0" dirty="0" err="1" smtClean="0">
                <a:latin typeface="Constantia" panose="02030602050306030303" pitchFamily="18" charset="0"/>
              </a:rPr>
              <a:t>Softmax</a:t>
            </a:r>
            <a:r>
              <a:rPr lang="en-US" sz="2000" b="0" dirty="0" smtClean="0">
                <a:latin typeface="Constantia" panose="02030602050306030303" pitchFamily="18" charset="0"/>
              </a:rPr>
              <a:t> Regression </a:t>
            </a:r>
            <a:r>
              <a:rPr lang="en-US" sz="2000" b="0" dirty="0" err="1" smtClean="0">
                <a:latin typeface="Constantia" panose="02030602050306030303" pitchFamily="18" charset="0"/>
              </a:rPr>
              <a:t>không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thực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hiện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được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vì</a:t>
            </a:r>
            <a:r>
              <a:rPr lang="en-US" sz="2000" b="0" dirty="0" smtClean="0">
                <a:latin typeface="Constantia" panose="02030602050306030303" pitchFamily="18" charset="0"/>
              </a:rPr>
              <a:t> boundary </a:t>
            </a:r>
            <a:r>
              <a:rPr lang="en-US" sz="2000" b="0" dirty="0" err="1" smtClean="0">
                <a:latin typeface="Constantia" panose="02030602050306030303" pitchFamily="18" charset="0"/>
              </a:rPr>
              <a:t>giữa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các</a:t>
            </a:r>
            <a:r>
              <a:rPr lang="en-US" sz="2000" b="0" dirty="0" smtClean="0">
                <a:latin typeface="Constantia" panose="02030602050306030303" pitchFamily="18" charset="0"/>
              </a:rPr>
              <a:t> class </a:t>
            </a:r>
            <a:r>
              <a:rPr lang="en-US" sz="2000" b="0" dirty="0" err="1" smtClean="0">
                <a:latin typeface="Constantia" panose="02030602050306030303" pitchFamily="18" charset="0"/>
              </a:rPr>
              <a:t>tạo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bởi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Softmax</a:t>
            </a:r>
            <a:r>
              <a:rPr lang="en-US" sz="2000" b="0" dirty="0" smtClean="0">
                <a:latin typeface="Constantia" panose="02030602050306030303" pitchFamily="18" charset="0"/>
              </a:rPr>
              <a:t> Regression </a:t>
            </a:r>
            <a:r>
              <a:rPr lang="en-US" sz="2000" b="0" dirty="0" err="1" smtClean="0">
                <a:latin typeface="Constantia" panose="02030602050306030303" pitchFamily="18" charset="0"/>
              </a:rPr>
              <a:t>phải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có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dạng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tuyến</a:t>
            </a:r>
            <a:r>
              <a:rPr lang="en-US" sz="2000" b="0" dirty="0" smtClean="0">
                <a:latin typeface="Constantia" panose="02030602050306030303" pitchFamily="18" charset="0"/>
              </a:rPr>
              <a:t> </a:t>
            </a:r>
            <a:r>
              <a:rPr lang="en-US" sz="2000" b="0" dirty="0" err="1" smtClean="0">
                <a:latin typeface="Constantia" panose="02030602050306030303" pitchFamily="18" charset="0"/>
              </a:rPr>
              <a:t>tính</a:t>
            </a:r>
            <a:r>
              <a:rPr lang="en-US" sz="2000" b="0" dirty="0" smtClean="0">
                <a:latin typeface="Constantia" panose="02030602050306030303" pitchFamily="18" charset="0"/>
              </a:rPr>
              <a:t> (linear)</a:t>
            </a:r>
            <a:endParaRPr lang="en-US" sz="2000" b="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616700" y="7308850"/>
                <a:ext cx="62943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 smtClean="0">
                    <a:latin typeface="Constantia" panose="02030602050306030303" pitchFamily="18" charset="0"/>
                  </a:rPr>
                  <a:t>ReLU: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b="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7308850"/>
                <a:ext cx="6294303" cy="830997"/>
              </a:xfrm>
              <a:prstGeom prst="rect">
                <a:avLst/>
              </a:prstGeom>
              <a:blipFill>
                <a:blip r:embed="rId4"/>
                <a:stretch>
                  <a:fillRect l="-145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96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46" y="7046863"/>
            <a:ext cx="6400800" cy="1280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01893" y="1326607"/>
            <a:ext cx="36934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</a:rPr>
              <a:t>Feed forward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3660" y="2517131"/>
            <a:ext cx="2659072" cy="640080"/>
            <a:chOff x="563660" y="2517131"/>
            <a:chExt cx="2659072" cy="640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851132" y="2517131"/>
                  <a:ext cx="1371600" cy="640080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1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132" y="2517131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563660" y="2580492"/>
              <a:ext cx="1248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tantia" panose="02030602050306030303" pitchFamily="18" charset="0"/>
                </a:rPr>
                <a:t>Input: </a:t>
              </a:r>
              <a:endParaRPr lang="en-US" sz="2800" dirty="0">
                <a:latin typeface="Constantia" panose="02030602050306030303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1893" y="3352003"/>
            <a:ext cx="8911555" cy="1013419"/>
            <a:chOff x="401893" y="3352003"/>
            <a:chExt cx="8911555" cy="101341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/>
            <a:srcRect r="79700"/>
            <a:stretch/>
          </p:blipFill>
          <p:spPr>
            <a:xfrm>
              <a:off x="3098883" y="3364476"/>
              <a:ext cx="2463717" cy="1000946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/>
            <a:srcRect l="19988" r="55069"/>
            <a:stretch/>
          </p:blipFill>
          <p:spPr>
            <a:xfrm>
              <a:off x="6394939" y="3352003"/>
              <a:ext cx="2918509" cy="96497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401893" y="3591735"/>
              <a:ext cx="2716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tantia" panose="02030602050306030303" pitchFamily="18" charset="0"/>
                </a:rPr>
                <a:t>Hidden layer: </a:t>
              </a:r>
              <a:endParaRPr lang="en-US" sz="2800" dirty="0">
                <a:latin typeface="Constantia" panose="02030602050306030303" pitchFamily="18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5709948" y="3537662"/>
              <a:ext cx="512777" cy="593657"/>
            </a:xfrm>
            <a:prstGeom prst="rightArrow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1893" y="4916319"/>
            <a:ext cx="10004850" cy="1009203"/>
            <a:chOff x="401893" y="4902671"/>
            <a:chExt cx="10004850" cy="10092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/>
            <a:srcRect l="45286" r="32913"/>
            <a:stretch/>
          </p:blipFill>
          <p:spPr>
            <a:xfrm>
              <a:off x="3098883" y="4936377"/>
              <a:ext cx="2417049" cy="914400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/>
            <a:srcRect l="67215"/>
            <a:stretch/>
          </p:blipFill>
          <p:spPr>
            <a:xfrm>
              <a:off x="6394939" y="4902671"/>
              <a:ext cx="4011804" cy="1009203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9" name="TextBox 18"/>
            <p:cNvSpPr txBox="1"/>
            <p:nvPr/>
          </p:nvSpPr>
          <p:spPr>
            <a:xfrm>
              <a:off x="401893" y="5099423"/>
              <a:ext cx="2716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tantia" panose="02030602050306030303" pitchFamily="18" charset="0"/>
                </a:rPr>
                <a:t>Output layer: </a:t>
              </a:r>
              <a:endParaRPr lang="en-US" sz="2800" dirty="0">
                <a:latin typeface="Constantia" panose="02030602050306030303" pitchFamily="18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5709947" y="5043259"/>
              <a:ext cx="512777" cy="593657"/>
            </a:xfrm>
            <a:prstGeom prst="rightArrow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1893" y="6231218"/>
            <a:ext cx="3693468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</a:rPr>
              <a:t>Loss function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6558" y="8494473"/>
            <a:ext cx="4459374" cy="12103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6" name="Right Arrow 25"/>
          <p:cNvSpPr/>
          <p:nvPr/>
        </p:nvSpPr>
        <p:spPr>
          <a:xfrm>
            <a:off x="5645781" y="8848626"/>
            <a:ext cx="512777" cy="593657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249146" y="8643140"/>
                <a:ext cx="3348299" cy="91300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46" y="8643140"/>
                <a:ext cx="3348299" cy="9130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7"/>
          <a:srcRect l="11622" t="25688" r="11034"/>
          <a:stretch/>
        </p:blipFill>
        <p:spPr>
          <a:xfrm>
            <a:off x="8565893" y="153082"/>
            <a:ext cx="4142717" cy="28355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22161"/>
              </p:ext>
            </p:extLst>
          </p:nvPr>
        </p:nvGraphicFramePr>
        <p:xfrm>
          <a:off x="10578375" y="3294155"/>
          <a:ext cx="2141064" cy="96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266">
                  <a:extLst>
                    <a:ext uri="{9D8B030D-6E8A-4147-A177-3AD203B41FA5}">
                      <a16:colId xmlns:a16="http://schemas.microsoft.com/office/drawing/2014/main" val="1305229443"/>
                    </a:ext>
                  </a:extLst>
                </a:gridCol>
                <a:gridCol w="535266">
                  <a:extLst>
                    <a:ext uri="{9D8B030D-6E8A-4147-A177-3AD203B41FA5}">
                      <a16:colId xmlns:a16="http://schemas.microsoft.com/office/drawing/2014/main" val="3352106514"/>
                    </a:ext>
                  </a:extLst>
                </a:gridCol>
                <a:gridCol w="535266">
                  <a:extLst>
                    <a:ext uri="{9D8B030D-6E8A-4147-A177-3AD203B41FA5}">
                      <a16:colId xmlns:a16="http://schemas.microsoft.com/office/drawing/2014/main" val="2591327712"/>
                    </a:ext>
                  </a:extLst>
                </a:gridCol>
                <a:gridCol w="535266">
                  <a:extLst>
                    <a:ext uri="{9D8B030D-6E8A-4147-A177-3AD203B41FA5}">
                      <a16:colId xmlns:a16="http://schemas.microsoft.com/office/drawing/2014/main" val="57692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05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9404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38781"/>
              </p:ext>
            </p:extLst>
          </p:nvPr>
        </p:nvGraphicFramePr>
        <p:xfrm>
          <a:off x="9597445" y="6537844"/>
          <a:ext cx="4357320" cy="96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732">
                  <a:extLst>
                    <a:ext uri="{9D8B030D-6E8A-4147-A177-3AD203B41FA5}">
                      <a16:colId xmlns:a16="http://schemas.microsoft.com/office/drawing/2014/main" val="3283365408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1393014355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1454218659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2669484384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1983252452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398904506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527633291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1398820757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2935676120"/>
                    </a:ext>
                  </a:extLst>
                </a:gridCol>
                <a:gridCol w="435732">
                  <a:extLst>
                    <a:ext uri="{9D8B030D-6E8A-4147-A177-3AD203B41FA5}">
                      <a16:colId xmlns:a16="http://schemas.microsoft.com/office/drawing/2014/main" val="191093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98021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25199"/>
              </p:ext>
            </p:extLst>
          </p:nvPr>
        </p:nvGraphicFramePr>
        <p:xfrm>
          <a:off x="8115931" y="6083695"/>
          <a:ext cx="1227480" cy="1926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740">
                  <a:extLst>
                    <a:ext uri="{9D8B030D-6E8A-4147-A177-3AD203B41FA5}">
                      <a16:colId xmlns:a16="http://schemas.microsoft.com/office/drawing/2014/main" val="4191493847"/>
                    </a:ext>
                  </a:extLst>
                </a:gridCol>
                <a:gridCol w="613740">
                  <a:extLst>
                    <a:ext uri="{9D8B030D-6E8A-4147-A177-3AD203B41FA5}">
                      <a16:colId xmlns:a16="http://schemas.microsoft.com/office/drawing/2014/main" val="2889951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3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6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1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3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658" y="1395740"/>
            <a:ext cx="334068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panose="02030602050306030303" pitchFamily="18" charset="0"/>
              </a:rPr>
              <a:t>Back propagation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62894" y="2657273"/>
            <a:ext cx="6197737" cy="3360627"/>
            <a:chOff x="2537641" y="2585702"/>
            <a:chExt cx="6197737" cy="3360627"/>
          </a:xfrm>
        </p:grpSpPr>
        <p:sp>
          <p:nvSpPr>
            <p:cNvPr id="16" name="TextBox 15"/>
            <p:cNvSpPr txBox="1"/>
            <p:nvPr/>
          </p:nvSpPr>
          <p:spPr>
            <a:xfrm>
              <a:off x="2537641" y="2927460"/>
              <a:ext cx="1932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tantia" panose="02030602050306030303" pitchFamily="18" charset="0"/>
                </a:rPr>
                <a:t>Output: </a:t>
              </a:r>
              <a:endParaRPr lang="en-US" sz="2800" dirty="0">
                <a:latin typeface="Constantia" panose="02030602050306030303" pitchFamily="18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890627" y="2585702"/>
              <a:ext cx="5844751" cy="3360627"/>
              <a:chOff x="2749544" y="2534627"/>
              <a:chExt cx="5844751" cy="336062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rcRect r="80029"/>
              <a:stretch/>
            </p:blipFill>
            <p:spPr>
              <a:xfrm>
                <a:off x="4222167" y="2534627"/>
                <a:ext cx="3236643" cy="1181854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grpSp>
            <p:nvGrpSpPr>
              <p:cNvPr id="20" name="Group 19"/>
              <p:cNvGrpSpPr/>
              <p:nvPr/>
            </p:nvGrpSpPr>
            <p:grpSpPr>
              <a:xfrm>
                <a:off x="2749544" y="4449285"/>
                <a:ext cx="5844751" cy="1445969"/>
                <a:chOff x="2496456" y="3876291"/>
                <a:chExt cx="5844751" cy="1445969"/>
              </a:xfrm>
            </p:grpSpPr>
            <p:pic>
              <p:nvPicPr>
                <p:cNvPr id="2" name="Picture 1"/>
                <p:cNvPicPr>
                  <a:picLocks noChangeAspect="1"/>
                </p:cNvPicPr>
                <p:nvPr/>
              </p:nvPicPr>
              <p:blipFill rotWithShape="1">
                <a:blip r:embed="rId3">
                  <a:duotone>
                    <a:prstClr val="black"/>
                    <a:srgbClr val="00B0F0">
                      <a:tint val="45000"/>
                      <a:satMod val="400000"/>
                    </a:srgbClr>
                  </a:duotone>
                </a:blip>
                <a:srcRect l="19976" r="65570"/>
                <a:stretch/>
              </p:blipFill>
              <p:spPr>
                <a:xfrm>
                  <a:off x="2496456" y="3876291"/>
                  <a:ext cx="2800105" cy="1413353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00B0F0">
                      <a:tint val="45000"/>
                      <a:satMod val="400000"/>
                    </a:srgbClr>
                  </a:duotone>
                </a:blip>
                <a:srcRect l="34073" r="54026"/>
                <a:stretch/>
              </p:blipFill>
              <p:spPr>
                <a:xfrm>
                  <a:off x="6053953" y="3920713"/>
                  <a:ext cx="2287254" cy="1401547"/>
                </a:xfrm>
                <a:prstGeom prst="rect">
                  <a:avLst/>
                </a:prstGeom>
                <a:ln w="38100">
                  <a:solidFill>
                    <a:srgbClr val="FF0000"/>
                  </a:solidFill>
                </a:ln>
              </p:spPr>
            </p:pic>
          </p:grpSp>
          <p:sp>
            <p:nvSpPr>
              <p:cNvPr id="18" name="Right Arrow 17"/>
              <p:cNvSpPr/>
              <p:nvPr/>
            </p:nvSpPr>
            <p:spPr>
              <a:xfrm rot="5400000">
                <a:off x="5559930" y="3765912"/>
                <a:ext cx="512777" cy="593657"/>
              </a:xfrm>
              <a:prstGeom prst="rightArrow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276812" y="6389328"/>
            <a:ext cx="7255057" cy="3235273"/>
            <a:chOff x="1485824" y="6287729"/>
            <a:chExt cx="7255057" cy="3235273"/>
          </a:xfrm>
        </p:grpSpPr>
        <p:sp>
          <p:nvSpPr>
            <p:cNvPr id="17" name="TextBox 16"/>
            <p:cNvSpPr txBox="1"/>
            <p:nvPr/>
          </p:nvSpPr>
          <p:spPr>
            <a:xfrm>
              <a:off x="1485824" y="6654614"/>
              <a:ext cx="27165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tantia" panose="02030602050306030303" pitchFamily="18" charset="0"/>
                </a:rPr>
                <a:t>Hidden layer: </a:t>
              </a:r>
              <a:endParaRPr lang="en-US" sz="2800" dirty="0">
                <a:latin typeface="Constantia" panose="02030602050306030303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625890" y="6287729"/>
              <a:ext cx="6114991" cy="3235273"/>
              <a:chOff x="2625890" y="6287729"/>
              <a:chExt cx="6114991" cy="3235273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 l="46187" r="32880"/>
              <a:stretch/>
            </p:blipFill>
            <p:spPr>
              <a:xfrm>
                <a:off x="4290679" y="6287729"/>
                <a:ext cx="3878964" cy="1351328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 l="66619" r="12053"/>
              <a:stretch/>
            </p:blipFill>
            <p:spPr>
              <a:xfrm>
                <a:off x="2625890" y="8334901"/>
                <a:ext cx="3474720" cy="1188101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prstClr val="black"/>
                  <a:schemeClr val="accent1">
                    <a:lumMod val="40000"/>
                    <a:lumOff val="60000"/>
                    <a:tint val="45000"/>
                    <a:satMod val="400000"/>
                  </a:schemeClr>
                </a:duotone>
              </a:blip>
              <a:srcRect l="87734"/>
              <a:stretch/>
            </p:blipFill>
            <p:spPr>
              <a:xfrm>
                <a:off x="6729201" y="8326970"/>
                <a:ext cx="2011680" cy="1196032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</p:pic>
          <p:sp>
            <p:nvSpPr>
              <p:cNvPr id="23" name="Right Arrow 22"/>
              <p:cNvSpPr/>
              <p:nvPr/>
            </p:nvSpPr>
            <p:spPr>
              <a:xfrm rot="5400000">
                <a:off x="5973772" y="7690150"/>
                <a:ext cx="512777" cy="593657"/>
              </a:xfrm>
              <a:prstGeom prst="rightArrow">
                <a:avLst/>
              </a:prstGeom>
              <a:solidFill>
                <a:srgbClr val="FFFF0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11622" t="25688" r="11034"/>
          <a:stretch/>
        </p:blipFill>
        <p:spPr>
          <a:xfrm>
            <a:off x="7947824" y="3603604"/>
            <a:ext cx="5056976" cy="346138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9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2" y="1841501"/>
            <a:ext cx="11943398" cy="6022914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7911"/>
          <a:stretch/>
        </p:blipFill>
        <p:spPr>
          <a:xfrm>
            <a:off x="65934" y="1228299"/>
            <a:ext cx="12938866" cy="77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836"/>
          <a:stretch/>
        </p:blipFill>
        <p:spPr>
          <a:xfrm>
            <a:off x="290381" y="3384645"/>
            <a:ext cx="12714419" cy="4543505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622" t="25688" r="11034"/>
          <a:stretch/>
        </p:blipFill>
        <p:spPr>
          <a:xfrm>
            <a:off x="8594650" y="137744"/>
            <a:ext cx="4219223" cy="28879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2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75" y="1728098"/>
            <a:ext cx="9444503" cy="2598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75" y="4326733"/>
            <a:ext cx="10512943" cy="2344837"/>
          </a:xfrm>
          <a:prstGeom prst="rect">
            <a:avLst/>
          </a:prstGeom>
        </p:spPr>
      </p:pic>
      <p:sp>
        <p:nvSpPr>
          <p:cNvPr id="6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7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18630"/>
              </p:ext>
            </p:extLst>
          </p:nvPr>
        </p:nvGraphicFramePr>
        <p:xfrm>
          <a:off x="2753839" y="275770"/>
          <a:ext cx="7798050" cy="2841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05">
                  <a:extLst>
                    <a:ext uri="{9D8B030D-6E8A-4147-A177-3AD203B41FA5}">
                      <a16:colId xmlns:a16="http://schemas.microsoft.com/office/drawing/2014/main" val="934643536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468675003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2881464541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744368712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59881530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889826864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81027137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4173303891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4156636012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856303499"/>
                    </a:ext>
                  </a:extLst>
                </a:gridCol>
              </a:tblGrid>
              <a:tr h="947135"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39510"/>
                  </a:ext>
                </a:extLst>
              </a:tr>
              <a:tr h="94713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281464"/>
                  </a:ext>
                </a:extLst>
              </a:tr>
              <a:tr h="947135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74484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47855"/>
              </p:ext>
            </p:extLst>
          </p:nvPr>
        </p:nvGraphicFramePr>
        <p:xfrm>
          <a:off x="2869954" y="3564130"/>
          <a:ext cx="7798050" cy="48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05">
                  <a:extLst>
                    <a:ext uri="{9D8B030D-6E8A-4147-A177-3AD203B41FA5}">
                      <a16:colId xmlns:a16="http://schemas.microsoft.com/office/drawing/2014/main" val="341678023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619108172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720368351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78464245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2548136043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0803556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4099373530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27087425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95625702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59069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9584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9496" y="3543239"/>
            <a:ext cx="136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8263"/>
              </p:ext>
            </p:extLst>
          </p:nvPr>
        </p:nvGraphicFramePr>
        <p:xfrm>
          <a:off x="2869954" y="4430968"/>
          <a:ext cx="7798050" cy="48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05">
                  <a:extLst>
                    <a:ext uri="{9D8B030D-6E8A-4147-A177-3AD203B41FA5}">
                      <a16:colId xmlns:a16="http://schemas.microsoft.com/office/drawing/2014/main" val="341678023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619108172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720368351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78464245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2548136043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0803556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4099373530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27087425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95625702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59069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9584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494"/>
              </p:ext>
            </p:extLst>
          </p:nvPr>
        </p:nvGraphicFramePr>
        <p:xfrm>
          <a:off x="2869954" y="5297806"/>
          <a:ext cx="7798050" cy="481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805">
                  <a:extLst>
                    <a:ext uri="{9D8B030D-6E8A-4147-A177-3AD203B41FA5}">
                      <a16:colId xmlns:a16="http://schemas.microsoft.com/office/drawing/2014/main" val="341678023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619108172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720368351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78464245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2548136043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10803556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4099373530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270874257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956257029"/>
                    </a:ext>
                  </a:extLst>
                </a:gridCol>
                <a:gridCol w="779805">
                  <a:extLst>
                    <a:ext uri="{9D8B030D-6E8A-4147-A177-3AD203B41FA5}">
                      <a16:colId xmlns:a16="http://schemas.microsoft.com/office/drawing/2014/main" val="359069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9584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89495" y="4430968"/>
            <a:ext cx="136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12571" y="7242629"/>
            <a:ext cx="783772" cy="85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12571" y="8705868"/>
            <a:ext cx="783772" cy="856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043714" y="6386287"/>
            <a:ext cx="783772" cy="856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43714" y="7660840"/>
            <a:ext cx="783772" cy="856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43714" y="8897258"/>
            <a:ext cx="783772" cy="85634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3396343" y="6814458"/>
            <a:ext cx="1647371" cy="703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</p:cNvCxnSpPr>
          <p:nvPr/>
        </p:nvCxnSpPr>
        <p:spPr>
          <a:xfrm flipV="1">
            <a:off x="3396343" y="6910153"/>
            <a:ext cx="1647371" cy="22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109915">
            <a:off x="3396343" y="6692440"/>
            <a:ext cx="1059543" cy="46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8578143">
            <a:off x="3333747" y="7890206"/>
            <a:ext cx="1059543" cy="46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34235"/>
              </p:ext>
            </p:extLst>
          </p:nvPr>
        </p:nvGraphicFramePr>
        <p:xfrm>
          <a:off x="7189409" y="7742700"/>
          <a:ext cx="2027163" cy="96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21">
                  <a:extLst>
                    <a:ext uri="{9D8B030D-6E8A-4147-A177-3AD203B41FA5}">
                      <a16:colId xmlns:a16="http://schemas.microsoft.com/office/drawing/2014/main" val="2359500771"/>
                    </a:ext>
                  </a:extLst>
                </a:gridCol>
                <a:gridCol w="675721">
                  <a:extLst>
                    <a:ext uri="{9D8B030D-6E8A-4147-A177-3AD203B41FA5}">
                      <a16:colId xmlns:a16="http://schemas.microsoft.com/office/drawing/2014/main" val="2107590930"/>
                    </a:ext>
                  </a:extLst>
                </a:gridCol>
                <a:gridCol w="675721">
                  <a:extLst>
                    <a:ext uri="{9D8B030D-6E8A-4147-A177-3AD203B41FA5}">
                      <a16:colId xmlns:a16="http://schemas.microsoft.com/office/drawing/2014/main" val="394758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3259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375290" y="7601186"/>
            <a:ext cx="1739176" cy="42817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942672">
            <a:off x="3725632" y="7348722"/>
            <a:ext cx="1059543" cy="46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529943" y="6832333"/>
            <a:ext cx="2714171" cy="1165038"/>
          </a:xfrm>
          <a:custGeom>
            <a:avLst/>
            <a:gdLst>
              <a:gd name="connsiteX0" fmla="*/ 0 w 2714171"/>
              <a:gd name="connsiteY0" fmla="*/ 1165038 h 1165038"/>
              <a:gd name="connsiteX1" fmla="*/ 696686 w 2714171"/>
              <a:gd name="connsiteY1" fmla="*/ 178067 h 1165038"/>
              <a:gd name="connsiteX2" fmla="*/ 2278743 w 2714171"/>
              <a:gd name="connsiteY2" fmla="*/ 90981 h 1165038"/>
              <a:gd name="connsiteX3" fmla="*/ 2714171 w 2714171"/>
              <a:gd name="connsiteY3" fmla="*/ 1150524 h 116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1165038">
                <a:moveTo>
                  <a:pt x="0" y="1165038"/>
                </a:moveTo>
                <a:cubicBezTo>
                  <a:pt x="158448" y="761057"/>
                  <a:pt x="316896" y="357076"/>
                  <a:pt x="696686" y="178067"/>
                </a:cubicBezTo>
                <a:cubicBezTo>
                  <a:pt x="1076476" y="-942"/>
                  <a:pt x="1942496" y="-71095"/>
                  <a:pt x="2278743" y="90981"/>
                </a:cubicBezTo>
                <a:cubicBezTo>
                  <a:pt x="2614990" y="253057"/>
                  <a:pt x="2664580" y="701790"/>
                  <a:pt x="2714171" y="11505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" idx="6"/>
          </p:cNvCxnSpPr>
          <p:nvPr/>
        </p:nvCxnSpPr>
        <p:spPr>
          <a:xfrm flipV="1">
            <a:off x="3396343" y="8210565"/>
            <a:ext cx="1718123" cy="9234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584779">
            <a:off x="3728894" y="8236166"/>
            <a:ext cx="1059543" cy="463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28137"/>
              </p:ext>
            </p:extLst>
          </p:nvPr>
        </p:nvGraphicFramePr>
        <p:xfrm>
          <a:off x="8202990" y="6038669"/>
          <a:ext cx="1507072" cy="1444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6">
                  <a:extLst>
                    <a:ext uri="{9D8B030D-6E8A-4147-A177-3AD203B41FA5}">
                      <a16:colId xmlns:a16="http://schemas.microsoft.com/office/drawing/2014/main" val="77007312"/>
                    </a:ext>
                  </a:extLst>
                </a:gridCol>
                <a:gridCol w="753536">
                  <a:extLst>
                    <a:ext uri="{9D8B030D-6E8A-4147-A177-3AD203B41FA5}">
                      <a16:colId xmlns:a16="http://schemas.microsoft.com/office/drawing/2014/main" val="505829853"/>
                    </a:ext>
                  </a:extLst>
                </a:gridCol>
              </a:tblGrid>
              <a:tr h="359549">
                <a:tc>
                  <a:txBody>
                    <a:bodyPr/>
                    <a:lstStyle/>
                    <a:p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97803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17419"/>
                  </a:ext>
                </a:extLst>
              </a:tr>
              <a:tr h="359549"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07137"/>
                  </a:ext>
                </a:extLst>
              </a:tr>
            </a:tbl>
          </a:graphicData>
        </a:graphic>
      </p:graphicFrame>
      <p:sp>
        <p:nvSpPr>
          <p:cNvPr id="36" name="Multiply 35"/>
          <p:cNvSpPr/>
          <p:nvPr/>
        </p:nvSpPr>
        <p:spPr>
          <a:xfrm>
            <a:off x="9746118" y="6596511"/>
            <a:ext cx="378887" cy="3136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72211"/>
              </p:ext>
            </p:extLst>
          </p:nvPr>
        </p:nvGraphicFramePr>
        <p:xfrm>
          <a:off x="10161061" y="6250748"/>
          <a:ext cx="586372" cy="96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72">
                  <a:extLst>
                    <a:ext uri="{9D8B030D-6E8A-4147-A177-3AD203B41FA5}">
                      <a16:colId xmlns:a16="http://schemas.microsoft.com/office/drawing/2014/main" val="406532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0694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47857"/>
              </p:ext>
            </p:extLst>
          </p:nvPr>
        </p:nvGraphicFramePr>
        <p:xfrm>
          <a:off x="11499194" y="6038669"/>
          <a:ext cx="702331" cy="1444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2331">
                  <a:extLst>
                    <a:ext uri="{9D8B030D-6E8A-4147-A177-3AD203B41FA5}">
                      <a16:colId xmlns:a16="http://schemas.microsoft.com/office/drawing/2014/main" val="26364195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83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26113"/>
                  </a:ext>
                </a:extLst>
              </a:tr>
            </a:tbl>
          </a:graphicData>
        </a:graphic>
      </p:graphicFrame>
      <p:sp>
        <p:nvSpPr>
          <p:cNvPr id="39" name="Equal 38"/>
          <p:cNvSpPr/>
          <p:nvPr/>
        </p:nvSpPr>
        <p:spPr>
          <a:xfrm>
            <a:off x="10917161" y="6596511"/>
            <a:ext cx="417589" cy="3274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04478" y="7742700"/>
            <a:ext cx="878631" cy="4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1" idx="6"/>
          </p:cNvCxnSpPr>
          <p:nvPr/>
        </p:nvCxnSpPr>
        <p:spPr>
          <a:xfrm>
            <a:off x="3396343" y="7670800"/>
            <a:ext cx="1718123" cy="1463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2" idx="5"/>
          </p:cNvCxnSpPr>
          <p:nvPr/>
        </p:nvCxnSpPr>
        <p:spPr>
          <a:xfrm flipV="1">
            <a:off x="3281562" y="9210675"/>
            <a:ext cx="1832904" cy="22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huật toán hồi quy"/>
          <p:cNvSpPr txBox="1">
            <a:spLocks noGrp="1"/>
          </p:cNvSpPr>
          <p:nvPr>
            <p:ph type="ctrTitle"/>
          </p:nvPr>
        </p:nvSpPr>
        <p:spPr>
          <a:xfrm>
            <a:off x="122280" y="696036"/>
            <a:ext cx="12980746" cy="188533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Multi-layer Perceptron </a:t>
            </a:r>
            <a:r>
              <a:rPr lang="en-US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và</a:t>
            </a:r>
            <a:r>
              <a:rPr lang="en-US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Backpropagation</a:t>
            </a:r>
            <a:endParaRPr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27" name="Giới thiệu…"/>
          <p:cNvSpPr txBox="1">
            <a:spLocks noGrp="1"/>
          </p:cNvSpPr>
          <p:nvPr>
            <p:ph type="subTitle" idx="1"/>
          </p:nvPr>
        </p:nvSpPr>
        <p:spPr>
          <a:xfrm>
            <a:off x="1648567" y="2849995"/>
            <a:ext cx="11069630" cy="7398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sz="3600" dirty="0" err="1">
                <a:solidFill>
                  <a:srgbClr val="002060"/>
                </a:solidFill>
                <a:latin typeface="Constantia" panose="02030602050306030303" pitchFamily="18" charset="0"/>
              </a:rPr>
              <a:t>Giới</a:t>
            </a:r>
            <a:r>
              <a:rPr sz="3600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6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thiệu</a:t>
            </a:r>
            <a:endParaRPr lang="en-US" sz="36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vi-VN" sz="3600" dirty="0">
                <a:solidFill>
                  <a:srgbClr val="002060"/>
                </a:solidFill>
                <a:latin typeface="Constantia" panose="02030602050306030303" pitchFamily="18" charset="0"/>
              </a:rPr>
              <a:t>Hàm mất mát và phương pháp tối </a:t>
            </a:r>
            <a:r>
              <a:rPr lang="vi-VN" sz="36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ưu</a:t>
            </a:r>
            <a:endParaRPr lang="en-US" sz="36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r>
              <a:rPr lang="en-US" sz="36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Ví</a:t>
            </a:r>
            <a:r>
              <a:rPr lang="en-US" sz="3600" dirty="0" smtClean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nstantia" panose="02030602050306030303" pitchFamily="18" charset="0"/>
              </a:rPr>
              <a:t>dụ</a:t>
            </a:r>
            <a:endParaRPr lang="en-US" sz="3600" dirty="0" smtClean="0">
              <a:solidFill>
                <a:srgbClr val="002060"/>
              </a:solidFill>
              <a:latin typeface="Constantia" panose="02030602050306030303" pitchFamily="18" charset="0"/>
            </a:endParaRPr>
          </a:p>
          <a:p>
            <a:pPr marL="635000" indent="-635000" algn="just">
              <a:buSzPct val="100000"/>
              <a:buAutoNum type="arabicPeriod"/>
              <a:defRPr sz="4000">
                <a:latin typeface="Arial"/>
                <a:ea typeface="Arial"/>
                <a:cs typeface="Arial"/>
                <a:sym typeface="Arial"/>
              </a:defRPr>
            </a:pPr>
            <a:endParaRPr sz="3600" dirty="0">
              <a:solidFill>
                <a:srgbClr val="002060"/>
              </a:solidFill>
              <a:latin typeface="Constantia" panose="02030602050306030303" pitchFamily="18" charset="0"/>
            </a:endParaRPr>
          </a:p>
        </p:txBody>
      </p:sp>
      <p:sp>
        <p:nvSpPr>
          <p:cNvPr id="128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8" y="2749440"/>
            <a:ext cx="4806935" cy="3514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55" y="1789402"/>
            <a:ext cx="7083676" cy="5058056"/>
          </a:xfrm>
          <a:prstGeom prst="rect">
            <a:avLst/>
          </a:prstGeom>
        </p:spPr>
      </p:pic>
      <p:sp>
        <p:nvSpPr>
          <p:cNvPr id="6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3250" y="7926625"/>
            <a:ext cx="8911526" cy="461665"/>
          </a:xfrm>
          <a:prstGeom prst="rect">
            <a:avLst/>
          </a:prstGeom>
          <a:solidFill>
            <a:srgbClr val="FFFFC9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Số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lượng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hiddent</a:t>
            </a:r>
            <a:r>
              <a:rPr lang="en-US" dirty="0" smtClean="0">
                <a:latin typeface="Constantia" panose="02030602050306030303" pitchFamily="18" charset="0"/>
              </a:rPr>
              <a:t> unit </a:t>
            </a:r>
            <a:r>
              <a:rPr lang="en-US" dirty="0" err="1" smtClean="0">
                <a:latin typeface="Constantia" panose="02030602050306030303" pitchFamily="18" charset="0"/>
              </a:rPr>
              <a:t>tăng</a:t>
            </a:r>
            <a:r>
              <a:rPr lang="en-US" dirty="0" smtClean="0">
                <a:latin typeface="Constantia" panose="02030602050306030303" pitchFamily="18" charset="0"/>
              </a:rPr>
              <a:t>, </a:t>
            </a:r>
            <a:r>
              <a:rPr lang="en-US" dirty="0" err="1" smtClean="0">
                <a:latin typeface="Constantia" panose="02030602050306030303" pitchFamily="18" charset="0"/>
              </a:rPr>
              <a:t>độ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chính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xác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của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mô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hình</a:t>
            </a:r>
            <a:r>
              <a:rPr lang="en-US" dirty="0" smtClean="0">
                <a:latin typeface="Constantia" panose="02030602050306030303" pitchFamily="18" charset="0"/>
              </a:rPr>
              <a:t> </a:t>
            </a:r>
            <a:r>
              <a:rPr lang="en-US" dirty="0" err="1" smtClean="0">
                <a:latin typeface="Constantia" panose="02030602050306030303" pitchFamily="18" charset="0"/>
              </a:rPr>
              <a:t>tăng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 rot="18455923">
            <a:off x="4462098" y="6987645"/>
            <a:ext cx="1813829" cy="4573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Overfitting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481726" y="1796991"/>
            <a:ext cx="10918354" cy="7782438"/>
            <a:chOff x="567326" y="1971162"/>
            <a:chExt cx="10918354" cy="77824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326" y="5962119"/>
              <a:ext cx="5078731" cy="375441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233" y="1971162"/>
              <a:ext cx="5262447" cy="389022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326" y="1971162"/>
              <a:ext cx="5262447" cy="3890222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6803" y="5962119"/>
              <a:ext cx="5128877" cy="3791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4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4201" y="1921301"/>
            <a:ext cx="12032343" cy="1988237"/>
          </a:xfrm>
          <a:prstGeom prst="rect">
            <a:avLst/>
          </a:prstGeom>
          <a:solidFill>
            <a:srgbClr val="FFFFC9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vi-VN" sz="2800" b="0" dirty="0" smtClean="0">
                <a:latin typeface="Constantia" panose="02030602050306030303" pitchFamily="18" charset="0"/>
              </a:rPr>
              <a:t>Overfitting</a:t>
            </a:r>
            <a:r>
              <a:rPr lang="en-US" sz="2800" b="0" dirty="0" smtClean="0">
                <a:latin typeface="Constantia" panose="02030602050306030303" pitchFamily="18" charset="0"/>
              </a:rPr>
              <a:t>: </a:t>
            </a:r>
            <a:r>
              <a:rPr lang="vi-VN" sz="2800" b="0" dirty="0" smtClean="0">
                <a:latin typeface="Constantia" panose="02030602050306030303" pitchFamily="18" charset="0"/>
              </a:rPr>
              <a:t>mô </a:t>
            </a:r>
            <a:r>
              <a:rPr lang="vi-VN" sz="2800" b="0" dirty="0">
                <a:latin typeface="Constantia" panose="02030602050306030303" pitchFamily="18" charset="0"/>
              </a:rPr>
              <a:t>hình tìm được </a:t>
            </a:r>
            <a:r>
              <a:rPr lang="vi-VN" sz="2800" b="0" i="1" dirty="0">
                <a:latin typeface="Constantia" panose="02030602050306030303" pitchFamily="18" charset="0"/>
              </a:rPr>
              <a:t>quá khớp</a:t>
            </a:r>
            <a:r>
              <a:rPr lang="vi-VN" sz="2800" b="0" dirty="0">
                <a:latin typeface="Constantia" panose="02030602050306030303" pitchFamily="18" charset="0"/>
              </a:rPr>
              <a:t> với dữ liệu </a:t>
            </a:r>
            <a:r>
              <a:rPr lang="vi-VN" sz="2800" b="0" dirty="0" smtClean="0">
                <a:latin typeface="Constantia" panose="02030602050306030303" pitchFamily="18" charset="0"/>
              </a:rPr>
              <a:t>training</a:t>
            </a:r>
            <a:endParaRPr lang="en-US" sz="2800" b="0" dirty="0" smtClean="0">
              <a:latin typeface="Constantia" panose="02030602050306030303" pitchFamily="18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b="0" dirty="0" smtClean="0">
                <a:latin typeface="Constantia" panose="02030602050306030303" pitchFamily="18" charset="0"/>
              </a:rPr>
              <a:t>Q</a:t>
            </a:r>
            <a:r>
              <a:rPr lang="vi-VN" sz="2800" b="0" dirty="0" smtClean="0">
                <a:latin typeface="Constantia" panose="02030602050306030303" pitchFamily="18" charset="0"/>
              </a:rPr>
              <a:t>uá </a:t>
            </a:r>
            <a:r>
              <a:rPr lang="vi-VN" sz="2800" b="0" dirty="0">
                <a:latin typeface="Constantia" panose="02030602050306030303" pitchFamily="18" charset="0"/>
              </a:rPr>
              <a:t>khớp </a:t>
            </a:r>
            <a:r>
              <a:rPr lang="vi-VN" sz="2800" b="0" dirty="0" smtClean="0">
                <a:latin typeface="Constantia" panose="02030602050306030303" pitchFamily="18" charset="0"/>
              </a:rPr>
              <a:t>có </a:t>
            </a:r>
            <a:r>
              <a:rPr lang="vi-VN" sz="2800" b="0" dirty="0">
                <a:latin typeface="Constantia" panose="02030602050306030303" pitchFamily="18" charset="0"/>
              </a:rPr>
              <a:t>thể dẫn đến việc dự đoán nhầm nhiễu, và chất lượng mô hình không còn tốt trên dữ liệu </a:t>
            </a:r>
            <a:r>
              <a:rPr lang="vi-VN" sz="2800" b="0" dirty="0" smtClean="0">
                <a:latin typeface="Constantia" panose="02030602050306030303" pitchFamily="18" charset="0"/>
              </a:rPr>
              <a:t>test</a:t>
            </a:r>
            <a:endParaRPr lang="en-US" sz="2800" b="0" dirty="0" smtClean="0">
              <a:latin typeface="Constantia" panose="02030602050306030303" pitchFamily="18" charset="0"/>
            </a:endParaRP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b="0" dirty="0" smtClean="0">
                <a:latin typeface="Constantia" panose="02030602050306030303" pitchFamily="18" charset="0"/>
              </a:rPr>
              <a:t>Overfitting </a:t>
            </a:r>
            <a:r>
              <a:rPr lang="en-US" sz="2800" b="0" dirty="0" err="1">
                <a:latin typeface="Constantia" panose="02030602050306030303" pitchFamily="18" charset="0"/>
              </a:rPr>
              <a:t>xảy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ra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khi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mô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hình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quá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phức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tạp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để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mô</a:t>
            </a:r>
            <a:r>
              <a:rPr lang="en-US" sz="2800" b="0" dirty="0">
                <a:latin typeface="Constantia" panose="02030602050306030303" pitchFamily="18" charset="0"/>
              </a:rPr>
              <a:t> </a:t>
            </a:r>
            <a:r>
              <a:rPr lang="en-US" sz="2800" b="0" dirty="0" err="1">
                <a:latin typeface="Constantia" panose="02030602050306030303" pitchFamily="18" charset="0"/>
              </a:rPr>
              <a:t>phỏng</a:t>
            </a:r>
            <a:r>
              <a:rPr lang="en-US" sz="2800" b="0" dirty="0">
                <a:latin typeface="Constantia" panose="02030602050306030303" pitchFamily="18" charset="0"/>
              </a:rPr>
              <a:t> training data</a:t>
            </a:r>
          </a:p>
        </p:txBody>
      </p:sp>
      <p:sp>
        <p:nvSpPr>
          <p:cNvPr id="6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Overfitting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952100" y="4020457"/>
            <a:ext cx="1076544" cy="711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39172" y="4842576"/>
            <a:ext cx="650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Constantia" panose="02030602050306030303" pitchFamily="18" charset="0"/>
              </a:rPr>
              <a:t>Tránh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hiện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tượng</a:t>
            </a:r>
            <a:r>
              <a:rPr lang="en-US" sz="3200" dirty="0" smtClean="0">
                <a:latin typeface="Constantia" panose="02030602050306030303" pitchFamily="18" charset="0"/>
              </a:rPr>
              <a:t> Overfitting?</a:t>
            </a:r>
            <a:endParaRPr lang="en-US" sz="3200" dirty="0">
              <a:latin typeface="Constantia" panose="02030602050306030303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83" y="5780704"/>
            <a:ext cx="5584575" cy="11593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83801" y="5984413"/>
            <a:ext cx="237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panose="02030602050306030303" pitchFamily="18" charset="0"/>
              </a:rPr>
              <a:t>Regression: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573" y="7776927"/>
            <a:ext cx="293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panose="02030602050306030303" pitchFamily="18" charset="0"/>
              </a:rPr>
              <a:t>Classification: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297" y="7398457"/>
            <a:ext cx="6400800" cy="128016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Overfitting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54" y="3301337"/>
            <a:ext cx="5584575" cy="130001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054" y="1861847"/>
            <a:ext cx="5584575" cy="115937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48372" y="2065556"/>
            <a:ext cx="237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tantia" panose="02030602050306030303" pitchFamily="18" charset="0"/>
              </a:rPr>
              <a:t>Regression: 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97426" y="5266171"/>
            <a:ext cx="7953829" cy="3460129"/>
            <a:chOff x="1997426" y="5266171"/>
            <a:chExt cx="7953829" cy="3460129"/>
          </a:xfrm>
        </p:grpSpPr>
        <p:sp>
          <p:nvSpPr>
            <p:cNvPr id="8" name="TextBox 7"/>
            <p:cNvSpPr txBox="1"/>
            <p:nvPr/>
          </p:nvSpPr>
          <p:spPr>
            <a:xfrm>
              <a:off x="1997426" y="5266171"/>
              <a:ext cx="7953829" cy="1609030"/>
            </a:xfrm>
            <a:prstGeom prst="rect">
              <a:avLst/>
            </a:prstGeom>
            <a:solidFill>
              <a:srgbClr val="FFFFC9"/>
            </a:solidFill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Constantia" panose="02030602050306030303" pitchFamily="18" charset="0"/>
                </a:rPr>
                <a:t>Overfitting: 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train error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nhỏ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, test error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lớn</a:t>
              </a:r>
              <a:endParaRPr lang="en-US" sz="2800" b="0" dirty="0" smtClean="0">
                <a:latin typeface="Constantia" panose="02030602050306030303" pitchFamily="18" charset="0"/>
              </a:endParaRPr>
            </a:p>
            <a:p>
              <a:pPr marL="342900" indent="-342900" algn="l">
                <a:lnSpc>
                  <a:spcPct val="120000"/>
                </a:lnSpc>
                <a:buFont typeface="Wingdings" panose="05000000000000000000" pitchFamily="2" charset="2"/>
                <a:buChar char="q"/>
              </a:pPr>
              <a:r>
                <a:rPr lang="en-US" sz="2800" dirty="0" err="1" smtClean="0">
                  <a:latin typeface="Constantia" panose="02030602050306030303" pitchFamily="18" charset="0"/>
                </a:rPr>
                <a:t>Underfitting</a:t>
              </a:r>
              <a:r>
                <a:rPr lang="en-US" sz="2800" dirty="0" smtClean="0">
                  <a:latin typeface="Constantia" panose="02030602050306030303" pitchFamily="18" charset="0"/>
                </a:rPr>
                <a:t>: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train error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lớn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, test error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lớn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</a:t>
              </a:r>
            </a:p>
            <a:p>
              <a:pPr marL="342900" indent="-342900" algn="l">
                <a:lnSpc>
                  <a:spcPct val="120000"/>
                </a:lnSpc>
                <a:buFont typeface="Wingdings" panose="05000000000000000000" pitchFamily="2" charset="2"/>
                <a:buChar char="q"/>
              </a:pPr>
              <a:r>
                <a:rPr lang="en-US" sz="2800" dirty="0" smtClean="0">
                  <a:latin typeface="Constantia" panose="02030602050306030303" pitchFamily="18" charset="0"/>
                </a:rPr>
                <a:t>Fitting: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train error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nhỏ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, test error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nhỏ</a:t>
              </a:r>
              <a:endParaRPr lang="en-US" sz="2800" b="0" dirty="0">
                <a:latin typeface="Constantia" panose="02030602050306030303" pitchFamily="18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183218" y="6930701"/>
              <a:ext cx="7177758" cy="1795599"/>
              <a:chOff x="2183218" y="6930701"/>
              <a:chExt cx="7177758" cy="1795599"/>
            </a:xfrm>
          </p:grpSpPr>
          <p:sp>
            <p:nvSpPr>
              <p:cNvPr id="9" name="Down Arrow 8"/>
              <p:cNvSpPr/>
              <p:nvPr/>
            </p:nvSpPr>
            <p:spPr>
              <a:xfrm rot="2220150">
                <a:off x="4274442" y="6930701"/>
                <a:ext cx="736838" cy="1050527"/>
              </a:xfrm>
              <a:prstGeom prst="down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83218" y="8119082"/>
                <a:ext cx="7177758" cy="607218"/>
                <a:chOff x="2183218" y="8119082"/>
                <a:chExt cx="7177758" cy="607218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2183218" y="8119082"/>
                  <a:ext cx="2924376" cy="607218"/>
                </a:xfrm>
                <a:prstGeom prst="rect">
                  <a:avLst/>
                </a:prstGeom>
                <a:solidFill>
                  <a:srgbClr val="FFFFC9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sz="2800" dirty="0" smtClean="0">
                      <a:latin typeface="Constantia" panose="02030602050306030303" pitchFamily="18" charset="0"/>
                    </a:rPr>
                    <a:t>Validation</a:t>
                  </a:r>
                  <a:endParaRPr lang="en-US" sz="2800" b="0" dirty="0" smtClean="0">
                    <a:latin typeface="Constantia" panose="02030602050306030303" pitchFamily="18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051053" y="8119082"/>
                  <a:ext cx="3309923" cy="574901"/>
                </a:xfrm>
                <a:prstGeom prst="rect">
                  <a:avLst/>
                </a:prstGeom>
                <a:solidFill>
                  <a:srgbClr val="FFFFC9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800" dirty="0" smtClean="0">
                      <a:latin typeface="Constantia" panose="02030602050306030303" pitchFamily="18" charset="0"/>
                    </a:rPr>
                    <a:t>Regularization</a:t>
                  </a:r>
                  <a:endParaRPr lang="en-US" sz="2800" b="0" dirty="0" smtClean="0">
                    <a:latin typeface="Constantia" panose="02030602050306030303" pitchFamily="18" charset="0"/>
                  </a:endParaRPr>
                </a:p>
              </p:txBody>
            </p:sp>
          </p:grpSp>
          <p:sp>
            <p:nvSpPr>
              <p:cNvPr id="15" name="Down Arrow 14"/>
              <p:cNvSpPr/>
              <p:nvPr/>
            </p:nvSpPr>
            <p:spPr>
              <a:xfrm rot="19139977">
                <a:off x="6508788" y="6936432"/>
                <a:ext cx="736838" cy="1050527"/>
              </a:xfrm>
              <a:prstGeom prst="downArrow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12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1753" y="1965070"/>
                <a:ext cx="11650878" cy="7674876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 smtClean="0">
                    <a:latin typeface="Constantia" panose="02030602050306030303" pitchFamily="18" charset="0"/>
                  </a:rPr>
                  <a:t>Validation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916" dirty="0" smtClean="0">
                    <a:latin typeface="Constantia" panose="02030602050306030303" pitchFamily="18" charset="0"/>
                  </a:rPr>
                  <a:t> Chia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tập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huấn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luyện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(training set): training set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validation set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916" dirty="0" err="1" smtClean="0">
                    <a:latin typeface="Constantia" panose="02030602050306030303" pitchFamily="18" charset="0"/>
                  </a:rPr>
                  <a:t>Xây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dựng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mô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hình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: training error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và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validation error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đều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nhỏ</a:t>
                </a:r>
                <a:endParaRPr lang="en-US" sz="2916" dirty="0" smtClean="0">
                  <a:latin typeface="Constantia" panose="02030602050306030303" pitchFamily="18" charset="0"/>
                </a:endParaRPr>
              </a:p>
              <a:p>
                <a:r>
                  <a:rPr lang="en-US" sz="3200" b="1" dirty="0" smtClean="0">
                    <a:latin typeface="Constantia" panose="02030602050306030303" pitchFamily="18" charset="0"/>
                  </a:rPr>
                  <a:t>Cross-validation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916" b="1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Chia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tập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training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thành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i="1" dirty="0" smtClean="0">
                    <a:latin typeface="Constantia" panose="02030602050306030303" pitchFamily="18" charset="0"/>
                  </a:rPr>
                  <a:t>k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phần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bằng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nhau</a:t>
                </a:r>
                <a:endParaRPr lang="en-US" sz="2916" dirty="0" smtClean="0">
                  <a:latin typeface="Constantia" panose="02030602050306030303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916" dirty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Lấy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1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phần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làm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dữ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liệu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validation; </a:t>
                </a:r>
                <a:r>
                  <a:rPr lang="en-US" sz="2916" i="1" dirty="0" smtClean="0">
                    <a:latin typeface="Constantia" panose="02030602050306030303" pitchFamily="18" charset="0"/>
                  </a:rPr>
                  <a:t>(k-1)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phần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còn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lại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được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dùng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làm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dữ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liệu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huấn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luyện</a:t>
                </a:r>
                <a:endParaRPr lang="en-US" sz="2916" dirty="0" smtClean="0">
                  <a:latin typeface="Constantia" panose="02030602050306030303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916" dirty="0" err="1" smtClean="0">
                    <a:latin typeface="Constantia" panose="02030602050306030303" pitchFamily="18" charset="0"/>
                  </a:rPr>
                  <a:t>Thực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hiện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i="1" dirty="0" smtClean="0">
                    <a:latin typeface="Constantia" panose="02030602050306030303" pitchFamily="18" charset="0"/>
                  </a:rPr>
                  <a:t>k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lần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huấn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dirty="0" err="1" smtClean="0">
                    <a:latin typeface="Constantia" panose="02030602050306030303" pitchFamily="18" charset="0"/>
                  </a:rPr>
                  <a:t>luyện</a:t>
                </a:r>
                <a:r>
                  <a:rPr lang="en-US" sz="2916" dirty="0" smtClean="0">
                    <a:latin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916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916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916" i="1" dirty="0" smtClean="0">
                    <a:latin typeface="Constantia" panose="02030602050306030303" pitchFamily="18" charset="0"/>
                  </a:rPr>
                  <a:t>k-fold cross validation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2916" i="1" dirty="0" smtClean="0">
                    <a:latin typeface="Constantia" panose="02030602050306030303" pitchFamily="18" charset="0"/>
                  </a:rPr>
                  <a:t> </a:t>
                </a:r>
                <a:r>
                  <a:rPr lang="vi-VN" sz="2916" i="1" dirty="0">
                    <a:latin typeface="Constantia" panose="02030602050306030303" pitchFamily="18" charset="0"/>
                  </a:rPr>
                  <a:t>Mô hình cuối được xác định dựa trên trung bình của các train error và validation error</a:t>
                </a:r>
                <a:endParaRPr lang="en-US" sz="2916" i="1" dirty="0" smtClean="0">
                  <a:latin typeface="Constantia" panose="02030602050306030303" pitchFamily="18" charset="0"/>
                </a:endParaRPr>
              </a:p>
              <a:p>
                <a:pPr marL="650229" lvl="1" indent="0">
                  <a:buNone/>
                </a:pPr>
                <a:endParaRPr lang="en-US" sz="2916" i="1" dirty="0" smtClean="0">
                  <a:latin typeface="Constantia" panose="02030602050306030303" pitchFamily="18" charset="0"/>
                </a:endParaRPr>
              </a:p>
              <a:p>
                <a:endParaRPr lang="en-US" sz="3200" b="1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1753" y="1965070"/>
                <a:ext cx="11650878" cy="7674876"/>
              </a:xfrm>
              <a:blipFill>
                <a:blip r:embed="rId2"/>
                <a:stretch>
                  <a:fillRect l="-1204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Validation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5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431" y="1797803"/>
            <a:ext cx="7439186" cy="781065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nstantia" panose="02030602050306030303" pitchFamily="18" charset="0"/>
              </a:rPr>
              <a:t>Early stopping: </a:t>
            </a:r>
            <a:r>
              <a:rPr lang="vi-VN" sz="2800" dirty="0" smtClean="0">
                <a:latin typeface="Constantia" panose="02030602050306030303" pitchFamily="18" charset="0"/>
              </a:rPr>
              <a:t>dừng </a:t>
            </a:r>
            <a:r>
              <a:rPr lang="vi-VN" sz="2800" dirty="0">
                <a:latin typeface="Constantia" panose="02030602050306030303" pitchFamily="18" charset="0"/>
              </a:rPr>
              <a:t>thuật toán trước khi hàm mất mát đạt giá trị quá nhỏ, giúp tránh overfitting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endParaRPr lang="en-US" sz="2800" b="1" dirty="0" smtClean="0">
              <a:latin typeface="Constantia" panose="02030602050306030303" pitchFamily="18" charset="0"/>
            </a:endParaRPr>
          </a:p>
          <a:p>
            <a:r>
              <a:rPr lang="en-US" sz="3200" b="1" dirty="0">
                <a:latin typeface="Constantia" panose="02030602050306030303" pitchFamily="18" charset="0"/>
              </a:rPr>
              <a:t>R</a:t>
            </a:r>
            <a:r>
              <a:rPr lang="en-US" sz="3200" b="1" dirty="0" smtClean="0">
                <a:latin typeface="Constantia" panose="02030602050306030303" pitchFamily="18" charset="0"/>
              </a:rPr>
              <a:t>egularized </a:t>
            </a:r>
            <a:r>
              <a:rPr lang="en-US" sz="3200" b="1" dirty="0">
                <a:latin typeface="Constantia" panose="02030602050306030303" pitchFamily="18" charset="0"/>
              </a:rPr>
              <a:t>loss </a:t>
            </a:r>
            <a:r>
              <a:rPr lang="en-US" sz="3200" b="1" dirty="0" smtClean="0">
                <a:latin typeface="Constantia" panose="02030602050306030303" pitchFamily="18" charset="0"/>
              </a:rPr>
              <a:t>function</a:t>
            </a:r>
          </a:p>
          <a:p>
            <a:endParaRPr lang="en-US" b="1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onstantia" panose="02030602050306030303" pitchFamily="18" charset="0"/>
            </a:endParaRPr>
          </a:p>
          <a:p>
            <a:pPr marL="487363" indent="85725">
              <a:buFont typeface="Wingdings" panose="05000000000000000000" pitchFamily="2" charset="2"/>
              <a:buChar char="§"/>
            </a:pPr>
            <a:r>
              <a:rPr lang="en-US" sz="2800" b="1" i="1" dirty="0" smtClean="0">
                <a:latin typeface="Constantia" panose="02030602050306030303" pitchFamily="18" charset="0"/>
              </a:rPr>
              <a:t>	 l2</a:t>
            </a:r>
            <a:r>
              <a:rPr lang="en-US" sz="2800" b="1" dirty="0" smtClean="0">
                <a:latin typeface="Constantia" panose="02030602050306030303" pitchFamily="18" charset="0"/>
              </a:rPr>
              <a:t> Regularization</a:t>
            </a:r>
          </a:p>
          <a:p>
            <a:pPr marL="487363" indent="85725">
              <a:buFont typeface="Wingdings" panose="05000000000000000000" pitchFamily="2" charset="2"/>
              <a:buChar char="§"/>
            </a:pPr>
            <a:endParaRPr lang="en-US" sz="2800" b="1" dirty="0">
              <a:latin typeface="Constantia" panose="02030602050306030303" pitchFamily="18" charset="0"/>
            </a:endParaRPr>
          </a:p>
          <a:p>
            <a:pPr marL="487363" indent="85725">
              <a:buFont typeface="Wingdings" panose="05000000000000000000" pitchFamily="2" charset="2"/>
              <a:buChar char="§"/>
            </a:pPr>
            <a:endParaRPr lang="en-US" sz="2800" b="1" dirty="0" smtClean="0">
              <a:latin typeface="Constantia" panose="02030602050306030303" pitchFamily="18" charset="0"/>
            </a:endParaRPr>
          </a:p>
          <a:p>
            <a:pPr marL="487363" indent="85725">
              <a:buFont typeface="Wingdings" panose="05000000000000000000" pitchFamily="2" charset="2"/>
              <a:buChar char="§"/>
            </a:pPr>
            <a:endParaRPr lang="en-US" sz="2800" b="1" dirty="0">
              <a:latin typeface="Constantia" panose="02030602050306030303" pitchFamily="18" charset="0"/>
            </a:endParaRPr>
          </a:p>
          <a:p>
            <a:pPr marL="487363" indent="85725">
              <a:buFont typeface="Wingdings" panose="05000000000000000000" pitchFamily="2" charset="2"/>
              <a:buChar char="§"/>
            </a:pPr>
            <a:endParaRPr lang="en-US" sz="2800" b="1" dirty="0" smtClean="0">
              <a:latin typeface="Constantia" panose="02030602050306030303" pitchFamily="18" charset="0"/>
            </a:endParaRPr>
          </a:p>
          <a:p>
            <a:pPr marL="487363" indent="85725">
              <a:buFont typeface="Wingdings" panose="05000000000000000000" pitchFamily="2" charset="2"/>
              <a:buChar char="§"/>
            </a:pPr>
            <a:r>
              <a:rPr lang="en-US" sz="2800" b="1" dirty="0" smtClean="0">
                <a:latin typeface="Constantia" panose="02030602050306030303" pitchFamily="18" charset="0"/>
              </a:rPr>
              <a:t> </a:t>
            </a:r>
            <a:r>
              <a:rPr lang="en-US" sz="2800" b="1" dirty="0">
                <a:latin typeface="Constantia" panose="02030602050306030303" pitchFamily="18" charset="0"/>
              </a:rPr>
              <a:t>Tikhonov regularization</a:t>
            </a:r>
          </a:p>
          <a:p>
            <a:pPr marL="487363" indent="85725">
              <a:buFont typeface="Wingdings" panose="05000000000000000000" pitchFamily="2" charset="2"/>
              <a:buChar char="§"/>
            </a:pPr>
            <a:endParaRPr lang="en-US" sz="2800" b="1" dirty="0">
              <a:latin typeface="Constantia" panose="02030602050306030303" pitchFamily="18" charset="0"/>
            </a:endParaRPr>
          </a:p>
        </p:txBody>
      </p:sp>
      <p:sp>
        <p:nvSpPr>
          <p:cNvPr id="4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Regularization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617" y="2107769"/>
            <a:ext cx="4711485" cy="3470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48" y="3959170"/>
            <a:ext cx="4389006" cy="85639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175" y="5580279"/>
            <a:ext cx="2059577" cy="63638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5175" y="6490072"/>
            <a:ext cx="2626907" cy="93352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747202" y="6932514"/>
            <a:ext cx="3440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 </a:t>
            </a:r>
            <a:r>
              <a:rPr lang="en-US" sz="3200" dirty="0">
                <a:latin typeface="Constantia" panose="02030602050306030303" pitchFamily="18" charset="0"/>
              </a:rPr>
              <a:t>weight decay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744" y="5651930"/>
            <a:ext cx="5321573" cy="11296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333" y="8791500"/>
            <a:ext cx="2538749" cy="61322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3" name="Right Arrow 12"/>
          <p:cNvSpPr/>
          <p:nvPr/>
        </p:nvSpPr>
        <p:spPr>
          <a:xfrm>
            <a:off x="4912578" y="5906424"/>
            <a:ext cx="567330" cy="7048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698171"/>
            <a:ext cx="10486571" cy="5243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7362701"/>
            <a:ext cx="2914650" cy="85725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533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05" y="1581727"/>
            <a:ext cx="9360535" cy="6889911"/>
          </a:xfrm>
          <a:prstGeom prst="rect">
            <a:avLst/>
          </a:prstGeom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0" y="24130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Ví</a:t>
            </a:r>
            <a:r>
              <a:rPr lang="en-US" sz="8000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dụ</a:t>
            </a:r>
            <a:endParaRPr lang="en-US" sz="8000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6344" y="8665028"/>
            <a:ext cx="11625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https://github.com/tiepvupsu/tiepvupsu.github.io/blob/master/assets/15_overfitting/Weight%20Decay.ipynb</a:t>
            </a:r>
          </a:p>
        </p:txBody>
      </p:sp>
    </p:spTree>
    <p:extLst>
      <p:ext uri="{BB962C8B-B14F-4D97-AF65-F5344CB8AC3E}">
        <p14:creationId xmlns:p14="http://schemas.microsoft.com/office/powerpoint/2010/main" val="151649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95" y="314186"/>
            <a:ext cx="11028705" cy="182171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>
                <a:latin typeface="Constantia" panose="02030602050306030303" pitchFamily="18" charset="0"/>
              </a:rPr>
              <a:t>Bài</a:t>
            </a:r>
            <a:r>
              <a:rPr lang="en-US" sz="7200" b="1" dirty="0" smtClean="0">
                <a:latin typeface="Constantia" panose="02030602050306030303" pitchFamily="18" charset="0"/>
              </a:rPr>
              <a:t> </a:t>
            </a:r>
            <a:r>
              <a:rPr lang="en-US" sz="7200" b="1" dirty="0" err="1" smtClean="0">
                <a:latin typeface="Constantia" panose="02030602050306030303" pitchFamily="18" charset="0"/>
              </a:rPr>
              <a:t>tập</a:t>
            </a:r>
            <a:endParaRPr lang="en-US" sz="7200" b="1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20" y="2340244"/>
            <a:ext cx="11763214" cy="2142856"/>
          </a:xfrm>
          <a:solidFill>
            <a:srgbClr val="FFFFC9"/>
          </a:solidFill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quanh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thẳng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3x+5</a:t>
            </a:r>
          </a:p>
          <a:p>
            <a:pPr>
              <a:lnSpc>
                <a:spcPct val="150000"/>
              </a:lnSpc>
            </a:pP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gradient descent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(linear regression)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601420" y="5474848"/>
                <a:ext cx="11763214" cy="21428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487672" indent="-487672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256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1056623" indent="-406394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2276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625575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99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2275804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70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926034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70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3576264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70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4226494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70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4876724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70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5526954" indent="-325115" algn="l" defTabSz="650230" rtl="0" eaLnBrk="1" latinLnBrk="0" hangingPunct="1">
                  <a:spcBef>
                    <a:spcPts val="1422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70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45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+8</m:t>
                    </m:r>
                    <m:func>
                      <m:funcPr>
                        <m:ctrlP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5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45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45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dụng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gradient descent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nhỏ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nhất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500" b="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hàm</a:t>
                </a:r>
                <a:r>
                  <a:rPr lang="en-US" sz="45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4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3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0" y="5474848"/>
                <a:ext cx="11763214" cy="2142856"/>
              </a:xfrm>
              <a:prstGeom prst="rect">
                <a:avLst/>
              </a:prstGeom>
              <a:blipFill>
                <a:blip r:embed="rId2"/>
                <a:stretch>
                  <a:fillRect l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28420" y="1878579"/>
            <a:ext cx="109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Bài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419" y="5117079"/>
            <a:ext cx="109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1. Giới thiệu"/>
          <p:cNvSpPr txBox="1">
            <a:spLocks noGrp="1"/>
          </p:cNvSpPr>
          <p:nvPr>
            <p:ph type="ctrTitle"/>
          </p:nvPr>
        </p:nvSpPr>
        <p:spPr>
          <a:xfrm>
            <a:off x="-673" y="-14652"/>
            <a:ext cx="12980746" cy="134042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sz="8000" b="1" dirty="0" err="1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132" name="Số Trang chiếu"/>
          <p:cNvSpPr txBox="1">
            <a:spLocks noGrp="1"/>
          </p:cNvSpPr>
          <p:nvPr>
            <p:ph type="sldNum" sz="quarter" idx="1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>
                <a:latin typeface="Constantia" panose="02030602050306030303" pitchFamily="18" charset="0"/>
              </a:rPr>
              <a:t>3</a:t>
            </a:fld>
            <a:endParaRPr>
              <a:latin typeface="Constantia" panose="02030602050306030303" pitchFamily="18" charset="0"/>
            </a:endParaRPr>
          </a:p>
        </p:txBody>
      </p:sp>
      <p:pic>
        <p:nvPicPr>
          <p:cNvPr id="1026" name="Picture 2" descr="https://machinelearningcoban.com/assets/14_mlp/multi_layer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600761"/>
            <a:ext cx="5438680" cy="377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5600" y="2159561"/>
            <a:ext cx="6629400" cy="2893100"/>
          </a:xfrm>
          <a:prstGeom prst="rect">
            <a:avLst/>
          </a:prstGeom>
          <a:solidFill>
            <a:srgbClr val="FFFFC9"/>
          </a:solidFill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3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b="0" dirty="0" err="1" smtClean="0">
                <a:latin typeface="Constantia" panose="02030602050306030303" pitchFamily="18" charset="0"/>
              </a:rPr>
              <a:t>Đầu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vào</a:t>
            </a:r>
            <a:r>
              <a:rPr lang="en-US" sz="2800" b="0" dirty="0" smtClean="0">
                <a:latin typeface="Constantia" panose="02030602050306030303" pitchFamily="18" charset="0"/>
              </a:rPr>
              <a:t>: Input layer</a:t>
            </a:r>
          </a:p>
          <a:p>
            <a:pPr marL="342900" indent="-342900" algn="l">
              <a:lnSpc>
                <a:spcPct val="13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b="0" dirty="0" err="1" smtClean="0">
                <a:latin typeface="Constantia" panose="02030602050306030303" pitchFamily="18" charset="0"/>
              </a:rPr>
              <a:t>Đầu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ra</a:t>
            </a:r>
            <a:r>
              <a:rPr lang="en-US" sz="2800" b="0" dirty="0" smtClean="0">
                <a:latin typeface="Constantia" panose="02030602050306030303" pitchFamily="18" charset="0"/>
              </a:rPr>
              <a:t>: Output layer</a:t>
            </a:r>
          </a:p>
          <a:p>
            <a:pPr marL="342900" indent="-342900" algn="l">
              <a:lnSpc>
                <a:spcPct val="13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b="0" dirty="0" err="1" smtClean="0">
                <a:latin typeface="Constantia" panose="02030602050306030303" pitchFamily="18" charset="0"/>
              </a:rPr>
              <a:t>Lớp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ẩn</a:t>
            </a:r>
            <a:r>
              <a:rPr lang="en-US" sz="2800" b="0" dirty="0" smtClean="0">
                <a:latin typeface="Constantia" panose="02030602050306030303" pitchFamily="18" charset="0"/>
              </a:rPr>
              <a:t>: Hidden layers</a:t>
            </a:r>
          </a:p>
          <a:p>
            <a:pPr marL="342900" indent="-342900" algn="l">
              <a:lnSpc>
                <a:spcPct val="130000"/>
              </a:lnSpc>
              <a:buSzPct val="80000"/>
              <a:buFont typeface="Wingdings" panose="05000000000000000000" pitchFamily="2" charset="2"/>
              <a:buChar char="q"/>
            </a:pPr>
            <a:r>
              <a:rPr lang="en-US" sz="2800" b="0" dirty="0" err="1" smtClean="0">
                <a:latin typeface="Constantia" panose="02030602050306030303" pitchFamily="18" charset="0"/>
              </a:rPr>
              <a:t>Số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lượng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các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lớp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trong</a:t>
            </a:r>
            <a:r>
              <a:rPr lang="en-US" sz="2800" b="0" dirty="0" smtClean="0">
                <a:latin typeface="Constantia" panose="02030602050306030303" pitchFamily="18" charset="0"/>
              </a:rPr>
              <a:t> MLP = </a:t>
            </a:r>
            <a:r>
              <a:rPr lang="en-US" sz="2800" b="0" dirty="0" err="1" smtClean="0">
                <a:latin typeface="Constantia" panose="02030602050306030303" pitchFamily="18" charset="0"/>
              </a:rPr>
              <a:t>số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lớp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ẩn</a:t>
            </a:r>
            <a:r>
              <a:rPr lang="en-US" sz="2800" b="0" dirty="0" smtClean="0">
                <a:latin typeface="Constantia" panose="02030602050306030303" pitchFamily="18" charset="0"/>
              </a:rPr>
              <a:t> (</a:t>
            </a:r>
            <a:r>
              <a:rPr lang="en-US" sz="2800" b="0" dirty="0" err="1" smtClean="0">
                <a:latin typeface="Constantia" panose="02030602050306030303" pitchFamily="18" charset="0"/>
              </a:rPr>
              <a:t>hiddent</a:t>
            </a:r>
            <a:r>
              <a:rPr lang="en-US" sz="2800" b="0" dirty="0" smtClean="0">
                <a:latin typeface="Constantia" panose="02030602050306030303" pitchFamily="18" charset="0"/>
              </a:rPr>
              <a:t> layers) </a:t>
            </a:r>
            <a:r>
              <a:rPr lang="en-US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5600" y="6160061"/>
                <a:ext cx="9232900" cy="3150991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smtClean="0">
                    <a:latin typeface="Constantia" panose="02030602050306030303" pitchFamily="18" charset="0"/>
                  </a:rPr>
                  <a:t>Mỗi node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trong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một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layer: unit</a:t>
                </a:r>
              </a:p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vào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mỗi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hidden layer: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280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mỗi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hidden layer: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80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err="1" smtClean="0">
                    <a:latin typeface="Constantia" panose="02030602050306030303" pitchFamily="18" charset="0"/>
                  </a:rPr>
                  <a:t>Đầu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ra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tại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unit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i="1" dirty="0" err="1" smtClean="0">
                    <a:latin typeface="Constantia" panose="02030602050306030303" pitchFamily="18" charset="0"/>
                  </a:rPr>
                  <a:t>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,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i="1" dirty="0" smtClean="0">
                    <a:latin typeface="Constantia" panose="02030602050306030303" pitchFamily="18" charset="0"/>
                  </a:rPr>
                  <a:t>l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sz="2800" b="0" dirty="0" smtClean="0">
                  <a:latin typeface="Constantia" panose="02030602050306030303" pitchFamily="18" charset="0"/>
                </a:endParaRPr>
              </a:p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err="1" smtClean="0">
                    <a:latin typeface="Constantia" panose="02030602050306030303" pitchFamily="18" charset="0"/>
                  </a:rPr>
                  <a:t>Số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lượng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unit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của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i="1" dirty="0" smtClean="0">
                    <a:latin typeface="Constantia" panose="02030602050306030303" pitchFamily="18" charset="0"/>
                  </a:rPr>
                  <a:t>l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endParaRPr lang="en-US" sz="2800" b="0" dirty="0" smtClean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6160061"/>
                <a:ext cx="9232900" cy="3150991"/>
              </a:xfrm>
              <a:prstGeom prst="rect">
                <a:avLst/>
              </a:prstGeom>
              <a:blipFill>
                <a:blip r:embed="rId3"/>
                <a:stretch>
                  <a:fillRect l="-726" b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7452857" y="5858368"/>
            <a:ext cx="1640343" cy="1242233"/>
            <a:chOff x="8151357" y="5780867"/>
            <a:chExt cx="1640343" cy="1242233"/>
          </a:xfrm>
        </p:grpSpPr>
        <p:grpSp>
          <p:nvGrpSpPr>
            <p:cNvPr id="3" name="Group 2"/>
            <p:cNvGrpSpPr/>
            <p:nvPr/>
          </p:nvGrpSpPr>
          <p:grpSpPr>
            <a:xfrm>
              <a:off x="8152108" y="5780867"/>
              <a:ext cx="1639592" cy="1242233"/>
              <a:chOff x="8152108" y="5780867"/>
              <a:chExt cx="1437710" cy="2603716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152108" y="5780868"/>
                <a:ext cx="356461" cy="2603715"/>
              </a:xfrm>
              <a:prstGeom prst="rect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513843" y="5780868"/>
                <a:ext cx="356461" cy="2603715"/>
              </a:xfrm>
              <a:prstGeom prst="rect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872940" y="5780868"/>
                <a:ext cx="356461" cy="2603715"/>
              </a:xfrm>
              <a:prstGeom prst="rect">
                <a:avLst/>
              </a:prstGeom>
              <a:solidFill>
                <a:srgbClr val="00B0F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233357" y="5780867"/>
                <a:ext cx="356461" cy="2603715"/>
              </a:xfrm>
              <a:prstGeom prst="rect">
                <a:avLst/>
              </a:prstGeom>
              <a:solidFill>
                <a:srgbClr val="0070C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8152108" y="6185461"/>
              <a:ext cx="16395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151357" y="6591861"/>
              <a:ext cx="16395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644003" y="7223525"/>
                <a:ext cx="12573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003" y="7223525"/>
                <a:ext cx="1257300" cy="493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092513" y="7223525"/>
                <a:ext cx="12573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513" y="7223525"/>
                <a:ext cx="1257300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1423565" y="6114454"/>
            <a:ext cx="1488417" cy="955155"/>
            <a:chOff x="11423565" y="6114454"/>
            <a:chExt cx="1488417" cy="955155"/>
          </a:xfrm>
        </p:grpSpPr>
        <p:sp>
          <p:nvSpPr>
            <p:cNvPr id="37" name="Rectangle 36"/>
            <p:cNvSpPr/>
            <p:nvPr/>
          </p:nvSpPr>
          <p:spPr>
            <a:xfrm>
              <a:off x="11423565" y="6114454"/>
              <a:ext cx="490990" cy="954946"/>
            </a:xfrm>
            <a:prstGeom prst="rect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922277" y="6114454"/>
              <a:ext cx="490990" cy="954946"/>
            </a:xfrm>
            <a:prstGeom prst="rect">
              <a:avLst/>
            </a:prstGeom>
            <a:solidFill>
              <a:srgbClr val="0070C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2420991" y="6114663"/>
              <a:ext cx="490991" cy="954946"/>
            </a:xfrm>
            <a:prstGeom prst="rect">
              <a:avLst/>
            </a:prstGeom>
            <a:solidFill>
              <a:srgbClr val="FF000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endCxn id="39" idx="3"/>
            </p:cNvCxnSpPr>
            <p:nvPr/>
          </p:nvCxnSpPr>
          <p:spPr>
            <a:xfrm>
              <a:off x="11423565" y="6591927"/>
              <a:ext cx="1488417" cy="20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682174" y="8158662"/>
                <a:ext cx="271907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174" y="8158662"/>
                <a:ext cx="2719078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747500" y="7151202"/>
                <a:ext cx="1257300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00" y="7151202"/>
                <a:ext cx="1257300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0190488" y="5735444"/>
            <a:ext cx="830128" cy="1365157"/>
            <a:chOff x="10097386" y="5623446"/>
            <a:chExt cx="902458" cy="1600079"/>
          </a:xfrm>
        </p:grpSpPr>
        <p:grpSp>
          <p:nvGrpSpPr>
            <p:cNvPr id="18" name="Group 17"/>
            <p:cNvGrpSpPr/>
            <p:nvPr/>
          </p:nvGrpSpPr>
          <p:grpSpPr>
            <a:xfrm>
              <a:off x="10097386" y="5623446"/>
              <a:ext cx="902458" cy="1600079"/>
              <a:chOff x="8152108" y="5780867"/>
              <a:chExt cx="717650" cy="260371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152108" y="5780868"/>
                <a:ext cx="356461" cy="2603715"/>
              </a:xfrm>
              <a:prstGeom prst="rect">
                <a:avLst/>
              </a:prstGeom>
              <a:solidFill>
                <a:srgbClr val="92D050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513297" y="5780867"/>
                <a:ext cx="356461" cy="2603714"/>
              </a:xfrm>
              <a:prstGeom prst="rect">
                <a:avLst/>
              </a:prstGeom>
              <a:solidFill>
                <a:srgbClr val="FF9A4F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0105006" y="6023362"/>
              <a:ext cx="894838" cy="830624"/>
              <a:chOff x="10105006" y="6023362"/>
              <a:chExt cx="894838" cy="83062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V="1">
                <a:off x="10106912" y="6437774"/>
                <a:ext cx="88696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0105006" y="6853985"/>
                <a:ext cx="88696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10112876" y="6023362"/>
                <a:ext cx="88696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pic>
        <p:nvPicPr>
          <p:cNvPr id="2050" name="Picture 2" descr="https://machinelearningcoban.com/assets/14_mlp/mlp_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55" y="1129135"/>
            <a:ext cx="7451483" cy="55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8555" y="6810174"/>
                <a:ext cx="7683331" cy="2868478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smtClean="0">
                    <a:latin typeface="Constantia" panose="02030602050306030303" pitchFamily="18" charset="0"/>
                  </a:rPr>
                  <a:t>MLP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có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L layers: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 L ma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trận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trọng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số</a:t>
                </a:r>
                <a:endParaRPr lang="en-US" sz="2800" b="0" dirty="0" smtClean="0">
                  <a:latin typeface="Constantia" panose="02030602050306030303" pitchFamily="18" charset="0"/>
                </a:endParaRPr>
              </a:p>
              <a:p>
                <a:pPr algn="l">
                  <a:lnSpc>
                    <a:spcPct val="130000"/>
                  </a:lnSpc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 3,…,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b="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b="0" dirty="0" smtClean="0">
                    <a:latin typeface="Constantia" panose="02030602050306030303" pitchFamily="18" charset="0"/>
                  </a:rPr>
                  <a:t>: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kết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nối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từ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đến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2800" b="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2800" b="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3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2800" b="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Bias </a:t>
                </a:r>
                <a:r>
                  <a:rPr lang="en-US" sz="2800" b="0" dirty="0" err="1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của</a:t>
                </a:r>
                <a:r>
                  <a:rPr lang="en-US" sz="2800" b="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 layer </a:t>
                </a:r>
                <a:r>
                  <a:rPr lang="en-US" sz="2800" b="0" dirty="0" err="1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thứ</a:t>
                </a:r>
                <a:r>
                  <a:rPr lang="en-US" sz="2800" b="0" dirty="0">
                    <a:latin typeface="Constantia" panose="0203060205030603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p>
                  </m:oMath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55" y="6810174"/>
                <a:ext cx="7683331" cy="2868478"/>
              </a:xfrm>
              <a:prstGeom prst="rect">
                <a:avLst/>
              </a:prstGeom>
              <a:blipFill>
                <a:blip r:embed="rId3"/>
                <a:stretch>
                  <a:fillRect l="-952" b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9783121" y="8181126"/>
            <a:ext cx="2987360" cy="1724814"/>
            <a:chOff x="9783121" y="8181126"/>
            <a:chExt cx="2987360" cy="1724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1922235" y="8181126"/>
                  <a:ext cx="848246" cy="16880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2235" y="8181126"/>
                  <a:ext cx="848246" cy="168802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Arrow 16"/>
            <p:cNvSpPr/>
            <p:nvPr/>
          </p:nvSpPr>
          <p:spPr>
            <a:xfrm flipH="1">
              <a:off x="10690481" y="8933329"/>
              <a:ext cx="984863" cy="3647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934856" y="8563474"/>
                  <a:ext cx="603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856" y="8563474"/>
                  <a:ext cx="60300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9783121" y="8217914"/>
                  <a:ext cx="880306" cy="16880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121" y="8217914"/>
                  <a:ext cx="880306" cy="168802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 rot="16200000">
            <a:off x="8222954" y="1734822"/>
            <a:ext cx="2211919" cy="1788721"/>
            <a:chOff x="8710444" y="5098637"/>
            <a:chExt cx="2774202" cy="2651760"/>
          </a:xfrm>
        </p:grpSpPr>
        <p:grpSp>
          <p:nvGrpSpPr>
            <p:cNvPr id="41" name="Group 40"/>
            <p:cNvGrpSpPr/>
            <p:nvPr/>
          </p:nvGrpSpPr>
          <p:grpSpPr>
            <a:xfrm>
              <a:off x="8710447" y="5098637"/>
              <a:ext cx="2774199" cy="2651760"/>
              <a:chOff x="8145239" y="5394688"/>
              <a:chExt cx="2774199" cy="265176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145241" y="5394688"/>
                <a:ext cx="2774197" cy="2651760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5400000">
                <a:off x="9385104" y="4167826"/>
                <a:ext cx="294467" cy="2774197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 rot="5400000">
              <a:off x="9950310" y="4172348"/>
              <a:ext cx="294467" cy="277419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9950309" y="4479818"/>
              <a:ext cx="294467" cy="2774197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006195" y="2370480"/>
                <a:ext cx="1343025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95" y="2370480"/>
                <a:ext cx="1343025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4914900" y="1847850"/>
            <a:ext cx="3657600" cy="4476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914900" y="2295525"/>
            <a:ext cx="4025359" cy="103358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430537" y="3909671"/>
            <a:ext cx="4040863" cy="4334742"/>
            <a:chOff x="8430537" y="3909671"/>
            <a:chExt cx="4040863" cy="433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9052104" y="3909671"/>
                  <a:ext cx="1128771" cy="16880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….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𝒅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𝒍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104" y="3909671"/>
                  <a:ext cx="1128771" cy="16880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8430537" y="6027174"/>
              <a:ext cx="2211919" cy="1788721"/>
              <a:chOff x="9328915" y="5438695"/>
              <a:chExt cx="2211919" cy="178872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9328915" y="5438695"/>
                <a:ext cx="2211919" cy="1788721"/>
                <a:chOff x="8710444" y="5098637"/>
                <a:chExt cx="2774202" cy="2651760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8710447" y="5098637"/>
                  <a:ext cx="2774199" cy="2651760"/>
                  <a:chOff x="8145239" y="5394688"/>
                  <a:chExt cx="2774199" cy="2651760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8145241" y="5394688"/>
                    <a:ext cx="2774197" cy="2651760"/>
                  </a:xfrm>
                  <a:prstGeom prst="rect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 rot="5400000">
                    <a:off x="9385104" y="4167826"/>
                    <a:ext cx="294467" cy="2774197"/>
                  </a:xfrm>
                  <a:prstGeom prst="rect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" name="Rectangle 30"/>
                <p:cNvSpPr/>
                <p:nvPr/>
              </p:nvSpPr>
              <p:spPr>
                <a:xfrm rot="5400000">
                  <a:off x="9950310" y="4172348"/>
                  <a:ext cx="294467" cy="2774197"/>
                </a:xfrm>
                <a:prstGeom prst="rect">
                  <a:avLst/>
                </a:prstGeom>
                <a:solidFill>
                  <a:srgbClr val="00B0F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 rot="5400000">
                  <a:off x="9950309" y="4479818"/>
                  <a:ext cx="294467" cy="2774197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9763359" y="6305633"/>
                    <a:ext cx="1343025" cy="493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63359" y="6305633"/>
                    <a:ext cx="1343025" cy="4932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/>
            <p:cNvSpPr/>
            <p:nvPr/>
          </p:nvSpPr>
          <p:spPr>
            <a:xfrm>
              <a:off x="11166503" y="6042454"/>
              <a:ext cx="240802" cy="1788721"/>
            </a:xfrm>
            <a:prstGeom prst="rect">
              <a:avLst/>
            </a:prstGeom>
            <a:solidFill>
              <a:srgbClr val="00B050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719277" y="6705981"/>
              <a:ext cx="416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 flipV="1">
              <a:off x="9880600" y="4940300"/>
              <a:ext cx="1409700" cy="129427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475783" y="6631669"/>
              <a:ext cx="4161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=</a:t>
              </a:r>
              <a:endParaRPr lang="en-US" sz="32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981492" y="6057040"/>
              <a:ext cx="240802" cy="17887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2101893" y="7696200"/>
              <a:ext cx="369507" cy="548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4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achinelearningcoban.com/assets/14_mlp/mlp_not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07" y="1140560"/>
            <a:ext cx="8453464" cy="63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30685" y="7595911"/>
            <a:ext cx="10009399" cy="1772793"/>
            <a:chOff x="1490342" y="6714656"/>
            <a:chExt cx="10009399" cy="1772793"/>
          </a:xfrm>
        </p:grpSpPr>
        <p:sp>
          <p:nvSpPr>
            <p:cNvPr id="7" name="TextBox 6"/>
            <p:cNvSpPr txBox="1"/>
            <p:nvPr/>
          </p:nvSpPr>
          <p:spPr>
            <a:xfrm>
              <a:off x="1490342" y="6714656"/>
              <a:ext cx="10009399" cy="1772793"/>
            </a:xfrm>
            <a:prstGeom prst="rect">
              <a:avLst/>
            </a:prstGeom>
            <a:solidFill>
              <a:srgbClr val="FFFFC9"/>
            </a:solidFill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30000"/>
                </a:lnSpc>
                <a:buSzPct val="80000"/>
                <a:buFont typeface="Wingdings" panose="05000000000000000000" pitchFamily="2" charset="2"/>
                <a:buChar char="q"/>
              </a:pPr>
              <a:r>
                <a:rPr lang="en-US" sz="2800" b="0" dirty="0" err="1" smtClean="0">
                  <a:latin typeface="Constantia" panose="02030602050306030303" pitchFamily="18" charset="0"/>
                </a:rPr>
                <a:t>Đầu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ra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của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</a:t>
              </a:r>
              <a:r>
                <a:rPr lang="en-US" sz="2800" b="0" dirty="0" err="1" smtClean="0">
                  <a:latin typeface="Constantia" panose="02030602050306030303" pitchFamily="18" charset="0"/>
                </a:rPr>
                <a:t>mỗi</a:t>
              </a:r>
              <a:r>
                <a:rPr lang="en-US" sz="2800" b="0" dirty="0" smtClean="0">
                  <a:latin typeface="Constantia" panose="02030602050306030303" pitchFamily="18" charset="0"/>
                </a:rPr>
                <a:t> unit: </a:t>
              </a:r>
              <a:endParaRPr lang="en-US" sz="2800" b="0" i="1" dirty="0" smtClean="0">
                <a:latin typeface="Cambria Math" panose="02040503050406030204" pitchFamily="18" charset="0"/>
              </a:endParaRPr>
            </a:p>
            <a:p>
              <a:pPr marL="342900" indent="-342900" algn="l">
                <a:lnSpc>
                  <a:spcPct val="130000"/>
                </a:lnSpc>
                <a:buSzPct val="80000"/>
                <a:buFont typeface="Wingdings" panose="05000000000000000000" pitchFamily="2" charset="2"/>
                <a:buChar char="q"/>
              </a:pPr>
              <a:endParaRPr lang="en-US" sz="2800" b="0" dirty="0" smtClean="0">
                <a:latin typeface="Constantia" panose="02030602050306030303" pitchFamily="18" charset="0"/>
                <a:ea typeface="Cambria Math" panose="02040503050406030204" pitchFamily="18" charset="0"/>
              </a:endParaRPr>
            </a:p>
            <a:p>
              <a:pPr algn="l">
                <a:lnSpc>
                  <a:spcPct val="130000"/>
                </a:lnSpc>
                <a:buSzPct val="80000"/>
              </a:pPr>
              <a:endParaRPr lang="en-US" sz="2800" b="0" dirty="0">
                <a:latin typeface="Constantia" panose="02030602050306030303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021935" y="6714656"/>
              <a:ext cx="3853260" cy="1681417"/>
              <a:chOff x="5021935" y="6714656"/>
              <a:chExt cx="3853260" cy="168141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6883" y="6714656"/>
                <a:ext cx="3563366" cy="610863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1935" y="7832181"/>
                <a:ext cx="3853260" cy="563892"/>
              </a:xfrm>
              <a:prstGeom prst="rect">
                <a:avLst/>
              </a:prstGeom>
            </p:spPr>
          </p:pic>
          <p:sp>
            <p:nvSpPr>
              <p:cNvPr id="10" name="Down Arrow 9"/>
              <p:cNvSpPr/>
              <p:nvPr/>
            </p:nvSpPr>
            <p:spPr>
              <a:xfrm>
                <a:off x="6669596" y="7437570"/>
                <a:ext cx="557939" cy="282560"/>
              </a:xfrm>
              <a:prstGeom prst="down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46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1.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Giới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 </a:t>
            </a:r>
            <a:r>
              <a:rPr lang="en-US" sz="8000" b="1" dirty="0" err="1" smtClean="0">
                <a:solidFill>
                  <a:srgbClr val="0070C0"/>
                </a:solidFill>
                <a:latin typeface="Constantia" panose="02030602050306030303" pitchFamily="18" charset="0"/>
              </a:rPr>
              <a:t>thiệu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38828" y="1431095"/>
            <a:ext cx="12475686" cy="8157387"/>
            <a:chOff x="238828" y="1431095"/>
            <a:chExt cx="12475686" cy="8157387"/>
          </a:xfrm>
        </p:grpSpPr>
        <p:pic>
          <p:nvPicPr>
            <p:cNvPr id="1026" name="Picture 2" descr="https://machinelearningcoban.com/assets/14_mlp/sigmoid.jpe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28" y="1431095"/>
              <a:ext cx="5751740" cy="366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machinelearningcoban.com/assets/14_mlp/tanh.jpe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5825" y="1431095"/>
              <a:ext cx="5808689" cy="3666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machinelearningcoban.com/assets/14_mlp/relu.jpe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374" y="5773274"/>
              <a:ext cx="5650140" cy="38152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582058" y="5097831"/>
              <a:ext cx="352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latin typeface="Constantia" panose="02030602050306030303" pitchFamily="18" charset="0"/>
                </a:rPr>
                <a:t>Hàm</a:t>
              </a:r>
              <a:r>
                <a:rPr lang="en-US" sz="3200" dirty="0" smtClean="0">
                  <a:latin typeface="Constantia" panose="02030602050306030303" pitchFamily="18" charset="0"/>
                </a:rPr>
                <a:t> sigmoid</a:t>
              </a:r>
              <a:endParaRPr lang="en-US" sz="3200" dirty="0">
                <a:latin typeface="Constantia" panose="0203060205030603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82873" y="7565258"/>
              <a:ext cx="27858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 smtClean="0">
                  <a:latin typeface="Constantia" panose="02030602050306030303" pitchFamily="18" charset="0"/>
                </a:rPr>
                <a:t>Hàm</a:t>
              </a:r>
              <a:r>
                <a:rPr lang="en-US" sz="3200" dirty="0" smtClean="0">
                  <a:latin typeface="Constantia" panose="02030602050306030303" pitchFamily="18" charset="0"/>
                </a:rPr>
                <a:t> </a:t>
              </a:r>
              <a:r>
                <a:rPr lang="en-US" sz="3200" dirty="0" err="1" smtClean="0">
                  <a:latin typeface="Constantia" panose="02030602050306030303" pitchFamily="18" charset="0"/>
                </a:rPr>
                <a:t>ReLU</a:t>
              </a:r>
              <a:endParaRPr lang="en-US" sz="3200" dirty="0">
                <a:latin typeface="Constantia" panose="020306020503060303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8358" y="5250230"/>
              <a:ext cx="352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err="1" smtClean="0">
                  <a:latin typeface="Constantia" panose="02030602050306030303" pitchFamily="18" charset="0"/>
                </a:rPr>
                <a:t>Hàm</a:t>
              </a:r>
              <a:r>
                <a:rPr lang="en-US" sz="3200" smtClean="0">
                  <a:latin typeface="Constantia" panose="02030602050306030303" pitchFamily="18" charset="0"/>
                </a:rPr>
                <a:t> tanh</a:t>
              </a:r>
              <a:endParaRPr lang="en-US" sz="3200" dirty="0">
                <a:latin typeface="Constantia" panose="0203060205030603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7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2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Back propagation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32486" y="1966356"/>
            <a:ext cx="11993430" cy="4708981"/>
            <a:chOff x="895256" y="1340427"/>
            <a:chExt cx="11993430" cy="4708981"/>
          </a:xfrm>
        </p:grpSpPr>
        <p:sp>
          <p:nvSpPr>
            <p:cNvPr id="12" name="TextBox 11"/>
            <p:cNvSpPr txBox="1"/>
            <p:nvPr/>
          </p:nvSpPr>
          <p:spPr>
            <a:xfrm>
              <a:off x="895256" y="1340427"/>
              <a:ext cx="11993430" cy="4708981"/>
            </a:xfrm>
            <a:prstGeom prst="rect">
              <a:avLst/>
            </a:prstGeom>
            <a:solidFill>
              <a:srgbClr val="FFFFC9"/>
            </a:solidFill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q"/>
              </a:pPr>
              <a:r>
                <a:rPr lang="en-US" sz="3200" dirty="0" err="1" smtClean="0">
                  <a:latin typeface="Constantia" panose="02030602050306030303" pitchFamily="18" charset="0"/>
                </a:rPr>
                <a:t>Feedforwad</a:t>
              </a:r>
              <a:endParaRPr lang="en-US" sz="3200" dirty="0" smtClean="0">
                <a:latin typeface="Constantia" panose="02030602050306030303" pitchFamily="18" charset="0"/>
              </a:endParaRP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r>
                <a:rPr lang="en-US" dirty="0" err="1" smtClean="0">
                  <a:latin typeface="Constantia" panose="02030602050306030303" pitchFamily="18" charset="0"/>
                </a:rPr>
                <a:t>Đầu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vào</a:t>
              </a:r>
              <a:r>
                <a:rPr lang="en-US" dirty="0" smtClean="0">
                  <a:latin typeface="Constantia" panose="02030602050306030303" pitchFamily="18" charset="0"/>
                </a:rPr>
                <a:t>:</a:t>
              </a: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r>
                <a:rPr lang="en-US" dirty="0" err="1" smtClean="0">
                  <a:latin typeface="Constantia" panose="02030602050306030303" pitchFamily="18" charset="0"/>
                </a:rPr>
                <a:t>Đầu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vào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của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mỗi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lớp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ẩn</a:t>
              </a:r>
              <a:r>
                <a:rPr lang="en-US" dirty="0" smtClean="0">
                  <a:latin typeface="Constantia" panose="02030602050306030303" pitchFamily="18" charset="0"/>
                </a:rPr>
                <a:t>:</a:t>
              </a: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endParaRPr lang="en-US" dirty="0" smtClean="0">
                <a:latin typeface="Constantia" panose="02030602050306030303" pitchFamily="18" charset="0"/>
              </a:endParaRP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endParaRPr lang="en-US" dirty="0">
                <a:latin typeface="Constantia" panose="02030602050306030303" pitchFamily="18" charset="0"/>
              </a:endParaRP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r>
                <a:rPr lang="en-US" dirty="0" err="1" smtClean="0">
                  <a:latin typeface="Constantia" panose="02030602050306030303" pitchFamily="18" charset="0"/>
                </a:rPr>
                <a:t>Đầu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ra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của</a:t>
              </a:r>
              <a:r>
                <a:rPr lang="en-US" dirty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mỗi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lớp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ẩn</a:t>
              </a:r>
              <a:r>
                <a:rPr lang="en-US" dirty="0" smtClean="0">
                  <a:latin typeface="Constantia" panose="02030602050306030303" pitchFamily="18" charset="0"/>
                </a:rPr>
                <a:t>:  </a:t>
              </a: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endParaRPr lang="en-US" dirty="0">
                <a:latin typeface="Constantia" panose="02030602050306030303" pitchFamily="18" charset="0"/>
              </a:endParaRPr>
            </a:p>
            <a:p>
              <a:pPr marL="685800" indent="-342900" algn="l">
                <a:lnSpc>
                  <a:spcPct val="150000"/>
                </a:lnSpc>
                <a:buSzPct val="80000"/>
                <a:buFont typeface="Wingdings" panose="05000000000000000000" pitchFamily="2" charset="2"/>
                <a:buChar char="Ø"/>
              </a:pPr>
              <a:r>
                <a:rPr lang="en-US" dirty="0" err="1" smtClean="0">
                  <a:latin typeface="Constantia" panose="02030602050306030303" pitchFamily="18" charset="0"/>
                </a:rPr>
                <a:t>Đầu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ra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dự</a:t>
              </a:r>
              <a:r>
                <a:rPr lang="en-US" dirty="0" smtClean="0">
                  <a:latin typeface="Constantia" panose="02030602050306030303" pitchFamily="18" charset="0"/>
                </a:rPr>
                <a:t> </a:t>
              </a:r>
              <a:r>
                <a:rPr lang="en-US" dirty="0" err="1" smtClean="0">
                  <a:latin typeface="Constantia" panose="02030602050306030303" pitchFamily="18" charset="0"/>
                </a:rPr>
                <a:t>đoán</a:t>
              </a:r>
              <a:r>
                <a:rPr lang="en-US" dirty="0" smtClean="0">
                  <a:latin typeface="Constantia" panose="02030602050306030303" pitchFamily="18" charset="0"/>
                </a:rPr>
                <a:t>: </a:t>
              </a:r>
              <a:endParaRPr lang="en-US" sz="2800" b="0" dirty="0">
                <a:latin typeface="Constantia" panose="02030602050306030303" pitchFamily="18" charset="0"/>
                <a:ea typeface="Cambria Math" panose="02040503050406030204" pitchFamily="18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t="1" r="89773" b="2090"/>
            <a:stretch/>
          </p:blipFill>
          <p:spPr>
            <a:xfrm>
              <a:off x="3034946" y="2101724"/>
              <a:ext cx="1187627" cy="596943"/>
            </a:xfrm>
            <a:prstGeom prst="rect">
              <a:avLst/>
            </a:prstGeom>
          </p:spPr>
        </p:pic>
        <p:grpSp>
          <p:nvGrpSpPr>
            <p:cNvPr id="24" name="Group 23"/>
            <p:cNvGrpSpPr/>
            <p:nvPr/>
          </p:nvGrpSpPr>
          <p:grpSpPr>
            <a:xfrm>
              <a:off x="2619833" y="3341037"/>
              <a:ext cx="9720581" cy="640059"/>
              <a:chOff x="1085673" y="2839607"/>
              <a:chExt cx="9720581" cy="640059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10227" r="62760" b="-2375"/>
              <a:stretch/>
            </p:blipFill>
            <p:spPr>
              <a:xfrm>
                <a:off x="1085673" y="2855503"/>
                <a:ext cx="3136900" cy="624163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2"/>
              <a:srcRect l="37109" r="15711"/>
              <a:stretch/>
            </p:blipFill>
            <p:spPr>
              <a:xfrm>
                <a:off x="5327473" y="2839607"/>
                <a:ext cx="5478781" cy="609685"/>
              </a:xfrm>
              <a:prstGeom prst="rect">
                <a:avLst/>
              </a:prstGeom>
            </p:spPr>
          </p:pic>
          <p:sp>
            <p:nvSpPr>
              <p:cNvPr id="22" name="Right Arrow 21"/>
              <p:cNvSpPr/>
              <p:nvPr/>
            </p:nvSpPr>
            <p:spPr>
              <a:xfrm>
                <a:off x="4425513" y="2979380"/>
                <a:ext cx="730510" cy="423609"/>
              </a:xfrm>
              <a:prstGeom prst="rightArrow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8283" y="5446196"/>
              <a:ext cx="1305107" cy="54300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6725" y="4339073"/>
              <a:ext cx="4001058" cy="60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91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2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Back propagation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32486" y="1966356"/>
                <a:ext cx="11993430" cy="8217634"/>
              </a:xfrm>
              <a:prstGeom prst="rect">
                <a:avLst/>
              </a:prstGeom>
              <a:solidFill>
                <a:srgbClr val="FFFFC9"/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320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Loss function</a:t>
                </a:r>
                <a:endParaRPr lang="en-US" sz="3200" dirty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buSzPct val="80000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buSzPct val="80000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r>
                  <a:rPr lang="en-US" sz="3200" dirty="0" err="1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Đạo</a:t>
                </a:r>
                <a:r>
                  <a:rPr lang="en-US" sz="320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hàm</a:t>
                </a:r>
                <a:r>
                  <a:rPr lang="en-US" sz="320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tại</a:t>
                </a:r>
                <a:r>
                  <a:rPr lang="en-US" sz="3200" dirty="0">
                    <a:latin typeface="Constantia" panose="0203060205030603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layer </a:t>
                </a:r>
                <a:r>
                  <a:rPr lang="en-US" sz="3200" dirty="0" err="1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thứ</a:t>
                </a:r>
                <a:r>
                  <a:rPr lang="en-US" sz="3200" dirty="0" smtClean="0">
                    <a:latin typeface="Constantia" panose="0203060205030603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endParaRPr lang="en-US" sz="3200" dirty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marL="342900" indent="-342900" algn="l">
                  <a:lnSpc>
                    <a:spcPct val="150000"/>
                  </a:lnSpc>
                  <a:buSzPct val="80000"/>
                  <a:buFont typeface="Wingdings" panose="05000000000000000000" pitchFamily="2" charset="2"/>
                  <a:buChar char="q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buSzPct val="80000"/>
                </a:pPr>
                <a:endParaRPr lang="en-US" sz="3200" dirty="0" smtClean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  <a:buSzPct val="80000"/>
                </a:pPr>
                <a:endParaRPr lang="en-US" sz="3200" dirty="0">
                  <a:latin typeface="Constantia" panose="0203060205030603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86" y="1966356"/>
                <a:ext cx="11993430" cy="8217634"/>
              </a:xfrm>
              <a:prstGeom prst="rect">
                <a:avLst/>
              </a:prstGeom>
              <a:blipFill>
                <a:blip r:embed="rId2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125" y="2124987"/>
            <a:ext cx="293410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68" y="2980137"/>
            <a:ext cx="9421540" cy="1171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8101" y="5805244"/>
            <a:ext cx="4725059" cy="112410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16200000">
            <a:off x="4893234" y="7022733"/>
            <a:ext cx="574793" cy="6199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158101" y="7647751"/>
            <a:ext cx="404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Constantia" panose="02030602050306030303" pitchFamily="18" charset="0"/>
              </a:rPr>
              <a:t>Tính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toán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phức</a:t>
            </a:r>
            <a:r>
              <a:rPr lang="en-US" sz="2800" dirty="0" smtClean="0">
                <a:latin typeface="Constantia" panose="02030602050306030303" pitchFamily="18" charset="0"/>
              </a:rPr>
              <a:t> </a:t>
            </a:r>
            <a:r>
              <a:rPr lang="en-US" sz="2800" dirty="0" err="1" smtClean="0">
                <a:latin typeface="Constantia" panose="02030602050306030303" pitchFamily="18" charset="0"/>
              </a:rPr>
              <a:t>tạp</a:t>
            </a:r>
            <a:endParaRPr lang="en-US" sz="2800" dirty="0">
              <a:latin typeface="Constantia" panose="02030602050306030303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4803728" y="8237906"/>
            <a:ext cx="753802" cy="6199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73106" y="9073648"/>
            <a:ext cx="7215045" cy="954107"/>
          </a:xfrm>
          <a:prstGeom prst="rect">
            <a:avLst/>
          </a:prstGeom>
          <a:solidFill>
            <a:srgbClr val="FFA765"/>
          </a:solidFill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latin typeface="Constantia" panose="02030602050306030303" pitchFamily="18" charset="0"/>
              </a:rPr>
              <a:t>Back propagation: </a:t>
            </a:r>
            <a:r>
              <a:rPr lang="en-US" sz="2800" b="0" dirty="0" err="1" smtClean="0">
                <a:latin typeface="Constantia" panose="02030602050306030303" pitchFamily="18" charset="0"/>
              </a:rPr>
              <a:t>Tính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đạo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hàm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ngược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từ</a:t>
            </a:r>
            <a:r>
              <a:rPr lang="en-US" sz="2800" b="0" dirty="0" smtClean="0">
                <a:latin typeface="Constantia" panose="02030602050306030303" pitchFamily="18" charset="0"/>
              </a:rPr>
              <a:t> layer </a:t>
            </a:r>
            <a:r>
              <a:rPr lang="en-US" sz="2800" b="0" dirty="0" err="1" smtClean="0">
                <a:latin typeface="Constantia" panose="02030602050306030303" pitchFamily="18" charset="0"/>
              </a:rPr>
              <a:t>cuối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cùng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đến</a:t>
            </a:r>
            <a:r>
              <a:rPr lang="en-US" sz="2800" b="0" dirty="0" smtClean="0">
                <a:latin typeface="Constantia" panose="02030602050306030303" pitchFamily="18" charset="0"/>
              </a:rPr>
              <a:t> layer </a:t>
            </a:r>
            <a:r>
              <a:rPr lang="en-US" sz="2800" b="0" dirty="0" err="1" smtClean="0">
                <a:latin typeface="Constantia" panose="02030602050306030303" pitchFamily="18" charset="0"/>
              </a:rPr>
              <a:t>đầu</a:t>
            </a:r>
            <a:r>
              <a:rPr lang="en-US" sz="2800" b="0" dirty="0" smtClean="0">
                <a:latin typeface="Constantia" panose="02030602050306030303" pitchFamily="18" charset="0"/>
              </a:rPr>
              <a:t> </a:t>
            </a:r>
            <a:r>
              <a:rPr lang="en-US" sz="2800" b="0" dirty="0" err="1" smtClean="0">
                <a:latin typeface="Constantia" panose="02030602050306030303" pitchFamily="18" charset="0"/>
              </a:rPr>
              <a:t>tiên</a:t>
            </a:r>
            <a:endParaRPr lang="en-US" sz="2800" b="0" dirty="0">
              <a:latin typeface="Constantia" panose="02030602050306030303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24394" y="3759492"/>
            <a:ext cx="697424" cy="6664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2486" y="4381285"/>
            <a:ext cx="259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 </a:t>
            </a:r>
            <a:r>
              <a:rPr lang="en-US" dirty="0" err="1" smtClean="0"/>
              <a:t>trận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8424" y="4395112"/>
            <a:ext cx="129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609302" y="3733168"/>
            <a:ext cx="1015138" cy="7503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0" y="5297416"/>
            <a:ext cx="5229955" cy="14575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0" y="6993505"/>
            <a:ext cx="11760632" cy="125757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0" y="2452954"/>
            <a:ext cx="5763429" cy="13813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239" y="2452607"/>
            <a:ext cx="4515480" cy="131463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1. Giới thiệu"/>
          <p:cNvSpPr txBox="1">
            <a:spLocks/>
          </p:cNvSpPr>
          <p:nvPr/>
        </p:nvSpPr>
        <p:spPr>
          <a:xfrm>
            <a:off x="238828" y="0"/>
            <a:ext cx="12980746" cy="134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5023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rgbClr val="0070C0"/>
                </a:solidFill>
                <a:latin typeface="Constantia" panose="02030602050306030303" pitchFamily="18" charset="0"/>
              </a:rPr>
              <a:t>2</a:t>
            </a:r>
            <a:r>
              <a:rPr lang="en-US" sz="8000" b="1" dirty="0" smtClean="0">
                <a:solidFill>
                  <a:srgbClr val="0070C0"/>
                </a:solidFill>
                <a:latin typeface="Constantia" panose="02030602050306030303" pitchFamily="18" charset="0"/>
              </a:rPr>
              <a:t>. Back propagation</a:t>
            </a:r>
            <a:endParaRPr lang="en-US" sz="8000" b="1" dirty="0">
              <a:solidFill>
                <a:srgbClr val="0070C0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828" y="1722977"/>
            <a:ext cx="6586015" cy="584775"/>
          </a:xfrm>
          <a:prstGeom prst="rect">
            <a:avLst/>
          </a:prstGeom>
          <a:solidFill>
            <a:srgbClr val="DDF5FB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 err="1" smtClean="0">
                <a:latin typeface="Constantia" panose="02030602050306030303" pitchFamily="18" charset="0"/>
              </a:rPr>
              <a:t>Đạo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hàm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tại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lớp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thứ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cuối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cùng</a:t>
            </a:r>
            <a:endParaRPr lang="en-US" sz="320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8828" y="3979474"/>
                <a:ext cx="5550747" cy="584775"/>
              </a:xfrm>
              <a:prstGeom prst="rect">
                <a:avLst/>
              </a:prstGeom>
              <a:solidFill>
                <a:srgbClr val="DDF5FB"/>
              </a:solidFill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v"/>
                </a:pPr>
                <a:r>
                  <a:rPr lang="en-US" sz="3200" dirty="0" smtClean="0">
                    <a:latin typeface="Constantia" panose="02030602050306030303" pitchFamily="18" charset="0"/>
                  </a:rPr>
                  <a:t>Đạo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hàm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tại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lớp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:r>
                  <a:rPr lang="en-US" sz="3200" dirty="0" err="1" smtClean="0">
                    <a:latin typeface="Constantia" panose="02030602050306030303" pitchFamily="18" charset="0"/>
                  </a:rPr>
                  <a:t>thứ</a:t>
                </a:r>
                <a:r>
                  <a:rPr lang="en-US" sz="3200" dirty="0" smtClean="0">
                    <a:latin typeface="Constantia" panose="02030602050306030303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endParaRPr lang="en-US" sz="3200" dirty="0">
                  <a:latin typeface="Constantia" panose="0203060205030603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28" y="3979474"/>
                <a:ext cx="5550747" cy="584775"/>
              </a:xfrm>
              <a:prstGeom prst="rect">
                <a:avLst/>
              </a:prstGeom>
              <a:blipFill>
                <a:blip r:embed="rId6"/>
                <a:stretch>
                  <a:fillRect l="-241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090" y="8437334"/>
            <a:ext cx="6572426" cy="127056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756460" y="4638445"/>
            <a:ext cx="6713723" cy="584775"/>
          </a:xfrm>
          <a:prstGeom prst="rect">
            <a:avLst/>
          </a:prstGeom>
          <a:solidFill>
            <a:srgbClr val="FFFFC9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Constantia" panose="02030602050306030303" pitchFamily="18" charset="0"/>
              </a:rPr>
              <a:t>Đạo </a:t>
            </a:r>
            <a:r>
              <a:rPr lang="en-US" sz="3200" dirty="0" err="1" smtClean="0">
                <a:latin typeface="Constantia" panose="02030602050306030303" pitchFamily="18" charset="0"/>
              </a:rPr>
              <a:t>hàm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theo</a:t>
            </a:r>
            <a:r>
              <a:rPr lang="en-US" sz="3200" dirty="0" smtClean="0">
                <a:latin typeface="Constantia" panose="02030602050306030303" pitchFamily="18" charset="0"/>
              </a:rPr>
              <a:t> ma </a:t>
            </a:r>
            <a:r>
              <a:rPr lang="en-US" sz="3200" dirty="0" err="1" smtClean="0">
                <a:latin typeface="Constantia" panose="02030602050306030303" pitchFamily="18" charset="0"/>
              </a:rPr>
              <a:t>trận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trọng</a:t>
            </a:r>
            <a:r>
              <a:rPr lang="en-US" sz="3200" dirty="0" smtClean="0">
                <a:latin typeface="Constantia" panose="02030602050306030303" pitchFamily="18" charset="0"/>
              </a:rPr>
              <a:t> </a:t>
            </a:r>
            <a:r>
              <a:rPr lang="en-US" sz="3200" dirty="0" err="1" smtClean="0">
                <a:latin typeface="Constantia" panose="02030602050306030303" pitchFamily="18" charset="0"/>
              </a:rPr>
              <a:t>số</a:t>
            </a:r>
            <a:endParaRPr lang="en-US" sz="320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10749033" y="4460213"/>
                <a:ext cx="642221" cy="65537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033" y="4460213"/>
                <a:ext cx="642221" cy="65537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282220" y="4460213"/>
                <a:ext cx="642221" cy="65537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220" y="4460213"/>
                <a:ext cx="642221" cy="6553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14" idx="6"/>
            <a:endCxn id="12" idx="2"/>
          </p:cNvCxnSpPr>
          <p:nvPr/>
        </p:nvCxnSpPr>
        <p:spPr>
          <a:xfrm>
            <a:off x="8924441" y="4787903"/>
            <a:ext cx="1824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8282220" y="5395714"/>
                <a:ext cx="642221" cy="655379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dirty="0" smtClean="0"/>
                  <a:t>+1</a:t>
                </a:r>
                <a:endParaRPr lang="en-US" sz="1200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220" y="5395714"/>
                <a:ext cx="642221" cy="6553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8282220" y="6288859"/>
            <a:ext cx="642221" cy="65537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12" idx="2"/>
          </p:cNvCxnSpPr>
          <p:nvPr/>
        </p:nvCxnSpPr>
        <p:spPr>
          <a:xfrm flipV="1">
            <a:off x="8924441" y="4787903"/>
            <a:ext cx="1824592" cy="935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 flipV="1">
            <a:off x="8917769" y="4787903"/>
            <a:ext cx="1831264" cy="1765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32578" y="4085142"/>
                <a:ext cx="1460500" cy="75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578" y="4085142"/>
                <a:ext cx="1460500" cy="7501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72027" y="4936054"/>
                <a:ext cx="898074" cy="75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27" y="4936054"/>
                <a:ext cx="898074" cy="7501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931113" y="4738679"/>
                <a:ext cx="898074" cy="656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113" y="4738679"/>
                <a:ext cx="898074" cy="656398"/>
              </a:xfrm>
              <a:prstGeom prst="rect">
                <a:avLst/>
              </a:prstGeom>
              <a:blipFill>
                <a:blip r:embed="rId13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D86DBF9060C4DAE5891597169C50C" ma:contentTypeVersion="0" ma:contentTypeDescription="Create a new document." ma:contentTypeScope="" ma:versionID="127e801fc73b07d034753862e8a151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D91144-FA28-441F-9405-D635A56E3FDE}"/>
</file>

<file path=customXml/itemProps2.xml><?xml version="1.0" encoding="utf-8"?>
<ds:datastoreItem xmlns:ds="http://schemas.openxmlformats.org/officeDocument/2006/customXml" ds:itemID="{E97E81BB-C243-4037-ADCD-4621F9823BA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6308</TotalTime>
  <Words>625</Words>
  <Application>Microsoft Office PowerPoint</Application>
  <PresentationFormat>Custom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Cambria Math</vt:lpstr>
      <vt:lpstr>Century Gothic</vt:lpstr>
      <vt:lpstr>Constantia</vt:lpstr>
      <vt:lpstr>Helvetica Neue</vt:lpstr>
      <vt:lpstr>Helvetica Neue Thin</vt:lpstr>
      <vt:lpstr>Times New Roman</vt:lpstr>
      <vt:lpstr>Wingdings</vt:lpstr>
      <vt:lpstr>Wingdings 3</vt:lpstr>
      <vt:lpstr>Wisp</vt:lpstr>
      <vt:lpstr>PowerPoint Presentation</vt:lpstr>
      <vt:lpstr>Multi-layer Perceptron và Backpropagation</vt:lpstr>
      <vt:lpstr>1. 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276</cp:revision>
  <cp:lastPrinted>2021-10-25T08:43:31Z</cp:lastPrinted>
  <dcterms:modified xsi:type="dcterms:W3CDTF">2022-11-01T04:38:40Z</dcterms:modified>
</cp:coreProperties>
</file>