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56" r:id="rId4"/>
    <p:sldId id="257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66D6-59E2-46A7-B48B-9EA082757426}" type="datetimeFigureOut">
              <a:rPr lang="en-US" smtClean="0"/>
              <a:pPr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0D12-F826-400A-AA4A-BE2B43D9A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khiển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tô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543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0010,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R2.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R2 la 111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111,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LOAD B.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LOAD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A. 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0011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R3.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010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R3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30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0100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R4.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010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010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tác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khối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ALU.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ALU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quả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gửi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tới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Lúc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110.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5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799" cy="544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giản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nhất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62000" y="1905000"/>
            <a:ext cx="7772400" cy="3429000"/>
            <a:chOff x="1762" y="1526"/>
            <a:chExt cx="8522" cy="2816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3030" y="1676"/>
              <a:ext cx="1236" cy="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Đầu vào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1848" y="1902"/>
              <a:ext cx="1182" cy="376"/>
            </a:xfrm>
            <a:prstGeom prst="rightArrow">
              <a:avLst>
                <a:gd name="adj1" fmla="val 50000"/>
                <a:gd name="adj2" fmla="val 785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4266" y="1902"/>
              <a:ext cx="1182" cy="376"/>
            </a:xfrm>
            <a:prstGeom prst="rightArrow">
              <a:avLst>
                <a:gd name="adj1" fmla="val 50000"/>
                <a:gd name="adj2" fmla="val 785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5448" y="1676"/>
              <a:ext cx="1236" cy="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Vi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xử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lý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1" name="AutoShape 7"/>
            <p:cNvSpPr>
              <a:spLocks noChangeArrowheads="1"/>
            </p:cNvSpPr>
            <p:nvPr/>
          </p:nvSpPr>
          <p:spPr bwMode="auto">
            <a:xfrm>
              <a:off x="6684" y="1902"/>
              <a:ext cx="1182" cy="376"/>
            </a:xfrm>
            <a:prstGeom prst="rightArrow">
              <a:avLst>
                <a:gd name="adj1" fmla="val 50000"/>
                <a:gd name="adj2" fmla="val 785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7866" y="1676"/>
              <a:ext cx="1236" cy="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Đầu ra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5448" y="3514"/>
              <a:ext cx="1236" cy="8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Bộ nhớ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5942" y="2504"/>
              <a:ext cx="355" cy="1010"/>
            </a:xfrm>
            <a:prstGeom prst="upDownArrow">
              <a:avLst>
                <a:gd name="adj1" fmla="val 50000"/>
                <a:gd name="adj2" fmla="val 569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9102" y="1902"/>
              <a:ext cx="1182" cy="376"/>
            </a:xfrm>
            <a:prstGeom prst="rightArrow">
              <a:avLst>
                <a:gd name="adj1" fmla="val 50000"/>
                <a:gd name="adj2" fmla="val 7859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1762" y="1526"/>
              <a:ext cx="978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r>
                <a:rPr kumimoji="0" lang="vi-V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ữ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liệu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373" y="1526"/>
              <a:ext cx="978" cy="3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</a:t>
              </a:r>
              <a:r>
                <a:rPr kumimoji="0" lang="vi-V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ữ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liệu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6762" y="1633"/>
              <a:ext cx="965" cy="2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Thông tin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9216" y="1604"/>
              <a:ext cx="965" cy="2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Thông tin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40" name="Text Box 16"/>
            <p:cNvSpPr txBox="1">
              <a:spLocks noChangeArrowheads="1"/>
            </p:cNvSpPr>
            <p:nvPr/>
          </p:nvSpPr>
          <p:spPr bwMode="auto">
            <a:xfrm>
              <a:off x="6297" y="2635"/>
              <a:ext cx="1204" cy="5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Dữ liệu hoặc lệnh máy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7848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61060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990603"/>
          <a:ext cx="7467599" cy="4572000"/>
        </p:xfrm>
        <a:graphic>
          <a:graphicData uri="http://schemas.openxmlformats.org/drawingml/2006/table">
            <a:tbl>
              <a:tblPr/>
              <a:tblGrid>
                <a:gridCol w="1458265"/>
                <a:gridCol w="1442240"/>
                <a:gridCol w="1442240"/>
                <a:gridCol w="3124854"/>
              </a:tblGrid>
              <a:tr h="508000">
                <a:tc>
                  <a:txBody>
                    <a:bodyPr/>
                    <a:lstStyle/>
                    <a:p>
                      <a:pPr marL="114300" marR="0" indent="-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 dirty="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Calibri"/>
                          <a:cs typeface="Times New Roman"/>
                        </a:rPr>
                        <a:t>Mạch</a:t>
                      </a: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 điều khiển được chọn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MOV A,C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MOV B,C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ADD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SUB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LOAD 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LOAD B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990600"/>
          <a:ext cx="7620000" cy="4876800"/>
        </p:xfrm>
        <a:graphic>
          <a:graphicData uri="http://schemas.openxmlformats.org/drawingml/2006/table">
            <a:tbl>
              <a:tblPr/>
              <a:tblGrid>
                <a:gridCol w="3777296"/>
                <a:gridCol w="1471674"/>
                <a:gridCol w="1275451"/>
                <a:gridCol w="1095579"/>
              </a:tblGrid>
              <a:tr h="487680">
                <a:tc rowSpan="2">
                  <a:txBody>
                    <a:bodyPr/>
                    <a:lstStyle/>
                    <a:p>
                      <a:pPr marL="114300" marR="0" indent="-11430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Lệnh tác động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Mã lệnh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7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r>
                        <a:rPr lang="en-US" sz="1400" baseline="-25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MOV A,C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MOV B,C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ADD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SUB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AND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LOAD A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LOAD B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lệnh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0b100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4)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0b010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Đáp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6 (0b110).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Thực hiện bước 1</a:t>
            </a:r>
            <a:endParaRPr lang="en-US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228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6600" y="1752600"/>
            <a:ext cx="525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noProof="1" smtClean="0">
                <a:latin typeface="Times New Roman" pitchFamily="18" charset="0"/>
                <a:cs typeface="Times New Roman" pitchFamily="18" charset="0"/>
              </a:rPr>
              <a:t> Bộ đếm có giá trị 000, bộ giải mã A lựa chọn thanh ghi R0</a:t>
            </a:r>
          </a:p>
          <a:p>
            <a:pPr>
              <a:buFontTx/>
              <a:buChar char="-"/>
            </a:pPr>
            <a:r>
              <a:rPr lang="en-US" sz="2800" noProof="1" smtClean="0">
                <a:latin typeface="Times New Roman" pitchFamily="18" charset="0"/>
                <a:cs typeface="Times New Roman" pitchFamily="18" charset="0"/>
              </a:rPr>
              <a:t> Do R0 chứa 110 nên nạp giá trị này ra BUS chung.</a:t>
            </a:r>
          </a:p>
          <a:p>
            <a:pPr>
              <a:buFontTx/>
              <a:buChar char="-"/>
            </a:pPr>
            <a:r>
              <a:rPr lang="en-US" sz="2800" noProof="1" smtClean="0">
                <a:latin typeface="Times New Roman" pitchFamily="18" charset="0"/>
                <a:cs typeface="Times New Roman" pitchFamily="18" charset="0"/>
              </a:rPr>
              <a:t>Bộ giải mã B dùng giá trị này chọn lệnh là LOAD A.</a:t>
            </a:r>
          </a:p>
          <a:p>
            <a:pPr>
              <a:buFontTx/>
              <a:buChar char="-"/>
            </a:pPr>
            <a:r>
              <a:rPr lang="en-US" sz="2800" noProof="1" smtClean="0">
                <a:latin typeface="Times New Roman" pitchFamily="18" charset="0"/>
                <a:cs typeface="Times New Roman" pitchFamily="18" charset="0"/>
              </a:rPr>
              <a:t>Lệnh LOAD A mở cổng đầu vào cho thanh ghi A và chuyển công tắc từ A sang B</a:t>
            </a:r>
          </a:p>
          <a:p>
            <a:pPr>
              <a:buFontTx/>
              <a:buChar char="-"/>
            </a:pPr>
            <a:endParaRPr lang="en-US" sz="2400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Thực hiện bước 1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bước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0001,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 (R1)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R1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100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BUS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trực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tiếp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qua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cổng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tắc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vị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sang vi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trí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 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619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Vi xử lý điều khiển mở của Gara ô tô</vt:lpstr>
      <vt:lpstr>Mô hình hệ vi xử lý đơn giản nhất</vt:lpstr>
      <vt:lpstr>PowerPoint Presentation</vt:lpstr>
      <vt:lpstr>PowerPoint Presentation</vt:lpstr>
      <vt:lpstr>PowerPoint Presentation</vt:lpstr>
      <vt:lpstr>Ví dụ thực hiện lệnh</vt:lpstr>
      <vt:lpstr>Thực hiện bước 1</vt:lpstr>
      <vt:lpstr>Thực hiện bước 1</vt:lpstr>
      <vt:lpstr>Thực hiện bước 2</vt:lpstr>
      <vt:lpstr>Thực hiện bước 2</vt:lpstr>
      <vt:lpstr>Thực hiện bước 3</vt:lpstr>
      <vt:lpstr>PowerPoint Presentation</vt:lpstr>
      <vt:lpstr>Thực hiện bước 3</vt:lpstr>
      <vt:lpstr>Thực hiện bước 4</vt:lpstr>
      <vt:lpstr>Thực hiện bước 4</vt:lpstr>
      <vt:lpstr>Thực hiện bước 5</vt:lpstr>
      <vt:lpstr>Thực hiện bước 5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Thanh Hai</dc:creator>
  <cp:lastModifiedBy>Windows User</cp:lastModifiedBy>
  <cp:revision>14</cp:revision>
  <dcterms:created xsi:type="dcterms:W3CDTF">2013-08-13T03:54:10Z</dcterms:created>
  <dcterms:modified xsi:type="dcterms:W3CDTF">2021-11-24T02:34:54Z</dcterms:modified>
</cp:coreProperties>
</file>