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2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E395-54C6-47DB-9B86-34A06376586C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C083-82D0-4DA8-A8E7-544FC7C2A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E395-54C6-47DB-9B86-34A06376586C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C083-82D0-4DA8-A8E7-544FC7C2A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E395-54C6-47DB-9B86-34A06376586C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C083-82D0-4DA8-A8E7-544FC7C2A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E395-54C6-47DB-9B86-34A06376586C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C083-82D0-4DA8-A8E7-544FC7C2A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E395-54C6-47DB-9B86-34A06376586C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C083-82D0-4DA8-A8E7-544FC7C2A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E395-54C6-47DB-9B86-34A06376586C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C083-82D0-4DA8-A8E7-544FC7C2A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E395-54C6-47DB-9B86-34A06376586C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C083-82D0-4DA8-A8E7-544FC7C2A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E395-54C6-47DB-9B86-34A06376586C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C083-82D0-4DA8-A8E7-544FC7C2A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E395-54C6-47DB-9B86-34A06376586C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C083-82D0-4DA8-A8E7-544FC7C2A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E395-54C6-47DB-9B86-34A06376586C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C083-82D0-4DA8-A8E7-544FC7C2A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E395-54C6-47DB-9B86-34A06376586C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C083-82D0-4DA8-A8E7-544FC7C2A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2E395-54C6-47DB-9B86-34A06376586C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8C083-82D0-4DA8-A8E7-544FC7C2A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1"/>
            <a:ext cx="7772400" cy="990600"/>
          </a:xfrm>
        </p:spPr>
        <p:txBody>
          <a:bodyPr/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nhiệm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981200"/>
            <a:ext cx="8001000" cy="41910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(task)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2667000"/>
            <a:ext cx="376237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ISR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CPU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TCB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CurrentTask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CurrentTask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NextTask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TCB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hồi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CPU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TCB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CurrentTask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(De-Scheduling)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kiển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bới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xung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nhịp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chiếm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50%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CPU,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phím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ấn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CPU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lãng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đợi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phím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bấm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huống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đợi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(busy wait).  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581400"/>
            <a:ext cx="7315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pPr lvl="0"/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Semaphores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/>
          </a:p>
        </p:txBody>
      </p:sp>
      <p:pic>
        <p:nvPicPr>
          <p:cNvPr id="102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85800"/>
            <a:ext cx="685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2819400"/>
            <a:ext cx="8458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Semaphore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Semaphore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đếm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trống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semaphore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đếm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đợi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lượt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hay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thiếu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thiếu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TCB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đợi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bổ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sung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đợi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29600" cy="482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2057400"/>
                <a:gridCol w="4648200"/>
              </a:tblGrid>
              <a:tr h="370840">
                <a:tc>
                  <a:txBody>
                    <a:bodyPr/>
                    <a:lstStyle/>
                    <a:p>
                      <a:pPr marL="65088" indent="-65088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Giá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trị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bộ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đếm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Con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trỏ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đợi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kế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tiếp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trong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khối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TCB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Trạng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thái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N&gt;0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5088" indent="-65088" algn="just"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N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nguồn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tài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nguyên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chưa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sử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dụng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N=0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65088" algn="just"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Không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có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nguồn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tài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nguyên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cho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phép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sử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dụng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và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chưa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có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tác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vụ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đợi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để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sử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dụng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tài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nguyên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N&lt;0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Tác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vụ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kế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tiếp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cần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đợi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giải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phóng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tài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nguyên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65088" algn="just"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N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tác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vụ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đợi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tài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nguyên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có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nghĩa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là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N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tài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nguyên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còn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Calibri"/>
                          <a:cs typeface="Times New Roman"/>
                        </a:rPr>
                        <a:t>thiếu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P()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V()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8229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lvl="0"/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đợi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219200"/>
            <a:ext cx="555307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RTX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RTX51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chuẩn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nhịp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RTX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Hộp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Semaphore.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121" name="Group 1"/>
          <p:cNvGrpSpPr>
            <a:grpSpLocks noChangeAspect="1"/>
          </p:cNvGrpSpPr>
          <p:nvPr/>
        </p:nvGrpSpPr>
        <p:grpSpPr bwMode="auto">
          <a:xfrm>
            <a:off x="914400" y="914400"/>
            <a:ext cx="7620000" cy="1485900"/>
            <a:chOff x="2527" y="227"/>
            <a:chExt cx="7200" cy="2005"/>
          </a:xfrm>
        </p:grpSpPr>
        <p:sp>
          <p:nvSpPr>
            <p:cNvPr id="5131" name="AutoShape 11"/>
            <p:cNvSpPr>
              <a:spLocks noChangeAspect="1" noChangeArrowheads="1" noTextEdit="1"/>
            </p:cNvSpPr>
            <p:nvPr/>
          </p:nvSpPr>
          <p:spPr bwMode="auto">
            <a:xfrm>
              <a:off x="2527" y="227"/>
              <a:ext cx="7200" cy="200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0" name="Text Box 10"/>
            <p:cNvSpPr txBox="1">
              <a:spLocks noChangeArrowheads="1"/>
            </p:cNvSpPr>
            <p:nvPr/>
          </p:nvSpPr>
          <p:spPr bwMode="auto">
            <a:xfrm>
              <a:off x="3127" y="227"/>
              <a:ext cx="1050" cy="4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Sensor 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29" name="Text Box 9"/>
            <p:cNvSpPr txBox="1">
              <a:spLocks noChangeArrowheads="1"/>
            </p:cNvSpPr>
            <p:nvPr/>
          </p:nvSpPr>
          <p:spPr bwMode="auto">
            <a:xfrm>
              <a:off x="3127" y="998"/>
              <a:ext cx="1050" cy="4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Sensor 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3127" y="1769"/>
              <a:ext cx="1050" cy="4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Sensor 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27" name="Oval 7"/>
            <p:cNvSpPr>
              <a:spLocks noChangeArrowheads="1"/>
            </p:cNvSpPr>
            <p:nvPr/>
          </p:nvSpPr>
          <p:spPr bwMode="auto">
            <a:xfrm>
              <a:off x="5077" y="535"/>
              <a:ext cx="1500" cy="138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Hệ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 </a:t>
              </a:r>
              <a:r>
                <a:rPr kumimoji="0" lang="en-US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thu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 </a:t>
              </a:r>
              <a:r>
                <a:rPr kumimoji="0" lang="en-US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thập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26" name="Text Box 6"/>
            <p:cNvSpPr txBox="1">
              <a:spLocks noChangeArrowheads="1"/>
            </p:cNvSpPr>
            <p:nvPr/>
          </p:nvSpPr>
          <p:spPr bwMode="auto">
            <a:xfrm>
              <a:off x="7477" y="998"/>
              <a:ext cx="1050" cy="4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PC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25" name="Line 5"/>
            <p:cNvSpPr>
              <a:spLocks noChangeShapeType="1"/>
            </p:cNvSpPr>
            <p:nvPr/>
          </p:nvSpPr>
          <p:spPr bwMode="auto">
            <a:xfrm>
              <a:off x="4177" y="381"/>
              <a:ext cx="900" cy="6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4" name="Line 4"/>
            <p:cNvSpPr>
              <a:spLocks noChangeShapeType="1"/>
            </p:cNvSpPr>
            <p:nvPr/>
          </p:nvSpPr>
          <p:spPr bwMode="auto">
            <a:xfrm>
              <a:off x="4177" y="1152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3" name="Line 3"/>
            <p:cNvSpPr>
              <a:spLocks noChangeShapeType="1"/>
            </p:cNvSpPr>
            <p:nvPr/>
          </p:nvSpPr>
          <p:spPr bwMode="auto">
            <a:xfrm flipV="1">
              <a:off x="4177" y="1307"/>
              <a:ext cx="900" cy="6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2" name="Line 2"/>
            <p:cNvSpPr>
              <a:spLocks noChangeShapeType="1"/>
            </p:cNvSpPr>
            <p:nvPr/>
          </p:nvSpPr>
          <p:spPr bwMode="auto">
            <a:xfrm>
              <a:off x="6727" y="1152"/>
              <a:ext cx="7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59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139" name="Group 19"/>
          <p:cNvGrpSpPr>
            <a:grpSpLocks noChangeAspect="1"/>
          </p:cNvGrpSpPr>
          <p:nvPr/>
        </p:nvGrpSpPr>
        <p:grpSpPr bwMode="auto">
          <a:xfrm>
            <a:off x="1219200" y="3048000"/>
            <a:ext cx="7080738" cy="3505200"/>
            <a:chOff x="2527" y="5467"/>
            <a:chExt cx="7200" cy="4012"/>
          </a:xfrm>
        </p:grpSpPr>
        <p:sp>
          <p:nvSpPr>
            <p:cNvPr id="5158" name="AutoShape 38"/>
            <p:cNvSpPr>
              <a:spLocks noChangeAspect="1" noChangeArrowheads="1" noTextEdit="1"/>
            </p:cNvSpPr>
            <p:nvPr/>
          </p:nvSpPr>
          <p:spPr bwMode="auto">
            <a:xfrm>
              <a:off x="2527" y="5467"/>
              <a:ext cx="7200" cy="401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7" name="Text Box 37"/>
            <p:cNvSpPr txBox="1">
              <a:spLocks noChangeArrowheads="1"/>
            </p:cNvSpPr>
            <p:nvPr/>
          </p:nvSpPr>
          <p:spPr bwMode="auto">
            <a:xfrm>
              <a:off x="2827" y="8398"/>
              <a:ext cx="2850" cy="10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56" name="Text Box 36"/>
            <p:cNvSpPr txBox="1">
              <a:spLocks noChangeArrowheads="1"/>
            </p:cNvSpPr>
            <p:nvPr/>
          </p:nvSpPr>
          <p:spPr bwMode="auto">
            <a:xfrm>
              <a:off x="2827" y="5621"/>
              <a:ext cx="2850" cy="10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55" name="Rectangle 35"/>
            <p:cNvSpPr>
              <a:spLocks noChangeArrowheads="1"/>
            </p:cNvSpPr>
            <p:nvPr/>
          </p:nvSpPr>
          <p:spPr bwMode="auto">
            <a:xfrm>
              <a:off x="2977" y="5930"/>
              <a:ext cx="1050" cy="4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Sensor 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54" name="Rectangle 34"/>
            <p:cNvSpPr>
              <a:spLocks noChangeArrowheads="1"/>
            </p:cNvSpPr>
            <p:nvPr/>
          </p:nvSpPr>
          <p:spPr bwMode="auto">
            <a:xfrm>
              <a:off x="4477" y="5930"/>
              <a:ext cx="1050" cy="4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MCU 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53" name="Line 33"/>
            <p:cNvSpPr>
              <a:spLocks noChangeShapeType="1"/>
            </p:cNvSpPr>
            <p:nvPr/>
          </p:nvSpPr>
          <p:spPr bwMode="auto">
            <a:xfrm>
              <a:off x="4027" y="6238"/>
              <a:ext cx="4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2" name="Text Box 32"/>
            <p:cNvSpPr txBox="1">
              <a:spLocks noChangeArrowheads="1"/>
            </p:cNvSpPr>
            <p:nvPr/>
          </p:nvSpPr>
          <p:spPr bwMode="auto">
            <a:xfrm>
              <a:off x="2827" y="7010"/>
              <a:ext cx="2850" cy="10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51" name="Rectangle 31"/>
            <p:cNvSpPr>
              <a:spLocks noChangeArrowheads="1"/>
            </p:cNvSpPr>
            <p:nvPr/>
          </p:nvSpPr>
          <p:spPr bwMode="auto">
            <a:xfrm>
              <a:off x="2977" y="7164"/>
              <a:ext cx="1050" cy="4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Sensor 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50" name="Rectangle 30"/>
            <p:cNvSpPr>
              <a:spLocks noChangeArrowheads="1"/>
            </p:cNvSpPr>
            <p:nvPr/>
          </p:nvSpPr>
          <p:spPr bwMode="auto">
            <a:xfrm>
              <a:off x="2977" y="8553"/>
              <a:ext cx="1050" cy="4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Sensor 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49" name="Rectangle 29"/>
            <p:cNvSpPr>
              <a:spLocks noChangeArrowheads="1"/>
            </p:cNvSpPr>
            <p:nvPr/>
          </p:nvSpPr>
          <p:spPr bwMode="auto">
            <a:xfrm>
              <a:off x="4477" y="7164"/>
              <a:ext cx="1050" cy="4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MCU 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48" name="Rectangle 28"/>
            <p:cNvSpPr>
              <a:spLocks noChangeArrowheads="1"/>
            </p:cNvSpPr>
            <p:nvPr/>
          </p:nvSpPr>
          <p:spPr bwMode="auto">
            <a:xfrm>
              <a:off x="4477" y="8553"/>
              <a:ext cx="1050" cy="4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MCU 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47" name="Line 27"/>
            <p:cNvSpPr>
              <a:spLocks noChangeShapeType="1"/>
            </p:cNvSpPr>
            <p:nvPr/>
          </p:nvSpPr>
          <p:spPr bwMode="auto">
            <a:xfrm>
              <a:off x="4027" y="7318"/>
              <a:ext cx="4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6" name="Line 26"/>
            <p:cNvSpPr>
              <a:spLocks noChangeShapeType="1"/>
            </p:cNvSpPr>
            <p:nvPr/>
          </p:nvSpPr>
          <p:spPr bwMode="auto">
            <a:xfrm>
              <a:off x="4027" y="8707"/>
              <a:ext cx="45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6727" y="7010"/>
              <a:ext cx="1200" cy="12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Hệ thu thập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44" name="Rectangle 24"/>
            <p:cNvSpPr>
              <a:spLocks noChangeArrowheads="1"/>
            </p:cNvSpPr>
            <p:nvPr/>
          </p:nvSpPr>
          <p:spPr bwMode="auto">
            <a:xfrm>
              <a:off x="8527" y="7164"/>
              <a:ext cx="900" cy="5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PC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43" name="Line 23"/>
            <p:cNvSpPr>
              <a:spLocks noChangeShapeType="1"/>
            </p:cNvSpPr>
            <p:nvPr/>
          </p:nvSpPr>
          <p:spPr bwMode="auto">
            <a:xfrm>
              <a:off x="5677" y="6084"/>
              <a:ext cx="1050" cy="12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2" name="Line 22"/>
            <p:cNvSpPr>
              <a:spLocks noChangeShapeType="1"/>
            </p:cNvSpPr>
            <p:nvPr/>
          </p:nvSpPr>
          <p:spPr bwMode="auto">
            <a:xfrm>
              <a:off x="5677" y="7473"/>
              <a:ext cx="10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1" name="Line 21"/>
            <p:cNvSpPr>
              <a:spLocks noChangeShapeType="1"/>
            </p:cNvSpPr>
            <p:nvPr/>
          </p:nvSpPr>
          <p:spPr bwMode="auto">
            <a:xfrm flipV="1">
              <a:off x="5677" y="7936"/>
              <a:ext cx="1050" cy="9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0" name="Line 20"/>
            <p:cNvSpPr>
              <a:spLocks noChangeShapeType="1"/>
            </p:cNvSpPr>
            <p:nvPr/>
          </p:nvSpPr>
          <p:spPr bwMode="auto">
            <a:xfrm>
              <a:off x="7927" y="7473"/>
              <a:ext cx="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(multitasking)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song song.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1262" y="1604962"/>
            <a:ext cx="418147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ghép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2057400"/>
          </a:xfrm>
        </p:spPr>
        <p:txBody>
          <a:bodyPr/>
          <a:lstStyle/>
          <a:p>
            <a:pPr lvl="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2771" name="Group 3"/>
          <p:cNvGrpSpPr>
            <a:grpSpLocks noChangeAspect="1"/>
          </p:cNvGrpSpPr>
          <p:nvPr/>
        </p:nvGrpSpPr>
        <p:grpSpPr bwMode="auto">
          <a:xfrm>
            <a:off x="609600" y="2971800"/>
            <a:ext cx="7467600" cy="3581400"/>
            <a:chOff x="2527" y="716"/>
            <a:chExt cx="7650" cy="3241"/>
          </a:xfrm>
        </p:grpSpPr>
        <p:sp>
          <p:nvSpPr>
            <p:cNvPr id="32790" name="AutoShape 22"/>
            <p:cNvSpPr>
              <a:spLocks noChangeAspect="1" noChangeArrowheads="1" noTextEdit="1"/>
            </p:cNvSpPr>
            <p:nvPr/>
          </p:nvSpPr>
          <p:spPr bwMode="auto">
            <a:xfrm>
              <a:off x="2527" y="716"/>
              <a:ext cx="7650" cy="324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9" name="Text Box 21"/>
            <p:cNvSpPr txBox="1">
              <a:spLocks noChangeArrowheads="1"/>
            </p:cNvSpPr>
            <p:nvPr/>
          </p:nvSpPr>
          <p:spPr bwMode="auto">
            <a:xfrm>
              <a:off x="3877" y="2414"/>
              <a:ext cx="1500" cy="4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     Xác nhận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2788" name="Text Box 20"/>
            <p:cNvSpPr txBox="1">
              <a:spLocks noChangeArrowheads="1"/>
            </p:cNvSpPr>
            <p:nvPr/>
          </p:nvSpPr>
          <p:spPr bwMode="auto">
            <a:xfrm>
              <a:off x="2977" y="871"/>
              <a:ext cx="900" cy="4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Clock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2787" name="Text Box 19"/>
            <p:cNvSpPr txBox="1">
              <a:spLocks noChangeArrowheads="1"/>
            </p:cNvSpPr>
            <p:nvPr/>
          </p:nvSpPr>
          <p:spPr bwMode="auto">
            <a:xfrm>
              <a:off x="2977" y="1796"/>
              <a:ext cx="900" cy="4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Master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2786" name="Text Box 18"/>
            <p:cNvSpPr txBox="1">
              <a:spLocks noChangeArrowheads="1"/>
            </p:cNvSpPr>
            <p:nvPr/>
          </p:nvSpPr>
          <p:spPr bwMode="auto">
            <a:xfrm>
              <a:off x="5377" y="1796"/>
              <a:ext cx="900" cy="4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Slave 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2785" name="Text Box 17"/>
            <p:cNvSpPr txBox="1">
              <a:spLocks noChangeArrowheads="1"/>
            </p:cNvSpPr>
            <p:nvPr/>
          </p:nvSpPr>
          <p:spPr bwMode="auto">
            <a:xfrm>
              <a:off x="7177" y="1796"/>
              <a:ext cx="900" cy="4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Slave 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2784" name="Text Box 16"/>
            <p:cNvSpPr txBox="1">
              <a:spLocks noChangeArrowheads="1"/>
            </p:cNvSpPr>
            <p:nvPr/>
          </p:nvSpPr>
          <p:spPr bwMode="auto">
            <a:xfrm>
              <a:off x="9127" y="1796"/>
              <a:ext cx="900" cy="4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Slave 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2783" name="Text Box 15"/>
            <p:cNvSpPr txBox="1">
              <a:spLocks noChangeArrowheads="1"/>
            </p:cNvSpPr>
            <p:nvPr/>
          </p:nvSpPr>
          <p:spPr bwMode="auto">
            <a:xfrm>
              <a:off x="8377" y="1951"/>
              <a:ext cx="600" cy="3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......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>
              <a:off x="3427" y="1334"/>
              <a:ext cx="0" cy="4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>
              <a:off x="3427" y="2259"/>
              <a:ext cx="1" cy="7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>
              <a:off x="3427" y="3031"/>
              <a:ext cx="61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>
              <a:off x="9577" y="2259"/>
              <a:ext cx="1" cy="7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8" name="Text Box 10"/>
            <p:cNvSpPr txBox="1">
              <a:spLocks noChangeArrowheads="1"/>
            </p:cNvSpPr>
            <p:nvPr/>
          </p:nvSpPr>
          <p:spPr bwMode="auto">
            <a:xfrm>
              <a:off x="5977" y="2414"/>
              <a:ext cx="1500" cy="4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     Xác nhận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2777" name="Text Box 9"/>
            <p:cNvSpPr txBox="1">
              <a:spLocks noChangeArrowheads="1"/>
            </p:cNvSpPr>
            <p:nvPr/>
          </p:nvSpPr>
          <p:spPr bwMode="auto">
            <a:xfrm>
              <a:off x="7777" y="2414"/>
              <a:ext cx="1500" cy="4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     Xác nhận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2776" name="Line 8"/>
            <p:cNvSpPr>
              <a:spLocks noChangeShapeType="1"/>
            </p:cNvSpPr>
            <p:nvPr/>
          </p:nvSpPr>
          <p:spPr bwMode="auto">
            <a:xfrm flipH="1">
              <a:off x="8077" y="2877"/>
              <a:ext cx="7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5" name="Line 7"/>
            <p:cNvSpPr>
              <a:spLocks noChangeShapeType="1"/>
            </p:cNvSpPr>
            <p:nvPr/>
          </p:nvSpPr>
          <p:spPr bwMode="auto">
            <a:xfrm flipH="1">
              <a:off x="6277" y="2877"/>
              <a:ext cx="7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4" name="Line 6"/>
            <p:cNvSpPr>
              <a:spLocks noChangeShapeType="1"/>
            </p:cNvSpPr>
            <p:nvPr/>
          </p:nvSpPr>
          <p:spPr bwMode="auto">
            <a:xfrm flipH="1">
              <a:off x="4327" y="2877"/>
              <a:ext cx="7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3" name="Line 5"/>
            <p:cNvSpPr>
              <a:spLocks noChangeShapeType="1"/>
            </p:cNvSpPr>
            <p:nvPr/>
          </p:nvSpPr>
          <p:spPr bwMode="auto">
            <a:xfrm>
              <a:off x="3277" y="3185"/>
              <a:ext cx="7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2" name="Text Box 4"/>
            <p:cNvSpPr txBox="1">
              <a:spLocks noChangeArrowheads="1"/>
            </p:cNvSpPr>
            <p:nvPr/>
          </p:nvSpPr>
          <p:spPr bwMode="auto">
            <a:xfrm>
              <a:off x="3127" y="3494"/>
              <a:ext cx="3150" cy="4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Nhịp thông báo từ Master đến Slave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đồng bộ thời gian sử dụng </a:t>
            </a:r>
            <a:r>
              <a:rPr 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ngắt </a:t>
            </a:r>
            <a:r>
              <a:rPr lang="en-US" sz="3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1828800" y="3886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666" y="1824238"/>
            <a:ext cx="2866667" cy="3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63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đồng bộ thời gian sử dụng UART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1828800" y="3886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1219200" y="2667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1219200" y="2667000"/>
            <a:ext cx="6057900" cy="1828800"/>
            <a:chOff x="2527" y="10592"/>
            <a:chExt cx="7950" cy="2469"/>
          </a:xfrm>
        </p:grpSpPr>
        <p:sp>
          <p:nvSpPr>
            <p:cNvPr id="6" name="AutoShape 17"/>
            <p:cNvSpPr>
              <a:spLocks noChangeAspect="1" noChangeArrowheads="1" noTextEdit="1"/>
            </p:cNvSpPr>
            <p:nvPr/>
          </p:nvSpPr>
          <p:spPr bwMode="auto">
            <a:xfrm>
              <a:off x="2527" y="10592"/>
              <a:ext cx="7950" cy="2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Text Box 16"/>
            <p:cNvSpPr txBox="1">
              <a:spLocks noChangeArrowheads="1"/>
            </p:cNvSpPr>
            <p:nvPr/>
          </p:nvSpPr>
          <p:spPr bwMode="auto">
            <a:xfrm>
              <a:off x="2527" y="11210"/>
              <a:ext cx="1050" cy="6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Tick Message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15"/>
            <p:cNvSpPr txBox="1">
              <a:spLocks noChangeArrowheads="1"/>
            </p:cNvSpPr>
            <p:nvPr/>
          </p:nvSpPr>
          <p:spPr bwMode="auto">
            <a:xfrm>
              <a:off x="3877" y="11209"/>
              <a:ext cx="1050" cy="6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ACK Message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5227" y="11209"/>
              <a:ext cx="1050" cy="6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Tick Message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6577" y="11209"/>
              <a:ext cx="1050" cy="6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ACK Message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7927" y="11209"/>
              <a:ext cx="1050" cy="6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Tick Message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427" y="10592"/>
              <a:ext cx="1800" cy="4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Slave tick (UART)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527" y="11981"/>
              <a:ext cx="7800" cy="4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Address-S1	 Address-S1	    Data for S1	      Data for S1           Address S2      Address-S2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2677" y="12290"/>
              <a:ext cx="7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2677" y="12290"/>
              <a:ext cx="0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5070" y="12282"/>
              <a:ext cx="0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7770" y="12282"/>
              <a:ext cx="0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5"/>
            <p:cNvSpPr>
              <a:spLocks noChangeShapeType="1"/>
            </p:cNvSpPr>
            <p:nvPr/>
          </p:nvSpPr>
          <p:spPr bwMode="auto">
            <a:xfrm>
              <a:off x="3570" y="10893"/>
              <a:ext cx="0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6270" y="10893"/>
              <a:ext cx="0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3"/>
            <p:cNvSpPr>
              <a:spLocks noChangeShapeType="1"/>
            </p:cNvSpPr>
            <p:nvPr/>
          </p:nvSpPr>
          <p:spPr bwMode="auto">
            <a:xfrm>
              <a:off x="8970" y="10893"/>
              <a:ext cx="0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Text Box 2"/>
            <p:cNvSpPr txBox="1">
              <a:spLocks noChangeArrowheads="1"/>
            </p:cNvSpPr>
            <p:nvPr/>
          </p:nvSpPr>
          <p:spPr bwMode="auto">
            <a:xfrm>
              <a:off x="2527" y="12598"/>
              <a:ext cx="2100" cy="4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Master tick (Timer)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33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dirty="0"/>
              <a:t>ƯU NHƯỢC ĐIỂM KHI TĂNG SỐ CPU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09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8259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2800" dirty="0" err="1">
                          <a:latin typeface="Times New Roman"/>
                          <a:ea typeface="Calibri"/>
                          <a:cs typeface="Times New Roman"/>
                        </a:rPr>
                        <a:t>Ưu</a:t>
                      </a: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latin typeface="Times New Roman"/>
                          <a:ea typeface="Calibri"/>
                          <a:cs typeface="Times New Roman"/>
                        </a:rPr>
                        <a:t>điểm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2800" dirty="0" err="1">
                          <a:latin typeface="Times New Roman"/>
                          <a:ea typeface="Calibri"/>
                          <a:cs typeface="Times New Roman"/>
                        </a:rPr>
                        <a:t>Nhược</a:t>
                      </a: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latin typeface="Times New Roman"/>
                          <a:ea typeface="Calibri"/>
                          <a:cs typeface="Times New Roman"/>
                        </a:rPr>
                        <a:t>điểm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532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latin typeface="Times New Roman"/>
                          <a:ea typeface="Calibri"/>
                          <a:cs typeface="Times New Roman"/>
                        </a:rPr>
                        <a:t>Hai</a:t>
                      </a: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latin typeface="Times New Roman"/>
                          <a:ea typeface="Calibri"/>
                          <a:cs typeface="Times New Roman"/>
                        </a:rPr>
                        <a:t>chương</a:t>
                      </a: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latin typeface="Times New Roman"/>
                          <a:ea typeface="Calibri"/>
                          <a:cs typeface="Times New Roman"/>
                        </a:rPr>
                        <a:t>trình</a:t>
                      </a: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latin typeface="Times New Roman"/>
                          <a:ea typeface="Calibri"/>
                          <a:cs typeface="Times New Roman"/>
                        </a:rPr>
                        <a:t>được</a:t>
                      </a: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latin typeface="Times New Roman"/>
                          <a:ea typeface="Calibri"/>
                          <a:cs typeface="Times New Roman"/>
                        </a:rPr>
                        <a:t>bảo</a:t>
                      </a: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latin typeface="Times New Roman"/>
                          <a:ea typeface="Calibri"/>
                          <a:cs typeface="Times New Roman"/>
                        </a:rPr>
                        <a:t>vệ</a:t>
                      </a: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latin typeface="Times New Roman"/>
                          <a:ea typeface="Calibri"/>
                          <a:cs typeface="Times New Roman"/>
                        </a:rPr>
                        <a:t>tránh</a:t>
                      </a: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latin typeface="Times New Roman"/>
                          <a:ea typeface="Calibri"/>
                          <a:cs typeface="Times New Roman"/>
                        </a:rPr>
                        <a:t>sự</a:t>
                      </a: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latin typeface="Times New Roman"/>
                          <a:ea typeface="Calibri"/>
                          <a:cs typeface="Times New Roman"/>
                        </a:rPr>
                        <a:t>ảnh</a:t>
                      </a: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latin typeface="Times New Roman"/>
                          <a:ea typeface="Calibri"/>
                          <a:cs typeface="Times New Roman"/>
                        </a:rPr>
                        <a:t>hưởng</a:t>
                      </a: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latin typeface="Times New Roman"/>
                          <a:ea typeface="Calibri"/>
                          <a:cs typeface="Times New Roman"/>
                        </a:rPr>
                        <a:t>lẫn</a:t>
                      </a: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latin typeface="Times New Roman"/>
                          <a:ea typeface="Calibri"/>
                          <a:cs typeface="Times New Roman"/>
                        </a:rPr>
                        <a:t>nhau</a:t>
                      </a: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. </a:t>
                      </a:r>
                      <a:r>
                        <a:rPr lang="en-US" sz="2800" dirty="0" err="1">
                          <a:latin typeface="Times New Roman"/>
                          <a:ea typeface="Calibri"/>
                          <a:cs typeface="Times New Roman"/>
                        </a:rPr>
                        <a:t>Nếu</a:t>
                      </a: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latin typeface="Times New Roman"/>
                          <a:ea typeface="Calibri"/>
                          <a:cs typeface="Times New Roman"/>
                        </a:rPr>
                        <a:t>một</a:t>
                      </a: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latin typeface="Times New Roman"/>
                          <a:ea typeface="Calibri"/>
                          <a:cs typeface="Times New Roman"/>
                        </a:rPr>
                        <a:t>chương</a:t>
                      </a: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latin typeface="Times New Roman"/>
                          <a:ea typeface="Calibri"/>
                          <a:cs typeface="Times New Roman"/>
                        </a:rPr>
                        <a:t>trình</a:t>
                      </a: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latin typeface="Times New Roman"/>
                          <a:ea typeface="Calibri"/>
                          <a:cs typeface="Times New Roman"/>
                        </a:rPr>
                        <a:t>có</a:t>
                      </a: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latin typeface="Times New Roman"/>
                          <a:ea typeface="Calibri"/>
                          <a:cs typeface="Times New Roman"/>
                        </a:rPr>
                        <a:t>lỗi</a:t>
                      </a: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latin typeface="Times New Roman"/>
                          <a:ea typeface="Calibri"/>
                          <a:cs typeface="Times New Roman"/>
                        </a:rPr>
                        <a:t>cũng</a:t>
                      </a: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latin typeface="Times New Roman"/>
                          <a:ea typeface="Calibri"/>
                          <a:cs typeface="Times New Roman"/>
                        </a:rPr>
                        <a:t>không</a:t>
                      </a: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latin typeface="Times New Roman"/>
                          <a:ea typeface="Calibri"/>
                          <a:cs typeface="Times New Roman"/>
                        </a:rPr>
                        <a:t>ảnh</a:t>
                      </a: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latin typeface="Times New Roman"/>
                          <a:ea typeface="Calibri"/>
                          <a:cs typeface="Times New Roman"/>
                        </a:rPr>
                        <a:t>hưởng</a:t>
                      </a: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latin typeface="Times New Roman"/>
                          <a:ea typeface="Calibri"/>
                          <a:cs typeface="Times New Roman"/>
                        </a:rPr>
                        <a:t>đến</a:t>
                      </a: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latin typeface="Times New Roman"/>
                          <a:ea typeface="Calibri"/>
                          <a:cs typeface="Times New Roman"/>
                        </a:rPr>
                        <a:t>cái</a:t>
                      </a: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latin typeface="Times New Roman"/>
                          <a:ea typeface="Calibri"/>
                          <a:cs typeface="Times New Roman"/>
                        </a:rPr>
                        <a:t>kia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2800" dirty="0" err="1">
                          <a:latin typeface="Times New Roman"/>
                          <a:ea typeface="Calibri"/>
                          <a:cs typeface="Times New Roman"/>
                        </a:rPr>
                        <a:t>Cần</a:t>
                      </a: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latin typeface="Times New Roman"/>
                          <a:ea typeface="Calibri"/>
                          <a:cs typeface="Times New Roman"/>
                        </a:rPr>
                        <a:t>sử</a:t>
                      </a: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latin typeface="Times New Roman"/>
                          <a:ea typeface="Calibri"/>
                          <a:cs typeface="Times New Roman"/>
                        </a:rPr>
                        <a:t>dụng</a:t>
                      </a: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latin typeface="Times New Roman"/>
                          <a:ea typeface="Calibri"/>
                          <a:cs typeface="Times New Roman"/>
                        </a:rPr>
                        <a:t>thêm</a:t>
                      </a: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 CPU, ROM </a:t>
                      </a:r>
                      <a:r>
                        <a:rPr lang="en-US" sz="2800" dirty="0" err="1">
                          <a:latin typeface="Times New Roman"/>
                          <a:ea typeface="Calibri"/>
                          <a:cs typeface="Times New Roman"/>
                        </a:rPr>
                        <a:t>và</a:t>
                      </a: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 RAM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259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endParaRPr lang="en-US" sz="2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2800" dirty="0" err="1">
                          <a:latin typeface="Times New Roman"/>
                          <a:ea typeface="Calibri"/>
                          <a:cs typeface="Times New Roman"/>
                        </a:rPr>
                        <a:t>Hai</a:t>
                      </a: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latin typeface="Times New Roman"/>
                          <a:ea typeface="Calibri"/>
                          <a:cs typeface="Times New Roman"/>
                        </a:rPr>
                        <a:t>chương</a:t>
                      </a: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latin typeface="Times New Roman"/>
                          <a:ea typeface="Calibri"/>
                          <a:cs typeface="Times New Roman"/>
                        </a:rPr>
                        <a:t>trình</a:t>
                      </a: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latin typeface="Times New Roman"/>
                          <a:ea typeface="Calibri"/>
                          <a:cs typeface="Times New Roman"/>
                        </a:rPr>
                        <a:t>không</a:t>
                      </a: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latin typeface="Times New Roman"/>
                          <a:ea typeface="Calibri"/>
                          <a:cs typeface="Times New Roman"/>
                        </a:rPr>
                        <a:t>thể</a:t>
                      </a: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latin typeface="Times New Roman"/>
                          <a:ea typeface="Calibri"/>
                          <a:cs typeface="Times New Roman"/>
                        </a:rPr>
                        <a:t>liên</a:t>
                      </a: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latin typeface="Times New Roman"/>
                          <a:ea typeface="Calibri"/>
                          <a:cs typeface="Times New Roman"/>
                        </a:rPr>
                        <a:t>hệ</a:t>
                      </a: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latin typeface="Times New Roman"/>
                          <a:ea typeface="Calibri"/>
                          <a:cs typeface="Times New Roman"/>
                        </a:rPr>
                        <a:t>dữ</a:t>
                      </a: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latin typeface="Times New Roman"/>
                          <a:ea typeface="Calibri"/>
                          <a:cs typeface="Times New Roman"/>
                        </a:rPr>
                        <a:t>liệu</a:t>
                      </a: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latin typeface="Times New Roman"/>
                          <a:ea typeface="Calibri"/>
                          <a:cs typeface="Times New Roman"/>
                        </a:rPr>
                        <a:t>với</a:t>
                      </a: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latin typeface="Times New Roman"/>
                          <a:ea typeface="Calibri"/>
                          <a:cs typeface="Times New Roman"/>
                        </a:rPr>
                        <a:t>nhau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46000" y="2261181"/>
            <a:ext cx="5652000" cy="32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07236" y="1600200"/>
            <a:ext cx="412952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soát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371600"/>
            <a:ext cx="5486400" cy="4228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soát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vụ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CPU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CPU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soát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CPU.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 CPU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CPU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khôi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CPU0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hồi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CPU1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 CPU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bớt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 CPU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2 CPU ở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TCB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soát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CPU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TCB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CPU,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TCB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TCB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CPU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soát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12000" y="1600200"/>
            <a:ext cx="6120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891</Words>
  <Application>Microsoft Office PowerPoint</Application>
  <PresentationFormat>On-screen Show (4:3)</PresentationFormat>
  <Paragraphs>106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Times New Roman</vt:lpstr>
      <vt:lpstr>Office Theme</vt:lpstr>
      <vt:lpstr>Quyền ưu tiên chế độ đa nhiệm</vt:lpstr>
      <vt:lpstr>PowerPoint Presentation</vt:lpstr>
      <vt:lpstr>ƯU NHƯỢC ĐIỂM KHI TĂNG SỐ CPU</vt:lpstr>
      <vt:lpstr>CHUYỂN TÁC VỤ </vt:lpstr>
      <vt:lpstr>CHUYỂN TÁC VỤ </vt:lpstr>
      <vt:lpstr>Khối kiểm soát tác vụ </vt:lpstr>
      <vt:lpstr>Kiểm soát tác vụ</vt:lpstr>
      <vt:lpstr>Sử dụng 1 CPU</vt:lpstr>
      <vt:lpstr>Khối kiểm soát tác vụ</vt:lpstr>
      <vt:lpstr>Thực hiện chuyển tác vụ thông qua hàm dịch vụ ngắt (ISR)</vt:lpstr>
      <vt:lpstr>Xóa lập lịch (De-Scheduling)</vt:lpstr>
      <vt:lpstr>Quyền sử dụng tài nguyên (Semaphores)</vt:lpstr>
      <vt:lpstr>PowerPoint Presentation</vt:lpstr>
      <vt:lpstr>Hàm P() và hàm V()</vt:lpstr>
      <vt:lpstr>Hàng đợi</vt:lpstr>
      <vt:lpstr>Cấu trúc hệ điều hành RTX</vt:lpstr>
      <vt:lpstr>Hệ điều hành RTX51</vt:lpstr>
      <vt:lpstr>Lập trình trên hệ điều hành RTX</vt:lpstr>
      <vt:lpstr>Đa vi xử lý</vt:lpstr>
      <vt:lpstr>Nhiệm vụ phối ghép</vt:lpstr>
      <vt:lpstr>Phương pháp đồng bộ thời gian sử dụng ngắt ngoài</vt:lpstr>
      <vt:lpstr>Phương pháp đồng bộ thời gian sử dụng UART</vt:lpstr>
    </vt:vector>
  </TitlesOfParts>
  <Company>Chi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Quyền ưu tiên chế độ đa nhiệm</dc:title>
  <dc:creator>Hai</dc:creator>
  <cp:lastModifiedBy>Nguyen Thanh Hai</cp:lastModifiedBy>
  <cp:revision>18</cp:revision>
  <dcterms:created xsi:type="dcterms:W3CDTF">2014-03-12T04:02:06Z</dcterms:created>
  <dcterms:modified xsi:type="dcterms:W3CDTF">2018-03-18T14:01:11Z</dcterms:modified>
</cp:coreProperties>
</file>