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1"/>
  </p:sldMasterIdLst>
  <p:notesMasterIdLst>
    <p:notesMasterId r:id="rId38"/>
  </p:notesMasterIdLst>
  <p:sldIdLst>
    <p:sldId id="256" r:id="rId2"/>
    <p:sldId id="257" r:id="rId3"/>
    <p:sldId id="258" r:id="rId4"/>
    <p:sldId id="347" r:id="rId5"/>
    <p:sldId id="348" r:id="rId6"/>
    <p:sldId id="349" r:id="rId7"/>
    <p:sldId id="350" r:id="rId8"/>
    <p:sldId id="266" r:id="rId9"/>
    <p:sldId id="344" r:id="rId10"/>
    <p:sldId id="345" r:id="rId11"/>
    <p:sldId id="346" r:id="rId12"/>
    <p:sldId id="311" r:id="rId13"/>
    <p:sldId id="324" r:id="rId14"/>
    <p:sldId id="325" r:id="rId15"/>
    <p:sldId id="326" r:id="rId16"/>
    <p:sldId id="327" r:id="rId17"/>
    <p:sldId id="328" r:id="rId18"/>
    <p:sldId id="329" r:id="rId19"/>
    <p:sldId id="330" r:id="rId20"/>
    <p:sldId id="331" r:id="rId21"/>
    <p:sldId id="333" r:id="rId22"/>
    <p:sldId id="334" r:id="rId23"/>
    <p:sldId id="352" r:id="rId24"/>
    <p:sldId id="335" r:id="rId25"/>
    <p:sldId id="351" r:id="rId26"/>
    <p:sldId id="336" r:id="rId27"/>
    <p:sldId id="354" r:id="rId28"/>
    <p:sldId id="340" r:id="rId29"/>
    <p:sldId id="356" r:id="rId30"/>
    <p:sldId id="353" r:id="rId31"/>
    <p:sldId id="337" r:id="rId32"/>
    <p:sldId id="338" r:id="rId33"/>
    <p:sldId id="355" r:id="rId34"/>
    <p:sldId id="342" r:id="rId35"/>
    <p:sldId id="357" r:id="rId36"/>
    <p:sldId id="272" r:id="rId37"/>
  </p:sldIdLst>
  <p:sldSz cx="9144000" cy="5143500" type="screen16x9"/>
  <p:notesSz cx="6858000" cy="9144000"/>
  <p:embeddedFontLst>
    <p:embeddedFont>
      <p:font typeface="Calibri" panose="020F0502020204030204" pitchFamily="34" charset="0"/>
      <p:regular r:id="rId39"/>
      <p:bold r:id="rId40"/>
      <p:italic r:id="rId41"/>
      <p:boldItalic r:id="rId42"/>
    </p:embeddedFont>
    <p:embeddedFont>
      <p:font typeface="Fira Sans Condensed" panose="020B0604020202020204" charset="0"/>
      <p:regular r:id="rId43"/>
      <p:bold r:id="rId44"/>
      <p:italic r:id="rId45"/>
      <p:boldItalic r:id="rId46"/>
    </p:embeddedFont>
    <p:embeddedFont>
      <p:font typeface="Cambria Math" panose="02040503050406030204" pitchFamily="18" charset="0"/>
      <p:regular r:id="rId47"/>
    </p:embeddedFont>
    <p:embeddedFont>
      <p:font typeface="Muli" panose="020B0604020202020204" charset="0"/>
      <p:regular r:id="rId48"/>
      <p:bold r:id="rId49"/>
      <p:italic r:id="rId50"/>
      <p:boldItalic r:id="rId51"/>
    </p:embeddedFont>
    <p:embeddedFont>
      <p:font typeface="Fira Sans Condensed ExtraBold" panose="020B0604020202020204" charset="0"/>
      <p:bold r:id="rId52"/>
      <p:boldItalic r:id="rId5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AB1889E-70CA-4BA8-AA87-B6DCFEF14ED4}">
  <a:tblStyle styleId="{9AB1889E-70CA-4BA8-AA87-B6DCFEF14ED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069" autoAdjust="0"/>
    <p:restoredTop sz="94660"/>
  </p:normalViewPr>
  <p:slideViewPr>
    <p:cSldViewPr snapToGrid="0">
      <p:cViewPr varScale="1">
        <p:scale>
          <a:sx n="110" d="100"/>
          <a:sy n="110" d="100"/>
        </p:scale>
        <p:origin x="821"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4.fntdata"/><Relationship Id="rId47" Type="http://schemas.openxmlformats.org/officeDocument/2006/relationships/font" Target="fonts/font9.fntdata"/><Relationship Id="rId50" Type="http://schemas.openxmlformats.org/officeDocument/2006/relationships/font" Target="fonts/font12.fntdata"/><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2.fntdata"/><Relationship Id="rId45" Type="http://schemas.openxmlformats.org/officeDocument/2006/relationships/font" Target="fonts/font7.fntdata"/><Relationship Id="rId53" Type="http://schemas.openxmlformats.org/officeDocument/2006/relationships/font" Target="fonts/font15.fntdata"/><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5.fntdata"/><Relationship Id="rId48" Type="http://schemas.openxmlformats.org/officeDocument/2006/relationships/font" Target="fonts/font10.fntdata"/><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font" Target="fonts/font13.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46" Type="http://schemas.openxmlformats.org/officeDocument/2006/relationships/font" Target="fonts/font8.fntdata"/><Relationship Id="rId20" Type="http://schemas.openxmlformats.org/officeDocument/2006/relationships/slide" Target="slides/slide19.xml"/><Relationship Id="rId41" Type="http://schemas.openxmlformats.org/officeDocument/2006/relationships/font" Target="fonts/font3.fntdata"/><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1.fntdata"/><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6.fntdata"/><Relationship Id="rId52" Type="http://schemas.openxmlformats.org/officeDocument/2006/relationships/font" Target="fonts/font1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71c787723f_0_170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71c787723f_0_170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424629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71c787723f_0_170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71c787723f_0_170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907482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71c787723f_0_170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71c787723f_0_170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286913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71c787723f_0_170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71c787723f_0_170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602994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71c787723f_0_170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71c787723f_0_170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705800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71c787723f_0_170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71c787723f_0_170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250648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71c787723f_0_170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71c787723f_0_170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035847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71c787723f_0_170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71c787723f_0_170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198736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71c787723f_0_170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71c787723f_0_170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144937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71c787723f_0_170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71c787723f_0_170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17828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71e60a7887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71e60a7887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71c787723f_0_170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71c787723f_0_170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038000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71c787723f_0_170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71c787723f_0_170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66518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71c787723f_0_170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71c787723f_0_170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620922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71c787723f_0_170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71c787723f_0_170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964371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71c787723f_0_170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71c787723f_0_170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277288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71c787723f_0_170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71c787723f_0_170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832082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71c787723f_0_170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71c787723f_0_170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07490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71c787723f_0_170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71c787723f_0_170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3921616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71c787723f_0_170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71c787723f_0_170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693389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71c787723f_0_170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71c787723f_0_170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794331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703d6efd59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703d6efd59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71c787723f_0_170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71c787723f_0_170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1621820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71c787723f_0_170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71c787723f_0_170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5936994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71c787723f_0_170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71c787723f_0_170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3369754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71c787723f_0_170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71c787723f_0_170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4426542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71c787723f_0_170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71c787723f_0_170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333830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71c787723f_0_170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71c787723f_0_170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2689598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9"/>
        <p:cNvGrpSpPr/>
        <p:nvPr/>
      </p:nvGrpSpPr>
      <p:grpSpPr>
        <a:xfrm>
          <a:off x="0" y="0"/>
          <a:ext cx="0" cy="0"/>
          <a:chOff x="0" y="0"/>
          <a:chExt cx="0" cy="0"/>
        </a:xfrm>
      </p:grpSpPr>
      <p:sp>
        <p:nvSpPr>
          <p:cNvPr id="1960" name="Google Shape;1960;g71c787723f_0_17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1" name="Google Shape;1961;g71c787723f_0_17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71c787723f_0_170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71c787723f_0_170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868818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71c787723f_0_170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71c787723f_0_170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182152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71c787723f_0_170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71c787723f_0_170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640835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71c787723f_0_170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71c787723f_0_170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390392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71c787723f_0_170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71c787723f_0_170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71c787723f_0_170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71c787723f_0_170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31180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p:nvPr/>
        </p:nvSpPr>
        <p:spPr>
          <a:xfrm>
            <a:off x="-126775" y="-82000"/>
            <a:ext cx="9474200" cy="5289550"/>
          </a:xfrm>
          <a:custGeom>
            <a:avLst/>
            <a:gdLst/>
            <a:ahLst/>
            <a:cxnLst/>
            <a:rect l="l" t="t" r="r" b="b"/>
            <a:pathLst>
              <a:path w="378968" h="211582" extrusionOk="0">
                <a:moveTo>
                  <a:pt x="0" y="60960"/>
                </a:moveTo>
                <a:lnTo>
                  <a:pt x="50038" y="0"/>
                </a:lnTo>
                <a:lnTo>
                  <a:pt x="1778" y="114554"/>
                </a:lnTo>
                <a:lnTo>
                  <a:pt x="106172" y="762"/>
                </a:lnTo>
                <a:lnTo>
                  <a:pt x="289560" y="211074"/>
                </a:lnTo>
                <a:lnTo>
                  <a:pt x="374650" y="153924"/>
                </a:lnTo>
                <a:lnTo>
                  <a:pt x="322326" y="211582"/>
                </a:lnTo>
                <a:lnTo>
                  <a:pt x="378968" y="190500"/>
                </a:lnTo>
              </a:path>
            </a:pathLst>
          </a:custGeom>
          <a:noFill/>
          <a:ln w="9525" cap="flat" cmpd="sng">
            <a:solidFill>
              <a:schemeClr val="accent1"/>
            </a:solidFill>
            <a:prstDash val="solid"/>
            <a:round/>
            <a:headEnd type="none" w="med" len="med"/>
            <a:tailEnd type="none" w="med" len="med"/>
          </a:ln>
          <a:effectLst>
            <a:outerShdw blurRad="57150" dist="19050" dir="5400000" algn="bl" rotWithShape="0">
              <a:srgbClr val="000000">
                <a:alpha val="9000"/>
              </a:srgbClr>
            </a:outerShdw>
          </a:effectLst>
        </p:spPr>
      </p:sp>
      <p:sp>
        <p:nvSpPr>
          <p:cNvPr id="11" name="Google Shape;11;p2"/>
          <p:cNvSpPr txBox="1">
            <a:spLocks noGrp="1"/>
          </p:cNvSpPr>
          <p:nvPr>
            <p:ph type="ctrTitle"/>
          </p:nvPr>
        </p:nvSpPr>
        <p:spPr>
          <a:xfrm>
            <a:off x="311700" y="2207018"/>
            <a:ext cx="8520600" cy="576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744468"/>
            <a:ext cx="8520600" cy="478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Bullet Points">
  <p:cSld name="TITLE_AND_TWO_COLUMNS_1">
    <p:bg>
      <p:bgPr>
        <a:blipFill>
          <a:blip r:embed="rId2">
            <a:alphaModFix/>
          </a:blip>
          <a:stretch>
            <a:fillRect/>
          </a:stretch>
        </a:blipFill>
        <a:effectLst/>
      </p:bgPr>
    </p:bg>
    <p:spTree>
      <p:nvGrpSpPr>
        <p:cNvPr id="1" name="Shape 49"/>
        <p:cNvGrpSpPr/>
        <p:nvPr/>
      </p:nvGrpSpPr>
      <p:grpSpPr>
        <a:xfrm>
          <a:off x="0" y="0"/>
          <a:ext cx="0" cy="0"/>
          <a:chOff x="0" y="0"/>
          <a:chExt cx="0" cy="0"/>
        </a:xfrm>
      </p:grpSpPr>
      <p:sp>
        <p:nvSpPr>
          <p:cNvPr id="50" name="Google Shape;50;p13"/>
          <p:cNvSpPr txBox="1">
            <a:spLocks noGrp="1"/>
          </p:cNvSpPr>
          <p:nvPr>
            <p:ph type="body" idx="1"/>
          </p:nvPr>
        </p:nvSpPr>
        <p:spPr>
          <a:xfrm>
            <a:off x="789500" y="1184750"/>
            <a:ext cx="7111200" cy="3119400"/>
          </a:xfrm>
          <a:prstGeom prst="rect">
            <a:avLst/>
          </a:prstGeom>
        </p:spPr>
        <p:txBody>
          <a:bodyPr spcFirstLastPara="1" wrap="square" lIns="91425" tIns="91425" rIns="91425" bIns="91425" anchor="t" anchorCtr="0">
            <a:noAutofit/>
          </a:bodyPr>
          <a:lstStyle>
            <a:lvl1pPr marL="457200" lvl="0" indent="-307975" rtl="0">
              <a:spcBef>
                <a:spcPts val="0"/>
              </a:spcBef>
              <a:spcAft>
                <a:spcPts val="0"/>
              </a:spcAft>
              <a:buSzPts val="1250"/>
              <a:buChar char="●"/>
              <a:defRPr sz="1250"/>
            </a:lvl1pPr>
            <a:lvl2pPr marL="914400" lvl="1" indent="-307975" rtl="0">
              <a:spcBef>
                <a:spcPts val="1600"/>
              </a:spcBef>
              <a:spcAft>
                <a:spcPts val="0"/>
              </a:spcAft>
              <a:buSzPts val="1250"/>
              <a:buChar char="○"/>
              <a:defRPr sz="1250"/>
            </a:lvl2pPr>
            <a:lvl3pPr marL="1371600" lvl="2" indent="-307975" rtl="0">
              <a:spcBef>
                <a:spcPts val="1600"/>
              </a:spcBef>
              <a:spcAft>
                <a:spcPts val="0"/>
              </a:spcAft>
              <a:buSzPts val="1250"/>
              <a:buChar char="■"/>
              <a:defRPr sz="1250"/>
            </a:lvl3pPr>
            <a:lvl4pPr marL="1828800" lvl="3" indent="-307975" rtl="0">
              <a:spcBef>
                <a:spcPts val="1600"/>
              </a:spcBef>
              <a:spcAft>
                <a:spcPts val="0"/>
              </a:spcAft>
              <a:buSzPts val="1250"/>
              <a:buChar char="●"/>
              <a:defRPr sz="1250"/>
            </a:lvl4pPr>
            <a:lvl5pPr marL="2286000" lvl="4" indent="-307975" rtl="0">
              <a:spcBef>
                <a:spcPts val="1600"/>
              </a:spcBef>
              <a:spcAft>
                <a:spcPts val="0"/>
              </a:spcAft>
              <a:buSzPts val="1250"/>
              <a:buChar char="○"/>
              <a:defRPr sz="1250"/>
            </a:lvl5pPr>
            <a:lvl6pPr marL="2743200" lvl="5" indent="-307975" rtl="0">
              <a:spcBef>
                <a:spcPts val="1600"/>
              </a:spcBef>
              <a:spcAft>
                <a:spcPts val="0"/>
              </a:spcAft>
              <a:buSzPts val="1250"/>
              <a:buChar char="■"/>
              <a:defRPr sz="1250"/>
            </a:lvl6pPr>
            <a:lvl7pPr marL="3200400" lvl="6" indent="-307975" rtl="0">
              <a:spcBef>
                <a:spcPts val="1600"/>
              </a:spcBef>
              <a:spcAft>
                <a:spcPts val="0"/>
              </a:spcAft>
              <a:buSzPts val="1250"/>
              <a:buChar char="●"/>
              <a:defRPr sz="1250"/>
            </a:lvl7pPr>
            <a:lvl8pPr marL="3657600" lvl="7" indent="-307975" rtl="0">
              <a:spcBef>
                <a:spcPts val="1600"/>
              </a:spcBef>
              <a:spcAft>
                <a:spcPts val="0"/>
              </a:spcAft>
              <a:buSzPts val="1250"/>
              <a:buChar char="○"/>
              <a:defRPr sz="1250"/>
            </a:lvl8pPr>
            <a:lvl9pPr marL="4114800" lvl="8" indent="-307975" rtl="0">
              <a:spcBef>
                <a:spcPts val="1600"/>
              </a:spcBef>
              <a:spcAft>
                <a:spcPts val="1600"/>
              </a:spcAft>
              <a:buSzPts val="1250"/>
              <a:buChar char="■"/>
              <a:defRPr sz="1250"/>
            </a:lvl9pPr>
          </a:lstStyle>
          <a:p>
            <a:endParaRPr/>
          </a:p>
        </p:txBody>
      </p:sp>
      <p:sp>
        <p:nvSpPr>
          <p:cNvPr id="51" name="Google Shape;51;p13"/>
          <p:cNvSpPr txBox="1">
            <a:spLocks noGrp="1"/>
          </p:cNvSpPr>
          <p:nvPr>
            <p:ph type="title"/>
          </p:nvPr>
        </p:nvSpPr>
        <p:spPr>
          <a:xfrm>
            <a:off x="677950" y="38917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SECTION_TITLE_AND_DESCRIPTION_1">
    <p:bg>
      <p:bgPr>
        <a:blipFill>
          <a:blip r:embed="rId2">
            <a:alphaModFix/>
          </a:blip>
          <a:stretch>
            <a:fillRect/>
          </a:stretch>
        </a:blipFill>
        <a:effectLst/>
      </p:bgPr>
    </p:bg>
    <p:spTree>
      <p:nvGrpSpPr>
        <p:cNvPr id="1" name="Shape 52"/>
        <p:cNvGrpSpPr/>
        <p:nvPr/>
      </p:nvGrpSpPr>
      <p:grpSpPr>
        <a:xfrm>
          <a:off x="0" y="0"/>
          <a:ext cx="0" cy="0"/>
          <a:chOff x="0" y="0"/>
          <a:chExt cx="0" cy="0"/>
        </a:xfrm>
      </p:grpSpPr>
      <p:sp>
        <p:nvSpPr>
          <p:cNvPr id="53" name="Google Shape;53;p14"/>
          <p:cNvSpPr/>
          <p:nvPr/>
        </p:nvSpPr>
        <p:spPr>
          <a:xfrm>
            <a:off x="-1815650" y="-379800"/>
            <a:ext cx="11252200" cy="4546600"/>
          </a:xfrm>
          <a:custGeom>
            <a:avLst/>
            <a:gdLst/>
            <a:ahLst/>
            <a:cxnLst/>
            <a:rect l="l" t="t" r="r" b="b"/>
            <a:pathLst>
              <a:path w="450088" h="181864" extrusionOk="0">
                <a:moveTo>
                  <a:pt x="450088" y="181864"/>
                </a:moveTo>
                <a:lnTo>
                  <a:pt x="0" y="151384"/>
                </a:lnTo>
                <a:lnTo>
                  <a:pt x="244856" y="10160"/>
                </a:lnTo>
                <a:lnTo>
                  <a:pt x="448564" y="168656"/>
                </a:lnTo>
                <a:lnTo>
                  <a:pt x="399796" y="0"/>
                </a:lnTo>
              </a:path>
            </a:pathLst>
          </a:custGeom>
          <a:noFill/>
          <a:ln w="9525" cap="flat" cmpd="sng">
            <a:solidFill>
              <a:schemeClr val="accent1"/>
            </a:solidFill>
            <a:prstDash val="solid"/>
            <a:round/>
            <a:headEnd type="none" w="med" len="med"/>
            <a:tailEnd type="none" w="med" len="med"/>
          </a:ln>
          <a:effectLst>
            <a:outerShdw blurRad="57150" dist="19050" dir="5400000" algn="bl" rotWithShape="0">
              <a:srgbClr val="000000">
                <a:alpha val="9000"/>
              </a:srgbClr>
            </a:outerShdw>
          </a:effectLst>
        </p:spPr>
      </p:sp>
      <p:sp>
        <p:nvSpPr>
          <p:cNvPr id="54" name="Google Shape;54;p14"/>
          <p:cNvSpPr txBox="1">
            <a:spLocks noGrp="1"/>
          </p:cNvSpPr>
          <p:nvPr>
            <p:ph type="title"/>
          </p:nvPr>
        </p:nvSpPr>
        <p:spPr>
          <a:xfrm>
            <a:off x="667500" y="2253900"/>
            <a:ext cx="1793700" cy="635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16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55" name="Google Shape;55;p14"/>
          <p:cNvSpPr txBox="1">
            <a:spLocks noGrp="1"/>
          </p:cNvSpPr>
          <p:nvPr>
            <p:ph type="subTitle" idx="1"/>
          </p:nvPr>
        </p:nvSpPr>
        <p:spPr>
          <a:xfrm>
            <a:off x="667500" y="2803075"/>
            <a:ext cx="1793700" cy="63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6" name="Google Shape;56;p14"/>
          <p:cNvSpPr txBox="1">
            <a:spLocks noGrp="1"/>
          </p:cNvSpPr>
          <p:nvPr>
            <p:ph type="title" idx="2" hasCustomPrompt="1"/>
          </p:nvPr>
        </p:nvSpPr>
        <p:spPr>
          <a:xfrm>
            <a:off x="667500" y="1590575"/>
            <a:ext cx="1793700" cy="569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57" name="Google Shape;57;p14"/>
          <p:cNvSpPr txBox="1">
            <a:spLocks noGrp="1"/>
          </p:cNvSpPr>
          <p:nvPr>
            <p:ph type="title" idx="3"/>
          </p:nvPr>
        </p:nvSpPr>
        <p:spPr>
          <a:xfrm>
            <a:off x="2672600" y="2253900"/>
            <a:ext cx="1793700" cy="635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16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58" name="Google Shape;58;p14"/>
          <p:cNvSpPr txBox="1">
            <a:spLocks noGrp="1"/>
          </p:cNvSpPr>
          <p:nvPr>
            <p:ph type="subTitle" idx="4"/>
          </p:nvPr>
        </p:nvSpPr>
        <p:spPr>
          <a:xfrm>
            <a:off x="2672600" y="2803075"/>
            <a:ext cx="1793700" cy="63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9" name="Google Shape;59;p14"/>
          <p:cNvSpPr txBox="1">
            <a:spLocks noGrp="1"/>
          </p:cNvSpPr>
          <p:nvPr>
            <p:ph type="title" idx="5" hasCustomPrompt="1"/>
          </p:nvPr>
        </p:nvSpPr>
        <p:spPr>
          <a:xfrm>
            <a:off x="2672600" y="1590575"/>
            <a:ext cx="1793700" cy="569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60" name="Google Shape;60;p14"/>
          <p:cNvSpPr txBox="1">
            <a:spLocks noGrp="1"/>
          </p:cNvSpPr>
          <p:nvPr>
            <p:ph type="title" idx="6"/>
          </p:nvPr>
        </p:nvSpPr>
        <p:spPr>
          <a:xfrm>
            <a:off x="4677700" y="2253900"/>
            <a:ext cx="1793700" cy="635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16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61" name="Google Shape;61;p14"/>
          <p:cNvSpPr txBox="1">
            <a:spLocks noGrp="1"/>
          </p:cNvSpPr>
          <p:nvPr>
            <p:ph type="subTitle" idx="7"/>
          </p:nvPr>
        </p:nvSpPr>
        <p:spPr>
          <a:xfrm>
            <a:off x="4677700" y="2803075"/>
            <a:ext cx="1793700" cy="63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62" name="Google Shape;62;p14"/>
          <p:cNvSpPr txBox="1">
            <a:spLocks noGrp="1"/>
          </p:cNvSpPr>
          <p:nvPr>
            <p:ph type="title" idx="8" hasCustomPrompt="1"/>
          </p:nvPr>
        </p:nvSpPr>
        <p:spPr>
          <a:xfrm>
            <a:off x="4677700" y="1590575"/>
            <a:ext cx="1793700" cy="569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63" name="Google Shape;63;p14"/>
          <p:cNvSpPr txBox="1">
            <a:spLocks noGrp="1"/>
          </p:cNvSpPr>
          <p:nvPr>
            <p:ph type="title" idx="9"/>
          </p:nvPr>
        </p:nvSpPr>
        <p:spPr>
          <a:xfrm>
            <a:off x="6682800" y="2253900"/>
            <a:ext cx="1793700" cy="635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16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64" name="Google Shape;64;p14"/>
          <p:cNvSpPr txBox="1">
            <a:spLocks noGrp="1"/>
          </p:cNvSpPr>
          <p:nvPr>
            <p:ph type="subTitle" idx="13"/>
          </p:nvPr>
        </p:nvSpPr>
        <p:spPr>
          <a:xfrm>
            <a:off x="6682800" y="2803075"/>
            <a:ext cx="1793700" cy="63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65" name="Google Shape;65;p14"/>
          <p:cNvSpPr txBox="1">
            <a:spLocks noGrp="1"/>
          </p:cNvSpPr>
          <p:nvPr>
            <p:ph type="title" idx="14" hasCustomPrompt="1"/>
          </p:nvPr>
        </p:nvSpPr>
        <p:spPr>
          <a:xfrm>
            <a:off x="6682800" y="1590575"/>
            <a:ext cx="1793700" cy="569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Text">
  <p:cSld name="ONE_COLUMN_TEXT_1">
    <p:bg>
      <p:bgPr>
        <a:blipFill>
          <a:blip r:embed="rId2">
            <a:alphaModFix/>
          </a:blip>
          <a:stretch>
            <a:fillRect/>
          </a:stretch>
        </a:blipFill>
        <a:effectLst/>
      </p:bgPr>
    </p:bg>
    <p:spTree>
      <p:nvGrpSpPr>
        <p:cNvPr id="1" name="Shape 85"/>
        <p:cNvGrpSpPr/>
        <p:nvPr/>
      </p:nvGrpSpPr>
      <p:grpSpPr>
        <a:xfrm>
          <a:off x="0" y="0"/>
          <a:ext cx="0" cy="0"/>
          <a:chOff x="0" y="0"/>
          <a:chExt cx="0" cy="0"/>
        </a:xfrm>
      </p:grpSpPr>
      <p:sp>
        <p:nvSpPr>
          <p:cNvPr id="86" name="Google Shape;86;p18"/>
          <p:cNvSpPr txBox="1">
            <a:spLocks noGrp="1"/>
          </p:cNvSpPr>
          <p:nvPr>
            <p:ph type="body" idx="1"/>
          </p:nvPr>
        </p:nvSpPr>
        <p:spPr>
          <a:xfrm>
            <a:off x="677950" y="1390675"/>
            <a:ext cx="2891400" cy="1682400"/>
          </a:xfrm>
          <a:prstGeom prst="rect">
            <a:avLst/>
          </a:prstGeom>
        </p:spPr>
        <p:txBody>
          <a:bodyPr spcFirstLastPara="1" wrap="square" lIns="91425" tIns="91425" rIns="91425" bIns="91425" anchor="t" anchorCtr="0">
            <a:noAutofit/>
          </a:bodyPr>
          <a:lstStyle>
            <a:lvl1pPr marL="457200" lvl="0" indent="-330200" rtl="0">
              <a:spcBef>
                <a:spcPts val="0"/>
              </a:spcBef>
              <a:spcAft>
                <a:spcPts val="0"/>
              </a:spcAft>
              <a:buSzPts val="1600"/>
              <a:buChar char="●"/>
              <a:defRPr sz="1600"/>
            </a:lvl1pPr>
            <a:lvl2pPr marL="914400" lvl="1" indent="-330200" rtl="0">
              <a:spcBef>
                <a:spcPts val="1600"/>
              </a:spcBef>
              <a:spcAft>
                <a:spcPts val="0"/>
              </a:spcAft>
              <a:buSzPts val="1600"/>
              <a:buChar char="○"/>
              <a:defRPr sz="1600"/>
            </a:lvl2pPr>
            <a:lvl3pPr marL="1371600" lvl="2" indent="-330200" rtl="0">
              <a:spcBef>
                <a:spcPts val="1600"/>
              </a:spcBef>
              <a:spcAft>
                <a:spcPts val="0"/>
              </a:spcAft>
              <a:buSzPts val="1600"/>
              <a:buChar char="■"/>
              <a:defRPr sz="1600"/>
            </a:lvl3pPr>
            <a:lvl4pPr marL="1828800" lvl="3" indent="-330200" rtl="0">
              <a:spcBef>
                <a:spcPts val="1600"/>
              </a:spcBef>
              <a:spcAft>
                <a:spcPts val="0"/>
              </a:spcAft>
              <a:buSzPts val="1600"/>
              <a:buChar char="●"/>
              <a:defRPr sz="1600"/>
            </a:lvl4pPr>
            <a:lvl5pPr marL="2286000" lvl="4" indent="-330200" rtl="0">
              <a:spcBef>
                <a:spcPts val="1600"/>
              </a:spcBef>
              <a:spcAft>
                <a:spcPts val="0"/>
              </a:spcAft>
              <a:buSzPts val="1600"/>
              <a:buChar char="○"/>
              <a:defRPr sz="1600"/>
            </a:lvl5pPr>
            <a:lvl6pPr marL="2743200" lvl="5" indent="-330200" rtl="0">
              <a:spcBef>
                <a:spcPts val="1600"/>
              </a:spcBef>
              <a:spcAft>
                <a:spcPts val="0"/>
              </a:spcAft>
              <a:buSzPts val="1600"/>
              <a:buChar char="■"/>
              <a:defRPr sz="1600"/>
            </a:lvl6pPr>
            <a:lvl7pPr marL="3200400" lvl="6" indent="-330200" rtl="0">
              <a:spcBef>
                <a:spcPts val="1600"/>
              </a:spcBef>
              <a:spcAft>
                <a:spcPts val="0"/>
              </a:spcAft>
              <a:buSzPts val="1600"/>
              <a:buChar char="●"/>
              <a:defRPr sz="1600"/>
            </a:lvl7pPr>
            <a:lvl8pPr marL="3657600" lvl="7" indent="-330200" rtl="0">
              <a:spcBef>
                <a:spcPts val="1600"/>
              </a:spcBef>
              <a:spcAft>
                <a:spcPts val="0"/>
              </a:spcAft>
              <a:buSzPts val="1600"/>
              <a:buChar char="○"/>
              <a:defRPr sz="1600"/>
            </a:lvl8pPr>
            <a:lvl9pPr marL="4114800" lvl="8" indent="-330200" rtl="0">
              <a:spcBef>
                <a:spcPts val="1600"/>
              </a:spcBef>
              <a:spcAft>
                <a:spcPts val="1600"/>
              </a:spcAft>
              <a:buSzPts val="1600"/>
              <a:buChar char="■"/>
              <a:defRPr sz="1600"/>
            </a:lvl9pPr>
          </a:lstStyle>
          <a:p>
            <a:endParaRPr/>
          </a:p>
        </p:txBody>
      </p:sp>
      <p:sp>
        <p:nvSpPr>
          <p:cNvPr id="87" name="Google Shape;87;p18"/>
          <p:cNvSpPr txBox="1">
            <a:spLocks noGrp="1"/>
          </p:cNvSpPr>
          <p:nvPr>
            <p:ph type="title"/>
          </p:nvPr>
        </p:nvSpPr>
        <p:spPr>
          <a:xfrm>
            <a:off x="677950" y="38917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Four Columns 1">
  <p:cSld name="SECTION_TITLE_AND_DESCRIPTION_2">
    <p:bg>
      <p:bgPr>
        <a:blipFill>
          <a:blip r:embed="rId2">
            <a:alphaModFix/>
          </a:blip>
          <a:stretch>
            <a:fillRect/>
          </a:stretch>
        </a:blipFill>
        <a:effectLst/>
      </p:bgPr>
    </p:bg>
    <p:spTree>
      <p:nvGrpSpPr>
        <p:cNvPr id="1" name="Shape 100"/>
        <p:cNvGrpSpPr/>
        <p:nvPr/>
      </p:nvGrpSpPr>
      <p:grpSpPr>
        <a:xfrm>
          <a:off x="0" y="0"/>
          <a:ext cx="0" cy="0"/>
          <a:chOff x="0" y="0"/>
          <a:chExt cx="0" cy="0"/>
        </a:xfrm>
      </p:grpSpPr>
      <p:sp>
        <p:nvSpPr>
          <p:cNvPr id="101" name="Google Shape;101;p20"/>
          <p:cNvSpPr txBox="1">
            <a:spLocks noGrp="1"/>
          </p:cNvSpPr>
          <p:nvPr>
            <p:ph type="title"/>
          </p:nvPr>
        </p:nvSpPr>
        <p:spPr>
          <a:xfrm>
            <a:off x="677950" y="38917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2" name="Google Shape;102;p20"/>
          <p:cNvSpPr txBox="1">
            <a:spLocks noGrp="1"/>
          </p:cNvSpPr>
          <p:nvPr>
            <p:ph type="title" idx="2"/>
          </p:nvPr>
        </p:nvSpPr>
        <p:spPr>
          <a:xfrm>
            <a:off x="751460" y="3395875"/>
            <a:ext cx="1650300" cy="380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16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03" name="Google Shape;103;p20"/>
          <p:cNvSpPr txBox="1">
            <a:spLocks noGrp="1"/>
          </p:cNvSpPr>
          <p:nvPr>
            <p:ph type="subTitle" idx="1"/>
          </p:nvPr>
        </p:nvSpPr>
        <p:spPr>
          <a:xfrm>
            <a:off x="751460" y="3713049"/>
            <a:ext cx="1650300" cy="645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04" name="Google Shape;104;p20"/>
          <p:cNvSpPr txBox="1">
            <a:spLocks noGrp="1"/>
          </p:cNvSpPr>
          <p:nvPr>
            <p:ph type="title" idx="3"/>
          </p:nvPr>
        </p:nvSpPr>
        <p:spPr>
          <a:xfrm>
            <a:off x="2748387" y="3395875"/>
            <a:ext cx="1650300" cy="380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16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05" name="Google Shape;105;p20"/>
          <p:cNvSpPr txBox="1">
            <a:spLocks noGrp="1"/>
          </p:cNvSpPr>
          <p:nvPr>
            <p:ph type="subTitle" idx="4"/>
          </p:nvPr>
        </p:nvSpPr>
        <p:spPr>
          <a:xfrm>
            <a:off x="2748387" y="3713049"/>
            <a:ext cx="1650300" cy="645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06" name="Google Shape;106;p20"/>
          <p:cNvSpPr txBox="1">
            <a:spLocks noGrp="1"/>
          </p:cNvSpPr>
          <p:nvPr>
            <p:ph type="title" idx="5"/>
          </p:nvPr>
        </p:nvSpPr>
        <p:spPr>
          <a:xfrm>
            <a:off x="4745313" y="3395875"/>
            <a:ext cx="1650300" cy="380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16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07" name="Google Shape;107;p20"/>
          <p:cNvSpPr txBox="1">
            <a:spLocks noGrp="1"/>
          </p:cNvSpPr>
          <p:nvPr>
            <p:ph type="subTitle" idx="6"/>
          </p:nvPr>
        </p:nvSpPr>
        <p:spPr>
          <a:xfrm>
            <a:off x="4745313" y="3713049"/>
            <a:ext cx="1650300" cy="645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08" name="Google Shape;108;p20"/>
          <p:cNvSpPr txBox="1">
            <a:spLocks noGrp="1"/>
          </p:cNvSpPr>
          <p:nvPr>
            <p:ph type="title" idx="7"/>
          </p:nvPr>
        </p:nvSpPr>
        <p:spPr>
          <a:xfrm>
            <a:off x="6742240" y="3395875"/>
            <a:ext cx="1650300" cy="380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16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09" name="Google Shape;109;p20"/>
          <p:cNvSpPr txBox="1">
            <a:spLocks noGrp="1"/>
          </p:cNvSpPr>
          <p:nvPr>
            <p:ph type="subTitle" idx="8"/>
          </p:nvPr>
        </p:nvSpPr>
        <p:spPr>
          <a:xfrm>
            <a:off x="6742240" y="3713049"/>
            <a:ext cx="1650300" cy="645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2"/>
              </a:buClr>
              <a:buSzPts val="2800"/>
              <a:buFont typeface="Fira Sans Condensed ExtraBold"/>
              <a:buNone/>
              <a:defRPr sz="2800">
                <a:solidFill>
                  <a:schemeClr val="accent2"/>
                </a:solidFill>
                <a:latin typeface="Fira Sans Condensed ExtraBold"/>
                <a:ea typeface="Fira Sans Condensed ExtraBold"/>
                <a:cs typeface="Fira Sans Condensed ExtraBold"/>
                <a:sym typeface="Fira Sans Condensed ExtraBold"/>
              </a:defRPr>
            </a:lvl1pPr>
            <a:lvl2pPr lvl="1">
              <a:spcBef>
                <a:spcPts val="0"/>
              </a:spcBef>
              <a:spcAft>
                <a:spcPts val="0"/>
              </a:spcAft>
              <a:buClr>
                <a:schemeClr val="accent2"/>
              </a:buClr>
              <a:buSzPts val="2800"/>
              <a:buFont typeface="Muli"/>
              <a:buNone/>
              <a:defRPr sz="2800">
                <a:solidFill>
                  <a:schemeClr val="accent2"/>
                </a:solidFill>
                <a:latin typeface="Muli"/>
                <a:ea typeface="Muli"/>
                <a:cs typeface="Muli"/>
                <a:sym typeface="Muli"/>
              </a:defRPr>
            </a:lvl2pPr>
            <a:lvl3pPr lvl="2">
              <a:spcBef>
                <a:spcPts val="0"/>
              </a:spcBef>
              <a:spcAft>
                <a:spcPts val="0"/>
              </a:spcAft>
              <a:buClr>
                <a:schemeClr val="accent2"/>
              </a:buClr>
              <a:buSzPts val="2800"/>
              <a:buFont typeface="Muli"/>
              <a:buNone/>
              <a:defRPr sz="2800">
                <a:solidFill>
                  <a:schemeClr val="accent2"/>
                </a:solidFill>
                <a:latin typeface="Muli"/>
                <a:ea typeface="Muli"/>
                <a:cs typeface="Muli"/>
                <a:sym typeface="Muli"/>
              </a:defRPr>
            </a:lvl3pPr>
            <a:lvl4pPr lvl="3">
              <a:spcBef>
                <a:spcPts val="0"/>
              </a:spcBef>
              <a:spcAft>
                <a:spcPts val="0"/>
              </a:spcAft>
              <a:buClr>
                <a:schemeClr val="accent2"/>
              </a:buClr>
              <a:buSzPts val="2800"/>
              <a:buFont typeface="Muli"/>
              <a:buNone/>
              <a:defRPr sz="2800">
                <a:solidFill>
                  <a:schemeClr val="accent2"/>
                </a:solidFill>
                <a:latin typeface="Muli"/>
                <a:ea typeface="Muli"/>
                <a:cs typeface="Muli"/>
                <a:sym typeface="Muli"/>
              </a:defRPr>
            </a:lvl4pPr>
            <a:lvl5pPr lvl="4">
              <a:spcBef>
                <a:spcPts val="0"/>
              </a:spcBef>
              <a:spcAft>
                <a:spcPts val="0"/>
              </a:spcAft>
              <a:buClr>
                <a:schemeClr val="accent2"/>
              </a:buClr>
              <a:buSzPts val="2800"/>
              <a:buFont typeface="Muli"/>
              <a:buNone/>
              <a:defRPr sz="2800">
                <a:solidFill>
                  <a:schemeClr val="accent2"/>
                </a:solidFill>
                <a:latin typeface="Muli"/>
                <a:ea typeface="Muli"/>
                <a:cs typeface="Muli"/>
                <a:sym typeface="Muli"/>
              </a:defRPr>
            </a:lvl5pPr>
            <a:lvl6pPr lvl="5">
              <a:spcBef>
                <a:spcPts val="0"/>
              </a:spcBef>
              <a:spcAft>
                <a:spcPts val="0"/>
              </a:spcAft>
              <a:buClr>
                <a:schemeClr val="accent2"/>
              </a:buClr>
              <a:buSzPts val="2800"/>
              <a:buFont typeface="Muli"/>
              <a:buNone/>
              <a:defRPr sz="2800">
                <a:solidFill>
                  <a:schemeClr val="accent2"/>
                </a:solidFill>
                <a:latin typeface="Muli"/>
                <a:ea typeface="Muli"/>
                <a:cs typeface="Muli"/>
                <a:sym typeface="Muli"/>
              </a:defRPr>
            </a:lvl6pPr>
            <a:lvl7pPr lvl="6">
              <a:spcBef>
                <a:spcPts val="0"/>
              </a:spcBef>
              <a:spcAft>
                <a:spcPts val="0"/>
              </a:spcAft>
              <a:buClr>
                <a:schemeClr val="accent2"/>
              </a:buClr>
              <a:buSzPts val="2800"/>
              <a:buFont typeface="Muli"/>
              <a:buNone/>
              <a:defRPr sz="2800">
                <a:solidFill>
                  <a:schemeClr val="accent2"/>
                </a:solidFill>
                <a:latin typeface="Muli"/>
                <a:ea typeface="Muli"/>
                <a:cs typeface="Muli"/>
                <a:sym typeface="Muli"/>
              </a:defRPr>
            </a:lvl7pPr>
            <a:lvl8pPr lvl="7">
              <a:spcBef>
                <a:spcPts val="0"/>
              </a:spcBef>
              <a:spcAft>
                <a:spcPts val="0"/>
              </a:spcAft>
              <a:buClr>
                <a:schemeClr val="accent2"/>
              </a:buClr>
              <a:buSzPts val="2800"/>
              <a:buFont typeface="Muli"/>
              <a:buNone/>
              <a:defRPr sz="2800">
                <a:solidFill>
                  <a:schemeClr val="accent2"/>
                </a:solidFill>
                <a:latin typeface="Muli"/>
                <a:ea typeface="Muli"/>
                <a:cs typeface="Muli"/>
                <a:sym typeface="Muli"/>
              </a:defRPr>
            </a:lvl8pPr>
            <a:lvl9pPr lvl="8">
              <a:spcBef>
                <a:spcPts val="0"/>
              </a:spcBef>
              <a:spcAft>
                <a:spcPts val="0"/>
              </a:spcAft>
              <a:buClr>
                <a:schemeClr val="accent2"/>
              </a:buClr>
              <a:buSzPts val="2800"/>
              <a:buFont typeface="Muli"/>
              <a:buNone/>
              <a:defRPr sz="2800">
                <a:solidFill>
                  <a:schemeClr val="accent2"/>
                </a:solidFill>
                <a:latin typeface="Muli"/>
                <a:ea typeface="Muli"/>
                <a:cs typeface="Muli"/>
                <a:sym typeface="Muli"/>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accent2"/>
              </a:buClr>
              <a:buSzPts val="1800"/>
              <a:buFont typeface="Fira Sans Condensed"/>
              <a:buChar char="●"/>
              <a:defRPr sz="1800">
                <a:solidFill>
                  <a:schemeClr val="accent2"/>
                </a:solidFill>
                <a:latin typeface="Fira Sans Condensed"/>
                <a:ea typeface="Fira Sans Condensed"/>
                <a:cs typeface="Fira Sans Condensed"/>
                <a:sym typeface="Fira Sans Condensed"/>
              </a:defRPr>
            </a:lvl1pPr>
            <a:lvl2pPr marL="914400" lvl="1" indent="-317500">
              <a:lnSpc>
                <a:spcPct val="100000"/>
              </a:lnSpc>
              <a:spcBef>
                <a:spcPts val="1600"/>
              </a:spcBef>
              <a:spcAft>
                <a:spcPts val="0"/>
              </a:spcAft>
              <a:buClr>
                <a:schemeClr val="accent2"/>
              </a:buClr>
              <a:buSzPts val="1400"/>
              <a:buFont typeface="Fira Sans Condensed"/>
              <a:buChar char="○"/>
              <a:defRPr>
                <a:solidFill>
                  <a:schemeClr val="accent2"/>
                </a:solidFill>
                <a:latin typeface="Fira Sans Condensed"/>
                <a:ea typeface="Fira Sans Condensed"/>
                <a:cs typeface="Fira Sans Condensed"/>
                <a:sym typeface="Fira Sans Condensed"/>
              </a:defRPr>
            </a:lvl2pPr>
            <a:lvl3pPr marL="1371600" lvl="2" indent="-317500">
              <a:lnSpc>
                <a:spcPct val="100000"/>
              </a:lnSpc>
              <a:spcBef>
                <a:spcPts val="1600"/>
              </a:spcBef>
              <a:spcAft>
                <a:spcPts val="0"/>
              </a:spcAft>
              <a:buClr>
                <a:schemeClr val="accent2"/>
              </a:buClr>
              <a:buSzPts val="1400"/>
              <a:buFont typeface="Fira Sans Condensed"/>
              <a:buChar char="■"/>
              <a:defRPr>
                <a:solidFill>
                  <a:schemeClr val="accent2"/>
                </a:solidFill>
                <a:latin typeface="Fira Sans Condensed"/>
                <a:ea typeface="Fira Sans Condensed"/>
                <a:cs typeface="Fira Sans Condensed"/>
                <a:sym typeface="Fira Sans Condensed"/>
              </a:defRPr>
            </a:lvl3pPr>
            <a:lvl4pPr marL="1828800" lvl="3" indent="-317500">
              <a:lnSpc>
                <a:spcPct val="100000"/>
              </a:lnSpc>
              <a:spcBef>
                <a:spcPts val="1600"/>
              </a:spcBef>
              <a:spcAft>
                <a:spcPts val="0"/>
              </a:spcAft>
              <a:buClr>
                <a:schemeClr val="accent2"/>
              </a:buClr>
              <a:buSzPts val="1400"/>
              <a:buFont typeface="Fira Sans Condensed"/>
              <a:buChar char="●"/>
              <a:defRPr>
                <a:solidFill>
                  <a:schemeClr val="accent2"/>
                </a:solidFill>
                <a:latin typeface="Fira Sans Condensed"/>
                <a:ea typeface="Fira Sans Condensed"/>
                <a:cs typeface="Fira Sans Condensed"/>
                <a:sym typeface="Fira Sans Condensed"/>
              </a:defRPr>
            </a:lvl4pPr>
            <a:lvl5pPr marL="2286000" lvl="4" indent="-317500">
              <a:lnSpc>
                <a:spcPct val="100000"/>
              </a:lnSpc>
              <a:spcBef>
                <a:spcPts val="1600"/>
              </a:spcBef>
              <a:spcAft>
                <a:spcPts val="0"/>
              </a:spcAft>
              <a:buClr>
                <a:schemeClr val="accent2"/>
              </a:buClr>
              <a:buSzPts val="1400"/>
              <a:buFont typeface="Fira Sans Condensed"/>
              <a:buChar char="○"/>
              <a:defRPr>
                <a:solidFill>
                  <a:schemeClr val="accent2"/>
                </a:solidFill>
                <a:latin typeface="Fira Sans Condensed"/>
                <a:ea typeface="Fira Sans Condensed"/>
                <a:cs typeface="Fira Sans Condensed"/>
                <a:sym typeface="Fira Sans Condensed"/>
              </a:defRPr>
            </a:lvl5pPr>
            <a:lvl6pPr marL="2743200" lvl="5" indent="-317500">
              <a:lnSpc>
                <a:spcPct val="100000"/>
              </a:lnSpc>
              <a:spcBef>
                <a:spcPts val="1600"/>
              </a:spcBef>
              <a:spcAft>
                <a:spcPts val="0"/>
              </a:spcAft>
              <a:buClr>
                <a:schemeClr val="accent2"/>
              </a:buClr>
              <a:buSzPts val="1400"/>
              <a:buFont typeface="Fira Sans Condensed"/>
              <a:buChar char="■"/>
              <a:defRPr>
                <a:solidFill>
                  <a:schemeClr val="accent2"/>
                </a:solidFill>
                <a:latin typeface="Fira Sans Condensed"/>
                <a:ea typeface="Fira Sans Condensed"/>
                <a:cs typeface="Fira Sans Condensed"/>
                <a:sym typeface="Fira Sans Condensed"/>
              </a:defRPr>
            </a:lvl6pPr>
            <a:lvl7pPr marL="3200400" lvl="6" indent="-317500">
              <a:lnSpc>
                <a:spcPct val="100000"/>
              </a:lnSpc>
              <a:spcBef>
                <a:spcPts val="1600"/>
              </a:spcBef>
              <a:spcAft>
                <a:spcPts val="0"/>
              </a:spcAft>
              <a:buClr>
                <a:schemeClr val="accent2"/>
              </a:buClr>
              <a:buSzPts val="1400"/>
              <a:buFont typeface="Fira Sans Condensed"/>
              <a:buChar char="●"/>
              <a:defRPr>
                <a:solidFill>
                  <a:schemeClr val="accent2"/>
                </a:solidFill>
                <a:latin typeface="Fira Sans Condensed"/>
                <a:ea typeface="Fira Sans Condensed"/>
                <a:cs typeface="Fira Sans Condensed"/>
                <a:sym typeface="Fira Sans Condensed"/>
              </a:defRPr>
            </a:lvl7pPr>
            <a:lvl8pPr marL="3657600" lvl="7" indent="-317500">
              <a:lnSpc>
                <a:spcPct val="100000"/>
              </a:lnSpc>
              <a:spcBef>
                <a:spcPts val="1600"/>
              </a:spcBef>
              <a:spcAft>
                <a:spcPts val="0"/>
              </a:spcAft>
              <a:buClr>
                <a:schemeClr val="accent2"/>
              </a:buClr>
              <a:buSzPts val="1400"/>
              <a:buFont typeface="Fira Sans Condensed"/>
              <a:buChar char="○"/>
              <a:defRPr>
                <a:solidFill>
                  <a:schemeClr val="accent2"/>
                </a:solidFill>
                <a:latin typeface="Fira Sans Condensed"/>
                <a:ea typeface="Fira Sans Condensed"/>
                <a:cs typeface="Fira Sans Condensed"/>
                <a:sym typeface="Fira Sans Condensed"/>
              </a:defRPr>
            </a:lvl8pPr>
            <a:lvl9pPr marL="4114800" lvl="8" indent="-317500">
              <a:lnSpc>
                <a:spcPct val="100000"/>
              </a:lnSpc>
              <a:spcBef>
                <a:spcPts val="1600"/>
              </a:spcBef>
              <a:spcAft>
                <a:spcPts val="1600"/>
              </a:spcAft>
              <a:buClr>
                <a:schemeClr val="accent2"/>
              </a:buClr>
              <a:buSzPts val="1400"/>
              <a:buFont typeface="Fira Sans Condensed"/>
              <a:buChar char="■"/>
              <a:defRPr>
                <a:solidFill>
                  <a:schemeClr val="accent2"/>
                </a:solidFill>
                <a:latin typeface="Fira Sans Condensed"/>
                <a:ea typeface="Fira Sans Condensed"/>
                <a:cs typeface="Fira Sans Condensed"/>
                <a:sym typeface="Fira Sans Condensed"/>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8" r:id="rId2"/>
    <p:sldLayoutId id="2147483659" r:id="rId3"/>
    <p:sldLayoutId id="2147483660" r:id="rId4"/>
    <p:sldLayoutId id="2147483664" r:id="rId5"/>
    <p:sldLayoutId id="2147483666" r:id="rId6"/>
  </p:sldLayoutIdLst>
  <p:hf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4.xml"/><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5.xml"/><Relationship Id="rId1" Type="http://schemas.openxmlformats.org/officeDocument/2006/relationships/slideLayout" Target="../slideLayouts/slideLayout5.xml"/><Relationship Id="rId4" Type="http://schemas.openxmlformats.org/officeDocument/2006/relationships/image" Target="../media/image230.png"/></Relationships>
</file>

<file path=ppt/slides/_rels/slide1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7.xml"/><Relationship Id="rId1" Type="http://schemas.openxmlformats.org/officeDocument/2006/relationships/slideLayout" Target="../slideLayouts/slideLayout5.xml"/><Relationship Id="rId4" Type="http://schemas.openxmlformats.org/officeDocument/2006/relationships/image" Target="../media/image15.jpeg"/></Relationships>
</file>

<file path=ppt/slides/_rels/slide1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8.xml"/><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9.xml"/><Relationship Id="rId1" Type="http://schemas.openxmlformats.org/officeDocument/2006/relationships/slideLayout" Target="../slideLayouts/slideLayout5.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0.xml"/><Relationship Id="rId1" Type="http://schemas.openxmlformats.org/officeDocument/2006/relationships/slideLayout" Target="../slideLayouts/slideLayout5.xml"/><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2.xml"/><Relationship Id="rId1" Type="http://schemas.openxmlformats.org/officeDocument/2006/relationships/slideLayout" Target="../slideLayouts/slideLayout5.xml"/><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3.xml"/><Relationship Id="rId1" Type="http://schemas.openxmlformats.org/officeDocument/2006/relationships/slideLayout" Target="../slideLayouts/slideLayout5.xml"/><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4.xml"/><Relationship Id="rId1" Type="http://schemas.openxmlformats.org/officeDocument/2006/relationships/slideLayout" Target="../slideLayouts/slideLayout5.xml"/><Relationship Id="rId5" Type="http://schemas.openxmlformats.org/officeDocument/2006/relationships/image" Target="../media/image22.png"/><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5.xml"/><Relationship Id="rId1" Type="http://schemas.openxmlformats.org/officeDocument/2006/relationships/slideLayout" Target="../slideLayouts/slideLayout5.xml"/><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6.xml"/><Relationship Id="rId1" Type="http://schemas.openxmlformats.org/officeDocument/2006/relationships/slideLayout" Target="../slideLayouts/slideLayout5.xml"/><Relationship Id="rId4" Type="http://schemas.openxmlformats.org/officeDocument/2006/relationships/image" Target="../media/image24.png"/></Relationships>
</file>

<file path=ppt/slides/_rels/slide2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7.xml"/><Relationship Id="rId1" Type="http://schemas.openxmlformats.org/officeDocument/2006/relationships/slideLayout" Target="../slideLayouts/slideLayout5.xml"/><Relationship Id="rId4" Type="http://schemas.openxmlformats.org/officeDocument/2006/relationships/image" Target="../media/image25.png"/></Relationships>
</file>

<file path=ppt/slides/_rels/slide2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8.xml"/><Relationship Id="rId1" Type="http://schemas.openxmlformats.org/officeDocument/2006/relationships/slideLayout" Target="../slideLayouts/slideLayout5.xml"/><Relationship Id="rId5" Type="http://schemas.openxmlformats.org/officeDocument/2006/relationships/image" Target="../media/image27.png"/><Relationship Id="rId4" Type="http://schemas.openxmlformats.org/officeDocument/2006/relationships/image" Target="../media/image26.png"/></Relationships>
</file>

<file path=ppt/slides/_rels/slide2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9.xml"/><Relationship Id="rId1" Type="http://schemas.openxmlformats.org/officeDocument/2006/relationships/slideLayout" Target="../slideLayouts/slideLayout5.xml"/><Relationship Id="rId4" Type="http://schemas.openxmlformats.org/officeDocument/2006/relationships/image" Target="../media/image28.png"/></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0.xml"/><Relationship Id="rId1" Type="http://schemas.openxmlformats.org/officeDocument/2006/relationships/slideLayout" Target="../slideLayouts/slideLayout5.xml"/><Relationship Id="rId4" Type="http://schemas.openxmlformats.org/officeDocument/2006/relationships/image" Target="../media/image29.png"/></Relationships>
</file>

<file path=ppt/slides/_rels/slide3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1.xml"/><Relationship Id="rId1" Type="http://schemas.openxmlformats.org/officeDocument/2006/relationships/slideLayout" Target="../slideLayouts/slideLayout5.xml"/><Relationship Id="rId5" Type="http://schemas.openxmlformats.org/officeDocument/2006/relationships/image" Target="../media/image31.png"/><Relationship Id="rId4" Type="http://schemas.openxmlformats.org/officeDocument/2006/relationships/image" Target="../media/image30.png"/></Relationships>
</file>

<file path=ppt/slides/_rels/slide3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2.xml"/><Relationship Id="rId1" Type="http://schemas.openxmlformats.org/officeDocument/2006/relationships/slideLayout" Target="../slideLayouts/slideLayout5.xml"/><Relationship Id="rId4" Type="http://schemas.openxmlformats.org/officeDocument/2006/relationships/image" Target="../media/image32.png"/></Relationships>
</file>

<file path=ppt/slides/_rels/slide3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3.xml"/><Relationship Id="rId1" Type="http://schemas.openxmlformats.org/officeDocument/2006/relationships/slideLayout" Target="../slideLayouts/slideLayout5.xml"/><Relationship Id="rId4" Type="http://schemas.openxmlformats.org/officeDocument/2006/relationships/image" Target="../media/image33.png"/></Relationships>
</file>

<file path=ppt/slides/_rels/slide3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4.xml"/><Relationship Id="rId1" Type="http://schemas.openxmlformats.org/officeDocument/2006/relationships/slideLayout" Target="../slideLayouts/slideLayout5.xml"/><Relationship Id="rId4" Type="http://schemas.openxmlformats.org/officeDocument/2006/relationships/image" Target="../media/image34.png"/></Relationships>
</file>

<file path=ppt/slides/_rels/slide3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5.xml"/><Relationship Id="rId1" Type="http://schemas.openxmlformats.org/officeDocument/2006/relationships/slideLayout" Target="../slideLayouts/slideLayout5.xml"/><Relationship Id="rId5" Type="http://schemas.openxmlformats.org/officeDocument/2006/relationships/image" Target="../media/image36.png"/><Relationship Id="rId4" Type="http://schemas.openxmlformats.org/officeDocument/2006/relationships/image" Target="../media/image35.png"/></Relationships>
</file>

<file path=ppt/slides/_rels/slide3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hyperlink" Target="https://www.kaggle.com/rajmehra03/flower-recognition-cnn-keras/data" TargetMode="External"/><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66"/>
        <p:cNvGrpSpPr/>
        <p:nvPr/>
      </p:nvGrpSpPr>
      <p:grpSpPr>
        <a:xfrm>
          <a:off x="0" y="0"/>
          <a:ext cx="0" cy="0"/>
          <a:chOff x="0" y="0"/>
          <a:chExt cx="0" cy="0"/>
        </a:xfrm>
      </p:grpSpPr>
      <p:sp>
        <p:nvSpPr>
          <p:cNvPr id="167" name="Google Shape;167;p31"/>
          <p:cNvSpPr txBox="1">
            <a:spLocks noGrp="1"/>
          </p:cNvSpPr>
          <p:nvPr>
            <p:ph type="ctrTitle"/>
          </p:nvPr>
        </p:nvSpPr>
        <p:spPr>
          <a:xfrm>
            <a:off x="311699" y="160898"/>
            <a:ext cx="8520600" cy="912086"/>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4800" b="1" dirty="0" smtClean="0">
                <a:latin typeface="Fira Sans Condensed" panose="020B0604020202020204" charset="0"/>
                <a:cs typeface="Times New Roman" panose="02020603050405020304" pitchFamily="18" charset="0"/>
              </a:rPr>
              <a:t>BÁO CÁO CUỐI KỲ</a:t>
            </a:r>
            <a:endParaRPr sz="4800" b="1" dirty="0">
              <a:latin typeface="Fira Sans Condensed" panose="020B0604020202020204" charset="0"/>
              <a:cs typeface="Times New Roman" panose="02020603050405020304" pitchFamily="18" charset="0"/>
            </a:endParaRPr>
          </a:p>
        </p:txBody>
      </p:sp>
      <p:sp>
        <p:nvSpPr>
          <p:cNvPr id="168" name="Google Shape;168;p31"/>
          <p:cNvSpPr txBox="1">
            <a:spLocks noGrp="1"/>
          </p:cNvSpPr>
          <p:nvPr>
            <p:ph type="subTitle" idx="1"/>
          </p:nvPr>
        </p:nvSpPr>
        <p:spPr>
          <a:xfrm>
            <a:off x="311696" y="3303215"/>
            <a:ext cx="8520599" cy="1203064"/>
          </a:xfrm>
          <a:prstGeom prst="rect">
            <a:avLst/>
          </a:prstGeom>
        </p:spPr>
        <p:txBody>
          <a:bodyPr spcFirstLastPara="1" wrap="square" lIns="91425" tIns="91425" rIns="91425" bIns="91425" anchor="t" anchorCtr="0">
            <a:noAutofit/>
          </a:bodyPr>
          <a:lstStyle/>
          <a:p>
            <a:r>
              <a:rPr lang="en-US" sz="3200" dirty="0" smtClean="0"/>
              <a:t>Đề tài: Phương pháp Transfer Learning</a:t>
            </a:r>
          </a:p>
          <a:p>
            <a:r>
              <a:rPr lang="en-US" sz="3200" dirty="0" smtClean="0"/>
              <a:t>Và xây dựng ứng dụng nhận dạng loại hoa</a:t>
            </a:r>
            <a:endParaRPr lang="en-US" sz="3200" dirty="0"/>
          </a:p>
        </p:txBody>
      </p:sp>
      <p:sp>
        <p:nvSpPr>
          <p:cNvPr id="2" name="Rectangle 1"/>
          <p:cNvSpPr/>
          <p:nvPr/>
        </p:nvSpPr>
        <p:spPr>
          <a:xfrm>
            <a:off x="1622499" y="1114309"/>
            <a:ext cx="5898995" cy="1380506"/>
          </a:xfrm>
          <a:prstGeom prst="rect">
            <a:avLst/>
          </a:prstGeom>
        </p:spPr>
        <p:txBody>
          <a:bodyPr wrap="square">
            <a:spAutoFit/>
          </a:bodyPr>
          <a:lstStyle/>
          <a:p>
            <a:pPr algn="ctr">
              <a:lnSpc>
                <a:spcPct val="107000"/>
              </a:lnSpc>
              <a:spcAft>
                <a:spcPts val="800"/>
              </a:spcAft>
            </a:pPr>
            <a:r>
              <a:rPr lang="en-US" sz="3600" dirty="0">
                <a:latin typeface="Fira Sans Condensed" panose="020B0604020202020204" charset="0"/>
                <a:ea typeface="Calibri" panose="020F0502020204030204" pitchFamily="34" charset="0"/>
                <a:cs typeface="Times New Roman" panose="02020603050405020304" pitchFamily="18" charset="0"/>
              </a:rPr>
              <a:t>Môn: </a:t>
            </a:r>
            <a:r>
              <a:rPr lang="en-US" sz="3600" dirty="0" smtClean="0">
                <a:latin typeface="Fira Sans Condensed" panose="020B0604020202020204" charset="0"/>
                <a:ea typeface="Calibri" panose="020F0502020204030204" pitchFamily="34" charset="0"/>
                <a:cs typeface="Times New Roman" panose="02020603050405020304" pitchFamily="18" charset="0"/>
              </a:rPr>
              <a:t>TRÍ TUỆ NHÂN TẠO</a:t>
            </a:r>
            <a:endParaRPr lang="en-US" sz="3600" dirty="0">
              <a:latin typeface="Fira Sans Condensed" panose="020B0604020202020204" charset="0"/>
              <a:ea typeface="Calibri" panose="020F0502020204030204" pitchFamily="34" charset="0"/>
              <a:cs typeface="Times New Roman" panose="02020603050405020304" pitchFamily="18" charset="0"/>
            </a:endParaRPr>
          </a:p>
          <a:p>
            <a:pPr algn="ctr">
              <a:lnSpc>
                <a:spcPct val="107000"/>
              </a:lnSpc>
              <a:spcAft>
                <a:spcPts val="800"/>
              </a:spcAft>
            </a:pPr>
            <a:r>
              <a:rPr lang="en-US" sz="3600" dirty="0">
                <a:latin typeface="Fira Sans Condensed" panose="020B0604020202020204" charset="0"/>
                <a:ea typeface="Calibri" panose="020F0502020204030204" pitchFamily="34" charset="0"/>
                <a:cs typeface="Times New Roman" panose="02020603050405020304" pitchFamily="18" charset="0"/>
              </a:rPr>
              <a:t> Lớp: </a:t>
            </a:r>
            <a:r>
              <a:rPr lang="en-US" sz="3600" dirty="0" smtClean="0">
                <a:latin typeface="Fira Sans Condensed" panose="020B0604020202020204" charset="0"/>
                <a:ea typeface="Calibri" panose="020F0502020204030204" pitchFamily="34" charset="0"/>
                <a:cs typeface="Times New Roman" panose="02020603050405020304" pitchFamily="18" charset="0"/>
              </a:rPr>
              <a:t>CS106.K21</a:t>
            </a:r>
            <a:endParaRPr lang="en-US" sz="3600" dirty="0">
              <a:latin typeface="Fira Sans Condensed" panose="020B0604020202020204" charset="0"/>
              <a:ea typeface="Calibri" panose="020F0502020204030204" pitchFamily="34" charset="0"/>
              <a:cs typeface="Times New Roman" panose="02020603050405020304" pitchFamily="18" charset="0"/>
            </a:endParaRPr>
          </a:p>
        </p:txBody>
      </p:sp>
      <p:sp>
        <p:nvSpPr>
          <p:cNvPr id="3" name="Rectangle 2"/>
          <p:cNvSpPr/>
          <p:nvPr/>
        </p:nvSpPr>
        <p:spPr>
          <a:xfrm>
            <a:off x="3194059" y="2494815"/>
            <a:ext cx="2755883" cy="421654"/>
          </a:xfrm>
          <a:prstGeom prst="rect">
            <a:avLst/>
          </a:prstGeom>
        </p:spPr>
        <p:txBody>
          <a:bodyPr wrap="none">
            <a:spAutoFit/>
          </a:bodyPr>
          <a:lstStyle/>
          <a:p>
            <a:pPr algn="ctr">
              <a:lnSpc>
                <a:spcPct val="107000"/>
              </a:lnSpc>
              <a:spcAft>
                <a:spcPts val="800"/>
              </a:spcAft>
            </a:pPr>
            <a:r>
              <a:rPr lang="en-US" sz="2000" dirty="0">
                <a:latin typeface="Fira Sans Condensed" panose="020B0604020202020204" charset="0"/>
                <a:ea typeface="Calibri" panose="020F0502020204030204" pitchFamily="34" charset="0"/>
                <a:cs typeface="Times New Roman" panose="02020603050405020304" pitchFamily="18" charset="0"/>
              </a:rPr>
              <a:t>GVHD:</a:t>
            </a:r>
            <a:r>
              <a:rPr lang="en-US" sz="2000" dirty="0">
                <a:latin typeface="Fira Sans Condensed" panose="020B0604020202020204" charset="0"/>
                <a:ea typeface="Times New Roman" panose="02020603050405020304" pitchFamily="18" charset="0"/>
                <a:cs typeface="Times New Roman" panose="02020603050405020304" pitchFamily="18" charset="0"/>
              </a:rPr>
              <a:t> </a:t>
            </a:r>
            <a:r>
              <a:rPr lang="en-US" sz="2000" dirty="0" smtClean="0">
                <a:latin typeface="Fira Sans Condensed" panose="020B0604020202020204" charset="0"/>
                <a:ea typeface="Times New Roman" panose="02020603050405020304" pitchFamily="18" charset="0"/>
                <a:cs typeface="Times New Roman" panose="02020603050405020304" pitchFamily="18" charset="0"/>
              </a:rPr>
              <a:t>Nguyễn Đình Hiển</a:t>
            </a:r>
            <a:endParaRPr lang="en-US" sz="2000" dirty="0">
              <a:effectLst/>
              <a:latin typeface="Fira Sans Condensed" panose="020B0604020202020204" charset="0"/>
              <a:ea typeface="Calibri" panose="020F0502020204030204" pitchFamily="34" charset="0"/>
              <a:cs typeface="Times New Roman" panose="02020603050405020304" pitchFamily="18" charset="0"/>
            </a:endParaRPr>
          </a:p>
        </p:txBody>
      </p:sp>
      <p:sp>
        <p:nvSpPr>
          <p:cNvPr id="5" name="TextBox 4"/>
          <p:cNvSpPr txBox="1"/>
          <p:nvPr/>
        </p:nvSpPr>
        <p:spPr>
          <a:xfrm>
            <a:off x="3238941" y="4825403"/>
            <a:ext cx="2670924" cy="307777"/>
          </a:xfrm>
          <a:prstGeom prst="rect">
            <a:avLst/>
          </a:prstGeom>
          <a:noFill/>
        </p:spPr>
        <p:txBody>
          <a:bodyPr wrap="none" rtlCol="0">
            <a:spAutoFit/>
          </a:bodyPr>
          <a:lstStyle/>
          <a:p>
            <a:r>
              <a:rPr lang="en-US" dirty="0" smtClean="0">
                <a:latin typeface="Fira Sans Condensed" panose="020B0604020202020204" charset="0"/>
              </a:rPr>
              <a:t>TpHCM, ngày 29 tháng 6 năm 2020</a:t>
            </a:r>
            <a:endParaRPr lang="en-US" dirty="0">
              <a:latin typeface="Fira Sans Condensed" panose="020B0604020202020204" charset="0"/>
            </a:endParaRPr>
          </a:p>
        </p:txBody>
      </p:sp>
    </p:spTree>
  </p:cSld>
  <p:clrMapOvr>
    <a:masterClrMapping/>
  </p:clrMapOvr>
  <p:transition spd="med">
    <p:pull/>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69"/>
        <p:cNvGrpSpPr/>
        <p:nvPr/>
      </p:nvGrpSpPr>
      <p:grpSpPr>
        <a:xfrm>
          <a:off x="0" y="0"/>
          <a:ext cx="0" cy="0"/>
          <a:chOff x="0" y="0"/>
          <a:chExt cx="0" cy="0"/>
        </a:xfrm>
      </p:grpSpPr>
      <p:sp>
        <p:nvSpPr>
          <p:cNvPr id="9" name="Google Shape;206;p35"/>
          <p:cNvSpPr txBox="1">
            <a:spLocks noGrp="1"/>
          </p:cNvSpPr>
          <p:nvPr>
            <p:ph type="title"/>
          </p:nvPr>
        </p:nvSpPr>
        <p:spPr>
          <a:xfrm>
            <a:off x="449766" y="151372"/>
            <a:ext cx="6415668" cy="841800"/>
          </a:xfrm>
          <a:prstGeom prst="rect">
            <a:avLst/>
          </a:prstGeom>
        </p:spPr>
        <p:txBody>
          <a:bodyPr spcFirstLastPara="1" wrap="square" lIns="91425" tIns="91425" rIns="91425" bIns="91425" anchor="ctr" anchorCtr="0">
            <a:noAutofit/>
          </a:bodyPr>
          <a:lstStyle/>
          <a:p>
            <a:r>
              <a:rPr lang="en-US" sz="3600" b="1" dirty="0"/>
              <a:t>Support Vector Machine</a:t>
            </a:r>
          </a:p>
        </p:txBody>
      </p:sp>
      <p:sp>
        <p:nvSpPr>
          <p:cNvPr id="10" name="Google Shape;207;p35"/>
          <p:cNvSpPr txBox="1">
            <a:spLocks/>
          </p:cNvSpPr>
          <p:nvPr/>
        </p:nvSpPr>
        <p:spPr>
          <a:xfrm>
            <a:off x="0" y="194122"/>
            <a:ext cx="3645000" cy="7563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sz="6000" dirty="0">
                <a:latin typeface="Fira Sans Condensed ExtraBold" panose="020B0604020202020204" charset="0"/>
              </a:rPr>
              <a:t>2</a:t>
            </a:r>
          </a:p>
        </p:txBody>
      </p:sp>
      <p:sp>
        <p:nvSpPr>
          <p:cNvPr id="12" name="TextBox 11"/>
          <p:cNvSpPr txBox="1"/>
          <p:nvPr/>
        </p:nvSpPr>
        <p:spPr>
          <a:xfrm>
            <a:off x="400631" y="943053"/>
            <a:ext cx="4854586" cy="523220"/>
          </a:xfrm>
          <a:prstGeom prst="rect">
            <a:avLst/>
          </a:prstGeom>
          <a:noFill/>
        </p:spPr>
        <p:txBody>
          <a:bodyPr wrap="square" rtlCol="0">
            <a:spAutoFit/>
          </a:bodyPr>
          <a:lstStyle/>
          <a:p>
            <a:r>
              <a:rPr lang="en-US" sz="2800" dirty="0" smtClean="0">
                <a:latin typeface="Fira Sans Condensed" panose="020B0604020202020204" charset="0"/>
              </a:rPr>
              <a:t>2.2  Tối ưu trong thuật toán SVM</a:t>
            </a:r>
            <a:endParaRPr lang="en-US" sz="2800" dirty="0">
              <a:latin typeface="Fira Sans Condensed" panose="020B0604020202020204" charset="0"/>
            </a:endParaRPr>
          </a:p>
        </p:txBody>
      </p:sp>
      <p:sp>
        <p:nvSpPr>
          <p:cNvPr id="18" name="TextBox 17"/>
          <p:cNvSpPr txBox="1"/>
          <p:nvPr/>
        </p:nvSpPr>
        <p:spPr>
          <a:xfrm>
            <a:off x="8586438" y="4724245"/>
            <a:ext cx="387080" cy="307777"/>
          </a:xfrm>
          <a:prstGeom prst="rect">
            <a:avLst/>
          </a:prstGeom>
          <a:noFill/>
        </p:spPr>
        <p:txBody>
          <a:bodyPr wrap="square" rtlCol="0">
            <a:spAutoFit/>
          </a:bodyPr>
          <a:lstStyle/>
          <a:p>
            <a:r>
              <a:rPr lang="en-US" dirty="0" smtClean="0"/>
              <a:t>10</a:t>
            </a:r>
            <a:endParaRPr lang="en-US" dirty="0"/>
          </a:p>
        </p:txBody>
      </p:sp>
      <p:sp>
        <p:nvSpPr>
          <p:cNvPr id="3" name="TextBox 2"/>
          <p:cNvSpPr txBox="1"/>
          <p:nvPr/>
        </p:nvSpPr>
        <p:spPr>
          <a:xfrm>
            <a:off x="215327" y="1659381"/>
            <a:ext cx="4958575" cy="2958117"/>
          </a:xfrm>
          <a:prstGeom prst="rect">
            <a:avLst/>
          </a:prstGeom>
          <a:noFill/>
        </p:spPr>
        <p:txBody>
          <a:bodyPr wrap="square" rtlCol="0">
            <a:spAutoFit/>
          </a:bodyPr>
          <a:lstStyle/>
          <a:p>
            <a:pPr>
              <a:lnSpc>
                <a:spcPct val="150000"/>
              </a:lnSpc>
            </a:pPr>
            <a:r>
              <a:rPr lang="vi-VN" sz="1800" dirty="0">
                <a:latin typeface="Fira Sans Condensed" panose="020B0604020202020204" charset="0"/>
              </a:rPr>
              <a:t>Margin là khoảng cách giữa siêu phẳng </a:t>
            </a:r>
            <a:r>
              <a:rPr lang="vi-VN" sz="1800" dirty="0" smtClean="0">
                <a:latin typeface="Fira Sans Condensed" panose="020B0604020202020204" charset="0"/>
              </a:rPr>
              <a:t>đến </a:t>
            </a:r>
            <a:r>
              <a:rPr lang="vi-VN" sz="1800" dirty="0">
                <a:latin typeface="Fira Sans Condensed" panose="020B0604020202020204" charset="0"/>
              </a:rPr>
              <a:t>2 điểm dữ liệu gần nhất tương ứng với 2 phân lớp</a:t>
            </a:r>
            <a:r>
              <a:rPr lang="vi-VN" sz="1800" dirty="0" smtClean="0">
                <a:latin typeface="Fira Sans Condensed" panose="020B0604020202020204" charset="0"/>
              </a:rPr>
              <a:t>.</a:t>
            </a:r>
            <a:endParaRPr lang="en-US" sz="1800" dirty="0" smtClean="0">
              <a:latin typeface="Fira Sans Condensed" panose="020B0604020202020204" charset="0"/>
            </a:endParaRPr>
          </a:p>
          <a:p>
            <a:pPr>
              <a:lnSpc>
                <a:spcPct val="150000"/>
              </a:lnSpc>
            </a:pPr>
            <a:r>
              <a:rPr lang="en-US" sz="1800" dirty="0">
                <a:latin typeface="Fira Sans Condensed" panose="020B0604020202020204" charset="0"/>
              </a:rPr>
              <a:t>T</a:t>
            </a:r>
            <a:r>
              <a:rPr lang="vi-VN" sz="1800" dirty="0" smtClean="0">
                <a:latin typeface="Fira Sans Condensed" panose="020B0604020202020204" charset="0"/>
              </a:rPr>
              <a:t>ối </a:t>
            </a:r>
            <a:r>
              <a:rPr lang="vi-VN" sz="1800" dirty="0">
                <a:latin typeface="Fira Sans Condensed" panose="020B0604020202020204" charset="0"/>
              </a:rPr>
              <a:t>ưu thuật toán bằng các tìm cách maximize giá trị margin này, từ đó tìm ra siêu phẳng đẹp nhất để phân 2 lớp dữ liệu</a:t>
            </a:r>
            <a:r>
              <a:rPr lang="vi-VN" sz="1800" dirty="0" smtClean="0">
                <a:latin typeface="Fira Sans Condensed" panose="020B0604020202020204" charset="0"/>
              </a:rPr>
              <a:t>.</a:t>
            </a:r>
            <a:endParaRPr lang="en-US" sz="1800" dirty="0" smtClean="0">
              <a:latin typeface="Fira Sans Condensed" panose="020B0604020202020204" charset="0"/>
            </a:endParaRPr>
          </a:p>
          <a:p>
            <a:pPr>
              <a:lnSpc>
                <a:spcPct val="150000"/>
              </a:lnSpc>
            </a:pPr>
            <a:r>
              <a:rPr lang="vi-VN" sz="1800" dirty="0">
                <a:latin typeface="Fira Sans Condensed" panose="020B0604020202020204" charset="0"/>
              </a:rPr>
              <a:t>Các điểm xanh, đỏ nằm trên 2 đường biên được gọi là các support vector</a:t>
            </a:r>
            <a:endParaRPr lang="en-US" sz="1800" dirty="0">
              <a:latin typeface="Fira Sans Condensed" panose="020B0604020202020204" charset="0"/>
            </a:endParaRPr>
          </a:p>
        </p:txBody>
      </p:sp>
      <p:pic>
        <p:nvPicPr>
          <p:cNvPr id="5" name="Picture 4"/>
          <p:cNvPicPr>
            <a:picLocks noChangeAspect="1"/>
          </p:cNvPicPr>
          <p:nvPr/>
        </p:nvPicPr>
        <p:blipFill>
          <a:blip r:embed="rId4"/>
          <a:stretch>
            <a:fillRect/>
          </a:stretch>
        </p:blipFill>
        <p:spPr>
          <a:xfrm>
            <a:off x="5229658" y="1559142"/>
            <a:ext cx="3743860" cy="3129453"/>
          </a:xfrm>
          <a:prstGeom prst="rect">
            <a:avLst/>
          </a:prstGeom>
        </p:spPr>
      </p:pic>
    </p:spTree>
    <p:extLst>
      <p:ext uri="{BB962C8B-B14F-4D97-AF65-F5344CB8AC3E}">
        <p14:creationId xmlns:p14="http://schemas.microsoft.com/office/powerpoint/2010/main" val="1687636323"/>
      </p:ext>
    </p:extLst>
  </p:cSld>
  <p:clrMapOvr>
    <a:masterClrMapping/>
  </p:clrMapOvr>
  <p:transition spd="med">
    <p:pull/>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69"/>
        <p:cNvGrpSpPr/>
        <p:nvPr/>
      </p:nvGrpSpPr>
      <p:grpSpPr>
        <a:xfrm>
          <a:off x="0" y="0"/>
          <a:ext cx="0" cy="0"/>
          <a:chOff x="0" y="0"/>
          <a:chExt cx="0" cy="0"/>
        </a:xfrm>
      </p:grpSpPr>
      <p:sp>
        <p:nvSpPr>
          <p:cNvPr id="9" name="Google Shape;206;p35"/>
          <p:cNvSpPr txBox="1">
            <a:spLocks noGrp="1"/>
          </p:cNvSpPr>
          <p:nvPr>
            <p:ph type="title"/>
          </p:nvPr>
        </p:nvSpPr>
        <p:spPr>
          <a:xfrm>
            <a:off x="449766" y="151372"/>
            <a:ext cx="6415668" cy="841800"/>
          </a:xfrm>
          <a:prstGeom prst="rect">
            <a:avLst/>
          </a:prstGeom>
        </p:spPr>
        <p:txBody>
          <a:bodyPr spcFirstLastPara="1" wrap="square" lIns="91425" tIns="91425" rIns="91425" bIns="91425" anchor="ctr" anchorCtr="0">
            <a:noAutofit/>
          </a:bodyPr>
          <a:lstStyle/>
          <a:p>
            <a:r>
              <a:rPr lang="en-US" sz="3600" b="1" dirty="0"/>
              <a:t>Support Vector Machine</a:t>
            </a:r>
          </a:p>
        </p:txBody>
      </p:sp>
      <p:sp>
        <p:nvSpPr>
          <p:cNvPr id="10" name="Google Shape;207;p35"/>
          <p:cNvSpPr txBox="1">
            <a:spLocks/>
          </p:cNvSpPr>
          <p:nvPr/>
        </p:nvSpPr>
        <p:spPr>
          <a:xfrm>
            <a:off x="0" y="194122"/>
            <a:ext cx="3645000" cy="7563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sz="6000" dirty="0">
                <a:latin typeface="Fira Sans Condensed ExtraBold" panose="020B0604020202020204" charset="0"/>
              </a:rPr>
              <a:t>2</a:t>
            </a:r>
          </a:p>
        </p:txBody>
      </p:sp>
      <p:sp>
        <p:nvSpPr>
          <p:cNvPr id="12" name="TextBox 11"/>
          <p:cNvSpPr txBox="1"/>
          <p:nvPr/>
        </p:nvSpPr>
        <p:spPr>
          <a:xfrm>
            <a:off x="400631" y="943053"/>
            <a:ext cx="4854586" cy="523220"/>
          </a:xfrm>
          <a:prstGeom prst="rect">
            <a:avLst/>
          </a:prstGeom>
          <a:noFill/>
        </p:spPr>
        <p:txBody>
          <a:bodyPr wrap="square" rtlCol="0">
            <a:spAutoFit/>
          </a:bodyPr>
          <a:lstStyle/>
          <a:p>
            <a:r>
              <a:rPr lang="en-US" sz="2800" dirty="0" smtClean="0">
                <a:latin typeface="Fira Sans Condensed" panose="020B0604020202020204" charset="0"/>
              </a:rPr>
              <a:t>2.2  Tối ưu trong thuật toán SVM</a:t>
            </a:r>
            <a:endParaRPr lang="en-US" sz="2800" dirty="0">
              <a:latin typeface="Fira Sans Condensed" panose="020B0604020202020204" charset="0"/>
            </a:endParaRPr>
          </a:p>
        </p:txBody>
      </p:sp>
      <p:sp>
        <p:nvSpPr>
          <p:cNvPr id="18" name="TextBox 17"/>
          <p:cNvSpPr txBox="1"/>
          <p:nvPr/>
        </p:nvSpPr>
        <p:spPr>
          <a:xfrm>
            <a:off x="8586438" y="4724245"/>
            <a:ext cx="387080" cy="307777"/>
          </a:xfrm>
          <a:prstGeom prst="rect">
            <a:avLst/>
          </a:prstGeom>
          <a:noFill/>
        </p:spPr>
        <p:txBody>
          <a:bodyPr wrap="square" rtlCol="0">
            <a:spAutoFit/>
          </a:bodyPr>
          <a:lstStyle/>
          <a:p>
            <a:r>
              <a:rPr lang="en-US" dirty="0" smtClean="0"/>
              <a:t>11</a:t>
            </a:r>
            <a:endParaRPr lang="en-US" dirty="0"/>
          </a:p>
        </p:txBody>
      </p:sp>
      <mc:AlternateContent xmlns:mc="http://schemas.openxmlformats.org/markup-compatibility/2006">
        <mc:Choice xmlns:a14="http://schemas.microsoft.com/office/drawing/2010/main" Requires="a14">
          <p:sp>
            <p:nvSpPr>
              <p:cNvPr id="2" name="TextBox 1"/>
              <p:cNvSpPr txBox="1"/>
              <p:nvPr/>
            </p:nvSpPr>
            <p:spPr>
              <a:xfrm>
                <a:off x="449765" y="1466273"/>
                <a:ext cx="8233317" cy="4141839"/>
              </a:xfrm>
              <a:prstGeom prst="rect">
                <a:avLst/>
              </a:prstGeom>
              <a:noFill/>
            </p:spPr>
            <p:txBody>
              <a:bodyPr wrap="square" rtlCol="0">
                <a:spAutoFit/>
              </a:bodyPr>
              <a:lstStyle/>
              <a:p>
                <a:r>
                  <a:rPr lang="vi-VN" sz="1800" dirty="0" smtClean="0">
                    <a:latin typeface="Fira Sans Condensed" panose="020B0604020202020204" charset="0"/>
                  </a:rPr>
                  <a:t>Trong bài toán không gian 2 chiều, ta giả sử đường thẳng phân chia cần tìm có phương trình là:</a:t>
                </a:r>
                <a:r>
                  <a:rPr lang="en-US" sz="1800" dirty="0">
                    <a:latin typeface="Fira Sans Condensed" panose="020B0604020202020204" charset="0"/>
                  </a:rPr>
                  <a:t> </a:t>
                </a:r>
                <a14:m>
                  <m:oMath xmlns:m="http://schemas.openxmlformats.org/officeDocument/2006/math">
                    <m:sSub>
                      <m:sSubPr>
                        <m:ctrlPr>
                          <a:rPr lang="vi-VN" sz="1800" i="1">
                            <a:latin typeface="Cambria Math" panose="02040503050406030204" pitchFamily="18" charset="0"/>
                          </a:rPr>
                        </m:ctrlPr>
                      </m:sSubPr>
                      <m:e>
                        <m:r>
                          <a:rPr lang="en-US" sz="1800" b="0" i="1" smtClean="0">
                            <a:latin typeface="Cambria Math" panose="02040503050406030204" pitchFamily="18" charset="0"/>
                          </a:rPr>
                          <m:t>𝑤</m:t>
                        </m:r>
                      </m:e>
                      <m:sub>
                        <m:r>
                          <a:rPr lang="en-US" sz="1800" b="0" i="1" smtClean="0">
                            <a:latin typeface="Cambria Math" panose="02040503050406030204" pitchFamily="18" charset="0"/>
                          </a:rPr>
                          <m:t>1</m:t>
                        </m:r>
                      </m:sub>
                    </m:sSub>
                    <m:sSub>
                      <m:sSubPr>
                        <m:ctrlPr>
                          <a:rPr lang="vi-VN" sz="1800" i="1">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1</m:t>
                        </m:r>
                      </m:sub>
                    </m:sSub>
                    <m:r>
                      <a:rPr lang="en-US" sz="1800" b="0" i="1" smtClean="0">
                        <a:latin typeface="Cambria Math" panose="02040503050406030204" pitchFamily="18" charset="0"/>
                      </a:rPr>
                      <m:t>+</m:t>
                    </m:r>
                    <m:sSub>
                      <m:sSubPr>
                        <m:ctrlPr>
                          <a:rPr lang="vi-VN" sz="1800" i="1">
                            <a:latin typeface="Cambria Math" panose="02040503050406030204" pitchFamily="18" charset="0"/>
                          </a:rPr>
                        </m:ctrlPr>
                      </m:sSubPr>
                      <m:e>
                        <m:r>
                          <a:rPr lang="en-US" sz="1800" b="0" i="1" smtClean="0">
                            <a:latin typeface="Cambria Math" panose="02040503050406030204" pitchFamily="18" charset="0"/>
                          </a:rPr>
                          <m:t>𝑤</m:t>
                        </m:r>
                      </m:e>
                      <m:sub>
                        <m:r>
                          <a:rPr lang="en-US" sz="1800" b="0" i="1" smtClean="0">
                            <a:latin typeface="Cambria Math" panose="02040503050406030204" pitchFamily="18" charset="0"/>
                          </a:rPr>
                          <m:t>2</m:t>
                        </m:r>
                      </m:sub>
                    </m:sSub>
                    <m:sSub>
                      <m:sSubPr>
                        <m:ctrlPr>
                          <a:rPr lang="vi-VN" sz="1800" i="1">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2</m:t>
                        </m:r>
                      </m:sub>
                    </m:sSub>
                    <m:r>
                      <a:rPr lang="en-US" sz="1800" b="0" i="1" smtClean="0">
                        <a:latin typeface="Cambria Math" panose="02040503050406030204" pitchFamily="18" charset="0"/>
                      </a:rPr>
                      <m:t>+</m:t>
                    </m:r>
                    <m:r>
                      <a:rPr lang="en-US" sz="1800" b="0" i="1" smtClean="0">
                        <a:latin typeface="Cambria Math" panose="02040503050406030204" pitchFamily="18" charset="0"/>
                      </a:rPr>
                      <m:t>𝑏</m:t>
                    </m:r>
                    <m:r>
                      <a:rPr lang="en-US" sz="1800" b="0" i="1" smtClean="0">
                        <a:latin typeface="Cambria Math" panose="02040503050406030204" pitchFamily="18" charset="0"/>
                      </a:rPr>
                      <m:t>=0</m:t>
                    </m:r>
                  </m:oMath>
                </a14:m>
                <a:endParaRPr lang="en-US" sz="1800" dirty="0" smtClean="0">
                  <a:latin typeface="Fira Sans Condensed" panose="020B0604020202020204" charset="0"/>
                </a:endParaRPr>
              </a:p>
              <a:p>
                <a:endParaRPr lang="en-US" sz="1800" dirty="0" smtClean="0">
                  <a:latin typeface="Fira Sans Condensed" panose="020B0604020202020204" charset="0"/>
                </a:endParaRPr>
              </a:p>
              <a:p>
                <a:r>
                  <a:rPr lang="vi-VN" sz="1800" dirty="0" smtClean="0">
                    <a:latin typeface="Fira Sans Condensed" panose="020B0604020202020204" charset="0"/>
                  </a:rPr>
                  <a:t>Với </a:t>
                </a:r>
                <a:r>
                  <a:rPr lang="vi-VN" sz="1800" dirty="0">
                    <a:latin typeface="Fira Sans Condensed" panose="020B0604020202020204" charset="0"/>
                  </a:rPr>
                  <a:t>không gian 2 chiều</a:t>
                </a:r>
              </a:p>
              <a:p>
                <a:r>
                  <a:rPr lang="vi-VN" sz="1800" dirty="0">
                    <a:latin typeface="Fira Sans Condensed" panose="020B0604020202020204" charset="0"/>
                  </a:rPr>
                  <a:t>Margin giữa 2 đường thẳng được tính bằng công </a:t>
                </a:r>
                <a:r>
                  <a:rPr lang="vi-VN" sz="1800" dirty="0" smtClean="0">
                    <a:latin typeface="Fira Sans Condensed" panose="020B0604020202020204" charset="0"/>
                  </a:rPr>
                  <a:t>thức:</a:t>
                </a:r>
                <a:r>
                  <a:rPr lang="en-US" sz="1800" dirty="0">
                    <a:latin typeface="Fira Sans Condensed" panose="020B0604020202020204" charset="0"/>
                  </a:rPr>
                  <a:t> </a:t>
                </a:r>
                <a:r>
                  <a:rPr lang="en-US" sz="1800" dirty="0" smtClean="0">
                    <a:latin typeface="Fira Sans Condensed" panose="020B0604020202020204" charset="0"/>
                  </a:rPr>
                  <a:t>margin = </a:t>
                </a:r>
                <a14:m>
                  <m:oMath xmlns:m="http://schemas.openxmlformats.org/officeDocument/2006/math">
                    <m:f>
                      <m:fPr>
                        <m:ctrlPr>
                          <a:rPr lang="en-US" sz="1800" i="1" smtClean="0">
                            <a:latin typeface="Cambria Math" panose="02040503050406030204" pitchFamily="18" charset="0"/>
                          </a:rPr>
                        </m:ctrlPr>
                      </m:fPr>
                      <m:num>
                        <m:r>
                          <a:rPr lang="en-US" sz="1800" b="0" i="1" smtClean="0">
                            <a:latin typeface="Cambria Math" panose="02040503050406030204" pitchFamily="18" charset="0"/>
                          </a:rPr>
                          <m:t>2</m:t>
                        </m:r>
                      </m:num>
                      <m:den>
                        <m:rad>
                          <m:radPr>
                            <m:degHide m:val="on"/>
                            <m:ctrlPr>
                              <a:rPr lang="en-US" sz="1800" i="1">
                                <a:latin typeface="Cambria Math" panose="02040503050406030204" pitchFamily="18" charset="0"/>
                              </a:rPr>
                            </m:ctrlPr>
                          </m:radPr>
                          <m:deg/>
                          <m:e>
                            <m:sSup>
                              <m:sSupPr>
                                <m:ctrlPr>
                                  <a:rPr lang="en-US" sz="1800" i="1">
                                    <a:latin typeface="Cambria Math" panose="02040503050406030204" pitchFamily="18" charset="0"/>
                                  </a:rPr>
                                </m:ctrlPr>
                              </m:sSupPr>
                              <m:e>
                                <m:sSub>
                                  <m:sSubPr>
                                    <m:ctrlPr>
                                      <a:rPr lang="vi-VN" sz="1800" i="1">
                                        <a:latin typeface="Cambria Math" panose="02040503050406030204" pitchFamily="18" charset="0"/>
                                      </a:rPr>
                                    </m:ctrlPr>
                                  </m:sSubPr>
                                  <m:e>
                                    <m:r>
                                      <a:rPr lang="en-US" sz="1800" i="1">
                                        <a:latin typeface="Cambria Math" panose="02040503050406030204" pitchFamily="18" charset="0"/>
                                      </a:rPr>
                                      <m:t>𝑤</m:t>
                                    </m:r>
                                  </m:e>
                                  <m:sub>
                                    <m:r>
                                      <a:rPr lang="en-US" sz="1800" i="1">
                                        <a:latin typeface="Cambria Math" panose="02040503050406030204" pitchFamily="18" charset="0"/>
                                      </a:rPr>
                                      <m:t>1</m:t>
                                    </m:r>
                                  </m:sub>
                                </m:sSub>
                              </m:e>
                              <m:sup>
                                <m:r>
                                  <a:rPr lang="en-US" sz="1800" i="1">
                                    <a:latin typeface="Cambria Math" panose="02040503050406030204" pitchFamily="18" charset="0"/>
                                  </a:rPr>
                                  <m:t>2</m:t>
                                </m:r>
                              </m:sup>
                            </m:sSup>
                            <m:r>
                              <a:rPr lang="en-US" sz="1800" b="0" i="1" smtClean="0">
                                <a:latin typeface="Cambria Math" panose="02040503050406030204" pitchFamily="18" charset="0"/>
                              </a:rPr>
                              <m:t>+</m:t>
                            </m:r>
                            <m:sSup>
                              <m:sSupPr>
                                <m:ctrlPr>
                                  <a:rPr lang="en-US" sz="1800" i="1">
                                    <a:latin typeface="Cambria Math" panose="02040503050406030204" pitchFamily="18" charset="0"/>
                                  </a:rPr>
                                </m:ctrlPr>
                              </m:sSupPr>
                              <m:e>
                                <m:sSub>
                                  <m:sSubPr>
                                    <m:ctrlPr>
                                      <a:rPr lang="vi-VN" sz="1800" i="1">
                                        <a:latin typeface="Cambria Math" panose="02040503050406030204" pitchFamily="18" charset="0"/>
                                      </a:rPr>
                                    </m:ctrlPr>
                                  </m:sSubPr>
                                  <m:e>
                                    <m:r>
                                      <a:rPr lang="en-US" sz="1800" i="1">
                                        <a:latin typeface="Cambria Math" panose="02040503050406030204" pitchFamily="18" charset="0"/>
                                      </a:rPr>
                                      <m:t>𝑤</m:t>
                                    </m:r>
                                  </m:e>
                                  <m:sub>
                                    <m:r>
                                      <a:rPr lang="en-US" sz="1800" b="0" i="1" smtClean="0">
                                        <a:latin typeface="Cambria Math" panose="02040503050406030204" pitchFamily="18" charset="0"/>
                                      </a:rPr>
                                      <m:t>2</m:t>
                                    </m:r>
                                  </m:sub>
                                </m:sSub>
                              </m:e>
                              <m:sup>
                                <m:r>
                                  <a:rPr lang="en-US" sz="1800" i="1">
                                    <a:latin typeface="Cambria Math" panose="02040503050406030204" pitchFamily="18" charset="0"/>
                                  </a:rPr>
                                  <m:t>2</m:t>
                                </m:r>
                              </m:sup>
                            </m:sSup>
                          </m:e>
                        </m:rad>
                      </m:den>
                    </m:f>
                  </m:oMath>
                </a14:m>
                <a:r>
                  <a:rPr lang="en-US" sz="1800" dirty="0" smtClean="0">
                    <a:latin typeface="Fira Sans Condensed" panose="020B0604020202020204" charset="0"/>
                  </a:rPr>
                  <a:t> </a:t>
                </a:r>
                <a:r>
                  <a:rPr lang="vi-VN" sz="1800" dirty="0">
                    <a:latin typeface="Fira Sans Condensed" panose="020B0604020202020204" charset="0"/>
                  </a:rPr>
                  <a:t/>
                </a:r>
                <a:br>
                  <a:rPr lang="vi-VN" sz="1800" dirty="0">
                    <a:latin typeface="Fira Sans Condensed" panose="020B0604020202020204" charset="0"/>
                  </a:rPr>
                </a:br>
                <a:endParaRPr lang="en-US" sz="1800" dirty="0" smtClean="0">
                  <a:latin typeface="Fira Sans Condensed" panose="020B0604020202020204" charset="0"/>
                </a:endParaRPr>
              </a:p>
              <a:p>
                <a:r>
                  <a:rPr lang="vi-VN" sz="1800" dirty="0" smtClean="0">
                    <a:latin typeface="Fira Sans Condensed" panose="020B0604020202020204" charset="0"/>
                  </a:rPr>
                  <a:t>Với </a:t>
                </a:r>
                <a:r>
                  <a:rPr lang="vi-VN" sz="1800" dirty="0">
                    <a:latin typeface="Fira Sans Condensed" panose="020B0604020202020204" charset="0"/>
                  </a:rPr>
                  <a:t>không gian nhiều </a:t>
                </a:r>
                <a:r>
                  <a:rPr lang="vi-VN" sz="1800" dirty="0" smtClean="0">
                    <a:latin typeface="Fira Sans Condensed" panose="020B0604020202020204" charset="0"/>
                  </a:rPr>
                  <a:t>chiều</a:t>
                </a:r>
                <a:endParaRPr lang="en-US" sz="1800" dirty="0" smtClean="0">
                  <a:latin typeface="Fira Sans Condensed" panose="020B0604020202020204" charset="0"/>
                </a:endParaRPr>
              </a:p>
              <a:p>
                <a:r>
                  <a:rPr lang="vi-VN" sz="1800" dirty="0" smtClean="0">
                    <a:latin typeface="Fira Sans Condensed" panose="020B0604020202020204" charset="0"/>
                  </a:rPr>
                  <a:t>Tổng </a:t>
                </a:r>
                <a:r>
                  <a:rPr lang="vi-VN" sz="1800" dirty="0">
                    <a:latin typeface="Fira Sans Condensed" panose="020B0604020202020204" charset="0"/>
                  </a:rPr>
                  <a:t>quát lên không gian nhiều chiều, cần tìm phương trình siêu phẳng có phương trình: </a:t>
                </a:r>
                <a:r>
                  <a:rPr lang="en-US" sz="1800" dirty="0">
                    <a:latin typeface="Fira Sans Condensed" panose="020B0604020202020204" charset="0"/>
                  </a:rPr>
                  <a:t> </a:t>
                </a:r>
                <a14:m>
                  <m:oMath xmlns:m="http://schemas.openxmlformats.org/officeDocument/2006/math">
                    <m:sSup>
                      <m:sSupPr>
                        <m:ctrlPr>
                          <a:rPr lang="en-US" sz="1800" i="1">
                            <a:latin typeface="Cambria Math" panose="02040503050406030204" pitchFamily="18" charset="0"/>
                          </a:rPr>
                        </m:ctrlPr>
                      </m:sSupPr>
                      <m:e>
                        <m:r>
                          <a:rPr lang="en-US" sz="1800" b="0" i="1" smtClean="0">
                            <a:latin typeface="Cambria Math" panose="02040503050406030204" pitchFamily="18" charset="0"/>
                          </a:rPr>
                          <m:t>𝑊</m:t>
                        </m:r>
                      </m:e>
                      <m:sup>
                        <m:r>
                          <a:rPr lang="en-US" sz="1800" b="0" i="1" smtClean="0">
                            <a:latin typeface="Cambria Math" panose="02040503050406030204" pitchFamily="18" charset="0"/>
                          </a:rPr>
                          <m:t>𝑇</m:t>
                        </m:r>
                      </m:sup>
                    </m:sSup>
                    <m:r>
                      <a:rPr lang="en-US" sz="1800" b="0" i="1" smtClean="0">
                        <a:latin typeface="Cambria Math" panose="02040503050406030204" pitchFamily="18" charset="0"/>
                      </a:rPr>
                      <m:t>𝑥</m:t>
                    </m:r>
                    <m:r>
                      <a:rPr lang="en-US" sz="1800" b="0" i="1" smtClean="0">
                        <a:latin typeface="Cambria Math" panose="02040503050406030204" pitchFamily="18" charset="0"/>
                      </a:rPr>
                      <m:t>+</m:t>
                    </m:r>
                    <m:r>
                      <a:rPr lang="en-US" sz="1800" b="0" i="1" smtClean="0">
                        <a:latin typeface="Cambria Math" panose="02040503050406030204" pitchFamily="18" charset="0"/>
                      </a:rPr>
                      <m:t>𝑏</m:t>
                    </m:r>
                    <m:r>
                      <a:rPr lang="en-US" sz="1800" b="0" i="1" smtClean="0">
                        <a:latin typeface="Cambria Math" panose="02040503050406030204" pitchFamily="18" charset="0"/>
                      </a:rPr>
                      <m:t>=0</m:t>
                    </m:r>
                  </m:oMath>
                </a14:m>
                <a:r>
                  <a:rPr lang="vi-VN" sz="1800" dirty="0">
                    <a:latin typeface="Fira Sans Condensed" panose="020B0604020202020204" charset="0"/>
                  </a:rPr>
                  <a:t/>
                </a:r>
                <a:br>
                  <a:rPr lang="vi-VN" sz="1800" dirty="0">
                    <a:latin typeface="Fira Sans Condensed" panose="020B0604020202020204" charset="0"/>
                  </a:rPr>
                </a:br>
                <a:r>
                  <a:rPr lang="vi-VN" sz="1800" dirty="0">
                    <a:latin typeface="Fira Sans Condensed" panose="020B0604020202020204" charset="0"/>
                  </a:rPr>
                  <a:t>Margin sẽ được tính bằng công </a:t>
                </a:r>
                <a:r>
                  <a:rPr lang="vi-VN" sz="1800" dirty="0" smtClean="0">
                    <a:latin typeface="Fira Sans Condensed" panose="020B0604020202020204" charset="0"/>
                  </a:rPr>
                  <a:t>thức:</a:t>
                </a:r>
                <a:r>
                  <a:rPr lang="en-US" sz="1800" dirty="0">
                    <a:latin typeface="Fira Sans Condensed" panose="020B0604020202020204" charset="0"/>
                  </a:rPr>
                  <a:t> </a:t>
                </a:r>
                <a:r>
                  <a:rPr lang="en-US" sz="1800" dirty="0" smtClean="0">
                    <a:latin typeface="Fira Sans Condensed" panose="020B0604020202020204" charset="0"/>
                  </a:rPr>
                  <a:t>margin = </a:t>
                </a:r>
                <a14:m>
                  <m:oMath xmlns:m="http://schemas.openxmlformats.org/officeDocument/2006/math">
                    <m:f>
                      <m:fPr>
                        <m:ctrlPr>
                          <a:rPr lang="en-US" sz="1800" i="1">
                            <a:latin typeface="Cambria Math" panose="02040503050406030204" pitchFamily="18" charset="0"/>
                          </a:rPr>
                        </m:ctrlPr>
                      </m:fPr>
                      <m:num>
                        <m:r>
                          <a:rPr lang="en-US" sz="1800" i="1">
                            <a:latin typeface="Cambria Math" panose="02040503050406030204" pitchFamily="18" charset="0"/>
                          </a:rPr>
                          <m:t>2</m:t>
                        </m:r>
                      </m:num>
                      <m:den>
                        <m:r>
                          <a:rPr lang="en-US" sz="1800" b="0" i="1" smtClean="0">
                            <a:latin typeface="Cambria Math" panose="02040503050406030204" pitchFamily="18" charset="0"/>
                          </a:rPr>
                          <m:t>||</m:t>
                        </m:r>
                        <m:r>
                          <a:rPr lang="en-US" sz="1800" b="0" i="1" smtClean="0">
                            <a:latin typeface="Cambria Math" panose="02040503050406030204" pitchFamily="18" charset="0"/>
                          </a:rPr>
                          <m:t>𝑊</m:t>
                        </m:r>
                        <m:r>
                          <a:rPr lang="en-US" sz="1800" b="0" i="1" smtClean="0">
                            <a:latin typeface="Cambria Math" panose="02040503050406030204" pitchFamily="18" charset="0"/>
                          </a:rPr>
                          <m:t>||</m:t>
                        </m:r>
                      </m:den>
                    </m:f>
                  </m:oMath>
                </a14:m>
                <a:r>
                  <a:rPr lang="vi-VN" dirty="0"/>
                  <a:t/>
                </a:r>
                <a:br>
                  <a:rPr lang="vi-VN" dirty="0"/>
                </a:br>
                <a:r>
                  <a:rPr lang="vi-VN" dirty="0"/>
                  <a:t/>
                </a:r>
                <a:br>
                  <a:rPr lang="vi-VN" dirty="0"/>
                </a:br>
                <a:r>
                  <a:rPr lang="vi-VN" sz="2400" dirty="0">
                    <a:latin typeface="Fira Sans Condensed" panose="020B0604020202020204" charset="0"/>
                  </a:rPr>
                  <a:t/>
                </a:r>
                <a:br>
                  <a:rPr lang="vi-VN" sz="2400" dirty="0">
                    <a:latin typeface="Fira Sans Condensed" panose="020B0604020202020204" charset="0"/>
                  </a:rPr>
                </a:br>
                <a:endParaRPr lang="en-US" sz="2400" dirty="0">
                  <a:latin typeface="Fira Sans Condensed" panose="020B0604020202020204" charset="0"/>
                </a:endParaRPr>
              </a:p>
            </p:txBody>
          </p:sp>
        </mc:Choice>
        <mc:Fallback>
          <p:sp>
            <p:nvSpPr>
              <p:cNvPr id="2" name="TextBox 1"/>
              <p:cNvSpPr txBox="1">
                <a:spLocks noRot="1" noChangeAspect="1" noMove="1" noResize="1" noEditPoints="1" noAdjustHandles="1" noChangeArrowheads="1" noChangeShapeType="1" noTextEdit="1"/>
              </p:cNvSpPr>
              <p:nvPr/>
            </p:nvSpPr>
            <p:spPr>
              <a:xfrm>
                <a:off x="449765" y="1466273"/>
                <a:ext cx="8233317" cy="4141839"/>
              </a:xfrm>
              <a:prstGeom prst="rect">
                <a:avLst/>
              </a:prstGeom>
              <a:blipFill>
                <a:blip r:embed="rId4"/>
                <a:stretch>
                  <a:fillRect l="-667" t="-884"/>
                </a:stretch>
              </a:blipFill>
            </p:spPr>
            <p:txBody>
              <a:bodyPr/>
              <a:lstStyle/>
              <a:p>
                <a:r>
                  <a:rPr lang="en-US">
                    <a:noFill/>
                  </a:rPr>
                  <a:t> </a:t>
                </a:r>
              </a:p>
            </p:txBody>
          </p:sp>
        </mc:Fallback>
      </mc:AlternateContent>
    </p:spTree>
    <p:extLst>
      <p:ext uri="{BB962C8B-B14F-4D97-AF65-F5344CB8AC3E}">
        <p14:creationId xmlns:p14="http://schemas.microsoft.com/office/powerpoint/2010/main" val="2677599186"/>
      </p:ext>
    </p:extLst>
  </p:cSld>
  <p:clrMapOvr>
    <a:masterClrMapping/>
  </p:clrMapOvr>
  <p:transition spd="med">
    <p:pull/>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69"/>
        <p:cNvGrpSpPr/>
        <p:nvPr/>
      </p:nvGrpSpPr>
      <p:grpSpPr>
        <a:xfrm>
          <a:off x="0" y="0"/>
          <a:ext cx="0" cy="0"/>
          <a:chOff x="0" y="0"/>
          <a:chExt cx="0" cy="0"/>
        </a:xfrm>
      </p:grpSpPr>
      <p:sp>
        <p:nvSpPr>
          <p:cNvPr id="9" name="Google Shape;206;p35"/>
          <p:cNvSpPr txBox="1">
            <a:spLocks noGrp="1"/>
          </p:cNvSpPr>
          <p:nvPr>
            <p:ph type="title"/>
          </p:nvPr>
        </p:nvSpPr>
        <p:spPr>
          <a:xfrm>
            <a:off x="564995" y="151372"/>
            <a:ext cx="6415668"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dirty="0" smtClean="0"/>
              <a:t>Convolution neural network</a:t>
            </a:r>
            <a:endParaRPr sz="3600" dirty="0"/>
          </a:p>
        </p:txBody>
      </p:sp>
      <p:sp>
        <p:nvSpPr>
          <p:cNvPr id="10" name="Google Shape;207;p35"/>
          <p:cNvSpPr txBox="1">
            <a:spLocks/>
          </p:cNvSpPr>
          <p:nvPr/>
        </p:nvSpPr>
        <p:spPr>
          <a:xfrm>
            <a:off x="0" y="194122"/>
            <a:ext cx="3645000" cy="7563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sz="6000" dirty="0">
                <a:latin typeface="Fira Sans Condensed ExtraBold" panose="020B0604020202020204" charset="0"/>
              </a:rPr>
              <a:t>3</a:t>
            </a:r>
          </a:p>
        </p:txBody>
      </p:sp>
      <p:sp>
        <p:nvSpPr>
          <p:cNvPr id="18" name="TextBox 17"/>
          <p:cNvSpPr txBox="1"/>
          <p:nvPr/>
        </p:nvSpPr>
        <p:spPr>
          <a:xfrm>
            <a:off x="8586438" y="4724245"/>
            <a:ext cx="387080" cy="307777"/>
          </a:xfrm>
          <a:prstGeom prst="rect">
            <a:avLst/>
          </a:prstGeom>
          <a:noFill/>
        </p:spPr>
        <p:txBody>
          <a:bodyPr wrap="square" rtlCol="0">
            <a:spAutoFit/>
          </a:bodyPr>
          <a:lstStyle/>
          <a:p>
            <a:r>
              <a:rPr lang="en-US" dirty="0" smtClean="0"/>
              <a:t>12</a:t>
            </a:r>
            <a:endParaRPr lang="en-US" dirty="0"/>
          </a:p>
        </p:txBody>
      </p:sp>
      <p:pic>
        <p:nvPicPr>
          <p:cNvPr id="7" name="Picture 6" descr="https://i2.wp.com/nttuan8.com/wp-content/uploads/2019/03/nn-1.png?resize=542%2C445&amp;ssl=1"/>
          <p:cNvPicPr/>
          <p:nvPr/>
        </p:nvPicPr>
        <p:blipFill>
          <a:blip r:embed="rId4">
            <a:extLst>
              <a:ext uri="{28A0092B-C50C-407E-A947-70E740481C1C}">
                <a14:useLocalDpi xmlns:a14="http://schemas.microsoft.com/office/drawing/2010/main" val="0"/>
              </a:ext>
            </a:extLst>
          </a:blip>
          <a:srcRect/>
          <a:stretch>
            <a:fillRect/>
          </a:stretch>
        </p:blipFill>
        <p:spPr bwMode="auto">
          <a:xfrm>
            <a:off x="5189033" y="1268236"/>
            <a:ext cx="3813968" cy="3288896"/>
          </a:xfrm>
          <a:prstGeom prst="rect">
            <a:avLst/>
          </a:prstGeom>
          <a:noFill/>
          <a:ln>
            <a:noFill/>
          </a:ln>
        </p:spPr>
      </p:pic>
      <p:sp>
        <p:nvSpPr>
          <p:cNvPr id="3" name="TextBox 2"/>
          <p:cNvSpPr txBox="1"/>
          <p:nvPr/>
        </p:nvSpPr>
        <p:spPr>
          <a:xfrm>
            <a:off x="163549" y="1387033"/>
            <a:ext cx="5077523" cy="3170099"/>
          </a:xfrm>
          <a:prstGeom prst="rect">
            <a:avLst/>
          </a:prstGeom>
          <a:noFill/>
        </p:spPr>
        <p:txBody>
          <a:bodyPr wrap="square" rtlCol="0">
            <a:spAutoFit/>
          </a:bodyPr>
          <a:lstStyle/>
          <a:p>
            <a:r>
              <a:rPr lang="vi-VN" sz="2000" dirty="0">
                <a:latin typeface="Fira Sans Condensed" panose="020B0604020202020204" charset="0"/>
              </a:rPr>
              <a:t>Mỗi hidden layer được gọi là fully connected </a:t>
            </a:r>
            <a:r>
              <a:rPr lang="vi-VN" sz="2000" dirty="0" smtClean="0">
                <a:latin typeface="Fira Sans Condensed" panose="020B0604020202020204" charset="0"/>
              </a:rPr>
              <a:t>layer. </a:t>
            </a:r>
            <a:r>
              <a:rPr lang="vi-VN" sz="2000" dirty="0">
                <a:latin typeface="Fira Sans Condensed" panose="020B0604020202020204" charset="0"/>
              </a:rPr>
              <a:t>Cả mô hình được gọi là fully connected neural network (FCN).</a:t>
            </a:r>
            <a:endParaRPr lang="en-US" sz="2000" dirty="0">
              <a:latin typeface="Fira Sans Condensed" panose="020B0604020202020204" charset="0"/>
            </a:endParaRPr>
          </a:p>
          <a:p>
            <a:r>
              <a:rPr lang="vi-VN" sz="2000" dirty="0">
                <a:latin typeface="Fira Sans Condensed" panose="020B0604020202020204" charset="0"/>
              </a:rPr>
              <a:t>Vấn đề: ảnh màu 64*64 được biểu diễn dưới dạng 1 tensor 64*64*3. Để biểu thị hết nội dung của bức ảnh thì cần truyền vào input layer tất cả các pixel (64*64*3 = 12288). Nghĩa là input layer giờ có 12288 nodes.</a:t>
            </a:r>
            <a:r>
              <a:rPr lang="en-US" sz="2000" dirty="0">
                <a:latin typeface="Fira Sans Condensed" panose="020B0604020202020204" charset="0"/>
              </a:rPr>
              <a:t> Qua tất cả cái hidden layer thì số lượng node là rất lớn</a:t>
            </a:r>
          </a:p>
          <a:p>
            <a:endParaRPr lang="en-US" sz="2000" dirty="0">
              <a:latin typeface="Fira Sans Condensed" panose="020B0604020202020204" charset="0"/>
            </a:endParaRPr>
          </a:p>
        </p:txBody>
      </p:sp>
    </p:spTree>
    <p:extLst>
      <p:ext uri="{BB962C8B-B14F-4D97-AF65-F5344CB8AC3E}">
        <p14:creationId xmlns:p14="http://schemas.microsoft.com/office/powerpoint/2010/main" val="2910844120"/>
      </p:ext>
    </p:extLst>
  </p:cSld>
  <p:clrMapOvr>
    <a:masterClrMapping/>
  </p:clrMapOvr>
  <p:transition spd="med">
    <p:pull/>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69"/>
        <p:cNvGrpSpPr/>
        <p:nvPr/>
      </p:nvGrpSpPr>
      <p:grpSpPr>
        <a:xfrm>
          <a:off x="0" y="0"/>
          <a:ext cx="0" cy="0"/>
          <a:chOff x="0" y="0"/>
          <a:chExt cx="0" cy="0"/>
        </a:xfrm>
      </p:grpSpPr>
      <p:sp>
        <p:nvSpPr>
          <p:cNvPr id="9" name="Google Shape;206;p35"/>
          <p:cNvSpPr txBox="1">
            <a:spLocks noGrp="1"/>
          </p:cNvSpPr>
          <p:nvPr>
            <p:ph type="title"/>
          </p:nvPr>
        </p:nvSpPr>
        <p:spPr>
          <a:xfrm>
            <a:off x="496349" y="151372"/>
            <a:ext cx="6415668"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dirty="0" smtClean="0"/>
              <a:t>Convolution neural network</a:t>
            </a:r>
            <a:endParaRPr sz="3600" dirty="0"/>
          </a:p>
        </p:txBody>
      </p:sp>
      <p:sp>
        <p:nvSpPr>
          <p:cNvPr id="10" name="Google Shape;207;p35"/>
          <p:cNvSpPr txBox="1">
            <a:spLocks/>
          </p:cNvSpPr>
          <p:nvPr/>
        </p:nvSpPr>
        <p:spPr>
          <a:xfrm>
            <a:off x="0" y="194122"/>
            <a:ext cx="3645000" cy="7563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sz="6000" dirty="0">
                <a:latin typeface="Fira Sans Condensed ExtraBold" panose="020B0604020202020204" charset="0"/>
              </a:rPr>
              <a:t>3</a:t>
            </a:r>
          </a:p>
        </p:txBody>
      </p:sp>
      <p:sp>
        <p:nvSpPr>
          <p:cNvPr id="18" name="TextBox 17"/>
          <p:cNvSpPr txBox="1"/>
          <p:nvPr/>
        </p:nvSpPr>
        <p:spPr>
          <a:xfrm>
            <a:off x="8586438" y="4724245"/>
            <a:ext cx="387080" cy="307777"/>
          </a:xfrm>
          <a:prstGeom prst="rect">
            <a:avLst/>
          </a:prstGeom>
          <a:noFill/>
        </p:spPr>
        <p:txBody>
          <a:bodyPr wrap="square" rtlCol="0">
            <a:spAutoFit/>
          </a:bodyPr>
          <a:lstStyle/>
          <a:p>
            <a:r>
              <a:rPr lang="en-US" dirty="0" smtClean="0"/>
              <a:t>13</a:t>
            </a:r>
            <a:endParaRPr lang="en-US" dirty="0"/>
          </a:p>
        </p:txBody>
      </p:sp>
      <p:sp>
        <p:nvSpPr>
          <p:cNvPr id="8" name="TextBox 7"/>
          <p:cNvSpPr txBox="1"/>
          <p:nvPr/>
        </p:nvSpPr>
        <p:spPr>
          <a:xfrm>
            <a:off x="449766" y="1035922"/>
            <a:ext cx="3243196" cy="523220"/>
          </a:xfrm>
          <a:prstGeom prst="rect">
            <a:avLst/>
          </a:prstGeom>
          <a:noFill/>
        </p:spPr>
        <p:txBody>
          <a:bodyPr wrap="none" rtlCol="0">
            <a:spAutoFit/>
          </a:bodyPr>
          <a:lstStyle/>
          <a:p>
            <a:r>
              <a:rPr lang="en-US" sz="2800" dirty="0" smtClean="0">
                <a:latin typeface="Fira Sans Condensed" panose="020B0604020202020204" charset="0"/>
              </a:rPr>
              <a:t>3.1 Convolution layer</a:t>
            </a:r>
            <a:endParaRPr lang="en-US" sz="2800" dirty="0">
              <a:latin typeface="Fira Sans Condensed" panose="020B0604020202020204" charset="0"/>
            </a:endParaRPr>
          </a:p>
        </p:txBody>
      </p:sp>
      <p:sp>
        <p:nvSpPr>
          <p:cNvPr id="2" name="TextBox 1"/>
          <p:cNvSpPr txBox="1"/>
          <p:nvPr/>
        </p:nvSpPr>
        <p:spPr>
          <a:xfrm>
            <a:off x="256478" y="1644642"/>
            <a:ext cx="4406171" cy="3046988"/>
          </a:xfrm>
          <a:prstGeom prst="rect">
            <a:avLst/>
          </a:prstGeom>
          <a:noFill/>
        </p:spPr>
        <p:txBody>
          <a:bodyPr wrap="square" rtlCol="0">
            <a:spAutoFit/>
          </a:bodyPr>
          <a:lstStyle/>
          <a:p>
            <a:r>
              <a:rPr lang="vi-VN" sz="2400" dirty="0" smtClean="0">
                <a:latin typeface="Fira Sans Condensed" panose="020B0604020202020204" charset="0"/>
              </a:rPr>
              <a:t>Gi</a:t>
            </a:r>
            <a:r>
              <a:rPr lang="en-US" sz="2400" dirty="0">
                <a:latin typeface="Fira Sans Condensed" panose="020B0604020202020204" charset="0"/>
              </a:rPr>
              <a:t>ả</a:t>
            </a:r>
            <a:r>
              <a:rPr lang="vi-VN" sz="2400" dirty="0" smtClean="0">
                <a:latin typeface="Fira Sans Condensed" panose="020B0604020202020204" charset="0"/>
              </a:rPr>
              <a:t>i </a:t>
            </a:r>
            <a:r>
              <a:rPr lang="vi-VN" sz="2400" dirty="0">
                <a:latin typeface="Fira Sans Condensed" panose="020B0604020202020204" charset="0"/>
              </a:rPr>
              <a:t>pháp: Sử dụng phép tính convolution. Tuy nhiên ảnh màu có tới 3 channels red, green, blue nên khi biểu diễn ảnh dưới dạng tensor 3 chiều. Nên ta cũng sẽ định nghĩa kernel là 1 tensor 3 chiều kích thước k*k*3.</a:t>
            </a:r>
            <a:endParaRPr lang="en-US" sz="2400" dirty="0">
              <a:latin typeface="Fira Sans Condensed" panose="020B0604020202020204" charset="0"/>
            </a:endParaRPr>
          </a:p>
          <a:p>
            <a:endParaRPr lang="en-US" sz="2400" dirty="0">
              <a:latin typeface="Fira Sans Condensed" panose="020B0604020202020204" charset="0"/>
            </a:endParaRPr>
          </a:p>
        </p:txBody>
      </p:sp>
      <p:pic>
        <p:nvPicPr>
          <p:cNvPr id="11" name="Picture 10" descr="https://i0.wp.com/nttuan8.com/wp-content/uploads/2019/03/kernel.png?resize=216%2C307&amp;ssl=1"/>
          <p:cNvPicPr/>
          <p:nvPr/>
        </p:nvPicPr>
        <p:blipFill>
          <a:blip r:embed="rId4">
            <a:extLst>
              <a:ext uri="{28A0092B-C50C-407E-A947-70E740481C1C}">
                <a14:useLocalDpi xmlns:a14="http://schemas.microsoft.com/office/drawing/2010/main" val="0"/>
              </a:ext>
            </a:extLst>
          </a:blip>
          <a:srcRect/>
          <a:stretch>
            <a:fillRect/>
          </a:stretch>
        </p:blipFill>
        <p:spPr bwMode="auto">
          <a:xfrm>
            <a:off x="5229383" y="1559142"/>
            <a:ext cx="2790321" cy="3238679"/>
          </a:xfrm>
          <a:prstGeom prst="rect">
            <a:avLst/>
          </a:prstGeom>
          <a:noFill/>
          <a:ln>
            <a:noFill/>
          </a:ln>
        </p:spPr>
      </p:pic>
    </p:spTree>
    <p:extLst>
      <p:ext uri="{BB962C8B-B14F-4D97-AF65-F5344CB8AC3E}">
        <p14:creationId xmlns:p14="http://schemas.microsoft.com/office/powerpoint/2010/main" val="251561784"/>
      </p:ext>
    </p:extLst>
  </p:cSld>
  <p:clrMapOvr>
    <a:masterClrMapping/>
  </p:clrMapOvr>
  <p:transition spd="med">
    <p:pull/>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69"/>
        <p:cNvGrpSpPr/>
        <p:nvPr/>
      </p:nvGrpSpPr>
      <p:grpSpPr>
        <a:xfrm>
          <a:off x="0" y="0"/>
          <a:ext cx="0" cy="0"/>
          <a:chOff x="0" y="0"/>
          <a:chExt cx="0" cy="0"/>
        </a:xfrm>
      </p:grpSpPr>
      <p:sp>
        <p:nvSpPr>
          <p:cNvPr id="9" name="Google Shape;206;p35"/>
          <p:cNvSpPr txBox="1">
            <a:spLocks noGrp="1"/>
          </p:cNvSpPr>
          <p:nvPr>
            <p:ph type="title"/>
          </p:nvPr>
        </p:nvSpPr>
        <p:spPr>
          <a:xfrm>
            <a:off x="496349" y="151372"/>
            <a:ext cx="6415668"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dirty="0" smtClean="0"/>
              <a:t>Convolution neural network</a:t>
            </a:r>
            <a:endParaRPr sz="3600" dirty="0"/>
          </a:p>
        </p:txBody>
      </p:sp>
      <p:sp>
        <p:nvSpPr>
          <p:cNvPr id="10" name="Google Shape;207;p35"/>
          <p:cNvSpPr txBox="1">
            <a:spLocks/>
          </p:cNvSpPr>
          <p:nvPr/>
        </p:nvSpPr>
        <p:spPr>
          <a:xfrm>
            <a:off x="0" y="194122"/>
            <a:ext cx="3645000" cy="7563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sz="6000" dirty="0">
                <a:latin typeface="Fira Sans Condensed ExtraBold" panose="020B0604020202020204" charset="0"/>
              </a:rPr>
              <a:t>3</a:t>
            </a:r>
          </a:p>
        </p:txBody>
      </p:sp>
      <p:sp>
        <p:nvSpPr>
          <p:cNvPr id="18" name="TextBox 17"/>
          <p:cNvSpPr txBox="1"/>
          <p:nvPr/>
        </p:nvSpPr>
        <p:spPr>
          <a:xfrm>
            <a:off x="8586438" y="4724245"/>
            <a:ext cx="387080" cy="307777"/>
          </a:xfrm>
          <a:prstGeom prst="rect">
            <a:avLst/>
          </a:prstGeom>
          <a:noFill/>
        </p:spPr>
        <p:txBody>
          <a:bodyPr wrap="square" rtlCol="0">
            <a:spAutoFit/>
          </a:bodyPr>
          <a:lstStyle/>
          <a:p>
            <a:r>
              <a:rPr lang="en-US" dirty="0" smtClean="0"/>
              <a:t>14</a:t>
            </a:r>
            <a:endParaRPr lang="en-US" dirty="0"/>
          </a:p>
        </p:txBody>
      </p:sp>
      <p:sp>
        <p:nvSpPr>
          <p:cNvPr id="8" name="TextBox 7"/>
          <p:cNvSpPr txBox="1"/>
          <p:nvPr/>
        </p:nvSpPr>
        <p:spPr>
          <a:xfrm>
            <a:off x="449766" y="1035922"/>
            <a:ext cx="3243196" cy="523220"/>
          </a:xfrm>
          <a:prstGeom prst="rect">
            <a:avLst/>
          </a:prstGeom>
          <a:noFill/>
        </p:spPr>
        <p:txBody>
          <a:bodyPr wrap="none" rtlCol="0">
            <a:spAutoFit/>
          </a:bodyPr>
          <a:lstStyle/>
          <a:p>
            <a:r>
              <a:rPr lang="en-US" sz="2800" dirty="0" smtClean="0">
                <a:latin typeface="Fira Sans Condensed" panose="020B0604020202020204" charset="0"/>
              </a:rPr>
              <a:t>3.1 Convolution layer</a:t>
            </a:r>
            <a:endParaRPr lang="en-US" sz="2800" dirty="0">
              <a:latin typeface="Fira Sans Condensed" panose="020B0604020202020204" charset="0"/>
            </a:endParaRPr>
          </a:p>
        </p:txBody>
      </p:sp>
      <p:pic>
        <p:nvPicPr>
          <p:cNvPr id="12" name="Picture 11" descr="https://i0.wp.com/nttuan8.com/wp-content/uploads/2019/03/conv.png?resize=546%2C365&amp;ssl=1"/>
          <p:cNvPicPr/>
          <p:nvPr/>
        </p:nvPicPr>
        <p:blipFill>
          <a:blip r:embed="rId4">
            <a:extLst>
              <a:ext uri="{28A0092B-C50C-407E-A947-70E740481C1C}">
                <a14:useLocalDpi xmlns:a14="http://schemas.microsoft.com/office/drawing/2010/main" val="0"/>
              </a:ext>
            </a:extLst>
          </a:blip>
          <a:srcRect/>
          <a:stretch>
            <a:fillRect/>
          </a:stretch>
        </p:blipFill>
        <p:spPr bwMode="auto">
          <a:xfrm>
            <a:off x="2022761" y="1601892"/>
            <a:ext cx="5202555" cy="3477895"/>
          </a:xfrm>
          <a:prstGeom prst="rect">
            <a:avLst/>
          </a:prstGeom>
          <a:noFill/>
          <a:ln>
            <a:noFill/>
          </a:ln>
        </p:spPr>
      </p:pic>
    </p:spTree>
    <p:extLst>
      <p:ext uri="{BB962C8B-B14F-4D97-AF65-F5344CB8AC3E}">
        <p14:creationId xmlns:p14="http://schemas.microsoft.com/office/powerpoint/2010/main" val="2027848864"/>
      </p:ext>
    </p:extLst>
  </p:cSld>
  <p:clrMapOvr>
    <a:masterClrMapping/>
  </p:clrMapOvr>
  <p:transition spd="med">
    <p:pull/>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69"/>
        <p:cNvGrpSpPr/>
        <p:nvPr/>
      </p:nvGrpSpPr>
      <p:grpSpPr>
        <a:xfrm>
          <a:off x="0" y="0"/>
          <a:ext cx="0" cy="0"/>
          <a:chOff x="0" y="0"/>
          <a:chExt cx="0" cy="0"/>
        </a:xfrm>
      </p:grpSpPr>
      <p:sp>
        <p:nvSpPr>
          <p:cNvPr id="9" name="Google Shape;206;p35"/>
          <p:cNvSpPr txBox="1">
            <a:spLocks noGrp="1"/>
          </p:cNvSpPr>
          <p:nvPr>
            <p:ph type="title"/>
          </p:nvPr>
        </p:nvSpPr>
        <p:spPr>
          <a:xfrm>
            <a:off x="479622" y="194122"/>
            <a:ext cx="6449122"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dirty="0" smtClean="0"/>
              <a:t>Convolution neural network</a:t>
            </a:r>
            <a:endParaRPr sz="3600" dirty="0"/>
          </a:p>
        </p:txBody>
      </p:sp>
      <p:sp>
        <p:nvSpPr>
          <p:cNvPr id="10" name="Google Shape;207;p35"/>
          <p:cNvSpPr txBox="1">
            <a:spLocks/>
          </p:cNvSpPr>
          <p:nvPr/>
        </p:nvSpPr>
        <p:spPr>
          <a:xfrm>
            <a:off x="0" y="194122"/>
            <a:ext cx="3645000" cy="7563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sz="6000" dirty="0">
                <a:latin typeface="Fira Sans Condensed ExtraBold" panose="020B0604020202020204" charset="0"/>
              </a:rPr>
              <a:t>3</a:t>
            </a:r>
          </a:p>
        </p:txBody>
      </p:sp>
      <p:sp>
        <p:nvSpPr>
          <p:cNvPr id="18" name="TextBox 17"/>
          <p:cNvSpPr txBox="1"/>
          <p:nvPr/>
        </p:nvSpPr>
        <p:spPr>
          <a:xfrm>
            <a:off x="8586438" y="4724245"/>
            <a:ext cx="387080" cy="307777"/>
          </a:xfrm>
          <a:prstGeom prst="rect">
            <a:avLst/>
          </a:prstGeom>
          <a:noFill/>
        </p:spPr>
        <p:txBody>
          <a:bodyPr wrap="square" rtlCol="0">
            <a:spAutoFit/>
          </a:bodyPr>
          <a:lstStyle/>
          <a:p>
            <a:r>
              <a:rPr lang="en-US" dirty="0" smtClean="0"/>
              <a:t>15</a:t>
            </a:r>
            <a:endParaRPr lang="en-US" dirty="0"/>
          </a:p>
        </p:txBody>
      </p:sp>
      <p:sp>
        <p:nvSpPr>
          <p:cNvPr id="8" name="TextBox 7"/>
          <p:cNvSpPr txBox="1"/>
          <p:nvPr/>
        </p:nvSpPr>
        <p:spPr>
          <a:xfrm>
            <a:off x="449766" y="1035922"/>
            <a:ext cx="3243196" cy="523220"/>
          </a:xfrm>
          <a:prstGeom prst="rect">
            <a:avLst/>
          </a:prstGeom>
          <a:noFill/>
        </p:spPr>
        <p:txBody>
          <a:bodyPr wrap="none" rtlCol="0">
            <a:spAutoFit/>
          </a:bodyPr>
          <a:lstStyle/>
          <a:p>
            <a:r>
              <a:rPr lang="en-US" sz="2800" dirty="0" smtClean="0">
                <a:latin typeface="Fira Sans Condensed" panose="020B0604020202020204" charset="0"/>
              </a:rPr>
              <a:t>3.1 Convolution layer</a:t>
            </a:r>
            <a:endParaRPr lang="en-US" sz="2800" dirty="0">
              <a:latin typeface="Fira Sans Condensed" panose="020B0604020202020204" charset="0"/>
            </a:endParaRPr>
          </a:p>
        </p:txBody>
      </p:sp>
      <mc:AlternateContent xmlns:mc="http://schemas.openxmlformats.org/markup-compatibility/2006" xmlns:a14="http://schemas.microsoft.com/office/drawing/2010/main">
        <mc:Choice Requires="a14">
          <p:sp>
            <p:nvSpPr>
              <p:cNvPr id="2" name="TextBox 1"/>
              <p:cNvSpPr txBox="1"/>
              <p:nvPr/>
            </p:nvSpPr>
            <p:spPr>
              <a:xfrm>
                <a:off x="297367" y="1704116"/>
                <a:ext cx="8355980" cy="2630528"/>
              </a:xfrm>
              <a:prstGeom prst="rect">
                <a:avLst/>
              </a:prstGeom>
              <a:noFill/>
            </p:spPr>
            <p:txBody>
              <a:bodyPr wrap="square" rtlCol="0">
                <a:spAutoFit/>
              </a:bodyPr>
              <a:lstStyle/>
              <a:p>
                <a:r>
                  <a:rPr lang="vi-VN" sz="2000" dirty="0" smtClean="0">
                    <a:latin typeface="Fira Sans Condensed" panose="020B0604020202020204" charset="0"/>
                  </a:rPr>
                  <a:t>Giả </a:t>
                </a:r>
                <a:r>
                  <a:rPr lang="vi-VN" sz="2000" dirty="0">
                    <a:latin typeface="Fira Sans Condensed" panose="020B0604020202020204" charset="0"/>
                  </a:rPr>
                  <a:t>sử input của 1 convolutional layer tổng quát là tensor kích thước H * W * D.</a:t>
                </a:r>
                <a:endParaRPr lang="en-US" sz="2000" dirty="0">
                  <a:latin typeface="Fira Sans Condensed" panose="020B0604020202020204" charset="0"/>
                </a:endParaRPr>
              </a:p>
              <a:p>
                <a:r>
                  <a:rPr lang="vi-VN" sz="2000" dirty="0">
                    <a:latin typeface="Fira Sans Condensed" panose="020B0604020202020204" charset="0"/>
                  </a:rPr>
                  <a:t>Kernel có kích thước F * F * D (kernel luôn có depth bằng depth của input và F là số lẻ), stride: S, padding: P.</a:t>
                </a:r>
                <a:endParaRPr lang="en-US" sz="2000" dirty="0">
                  <a:latin typeface="Fira Sans Condensed" panose="020B0604020202020204" charset="0"/>
                </a:endParaRPr>
              </a:p>
              <a:p>
                <a:r>
                  <a:rPr lang="vi-VN" sz="2000" dirty="0">
                    <a:latin typeface="Fira Sans Condensed" panose="020B0604020202020204" charset="0"/>
                  </a:rPr>
                  <a:t>Convolutional layer áp dụng K kernel.</a:t>
                </a:r>
                <a:endParaRPr lang="en-US" sz="2000" dirty="0">
                  <a:latin typeface="Fira Sans Condensed" panose="020B0604020202020204" charset="0"/>
                </a:endParaRPr>
              </a:p>
              <a:p>
                <a:r>
                  <a:rPr lang="vi-VN" sz="2000" dirty="0">
                    <a:latin typeface="Fira Sans Condensed" panose="020B0604020202020204" charset="0"/>
                  </a:rPr>
                  <a:t>=&gt; Output của layer là tensor 3 chiều có kích thước:</a:t>
                </a:r>
                <a:endParaRPr lang="en-US" sz="2000" dirty="0">
                  <a:latin typeface="Fira Sans Condensed" panose="020B0604020202020204" charset="0"/>
                </a:endParaRPr>
              </a:p>
              <a:p>
                <a:pPr/>
                <a14:m>
                  <m:oMathPara xmlns:m="http://schemas.openxmlformats.org/officeDocument/2006/math">
                    <m:oMathParaPr>
                      <m:jc m:val="centerGroup"/>
                    </m:oMathParaPr>
                    <m:oMath xmlns:m="http://schemas.openxmlformats.org/officeDocument/2006/math">
                      <m:d>
                        <m:dPr>
                          <m:ctrlPr>
                            <a:rPr lang="en-US" sz="2000" i="1">
                              <a:latin typeface="Cambria Math" panose="02040503050406030204" pitchFamily="18" charset="0"/>
                            </a:rPr>
                          </m:ctrlPr>
                        </m:dPr>
                        <m:e>
                          <m:f>
                            <m:fPr>
                              <m:ctrlPr>
                                <a:rPr lang="en-US" sz="2000" i="1">
                                  <a:latin typeface="Cambria Math" panose="02040503050406030204" pitchFamily="18" charset="0"/>
                                </a:rPr>
                              </m:ctrlPr>
                            </m:fPr>
                            <m:num>
                              <m:r>
                                <a:rPr lang="vi-VN" sz="2000" i="1">
                                  <a:latin typeface="Cambria Math" panose="02040503050406030204" pitchFamily="18" charset="0"/>
                                </a:rPr>
                                <m:t>𝐻</m:t>
                              </m:r>
                              <m:r>
                                <a:rPr lang="vi-VN" sz="2000" i="1">
                                  <a:latin typeface="Cambria Math" panose="02040503050406030204" pitchFamily="18" charset="0"/>
                                </a:rPr>
                                <m:t> −</m:t>
                              </m:r>
                              <m:r>
                                <a:rPr lang="vi-VN" sz="2000" i="1">
                                  <a:latin typeface="Cambria Math" panose="02040503050406030204" pitchFamily="18" charset="0"/>
                                </a:rPr>
                                <m:t>𝐹</m:t>
                              </m:r>
                              <m:r>
                                <a:rPr lang="vi-VN" sz="2000" i="1">
                                  <a:latin typeface="Cambria Math" panose="02040503050406030204" pitchFamily="18" charset="0"/>
                                </a:rPr>
                                <m:t>+2</m:t>
                              </m:r>
                              <m:r>
                                <a:rPr lang="vi-VN" sz="2000" i="1">
                                  <a:latin typeface="Cambria Math" panose="02040503050406030204" pitchFamily="18" charset="0"/>
                                </a:rPr>
                                <m:t>𝑃</m:t>
                              </m:r>
                            </m:num>
                            <m:den>
                              <m:r>
                                <a:rPr lang="vi-VN" sz="2000" i="1">
                                  <a:latin typeface="Cambria Math" panose="02040503050406030204" pitchFamily="18" charset="0"/>
                                </a:rPr>
                                <m:t>𝑆</m:t>
                              </m:r>
                            </m:den>
                          </m:f>
                          <m:r>
                            <a:rPr lang="vi-VN" sz="2000" i="1">
                              <a:latin typeface="Cambria Math" panose="02040503050406030204" pitchFamily="18" charset="0"/>
                            </a:rPr>
                            <m:t>+1</m:t>
                          </m:r>
                        </m:e>
                      </m:d>
                      <m:r>
                        <a:rPr lang="vi-VN" sz="2000" i="1">
                          <a:latin typeface="Cambria Math" panose="02040503050406030204" pitchFamily="18" charset="0"/>
                        </a:rPr>
                        <m:t>∗</m:t>
                      </m:r>
                      <m:d>
                        <m:dPr>
                          <m:ctrlPr>
                            <a:rPr lang="en-US" sz="2000" i="1">
                              <a:latin typeface="Cambria Math" panose="02040503050406030204" pitchFamily="18" charset="0"/>
                            </a:rPr>
                          </m:ctrlPr>
                        </m:dPr>
                        <m:e>
                          <m:f>
                            <m:fPr>
                              <m:ctrlPr>
                                <a:rPr lang="en-US" sz="2000" i="1">
                                  <a:latin typeface="Cambria Math" panose="02040503050406030204" pitchFamily="18" charset="0"/>
                                </a:rPr>
                              </m:ctrlPr>
                            </m:fPr>
                            <m:num>
                              <m:r>
                                <a:rPr lang="vi-VN" sz="2000" i="1">
                                  <a:latin typeface="Cambria Math" panose="02040503050406030204" pitchFamily="18" charset="0"/>
                                </a:rPr>
                                <m:t>𝑊</m:t>
                              </m:r>
                              <m:r>
                                <a:rPr lang="vi-VN" sz="2000" i="1">
                                  <a:latin typeface="Cambria Math" panose="02040503050406030204" pitchFamily="18" charset="0"/>
                                </a:rPr>
                                <m:t>−</m:t>
                              </m:r>
                              <m:r>
                                <a:rPr lang="vi-VN" sz="2000" i="1">
                                  <a:latin typeface="Cambria Math" panose="02040503050406030204" pitchFamily="18" charset="0"/>
                                </a:rPr>
                                <m:t>𝐹</m:t>
                              </m:r>
                              <m:r>
                                <a:rPr lang="vi-VN" sz="2000" i="1">
                                  <a:latin typeface="Cambria Math" panose="02040503050406030204" pitchFamily="18" charset="0"/>
                                </a:rPr>
                                <m:t>+2</m:t>
                              </m:r>
                              <m:r>
                                <a:rPr lang="vi-VN" sz="2000" i="1">
                                  <a:latin typeface="Cambria Math" panose="02040503050406030204" pitchFamily="18" charset="0"/>
                                </a:rPr>
                                <m:t>𝑃</m:t>
                              </m:r>
                            </m:num>
                            <m:den>
                              <m:r>
                                <a:rPr lang="vi-VN" sz="2000" i="1">
                                  <a:latin typeface="Cambria Math" panose="02040503050406030204" pitchFamily="18" charset="0"/>
                                </a:rPr>
                                <m:t>𝑆</m:t>
                              </m:r>
                            </m:den>
                          </m:f>
                          <m:r>
                            <a:rPr lang="vi-VN" sz="2000" i="1">
                              <a:latin typeface="Cambria Math" panose="02040503050406030204" pitchFamily="18" charset="0"/>
                            </a:rPr>
                            <m:t>+1</m:t>
                          </m:r>
                        </m:e>
                      </m:d>
                      <m:r>
                        <a:rPr lang="vi-VN" sz="2000" i="1">
                          <a:latin typeface="Cambria Math" panose="02040503050406030204" pitchFamily="18" charset="0"/>
                        </a:rPr>
                        <m:t>∗</m:t>
                      </m:r>
                      <m:r>
                        <a:rPr lang="vi-VN" sz="2000" i="1">
                          <a:latin typeface="Cambria Math" panose="02040503050406030204" pitchFamily="18" charset="0"/>
                        </a:rPr>
                        <m:t>𝐾</m:t>
                      </m:r>
                      <m:r>
                        <a:rPr lang="vi-VN" sz="2000" i="1">
                          <a:latin typeface="Cambria Math" panose="02040503050406030204" pitchFamily="18" charset="0"/>
                        </a:rPr>
                        <m:t> </m:t>
                      </m:r>
                    </m:oMath>
                  </m:oMathPara>
                </a14:m>
                <a:endParaRPr lang="en-US" sz="2000" dirty="0">
                  <a:latin typeface="Fira Sans Condensed" panose="020B0604020202020204" charset="0"/>
                </a:endParaRPr>
              </a:p>
              <a:p>
                <a:endParaRPr lang="en-US" sz="2000" dirty="0">
                  <a:latin typeface="Fira Sans Condensed" panose="020B0604020202020204" charset="0"/>
                </a:endParaRPr>
              </a:p>
            </p:txBody>
          </p:sp>
        </mc:Choice>
        <mc:Fallback xmlns="">
          <p:sp>
            <p:nvSpPr>
              <p:cNvPr id="2" name="TextBox 1"/>
              <p:cNvSpPr txBox="1">
                <a:spLocks noRot="1" noChangeAspect="1" noMove="1" noResize="1" noEditPoints="1" noAdjustHandles="1" noChangeArrowheads="1" noChangeShapeType="1" noTextEdit="1"/>
              </p:cNvSpPr>
              <p:nvPr/>
            </p:nvSpPr>
            <p:spPr>
              <a:xfrm>
                <a:off x="297367" y="1704116"/>
                <a:ext cx="8355980" cy="2630528"/>
              </a:xfrm>
              <a:prstGeom prst="rect">
                <a:avLst/>
              </a:prstGeom>
              <a:blipFill>
                <a:blip r:embed="rId4"/>
                <a:stretch>
                  <a:fillRect l="-802" t="-1392" r="-365"/>
                </a:stretch>
              </a:blipFill>
            </p:spPr>
            <p:txBody>
              <a:bodyPr/>
              <a:lstStyle/>
              <a:p>
                <a:r>
                  <a:rPr lang="en-US">
                    <a:noFill/>
                  </a:rPr>
                  <a:t> </a:t>
                </a:r>
              </a:p>
            </p:txBody>
          </p:sp>
        </mc:Fallback>
      </mc:AlternateContent>
    </p:spTree>
    <p:extLst>
      <p:ext uri="{BB962C8B-B14F-4D97-AF65-F5344CB8AC3E}">
        <p14:creationId xmlns:p14="http://schemas.microsoft.com/office/powerpoint/2010/main" val="3560034819"/>
      </p:ext>
    </p:extLst>
  </p:cSld>
  <p:clrMapOvr>
    <a:masterClrMapping/>
  </p:clrMapOvr>
  <p:transition spd="med">
    <p:pull/>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69"/>
        <p:cNvGrpSpPr/>
        <p:nvPr/>
      </p:nvGrpSpPr>
      <p:grpSpPr>
        <a:xfrm>
          <a:off x="0" y="0"/>
          <a:ext cx="0" cy="0"/>
          <a:chOff x="0" y="0"/>
          <a:chExt cx="0" cy="0"/>
        </a:xfrm>
      </p:grpSpPr>
      <p:sp>
        <p:nvSpPr>
          <p:cNvPr id="9" name="Google Shape;206;p35"/>
          <p:cNvSpPr txBox="1">
            <a:spLocks noGrp="1"/>
          </p:cNvSpPr>
          <p:nvPr>
            <p:ph type="title"/>
          </p:nvPr>
        </p:nvSpPr>
        <p:spPr>
          <a:xfrm>
            <a:off x="572429" y="151372"/>
            <a:ext cx="6415668"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dirty="0" smtClean="0"/>
              <a:t>Convolution neural network</a:t>
            </a:r>
            <a:endParaRPr sz="3600" dirty="0"/>
          </a:p>
        </p:txBody>
      </p:sp>
      <p:sp>
        <p:nvSpPr>
          <p:cNvPr id="10" name="Google Shape;207;p35"/>
          <p:cNvSpPr txBox="1">
            <a:spLocks/>
          </p:cNvSpPr>
          <p:nvPr/>
        </p:nvSpPr>
        <p:spPr>
          <a:xfrm>
            <a:off x="0" y="194122"/>
            <a:ext cx="3645000" cy="7563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sz="6000" dirty="0">
                <a:latin typeface="Fira Sans Condensed ExtraBold" panose="020B0604020202020204" charset="0"/>
              </a:rPr>
              <a:t>3</a:t>
            </a:r>
          </a:p>
        </p:txBody>
      </p:sp>
      <p:sp>
        <p:nvSpPr>
          <p:cNvPr id="18" name="TextBox 17"/>
          <p:cNvSpPr txBox="1"/>
          <p:nvPr/>
        </p:nvSpPr>
        <p:spPr>
          <a:xfrm>
            <a:off x="8586438" y="4724245"/>
            <a:ext cx="387080" cy="307777"/>
          </a:xfrm>
          <a:prstGeom prst="rect">
            <a:avLst/>
          </a:prstGeom>
          <a:noFill/>
        </p:spPr>
        <p:txBody>
          <a:bodyPr wrap="square" rtlCol="0">
            <a:spAutoFit/>
          </a:bodyPr>
          <a:lstStyle/>
          <a:p>
            <a:r>
              <a:rPr lang="en-US" dirty="0" smtClean="0"/>
              <a:t>16</a:t>
            </a:r>
            <a:endParaRPr lang="en-US" dirty="0" smtClean="0"/>
          </a:p>
        </p:txBody>
      </p:sp>
      <p:sp>
        <p:nvSpPr>
          <p:cNvPr id="8" name="TextBox 7"/>
          <p:cNvSpPr txBox="1"/>
          <p:nvPr/>
        </p:nvSpPr>
        <p:spPr>
          <a:xfrm>
            <a:off x="449766" y="1035922"/>
            <a:ext cx="2592376" cy="523220"/>
          </a:xfrm>
          <a:prstGeom prst="rect">
            <a:avLst/>
          </a:prstGeom>
          <a:noFill/>
        </p:spPr>
        <p:txBody>
          <a:bodyPr wrap="none" rtlCol="0">
            <a:spAutoFit/>
          </a:bodyPr>
          <a:lstStyle/>
          <a:p>
            <a:r>
              <a:rPr lang="en-US" sz="2800" dirty="0" smtClean="0">
                <a:latin typeface="Fira Sans Condensed" panose="020B0604020202020204" charset="0"/>
              </a:rPr>
              <a:t>3.2 Pooling layer</a:t>
            </a:r>
            <a:endParaRPr lang="en-US" sz="2800" dirty="0">
              <a:latin typeface="Fira Sans Condensed" panose="020B0604020202020204" charset="0"/>
            </a:endParaRPr>
          </a:p>
        </p:txBody>
      </p:sp>
      <p:sp>
        <p:nvSpPr>
          <p:cNvPr id="2" name="TextBox 1"/>
          <p:cNvSpPr txBox="1"/>
          <p:nvPr/>
        </p:nvSpPr>
        <p:spPr>
          <a:xfrm>
            <a:off x="297367" y="1559142"/>
            <a:ext cx="8355980" cy="3738203"/>
          </a:xfrm>
          <a:prstGeom prst="rect">
            <a:avLst/>
          </a:prstGeom>
          <a:noFill/>
        </p:spPr>
        <p:txBody>
          <a:bodyPr wrap="square" rtlCol="0">
            <a:spAutoFit/>
          </a:bodyPr>
          <a:lstStyle/>
          <a:p>
            <a:pPr>
              <a:lnSpc>
                <a:spcPct val="150000"/>
              </a:lnSpc>
            </a:pPr>
            <a:r>
              <a:rPr lang="en-US" sz="2000" dirty="0">
                <a:latin typeface="Fira Sans Condensed" panose="020B0604020202020204" charset="0"/>
              </a:rPr>
              <a:t>T</a:t>
            </a:r>
            <a:r>
              <a:rPr lang="vi-VN" sz="2000" dirty="0" smtClean="0">
                <a:latin typeface="Fira Sans Condensed" panose="020B0604020202020204" charset="0"/>
              </a:rPr>
              <a:t>hường </a:t>
            </a:r>
            <a:r>
              <a:rPr lang="vi-VN" sz="2000" dirty="0">
                <a:latin typeface="Fira Sans Condensed" panose="020B0604020202020204" charset="0"/>
              </a:rPr>
              <a:t>được dùng giữa các convolutional layer, để giảm kích thước dữ liệu nhưng vẫn giữ được các thuộc tính quan trọng. </a:t>
            </a:r>
            <a:endParaRPr lang="en-US" sz="2000" dirty="0" smtClean="0">
              <a:latin typeface="Fira Sans Condensed" panose="020B0604020202020204" charset="0"/>
            </a:endParaRPr>
          </a:p>
          <a:p>
            <a:pPr>
              <a:lnSpc>
                <a:spcPct val="150000"/>
              </a:lnSpc>
            </a:pPr>
            <a:r>
              <a:rPr lang="vi-VN" sz="2000" dirty="0">
                <a:latin typeface="Fira Sans Condensed" panose="020B0604020202020204" charset="0"/>
              </a:rPr>
              <a:t>Gọi pooling size kích thước K*K. Input của pooling layer có kích thước H*W*D, ta tách ra làm D ma trận kích thước H*W. Với mỗi ma trận, trên vùng kích thước K*K trên ma trận ta tìm maximum hoặc average của dữ liệu rồi viết vào ma trận kết quả. Quy tắc về stride và padding áp dụng như phép tính convolution trên ảnh</a:t>
            </a:r>
            <a:r>
              <a:rPr lang="vi-VN" sz="2000" dirty="0" smtClean="0">
                <a:latin typeface="Fira Sans Condensed" panose="020B0604020202020204" charset="0"/>
              </a:rPr>
              <a:t>.</a:t>
            </a:r>
            <a:endParaRPr lang="en-US" sz="2000" dirty="0">
              <a:latin typeface="Fira Sans Condensed" panose="020B0604020202020204" charset="0"/>
            </a:endParaRPr>
          </a:p>
          <a:p>
            <a:pPr>
              <a:lnSpc>
                <a:spcPct val="150000"/>
              </a:lnSpc>
            </a:pPr>
            <a:endParaRPr lang="en-US" sz="2000" dirty="0">
              <a:latin typeface="Fira Sans Condensed" panose="020B0604020202020204" charset="0"/>
            </a:endParaRPr>
          </a:p>
        </p:txBody>
      </p:sp>
    </p:spTree>
    <p:extLst>
      <p:ext uri="{BB962C8B-B14F-4D97-AF65-F5344CB8AC3E}">
        <p14:creationId xmlns:p14="http://schemas.microsoft.com/office/powerpoint/2010/main" val="3055699450"/>
      </p:ext>
    </p:extLst>
  </p:cSld>
  <p:clrMapOvr>
    <a:masterClrMapping/>
  </p:clrMapOvr>
  <p:transition spd="med">
    <p:pull/>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69"/>
        <p:cNvGrpSpPr/>
        <p:nvPr/>
      </p:nvGrpSpPr>
      <p:grpSpPr>
        <a:xfrm>
          <a:off x="0" y="0"/>
          <a:ext cx="0" cy="0"/>
          <a:chOff x="0" y="0"/>
          <a:chExt cx="0" cy="0"/>
        </a:xfrm>
      </p:grpSpPr>
      <p:sp>
        <p:nvSpPr>
          <p:cNvPr id="9" name="Google Shape;206;p35"/>
          <p:cNvSpPr txBox="1">
            <a:spLocks noGrp="1"/>
          </p:cNvSpPr>
          <p:nvPr>
            <p:ph type="title"/>
          </p:nvPr>
        </p:nvSpPr>
        <p:spPr>
          <a:xfrm>
            <a:off x="527825" y="168622"/>
            <a:ext cx="6415668"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dirty="0" smtClean="0"/>
              <a:t>Convolution neural network</a:t>
            </a:r>
            <a:endParaRPr sz="3600" dirty="0"/>
          </a:p>
        </p:txBody>
      </p:sp>
      <p:sp>
        <p:nvSpPr>
          <p:cNvPr id="10" name="Google Shape;207;p35"/>
          <p:cNvSpPr txBox="1">
            <a:spLocks/>
          </p:cNvSpPr>
          <p:nvPr/>
        </p:nvSpPr>
        <p:spPr>
          <a:xfrm>
            <a:off x="0" y="194122"/>
            <a:ext cx="3645000" cy="7563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sz="6000" dirty="0">
                <a:latin typeface="Fira Sans Condensed ExtraBold" panose="020B0604020202020204" charset="0"/>
              </a:rPr>
              <a:t>3</a:t>
            </a:r>
          </a:p>
        </p:txBody>
      </p:sp>
      <p:sp>
        <p:nvSpPr>
          <p:cNvPr id="18" name="TextBox 17"/>
          <p:cNvSpPr txBox="1"/>
          <p:nvPr/>
        </p:nvSpPr>
        <p:spPr>
          <a:xfrm>
            <a:off x="8586438" y="4724245"/>
            <a:ext cx="387080" cy="307777"/>
          </a:xfrm>
          <a:prstGeom prst="rect">
            <a:avLst/>
          </a:prstGeom>
          <a:noFill/>
        </p:spPr>
        <p:txBody>
          <a:bodyPr wrap="square" rtlCol="0">
            <a:spAutoFit/>
          </a:bodyPr>
          <a:lstStyle/>
          <a:p>
            <a:r>
              <a:rPr lang="en-US" dirty="0" smtClean="0"/>
              <a:t>17</a:t>
            </a:r>
            <a:endParaRPr lang="en-US" dirty="0"/>
          </a:p>
        </p:txBody>
      </p:sp>
      <p:sp>
        <p:nvSpPr>
          <p:cNvPr id="8" name="TextBox 7"/>
          <p:cNvSpPr txBox="1"/>
          <p:nvPr/>
        </p:nvSpPr>
        <p:spPr>
          <a:xfrm>
            <a:off x="449766" y="1035922"/>
            <a:ext cx="2592376" cy="523220"/>
          </a:xfrm>
          <a:prstGeom prst="rect">
            <a:avLst/>
          </a:prstGeom>
          <a:noFill/>
        </p:spPr>
        <p:txBody>
          <a:bodyPr wrap="none" rtlCol="0">
            <a:spAutoFit/>
          </a:bodyPr>
          <a:lstStyle/>
          <a:p>
            <a:r>
              <a:rPr lang="en-US" sz="2800" dirty="0" smtClean="0">
                <a:latin typeface="Fira Sans Condensed" panose="020B0604020202020204" charset="0"/>
              </a:rPr>
              <a:t>3.2 Pooling layer</a:t>
            </a:r>
            <a:endParaRPr lang="en-US" sz="2800" dirty="0">
              <a:latin typeface="Fira Sans Condensed" panose="020B0604020202020204" charset="0"/>
            </a:endParaRPr>
          </a:p>
        </p:txBody>
      </p:sp>
      <p:pic>
        <p:nvPicPr>
          <p:cNvPr id="7" name="Picture 6" descr="https://i0.wp.com/nttuan8.com/wp-content/uploads/2019/03/pooling.jpeg?resize=463%2C366&amp;ssl=1"/>
          <p:cNvPicPr/>
          <p:nvPr/>
        </p:nvPicPr>
        <p:blipFill>
          <a:blip r:embed="rId4">
            <a:extLst>
              <a:ext uri="{28A0092B-C50C-407E-A947-70E740481C1C}">
                <a14:useLocalDpi xmlns:a14="http://schemas.microsoft.com/office/drawing/2010/main" val="0"/>
              </a:ext>
            </a:extLst>
          </a:blip>
          <a:srcRect/>
          <a:stretch>
            <a:fillRect/>
          </a:stretch>
        </p:blipFill>
        <p:spPr bwMode="auto">
          <a:xfrm>
            <a:off x="4790687" y="1559142"/>
            <a:ext cx="3795751" cy="3139603"/>
          </a:xfrm>
          <a:prstGeom prst="rect">
            <a:avLst/>
          </a:prstGeom>
          <a:noFill/>
          <a:ln>
            <a:noFill/>
          </a:ln>
        </p:spPr>
      </p:pic>
      <p:sp>
        <p:nvSpPr>
          <p:cNvPr id="3" name="TextBox 2"/>
          <p:cNvSpPr txBox="1"/>
          <p:nvPr/>
        </p:nvSpPr>
        <p:spPr>
          <a:xfrm>
            <a:off x="449766" y="1790115"/>
            <a:ext cx="4054707" cy="2677656"/>
          </a:xfrm>
          <a:prstGeom prst="rect">
            <a:avLst/>
          </a:prstGeom>
          <a:noFill/>
        </p:spPr>
        <p:txBody>
          <a:bodyPr wrap="square" rtlCol="0">
            <a:spAutoFit/>
          </a:bodyPr>
          <a:lstStyle/>
          <a:p>
            <a:r>
              <a:rPr lang="vi-VN" sz="2400" dirty="0">
                <a:latin typeface="Fira Sans Condensed" panose="020B0604020202020204" charset="0"/>
              </a:rPr>
              <a:t>Nhưng hầu hết khi dùng pooling layer thì sẽ dùng size=(2,2), stride=2, padding=0. Khi đó output width và height của dữ liệu giảm đi một nửa, depth thì được giữ nguyên.</a:t>
            </a:r>
            <a:endParaRPr lang="en-US" sz="2400" dirty="0">
              <a:latin typeface="Fira Sans Condensed" panose="020B0604020202020204" charset="0"/>
            </a:endParaRPr>
          </a:p>
          <a:p>
            <a:endParaRPr lang="en-US" sz="2400" dirty="0"/>
          </a:p>
        </p:txBody>
      </p:sp>
    </p:spTree>
    <p:extLst>
      <p:ext uri="{BB962C8B-B14F-4D97-AF65-F5344CB8AC3E}">
        <p14:creationId xmlns:p14="http://schemas.microsoft.com/office/powerpoint/2010/main" val="180782202"/>
      </p:ext>
    </p:extLst>
  </p:cSld>
  <p:clrMapOvr>
    <a:masterClrMapping/>
  </p:clrMapOvr>
  <p:transition spd="med">
    <p:pull/>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69"/>
        <p:cNvGrpSpPr/>
        <p:nvPr/>
      </p:nvGrpSpPr>
      <p:grpSpPr>
        <a:xfrm>
          <a:off x="0" y="0"/>
          <a:ext cx="0" cy="0"/>
          <a:chOff x="0" y="0"/>
          <a:chExt cx="0" cy="0"/>
        </a:xfrm>
      </p:grpSpPr>
      <p:sp>
        <p:nvSpPr>
          <p:cNvPr id="9" name="Google Shape;206;p35"/>
          <p:cNvSpPr txBox="1">
            <a:spLocks noGrp="1"/>
          </p:cNvSpPr>
          <p:nvPr>
            <p:ph type="title"/>
          </p:nvPr>
        </p:nvSpPr>
        <p:spPr>
          <a:xfrm>
            <a:off x="679677" y="194122"/>
            <a:ext cx="6415668"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dirty="0" smtClean="0"/>
              <a:t>Convolution neural network</a:t>
            </a:r>
            <a:endParaRPr sz="3600" dirty="0"/>
          </a:p>
        </p:txBody>
      </p:sp>
      <p:sp>
        <p:nvSpPr>
          <p:cNvPr id="10" name="Google Shape;207;p35"/>
          <p:cNvSpPr txBox="1">
            <a:spLocks/>
          </p:cNvSpPr>
          <p:nvPr/>
        </p:nvSpPr>
        <p:spPr>
          <a:xfrm>
            <a:off x="0" y="194122"/>
            <a:ext cx="3645000" cy="7563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sz="6000" dirty="0">
                <a:latin typeface="Fira Sans Condensed ExtraBold" panose="020B0604020202020204" charset="0"/>
              </a:rPr>
              <a:t>3</a:t>
            </a:r>
          </a:p>
        </p:txBody>
      </p:sp>
      <p:sp>
        <p:nvSpPr>
          <p:cNvPr id="18" name="TextBox 17"/>
          <p:cNvSpPr txBox="1"/>
          <p:nvPr/>
        </p:nvSpPr>
        <p:spPr>
          <a:xfrm>
            <a:off x="8586438" y="4724245"/>
            <a:ext cx="387080" cy="307777"/>
          </a:xfrm>
          <a:prstGeom prst="rect">
            <a:avLst/>
          </a:prstGeom>
          <a:noFill/>
        </p:spPr>
        <p:txBody>
          <a:bodyPr wrap="square" rtlCol="0">
            <a:spAutoFit/>
          </a:bodyPr>
          <a:lstStyle/>
          <a:p>
            <a:r>
              <a:rPr lang="en-US" dirty="0" smtClean="0"/>
              <a:t>18</a:t>
            </a:r>
            <a:endParaRPr lang="en-US" dirty="0"/>
          </a:p>
        </p:txBody>
      </p:sp>
      <p:sp>
        <p:nvSpPr>
          <p:cNvPr id="8" name="TextBox 7"/>
          <p:cNvSpPr txBox="1"/>
          <p:nvPr/>
        </p:nvSpPr>
        <p:spPr>
          <a:xfrm>
            <a:off x="449766" y="1035922"/>
            <a:ext cx="3902030" cy="523220"/>
          </a:xfrm>
          <a:prstGeom prst="rect">
            <a:avLst/>
          </a:prstGeom>
          <a:noFill/>
        </p:spPr>
        <p:txBody>
          <a:bodyPr wrap="none" rtlCol="0">
            <a:spAutoFit/>
          </a:bodyPr>
          <a:lstStyle/>
          <a:p>
            <a:r>
              <a:rPr lang="en-US" sz="2800" dirty="0" smtClean="0">
                <a:latin typeface="Fira Sans Condensed" panose="020B0604020202020204" charset="0"/>
              </a:rPr>
              <a:t>3.3 Fullly connected layer</a:t>
            </a:r>
            <a:endParaRPr lang="en-US" sz="2800" dirty="0">
              <a:latin typeface="Fira Sans Condensed" panose="020B0604020202020204" charset="0"/>
            </a:endParaRPr>
          </a:p>
        </p:txBody>
      </p:sp>
      <p:sp>
        <p:nvSpPr>
          <p:cNvPr id="3" name="TextBox 2"/>
          <p:cNvSpPr txBox="1"/>
          <p:nvPr/>
        </p:nvSpPr>
        <p:spPr>
          <a:xfrm>
            <a:off x="308310" y="1615702"/>
            <a:ext cx="4054707" cy="2308324"/>
          </a:xfrm>
          <a:prstGeom prst="rect">
            <a:avLst/>
          </a:prstGeom>
          <a:noFill/>
        </p:spPr>
        <p:txBody>
          <a:bodyPr wrap="square" rtlCol="0">
            <a:spAutoFit/>
          </a:bodyPr>
          <a:lstStyle/>
          <a:p>
            <a:r>
              <a:rPr lang="vi-VN" sz="2400" dirty="0">
                <a:latin typeface="Fira Sans Condensed" panose="020B0604020202020204" charset="0"/>
              </a:rPr>
              <a:t>Sau khi ảnh được truyền qua nhiều convolutional layer và pooling </a:t>
            </a:r>
            <a:r>
              <a:rPr lang="en-US" sz="2400" dirty="0" smtClean="0">
                <a:latin typeface="Fira Sans Condensed" panose="020B0604020202020204" charset="0"/>
              </a:rPr>
              <a:t>thì </a:t>
            </a:r>
            <a:r>
              <a:rPr lang="vi-VN" sz="2400" dirty="0" smtClean="0">
                <a:latin typeface="Fira Sans Condensed" panose="020B0604020202020204" charset="0"/>
              </a:rPr>
              <a:t>tensor </a:t>
            </a:r>
            <a:r>
              <a:rPr lang="vi-VN" sz="2400" dirty="0">
                <a:latin typeface="Fira Sans Condensed" panose="020B0604020202020204" charset="0"/>
              </a:rPr>
              <a:t>của output của layer cuối cùng, kích thước H*W*D, sẽ được chuyển về 1 vector kích thước (H*W*D)</a:t>
            </a:r>
            <a:endParaRPr lang="en-US" sz="2400" dirty="0">
              <a:latin typeface="Fira Sans Condensed" panose="020B0604020202020204" charset="0"/>
            </a:endParaRPr>
          </a:p>
        </p:txBody>
      </p:sp>
      <p:pic>
        <p:nvPicPr>
          <p:cNvPr id="11" name="Picture 10" descr="https://i1.wp.com/nttuan8.com/wp-content/uploads/2019/03/flattern.png?resize=528%2C252&amp;ssl=1"/>
          <p:cNvPicPr/>
          <p:nvPr/>
        </p:nvPicPr>
        <p:blipFill>
          <a:blip r:embed="rId4">
            <a:extLst>
              <a:ext uri="{28A0092B-C50C-407E-A947-70E740481C1C}">
                <a14:useLocalDpi xmlns:a14="http://schemas.microsoft.com/office/drawing/2010/main" val="0"/>
              </a:ext>
            </a:extLst>
          </a:blip>
          <a:srcRect/>
          <a:stretch>
            <a:fillRect/>
          </a:stretch>
        </p:blipFill>
        <p:spPr bwMode="auto">
          <a:xfrm>
            <a:off x="4848039" y="1377810"/>
            <a:ext cx="3998595" cy="3290835"/>
          </a:xfrm>
          <a:prstGeom prst="rect">
            <a:avLst/>
          </a:prstGeom>
          <a:noFill/>
          <a:ln>
            <a:noFill/>
          </a:ln>
        </p:spPr>
      </p:pic>
    </p:spTree>
    <p:extLst>
      <p:ext uri="{BB962C8B-B14F-4D97-AF65-F5344CB8AC3E}">
        <p14:creationId xmlns:p14="http://schemas.microsoft.com/office/powerpoint/2010/main" val="637144341"/>
      </p:ext>
    </p:extLst>
  </p:cSld>
  <p:clrMapOvr>
    <a:masterClrMapping/>
  </p:clrMapOvr>
  <p:transition spd="med">
    <p:pull/>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69"/>
        <p:cNvGrpSpPr/>
        <p:nvPr/>
      </p:nvGrpSpPr>
      <p:grpSpPr>
        <a:xfrm>
          <a:off x="0" y="0"/>
          <a:ext cx="0" cy="0"/>
          <a:chOff x="0" y="0"/>
          <a:chExt cx="0" cy="0"/>
        </a:xfrm>
      </p:grpSpPr>
      <p:sp>
        <p:nvSpPr>
          <p:cNvPr id="9" name="Google Shape;206;p35"/>
          <p:cNvSpPr txBox="1">
            <a:spLocks noGrp="1"/>
          </p:cNvSpPr>
          <p:nvPr>
            <p:ph type="title"/>
          </p:nvPr>
        </p:nvSpPr>
        <p:spPr>
          <a:xfrm>
            <a:off x="527825" y="175567"/>
            <a:ext cx="6415668"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dirty="0" smtClean="0"/>
              <a:t>Convolution neural network</a:t>
            </a:r>
            <a:endParaRPr sz="3600" dirty="0"/>
          </a:p>
        </p:txBody>
      </p:sp>
      <p:sp>
        <p:nvSpPr>
          <p:cNvPr id="10" name="Google Shape;207;p35"/>
          <p:cNvSpPr txBox="1">
            <a:spLocks/>
          </p:cNvSpPr>
          <p:nvPr/>
        </p:nvSpPr>
        <p:spPr>
          <a:xfrm>
            <a:off x="0" y="194122"/>
            <a:ext cx="3645000" cy="7563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sz="6000" dirty="0">
                <a:latin typeface="Fira Sans Condensed ExtraBold" panose="020B0604020202020204" charset="0"/>
              </a:rPr>
              <a:t>3</a:t>
            </a:r>
          </a:p>
        </p:txBody>
      </p:sp>
      <p:sp>
        <p:nvSpPr>
          <p:cNvPr id="18" name="TextBox 17"/>
          <p:cNvSpPr txBox="1"/>
          <p:nvPr/>
        </p:nvSpPr>
        <p:spPr>
          <a:xfrm>
            <a:off x="8586438" y="4724245"/>
            <a:ext cx="387080" cy="307777"/>
          </a:xfrm>
          <a:prstGeom prst="rect">
            <a:avLst/>
          </a:prstGeom>
          <a:noFill/>
        </p:spPr>
        <p:txBody>
          <a:bodyPr wrap="square" rtlCol="0">
            <a:spAutoFit/>
          </a:bodyPr>
          <a:lstStyle/>
          <a:p>
            <a:r>
              <a:rPr lang="en-US" dirty="0" smtClean="0"/>
              <a:t>19</a:t>
            </a:r>
            <a:endParaRPr lang="en-US" dirty="0"/>
          </a:p>
        </p:txBody>
      </p:sp>
      <p:sp>
        <p:nvSpPr>
          <p:cNvPr id="8" name="TextBox 7"/>
          <p:cNvSpPr txBox="1"/>
          <p:nvPr/>
        </p:nvSpPr>
        <p:spPr>
          <a:xfrm>
            <a:off x="449766" y="1035922"/>
            <a:ext cx="6423553" cy="523220"/>
          </a:xfrm>
          <a:prstGeom prst="rect">
            <a:avLst/>
          </a:prstGeom>
          <a:noFill/>
        </p:spPr>
        <p:txBody>
          <a:bodyPr wrap="none" rtlCol="0">
            <a:spAutoFit/>
          </a:bodyPr>
          <a:lstStyle/>
          <a:p>
            <a:r>
              <a:rPr lang="en-US" sz="2800" dirty="0" smtClean="0">
                <a:latin typeface="Fira Sans Condensed" panose="020B0604020202020204" charset="0"/>
              </a:rPr>
              <a:t>3.4 </a:t>
            </a:r>
            <a:r>
              <a:rPr lang="vi-VN" sz="2800" dirty="0">
                <a:latin typeface="Fira Sans Condensed" panose="020B0604020202020204" charset="0"/>
              </a:rPr>
              <a:t>Visualise convolutional neural network</a:t>
            </a:r>
            <a:endParaRPr lang="en-US" sz="2800" dirty="0">
              <a:latin typeface="Fira Sans Condensed" panose="020B0604020202020204" charset="0"/>
            </a:endParaRPr>
          </a:p>
        </p:txBody>
      </p:sp>
      <p:sp>
        <p:nvSpPr>
          <p:cNvPr id="3" name="TextBox 2"/>
          <p:cNvSpPr txBox="1"/>
          <p:nvPr/>
        </p:nvSpPr>
        <p:spPr>
          <a:xfrm>
            <a:off x="111512" y="1615702"/>
            <a:ext cx="8862006" cy="1015663"/>
          </a:xfrm>
          <a:prstGeom prst="rect">
            <a:avLst/>
          </a:prstGeom>
          <a:noFill/>
        </p:spPr>
        <p:txBody>
          <a:bodyPr wrap="square" rtlCol="0">
            <a:spAutoFit/>
          </a:bodyPr>
          <a:lstStyle/>
          <a:p>
            <a:r>
              <a:rPr lang="vi-VN" sz="2000" dirty="0" smtClean="0">
                <a:latin typeface="Fira Sans Condensed" panose="020B0604020202020204" charset="0"/>
              </a:rPr>
              <a:t>Mô hình convolutional neural network:</a:t>
            </a:r>
            <a:endParaRPr lang="en-US" sz="2000" dirty="0" smtClean="0">
              <a:latin typeface="Fira Sans Condensed" panose="020B0604020202020204" charset="0"/>
            </a:endParaRPr>
          </a:p>
          <a:p>
            <a:r>
              <a:rPr lang="vi-VN" sz="2000" dirty="0" smtClean="0">
                <a:latin typeface="Fira Sans Condensed" panose="020B0604020202020204" charset="0"/>
              </a:rPr>
              <a:t>Input image -&gt; Convolutional layer (Conv) + Pooling layer (Pool) -&gt; Fully connected layer (FC) -&gt; Output.</a:t>
            </a:r>
            <a:endParaRPr lang="en-US" sz="2000" dirty="0">
              <a:latin typeface="Fira Sans Condensed" panose="020B0604020202020204" charset="0"/>
            </a:endParaRPr>
          </a:p>
        </p:txBody>
      </p:sp>
      <p:pic>
        <p:nvPicPr>
          <p:cNvPr id="12" name="Picture 11" descr="https://i0.wp.com/nttuan8.com/wp-content/uploads/2019/03/cnn.png?fit=1024%2C298&amp;ssl=1"/>
          <p:cNvPicPr/>
          <p:nvPr/>
        </p:nvPicPr>
        <p:blipFill>
          <a:blip r:embed="rId4">
            <a:extLst>
              <a:ext uri="{28A0092B-C50C-407E-A947-70E740481C1C}">
                <a14:useLocalDpi xmlns:a14="http://schemas.microsoft.com/office/drawing/2010/main" val="0"/>
              </a:ext>
            </a:extLst>
          </a:blip>
          <a:srcRect/>
          <a:stretch>
            <a:fillRect/>
          </a:stretch>
        </p:blipFill>
        <p:spPr bwMode="auto">
          <a:xfrm>
            <a:off x="1063083" y="2755838"/>
            <a:ext cx="7248292" cy="1968407"/>
          </a:xfrm>
          <a:prstGeom prst="rect">
            <a:avLst/>
          </a:prstGeom>
          <a:noFill/>
          <a:ln>
            <a:noFill/>
          </a:ln>
        </p:spPr>
      </p:pic>
    </p:spTree>
    <p:extLst>
      <p:ext uri="{BB962C8B-B14F-4D97-AF65-F5344CB8AC3E}">
        <p14:creationId xmlns:p14="http://schemas.microsoft.com/office/powerpoint/2010/main" val="1748198345"/>
      </p:ext>
    </p:extLst>
  </p:cSld>
  <p:clrMapOvr>
    <a:masterClrMapping/>
  </p:clrMapOvr>
  <p:transition spd="med">
    <p:pull/>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4" name="TextBox 3"/>
          <p:cNvSpPr txBox="1"/>
          <p:nvPr/>
        </p:nvSpPr>
        <p:spPr>
          <a:xfrm>
            <a:off x="431180" y="297366"/>
            <a:ext cx="4442242" cy="523220"/>
          </a:xfrm>
          <a:prstGeom prst="rect">
            <a:avLst/>
          </a:prstGeom>
          <a:noFill/>
        </p:spPr>
        <p:txBody>
          <a:bodyPr wrap="none" rtlCol="0">
            <a:spAutoFit/>
          </a:bodyPr>
          <a:lstStyle/>
          <a:p>
            <a:r>
              <a:rPr lang="en-US" sz="2800" dirty="0" smtClean="0">
                <a:latin typeface="Fira Sans Condensed" panose="020B0604020202020204" charset="0"/>
              </a:rPr>
              <a:t>Danh sách thành viên nhóm: </a:t>
            </a:r>
            <a:endParaRPr lang="en-US" sz="2800" dirty="0">
              <a:latin typeface="Fira Sans Condensed" panose="020B0604020202020204" charset="0"/>
            </a:endParaRPr>
          </a:p>
        </p:txBody>
      </p:sp>
      <p:sp>
        <p:nvSpPr>
          <p:cNvPr id="6" name="TextBox 5"/>
          <p:cNvSpPr txBox="1"/>
          <p:nvPr/>
        </p:nvSpPr>
        <p:spPr>
          <a:xfrm>
            <a:off x="8586438" y="4724245"/>
            <a:ext cx="245327" cy="307777"/>
          </a:xfrm>
          <a:prstGeom prst="rect">
            <a:avLst/>
          </a:prstGeom>
          <a:noFill/>
        </p:spPr>
        <p:txBody>
          <a:bodyPr wrap="square" rtlCol="0">
            <a:spAutoFit/>
          </a:bodyPr>
          <a:lstStyle/>
          <a:p>
            <a:r>
              <a:rPr lang="en-US" dirty="0" smtClean="0"/>
              <a:t>2</a:t>
            </a:r>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251373982"/>
              </p:ext>
            </p:extLst>
          </p:nvPr>
        </p:nvGraphicFramePr>
        <p:xfrm>
          <a:off x="431180" y="1234067"/>
          <a:ext cx="7954537" cy="2165350"/>
        </p:xfrm>
        <a:graphic>
          <a:graphicData uri="http://schemas.openxmlformats.org/drawingml/2006/table">
            <a:tbl>
              <a:tblPr>
                <a:tableStyleId>{2D5ABB26-0587-4C30-8999-92F81FD0307C}</a:tableStyleId>
              </a:tblPr>
              <a:tblGrid>
                <a:gridCol w="5404625">
                  <a:extLst>
                    <a:ext uri="{9D8B030D-6E8A-4147-A177-3AD203B41FA5}">
                      <a16:colId xmlns:a16="http://schemas.microsoft.com/office/drawing/2014/main" val="3137265762"/>
                    </a:ext>
                  </a:extLst>
                </a:gridCol>
                <a:gridCol w="2549912">
                  <a:extLst>
                    <a:ext uri="{9D8B030D-6E8A-4147-A177-3AD203B41FA5}">
                      <a16:colId xmlns:a16="http://schemas.microsoft.com/office/drawing/2014/main" val="3887387825"/>
                    </a:ext>
                  </a:extLst>
                </a:gridCol>
              </a:tblGrid>
              <a:tr h="190500">
                <a:tc>
                  <a:txBody>
                    <a:bodyPr/>
                    <a:lstStyle/>
                    <a:p>
                      <a:pPr algn="l" fontAlgn="ctr"/>
                      <a:r>
                        <a:rPr lang="vi-VN" sz="2800" u="none" strike="noStrike" dirty="0">
                          <a:effectLst/>
                          <a:latin typeface="Fira Sans Condensed" panose="020B0604020202020204" charset="0"/>
                        </a:rPr>
                        <a:t>Nguyễn Đức </a:t>
                      </a:r>
                      <a:r>
                        <a:rPr lang="vi-VN" sz="2800" u="none" strike="noStrike" dirty="0" smtClean="0">
                          <a:effectLst/>
                          <a:latin typeface="Fira Sans Condensed" panose="020B0604020202020204" charset="0"/>
                        </a:rPr>
                        <a:t>Nguyện</a:t>
                      </a:r>
                      <a:r>
                        <a:rPr lang="en-US" sz="2800" u="none" strike="noStrike" dirty="0" smtClean="0">
                          <a:effectLst/>
                          <a:latin typeface="Fira Sans Condensed" panose="020B0604020202020204" charset="0"/>
                        </a:rPr>
                        <a:t> </a:t>
                      </a:r>
                      <a:r>
                        <a:rPr lang="vi-VN" sz="2800" u="none" strike="noStrike" dirty="0" smtClean="0">
                          <a:effectLst/>
                          <a:latin typeface="Fira Sans Condensed" panose="020B0604020202020204" charset="0"/>
                        </a:rPr>
                        <a:t>(</a:t>
                      </a:r>
                      <a:r>
                        <a:rPr lang="en-US" sz="2800" u="none" strike="noStrike" dirty="0" smtClean="0">
                          <a:effectLst/>
                          <a:latin typeface="Fira Sans Condensed" panose="020B0604020202020204" charset="0"/>
                        </a:rPr>
                        <a:t>N</a:t>
                      </a:r>
                      <a:r>
                        <a:rPr lang="vi-VN" sz="2800" u="none" strike="noStrike" dirty="0" smtClean="0">
                          <a:effectLst/>
                          <a:latin typeface="Fira Sans Condensed" panose="020B0604020202020204" charset="0"/>
                        </a:rPr>
                        <a:t>hóm </a:t>
                      </a:r>
                      <a:r>
                        <a:rPr lang="vi-VN" sz="2800" u="none" strike="noStrike" dirty="0">
                          <a:effectLst/>
                          <a:latin typeface="Fira Sans Condensed" panose="020B0604020202020204" charset="0"/>
                        </a:rPr>
                        <a:t>trưởng)</a:t>
                      </a:r>
                      <a:endParaRPr lang="vi-VN" sz="2800" b="0" i="0" u="none" strike="noStrike" dirty="0">
                        <a:solidFill>
                          <a:srgbClr val="000000"/>
                        </a:solidFill>
                        <a:effectLst/>
                        <a:latin typeface="Fira Sans Condensed" panose="020B0604020202020204" charset="0"/>
                      </a:endParaRPr>
                    </a:p>
                  </a:txBody>
                  <a:tcPr marL="6350" marR="6350" marT="6350" marB="0" anchor="ctr"/>
                </a:tc>
                <a:tc>
                  <a:txBody>
                    <a:bodyPr/>
                    <a:lstStyle/>
                    <a:p>
                      <a:pPr algn="l" fontAlgn="ctr"/>
                      <a:r>
                        <a:rPr lang="en-US" sz="2800" u="none" strike="noStrike" dirty="0">
                          <a:effectLst/>
                          <a:latin typeface="Fira Sans Condensed" panose="020B0604020202020204" charset="0"/>
                        </a:rPr>
                        <a:t>16520843</a:t>
                      </a:r>
                      <a:endParaRPr lang="en-US" sz="2800" b="0" i="0" u="none" strike="noStrike" dirty="0">
                        <a:solidFill>
                          <a:srgbClr val="000000"/>
                        </a:solidFill>
                        <a:effectLst/>
                        <a:latin typeface="Fira Sans Condensed" panose="020B0604020202020204" charset="0"/>
                      </a:endParaRPr>
                    </a:p>
                  </a:txBody>
                  <a:tcPr marL="6350" marR="6350" marT="6350" marB="0" anchor="ctr"/>
                </a:tc>
                <a:extLst>
                  <a:ext uri="{0D108BD9-81ED-4DB2-BD59-A6C34878D82A}">
                    <a16:rowId xmlns:a16="http://schemas.microsoft.com/office/drawing/2014/main" val="1639697479"/>
                  </a:ext>
                </a:extLst>
              </a:tr>
              <a:tr h="190500">
                <a:tc>
                  <a:txBody>
                    <a:bodyPr/>
                    <a:lstStyle/>
                    <a:p>
                      <a:pPr algn="l" fontAlgn="ctr"/>
                      <a:r>
                        <a:rPr lang="en-US" sz="2800" u="none" strike="noStrike">
                          <a:effectLst/>
                          <a:latin typeface="Fira Sans Condensed" panose="020B0604020202020204" charset="0"/>
                        </a:rPr>
                        <a:t>Vũ Văn Hiến</a:t>
                      </a:r>
                      <a:endParaRPr lang="en-US" sz="2800" b="0" i="0" u="none" strike="noStrike">
                        <a:solidFill>
                          <a:srgbClr val="000000"/>
                        </a:solidFill>
                        <a:effectLst/>
                        <a:latin typeface="Fira Sans Condensed" panose="020B0604020202020204" charset="0"/>
                      </a:endParaRPr>
                    </a:p>
                  </a:txBody>
                  <a:tcPr marL="6350" marR="6350" marT="6350" marB="0" anchor="ctr"/>
                </a:tc>
                <a:tc>
                  <a:txBody>
                    <a:bodyPr/>
                    <a:lstStyle/>
                    <a:p>
                      <a:pPr algn="l" fontAlgn="ctr"/>
                      <a:r>
                        <a:rPr lang="en-US" sz="2800" u="none" strike="noStrike">
                          <a:effectLst/>
                          <a:latin typeface="Fira Sans Condensed" panose="020B0604020202020204" charset="0"/>
                        </a:rPr>
                        <a:t>17520463</a:t>
                      </a:r>
                      <a:endParaRPr lang="en-US" sz="2800" b="0" i="0" u="none" strike="noStrike">
                        <a:solidFill>
                          <a:srgbClr val="000000"/>
                        </a:solidFill>
                        <a:effectLst/>
                        <a:latin typeface="Fira Sans Condensed" panose="020B0604020202020204" charset="0"/>
                      </a:endParaRPr>
                    </a:p>
                  </a:txBody>
                  <a:tcPr marL="6350" marR="6350" marT="6350" marB="0" anchor="ctr"/>
                </a:tc>
                <a:extLst>
                  <a:ext uri="{0D108BD9-81ED-4DB2-BD59-A6C34878D82A}">
                    <a16:rowId xmlns:a16="http://schemas.microsoft.com/office/drawing/2014/main" val="2028803591"/>
                  </a:ext>
                </a:extLst>
              </a:tr>
              <a:tr h="190500">
                <a:tc>
                  <a:txBody>
                    <a:bodyPr/>
                    <a:lstStyle/>
                    <a:p>
                      <a:pPr algn="l" fontAlgn="ctr"/>
                      <a:r>
                        <a:rPr lang="en-US" sz="2800" u="none" strike="noStrike">
                          <a:effectLst/>
                          <a:latin typeface="Fira Sans Condensed" panose="020B0604020202020204" charset="0"/>
                        </a:rPr>
                        <a:t>Lê Võ Ngọc Anh</a:t>
                      </a:r>
                      <a:endParaRPr lang="en-US" sz="2800" b="0" i="0" u="none" strike="noStrike">
                        <a:solidFill>
                          <a:srgbClr val="444950"/>
                        </a:solidFill>
                        <a:effectLst/>
                        <a:latin typeface="Fira Sans Condensed" panose="020B0604020202020204" charset="0"/>
                      </a:endParaRPr>
                    </a:p>
                  </a:txBody>
                  <a:tcPr marL="6350" marR="6350" marT="6350" marB="0" anchor="ctr"/>
                </a:tc>
                <a:tc>
                  <a:txBody>
                    <a:bodyPr/>
                    <a:lstStyle/>
                    <a:p>
                      <a:pPr algn="l" fontAlgn="ctr"/>
                      <a:r>
                        <a:rPr lang="en-US" sz="2800" u="none" strike="noStrike">
                          <a:effectLst/>
                          <a:latin typeface="Fira Sans Condensed" panose="020B0604020202020204" charset="0"/>
                        </a:rPr>
                        <a:t>18520452</a:t>
                      </a:r>
                      <a:endParaRPr lang="en-US" sz="2800" b="0" i="0" u="none" strike="noStrike">
                        <a:solidFill>
                          <a:srgbClr val="444950"/>
                        </a:solidFill>
                        <a:effectLst/>
                        <a:latin typeface="Fira Sans Condensed" panose="020B0604020202020204" charset="0"/>
                      </a:endParaRPr>
                    </a:p>
                  </a:txBody>
                  <a:tcPr marL="6350" marR="6350" marT="6350" marB="0" anchor="ctr"/>
                </a:tc>
                <a:extLst>
                  <a:ext uri="{0D108BD9-81ED-4DB2-BD59-A6C34878D82A}">
                    <a16:rowId xmlns:a16="http://schemas.microsoft.com/office/drawing/2014/main" val="3183528676"/>
                  </a:ext>
                </a:extLst>
              </a:tr>
              <a:tr h="190500">
                <a:tc>
                  <a:txBody>
                    <a:bodyPr/>
                    <a:lstStyle/>
                    <a:p>
                      <a:pPr algn="l" fontAlgn="ctr"/>
                      <a:r>
                        <a:rPr lang="en-US" sz="2800" u="none" strike="noStrike">
                          <a:effectLst/>
                          <a:latin typeface="Fira Sans Condensed" panose="020B0604020202020204" charset="0"/>
                        </a:rPr>
                        <a:t>Bùi Thanh Tuấn</a:t>
                      </a:r>
                      <a:endParaRPr lang="en-US" sz="2800" b="0" i="0" u="none" strike="noStrike">
                        <a:solidFill>
                          <a:srgbClr val="000000"/>
                        </a:solidFill>
                        <a:effectLst/>
                        <a:latin typeface="Fira Sans Condensed" panose="020B0604020202020204" charset="0"/>
                      </a:endParaRPr>
                    </a:p>
                  </a:txBody>
                  <a:tcPr marL="6350" marR="6350" marT="6350" marB="0" anchor="ctr"/>
                </a:tc>
                <a:tc>
                  <a:txBody>
                    <a:bodyPr/>
                    <a:lstStyle/>
                    <a:p>
                      <a:pPr algn="l" fontAlgn="ctr"/>
                      <a:r>
                        <a:rPr lang="en-US" sz="2800" u="none" strike="noStrike">
                          <a:effectLst/>
                          <a:latin typeface="Fira Sans Condensed" panose="020B0604020202020204" charset="0"/>
                        </a:rPr>
                        <a:t>18520395</a:t>
                      </a:r>
                      <a:endParaRPr lang="en-US" sz="2800" b="0" i="0" u="none" strike="noStrike">
                        <a:solidFill>
                          <a:srgbClr val="000000"/>
                        </a:solidFill>
                        <a:effectLst/>
                        <a:latin typeface="Fira Sans Condensed" panose="020B0604020202020204" charset="0"/>
                      </a:endParaRPr>
                    </a:p>
                  </a:txBody>
                  <a:tcPr marL="6350" marR="6350" marT="6350" marB="0" anchor="ctr"/>
                </a:tc>
                <a:extLst>
                  <a:ext uri="{0D108BD9-81ED-4DB2-BD59-A6C34878D82A}">
                    <a16:rowId xmlns:a16="http://schemas.microsoft.com/office/drawing/2014/main" val="219708664"/>
                  </a:ext>
                </a:extLst>
              </a:tr>
              <a:tr h="190500">
                <a:tc>
                  <a:txBody>
                    <a:bodyPr/>
                    <a:lstStyle/>
                    <a:p>
                      <a:pPr algn="l" fontAlgn="ctr"/>
                      <a:r>
                        <a:rPr lang="en-US" sz="2800" u="none" strike="noStrike" dirty="0">
                          <a:effectLst/>
                          <a:latin typeface="Fira Sans Condensed" panose="020B0604020202020204" charset="0"/>
                        </a:rPr>
                        <a:t>Phan Văn Anh Quốc</a:t>
                      </a:r>
                      <a:endParaRPr lang="en-US" sz="2800" b="0" i="0" u="none" strike="noStrike" dirty="0">
                        <a:solidFill>
                          <a:srgbClr val="000000"/>
                        </a:solidFill>
                        <a:effectLst/>
                        <a:latin typeface="Fira Sans Condensed" panose="020B0604020202020204" charset="0"/>
                      </a:endParaRPr>
                    </a:p>
                  </a:txBody>
                  <a:tcPr marL="6350" marR="6350" marT="6350" marB="0" anchor="ctr"/>
                </a:tc>
                <a:tc>
                  <a:txBody>
                    <a:bodyPr/>
                    <a:lstStyle/>
                    <a:p>
                      <a:pPr algn="l" fontAlgn="ctr"/>
                      <a:r>
                        <a:rPr lang="en-US" sz="2800" u="none" strike="noStrike" dirty="0">
                          <a:effectLst/>
                          <a:latin typeface="Fira Sans Condensed" panose="020B0604020202020204" charset="0"/>
                        </a:rPr>
                        <a:t>16521525</a:t>
                      </a:r>
                      <a:endParaRPr lang="en-US" sz="2800" b="0" i="0" u="none" strike="noStrike" dirty="0">
                        <a:solidFill>
                          <a:srgbClr val="000000"/>
                        </a:solidFill>
                        <a:effectLst/>
                        <a:latin typeface="Fira Sans Condensed" panose="020B0604020202020204" charset="0"/>
                      </a:endParaRPr>
                    </a:p>
                  </a:txBody>
                  <a:tcPr marL="6350" marR="6350" marT="6350" marB="0" anchor="ctr"/>
                </a:tc>
                <a:extLst>
                  <a:ext uri="{0D108BD9-81ED-4DB2-BD59-A6C34878D82A}">
                    <a16:rowId xmlns:a16="http://schemas.microsoft.com/office/drawing/2014/main" val="3730946668"/>
                  </a:ext>
                </a:extLst>
              </a:tr>
            </a:tbl>
          </a:graphicData>
        </a:graphic>
      </p:graphicFrame>
    </p:spTree>
  </p:cSld>
  <p:clrMapOvr>
    <a:masterClrMapping/>
  </p:clrMapOvr>
  <p:transition spd="med">
    <p:pull/>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69"/>
        <p:cNvGrpSpPr/>
        <p:nvPr/>
      </p:nvGrpSpPr>
      <p:grpSpPr>
        <a:xfrm>
          <a:off x="0" y="0"/>
          <a:ext cx="0" cy="0"/>
          <a:chOff x="0" y="0"/>
          <a:chExt cx="0" cy="0"/>
        </a:xfrm>
      </p:grpSpPr>
      <p:sp>
        <p:nvSpPr>
          <p:cNvPr id="9" name="Google Shape;206;p35"/>
          <p:cNvSpPr txBox="1">
            <a:spLocks noGrp="1"/>
          </p:cNvSpPr>
          <p:nvPr>
            <p:ph type="title"/>
          </p:nvPr>
        </p:nvSpPr>
        <p:spPr>
          <a:xfrm>
            <a:off x="587298" y="151372"/>
            <a:ext cx="6415668"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dirty="0" smtClean="0"/>
              <a:t>Convolution neural network</a:t>
            </a:r>
            <a:endParaRPr sz="3600" dirty="0"/>
          </a:p>
        </p:txBody>
      </p:sp>
      <p:sp>
        <p:nvSpPr>
          <p:cNvPr id="10" name="Google Shape;207;p35"/>
          <p:cNvSpPr txBox="1">
            <a:spLocks/>
          </p:cNvSpPr>
          <p:nvPr/>
        </p:nvSpPr>
        <p:spPr>
          <a:xfrm>
            <a:off x="0" y="194122"/>
            <a:ext cx="3645000" cy="7563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sz="6000" dirty="0">
                <a:latin typeface="Fira Sans Condensed ExtraBold" panose="020B0604020202020204" charset="0"/>
              </a:rPr>
              <a:t>3</a:t>
            </a:r>
          </a:p>
        </p:txBody>
      </p:sp>
      <p:sp>
        <p:nvSpPr>
          <p:cNvPr id="18" name="TextBox 17"/>
          <p:cNvSpPr txBox="1"/>
          <p:nvPr/>
        </p:nvSpPr>
        <p:spPr>
          <a:xfrm>
            <a:off x="8586438" y="4724245"/>
            <a:ext cx="387080" cy="307777"/>
          </a:xfrm>
          <a:prstGeom prst="rect">
            <a:avLst/>
          </a:prstGeom>
          <a:noFill/>
        </p:spPr>
        <p:txBody>
          <a:bodyPr wrap="square" rtlCol="0">
            <a:spAutoFit/>
          </a:bodyPr>
          <a:lstStyle/>
          <a:p>
            <a:r>
              <a:rPr lang="en-US" dirty="0" smtClean="0"/>
              <a:t>20</a:t>
            </a:r>
            <a:endParaRPr lang="en-US" dirty="0"/>
          </a:p>
        </p:txBody>
      </p:sp>
      <p:sp>
        <p:nvSpPr>
          <p:cNvPr id="8" name="TextBox 7"/>
          <p:cNvSpPr txBox="1"/>
          <p:nvPr/>
        </p:nvSpPr>
        <p:spPr>
          <a:xfrm>
            <a:off x="449766" y="1035922"/>
            <a:ext cx="2541080" cy="523220"/>
          </a:xfrm>
          <a:prstGeom prst="rect">
            <a:avLst/>
          </a:prstGeom>
          <a:noFill/>
        </p:spPr>
        <p:txBody>
          <a:bodyPr wrap="none" rtlCol="0">
            <a:spAutoFit/>
          </a:bodyPr>
          <a:lstStyle/>
          <a:p>
            <a:r>
              <a:rPr lang="en-US" sz="2800" dirty="0" smtClean="0">
                <a:latin typeface="Fira Sans Condensed" panose="020B0604020202020204" charset="0"/>
              </a:rPr>
              <a:t>3.5 Mạng VGG 16</a:t>
            </a:r>
            <a:endParaRPr lang="en-US" sz="2800" dirty="0">
              <a:latin typeface="Fira Sans Condensed" panose="020B0604020202020204" charset="0"/>
            </a:endParaRPr>
          </a:p>
        </p:txBody>
      </p:sp>
      <p:sp>
        <p:nvSpPr>
          <p:cNvPr id="3" name="TextBox 2"/>
          <p:cNvSpPr txBox="1"/>
          <p:nvPr/>
        </p:nvSpPr>
        <p:spPr>
          <a:xfrm>
            <a:off x="951571" y="1562693"/>
            <a:ext cx="7456449" cy="646331"/>
          </a:xfrm>
          <a:prstGeom prst="rect">
            <a:avLst/>
          </a:prstGeom>
          <a:noFill/>
        </p:spPr>
        <p:txBody>
          <a:bodyPr wrap="square" rtlCol="0">
            <a:spAutoFit/>
          </a:bodyPr>
          <a:lstStyle/>
          <a:p>
            <a:r>
              <a:rPr lang="vi-VN" sz="1800" dirty="0">
                <a:latin typeface="Fira Sans Condensed" panose="020B0604020202020204" charset="0"/>
              </a:rPr>
              <a:t>VGG16 là mạng convolutional neural network được đề xuất bởi K. Simonyan </a:t>
            </a:r>
            <a:r>
              <a:rPr lang="en-US" sz="1800" dirty="0" smtClean="0">
                <a:latin typeface="Fira Sans Condensed" panose="020B0604020202020204" charset="0"/>
              </a:rPr>
              <a:t>và</a:t>
            </a:r>
            <a:r>
              <a:rPr lang="vi-VN" sz="1800" dirty="0" smtClean="0">
                <a:latin typeface="Fira Sans Condensed" panose="020B0604020202020204" charset="0"/>
              </a:rPr>
              <a:t> </a:t>
            </a:r>
            <a:r>
              <a:rPr lang="vi-VN" sz="1800" dirty="0">
                <a:latin typeface="Fira Sans Condensed" panose="020B0604020202020204" charset="0"/>
              </a:rPr>
              <a:t>A. Zisserman, University of Oxford</a:t>
            </a:r>
            <a:endParaRPr lang="en-US" sz="1800" dirty="0">
              <a:latin typeface="Fira Sans Condensed" panose="020B0604020202020204" charset="0"/>
            </a:endParaRPr>
          </a:p>
        </p:txBody>
      </p:sp>
      <p:pic>
        <p:nvPicPr>
          <p:cNvPr id="11" name="Picture 10" descr="https://i2.wp.com/nttuan8.com/wp-content/uploads/2019/03/vgg.png?fit=1024%2C283&amp;ssl=1"/>
          <p:cNvPicPr/>
          <p:nvPr/>
        </p:nvPicPr>
        <p:blipFill>
          <a:blip r:embed="rId4">
            <a:extLst>
              <a:ext uri="{28A0092B-C50C-407E-A947-70E740481C1C}">
                <a14:useLocalDpi xmlns:a14="http://schemas.microsoft.com/office/drawing/2010/main" val="0"/>
              </a:ext>
            </a:extLst>
          </a:blip>
          <a:srcRect/>
          <a:stretch>
            <a:fillRect/>
          </a:stretch>
        </p:blipFill>
        <p:spPr bwMode="auto">
          <a:xfrm>
            <a:off x="851210" y="2555520"/>
            <a:ext cx="7302505" cy="2023914"/>
          </a:xfrm>
          <a:prstGeom prst="rect">
            <a:avLst/>
          </a:prstGeom>
          <a:noFill/>
          <a:ln>
            <a:noFill/>
          </a:ln>
        </p:spPr>
      </p:pic>
    </p:spTree>
    <p:extLst>
      <p:ext uri="{BB962C8B-B14F-4D97-AF65-F5344CB8AC3E}">
        <p14:creationId xmlns:p14="http://schemas.microsoft.com/office/powerpoint/2010/main" val="3993442467"/>
      </p:ext>
    </p:extLst>
  </p:cSld>
  <p:clrMapOvr>
    <a:masterClrMapping/>
  </p:clrMapOvr>
  <p:transition spd="med">
    <p:pull/>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69"/>
        <p:cNvGrpSpPr/>
        <p:nvPr/>
      </p:nvGrpSpPr>
      <p:grpSpPr>
        <a:xfrm>
          <a:off x="0" y="0"/>
          <a:ext cx="0" cy="0"/>
          <a:chOff x="0" y="0"/>
          <a:chExt cx="0" cy="0"/>
        </a:xfrm>
      </p:grpSpPr>
      <p:sp>
        <p:nvSpPr>
          <p:cNvPr id="9" name="Google Shape;206;p35"/>
          <p:cNvSpPr txBox="1">
            <a:spLocks noGrp="1"/>
          </p:cNvSpPr>
          <p:nvPr>
            <p:ph type="title"/>
          </p:nvPr>
        </p:nvSpPr>
        <p:spPr>
          <a:xfrm>
            <a:off x="505522" y="147404"/>
            <a:ext cx="6415668"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dirty="0" smtClean="0"/>
              <a:t>Transfer </a:t>
            </a:r>
            <a:r>
              <a:rPr lang="en-US" sz="3600" dirty="0" smtClean="0"/>
              <a:t>Learning</a:t>
            </a:r>
            <a:endParaRPr sz="3600" dirty="0"/>
          </a:p>
        </p:txBody>
      </p:sp>
      <p:sp>
        <p:nvSpPr>
          <p:cNvPr id="10" name="Google Shape;207;p35"/>
          <p:cNvSpPr txBox="1">
            <a:spLocks/>
          </p:cNvSpPr>
          <p:nvPr/>
        </p:nvSpPr>
        <p:spPr>
          <a:xfrm>
            <a:off x="0" y="194122"/>
            <a:ext cx="3645000" cy="7563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sz="6000" dirty="0" smtClean="0">
                <a:latin typeface="Fira Sans Condensed ExtraBold" panose="020B0604020202020204" charset="0"/>
              </a:rPr>
              <a:t>4</a:t>
            </a:r>
            <a:endParaRPr lang="en" sz="6000" dirty="0">
              <a:latin typeface="Fira Sans Condensed ExtraBold" panose="020B0604020202020204" charset="0"/>
            </a:endParaRPr>
          </a:p>
        </p:txBody>
      </p:sp>
      <p:sp>
        <p:nvSpPr>
          <p:cNvPr id="18" name="TextBox 17"/>
          <p:cNvSpPr txBox="1"/>
          <p:nvPr/>
        </p:nvSpPr>
        <p:spPr>
          <a:xfrm>
            <a:off x="8586438" y="4724245"/>
            <a:ext cx="387080" cy="307777"/>
          </a:xfrm>
          <a:prstGeom prst="rect">
            <a:avLst/>
          </a:prstGeom>
          <a:noFill/>
        </p:spPr>
        <p:txBody>
          <a:bodyPr wrap="square" rtlCol="0">
            <a:spAutoFit/>
          </a:bodyPr>
          <a:lstStyle/>
          <a:p>
            <a:r>
              <a:rPr lang="en-US" dirty="0" smtClean="0"/>
              <a:t>21</a:t>
            </a:r>
            <a:endParaRPr lang="en-US" dirty="0"/>
          </a:p>
        </p:txBody>
      </p:sp>
      <p:sp>
        <p:nvSpPr>
          <p:cNvPr id="3" name="TextBox 2"/>
          <p:cNvSpPr txBox="1"/>
          <p:nvPr/>
        </p:nvSpPr>
        <p:spPr>
          <a:xfrm>
            <a:off x="505522" y="1035922"/>
            <a:ext cx="8155258" cy="2862322"/>
          </a:xfrm>
          <a:prstGeom prst="rect">
            <a:avLst/>
          </a:prstGeom>
          <a:noFill/>
        </p:spPr>
        <p:txBody>
          <a:bodyPr wrap="square" rtlCol="0">
            <a:spAutoFit/>
          </a:bodyPr>
          <a:lstStyle/>
          <a:p>
            <a:pPr>
              <a:lnSpc>
                <a:spcPct val="150000"/>
              </a:lnSpc>
            </a:pPr>
            <a:r>
              <a:rPr lang="vi-VN" sz="2000" dirty="0">
                <a:latin typeface="Fira Sans Condensed" panose="020B0604020202020204" charset="0"/>
              </a:rPr>
              <a:t>Bài toán: Ta muốn nhận diện ảnh của </a:t>
            </a:r>
            <a:r>
              <a:rPr lang="en-US" sz="2000" dirty="0" smtClean="0">
                <a:latin typeface="Fira Sans Condensed" panose="020B0604020202020204" charset="0"/>
              </a:rPr>
              <a:t>5</a:t>
            </a:r>
            <a:r>
              <a:rPr lang="vi-VN" sz="2000" dirty="0" smtClean="0">
                <a:latin typeface="Fira Sans Condensed" panose="020B0604020202020204" charset="0"/>
              </a:rPr>
              <a:t> </a:t>
            </a:r>
            <a:r>
              <a:rPr lang="vi-VN" sz="2000" dirty="0">
                <a:latin typeface="Fira Sans Condensed" panose="020B0604020202020204" charset="0"/>
              </a:rPr>
              <a:t>loài </a:t>
            </a:r>
            <a:r>
              <a:rPr lang="vi-VN" sz="2000" dirty="0" smtClean="0">
                <a:latin typeface="Fira Sans Condensed" panose="020B0604020202020204" charset="0"/>
              </a:rPr>
              <a:t>hoa</a:t>
            </a:r>
            <a:r>
              <a:rPr lang="en-US" sz="2000" dirty="0" smtClean="0">
                <a:latin typeface="Fira Sans Condensed" panose="020B0604020202020204" charset="0"/>
              </a:rPr>
              <a:t>.</a:t>
            </a:r>
            <a:endParaRPr lang="en-US" sz="2000" dirty="0">
              <a:latin typeface="Fira Sans Condensed" panose="020B0604020202020204" charset="0"/>
            </a:endParaRPr>
          </a:p>
          <a:p>
            <a:pPr>
              <a:lnSpc>
                <a:spcPct val="150000"/>
              </a:lnSpc>
            </a:pPr>
            <a:r>
              <a:rPr lang="vi-VN" sz="2000" dirty="0">
                <a:latin typeface="Fira Sans Condensed" panose="020B0604020202020204" charset="0"/>
              </a:rPr>
              <a:t>Sử dụng pre-trained model là VGG 16 của ImageNet. Mô hình VGG16 của ImageNet dataset, phân loại ảnh thuộc 1000 thể loại khác nhau. Nên có thể hiểu là nó đủ tổng quát để tách ra các đặc điểm của bức ảnh, cụ thể ở đây là hoa.</a:t>
            </a:r>
            <a:endParaRPr lang="en-US" sz="2000" dirty="0">
              <a:latin typeface="Fira Sans Condensed" panose="020B0604020202020204" charset="0"/>
            </a:endParaRPr>
          </a:p>
          <a:p>
            <a:pPr>
              <a:lnSpc>
                <a:spcPct val="150000"/>
              </a:lnSpc>
            </a:pPr>
            <a:r>
              <a:rPr lang="vi-VN" sz="2000" dirty="0">
                <a:latin typeface="Fira Sans Condensed" panose="020B0604020202020204" charset="0"/>
              </a:rPr>
              <a:t>Quá trình sử dụng pre-trained model như trên gọi là transfer learning.</a:t>
            </a:r>
            <a:endParaRPr lang="en-US" sz="2000" dirty="0">
              <a:latin typeface="Fira Sans Condensed" panose="020B0604020202020204" charset="0"/>
            </a:endParaRPr>
          </a:p>
        </p:txBody>
      </p:sp>
    </p:spTree>
    <p:extLst>
      <p:ext uri="{BB962C8B-B14F-4D97-AF65-F5344CB8AC3E}">
        <p14:creationId xmlns:p14="http://schemas.microsoft.com/office/powerpoint/2010/main" val="1713484086"/>
      </p:ext>
    </p:extLst>
  </p:cSld>
  <p:clrMapOvr>
    <a:masterClrMapping/>
  </p:clrMapOvr>
  <p:transition spd="med">
    <p:pull/>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69"/>
        <p:cNvGrpSpPr/>
        <p:nvPr/>
      </p:nvGrpSpPr>
      <p:grpSpPr>
        <a:xfrm>
          <a:off x="0" y="0"/>
          <a:ext cx="0" cy="0"/>
          <a:chOff x="0" y="0"/>
          <a:chExt cx="0" cy="0"/>
        </a:xfrm>
      </p:grpSpPr>
      <p:sp>
        <p:nvSpPr>
          <p:cNvPr id="9" name="Google Shape;206;p35"/>
          <p:cNvSpPr txBox="1">
            <a:spLocks noGrp="1"/>
          </p:cNvSpPr>
          <p:nvPr>
            <p:ph type="title"/>
          </p:nvPr>
        </p:nvSpPr>
        <p:spPr>
          <a:xfrm>
            <a:off x="505522" y="147404"/>
            <a:ext cx="6415668"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dirty="0" smtClean="0"/>
              <a:t>Transfer Leaning</a:t>
            </a:r>
            <a:endParaRPr sz="3600" dirty="0"/>
          </a:p>
        </p:txBody>
      </p:sp>
      <p:sp>
        <p:nvSpPr>
          <p:cNvPr id="10" name="Google Shape;207;p35"/>
          <p:cNvSpPr txBox="1">
            <a:spLocks/>
          </p:cNvSpPr>
          <p:nvPr/>
        </p:nvSpPr>
        <p:spPr>
          <a:xfrm>
            <a:off x="0" y="194122"/>
            <a:ext cx="3645000" cy="7563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sz="6000" dirty="0" smtClean="0">
                <a:latin typeface="Fira Sans Condensed ExtraBold" panose="020B0604020202020204" charset="0"/>
              </a:rPr>
              <a:t>4</a:t>
            </a:r>
            <a:endParaRPr lang="en" sz="6000" dirty="0">
              <a:latin typeface="Fira Sans Condensed ExtraBold" panose="020B0604020202020204" charset="0"/>
            </a:endParaRPr>
          </a:p>
        </p:txBody>
      </p:sp>
      <p:sp>
        <p:nvSpPr>
          <p:cNvPr id="18" name="TextBox 17"/>
          <p:cNvSpPr txBox="1"/>
          <p:nvPr/>
        </p:nvSpPr>
        <p:spPr>
          <a:xfrm>
            <a:off x="8586438" y="4724245"/>
            <a:ext cx="387080" cy="307777"/>
          </a:xfrm>
          <a:prstGeom prst="rect">
            <a:avLst/>
          </a:prstGeom>
          <a:noFill/>
        </p:spPr>
        <p:txBody>
          <a:bodyPr wrap="square" rtlCol="0">
            <a:spAutoFit/>
          </a:bodyPr>
          <a:lstStyle/>
          <a:p>
            <a:r>
              <a:rPr lang="en-US" dirty="0" smtClean="0"/>
              <a:t>22</a:t>
            </a:r>
            <a:endParaRPr lang="en-US" dirty="0"/>
          </a:p>
        </p:txBody>
      </p:sp>
      <p:sp>
        <p:nvSpPr>
          <p:cNvPr id="6" name="TextBox 5"/>
          <p:cNvSpPr txBox="1"/>
          <p:nvPr/>
        </p:nvSpPr>
        <p:spPr>
          <a:xfrm>
            <a:off x="449766" y="1035922"/>
            <a:ext cx="2770310" cy="461665"/>
          </a:xfrm>
          <a:prstGeom prst="rect">
            <a:avLst/>
          </a:prstGeom>
          <a:noFill/>
        </p:spPr>
        <p:txBody>
          <a:bodyPr wrap="none" rtlCol="0">
            <a:spAutoFit/>
          </a:bodyPr>
          <a:lstStyle/>
          <a:p>
            <a:r>
              <a:rPr lang="en-US" sz="2400" dirty="0" smtClean="0">
                <a:latin typeface="Fira Sans Condensed" panose="020B0604020202020204" charset="0"/>
              </a:rPr>
              <a:t>4.1 </a:t>
            </a:r>
            <a:r>
              <a:rPr lang="vi-VN" sz="2400" dirty="0">
                <a:latin typeface="Fira Sans Condensed" panose="020B0604020202020204" charset="0"/>
              </a:rPr>
              <a:t>Feature extractor</a:t>
            </a:r>
            <a:endParaRPr lang="en-US" sz="2400" dirty="0">
              <a:latin typeface="Fira Sans Condensed" panose="020B0604020202020204" charset="0"/>
            </a:endParaRPr>
          </a:p>
        </p:txBody>
      </p:sp>
      <p:sp>
        <p:nvSpPr>
          <p:cNvPr id="2" name="Rectangle 1"/>
          <p:cNvSpPr/>
          <p:nvPr/>
        </p:nvSpPr>
        <p:spPr>
          <a:xfrm>
            <a:off x="182136" y="1693027"/>
            <a:ext cx="3462864" cy="3431709"/>
          </a:xfrm>
          <a:prstGeom prst="rect">
            <a:avLst/>
          </a:prstGeom>
        </p:spPr>
        <p:txBody>
          <a:bodyPr wrap="square">
            <a:spAutoFit/>
          </a:bodyPr>
          <a:lstStyle/>
          <a:p>
            <a:pPr>
              <a:lnSpc>
                <a:spcPct val="115000"/>
              </a:lnSpc>
              <a:spcAft>
                <a:spcPts val="600"/>
              </a:spcAft>
            </a:pPr>
            <a:r>
              <a:rPr lang="en-US" sz="2000" dirty="0" err="1" smtClean="0">
                <a:latin typeface="Fira Sans Condensed" panose="020B0604020202020204" charset="0"/>
                <a:ea typeface="Times New Roman" panose="02020603050405020304" pitchFamily="18" charset="0"/>
                <a:cs typeface="Times New Roman" panose="02020603050405020304" pitchFamily="18" charset="0"/>
              </a:rPr>
              <a:t>Lấy</a:t>
            </a:r>
            <a:r>
              <a:rPr lang="en-US" sz="2000" dirty="0" smtClean="0">
                <a:latin typeface="Fira Sans Condensed" panose="020B0604020202020204" charset="0"/>
                <a:ea typeface="Times New Roman" panose="02020603050405020304" pitchFamily="18" charset="0"/>
                <a:cs typeface="Times New Roman" panose="02020603050405020304" pitchFamily="18" charset="0"/>
              </a:rPr>
              <a:t> </a:t>
            </a:r>
            <a:r>
              <a:rPr lang="en-US" sz="2000" dirty="0" err="1" smtClean="0">
                <a:latin typeface="Fira Sans Condensed" panose="020B0604020202020204" charset="0"/>
                <a:ea typeface="Times New Roman" panose="02020603050405020304" pitchFamily="18" charset="0"/>
                <a:cs typeface="Times New Roman" panose="02020603050405020304" pitchFamily="18" charset="0"/>
              </a:rPr>
              <a:t>ra</a:t>
            </a:r>
            <a:r>
              <a:rPr lang="en-US" sz="2000" dirty="0" smtClean="0">
                <a:latin typeface="Fira Sans Condensed" panose="020B0604020202020204" charset="0"/>
                <a:ea typeface="Times New Roman" panose="02020603050405020304" pitchFamily="18" charset="0"/>
                <a:cs typeface="Times New Roman" panose="02020603050405020304" pitchFamily="18" charset="0"/>
              </a:rPr>
              <a:t> </a:t>
            </a:r>
            <a:r>
              <a:rPr lang="en-US" sz="2000" dirty="0" err="1" smtClean="0">
                <a:latin typeface="Fira Sans Condensed" panose="020B0604020202020204" charset="0"/>
                <a:ea typeface="Times New Roman" panose="02020603050405020304" pitchFamily="18" charset="0"/>
                <a:cs typeface="Times New Roman" panose="02020603050405020304" pitchFamily="18" charset="0"/>
              </a:rPr>
              <a:t>các</a:t>
            </a:r>
            <a:r>
              <a:rPr lang="en-US" sz="2000" dirty="0" smtClean="0">
                <a:latin typeface="Fira Sans Condensed" panose="020B0604020202020204" charset="0"/>
                <a:ea typeface="Times New Roman" panose="02020603050405020304" pitchFamily="18" charset="0"/>
                <a:cs typeface="Times New Roman" panose="02020603050405020304" pitchFamily="18" charset="0"/>
              </a:rPr>
              <a:t> </a:t>
            </a:r>
            <a:r>
              <a:rPr lang="en-US" sz="2000" dirty="0" err="1" smtClean="0">
                <a:latin typeface="Fira Sans Condensed" panose="020B0604020202020204" charset="0"/>
                <a:ea typeface="Times New Roman" panose="02020603050405020304" pitchFamily="18" charset="0"/>
                <a:cs typeface="Times New Roman" panose="02020603050405020304" pitchFamily="18" charset="0"/>
              </a:rPr>
              <a:t>đặc</a:t>
            </a:r>
            <a:r>
              <a:rPr lang="en-US" sz="2000" dirty="0" smtClean="0">
                <a:latin typeface="Fira Sans Condensed" panose="020B0604020202020204" charset="0"/>
                <a:ea typeface="Times New Roman" panose="02020603050405020304" pitchFamily="18" charset="0"/>
                <a:cs typeface="Times New Roman" panose="02020603050405020304" pitchFamily="18" charset="0"/>
              </a:rPr>
              <a:t> </a:t>
            </a:r>
            <a:r>
              <a:rPr lang="en-US" sz="2000" dirty="0" err="1" smtClean="0">
                <a:latin typeface="Fira Sans Condensed" panose="020B0604020202020204" charset="0"/>
                <a:ea typeface="Times New Roman" panose="02020603050405020304" pitchFamily="18" charset="0"/>
                <a:cs typeface="Times New Roman" panose="02020603050405020304" pitchFamily="18" charset="0"/>
              </a:rPr>
              <a:t>điểm</a:t>
            </a:r>
            <a:r>
              <a:rPr lang="en-US" sz="2000" dirty="0" smtClean="0">
                <a:latin typeface="Fira Sans Condensed" panose="020B0604020202020204" charset="0"/>
                <a:ea typeface="Times New Roman" panose="02020603050405020304" pitchFamily="18" charset="0"/>
                <a:cs typeface="Times New Roman" panose="02020603050405020304" pitchFamily="18" charset="0"/>
              </a:rPr>
              <a:t> </a:t>
            </a:r>
            <a:r>
              <a:rPr lang="en-US" sz="2000" dirty="0" err="1" smtClean="0">
                <a:latin typeface="Fira Sans Condensed" panose="020B0604020202020204" charset="0"/>
                <a:ea typeface="Times New Roman" panose="02020603050405020304" pitchFamily="18" charset="0"/>
                <a:cs typeface="Times New Roman" panose="02020603050405020304" pitchFamily="18" charset="0"/>
              </a:rPr>
              <a:t>của</a:t>
            </a:r>
            <a:r>
              <a:rPr lang="en-US" sz="2000" dirty="0" smtClean="0">
                <a:latin typeface="Fira Sans Condensed" panose="020B0604020202020204" charset="0"/>
                <a:ea typeface="Times New Roman" panose="02020603050405020304" pitchFamily="18" charset="0"/>
                <a:cs typeface="Times New Roman" panose="02020603050405020304" pitchFamily="18" charset="0"/>
              </a:rPr>
              <a:t> </a:t>
            </a:r>
            <a:r>
              <a:rPr lang="en-US" sz="2000" dirty="0" err="1" smtClean="0">
                <a:latin typeface="Fira Sans Condensed" panose="020B0604020202020204" charset="0"/>
                <a:ea typeface="Times New Roman" panose="02020603050405020304" pitchFamily="18" charset="0"/>
                <a:cs typeface="Times New Roman" panose="02020603050405020304" pitchFamily="18" charset="0"/>
              </a:rPr>
              <a:t>ảnh</a:t>
            </a:r>
            <a:r>
              <a:rPr lang="en-US" sz="2000" dirty="0" smtClean="0">
                <a:latin typeface="Fira Sans Condensed" panose="020B0604020202020204" charset="0"/>
                <a:ea typeface="Times New Roman" panose="02020603050405020304" pitchFamily="18" charset="0"/>
                <a:cs typeface="Times New Roman" panose="02020603050405020304" pitchFamily="18" charset="0"/>
              </a:rPr>
              <a:t> </a:t>
            </a:r>
            <a:r>
              <a:rPr lang="en-US" sz="2000" dirty="0" err="1" smtClean="0">
                <a:latin typeface="Fira Sans Condensed" panose="020B0604020202020204" charset="0"/>
                <a:ea typeface="Times New Roman" panose="02020603050405020304" pitchFamily="18" charset="0"/>
                <a:cs typeface="Times New Roman" panose="02020603050405020304" pitchFamily="18" charset="0"/>
              </a:rPr>
              <a:t>bằng</a:t>
            </a:r>
            <a:r>
              <a:rPr lang="en-US" sz="2000" dirty="0" smtClean="0">
                <a:latin typeface="Fira Sans Condensed" panose="020B0604020202020204" charset="0"/>
                <a:ea typeface="Times New Roman" panose="02020603050405020304" pitchFamily="18" charset="0"/>
                <a:cs typeface="Times New Roman" panose="02020603050405020304" pitchFamily="18" charset="0"/>
              </a:rPr>
              <a:t> </a:t>
            </a:r>
            <a:r>
              <a:rPr lang="en-US" sz="2000" dirty="0" err="1" smtClean="0">
                <a:latin typeface="Fira Sans Condensed" panose="020B0604020202020204" charset="0"/>
                <a:ea typeface="Times New Roman" panose="02020603050405020304" pitchFamily="18" charset="0"/>
                <a:cs typeface="Times New Roman" panose="02020603050405020304" pitchFamily="18" charset="0"/>
              </a:rPr>
              <a:t>việc</a:t>
            </a:r>
            <a:r>
              <a:rPr lang="en-US" sz="2000" dirty="0" smtClean="0">
                <a:latin typeface="Fira Sans Condensed" panose="020B0604020202020204" charset="0"/>
                <a:ea typeface="Times New Roman" panose="02020603050405020304" pitchFamily="18" charset="0"/>
                <a:cs typeface="Times New Roman" panose="02020603050405020304" pitchFamily="18" charset="0"/>
              </a:rPr>
              <a:t> </a:t>
            </a:r>
            <a:r>
              <a:rPr lang="en-US" sz="2000" dirty="0" err="1" smtClean="0">
                <a:latin typeface="Fira Sans Condensed" panose="020B0604020202020204" charset="0"/>
                <a:ea typeface="Times New Roman" panose="02020603050405020304" pitchFamily="18" charset="0"/>
                <a:cs typeface="Times New Roman" panose="02020603050405020304" pitchFamily="18" charset="0"/>
              </a:rPr>
              <a:t>sử</a:t>
            </a:r>
            <a:r>
              <a:rPr lang="en-US" sz="2000" dirty="0" smtClean="0">
                <a:latin typeface="Fira Sans Condensed" panose="020B0604020202020204" charset="0"/>
                <a:ea typeface="Times New Roman" panose="02020603050405020304" pitchFamily="18" charset="0"/>
                <a:cs typeface="Times New Roman" panose="02020603050405020304" pitchFamily="18" charset="0"/>
              </a:rPr>
              <a:t> </a:t>
            </a:r>
            <a:r>
              <a:rPr lang="en-US" sz="2000" dirty="0" err="1" smtClean="0">
                <a:latin typeface="Fira Sans Condensed" panose="020B0604020202020204" charset="0"/>
                <a:ea typeface="Times New Roman" panose="02020603050405020304" pitchFamily="18" charset="0"/>
                <a:cs typeface="Times New Roman" panose="02020603050405020304" pitchFamily="18" charset="0"/>
              </a:rPr>
              <a:t>dụng</a:t>
            </a:r>
            <a:r>
              <a:rPr lang="en-US" sz="2000" dirty="0" smtClean="0">
                <a:latin typeface="Fira Sans Condensed" panose="020B0604020202020204" charset="0"/>
                <a:ea typeface="Times New Roman" panose="02020603050405020304" pitchFamily="18" charset="0"/>
                <a:cs typeface="Times New Roman" panose="02020603050405020304" pitchFamily="18" charset="0"/>
              </a:rPr>
              <a:t> </a:t>
            </a:r>
            <a:r>
              <a:rPr lang="en-US" sz="2000" dirty="0" err="1" smtClean="0">
                <a:latin typeface="Fira Sans Condensed" panose="020B0604020202020204" charset="0"/>
                <a:ea typeface="Times New Roman" panose="02020603050405020304" pitchFamily="18" charset="0"/>
                <a:cs typeface="Times New Roman" panose="02020603050405020304" pitchFamily="18" charset="0"/>
              </a:rPr>
              <a:t>ConVet</a:t>
            </a:r>
            <a:r>
              <a:rPr lang="en-US" sz="2000" dirty="0" smtClean="0">
                <a:latin typeface="Fira Sans Condensed" panose="020B0604020202020204" charset="0"/>
                <a:ea typeface="Times New Roman" panose="02020603050405020304" pitchFamily="18" charset="0"/>
                <a:cs typeface="Times New Roman" panose="02020603050405020304" pitchFamily="18" charset="0"/>
              </a:rPr>
              <a:t> </a:t>
            </a:r>
            <a:r>
              <a:rPr lang="en-US" sz="2000" dirty="0" err="1" smtClean="0">
                <a:latin typeface="Fira Sans Condensed" panose="020B0604020202020204" charset="0"/>
                <a:ea typeface="Times New Roman" panose="02020603050405020304" pitchFamily="18" charset="0"/>
                <a:cs typeface="Times New Roman" panose="02020603050405020304" pitchFamily="18" charset="0"/>
              </a:rPr>
              <a:t>của</a:t>
            </a:r>
            <a:r>
              <a:rPr lang="en-US" sz="2000" dirty="0" smtClean="0">
                <a:latin typeface="Fira Sans Condensed" panose="020B0604020202020204" charset="0"/>
                <a:ea typeface="Times New Roman" panose="02020603050405020304" pitchFamily="18" charset="0"/>
                <a:cs typeface="Times New Roman" panose="02020603050405020304" pitchFamily="18" charset="0"/>
              </a:rPr>
              <a:t> pre-trained Model.</a:t>
            </a:r>
          </a:p>
          <a:p>
            <a:pPr>
              <a:lnSpc>
                <a:spcPct val="115000"/>
              </a:lnSpc>
              <a:spcAft>
                <a:spcPts val="600"/>
              </a:spcAft>
            </a:pPr>
            <a:r>
              <a:rPr lang="en-US" sz="2000" dirty="0" err="1" smtClean="0">
                <a:latin typeface="Fira Sans Condensed" panose="020B0604020202020204" charset="0"/>
                <a:ea typeface="Times New Roman" panose="02020603050405020304" pitchFamily="18" charset="0"/>
                <a:cs typeface="Times New Roman" panose="02020603050405020304" pitchFamily="18" charset="0"/>
              </a:rPr>
              <a:t>Lấy</a:t>
            </a:r>
            <a:r>
              <a:rPr lang="en-US" sz="2000" dirty="0" smtClean="0">
                <a:latin typeface="Fira Sans Condensed" panose="020B0604020202020204" charset="0"/>
                <a:ea typeface="Times New Roman" panose="02020603050405020304" pitchFamily="18" charset="0"/>
                <a:cs typeface="Times New Roman" panose="02020603050405020304" pitchFamily="18" charset="0"/>
              </a:rPr>
              <a:t> </a:t>
            </a:r>
            <a:r>
              <a:rPr lang="en-US" sz="2000" dirty="0" err="1" smtClean="0">
                <a:latin typeface="Fira Sans Condensed" panose="020B0604020202020204" charset="0"/>
                <a:ea typeface="Times New Roman" panose="02020603050405020304" pitchFamily="18" charset="0"/>
                <a:cs typeface="Times New Roman" panose="02020603050405020304" pitchFamily="18" charset="0"/>
              </a:rPr>
              <a:t>phần</a:t>
            </a:r>
            <a:r>
              <a:rPr lang="en-US" sz="2000" dirty="0" smtClean="0">
                <a:latin typeface="Fira Sans Condensed" panose="020B0604020202020204" charset="0"/>
                <a:ea typeface="Times New Roman" panose="02020603050405020304" pitchFamily="18" charset="0"/>
                <a:cs typeface="Times New Roman" panose="02020603050405020304" pitchFamily="18" charset="0"/>
              </a:rPr>
              <a:t> </a:t>
            </a:r>
            <a:r>
              <a:rPr lang="en-US" sz="2000" dirty="0" err="1" smtClean="0">
                <a:latin typeface="Fira Sans Condensed" panose="020B0604020202020204" charset="0"/>
                <a:ea typeface="Times New Roman" panose="02020603050405020304" pitchFamily="18" charset="0"/>
                <a:cs typeface="Times New Roman" panose="02020603050405020304" pitchFamily="18" charset="0"/>
              </a:rPr>
              <a:t>Convet</a:t>
            </a:r>
            <a:r>
              <a:rPr lang="en-US" sz="2000" dirty="0" smtClean="0">
                <a:latin typeface="Fira Sans Condensed" panose="020B0604020202020204" charset="0"/>
                <a:ea typeface="Times New Roman" panose="02020603050405020304" pitchFamily="18" charset="0"/>
                <a:cs typeface="Times New Roman" panose="02020603050405020304" pitchFamily="18" charset="0"/>
              </a:rPr>
              <a:t> </a:t>
            </a:r>
            <a:r>
              <a:rPr lang="en-US" sz="2000" dirty="0" err="1" smtClean="0">
                <a:latin typeface="Fira Sans Condensed" panose="020B0604020202020204" charset="0"/>
                <a:ea typeface="Times New Roman" panose="02020603050405020304" pitchFamily="18" charset="0"/>
                <a:cs typeface="Times New Roman" panose="02020603050405020304" pitchFamily="18" charset="0"/>
              </a:rPr>
              <a:t>trong</a:t>
            </a:r>
            <a:r>
              <a:rPr lang="en-US" sz="2000" dirty="0" smtClean="0">
                <a:latin typeface="Fira Sans Condensed" panose="020B0604020202020204" charset="0"/>
                <a:ea typeface="Times New Roman" panose="02020603050405020304" pitchFamily="18" charset="0"/>
                <a:cs typeface="Times New Roman" panose="02020603050405020304" pitchFamily="18" charset="0"/>
              </a:rPr>
              <a:t> CNN </a:t>
            </a:r>
            <a:r>
              <a:rPr lang="en-US" sz="2000" dirty="0" err="1" smtClean="0">
                <a:latin typeface="Fira Sans Condensed" panose="020B0604020202020204" charset="0"/>
                <a:ea typeface="Times New Roman" panose="02020603050405020304" pitchFamily="18" charset="0"/>
                <a:cs typeface="Times New Roman" panose="02020603050405020304" pitchFamily="18" charset="0"/>
              </a:rPr>
              <a:t>và</a:t>
            </a:r>
            <a:r>
              <a:rPr lang="en-US" sz="2000" dirty="0" smtClean="0">
                <a:latin typeface="Fira Sans Condensed" panose="020B0604020202020204" charset="0"/>
                <a:ea typeface="Times New Roman" panose="02020603050405020304" pitchFamily="18" charset="0"/>
                <a:cs typeface="Times New Roman" panose="02020603050405020304" pitchFamily="18" charset="0"/>
              </a:rPr>
              <a:t> </a:t>
            </a:r>
            <a:r>
              <a:rPr lang="en-US" sz="2000" dirty="0" err="1" smtClean="0">
                <a:latin typeface="Fira Sans Condensed" panose="020B0604020202020204" charset="0"/>
                <a:ea typeface="Times New Roman" panose="02020603050405020304" pitchFamily="18" charset="0"/>
                <a:cs typeface="Times New Roman" panose="02020603050405020304" pitchFamily="18" charset="0"/>
              </a:rPr>
              <a:t>bỏ</a:t>
            </a:r>
            <a:r>
              <a:rPr lang="en-US" sz="2000" dirty="0" smtClean="0">
                <a:latin typeface="Fira Sans Condensed" panose="020B0604020202020204" charset="0"/>
                <a:ea typeface="Times New Roman" panose="02020603050405020304" pitchFamily="18" charset="0"/>
                <a:cs typeface="Times New Roman" panose="02020603050405020304" pitchFamily="18" charset="0"/>
              </a:rPr>
              <a:t> </a:t>
            </a:r>
            <a:r>
              <a:rPr lang="en-US" sz="2000" dirty="0" err="1" smtClean="0">
                <a:latin typeface="Fira Sans Condensed" panose="020B0604020202020204" charset="0"/>
                <a:ea typeface="Times New Roman" panose="02020603050405020304" pitchFamily="18" charset="0"/>
                <a:cs typeface="Times New Roman" panose="02020603050405020304" pitchFamily="18" charset="0"/>
              </a:rPr>
              <a:t>đi</a:t>
            </a:r>
            <a:r>
              <a:rPr lang="en-US" sz="2000" dirty="0" smtClean="0">
                <a:latin typeface="Fira Sans Condensed" panose="020B0604020202020204" charset="0"/>
                <a:ea typeface="Times New Roman" panose="02020603050405020304" pitchFamily="18" charset="0"/>
                <a:cs typeface="Times New Roman" panose="02020603050405020304" pitchFamily="18" charset="0"/>
              </a:rPr>
              <a:t> FCs. </a:t>
            </a:r>
            <a:r>
              <a:rPr lang="en-US" sz="2000" dirty="0" err="1" smtClean="0">
                <a:latin typeface="Fira Sans Condensed" panose="020B0604020202020204" charset="0"/>
                <a:ea typeface="Times New Roman" panose="02020603050405020304" pitchFamily="18" charset="0"/>
                <a:cs typeface="Times New Roman" panose="02020603050405020304" pitchFamily="18" charset="0"/>
              </a:rPr>
              <a:t>Sau</a:t>
            </a:r>
            <a:r>
              <a:rPr lang="en-US" sz="2000" dirty="0" smtClean="0">
                <a:latin typeface="Fira Sans Condensed" panose="020B0604020202020204" charset="0"/>
                <a:ea typeface="Times New Roman" panose="02020603050405020304" pitchFamily="18" charset="0"/>
                <a:cs typeface="Times New Roman" panose="02020603050405020304" pitchFamily="18" charset="0"/>
              </a:rPr>
              <a:t> </a:t>
            </a:r>
            <a:r>
              <a:rPr lang="en-US" sz="2000" dirty="0" err="1" smtClean="0">
                <a:latin typeface="Fira Sans Condensed" panose="020B0604020202020204" charset="0"/>
                <a:ea typeface="Times New Roman" panose="02020603050405020304" pitchFamily="18" charset="0"/>
                <a:cs typeface="Times New Roman" panose="02020603050405020304" pitchFamily="18" charset="0"/>
              </a:rPr>
              <a:t>đó</a:t>
            </a:r>
            <a:r>
              <a:rPr lang="en-US" sz="2000" dirty="0" smtClean="0">
                <a:latin typeface="Fira Sans Condensed" panose="020B0604020202020204" charset="0"/>
                <a:ea typeface="Times New Roman" panose="02020603050405020304" pitchFamily="18" charset="0"/>
                <a:cs typeface="Times New Roman" panose="02020603050405020304" pitchFamily="18" charset="0"/>
              </a:rPr>
              <a:t> </a:t>
            </a:r>
            <a:r>
              <a:rPr lang="en-US" sz="2000" dirty="0" err="1" smtClean="0">
                <a:latin typeface="Fira Sans Condensed" panose="020B0604020202020204" charset="0"/>
                <a:ea typeface="Times New Roman" panose="02020603050405020304" pitchFamily="18" charset="0"/>
                <a:cs typeface="Times New Roman" panose="02020603050405020304" pitchFamily="18" charset="0"/>
              </a:rPr>
              <a:t>sự</a:t>
            </a:r>
            <a:r>
              <a:rPr lang="en-US" sz="2000" dirty="0" smtClean="0">
                <a:latin typeface="Fira Sans Condensed" panose="020B0604020202020204" charset="0"/>
                <a:ea typeface="Times New Roman" panose="02020603050405020304" pitchFamily="18" charset="0"/>
                <a:cs typeface="Times New Roman" panose="02020603050405020304" pitchFamily="18" charset="0"/>
              </a:rPr>
              <a:t> </a:t>
            </a:r>
            <a:r>
              <a:rPr lang="en-US" sz="2000" dirty="0" err="1" smtClean="0">
                <a:latin typeface="Fira Sans Condensed" panose="020B0604020202020204" charset="0"/>
                <a:ea typeface="Times New Roman" panose="02020603050405020304" pitchFamily="18" charset="0"/>
                <a:cs typeface="Times New Roman" panose="02020603050405020304" pitchFamily="18" charset="0"/>
              </a:rPr>
              <a:t>dụng</a:t>
            </a:r>
            <a:r>
              <a:rPr lang="en-US" sz="2000" dirty="0" smtClean="0">
                <a:latin typeface="Fira Sans Condensed" panose="020B0604020202020204" charset="0"/>
                <a:ea typeface="Times New Roman" panose="02020603050405020304" pitchFamily="18" charset="0"/>
                <a:cs typeface="Times New Roman" panose="02020603050405020304" pitchFamily="18" charset="0"/>
              </a:rPr>
              <a:t> Output </a:t>
            </a:r>
            <a:r>
              <a:rPr lang="en-US" sz="2000" dirty="0" err="1" smtClean="0">
                <a:latin typeface="Fira Sans Condensed" panose="020B0604020202020204" charset="0"/>
                <a:ea typeface="Times New Roman" panose="02020603050405020304" pitchFamily="18" charset="0"/>
                <a:cs typeface="Times New Roman" panose="02020603050405020304" pitchFamily="18" charset="0"/>
              </a:rPr>
              <a:t>để</a:t>
            </a:r>
            <a:r>
              <a:rPr lang="en-US" sz="2000" dirty="0" smtClean="0">
                <a:latin typeface="Fira Sans Condensed" panose="020B0604020202020204" charset="0"/>
                <a:ea typeface="Times New Roman" panose="02020603050405020304" pitchFamily="18" charset="0"/>
                <a:cs typeface="Times New Roman" panose="02020603050405020304" pitchFamily="18" charset="0"/>
              </a:rPr>
              <a:t> </a:t>
            </a:r>
            <a:r>
              <a:rPr lang="en-US" sz="2000" dirty="0" err="1" smtClean="0">
                <a:latin typeface="Fira Sans Condensed" panose="020B0604020202020204" charset="0"/>
                <a:ea typeface="Times New Roman" panose="02020603050405020304" pitchFamily="18" charset="0"/>
                <a:cs typeface="Times New Roman" panose="02020603050405020304" pitchFamily="18" charset="0"/>
              </a:rPr>
              <a:t>làm</a:t>
            </a:r>
            <a:r>
              <a:rPr lang="en-US" sz="2000" dirty="0" smtClean="0">
                <a:latin typeface="Fira Sans Condensed" panose="020B0604020202020204" charset="0"/>
                <a:ea typeface="Times New Roman" panose="02020603050405020304" pitchFamily="18" charset="0"/>
                <a:cs typeface="Times New Roman" panose="02020603050405020304" pitchFamily="18" charset="0"/>
              </a:rPr>
              <a:t> Input </a:t>
            </a:r>
            <a:r>
              <a:rPr lang="en-US" sz="2000" dirty="0" err="1" smtClean="0">
                <a:latin typeface="Fira Sans Condensed" panose="020B0604020202020204" charset="0"/>
                <a:ea typeface="Times New Roman" panose="02020603050405020304" pitchFamily="18" charset="0"/>
                <a:cs typeface="Times New Roman" panose="02020603050405020304" pitchFamily="18" charset="0"/>
              </a:rPr>
              <a:t>cho</a:t>
            </a:r>
            <a:r>
              <a:rPr lang="en-US" sz="2000" dirty="0" smtClean="0">
                <a:latin typeface="Fira Sans Condensed" panose="020B0604020202020204" charset="0"/>
                <a:ea typeface="Times New Roman" panose="02020603050405020304" pitchFamily="18" charset="0"/>
                <a:cs typeface="Times New Roman" panose="02020603050405020304" pitchFamily="18" charset="0"/>
              </a:rPr>
              <a:t> </a:t>
            </a:r>
            <a:r>
              <a:rPr lang="en-US" sz="2000" dirty="0" err="1" smtClean="0">
                <a:latin typeface="Fira Sans Condensed" panose="020B0604020202020204" charset="0"/>
                <a:ea typeface="Times New Roman" panose="02020603050405020304" pitchFamily="18" charset="0"/>
                <a:cs typeface="Times New Roman" panose="02020603050405020304" pitchFamily="18" charset="0"/>
              </a:rPr>
              <a:t>bài</a:t>
            </a:r>
            <a:r>
              <a:rPr lang="en-US" sz="2000" dirty="0" smtClean="0">
                <a:latin typeface="Fira Sans Condensed" panose="020B0604020202020204" charset="0"/>
                <a:ea typeface="Times New Roman" panose="02020603050405020304" pitchFamily="18" charset="0"/>
                <a:cs typeface="Times New Roman" panose="02020603050405020304" pitchFamily="18" charset="0"/>
              </a:rPr>
              <a:t> Logistic Regression </a:t>
            </a:r>
            <a:r>
              <a:rPr lang="en-US" sz="2000" dirty="0" err="1" smtClean="0">
                <a:latin typeface="Fira Sans Condensed" panose="020B0604020202020204" charset="0"/>
                <a:ea typeface="Times New Roman" panose="02020603050405020304" pitchFamily="18" charset="0"/>
                <a:cs typeface="Times New Roman" panose="02020603050405020304" pitchFamily="18" charset="0"/>
              </a:rPr>
              <a:t>với</a:t>
            </a:r>
            <a:r>
              <a:rPr lang="en-US" sz="2000" dirty="0" smtClean="0">
                <a:latin typeface="Fira Sans Condensed" panose="020B0604020202020204" charset="0"/>
                <a:ea typeface="Times New Roman" panose="02020603050405020304" pitchFamily="18" charset="0"/>
                <a:cs typeface="Times New Roman" panose="02020603050405020304" pitchFamily="18" charset="0"/>
              </a:rPr>
              <a:t> </a:t>
            </a:r>
            <a:r>
              <a:rPr lang="en-US" sz="2000" dirty="0" err="1" smtClean="0">
                <a:latin typeface="Fira Sans Condensed" panose="020B0604020202020204" charset="0"/>
                <a:ea typeface="Times New Roman" panose="02020603050405020304" pitchFamily="18" charset="0"/>
                <a:cs typeface="Times New Roman" panose="02020603050405020304" pitchFamily="18" charset="0"/>
              </a:rPr>
              <a:t>nhiều</a:t>
            </a:r>
            <a:r>
              <a:rPr lang="en-US" sz="2000" dirty="0" smtClean="0">
                <a:latin typeface="Fira Sans Condensed" panose="020B0604020202020204" charset="0"/>
                <a:ea typeface="Times New Roman" panose="02020603050405020304" pitchFamily="18" charset="0"/>
                <a:cs typeface="Times New Roman" panose="02020603050405020304" pitchFamily="18" charset="0"/>
              </a:rPr>
              <a:t> </a:t>
            </a:r>
            <a:r>
              <a:rPr lang="en-US" sz="2000" dirty="0" err="1" smtClean="0">
                <a:latin typeface="Fira Sans Condensed" panose="020B0604020202020204" charset="0"/>
                <a:ea typeface="Times New Roman" panose="02020603050405020304" pitchFamily="18" charset="0"/>
                <a:cs typeface="Times New Roman" panose="02020603050405020304" pitchFamily="18" charset="0"/>
              </a:rPr>
              <a:t>OutPut</a:t>
            </a:r>
            <a:r>
              <a:rPr lang="en-US" sz="2000" dirty="0" smtClean="0">
                <a:latin typeface="Fira Sans Condensed" panose="020B0604020202020204" charset="0"/>
                <a:ea typeface="Times New Roman" panose="02020603050405020304" pitchFamily="18" charset="0"/>
                <a:cs typeface="Times New Roman" panose="02020603050405020304" pitchFamily="18" charset="0"/>
              </a:rPr>
              <a:t>.</a:t>
            </a:r>
          </a:p>
          <a:p>
            <a:pPr>
              <a:lnSpc>
                <a:spcPct val="115000"/>
              </a:lnSpc>
              <a:spcAft>
                <a:spcPts val="600"/>
              </a:spcAft>
            </a:pPr>
            <a:endParaRPr lang="en-US" sz="2000" dirty="0">
              <a:latin typeface="Fira Sans Condensed" panose="020B0604020202020204" charset="0"/>
              <a:ea typeface="Times New Roman" panose="02020603050405020304" pitchFamily="18" charset="0"/>
              <a:cs typeface="Times New Roman" panose="02020603050405020304" pitchFamily="18" charset="0"/>
            </a:endParaRPr>
          </a:p>
        </p:txBody>
      </p:sp>
      <p:pic>
        <p:nvPicPr>
          <p:cNvPr id="8" name="Picture 7" descr="https://i0.wp.com/nttuan8.com/wp-content/uploads/2019/04/featureExtractor.png?resize=530%2C615&amp;ssl=1"/>
          <p:cNvPicPr/>
          <p:nvPr/>
        </p:nvPicPr>
        <p:blipFill>
          <a:blip r:embed="rId4">
            <a:extLst>
              <a:ext uri="{28A0092B-C50C-407E-A947-70E740481C1C}">
                <a14:useLocalDpi xmlns:a14="http://schemas.microsoft.com/office/drawing/2010/main" val="0"/>
              </a:ext>
            </a:extLst>
          </a:blip>
          <a:srcRect/>
          <a:stretch>
            <a:fillRect/>
          </a:stretch>
        </p:blipFill>
        <p:spPr bwMode="auto">
          <a:xfrm>
            <a:off x="4354171" y="292013"/>
            <a:ext cx="4018915" cy="4664075"/>
          </a:xfrm>
          <a:prstGeom prst="rect">
            <a:avLst/>
          </a:prstGeom>
          <a:noFill/>
          <a:ln>
            <a:noFill/>
          </a:ln>
        </p:spPr>
      </p:pic>
    </p:spTree>
    <p:extLst>
      <p:ext uri="{BB962C8B-B14F-4D97-AF65-F5344CB8AC3E}">
        <p14:creationId xmlns:p14="http://schemas.microsoft.com/office/powerpoint/2010/main" val="2895773114"/>
      </p:ext>
    </p:extLst>
  </p:cSld>
  <p:clrMapOvr>
    <a:masterClrMapping/>
  </p:clrMapOvr>
  <p:transition spd="med">
    <p:pull/>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69"/>
        <p:cNvGrpSpPr/>
        <p:nvPr/>
      </p:nvGrpSpPr>
      <p:grpSpPr>
        <a:xfrm>
          <a:off x="0" y="0"/>
          <a:ext cx="0" cy="0"/>
          <a:chOff x="0" y="0"/>
          <a:chExt cx="0" cy="0"/>
        </a:xfrm>
      </p:grpSpPr>
      <p:sp>
        <p:nvSpPr>
          <p:cNvPr id="9" name="Google Shape;206;p35"/>
          <p:cNvSpPr txBox="1">
            <a:spLocks noGrp="1"/>
          </p:cNvSpPr>
          <p:nvPr>
            <p:ph type="title"/>
          </p:nvPr>
        </p:nvSpPr>
        <p:spPr>
          <a:xfrm>
            <a:off x="505522" y="147404"/>
            <a:ext cx="6415668"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dirty="0" smtClean="0"/>
              <a:t>Transfer </a:t>
            </a:r>
            <a:r>
              <a:rPr lang="en-US" sz="3600" dirty="0" smtClean="0"/>
              <a:t>Learning</a:t>
            </a:r>
            <a:endParaRPr sz="3600" dirty="0"/>
          </a:p>
        </p:txBody>
      </p:sp>
      <p:sp>
        <p:nvSpPr>
          <p:cNvPr id="10" name="Google Shape;207;p35"/>
          <p:cNvSpPr txBox="1">
            <a:spLocks/>
          </p:cNvSpPr>
          <p:nvPr/>
        </p:nvSpPr>
        <p:spPr>
          <a:xfrm>
            <a:off x="0" y="194122"/>
            <a:ext cx="3645000" cy="7563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sz="6000" dirty="0" smtClean="0">
                <a:latin typeface="Fira Sans Condensed ExtraBold" panose="020B0604020202020204" charset="0"/>
              </a:rPr>
              <a:t>4</a:t>
            </a:r>
            <a:endParaRPr lang="en" sz="6000" dirty="0">
              <a:latin typeface="Fira Sans Condensed ExtraBold" panose="020B0604020202020204" charset="0"/>
            </a:endParaRPr>
          </a:p>
        </p:txBody>
      </p:sp>
      <p:sp>
        <p:nvSpPr>
          <p:cNvPr id="18" name="TextBox 17"/>
          <p:cNvSpPr txBox="1"/>
          <p:nvPr/>
        </p:nvSpPr>
        <p:spPr>
          <a:xfrm>
            <a:off x="8586438" y="4724245"/>
            <a:ext cx="387080" cy="307777"/>
          </a:xfrm>
          <a:prstGeom prst="rect">
            <a:avLst/>
          </a:prstGeom>
          <a:noFill/>
        </p:spPr>
        <p:txBody>
          <a:bodyPr wrap="square" rtlCol="0">
            <a:spAutoFit/>
          </a:bodyPr>
          <a:lstStyle/>
          <a:p>
            <a:r>
              <a:rPr lang="en-US" dirty="0" smtClean="0"/>
              <a:t>23</a:t>
            </a:r>
            <a:endParaRPr lang="en-US" dirty="0"/>
          </a:p>
        </p:txBody>
      </p:sp>
      <p:sp>
        <p:nvSpPr>
          <p:cNvPr id="6" name="TextBox 5"/>
          <p:cNvSpPr txBox="1"/>
          <p:nvPr/>
        </p:nvSpPr>
        <p:spPr>
          <a:xfrm>
            <a:off x="449766" y="1035922"/>
            <a:ext cx="2770310" cy="461665"/>
          </a:xfrm>
          <a:prstGeom prst="rect">
            <a:avLst/>
          </a:prstGeom>
          <a:noFill/>
        </p:spPr>
        <p:txBody>
          <a:bodyPr wrap="none" rtlCol="0">
            <a:spAutoFit/>
          </a:bodyPr>
          <a:lstStyle/>
          <a:p>
            <a:r>
              <a:rPr lang="en-US" sz="2400" dirty="0" smtClean="0">
                <a:latin typeface="Fira Sans Condensed" panose="020B0604020202020204" charset="0"/>
              </a:rPr>
              <a:t>4.1 </a:t>
            </a:r>
            <a:r>
              <a:rPr lang="vi-VN" sz="2400" dirty="0">
                <a:latin typeface="Fira Sans Condensed" panose="020B0604020202020204" charset="0"/>
              </a:rPr>
              <a:t>Feature extractor</a:t>
            </a:r>
            <a:endParaRPr lang="en-US" sz="2400" dirty="0">
              <a:latin typeface="Fira Sans Condensed" panose="020B0604020202020204" charset="0"/>
            </a:endParaRPr>
          </a:p>
        </p:txBody>
      </p:sp>
      <p:sp>
        <p:nvSpPr>
          <p:cNvPr id="2" name="Rectangle 1"/>
          <p:cNvSpPr/>
          <p:nvPr/>
        </p:nvSpPr>
        <p:spPr>
          <a:xfrm>
            <a:off x="1913568" y="1754072"/>
            <a:ext cx="3462864" cy="1661993"/>
          </a:xfrm>
          <a:prstGeom prst="rect">
            <a:avLst/>
          </a:prstGeom>
        </p:spPr>
        <p:txBody>
          <a:bodyPr wrap="square">
            <a:spAutoFit/>
          </a:bodyPr>
          <a:lstStyle/>
          <a:p>
            <a:pPr>
              <a:lnSpc>
                <a:spcPct val="115000"/>
              </a:lnSpc>
              <a:spcAft>
                <a:spcPts val="600"/>
              </a:spcAft>
            </a:pPr>
            <a:r>
              <a:rPr lang="en-US" sz="2000" dirty="0" err="1" smtClean="0">
                <a:latin typeface="Fira Sans Condensed" panose="020B0604020202020204" charset="0"/>
                <a:ea typeface="Times New Roman" panose="02020603050405020304" pitchFamily="18" charset="0"/>
                <a:cs typeface="Times New Roman" panose="02020603050405020304" pitchFamily="18" charset="0"/>
              </a:rPr>
              <a:t>Dùng</a:t>
            </a:r>
            <a:r>
              <a:rPr lang="en-US" sz="2000" dirty="0" smtClean="0">
                <a:latin typeface="Fira Sans Condensed" panose="020B0604020202020204" charset="0"/>
                <a:ea typeface="Times New Roman" panose="02020603050405020304" pitchFamily="18" charset="0"/>
                <a:cs typeface="Times New Roman" panose="02020603050405020304" pitchFamily="18" charset="0"/>
              </a:rPr>
              <a:t> Pre-train </a:t>
            </a:r>
            <a:r>
              <a:rPr lang="en-US" sz="2000" dirty="0" err="1" smtClean="0">
                <a:latin typeface="Fira Sans Condensed" panose="020B0604020202020204" charset="0"/>
                <a:ea typeface="Times New Roman" panose="02020603050405020304" pitchFamily="18" charset="0"/>
                <a:cs typeface="Times New Roman" panose="02020603050405020304" pitchFamily="18" charset="0"/>
              </a:rPr>
              <a:t>để</a:t>
            </a:r>
            <a:r>
              <a:rPr lang="en-US" sz="2000" dirty="0" smtClean="0">
                <a:latin typeface="Fira Sans Condensed" panose="020B0604020202020204" charset="0"/>
                <a:ea typeface="Times New Roman" panose="02020603050405020304" pitchFamily="18" charset="0"/>
                <a:cs typeface="Times New Roman" panose="02020603050405020304" pitchFamily="18" charset="0"/>
              </a:rPr>
              <a:t> </a:t>
            </a:r>
            <a:r>
              <a:rPr lang="en-US" sz="2000" dirty="0" err="1" smtClean="0">
                <a:latin typeface="Fira Sans Condensed" panose="020B0604020202020204" charset="0"/>
                <a:ea typeface="Times New Roman" panose="02020603050405020304" pitchFamily="18" charset="0"/>
                <a:cs typeface="Times New Roman" panose="02020603050405020304" pitchFamily="18" charset="0"/>
              </a:rPr>
              <a:t>lấy</a:t>
            </a:r>
            <a:r>
              <a:rPr lang="en-US" sz="2000" dirty="0" smtClean="0">
                <a:latin typeface="Fira Sans Condensed" panose="020B0604020202020204" charset="0"/>
                <a:ea typeface="Times New Roman" panose="02020603050405020304" pitchFamily="18" charset="0"/>
                <a:cs typeface="Times New Roman" panose="02020603050405020304" pitchFamily="18" charset="0"/>
              </a:rPr>
              <a:t> </a:t>
            </a:r>
            <a:r>
              <a:rPr lang="en-US" sz="2000" dirty="0" err="1" smtClean="0">
                <a:latin typeface="Fira Sans Condensed" panose="020B0604020202020204" charset="0"/>
                <a:ea typeface="Times New Roman" panose="02020603050405020304" pitchFamily="18" charset="0"/>
                <a:cs typeface="Times New Roman" panose="02020603050405020304" pitchFamily="18" charset="0"/>
              </a:rPr>
              <a:t>ra</a:t>
            </a:r>
            <a:r>
              <a:rPr lang="en-US" sz="2000" dirty="0" smtClean="0">
                <a:latin typeface="Fira Sans Condensed" panose="020B0604020202020204" charset="0"/>
                <a:ea typeface="Times New Roman" panose="02020603050405020304" pitchFamily="18" charset="0"/>
                <a:cs typeface="Times New Roman" panose="02020603050405020304" pitchFamily="18" charset="0"/>
              </a:rPr>
              <a:t> </a:t>
            </a:r>
            <a:r>
              <a:rPr lang="en-US" sz="2000" dirty="0" err="1" smtClean="0">
                <a:latin typeface="Fira Sans Condensed" panose="020B0604020202020204" charset="0"/>
                <a:ea typeface="Times New Roman" panose="02020603050405020304" pitchFamily="18" charset="0"/>
                <a:cs typeface="Times New Roman" panose="02020603050405020304" pitchFamily="18" charset="0"/>
              </a:rPr>
              <a:t>các</a:t>
            </a:r>
            <a:r>
              <a:rPr lang="en-US" sz="2000" dirty="0" smtClean="0">
                <a:latin typeface="Fira Sans Condensed" panose="020B0604020202020204" charset="0"/>
                <a:ea typeface="Times New Roman" panose="02020603050405020304" pitchFamily="18" charset="0"/>
                <a:cs typeface="Times New Roman" panose="02020603050405020304" pitchFamily="18" charset="0"/>
              </a:rPr>
              <a:t> feature </a:t>
            </a:r>
            <a:r>
              <a:rPr lang="en-US" sz="2000" dirty="0" err="1" smtClean="0">
                <a:latin typeface="Fira Sans Condensed" panose="020B0604020202020204" charset="0"/>
                <a:ea typeface="Times New Roman" panose="02020603050405020304" pitchFamily="18" charset="0"/>
                <a:cs typeface="Times New Roman" panose="02020603050405020304" pitchFamily="18" charset="0"/>
              </a:rPr>
              <a:t>ảnh</a:t>
            </a:r>
            <a:r>
              <a:rPr lang="en-US" sz="2000" dirty="0" smtClean="0">
                <a:latin typeface="Fira Sans Condensed" panose="020B0604020202020204" charset="0"/>
                <a:ea typeface="Times New Roman" panose="02020603050405020304" pitchFamily="18" charset="0"/>
                <a:cs typeface="Times New Roman" panose="02020603050405020304" pitchFamily="18" charset="0"/>
              </a:rPr>
              <a:t>.</a:t>
            </a:r>
          </a:p>
          <a:p>
            <a:pPr>
              <a:lnSpc>
                <a:spcPct val="115000"/>
              </a:lnSpc>
              <a:spcAft>
                <a:spcPts val="600"/>
              </a:spcAft>
            </a:pPr>
            <a:endParaRPr lang="en-US" sz="2000" dirty="0" smtClean="0">
              <a:latin typeface="Fira Sans Condensed" panose="020B0604020202020204" charset="0"/>
              <a:ea typeface="Times New Roman" panose="02020603050405020304" pitchFamily="18" charset="0"/>
              <a:cs typeface="Times New Roman" panose="02020603050405020304" pitchFamily="18" charset="0"/>
            </a:endParaRPr>
          </a:p>
          <a:p>
            <a:pPr>
              <a:lnSpc>
                <a:spcPct val="115000"/>
              </a:lnSpc>
              <a:spcAft>
                <a:spcPts val="600"/>
              </a:spcAft>
            </a:pPr>
            <a:endParaRPr lang="en-US" sz="2000" dirty="0">
              <a:latin typeface="Fira Sans Condensed" panose="020B0604020202020204" charset="0"/>
              <a:ea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4"/>
          <a:stretch>
            <a:fillRect/>
          </a:stretch>
        </p:blipFill>
        <p:spPr>
          <a:xfrm>
            <a:off x="60613" y="2868900"/>
            <a:ext cx="8801100" cy="1228725"/>
          </a:xfrm>
          <a:prstGeom prst="rect">
            <a:avLst/>
          </a:prstGeom>
        </p:spPr>
      </p:pic>
    </p:spTree>
    <p:extLst>
      <p:ext uri="{BB962C8B-B14F-4D97-AF65-F5344CB8AC3E}">
        <p14:creationId xmlns:p14="http://schemas.microsoft.com/office/powerpoint/2010/main" val="2795217169"/>
      </p:ext>
    </p:extLst>
  </p:cSld>
  <p:clrMapOvr>
    <a:masterClrMapping/>
  </p:clrMapOvr>
  <p:transition spd="med">
    <p:pull/>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69"/>
        <p:cNvGrpSpPr/>
        <p:nvPr/>
      </p:nvGrpSpPr>
      <p:grpSpPr>
        <a:xfrm>
          <a:off x="0" y="0"/>
          <a:ext cx="0" cy="0"/>
          <a:chOff x="0" y="0"/>
          <a:chExt cx="0" cy="0"/>
        </a:xfrm>
      </p:grpSpPr>
      <p:sp>
        <p:nvSpPr>
          <p:cNvPr id="9" name="Google Shape;206;p35"/>
          <p:cNvSpPr txBox="1">
            <a:spLocks noGrp="1"/>
          </p:cNvSpPr>
          <p:nvPr>
            <p:ph type="title"/>
          </p:nvPr>
        </p:nvSpPr>
        <p:spPr>
          <a:xfrm>
            <a:off x="505522" y="147404"/>
            <a:ext cx="6415668"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dirty="0" smtClean="0"/>
              <a:t>Transfer </a:t>
            </a:r>
            <a:r>
              <a:rPr lang="en-US" sz="3600" dirty="0" smtClean="0"/>
              <a:t>Learning</a:t>
            </a:r>
            <a:endParaRPr sz="3600" dirty="0"/>
          </a:p>
        </p:txBody>
      </p:sp>
      <p:sp>
        <p:nvSpPr>
          <p:cNvPr id="10" name="Google Shape;207;p35"/>
          <p:cNvSpPr txBox="1">
            <a:spLocks/>
          </p:cNvSpPr>
          <p:nvPr/>
        </p:nvSpPr>
        <p:spPr>
          <a:xfrm>
            <a:off x="0" y="194122"/>
            <a:ext cx="3645000" cy="7563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sz="6000" dirty="0" smtClean="0">
                <a:latin typeface="Fira Sans Condensed ExtraBold" panose="020B0604020202020204" charset="0"/>
              </a:rPr>
              <a:t>4</a:t>
            </a:r>
            <a:endParaRPr lang="en" sz="6000" dirty="0">
              <a:latin typeface="Fira Sans Condensed ExtraBold" panose="020B0604020202020204" charset="0"/>
            </a:endParaRPr>
          </a:p>
        </p:txBody>
      </p:sp>
      <p:sp>
        <p:nvSpPr>
          <p:cNvPr id="18" name="TextBox 17"/>
          <p:cNvSpPr txBox="1"/>
          <p:nvPr/>
        </p:nvSpPr>
        <p:spPr>
          <a:xfrm>
            <a:off x="8586438" y="4724245"/>
            <a:ext cx="387080" cy="307777"/>
          </a:xfrm>
          <a:prstGeom prst="rect">
            <a:avLst/>
          </a:prstGeom>
          <a:noFill/>
        </p:spPr>
        <p:txBody>
          <a:bodyPr wrap="square" rtlCol="0">
            <a:spAutoFit/>
          </a:bodyPr>
          <a:lstStyle/>
          <a:p>
            <a:r>
              <a:rPr lang="en-US" dirty="0" smtClean="0"/>
              <a:t>24</a:t>
            </a:r>
            <a:endParaRPr lang="en-US" dirty="0"/>
          </a:p>
        </p:txBody>
      </p:sp>
      <p:sp>
        <p:nvSpPr>
          <p:cNvPr id="6" name="TextBox 5"/>
          <p:cNvSpPr txBox="1"/>
          <p:nvPr/>
        </p:nvSpPr>
        <p:spPr>
          <a:xfrm>
            <a:off x="449766" y="1035922"/>
            <a:ext cx="2770310" cy="461665"/>
          </a:xfrm>
          <a:prstGeom prst="rect">
            <a:avLst/>
          </a:prstGeom>
          <a:noFill/>
        </p:spPr>
        <p:txBody>
          <a:bodyPr wrap="none" rtlCol="0">
            <a:spAutoFit/>
          </a:bodyPr>
          <a:lstStyle/>
          <a:p>
            <a:r>
              <a:rPr lang="en-US" sz="2400" dirty="0" smtClean="0">
                <a:latin typeface="Fira Sans Condensed" panose="020B0604020202020204" charset="0"/>
              </a:rPr>
              <a:t>4.1 </a:t>
            </a:r>
            <a:r>
              <a:rPr lang="vi-VN" sz="2400" dirty="0">
                <a:latin typeface="Fira Sans Condensed" panose="020B0604020202020204" charset="0"/>
              </a:rPr>
              <a:t>Feature extractor</a:t>
            </a:r>
            <a:endParaRPr lang="en-US" sz="2400" dirty="0">
              <a:latin typeface="Fira Sans Condensed" panose="020B0604020202020204" charset="0"/>
            </a:endParaRPr>
          </a:p>
        </p:txBody>
      </p:sp>
      <p:sp>
        <p:nvSpPr>
          <p:cNvPr id="2" name="Rectangle 1"/>
          <p:cNvSpPr/>
          <p:nvPr/>
        </p:nvSpPr>
        <p:spPr>
          <a:xfrm>
            <a:off x="505522" y="1497587"/>
            <a:ext cx="7199971" cy="369332"/>
          </a:xfrm>
          <a:prstGeom prst="rect">
            <a:avLst/>
          </a:prstGeom>
        </p:spPr>
        <p:txBody>
          <a:bodyPr wrap="square">
            <a:spAutoFit/>
          </a:bodyPr>
          <a:lstStyle/>
          <a:p>
            <a:r>
              <a:rPr lang="vi-VN" sz="1800" dirty="0">
                <a:latin typeface="Fira Sans Condensed" panose="020B0604020202020204" charset="0"/>
              </a:rPr>
              <a:t>Mô hình logistic regression với nhiều output có 2 dạng:</a:t>
            </a:r>
            <a:endParaRPr lang="en-US" sz="1800" dirty="0">
              <a:latin typeface="Fira Sans Condensed" panose="020B0604020202020204" charset="0"/>
            </a:endParaRPr>
          </a:p>
        </p:txBody>
      </p:sp>
      <p:pic>
        <p:nvPicPr>
          <p:cNvPr id="11" name="Picture 10" descr="https://i2.wp.com/nttuan8.com/wp-content/uploads/2019/04/logisticRegression-1.png?resize=458%2C473&amp;ssl=1"/>
          <p:cNvPicPr/>
          <p:nvPr/>
        </p:nvPicPr>
        <p:blipFill>
          <a:blip r:embed="rId4">
            <a:extLst>
              <a:ext uri="{28A0092B-C50C-407E-A947-70E740481C1C}">
                <a14:useLocalDpi xmlns:a14="http://schemas.microsoft.com/office/drawing/2010/main" val="0"/>
              </a:ext>
            </a:extLst>
          </a:blip>
          <a:srcRect/>
          <a:stretch>
            <a:fillRect/>
          </a:stretch>
        </p:blipFill>
        <p:spPr bwMode="auto">
          <a:xfrm>
            <a:off x="139296" y="1861468"/>
            <a:ext cx="3072765" cy="2862778"/>
          </a:xfrm>
          <a:prstGeom prst="rect">
            <a:avLst/>
          </a:prstGeom>
          <a:noFill/>
          <a:ln>
            <a:noFill/>
          </a:ln>
        </p:spPr>
      </p:pic>
      <p:sp>
        <p:nvSpPr>
          <p:cNvPr id="3" name="TextBox 2"/>
          <p:cNvSpPr txBox="1"/>
          <p:nvPr/>
        </p:nvSpPr>
        <p:spPr>
          <a:xfrm>
            <a:off x="36449" y="4770412"/>
            <a:ext cx="3278458" cy="523220"/>
          </a:xfrm>
          <a:prstGeom prst="rect">
            <a:avLst/>
          </a:prstGeom>
          <a:noFill/>
        </p:spPr>
        <p:txBody>
          <a:bodyPr wrap="square" rtlCol="0">
            <a:spAutoFit/>
          </a:bodyPr>
          <a:lstStyle/>
          <a:p>
            <a:pPr lvl="0"/>
            <a:r>
              <a:rPr lang="en-US" dirty="0">
                <a:latin typeface="Fira Sans Condensed" panose="020B0604020202020204" charset="0"/>
              </a:rPr>
              <a:t>M</a:t>
            </a:r>
            <a:r>
              <a:rPr lang="vi-VN" dirty="0" smtClean="0">
                <a:latin typeface="Fira Sans Condensed" panose="020B0604020202020204" charset="0"/>
              </a:rPr>
              <a:t>ột </a:t>
            </a:r>
            <a:r>
              <a:rPr lang="vi-VN" dirty="0">
                <a:latin typeface="Fira Sans Condensed" panose="020B0604020202020204" charset="0"/>
              </a:rPr>
              <a:t>neural </a:t>
            </a:r>
            <a:r>
              <a:rPr lang="vi-VN" dirty="0" smtClean="0">
                <a:latin typeface="Fira Sans Condensed" panose="020B0604020202020204" charset="0"/>
              </a:rPr>
              <a:t>network</a:t>
            </a:r>
            <a:r>
              <a:rPr lang="en-US" dirty="0" smtClean="0">
                <a:latin typeface="Fira Sans Condensed" panose="020B0604020202020204" charset="0"/>
              </a:rPr>
              <a:t> </a:t>
            </a:r>
            <a:r>
              <a:rPr lang="vi-VN" dirty="0" smtClean="0">
                <a:latin typeface="Fira Sans Condensed" panose="020B0604020202020204" charset="0"/>
              </a:rPr>
              <a:t>không </a:t>
            </a:r>
            <a:r>
              <a:rPr lang="vi-VN" dirty="0">
                <a:latin typeface="Fira Sans Condensed" panose="020B0604020202020204" charset="0"/>
              </a:rPr>
              <a:t>có hidden layer</a:t>
            </a:r>
            <a:endParaRPr lang="en-US" dirty="0">
              <a:latin typeface="Fira Sans Condensed" panose="020B0604020202020204" charset="0"/>
            </a:endParaRPr>
          </a:p>
          <a:p>
            <a:endParaRPr lang="en-US" dirty="0">
              <a:latin typeface="Fira Sans Condensed" panose="020B0604020202020204" charset="0"/>
            </a:endParaRPr>
          </a:p>
        </p:txBody>
      </p:sp>
      <p:pic>
        <p:nvPicPr>
          <p:cNvPr id="12" name="Picture 11" descr="https://i0.wp.com/nttuan8.com/wp-content/uploads/2019/04/1vsAll.png?fit=1024%2C570&amp;ssl=1"/>
          <p:cNvPicPr/>
          <p:nvPr/>
        </p:nvPicPr>
        <p:blipFill>
          <a:blip r:embed="rId5">
            <a:extLst>
              <a:ext uri="{28A0092B-C50C-407E-A947-70E740481C1C}">
                <a14:useLocalDpi xmlns:a14="http://schemas.microsoft.com/office/drawing/2010/main" val="0"/>
              </a:ext>
            </a:extLst>
          </a:blip>
          <a:srcRect/>
          <a:stretch>
            <a:fillRect/>
          </a:stretch>
        </p:blipFill>
        <p:spPr bwMode="auto">
          <a:xfrm>
            <a:off x="3713356" y="1861468"/>
            <a:ext cx="5036185" cy="2801620"/>
          </a:xfrm>
          <a:prstGeom prst="rect">
            <a:avLst/>
          </a:prstGeom>
          <a:noFill/>
          <a:ln>
            <a:noFill/>
          </a:ln>
        </p:spPr>
      </p:pic>
      <p:sp>
        <p:nvSpPr>
          <p:cNvPr id="4" name="TextBox 3"/>
          <p:cNvSpPr txBox="1"/>
          <p:nvPr/>
        </p:nvSpPr>
        <p:spPr>
          <a:xfrm>
            <a:off x="5149779" y="4724245"/>
            <a:ext cx="2163337" cy="307777"/>
          </a:xfrm>
          <a:prstGeom prst="rect">
            <a:avLst/>
          </a:prstGeom>
          <a:noFill/>
        </p:spPr>
        <p:txBody>
          <a:bodyPr wrap="square" rtlCol="0">
            <a:spAutoFit/>
          </a:bodyPr>
          <a:lstStyle/>
          <a:p>
            <a:r>
              <a:rPr lang="en-US" dirty="0">
                <a:latin typeface="Fira Sans Condensed" panose="020B0604020202020204" charset="0"/>
              </a:rPr>
              <a:t>M</a:t>
            </a:r>
            <a:r>
              <a:rPr lang="vi-VN" dirty="0" smtClean="0">
                <a:latin typeface="Fira Sans Condensed" panose="020B0604020202020204" charset="0"/>
              </a:rPr>
              <a:t>odel </a:t>
            </a:r>
            <a:r>
              <a:rPr lang="vi-VN" dirty="0">
                <a:latin typeface="Fira Sans Condensed" panose="020B0604020202020204" charset="0"/>
              </a:rPr>
              <a:t>chỉ phân loại 2 class</a:t>
            </a:r>
            <a:endParaRPr lang="en-US" dirty="0">
              <a:latin typeface="Fira Sans Condensed" panose="020B0604020202020204" charset="0"/>
            </a:endParaRPr>
          </a:p>
        </p:txBody>
      </p:sp>
    </p:spTree>
    <p:extLst>
      <p:ext uri="{BB962C8B-B14F-4D97-AF65-F5344CB8AC3E}">
        <p14:creationId xmlns:p14="http://schemas.microsoft.com/office/powerpoint/2010/main" val="197486889"/>
      </p:ext>
    </p:extLst>
  </p:cSld>
  <p:clrMapOvr>
    <a:masterClrMapping/>
  </p:clrMapOvr>
  <p:transition spd="med">
    <p:pull/>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69"/>
        <p:cNvGrpSpPr/>
        <p:nvPr/>
      </p:nvGrpSpPr>
      <p:grpSpPr>
        <a:xfrm>
          <a:off x="0" y="0"/>
          <a:ext cx="0" cy="0"/>
          <a:chOff x="0" y="0"/>
          <a:chExt cx="0" cy="0"/>
        </a:xfrm>
      </p:grpSpPr>
      <p:sp>
        <p:nvSpPr>
          <p:cNvPr id="9" name="Google Shape;206;p35"/>
          <p:cNvSpPr txBox="1">
            <a:spLocks noGrp="1"/>
          </p:cNvSpPr>
          <p:nvPr>
            <p:ph type="title"/>
          </p:nvPr>
        </p:nvSpPr>
        <p:spPr>
          <a:xfrm>
            <a:off x="505522" y="147404"/>
            <a:ext cx="6415668"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dirty="0" smtClean="0"/>
              <a:t>Transfer </a:t>
            </a:r>
            <a:r>
              <a:rPr lang="en-US" sz="3600" dirty="0" smtClean="0"/>
              <a:t>Learning</a:t>
            </a:r>
            <a:endParaRPr sz="3600" dirty="0"/>
          </a:p>
        </p:txBody>
      </p:sp>
      <p:sp>
        <p:nvSpPr>
          <p:cNvPr id="10" name="Google Shape;207;p35"/>
          <p:cNvSpPr txBox="1">
            <a:spLocks/>
          </p:cNvSpPr>
          <p:nvPr/>
        </p:nvSpPr>
        <p:spPr>
          <a:xfrm>
            <a:off x="0" y="194122"/>
            <a:ext cx="3645000" cy="7563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sz="6000" dirty="0" smtClean="0">
                <a:latin typeface="Fira Sans Condensed ExtraBold" panose="020B0604020202020204" charset="0"/>
              </a:rPr>
              <a:t>4</a:t>
            </a:r>
            <a:endParaRPr lang="en" sz="6000" dirty="0">
              <a:latin typeface="Fira Sans Condensed ExtraBold" panose="020B0604020202020204" charset="0"/>
            </a:endParaRPr>
          </a:p>
        </p:txBody>
      </p:sp>
      <p:sp>
        <p:nvSpPr>
          <p:cNvPr id="18" name="TextBox 17"/>
          <p:cNvSpPr txBox="1"/>
          <p:nvPr/>
        </p:nvSpPr>
        <p:spPr>
          <a:xfrm>
            <a:off x="8586438" y="4724245"/>
            <a:ext cx="387080" cy="307777"/>
          </a:xfrm>
          <a:prstGeom prst="rect">
            <a:avLst/>
          </a:prstGeom>
          <a:noFill/>
        </p:spPr>
        <p:txBody>
          <a:bodyPr wrap="square" rtlCol="0">
            <a:spAutoFit/>
          </a:bodyPr>
          <a:lstStyle/>
          <a:p>
            <a:r>
              <a:rPr lang="en-US" dirty="0" smtClean="0"/>
              <a:t>25</a:t>
            </a:r>
            <a:endParaRPr lang="en-US" dirty="0"/>
          </a:p>
        </p:txBody>
      </p:sp>
      <p:sp>
        <p:nvSpPr>
          <p:cNvPr id="6" name="TextBox 5"/>
          <p:cNvSpPr txBox="1"/>
          <p:nvPr/>
        </p:nvSpPr>
        <p:spPr>
          <a:xfrm>
            <a:off x="449766" y="1035922"/>
            <a:ext cx="2770310" cy="461665"/>
          </a:xfrm>
          <a:prstGeom prst="rect">
            <a:avLst/>
          </a:prstGeom>
          <a:noFill/>
        </p:spPr>
        <p:txBody>
          <a:bodyPr wrap="none" rtlCol="0">
            <a:spAutoFit/>
          </a:bodyPr>
          <a:lstStyle/>
          <a:p>
            <a:r>
              <a:rPr lang="en-US" sz="2400" dirty="0" smtClean="0">
                <a:latin typeface="Fira Sans Condensed" panose="020B0604020202020204" charset="0"/>
              </a:rPr>
              <a:t>4.1 </a:t>
            </a:r>
            <a:r>
              <a:rPr lang="vi-VN" sz="2400" dirty="0">
                <a:latin typeface="Fira Sans Condensed" panose="020B0604020202020204" charset="0"/>
              </a:rPr>
              <a:t>Feature extractor</a:t>
            </a:r>
            <a:endParaRPr lang="en-US" sz="2400" dirty="0">
              <a:latin typeface="Fira Sans Condensed" panose="020B0604020202020204" charset="0"/>
            </a:endParaRPr>
          </a:p>
        </p:txBody>
      </p:sp>
      <p:sp>
        <p:nvSpPr>
          <p:cNvPr id="2" name="Rectangle 1"/>
          <p:cNvSpPr/>
          <p:nvPr/>
        </p:nvSpPr>
        <p:spPr>
          <a:xfrm>
            <a:off x="505522" y="1497587"/>
            <a:ext cx="7199971" cy="646331"/>
          </a:xfrm>
          <a:prstGeom prst="rect">
            <a:avLst/>
          </a:prstGeom>
        </p:spPr>
        <p:txBody>
          <a:bodyPr wrap="square">
            <a:spAutoFit/>
          </a:bodyPr>
          <a:lstStyle/>
          <a:p>
            <a:r>
              <a:rPr lang="vi-VN" sz="1800" dirty="0">
                <a:latin typeface="Fira Sans Condensed" panose="020B0604020202020204" charset="0"/>
              </a:rPr>
              <a:t>Mô hình </a:t>
            </a:r>
            <a:r>
              <a:rPr lang="en-US" sz="1800" dirty="0" err="1" smtClean="0">
                <a:latin typeface="Fira Sans Condensed" panose="020B0604020202020204" charset="0"/>
              </a:rPr>
              <a:t>sử</a:t>
            </a:r>
            <a:r>
              <a:rPr lang="en-US" sz="1800" dirty="0" smtClean="0">
                <a:latin typeface="Fira Sans Condensed" panose="020B0604020202020204" charset="0"/>
              </a:rPr>
              <a:t> </a:t>
            </a:r>
            <a:r>
              <a:rPr lang="en-US" sz="1800" dirty="0" err="1" smtClean="0">
                <a:latin typeface="Fira Sans Condensed" panose="020B0604020202020204" charset="0"/>
              </a:rPr>
              <a:t>dụng</a:t>
            </a:r>
            <a:r>
              <a:rPr lang="en-US" sz="1800" dirty="0" smtClean="0">
                <a:latin typeface="Fira Sans Condensed" panose="020B0604020202020204" charset="0"/>
              </a:rPr>
              <a:t> </a:t>
            </a:r>
            <a:r>
              <a:rPr lang="en-US" sz="1800" dirty="0" err="1" smtClean="0">
                <a:latin typeface="Fira Sans Condensed" panose="020B0604020202020204" charset="0"/>
              </a:rPr>
              <a:t>giải</a:t>
            </a:r>
            <a:r>
              <a:rPr lang="en-US" sz="1800" dirty="0" smtClean="0">
                <a:latin typeface="Fira Sans Condensed" panose="020B0604020202020204" charset="0"/>
              </a:rPr>
              <a:t> </a:t>
            </a:r>
            <a:r>
              <a:rPr lang="en-US" sz="1800" dirty="0" err="1" smtClean="0">
                <a:latin typeface="Fira Sans Condensed" panose="020B0604020202020204" charset="0"/>
              </a:rPr>
              <a:t>thuật</a:t>
            </a:r>
            <a:r>
              <a:rPr lang="en-US" sz="1800" dirty="0" smtClean="0">
                <a:latin typeface="Fira Sans Condensed" panose="020B0604020202020204" charset="0"/>
              </a:rPr>
              <a:t> SVM </a:t>
            </a:r>
            <a:r>
              <a:rPr lang="en-US" sz="1800" dirty="0" err="1" smtClean="0">
                <a:latin typeface="Fira Sans Condensed" panose="020B0604020202020204" charset="0"/>
              </a:rPr>
              <a:t>bằng</a:t>
            </a:r>
            <a:r>
              <a:rPr lang="en-US" sz="1800" dirty="0" smtClean="0">
                <a:latin typeface="Fira Sans Condensed" panose="020B0604020202020204" charset="0"/>
              </a:rPr>
              <a:t> </a:t>
            </a:r>
            <a:r>
              <a:rPr lang="en-US" sz="1800" dirty="0" err="1" smtClean="0">
                <a:latin typeface="Fira Sans Condensed" panose="020B0604020202020204" charset="0"/>
              </a:rPr>
              <a:t>sklearn</a:t>
            </a:r>
            <a:r>
              <a:rPr lang="vi-VN" sz="1800" dirty="0" smtClean="0">
                <a:latin typeface="Fira Sans Condensed" panose="020B0604020202020204" charset="0"/>
              </a:rPr>
              <a:t>:</a:t>
            </a:r>
            <a:endParaRPr lang="en-US" sz="1800" dirty="0" smtClean="0">
              <a:latin typeface="Fira Sans Condensed" panose="020B0604020202020204" charset="0"/>
            </a:endParaRPr>
          </a:p>
          <a:p>
            <a:endParaRPr lang="en-US" sz="1800" dirty="0">
              <a:latin typeface="Fira Sans Condensed" panose="020B0604020202020204" charset="0"/>
            </a:endParaRPr>
          </a:p>
        </p:txBody>
      </p:sp>
      <p:sp>
        <p:nvSpPr>
          <p:cNvPr id="3" name="TextBox 2"/>
          <p:cNvSpPr txBox="1"/>
          <p:nvPr/>
        </p:nvSpPr>
        <p:spPr>
          <a:xfrm>
            <a:off x="36449" y="4770412"/>
            <a:ext cx="3278458" cy="523220"/>
          </a:xfrm>
          <a:prstGeom prst="rect">
            <a:avLst/>
          </a:prstGeom>
          <a:noFill/>
        </p:spPr>
        <p:txBody>
          <a:bodyPr wrap="square" rtlCol="0">
            <a:spAutoFit/>
          </a:bodyPr>
          <a:lstStyle/>
          <a:p>
            <a:pPr lvl="0"/>
            <a:endParaRPr lang="en-US" dirty="0">
              <a:latin typeface="Fira Sans Condensed" panose="020B0604020202020204" charset="0"/>
            </a:endParaRPr>
          </a:p>
          <a:p>
            <a:endParaRPr lang="en-US" dirty="0">
              <a:latin typeface="Fira Sans Condensed" panose="020B0604020202020204" charset="0"/>
            </a:endParaRPr>
          </a:p>
        </p:txBody>
      </p:sp>
      <p:pic>
        <p:nvPicPr>
          <p:cNvPr id="7" name="Picture 6"/>
          <p:cNvPicPr>
            <a:picLocks noChangeAspect="1"/>
          </p:cNvPicPr>
          <p:nvPr/>
        </p:nvPicPr>
        <p:blipFill>
          <a:blip r:embed="rId4"/>
          <a:stretch>
            <a:fillRect/>
          </a:stretch>
        </p:blipFill>
        <p:spPr>
          <a:xfrm>
            <a:off x="749852" y="2275387"/>
            <a:ext cx="7000875" cy="1847850"/>
          </a:xfrm>
          <a:prstGeom prst="rect">
            <a:avLst/>
          </a:prstGeom>
        </p:spPr>
      </p:pic>
    </p:spTree>
    <p:extLst>
      <p:ext uri="{BB962C8B-B14F-4D97-AF65-F5344CB8AC3E}">
        <p14:creationId xmlns:p14="http://schemas.microsoft.com/office/powerpoint/2010/main" val="3836592897"/>
      </p:ext>
    </p:extLst>
  </p:cSld>
  <p:clrMapOvr>
    <a:masterClrMapping/>
  </p:clrMapOvr>
  <p:transition spd="med">
    <p:pull/>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69"/>
        <p:cNvGrpSpPr/>
        <p:nvPr/>
      </p:nvGrpSpPr>
      <p:grpSpPr>
        <a:xfrm>
          <a:off x="0" y="0"/>
          <a:ext cx="0" cy="0"/>
          <a:chOff x="0" y="0"/>
          <a:chExt cx="0" cy="0"/>
        </a:xfrm>
      </p:grpSpPr>
      <p:sp>
        <p:nvSpPr>
          <p:cNvPr id="9" name="Google Shape;206;p35"/>
          <p:cNvSpPr txBox="1">
            <a:spLocks noGrp="1"/>
          </p:cNvSpPr>
          <p:nvPr>
            <p:ph type="title"/>
          </p:nvPr>
        </p:nvSpPr>
        <p:spPr>
          <a:xfrm>
            <a:off x="505522" y="147404"/>
            <a:ext cx="6415668"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dirty="0" smtClean="0"/>
              <a:t>Transfer </a:t>
            </a:r>
            <a:r>
              <a:rPr lang="en-US" sz="3600" dirty="0" smtClean="0"/>
              <a:t>Learning</a:t>
            </a:r>
            <a:endParaRPr sz="3600" dirty="0"/>
          </a:p>
        </p:txBody>
      </p:sp>
      <p:sp>
        <p:nvSpPr>
          <p:cNvPr id="10" name="Google Shape;207;p35"/>
          <p:cNvSpPr txBox="1">
            <a:spLocks/>
          </p:cNvSpPr>
          <p:nvPr/>
        </p:nvSpPr>
        <p:spPr>
          <a:xfrm>
            <a:off x="0" y="194122"/>
            <a:ext cx="3645000" cy="7563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sz="6000" dirty="0" smtClean="0">
                <a:latin typeface="Fira Sans Condensed ExtraBold" panose="020B0604020202020204" charset="0"/>
              </a:rPr>
              <a:t>4</a:t>
            </a:r>
            <a:endParaRPr lang="en" sz="6000" dirty="0">
              <a:latin typeface="Fira Sans Condensed ExtraBold" panose="020B0604020202020204" charset="0"/>
            </a:endParaRPr>
          </a:p>
        </p:txBody>
      </p:sp>
      <p:sp>
        <p:nvSpPr>
          <p:cNvPr id="18" name="TextBox 17"/>
          <p:cNvSpPr txBox="1"/>
          <p:nvPr/>
        </p:nvSpPr>
        <p:spPr>
          <a:xfrm>
            <a:off x="8586438" y="4724245"/>
            <a:ext cx="387080" cy="307777"/>
          </a:xfrm>
          <a:prstGeom prst="rect">
            <a:avLst/>
          </a:prstGeom>
          <a:noFill/>
        </p:spPr>
        <p:txBody>
          <a:bodyPr wrap="square" rtlCol="0">
            <a:spAutoFit/>
          </a:bodyPr>
          <a:lstStyle/>
          <a:p>
            <a:r>
              <a:rPr lang="en-US" dirty="0" smtClean="0"/>
              <a:t>26</a:t>
            </a:r>
            <a:endParaRPr lang="en-US" dirty="0"/>
          </a:p>
        </p:txBody>
      </p:sp>
      <p:sp>
        <p:nvSpPr>
          <p:cNvPr id="6" name="TextBox 5"/>
          <p:cNvSpPr txBox="1"/>
          <p:nvPr/>
        </p:nvSpPr>
        <p:spPr>
          <a:xfrm>
            <a:off x="449766" y="1035922"/>
            <a:ext cx="2012089" cy="461665"/>
          </a:xfrm>
          <a:prstGeom prst="rect">
            <a:avLst/>
          </a:prstGeom>
          <a:noFill/>
        </p:spPr>
        <p:txBody>
          <a:bodyPr wrap="none" rtlCol="0">
            <a:spAutoFit/>
          </a:bodyPr>
          <a:lstStyle/>
          <a:p>
            <a:r>
              <a:rPr lang="en-US" sz="2400" dirty="0" smtClean="0">
                <a:latin typeface="Fira Sans Condensed" panose="020B0604020202020204" charset="0"/>
              </a:rPr>
              <a:t>4.2 </a:t>
            </a:r>
            <a:r>
              <a:rPr lang="vi-VN" sz="2400" dirty="0" smtClean="0">
                <a:latin typeface="Fira Sans Condensed" panose="020B0604020202020204" charset="0"/>
              </a:rPr>
              <a:t>F</a:t>
            </a:r>
            <a:r>
              <a:rPr lang="en-US" sz="2400" dirty="0" err="1" smtClean="0">
                <a:latin typeface="Fira Sans Condensed" panose="020B0604020202020204" charset="0"/>
              </a:rPr>
              <a:t>ine</a:t>
            </a:r>
            <a:r>
              <a:rPr lang="en-US" sz="2400" dirty="0" smtClean="0">
                <a:latin typeface="Fira Sans Condensed" panose="020B0604020202020204" charset="0"/>
              </a:rPr>
              <a:t> </a:t>
            </a:r>
            <a:r>
              <a:rPr lang="en-US" sz="2400" dirty="0" smtClean="0">
                <a:latin typeface="Fira Sans Condensed" panose="020B0604020202020204" charset="0"/>
              </a:rPr>
              <a:t>tuning</a:t>
            </a:r>
            <a:endParaRPr lang="en-US" sz="2400" dirty="0">
              <a:latin typeface="Fira Sans Condensed" panose="020B0604020202020204" charset="0"/>
            </a:endParaRPr>
          </a:p>
        </p:txBody>
      </p:sp>
      <p:sp>
        <p:nvSpPr>
          <p:cNvPr id="2" name="Rectangle 1"/>
          <p:cNvSpPr/>
          <p:nvPr/>
        </p:nvSpPr>
        <p:spPr>
          <a:xfrm>
            <a:off x="505522" y="2056667"/>
            <a:ext cx="3531472" cy="1323439"/>
          </a:xfrm>
          <a:prstGeom prst="rect">
            <a:avLst/>
          </a:prstGeom>
        </p:spPr>
        <p:txBody>
          <a:bodyPr wrap="square">
            <a:spAutoFit/>
          </a:bodyPr>
          <a:lstStyle/>
          <a:p>
            <a:r>
              <a:rPr lang="vi-VN" sz="2000" dirty="0">
                <a:latin typeface="Fira Sans Condensed" panose="020B0604020202020204" charset="0"/>
              </a:rPr>
              <a:t>Ta chỉ giữ lại phần ConvNet trong CNN và bỏ đi FCs. Sau đó thêm các Fully Connected layer mới vào output của ConvNet.</a:t>
            </a:r>
            <a:endParaRPr lang="en-US" sz="2000" dirty="0">
              <a:latin typeface="Fira Sans Condensed" panose="020B0604020202020204" charset="0"/>
            </a:endParaRPr>
          </a:p>
        </p:txBody>
      </p:sp>
      <p:pic>
        <p:nvPicPr>
          <p:cNvPr id="14" name="Picture 13" descr="https://i2.wp.com/nttuan8.com/wp-content/uploads/2019/04/fine-tune.png?resize=439%2C561&amp;ssl=1"/>
          <p:cNvPicPr/>
          <p:nvPr/>
        </p:nvPicPr>
        <p:blipFill>
          <a:blip r:embed="rId4">
            <a:extLst>
              <a:ext uri="{28A0092B-C50C-407E-A947-70E740481C1C}">
                <a14:useLocalDpi xmlns:a14="http://schemas.microsoft.com/office/drawing/2010/main" val="0"/>
              </a:ext>
            </a:extLst>
          </a:blip>
          <a:srcRect/>
          <a:stretch>
            <a:fillRect/>
          </a:stretch>
        </p:blipFill>
        <p:spPr bwMode="auto">
          <a:xfrm>
            <a:off x="4958576" y="486528"/>
            <a:ext cx="3122558" cy="4463718"/>
          </a:xfrm>
          <a:prstGeom prst="rect">
            <a:avLst/>
          </a:prstGeom>
          <a:noFill/>
          <a:ln>
            <a:noFill/>
          </a:ln>
        </p:spPr>
      </p:pic>
    </p:spTree>
    <p:extLst>
      <p:ext uri="{BB962C8B-B14F-4D97-AF65-F5344CB8AC3E}">
        <p14:creationId xmlns:p14="http://schemas.microsoft.com/office/powerpoint/2010/main" val="2854376929"/>
      </p:ext>
    </p:extLst>
  </p:cSld>
  <p:clrMapOvr>
    <a:masterClrMapping/>
  </p:clrMapOvr>
  <p:transition spd="med">
    <p:pull/>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69"/>
        <p:cNvGrpSpPr/>
        <p:nvPr/>
      </p:nvGrpSpPr>
      <p:grpSpPr>
        <a:xfrm>
          <a:off x="0" y="0"/>
          <a:ext cx="0" cy="0"/>
          <a:chOff x="0" y="0"/>
          <a:chExt cx="0" cy="0"/>
        </a:xfrm>
      </p:grpSpPr>
      <p:sp>
        <p:nvSpPr>
          <p:cNvPr id="9" name="Google Shape;206;p35"/>
          <p:cNvSpPr txBox="1">
            <a:spLocks noGrp="1"/>
          </p:cNvSpPr>
          <p:nvPr>
            <p:ph type="title"/>
          </p:nvPr>
        </p:nvSpPr>
        <p:spPr>
          <a:xfrm>
            <a:off x="505522" y="147404"/>
            <a:ext cx="6415668"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dirty="0" smtClean="0"/>
              <a:t>Transfer </a:t>
            </a:r>
            <a:r>
              <a:rPr lang="en-US" sz="3600" dirty="0" smtClean="0"/>
              <a:t>Learning</a:t>
            </a:r>
            <a:endParaRPr sz="3600" dirty="0"/>
          </a:p>
        </p:txBody>
      </p:sp>
      <p:sp>
        <p:nvSpPr>
          <p:cNvPr id="10" name="Google Shape;207;p35"/>
          <p:cNvSpPr txBox="1">
            <a:spLocks/>
          </p:cNvSpPr>
          <p:nvPr/>
        </p:nvSpPr>
        <p:spPr>
          <a:xfrm>
            <a:off x="0" y="194122"/>
            <a:ext cx="3645000" cy="7563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sz="6000" dirty="0" smtClean="0">
                <a:latin typeface="Fira Sans Condensed ExtraBold" panose="020B0604020202020204" charset="0"/>
              </a:rPr>
              <a:t>4</a:t>
            </a:r>
            <a:endParaRPr lang="en" sz="6000" dirty="0">
              <a:latin typeface="Fira Sans Condensed ExtraBold" panose="020B0604020202020204" charset="0"/>
            </a:endParaRPr>
          </a:p>
        </p:txBody>
      </p:sp>
      <p:sp>
        <p:nvSpPr>
          <p:cNvPr id="18" name="TextBox 17"/>
          <p:cNvSpPr txBox="1"/>
          <p:nvPr/>
        </p:nvSpPr>
        <p:spPr>
          <a:xfrm>
            <a:off x="8586438" y="4724245"/>
            <a:ext cx="387080" cy="307777"/>
          </a:xfrm>
          <a:prstGeom prst="rect">
            <a:avLst/>
          </a:prstGeom>
          <a:noFill/>
        </p:spPr>
        <p:txBody>
          <a:bodyPr wrap="square" rtlCol="0">
            <a:spAutoFit/>
          </a:bodyPr>
          <a:lstStyle/>
          <a:p>
            <a:r>
              <a:rPr lang="en-US" dirty="0" smtClean="0"/>
              <a:t>27</a:t>
            </a:r>
            <a:endParaRPr lang="en-US" dirty="0"/>
          </a:p>
        </p:txBody>
      </p:sp>
      <p:sp>
        <p:nvSpPr>
          <p:cNvPr id="6" name="TextBox 5"/>
          <p:cNvSpPr txBox="1"/>
          <p:nvPr/>
        </p:nvSpPr>
        <p:spPr>
          <a:xfrm>
            <a:off x="449766" y="1035922"/>
            <a:ext cx="2012089" cy="461665"/>
          </a:xfrm>
          <a:prstGeom prst="rect">
            <a:avLst/>
          </a:prstGeom>
          <a:noFill/>
        </p:spPr>
        <p:txBody>
          <a:bodyPr wrap="none" rtlCol="0">
            <a:spAutoFit/>
          </a:bodyPr>
          <a:lstStyle/>
          <a:p>
            <a:r>
              <a:rPr lang="en-US" sz="2400" dirty="0" smtClean="0">
                <a:latin typeface="Fira Sans Condensed" panose="020B0604020202020204" charset="0"/>
              </a:rPr>
              <a:t>4.2 </a:t>
            </a:r>
            <a:r>
              <a:rPr lang="vi-VN" sz="2400" dirty="0" smtClean="0">
                <a:latin typeface="Fira Sans Condensed" panose="020B0604020202020204" charset="0"/>
              </a:rPr>
              <a:t>F</a:t>
            </a:r>
            <a:r>
              <a:rPr lang="en-US" sz="2400" dirty="0" err="1" smtClean="0">
                <a:latin typeface="Fira Sans Condensed" panose="020B0604020202020204" charset="0"/>
              </a:rPr>
              <a:t>ine</a:t>
            </a:r>
            <a:r>
              <a:rPr lang="en-US" sz="2400" dirty="0" smtClean="0">
                <a:latin typeface="Fira Sans Condensed" panose="020B0604020202020204" charset="0"/>
              </a:rPr>
              <a:t> </a:t>
            </a:r>
            <a:r>
              <a:rPr lang="en-US" sz="2400" dirty="0" smtClean="0">
                <a:latin typeface="Fira Sans Condensed" panose="020B0604020202020204" charset="0"/>
              </a:rPr>
              <a:t>tuning</a:t>
            </a:r>
            <a:endParaRPr lang="en-US" sz="2400" dirty="0">
              <a:latin typeface="Fira Sans Condensed" panose="020B0604020202020204" charset="0"/>
            </a:endParaRPr>
          </a:p>
        </p:txBody>
      </p:sp>
      <p:pic>
        <p:nvPicPr>
          <p:cNvPr id="3" name="Picture 2"/>
          <p:cNvPicPr>
            <a:picLocks noChangeAspect="1"/>
          </p:cNvPicPr>
          <p:nvPr/>
        </p:nvPicPr>
        <p:blipFill>
          <a:blip r:embed="rId4"/>
          <a:stretch>
            <a:fillRect/>
          </a:stretch>
        </p:blipFill>
        <p:spPr>
          <a:xfrm>
            <a:off x="202189" y="1751197"/>
            <a:ext cx="8495085" cy="2601242"/>
          </a:xfrm>
          <a:prstGeom prst="rect">
            <a:avLst/>
          </a:prstGeom>
        </p:spPr>
      </p:pic>
    </p:spTree>
    <p:extLst>
      <p:ext uri="{BB962C8B-B14F-4D97-AF65-F5344CB8AC3E}">
        <p14:creationId xmlns:p14="http://schemas.microsoft.com/office/powerpoint/2010/main" val="2796544335"/>
      </p:ext>
    </p:extLst>
  </p:cSld>
  <p:clrMapOvr>
    <a:masterClrMapping/>
  </p:clrMapOvr>
  <p:transition spd="med">
    <p:pull/>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69"/>
        <p:cNvGrpSpPr/>
        <p:nvPr/>
      </p:nvGrpSpPr>
      <p:grpSpPr>
        <a:xfrm>
          <a:off x="0" y="0"/>
          <a:ext cx="0" cy="0"/>
          <a:chOff x="0" y="0"/>
          <a:chExt cx="0" cy="0"/>
        </a:xfrm>
      </p:grpSpPr>
      <p:sp>
        <p:nvSpPr>
          <p:cNvPr id="9" name="Google Shape;206;p35"/>
          <p:cNvSpPr txBox="1">
            <a:spLocks noGrp="1"/>
          </p:cNvSpPr>
          <p:nvPr>
            <p:ph type="title"/>
          </p:nvPr>
        </p:nvSpPr>
        <p:spPr>
          <a:xfrm>
            <a:off x="505522" y="147404"/>
            <a:ext cx="6415668"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dirty="0" smtClean="0"/>
              <a:t>Transfer Learning</a:t>
            </a:r>
            <a:endParaRPr sz="3600" dirty="0"/>
          </a:p>
        </p:txBody>
      </p:sp>
      <p:sp>
        <p:nvSpPr>
          <p:cNvPr id="10" name="Google Shape;207;p35"/>
          <p:cNvSpPr txBox="1">
            <a:spLocks/>
          </p:cNvSpPr>
          <p:nvPr/>
        </p:nvSpPr>
        <p:spPr>
          <a:xfrm>
            <a:off x="0" y="194122"/>
            <a:ext cx="3645000" cy="7563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sz="6000" dirty="0">
                <a:latin typeface="Fira Sans Condensed ExtraBold" panose="020B0604020202020204" charset="0"/>
              </a:rPr>
              <a:t>4</a:t>
            </a:r>
          </a:p>
        </p:txBody>
      </p:sp>
      <p:sp>
        <p:nvSpPr>
          <p:cNvPr id="18" name="TextBox 17"/>
          <p:cNvSpPr txBox="1"/>
          <p:nvPr/>
        </p:nvSpPr>
        <p:spPr>
          <a:xfrm>
            <a:off x="8586438" y="4724245"/>
            <a:ext cx="387080" cy="307777"/>
          </a:xfrm>
          <a:prstGeom prst="rect">
            <a:avLst/>
          </a:prstGeom>
          <a:noFill/>
        </p:spPr>
        <p:txBody>
          <a:bodyPr wrap="square" rtlCol="0">
            <a:spAutoFit/>
          </a:bodyPr>
          <a:lstStyle/>
          <a:p>
            <a:r>
              <a:rPr lang="en-US" dirty="0" smtClean="0"/>
              <a:t>28</a:t>
            </a:r>
            <a:endParaRPr lang="en-US" dirty="0"/>
          </a:p>
        </p:txBody>
      </p:sp>
      <p:sp>
        <p:nvSpPr>
          <p:cNvPr id="2" name="TextBox 1"/>
          <p:cNvSpPr txBox="1"/>
          <p:nvPr/>
        </p:nvSpPr>
        <p:spPr>
          <a:xfrm>
            <a:off x="505522" y="1035922"/>
            <a:ext cx="7508488" cy="1015663"/>
          </a:xfrm>
          <a:prstGeom prst="rect">
            <a:avLst/>
          </a:prstGeom>
          <a:noFill/>
        </p:spPr>
        <p:txBody>
          <a:bodyPr wrap="square" rtlCol="0">
            <a:spAutoFit/>
          </a:bodyPr>
          <a:lstStyle/>
          <a:p>
            <a:r>
              <a:rPr lang="vi-VN" sz="2000" dirty="0">
                <a:latin typeface="Fira Sans Condensed" panose="020B0604020202020204" charset="0"/>
              </a:rPr>
              <a:t>Data augmentation là kĩ thuật tạo ra dữ liệu training từ dữ liệu mà ta đang có một số kĩ thuật augmentation phổ biến với ảnh</a:t>
            </a:r>
            <a:endParaRPr lang="en-US" sz="2000" dirty="0">
              <a:latin typeface="Fira Sans Condensed" panose="020B0604020202020204" charset="0"/>
            </a:endParaRPr>
          </a:p>
          <a:p>
            <a:endParaRPr lang="en-US" sz="2000" dirty="0">
              <a:latin typeface="Fira Sans Condensed" panose="020B0604020202020204" charset="0"/>
            </a:endParaRPr>
          </a:p>
        </p:txBody>
      </p:sp>
      <p:pic>
        <p:nvPicPr>
          <p:cNvPr id="4098" name="Picture 2" descr="https://i1.wp.com/nttuan8.com/wp-content/uploads/2019/04/flip.png?w=1400&amp;ssl=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986" y="1897581"/>
            <a:ext cx="3939171" cy="216107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350747" y="4118845"/>
            <a:ext cx="3759410" cy="584775"/>
          </a:xfrm>
          <a:prstGeom prst="rect">
            <a:avLst/>
          </a:prstGeom>
        </p:spPr>
        <p:txBody>
          <a:bodyPr wrap="square">
            <a:spAutoFit/>
          </a:bodyPr>
          <a:lstStyle/>
          <a:p>
            <a:pPr algn="ctr"/>
            <a:r>
              <a:rPr lang="vi-VN" sz="1600" dirty="0" smtClean="0">
                <a:solidFill>
                  <a:srgbClr val="3D3D3D"/>
                </a:solidFill>
                <a:latin typeface="Fira Sans Condensed" panose="020B0604020202020204" charset="0"/>
              </a:rPr>
              <a:t>Flip: </a:t>
            </a:r>
            <a:r>
              <a:rPr lang="vi-VN" sz="1600" dirty="0">
                <a:solidFill>
                  <a:srgbClr val="3D3D3D"/>
                </a:solidFill>
                <a:latin typeface="Fira Sans Condensed" panose="020B0604020202020204" charset="0"/>
              </a:rPr>
              <a:t>Lật ngược ảnh theo chiều dọc hoặc chiều ngang</a:t>
            </a:r>
            <a:endParaRPr lang="en-US" sz="1600" dirty="0">
              <a:latin typeface="Fira Sans Condensed" panose="020B0604020202020204" charset="0"/>
            </a:endParaRPr>
          </a:p>
        </p:txBody>
      </p:sp>
      <p:pic>
        <p:nvPicPr>
          <p:cNvPr id="4100" name="Picture 4" descr="https://i1.wp.com/nttuan8.com/wp-content/uploads/2019/04/rotate.png?w=1400&amp;ssl=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44693" y="1897581"/>
            <a:ext cx="4146086" cy="220976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4507410" y="4225840"/>
            <a:ext cx="4020652" cy="338554"/>
          </a:xfrm>
          <a:prstGeom prst="rect">
            <a:avLst/>
          </a:prstGeom>
        </p:spPr>
        <p:txBody>
          <a:bodyPr wrap="none">
            <a:spAutoFit/>
          </a:bodyPr>
          <a:lstStyle/>
          <a:p>
            <a:pPr algn="ctr"/>
            <a:r>
              <a:rPr lang="en-US" sz="1600" dirty="0">
                <a:solidFill>
                  <a:srgbClr val="3D3D3D"/>
                </a:solidFill>
                <a:latin typeface="Fira Sans Condensed" panose="020B0604020202020204" charset="0"/>
              </a:rPr>
              <a:t>Rotation: Quay ảnh theo nhiều góc khác nhau</a:t>
            </a:r>
            <a:endParaRPr lang="en-US" sz="1600" dirty="0">
              <a:latin typeface="Fira Sans Condensed" panose="020B0604020202020204" charset="0"/>
            </a:endParaRPr>
          </a:p>
        </p:txBody>
      </p:sp>
    </p:spTree>
    <p:extLst>
      <p:ext uri="{BB962C8B-B14F-4D97-AF65-F5344CB8AC3E}">
        <p14:creationId xmlns:p14="http://schemas.microsoft.com/office/powerpoint/2010/main" val="2741012550"/>
      </p:ext>
    </p:extLst>
  </p:cSld>
  <p:clrMapOvr>
    <a:masterClrMapping/>
  </p:clrMapOvr>
  <p:transition spd="med">
    <p:pull/>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69"/>
        <p:cNvGrpSpPr/>
        <p:nvPr/>
      </p:nvGrpSpPr>
      <p:grpSpPr>
        <a:xfrm>
          <a:off x="0" y="0"/>
          <a:ext cx="0" cy="0"/>
          <a:chOff x="0" y="0"/>
          <a:chExt cx="0" cy="0"/>
        </a:xfrm>
      </p:grpSpPr>
      <p:sp>
        <p:nvSpPr>
          <p:cNvPr id="9" name="Google Shape;206;p35"/>
          <p:cNvSpPr txBox="1">
            <a:spLocks noGrp="1"/>
          </p:cNvSpPr>
          <p:nvPr>
            <p:ph type="title"/>
          </p:nvPr>
        </p:nvSpPr>
        <p:spPr>
          <a:xfrm>
            <a:off x="505522" y="147404"/>
            <a:ext cx="6415668"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dirty="0" smtClean="0"/>
              <a:t>Transfer Learning</a:t>
            </a:r>
            <a:endParaRPr sz="3600" dirty="0"/>
          </a:p>
        </p:txBody>
      </p:sp>
      <p:sp>
        <p:nvSpPr>
          <p:cNvPr id="10" name="Google Shape;207;p35"/>
          <p:cNvSpPr txBox="1">
            <a:spLocks/>
          </p:cNvSpPr>
          <p:nvPr/>
        </p:nvSpPr>
        <p:spPr>
          <a:xfrm>
            <a:off x="0" y="194122"/>
            <a:ext cx="3645000" cy="7563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sz="6000" dirty="0">
                <a:latin typeface="Fira Sans Condensed ExtraBold" panose="020B0604020202020204" charset="0"/>
              </a:rPr>
              <a:t>4</a:t>
            </a:r>
          </a:p>
        </p:txBody>
      </p:sp>
      <p:sp>
        <p:nvSpPr>
          <p:cNvPr id="18" name="TextBox 17"/>
          <p:cNvSpPr txBox="1"/>
          <p:nvPr/>
        </p:nvSpPr>
        <p:spPr>
          <a:xfrm>
            <a:off x="8586438" y="4724245"/>
            <a:ext cx="387080" cy="307777"/>
          </a:xfrm>
          <a:prstGeom prst="rect">
            <a:avLst/>
          </a:prstGeom>
          <a:noFill/>
        </p:spPr>
        <p:txBody>
          <a:bodyPr wrap="square" rtlCol="0">
            <a:spAutoFit/>
          </a:bodyPr>
          <a:lstStyle/>
          <a:p>
            <a:r>
              <a:rPr lang="en-US" dirty="0" smtClean="0"/>
              <a:t>29</a:t>
            </a:r>
            <a:endParaRPr lang="en-US" dirty="0"/>
          </a:p>
        </p:txBody>
      </p:sp>
      <p:sp>
        <p:nvSpPr>
          <p:cNvPr id="2" name="TextBox 1"/>
          <p:cNvSpPr txBox="1"/>
          <p:nvPr/>
        </p:nvSpPr>
        <p:spPr>
          <a:xfrm>
            <a:off x="505522" y="1035922"/>
            <a:ext cx="7508488" cy="400110"/>
          </a:xfrm>
          <a:prstGeom prst="rect">
            <a:avLst/>
          </a:prstGeom>
          <a:noFill/>
        </p:spPr>
        <p:txBody>
          <a:bodyPr wrap="square" rtlCol="0">
            <a:spAutoFit/>
          </a:bodyPr>
          <a:lstStyle/>
          <a:p>
            <a:r>
              <a:rPr lang="en-US" sz="2000" dirty="0" err="1" smtClean="0">
                <a:latin typeface="Fira Sans Condensed" panose="020B0604020202020204" charset="0"/>
              </a:rPr>
              <a:t>Sử</a:t>
            </a:r>
            <a:r>
              <a:rPr lang="en-US" sz="2000" dirty="0" smtClean="0">
                <a:latin typeface="Fira Sans Condensed" panose="020B0604020202020204" charset="0"/>
              </a:rPr>
              <a:t> </a:t>
            </a:r>
            <a:r>
              <a:rPr lang="en-US" sz="2000" dirty="0" err="1" smtClean="0">
                <a:latin typeface="Fira Sans Condensed" panose="020B0604020202020204" charset="0"/>
              </a:rPr>
              <a:t>dụng</a:t>
            </a:r>
            <a:r>
              <a:rPr lang="en-US" sz="2000" dirty="0" smtClean="0">
                <a:latin typeface="Fira Sans Condensed" panose="020B0604020202020204" charset="0"/>
              </a:rPr>
              <a:t> </a:t>
            </a:r>
            <a:r>
              <a:rPr lang="en-US" sz="2000" dirty="0" err="1" smtClean="0">
                <a:latin typeface="Fira Sans Condensed" panose="020B0604020202020204" charset="0"/>
              </a:rPr>
              <a:t>kĩ</a:t>
            </a:r>
            <a:r>
              <a:rPr lang="en-US" sz="2000" dirty="0" smtClean="0">
                <a:latin typeface="Fira Sans Condensed" panose="020B0604020202020204" charset="0"/>
              </a:rPr>
              <a:t> </a:t>
            </a:r>
            <a:r>
              <a:rPr lang="en-US" sz="2000" dirty="0" err="1" smtClean="0">
                <a:latin typeface="Fira Sans Condensed" panose="020B0604020202020204" charset="0"/>
              </a:rPr>
              <a:t>thuật</a:t>
            </a:r>
            <a:r>
              <a:rPr lang="en-US" sz="2000" dirty="0" smtClean="0">
                <a:latin typeface="Fira Sans Condensed" panose="020B0604020202020204" charset="0"/>
              </a:rPr>
              <a:t> data augmentation</a:t>
            </a:r>
            <a:endParaRPr lang="en-US" sz="2000" dirty="0">
              <a:latin typeface="Fira Sans Condensed" panose="020B0604020202020204" charset="0"/>
            </a:endParaRPr>
          </a:p>
        </p:txBody>
      </p:sp>
      <p:pic>
        <p:nvPicPr>
          <p:cNvPr id="3" name="Picture 2"/>
          <p:cNvPicPr>
            <a:picLocks noChangeAspect="1"/>
          </p:cNvPicPr>
          <p:nvPr/>
        </p:nvPicPr>
        <p:blipFill>
          <a:blip r:embed="rId4"/>
          <a:stretch>
            <a:fillRect/>
          </a:stretch>
        </p:blipFill>
        <p:spPr>
          <a:xfrm>
            <a:off x="211582" y="1960870"/>
            <a:ext cx="8832056" cy="820213"/>
          </a:xfrm>
          <a:prstGeom prst="rect">
            <a:avLst/>
          </a:prstGeom>
        </p:spPr>
      </p:pic>
    </p:spTree>
    <p:extLst>
      <p:ext uri="{BB962C8B-B14F-4D97-AF65-F5344CB8AC3E}">
        <p14:creationId xmlns:p14="http://schemas.microsoft.com/office/powerpoint/2010/main" val="2151465352"/>
      </p:ext>
    </p:extLst>
  </p:cSld>
  <p:clrMapOvr>
    <a:masterClrMapping/>
  </p:clrMapOvr>
  <p:transition spd="med">
    <p:pull/>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79"/>
        <p:cNvGrpSpPr/>
        <p:nvPr/>
      </p:nvGrpSpPr>
      <p:grpSpPr>
        <a:xfrm>
          <a:off x="0" y="0"/>
          <a:ext cx="0" cy="0"/>
          <a:chOff x="0" y="0"/>
          <a:chExt cx="0" cy="0"/>
        </a:xfrm>
      </p:grpSpPr>
      <p:sp>
        <p:nvSpPr>
          <p:cNvPr id="187" name="Google Shape;187;p33"/>
          <p:cNvSpPr/>
          <p:nvPr/>
        </p:nvSpPr>
        <p:spPr>
          <a:xfrm>
            <a:off x="235166" y="1015393"/>
            <a:ext cx="741000" cy="741000"/>
          </a:xfrm>
          <a:prstGeom prst="rect">
            <a:avLst/>
          </a:prstGeom>
          <a:solidFill>
            <a:schemeClr val="lt2"/>
          </a:solidFill>
          <a:ln>
            <a:noFill/>
          </a:ln>
          <a:effectLst>
            <a:outerShdw blurRad="57150" dist="19050" dir="5400000" algn="bl" rotWithShape="0">
              <a:srgbClr val="000000">
                <a:alpha val="9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33"/>
          <p:cNvSpPr txBox="1">
            <a:spLocks noGrp="1"/>
          </p:cNvSpPr>
          <p:nvPr>
            <p:ph type="title" idx="14"/>
          </p:nvPr>
        </p:nvSpPr>
        <p:spPr>
          <a:xfrm>
            <a:off x="-291184" y="1101193"/>
            <a:ext cx="1793700" cy="569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2</a:t>
            </a:r>
            <a:endParaRPr dirty="0"/>
          </a:p>
        </p:txBody>
      </p:sp>
      <p:sp>
        <p:nvSpPr>
          <p:cNvPr id="23" name="Google Shape;193;p33"/>
          <p:cNvSpPr txBox="1">
            <a:spLocks/>
          </p:cNvSpPr>
          <p:nvPr/>
        </p:nvSpPr>
        <p:spPr>
          <a:xfrm>
            <a:off x="1026269" y="1101193"/>
            <a:ext cx="3526215" cy="57529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2"/>
              </a:buClr>
              <a:buSzPts val="1600"/>
              <a:buFont typeface="Fira Sans Condensed ExtraBold"/>
              <a:buNone/>
              <a:defRPr sz="1600" b="0" i="0" u="none" strike="noStrike" cap="none">
                <a:solidFill>
                  <a:schemeClr val="accent2"/>
                </a:solidFill>
                <a:latin typeface="Fira Sans Condensed ExtraBold"/>
                <a:ea typeface="Fira Sans Condensed ExtraBold"/>
                <a:cs typeface="Fira Sans Condensed ExtraBold"/>
                <a:sym typeface="Fira Sans Condensed ExtraBold"/>
              </a:defRPr>
            </a:lvl1pPr>
            <a:lvl2pPr marR="0" lvl="1" algn="ctr" rtl="0">
              <a:lnSpc>
                <a:spcPct val="100000"/>
              </a:lnSpc>
              <a:spcBef>
                <a:spcPts val="0"/>
              </a:spcBef>
              <a:spcAft>
                <a:spcPts val="0"/>
              </a:spcAft>
              <a:buClr>
                <a:schemeClr val="accent2"/>
              </a:buClr>
              <a:buSzPts val="4200"/>
              <a:buFont typeface="Muli"/>
              <a:buNone/>
              <a:defRPr sz="4200" b="0" i="0" u="none" strike="noStrike" cap="none">
                <a:solidFill>
                  <a:schemeClr val="accent2"/>
                </a:solidFill>
                <a:latin typeface="Muli"/>
                <a:ea typeface="Muli"/>
                <a:cs typeface="Muli"/>
                <a:sym typeface="Muli"/>
              </a:defRPr>
            </a:lvl2pPr>
            <a:lvl3pPr marR="0" lvl="2" algn="ctr" rtl="0">
              <a:lnSpc>
                <a:spcPct val="100000"/>
              </a:lnSpc>
              <a:spcBef>
                <a:spcPts val="0"/>
              </a:spcBef>
              <a:spcAft>
                <a:spcPts val="0"/>
              </a:spcAft>
              <a:buClr>
                <a:schemeClr val="accent2"/>
              </a:buClr>
              <a:buSzPts val="4200"/>
              <a:buFont typeface="Muli"/>
              <a:buNone/>
              <a:defRPr sz="4200" b="0" i="0" u="none" strike="noStrike" cap="none">
                <a:solidFill>
                  <a:schemeClr val="accent2"/>
                </a:solidFill>
                <a:latin typeface="Muli"/>
                <a:ea typeface="Muli"/>
                <a:cs typeface="Muli"/>
                <a:sym typeface="Muli"/>
              </a:defRPr>
            </a:lvl3pPr>
            <a:lvl4pPr marR="0" lvl="3" algn="ctr" rtl="0">
              <a:lnSpc>
                <a:spcPct val="100000"/>
              </a:lnSpc>
              <a:spcBef>
                <a:spcPts val="0"/>
              </a:spcBef>
              <a:spcAft>
                <a:spcPts val="0"/>
              </a:spcAft>
              <a:buClr>
                <a:schemeClr val="accent2"/>
              </a:buClr>
              <a:buSzPts val="4200"/>
              <a:buFont typeface="Muli"/>
              <a:buNone/>
              <a:defRPr sz="4200" b="0" i="0" u="none" strike="noStrike" cap="none">
                <a:solidFill>
                  <a:schemeClr val="accent2"/>
                </a:solidFill>
                <a:latin typeface="Muli"/>
                <a:ea typeface="Muli"/>
                <a:cs typeface="Muli"/>
                <a:sym typeface="Muli"/>
              </a:defRPr>
            </a:lvl4pPr>
            <a:lvl5pPr marR="0" lvl="4" algn="ctr" rtl="0">
              <a:lnSpc>
                <a:spcPct val="100000"/>
              </a:lnSpc>
              <a:spcBef>
                <a:spcPts val="0"/>
              </a:spcBef>
              <a:spcAft>
                <a:spcPts val="0"/>
              </a:spcAft>
              <a:buClr>
                <a:schemeClr val="accent2"/>
              </a:buClr>
              <a:buSzPts val="4200"/>
              <a:buFont typeface="Muli"/>
              <a:buNone/>
              <a:defRPr sz="4200" b="0" i="0" u="none" strike="noStrike" cap="none">
                <a:solidFill>
                  <a:schemeClr val="accent2"/>
                </a:solidFill>
                <a:latin typeface="Muli"/>
                <a:ea typeface="Muli"/>
                <a:cs typeface="Muli"/>
                <a:sym typeface="Muli"/>
              </a:defRPr>
            </a:lvl5pPr>
            <a:lvl6pPr marR="0" lvl="5" algn="ctr" rtl="0">
              <a:lnSpc>
                <a:spcPct val="100000"/>
              </a:lnSpc>
              <a:spcBef>
                <a:spcPts val="0"/>
              </a:spcBef>
              <a:spcAft>
                <a:spcPts val="0"/>
              </a:spcAft>
              <a:buClr>
                <a:schemeClr val="accent2"/>
              </a:buClr>
              <a:buSzPts val="4200"/>
              <a:buFont typeface="Muli"/>
              <a:buNone/>
              <a:defRPr sz="4200" b="0" i="0" u="none" strike="noStrike" cap="none">
                <a:solidFill>
                  <a:schemeClr val="accent2"/>
                </a:solidFill>
                <a:latin typeface="Muli"/>
                <a:ea typeface="Muli"/>
                <a:cs typeface="Muli"/>
                <a:sym typeface="Muli"/>
              </a:defRPr>
            </a:lvl6pPr>
            <a:lvl7pPr marR="0" lvl="6" algn="ctr" rtl="0">
              <a:lnSpc>
                <a:spcPct val="100000"/>
              </a:lnSpc>
              <a:spcBef>
                <a:spcPts val="0"/>
              </a:spcBef>
              <a:spcAft>
                <a:spcPts val="0"/>
              </a:spcAft>
              <a:buClr>
                <a:schemeClr val="accent2"/>
              </a:buClr>
              <a:buSzPts val="4200"/>
              <a:buFont typeface="Muli"/>
              <a:buNone/>
              <a:defRPr sz="4200" b="0" i="0" u="none" strike="noStrike" cap="none">
                <a:solidFill>
                  <a:schemeClr val="accent2"/>
                </a:solidFill>
                <a:latin typeface="Muli"/>
                <a:ea typeface="Muli"/>
                <a:cs typeface="Muli"/>
                <a:sym typeface="Muli"/>
              </a:defRPr>
            </a:lvl7pPr>
            <a:lvl8pPr marR="0" lvl="7" algn="ctr" rtl="0">
              <a:lnSpc>
                <a:spcPct val="100000"/>
              </a:lnSpc>
              <a:spcBef>
                <a:spcPts val="0"/>
              </a:spcBef>
              <a:spcAft>
                <a:spcPts val="0"/>
              </a:spcAft>
              <a:buClr>
                <a:schemeClr val="accent2"/>
              </a:buClr>
              <a:buSzPts val="4200"/>
              <a:buFont typeface="Muli"/>
              <a:buNone/>
              <a:defRPr sz="4200" b="0" i="0" u="none" strike="noStrike" cap="none">
                <a:solidFill>
                  <a:schemeClr val="accent2"/>
                </a:solidFill>
                <a:latin typeface="Muli"/>
                <a:ea typeface="Muli"/>
                <a:cs typeface="Muli"/>
                <a:sym typeface="Muli"/>
              </a:defRPr>
            </a:lvl8pPr>
            <a:lvl9pPr marR="0" lvl="8" algn="ctr" rtl="0">
              <a:lnSpc>
                <a:spcPct val="100000"/>
              </a:lnSpc>
              <a:spcBef>
                <a:spcPts val="0"/>
              </a:spcBef>
              <a:spcAft>
                <a:spcPts val="0"/>
              </a:spcAft>
              <a:buClr>
                <a:schemeClr val="accent2"/>
              </a:buClr>
              <a:buSzPts val="4200"/>
              <a:buFont typeface="Muli"/>
              <a:buNone/>
              <a:defRPr sz="4200" b="0" i="0" u="none" strike="noStrike" cap="none">
                <a:solidFill>
                  <a:schemeClr val="accent2"/>
                </a:solidFill>
                <a:latin typeface="Muli"/>
                <a:ea typeface="Muli"/>
                <a:cs typeface="Muli"/>
                <a:sym typeface="Muli"/>
              </a:defRPr>
            </a:lvl9pPr>
          </a:lstStyle>
          <a:p>
            <a:pPr algn="l"/>
            <a:r>
              <a:rPr lang="en-US" sz="2400" dirty="0" smtClean="0"/>
              <a:t>Support vector machine</a:t>
            </a:r>
            <a:endParaRPr lang="en-US" sz="2400" dirty="0"/>
          </a:p>
        </p:txBody>
      </p:sp>
      <p:sp>
        <p:nvSpPr>
          <p:cNvPr id="37" name="TextBox 36"/>
          <p:cNvSpPr txBox="1"/>
          <p:nvPr/>
        </p:nvSpPr>
        <p:spPr>
          <a:xfrm>
            <a:off x="8586438" y="4872925"/>
            <a:ext cx="245327" cy="307777"/>
          </a:xfrm>
          <a:prstGeom prst="rect">
            <a:avLst/>
          </a:prstGeom>
          <a:noFill/>
        </p:spPr>
        <p:txBody>
          <a:bodyPr wrap="square" rtlCol="0">
            <a:spAutoFit/>
          </a:bodyPr>
          <a:lstStyle/>
          <a:p>
            <a:r>
              <a:rPr lang="en-US" dirty="0"/>
              <a:t>3</a:t>
            </a:r>
          </a:p>
        </p:txBody>
      </p:sp>
      <p:sp>
        <p:nvSpPr>
          <p:cNvPr id="12" name="Google Shape;187;p33"/>
          <p:cNvSpPr/>
          <p:nvPr/>
        </p:nvSpPr>
        <p:spPr>
          <a:xfrm>
            <a:off x="235166" y="1829043"/>
            <a:ext cx="741000" cy="741000"/>
          </a:xfrm>
          <a:prstGeom prst="rect">
            <a:avLst/>
          </a:prstGeom>
          <a:solidFill>
            <a:schemeClr val="lt2"/>
          </a:solidFill>
          <a:ln>
            <a:noFill/>
          </a:ln>
          <a:effectLst>
            <a:outerShdw blurRad="57150" dist="19050" dir="5400000" algn="bl" rotWithShape="0">
              <a:srgbClr val="000000">
                <a:alpha val="9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95;p33"/>
          <p:cNvSpPr txBox="1">
            <a:spLocks noGrp="1"/>
          </p:cNvSpPr>
          <p:nvPr>
            <p:ph type="title" idx="14"/>
          </p:nvPr>
        </p:nvSpPr>
        <p:spPr>
          <a:xfrm>
            <a:off x="-291184" y="1914843"/>
            <a:ext cx="1793700" cy="569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3</a:t>
            </a:r>
            <a:endParaRPr dirty="0"/>
          </a:p>
        </p:txBody>
      </p:sp>
      <p:sp>
        <p:nvSpPr>
          <p:cNvPr id="14" name="Google Shape;193;p33"/>
          <p:cNvSpPr txBox="1">
            <a:spLocks/>
          </p:cNvSpPr>
          <p:nvPr/>
        </p:nvSpPr>
        <p:spPr>
          <a:xfrm>
            <a:off x="976166" y="1911893"/>
            <a:ext cx="5314719" cy="57529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2"/>
              </a:buClr>
              <a:buSzPts val="1600"/>
              <a:buFont typeface="Fira Sans Condensed ExtraBold"/>
              <a:buNone/>
              <a:defRPr sz="1600" b="0" i="0" u="none" strike="noStrike" cap="none">
                <a:solidFill>
                  <a:schemeClr val="accent2"/>
                </a:solidFill>
                <a:latin typeface="Fira Sans Condensed ExtraBold"/>
                <a:ea typeface="Fira Sans Condensed ExtraBold"/>
                <a:cs typeface="Fira Sans Condensed ExtraBold"/>
                <a:sym typeface="Fira Sans Condensed ExtraBold"/>
              </a:defRPr>
            </a:lvl1pPr>
            <a:lvl2pPr marR="0" lvl="1" algn="ctr" rtl="0">
              <a:lnSpc>
                <a:spcPct val="100000"/>
              </a:lnSpc>
              <a:spcBef>
                <a:spcPts val="0"/>
              </a:spcBef>
              <a:spcAft>
                <a:spcPts val="0"/>
              </a:spcAft>
              <a:buClr>
                <a:schemeClr val="accent2"/>
              </a:buClr>
              <a:buSzPts val="4200"/>
              <a:buFont typeface="Muli"/>
              <a:buNone/>
              <a:defRPr sz="4200" b="0" i="0" u="none" strike="noStrike" cap="none">
                <a:solidFill>
                  <a:schemeClr val="accent2"/>
                </a:solidFill>
                <a:latin typeface="Muli"/>
                <a:ea typeface="Muli"/>
                <a:cs typeface="Muli"/>
                <a:sym typeface="Muli"/>
              </a:defRPr>
            </a:lvl2pPr>
            <a:lvl3pPr marR="0" lvl="2" algn="ctr" rtl="0">
              <a:lnSpc>
                <a:spcPct val="100000"/>
              </a:lnSpc>
              <a:spcBef>
                <a:spcPts val="0"/>
              </a:spcBef>
              <a:spcAft>
                <a:spcPts val="0"/>
              </a:spcAft>
              <a:buClr>
                <a:schemeClr val="accent2"/>
              </a:buClr>
              <a:buSzPts val="4200"/>
              <a:buFont typeface="Muli"/>
              <a:buNone/>
              <a:defRPr sz="4200" b="0" i="0" u="none" strike="noStrike" cap="none">
                <a:solidFill>
                  <a:schemeClr val="accent2"/>
                </a:solidFill>
                <a:latin typeface="Muli"/>
                <a:ea typeface="Muli"/>
                <a:cs typeface="Muli"/>
                <a:sym typeface="Muli"/>
              </a:defRPr>
            </a:lvl3pPr>
            <a:lvl4pPr marR="0" lvl="3" algn="ctr" rtl="0">
              <a:lnSpc>
                <a:spcPct val="100000"/>
              </a:lnSpc>
              <a:spcBef>
                <a:spcPts val="0"/>
              </a:spcBef>
              <a:spcAft>
                <a:spcPts val="0"/>
              </a:spcAft>
              <a:buClr>
                <a:schemeClr val="accent2"/>
              </a:buClr>
              <a:buSzPts val="4200"/>
              <a:buFont typeface="Muli"/>
              <a:buNone/>
              <a:defRPr sz="4200" b="0" i="0" u="none" strike="noStrike" cap="none">
                <a:solidFill>
                  <a:schemeClr val="accent2"/>
                </a:solidFill>
                <a:latin typeface="Muli"/>
                <a:ea typeface="Muli"/>
                <a:cs typeface="Muli"/>
                <a:sym typeface="Muli"/>
              </a:defRPr>
            </a:lvl4pPr>
            <a:lvl5pPr marR="0" lvl="4" algn="ctr" rtl="0">
              <a:lnSpc>
                <a:spcPct val="100000"/>
              </a:lnSpc>
              <a:spcBef>
                <a:spcPts val="0"/>
              </a:spcBef>
              <a:spcAft>
                <a:spcPts val="0"/>
              </a:spcAft>
              <a:buClr>
                <a:schemeClr val="accent2"/>
              </a:buClr>
              <a:buSzPts val="4200"/>
              <a:buFont typeface="Muli"/>
              <a:buNone/>
              <a:defRPr sz="4200" b="0" i="0" u="none" strike="noStrike" cap="none">
                <a:solidFill>
                  <a:schemeClr val="accent2"/>
                </a:solidFill>
                <a:latin typeface="Muli"/>
                <a:ea typeface="Muli"/>
                <a:cs typeface="Muli"/>
                <a:sym typeface="Muli"/>
              </a:defRPr>
            </a:lvl5pPr>
            <a:lvl6pPr marR="0" lvl="5" algn="ctr" rtl="0">
              <a:lnSpc>
                <a:spcPct val="100000"/>
              </a:lnSpc>
              <a:spcBef>
                <a:spcPts val="0"/>
              </a:spcBef>
              <a:spcAft>
                <a:spcPts val="0"/>
              </a:spcAft>
              <a:buClr>
                <a:schemeClr val="accent2"/>
              </a:buClr>
              <a:buSzPts val="4200"/>
              <a:buFont typeface="Muli"/>
              <a:buNone/>
              <a:defRPr sz="4200" b="0" i="0" u="none" strike="noStrike" cap="none">
                <a:solidFill>
                  <a:schemeClr val="accent2"/>
                </a:solidFill>
                <a:latin typeface="Muli"/>
                <a:ea typeface="Muli"/>
                <a:cs typeface="Muli"/>
                <a:sym typeface="Muli"/>
              </a:defRPr>
            </a:lvl6pPr>
            <a:lvl7pPr marR="0" lvl="6" algn="ctr" rtl="0">
              <a:lnSpc>
                <a:spcPct val="100000"/>
              </a:lnSpc>
              <a:spcBef>
                <a:spcPts val="0"/>
              </a:spcBef>
              <a:spcAft>
                <a:spcPts val="0"/>
              </a:spcAft>
              <a:buClr>
                <a:schemeClr val="accent2"/>
              </a:buClr>
              <a:buSzPts val="4200"/>
              <a:buFont typeface="Muli"/>
              <a:buNone/>
              <a:defRPr sz="4200" b="0" i="0" u="none" strike="noStrike" cap="none">
                <a:solidFill>
                  <a:schemeClr val="accent2"/>
                </a:solidFill>
                <a:latin typeface="Muli"/>
                <a:ea typeface="Muli"/>
                <a:cs typeface="Muli"/>
                <a:sym typeface="Muli"/>
              </a:defRPr>
            </a:lvl7pPr>
            <a:lvl8pPr marR="0" lvl="7" algn="ctr" rtl="0">
              <a:lnSpc>
                <a:spcPct val="100000"/>
              </a:lnSpc>
              <a:spcBef>
                <a:spcPts val="0"/>
              </a:spcBef>
              <a:spcAft>
                <a:spcPts val="0"/>
              </a:spcAft>
              <a:buClr>
                <a:schemeClr val="accent2"/>
              </a:buClr>
              <a:buSzPts val="4200"/>
              <a:buFont typeface="Muli"/>
              <a:buNone/>
              <a:defRPr sz="4200" b="0" i="0" u="none" strike="noStrike" cap="none">
                <a:solidFill>
                  <a:schemeClr val="accent2"/>
                </a:solidFill>
                <a:latin typeface="Muli"/>
                <a:ea typeface="Muli"/>
                <a:cs typeface="Muli"/>
                <a:sym typeface="Muli"/>
              </a:defRPr>
            </a:lvl8pPr>
            <a:lvl9pPr marR="0" lvl="8" algn="ctr" rtl="0">
              <a:lnSpc>
                <a:spcPct val="100000"/>
              </a:lnSpc>
              <a:spcBef>
                <a:spcPts val="0"/>
              </a:spcBef>
              <a:spcAft>
                <a:spcPts val="0"/>
              </a:spcAft>
              <a:buClr>
                <a:schemeClr val="accent2"/>
              </a:buClr>
              <a:buSzPts val="4200"/>
              <a:buFont typeface="Muli"/>
              <a:buNone/>
              <a:defRPr sz="4200" b="0" i="0" u="none" strike="noStrike" cap="none">
                <a:solidFill>
                  <a:schemeClr val="accent2"/>
                </a:solidFill>
                <a:latin typeface="Muli"/>
                <a:ea typeface="Muli"/>
                <a:cs typeface="Muli"/>
                <a:sym typeface="Muli"/>
              </a:defRPr>
            </a:lvl9pPr>
          </a:lstStyle>
          <a:p>
            <a:pPr algn="l"/>
            <a:r>
              <a:rPr lang="vi-VN" sz="2400" dirty="0"/>
              <a:t>Convolutional neural network</a:t>
            </a:r>
            <a:endParaRPr lang="en-US" sz="2400" dirty="0"/>
          </a:p>
        </p:txBody>
      </p:sp>
      <p:sp>
        <p:nvSpPr>
          <p:cNvPr id="15" name="Google Shape;187;p33"/>
          <p:cNvSpPr/>
          <p:nvPr/>
        </p:nvSpPr>
        <p:spPr>
          <a:xfrm>
            <a:off x="235166" y="2644037"/>
            <a:ext cx="741000" cy="741000"/>
          </a:xfrm>
          <a:prstGeom prst="rect">
            <a:avLst/>
          </a:prstGeom>
          <a:solidFill>
            <a:schemeClr val="lt2"/>
          </a:solidFill>
          <a:ln>
            <a:noFill/>
          </a:ln>
          <a:effectLst>
            <a:outerShdw blurRad="57150" dist="19050" dir="5400000" algn="bl" rotWithShape="0">
              <a:srgbClr val="000000">
                <a:alpha val="9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95;p33"/>
          <p:cNvSpPr txBox="1">
            <a:spLocks noGrp="1"/>
          </p:cNvSpPr>
          <p:nvPr>
            <p:ph type="title" idx="14"/>
          </p:nvPr>
        </p:nvSpPr>
        <p:spPr>
          <a:xfrm>
            <a:off x="-291184" y="2729837"/>
            <a:ext cx="1793700" cy="569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4</a:t>
            </a:r>
            <a:endParaRPr dirty="0"/>
          </a:p>
        </p:txBody>
      </p:sp>
      <p:sp>
        <p:nvSpPr>
          <p:cNvPr id="17" name="Google Shape;187;p33"/>
          <p:cNvSpPr/>
          <p:nvPr/>
        </p:nvSpPr>
        <p:spPr>
          <a:xfrm>
            <a:off x="235166" y="3467474"/>
            <a:ext cx="741000" cy="741000"/>
          </a:xfrm>
          <a:prstGeom prst="rect">
            <a:avLst/>
          </a:prstGeom>
          <a:solidFill>
            <a:schemeClr val="lt2"/>
          </a:solidFill>
          <a:ln>
            <a:noFill/>
          </a:ln>
          <a:effectLst>
            <a:outerShdw blurRad="57150" dist="19050" dir="5400000" algn="bl" rotWithShape="0">
              <a:srgbClr val="000000">
                <a:alpha val="9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95;p33"/>
          <p:cNvSpPr txBox="1">
            <a:spLocks noGrp="1"/>
          </p:cNvSpPr>
          <p:nvPr>
            <p:ph type="title" idx="14"/>
          </p:nvPr>
        </p:nvSpPr>
        <p:spPr>
          <a:xfrm>
            <a:off x="-291184" y="3553274"/>
            <a:ext cx="1793700" cy="569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5</a:t>
            </a:r>
            <a:endParaRPr dirty="0"/>
          </a:p>
        </p:txBody>
      </p:sp>
      <p:sp>
        <p:nvSpPr>
          <p:cNvPr id="21" name="Google Shape;181;p33"/>
          <p:cNvSpPr txBox="1">
            <a:spLocks noGrp="1"/>
          </p:cNvSpPr>
          <p:nvPr>
            <p:ph type="title"/>
          </p:nvPr>
        </p:nvSpPr>
        <p:spPr>
          <a:xfrm>
            <a:off x="976166" y="2696687"/>
            <a:ext cx="3158150" cy="63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400" dirty="0" smtClean="0"/>
              <a:t>Transfer Learning</a:t>
            </a:r>
            <a:endParaRPr sz="2400" dirty="0"/>
          </a:p>
        </p:txBody>
      </p:sp>
      <p:sp>
        <p:nvSpPr>
          <p:cNvPr id="22" name="Google Shape;181;p33"/>
          <p:cNvSpPr txBox="1">
            <a:spLocks noGrp="1"/>
          </p:cNvSpPr>
          <p:nvPr>
            <p:ph type="title"/>
          </p:nvPr>
        </p:nvSpPr>
        <p:spPr>
          <a:xfrm>
            <a:off x="976166" y="3418187"/>
            <a:ext cx="3158150" cy="63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400" dirty="0" err="1" smtClean="0"/>
              <a:t>Kết</a:t>
            </a:r>
            <a:r>
              <a:rPr lang="en-US" sz="2400" dirty="0" smtClean="0"/>
              <a:t> </a:t>
            </a:r>
            <a:r>
              <a:rPr lang="en-US" sz="2400" dirty="0" err="1" smtClean="0"/>
              <a:t>quả</a:t>
            </a:r>
            <a:r>
              <a:rPr lang="en-US" sz="2400" dirty="0" smtClean="0"/>
              <a:t>+ Demo</a:t>
            </a:r>
            <a:endParaRPr sz="2400" dirty="0"/>
          </a:p>
        </p:txBody>
      </p:sp>
      <p:sp>
        <p:nvSpPr>
          <p:cNvPr id="28" name="Google Shape;187;p33"/>
          <p:cNvSpPr/>
          <p:nvPr/>
        </p:nvSpPr>
        <p:spPr>
          <a:xfrm>
            <a:off x="235166" y="187403"/>
            <a:ext cx="741000" cy="741000"/>
          </a:xfrm>
          <a:prstGeom prst="rect">
            <a:avLst/>
          </a:prstGeom>
          <a:solidFill>
            <a:schemeClr val="lt2"/>
          </a:solidFill>
          <a:ln>
            <a:noFill/>
          </a:ln>
          <a:effectLst>
            <a:outerShdw blurRad="57150" dist="19050" dir="5400000" algn="bl" rotWithShape="0">
              <a:srgbClr val="000000">
                <a:alpha val="9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95;p33"/>
          <p:cNvSpPr txBox="1">
            <a:spLocks noGrp="1"/>
          </p:cNvSpPr>
          <p:nvPr>
            <p:ph type="title" idx="14"/>
          </p:nvPr>
        </p:nvSpPr>
        <p:spPr>
          <a:xfrm>
            <a:off x="-291184" y="273203"/>
            <a:ext cx="1793700" cy="569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1</a:t>
            </a:r>
            <a:endParaRPr dirty="0"/>
          </a:p>
        </p:txBody>
      </p:sp>
      <p:sp>
        <p:nvSpPr>
          <p:cNvPr id="30" name="Google Shape;193;p33"/>
          <p:cNvSpPr txBox="1">
            <a:spLocks/>
          </p:cNvSpPr>
          <p:nvPr/>
        </p:nvSpPr>
        <p:spPr>
          <a:xfrm>
            <a:off x="1026269" y="273203"/>
            <a:ext cx="3779091" cy="57529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2"/>
              </a:buClr>
              <a:buSzPts val="1600"/>
              <a:buFont typeface="Fira Sans Condensed ExtraBold"/>
              <a:buNone/>
              <a:defRPr sz="1600" b="0" i="0" u="none" strike="noStrike" cap="none">
                <a:solidFill>
                  <a:schemeClr val="accent2"/>
                </a:solidFill>
                <a:latin typeface="Fira Sans Condensed ExtraBold"/>
                <a:ea typeface="Fira Sans Condensed ExtraBold"/>
                <a:cs typeface="Fira Sans Condensed ExtraBold"/>
                <a:sym typeface="Fira Sans Condensed ExtraBold"/>
              </a:defRPr>
            </a:lvl1pPr>
            <a:lvl2pPr marR="0" lvl="1" algn="ctr" rtl="0">
              <a:lnSpc>
                <a:spcPct val="100000"/>
              </a:lnSpc>
              <a:spcBef>
                <a:spcPts val="0"/>
              </a:spcBef>
              <a:spcAft>
                <a:spcPts val="0"/>
              </a:spcAft>
              <a:buClr>
                <a:schemeClr val="accent2"/>
              </a:buClr>
              <a:buSzPts val="4200"/>
              <a:buFont typeface="Muli"/>
              <a:buNone/>
              <a:defRPr sz="4200" b="0" i="0" u="none" strike="noStrike" cap="none">
                <a:solidFill>
                  <a:schemeClr val="accent2"/>
                </a:solidFill>
                <a:latin typeface="Muli"/>
                <a:ea typeface="Muli"/>
                <a:cs typeface="Muli"/>
                <a:sym typeface="Muli"/>
              </a:defRPr>
            </a:lvl2pPr>
            <a:lvl3pPr marR="0" lvl="2" algn="ctr" rtl="0">
              <a:lnSpc>
                <a:spcPct val="100000"/>
              </a:lnSpc>
              <a:spcBef>
                <a:spcPts val="0"/>
              </a:spcBef>
              <a:spcAft>
                <a:spcPts val="0"/>
              </a:spcAft>
              <a:buClr>
                <a:schemeClr val="accent2"/>
              </a:buClr>
              <a:buSzPts val="4200"/>
              <a:buFont typeface="Muli"/>
              <a:buNone/>
              <a:defRPr sz="4200" b="0" i="0" u="none" strike="noStrike" cap="none">
                <a:solidFill>
                  <a:schemeClr val="accent2"/>
                </a:solidFill>
                <a:latin typeface="Muli"/>
                <a:ea typeface="Muli"/>
                <a:cs typeface="Muli"/>
                <a:sym typeface="Muli"/>
              </a:defRPr>
            </a:lvl3pPr>
            <a:lvl4pPr marR="0" lvl="3" algn="ctr" rtl="0">
              <a:lnSpc>
                <a:spcPct val="100000"/>
              </a:lnSpc>
              <a:spcBef>
                <a:spcPts val="0"/>
              </a:spcBef>
              <a:spcAft>
                <a:spcPts val="0"/>
              </a:spcAft>
              <a:buClr>
                <a:schemeClr val="accent2"/>
              </a:buClr>
              <a:buSzPts val="4200"/>
              <a:buFont typeface="Muli"/>
              <a:buNone/>
              <a:defRPr sz="4200" b="0" i="0" u="none" strike="noStrike" cap="none">
                <a:solidFill>
                  <a:schemeClr val="accent2"/>
                </a:solidFill>
                <a:latin typeface="Muli"/>
                <a:ea typeface="Muli"/>
                <a:cs typeface="Muli"/>
                <a:sym typeface="Muli"/>
              </a:defRPr>
            </a:lvl4pPr>
            <a:lvl5pPr marR="0" lvl="4" algn="ctr" rtl="0">
              <a:lnSpc>
                <a:spcPct val="100000"/>
              </a:lnSpc>
              <a:spcBef>
                <a:spcPts val="0"/>
              </a:spcBef>
              <a:spcAft>
                <a:spcPts val="0"/>
              </a:spcAft>
              <a:buClr>
                <a:schemeClr val="accent2"/>
              </a:buClr>
              <a:buSzPts val="4200"/>
              <a:buFont typeface="Muli"/>
              <a:buNone/>
              <a:defRPr sz="4200" b="0" i="0" u="none" strike="noStrike" cap="none">
                <a:solidFill>
                  <a:schemeClr val="accent2"/>
                </a:solidFill>
                <a:latin typeface="Muli"/>
                <a:ea typeface="Muli"/>
                <a:cs typeface="Muli"/>
                <a:sym typeface="Muli"/>
              </a:defRPr>
            </a:lvl5pPr>
            <a:lvl6pPr marR="0" lvl="5" algn="ctr" rtl="0">
              <a:lnSpc>
                <a:spcPct val="100000"/>
              </a:lnSpc>
              <a:spcBef>
                <a:spcPts val="0"/>
              </a:spcBef>
              <a:spcAft>
                <a:spcPts val="0"/>
              </a:spcAft>
              <a:buClr>
                <a:schemeClr val="accent2"/>
              </a:buClr>
              <a:buSzPts val="4200"/>
              <a:buFont typeface="Muli"/>
              <a:buNone/>
              <a:defRPr sz="4200" b="0" i="0" u="none" strike="noStrike" cap="none">
                <a:solidFill>
                  <a:schemeClr val="accent2"/>
                </a:solidFill>
                <a:latin typeface="Muli"/>
                <a:ea typeface="Muli"/>
                <a:cs typeface="Muli"/>
                <a:sym typeface="Muli"/>
              </a:defRPr>
            </a:lvl6pPr>
            <a:lvl7pPr marR="0" lvl="6" algn="ctr" rtl="0">
              <a:lnSpc>
                <a:spcPct val="100000"/>
              </a:lnSpc>
              <a:spcBef>
                <a:spcPts val="0"/>
              </a:spcBef>
              <a:spcAft>
                <a:spcPts val="0"/>
              </a:spcAft>
              <a:buClr>
                <a:schemeClr val="accent2"/>
              </a:buClr>
              <a:buSzPts val="4200"/>
              <a:buFont typeface="Muli"/>
              <a:buNone/>
              <a:defRPr sz="4200" b="0" i="0" u="none" strike="noStrike" cap="none">
                <a:solidFill>
                  <a:schemeClr val="accent2"/>
                </a:solidFill>
                <a:latin typeface="Muli"/>
                <a:ea typeface="Muli"/>
                <a:cs typeface="Muli"/>
                <a:sym typeface="Muli"/>
              </a:defRPr>
            </a:lvl7pPr>
            <a:lvl8pPr marR="0" lvl="7" algn="ctr" rtl="0">
              <a:lnSpc>
                <a:spcPct val="100000"/>
              </a:lnSpc>
              <a:spcBef>
                <a:spcPts val="0"/>
              </a:spcBef>
              <a:spcAft>
                <a:spcPts val="0"/>
              </a:spcAft>
              <a:buClr>
                <a:schemeClr val="accent2"/>
              </a:buClr>
              <a:buSzPts val="4200"/>
              <a:buFont typeface="Muli"/>
              <a:buNone/>
              <a:defRPr sz="4200" b="0" i="0" u="none" strike="noStrike" cap="none">
                <a:solidFill>
                  <a:schemeClr val="accent2"/>
                </a:solidFill>
                <a:latin typeface="Muli"/>
                <a:ea typeface="Muli"/>
                <a:cs typeface="Muli"/>
                <a:sym typeface="Muli"/>
              </a:defRPr>
            </a:lvl8pPr>
            <a:lvl9pPr marR="0" lvl="8" algn="ctr" rtl="0">
              <a:lnSpc>
                <a:spcPct val="100000"/>
              </a:lnSpc>
              <a:spcBef>
                <a:spcPts val="0"/>
              </a:spcBef>
              <a:spcAft>
                <a:spcPts val="0"/>
              </a:spcAft>
              <a:buClr>
                <a:schemeClr val="accent2"/>
              </a:buClr>
              <a:buSzPts val="4200"/>
              <a:buFont typeface="Muli"/>
              <a:buNone/>
              <a:defRPr sz="4200" b="0" i="0" u="none" strike="noStrike" cap="none">
                <a:solidFill>
                  <a:schemeClr val="accent2"/>
                </a:solidFill>
                <a:latin typeface="Muli"/>
                <a:ea typeface="Muli"/>
                <a:cs typeface="Muli"/>
                <a:sym typeface="Muli"/>
              </a:defRPr>
            </a:lvl9pPr>
          </a:lstStyle>
          <a:p>
            <a:pPr algn="l"/>
            <a:r>
              <a:rPr lang="en-US" sz="2400" b="1" dirty="0" err="1" smtClean="0"/>
              <a:t>Giới</a:t>
            </a:r>
            <a:r>
              <a:rPr lang="en-US" sz="2400" b="1" dirty="0" smtClean="0"/>
              <a:t> </a:t>
            </a:r>
            <a:r>
              <a:rPr lang="en-US" sz="2400" b="1" dirty="0" err="1" smtClean="0"/>
              <a:t>thiệu</a:t>
            </a:r>
            <a:r>
              <a:rPr lang="en-US" sz="2400" b="1" dirty="0" smtClean="0"/>
              <a:t> </a:t>
            </a:r>
            <a:r>
              <a:rPr lang="en-US" sz="2400" b="1" dirty="0" err="1" smtClean="0"/>
              <a:t>đề</a:t>
            </a:r>
            <a:r>
              <a:rPr lang="en-US" sz="2400" b="1" dirty="0" smtClean="0"/>
              <a:t> </a:t>
            </a:r>
            <a:r>
              <a:rPr lang="en-US" sz="2400" b="1" dirty="0" err="1" smtClean="0"/>
              <a:t>tài</a:t>
            </a:r>
            <a:r>
              <a:rPr lang="en-US" sz="2400" b="1" dirty="0" smtClean="0"/>
              <a:t> </a:t>
            </a:r>
            <a:endParaRPr lang="en-US" sz="2400" b="1" dirty="0"/>
          </a:p>
        </p:txBody>
      </p:sp>
    </p:spTree>
  </p:cSld>
  <p:clrMapOvr>
    <a:masterClrMapping/>
  </p:clrMapOvr>
  <p:transition spd="med">
    <p:pull/>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69"/>
        <p:cNvGrpSpPr/>
        <p:nvPr/>
      </p:nvGrpSpPr>
      <p:grpSpPr>
        <a:xfrm>
          <a:off x="0" y="0"/>
          <a:ext cx="0" cy="0"/>
          <a:chOff x="0" y="0"/>
          <a:chExt cx="0" cy="0"/>
        </a:xfrm>
      </p:grpSpPr>
      <p:sp>
        <p:nvSpPr>
          <p:cNvPr id="9" name="Google Shape;206;p35"/>
          <p:cNvSpPr txBox="1">
            <a:spLocks noGrp="1"/>
          </p:cNvSpPr>
          <p:nvPr>
            <p:ph type="title"/>
          </p:nvPr>
        </p:nvSpPr>
        <p:spPr>
          <a:xfrm>
            <a:off x="505522" y="147404"/>
            <a:ext cx="6415668"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dirty="0" smtClean="0"/>
              <a:t>Transfer </a:t>
            </a:r>
            <a:r>
              <a:rPr lang="en-US" sz="3600" dirty="0" smtClean="0"/>
              <a:t>Learning</a:t>
            </a:r>
            <a:endParaRPr sz="3600" dirty="0"/>
          </a:p>
        </p:txBody>
      </p:sp>
      <p:sp>
        <p:nvSpPr>
          <p:cNvPr id="10" name="Google Shape;207;p35"/>
          <p:cNvSpPr txBox="1">
            <a:spLocks/>
          </p:cNvSpPr>
          <p:nvPr/>
        </p:nvSpPr>
        <p:spPr>
          <a:xfrm>
            <a:off x="0" y="194122"/>
            <a:ext cx="3645000" cy="7563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sz="6000" dirty="0">
                <a:latin typeface="Fira Sans Condensed ExtraBold" panose="020B0604020202020204" charset="0"/>
              </a:rPr>
              <a:t>4</a:t>
            </a:r>
          </a:p>
        </p:txBody>
      </p:sp>
      <p:sp>
        <p:nvSpPr>
          <p:cNvPr id="18" name="TextBox 17"/>
          <p:cNvSpPr txBox="1"/>
          <p:nvPr/>
        </p:nvSpPr>
        <p:spPr>
          <a:xfrm>
            <a:off x="8586438" y="4724245"/>
            <a:ext cx="387080" cy="307777"/>
          </a:xfrm>
          <a:prstGeom prst="rect">
            <a:avLst/>
          </a:prstGeom>
          <a:noFill/>
        </p:spPr>
        <p:txBody>
          <a:bodyPr wrap="square" rtlCol="0">
            <a:spAutoFit/>
          </a:bodyPr>
          <a:lstStyle/>
          <a:p>
            <a:r>
              <a:rPr lang="en-US" dirty="0" smtClean="0"/>
              <a:t>30</a:t>
            </a:r>
            <a:endParaRPr lang="en-US" dirty="0"/>
          </a:p>
        </p:txBody>
      </p:sp>
      <p:sp>
        <p:nvSpPr>
          <p:cNvPr id="6" name="TextBox 5"/>
          <p:cNvSpPr txBox="1"/>
          <p:nvPr/>
        </p:nvSpPr>
        <p:spPr>
          <a:xfrm>
            <a:off x="449766" y="1035922"/>
            <a:ext cx="2012089" cy="461665"/>
          </a:xfrm>
          <a:prstGeom prst="rect">
            <a:avLst/>
          </a:prstGeom>
          <a:noFill/>
        </p:spPr>
        <p:txBody>
          <a:bodyPr wrap="none" rtlCol="0">
            <a:spAutoFit/>
          </a:bodyPr>
          <a:lstStyle/>
          <a:p>
            <a:r>
              <a:rPr lang="en-US" sz="2400" dirty="0" smtClean="0">
                <a:latin typeface="Fira Sans Condensed" panose="020B0604020202020204" charset="0"/>
              </a:rPr>
              <a:t>4.2 </a:t>
            </a:r>
            <a:r>
              <a:rPr lang="vi-VN" sz="2400" dirty="0" smtClean="0">
                <a:latin typeface="Fira Sans Condensed" panose="020B0604020202020204" charset="0"/>
              </a:rPr>
              <a:t>F</a:t>
            </a:r>
            <a:r>
              <a:rPr lang="en-US" sz="2400" dirty="0" err="1" smtClean="0">
                <a:latin typeface="Fira Sans Condensed" panose="020B0604020202020204" charset="0"/>
              </a:rPr>
              <a:t>ine</a:t>
            </a:r>
            <a:r>
              <a:rPr lang="en-US" sz="2400" dirty="0" smtClean="0">
                <a:latin typeface="Fira Sans Condensed" panose="020B0604020202020204" charset="0"/>
              </a:rPr>
              <a:t> </a:t>
            </a:r>
            <a:r>
              <a:rPr lang="en-US" sz="2400" dirty="0" smtClean="0">
                <a:latin typeface="Fira Sans Condensed" panose="020B0604020202020204" charset="0"/>
              </a:rPr>
              <a:t>tuning</a:t>
            </a:r>
            <a:endParaRPr lang="en-US" sz="2400" dirty="0">
              <a:latin typeface="Fira Sans Condensed" panose="020B0604020202020204" charset="0"/>
            </a:endParaRPr>
          </a:p>
        </p:txBody>
      </p:sp>
      <p:sp>
        <p:nvSpPr>
          <p:cNvPr id="2" name="Rectangle 1"/>
          <p:cNvSpPr/>
          <p:nvPr/>
        </p:nvSpPr>
        <p:spPr>
          <a:xfrm>
            <a:off x="283633" y="1529051"/>
            <a:ext cx="3943814" cy="3416320"/>
          </a:xfrm>
          <a:prstGeom prst="rect">
            <a:avLst/>
          </a:prstGeom>
        </p:spPr>
        <p:txBody>
          <a:bodyPr wrap="square">
            <a:spAutoFit/>
          </a:bodyPr>
          <a:lstStyle/>
          <a:p>
            <a:r>
              <a:rPr lang="vi-VN" sz="1800" dirty="0">
                <a:latin typeface="Fira Sans Condensed" panose="020B0604020202020204" charset="0"/>
              </a:rPr>
              <a:t>Khi train model ta chia làm 2 giai </a:t>
            </a:r>
            <a:r>
              <a:rPr lang="vi-VN" sz="1800" dirty="0" smtClean="0">
                <a:latin typeface="Fira Sans Condensed" panose="020B0604020202020204" charset="0"/>
              </a:rPr>
              <a:t>đoạn</a:t>
            </a:r>
            <a:r>
              <a:rPr lang="en-US" sz="1800" dirty="0" smtClean="0">
                <a:latin typeface="Fira Sans Condensed" panose="020B0604020202020204" charset="0"/>
              </a:rPr>
              <a:t>:</a:t>
            </a:r>
          </a:p>
          <a:p>
            <a:r>
              <a:rPr lang="vi-VN" sz="1800" dirty="0">
                <a:latin typeface="Fira Sans Condensed" panose="020B0604020202020204" charset="0"/>
              </a:rPr>
              <a:t>Giai đoạn 1: Vì các fully connected layer ta mới thêm vào có các hệ số được khởi tạo ngẫu nhiên tuy nhiên các layer trong ConvNet của pre-trained model đã được train với ImageNet dataset nên ta sẽ không train (đóng băng/freeze) trên các layer trong ConvNet của model VGG16. Sau khoảng </a:t>
            </a:r>
            <a:r>
              <a:rPr lang="vi-VN" sz="1800" dirty="0" smtClean="0">
                <a:latin typeface="Fira Sans Condensed" panose="020B0604020202020204" charset="0"/>
              </a:rPr>
              <a:t>20</a:t>
            </a:r>
            <a:r>
              <a:rPr lang="en-US" sz="1800" dirty="0" smtClean="0">
                <a:latin typeface="Fira Sans Condensed" panose="020B0604020202020204" charset="0"/>
              </a:rPr>
              <a:t> </a:t>
            </a:r>
            <a:r>
              <a:rPr lang="vi-VN" sz="1800" dirty="0" smtClean="0">
                <a:latin typeface="Fira Sans Condensed" panose="020B0604020202020204" charset="0"/>
              </a:rPr>
              <a:t>epoch </a:t>
            </a:r>
            <a:r>
              <a:rPr lang="vi-VN" sz="1800" dirty="0">
                <a:latin typeface="Fira Sans Condensed" panose="020B0604020202020204" charset="0"/>
              </a:rPr>
              <a:t>thì các hệ số ở các layer mới đã được học từ dữ liệu thì ta chuyển sang giai đoạn 2.</a:t>
            </a:r>
            <a:endParaRPr lang="en-US" sz="1800" dirty="0">
              <a:latin typeface="Fira Sans Condensed" panose="020B0604020202020204" charset="0"/>
            </a:endParaRPr>
          </a:p>
          <a:p>
            <a:endParaRPr lang="en-US" sz="1800" dirty="0">
              <a:latin typeface="Fira Sans Condensed" panose="020B0604020202020204" charset="0"/>
            </a:endParaRPr>
          </a:p>
        </p:txBody>
      </p:sp>
      <p:pic>
        <p:nvPicPr>
          <p:cNvPr id="8" name="Picture 7" descr="https://i0.wp.com/nttuan8.com/wp-content/uploads/2019/04/freeze_part.png?resize=374%2C534&amp;ssl=1"/>
          <p:cNvPicPr/>
          <p:nvPr/>
        </p:nvPicPr>
        <p:blipFill>
          <a:blip r:embed="rId4">
            <a:extLst>
              <a:ext uri="{28A0092B-C50C-407E-A947-70E740481C1C}">
                <a14:useLocalDpi xmlns:a14="http://schemas.microsoft.com/office/drawing/2010/main" val="0"/>
              </a:ext>
            </a:extLst>
          </a:blip>
          <a:srcRect/>
          <a:stretch>
            <a:fillRect/>
          </a:stretch>
        </p:blipFill>
        <p:spPr bwMode="auto">
          <a:xfrm>
            <a:off x="4809893" y="346020"/>
            <a:ext cx="3423052" cy="4686002"/>
          </a:xfrm>
          <a:prstGeom prst="rect">
            <a:avLst/>
          </a:prstGeom>
          <a:noFill/>
          <a:ln>
            <a:noFill/>
          </a:ln>
        </p:spPr>
      </p:pic>
    </p:spTree>
    <p:extLst>
      <p:ext uri="{BB962C8B-B14F-4D97-AF65-F5344CB8AC3E}">
        <p14:creationId xmlns:p14="http://schemas.microsoft.com/office/powerpoint/2010/main" val="221062888"/>
      </p:ext>
    </p:extLst>
  </p:cSld>
  <p:clrMapOvr>
    <a:masterClrMapping/>
  </p:clrMapOvr>
  <p:transition spd="med">
    <p:pull/>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69"/>
        <p:cNvGrpSpPr/>
        <p:nvPr/>
      </p:nvGrpSpPr>
      <p:grpSpPr>
        <a:xfrm>
          <a:off x="0" y="0"/>
          <a:ext cx="0" cy="0"/>
          <a:chOff x="0" y="0"/>
          <a:chExt cx="0" cy="0"/>
        </a:xfrm>
      </p:grpSpPr>
      <p:sp>
        <p:nvSpPr>
          <p:cNvPr id="9" name="Google Shape;206;p35"/>
          <p:cNvSpPr txBox="1">
            <a:spLocks noGrp="1"/>
          </p:cNvSpPr>
          <p:nvPr>
            <p:ph type="title"/>
          </p:nvPr>
        </p:nvSpPr>
        <p:spPr>
          <a:xfrm>
            <a:off x="505522" y="147404"/>
            <a:ext cx="6415668"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dirty="0" smtClean="0"/>
              <a:t>Transfer </a:t>
            </a:r>
            <a:r>
              <a:rPr lang="en-US" sz="3600" dirty="0" smtClean="0"/>
              <a:t>Learning</a:t>
            </a:r>
            <a:endParaRPr sz="3600" dirty="0"/>
          </a:p>
        </p:txBody>
      </p:sp>
      <p:sp>
        <p:nvSpPr>
          <p:cNvPr id="10" name="Google Shape;207;p35"/>
          <p:cNvSpPr txBox="1">
            <a:spLocks/>
          </p:cNvSpPr>
          <p:nvPr/>
        </p:nvSpPr>
        <p:spPr>
          <a:xfrm>
            <a:off x="0" y="194122"/>
            <a:ext cx="3645000" cy="7563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sz="6000" dirty="0">
                <a:latin typeface="Fira Sans Condensed ExtraBold" panose="020B0604020202020204" charset="0"/>
              </a:rPr>
              <a:t>4</a:t>
            </a:r>
          </a:p>
        </p:txBody>
      </p:sp>
      <p:sp>
        <p:nvSpPr>
          <p:cNvPr id="18" name="TextBox 17"/>
          <p:cNvSpPr txBox="1"/>
          <p:nvPr/>
        </p:nvSpPr>
        <p:spPr>
          <a:xfrm>
            <a:off x="8586438" y="4724245"/>
            <a:ext cx="387080" cy="307777"/>
          </a:xfrm>
          <a:prstGeom prst="rect">
            <a:avLst/>
          </a:prstGeom>
          <a:noFill/>
        </p:spPr>
        <p:txBody>
          <a:bodyPr wrap="square" rtlCol="0">
            <a:spAutoFit/>
          </a:bodyPr>
          <a:lstStyle/>
          <a:p>
            <a:r>
              <a:rPr lang="en-US" dirty="0" smtClean="0"/>
              <a:t>31</a:t>
            </a:r>
            <a:endParaRPr lang="en-US" dirty="0"/>
          </a:p>
        </p:txBody>
      </p:sp>
      <p:sp>
        <p:nvSpPr>
          <p:cNvPr id="6" name="TextBox 5"/>
          <p:cNvSpPr txBox="1"/>
          <p:nvPr/>
        </p:nvSpPr>
        <p:spPr>
          <a:xfrm>
            <a:off x="449766" y="1035922"/>
            <a:ext cx="2012089" cy="461665"/>
          </a:xfrm>
          <a:prstGeom prst="rect">
            <a:avLst/>
          </a:prstGeom>
          <a:noFill/>
        </p:spPr>
        <p:txBody>
          <a:bodyPr wrap="none" rtlCol="0">
            <a:spAutoFit/>
          </a:bodyPr>
          <a:lstStyle/>
          <a:p>
            <a:r>
              <a:rPr lang="en-US" sz="2400" dirty="0" smtClean="0">
                <a:latin typeface="Fira Sans Condensed" panose="020B0604020202020204" charset="0"/>
              </a:rPr>
              <a:t>4.2 </a:t>
            </a:r>
            <a:r>
              <a:rPr lang="vi-VN" sz="2400" dirty="0" smtClean="0">
                <a:latin typeface="Fira Sans Condensed" panose="020B0604020202020204" charset="0"/>
              </a:rPr>
              <a:t>F</a:t>
            </a:r>
            <a:r>
              <a:rPr lang="en-US" sz="2400" dirty="0" err="1" smtClean="0">
                <a:latin typeface="Fira Sans Condensed" panose="020B0604020202020204" charset="0"/>
              </a:rPr>
              <a:t>ine</a:t>
            </a:r>
            <a:r>
              <a:rPr lang="en-US" sz="2400" dirty="0" smtClean="0">
                <a:latin typeface="Fira Sans Condensed" panose="020B0604020202020204" charset="0"/>
              </a:rPr>
              <a:t> </a:t>
            </a:r>
            <a:r>
              <a:rPr lang="en-US" sz="2400" dirty="0" smtClean="0">
                <a:latin typeface="Fira Sans Condensed" panose="020B0604020202020204" charset="0"/>
              </a:rPr>
              <a:t>tuning</a:t>
            </a:r>
            <a:endParaRPr lang="en-US" sz="2400" dirty="0">
              <a:latin typeface="Fira Sans Condensed" panose="020B0604020202020204" charset="0"/>
            </a:endParaRPr>
          </a:p>
        </p:txBody>
      </p:sp>
      <p:pic>
        <p:nvPicPr>
          <p:cNvPr id="3" name="Picture 2"/>
          <p:cNvPicPr>
            <a:picLocks noChangeAspect="1"/>
          </p:cNvPicPr>
          <p:nvPr/>
        </p:nvPicPr>
        <p:blipFill>
          <a:blip r:embed="rId4"/>
          <a:stretch>
            <a:fillRect/>
          </a:stretch>
        </p:blipFill>
        <p:spPr>
          <a:xfrm>
            <a:off x="347313" y="2417618"/>
            <a:ext cx="8239125" cy="2552700"/>
          </a:xfrm>
          <a:prstGeom prst="rect">
            <a:avLst/>
          </a:prstGeom>
        </p:spPr>
      </p:pic>
      <p:sp>
        <p:nvSpPr>
          <p:cNvPr id="5" name="TextBox 4"/>
          <p:cNvSpPr txBox="1"/>
          <p:nvPr/>
        </p:nvSpPr>
        <p:spPr>
          <a:xfrm>
            <a:off x="595745" y="1752600"/>
            <a:ext cx="184731" cy="307777"/>
          </a:xfrm>
          <a:prstGeom prst="rect">
            <a:avLst/>
          </a:prstGeom>
          <a:noFill/>
        </p:spPr>
        <p:txBody>
          <a:bodyPr wrap="none" rtlCol="0">
            <a:spAutoFit/>
          </a:bodyPr>
          <a:lstStyle/>
          <a:p>
            <a:endParaRPr lang="en-US" dirty="0"/>
          </a:p>
        </p:txBody>
      </p:sp>
      <p:sp>
        <p:nvSpPr>
          <p:cNvPr id="7" name="TextBox 6"/>
          <p:cNvSpPr txBox="1"/>
          <p:nvPr/>
        </p:nvSpPr>
        <p:spPr>
          <a:xfrm>
            <a:off x="505522" y="1598711"/>
            <a:ext cx="6747163" cy="1169551"/>
          </a:xfrm>
          <a:prstGeom prst="rect">
            <a:avLst/>
          </a:prstGeom>
          <a:noFill/>
        </p:spPr>
        <p:txBody>
          <a:bodyPr wrap="square" rtlCol="0">
            <a:spAutoFit/>
          </a:bodyPr>
          <a:lstStyle/>
          <a:p>
            <a:r>
              <a:rPr lang="en-US" dirty="0" err="1" smtClean="0">
                <a:latin typeface="Fira Sans Condensed" panose="020B0604020202020204" charset="0"/>
              </a:rPr>
              <a:t>Sử</a:t>
            </a:r>
            <a:r>
              <a:rPr lang="en-US" dirty="0" smtClean="0">
                <a:latin typeface="Fira Sans Condensed" panose="020B0604020202020204" charset="0"/>
              </a:rPr>
              <a:t> </a:t>
            </a:r>
            <a:r>
              <a:rPr lang="en-US" dirty="0" err="1" smtClean="0">
                <a:latin typeface="Fira Sans Condensed" panose="020B0604020202020204" charset="0"/>
              </a:rPr>
              <a:t>dụng</a:t>
            </a:r>
            <a:r>
              <a:rPr lang="en-US" dirty="0" smtClean="0">
                <a:latin typeface="Fira Sans Condensed" panose="020B0604020202020204" charset="0"/>
              </a:rPr>
              <a:t> </a:t>
            </a:r>
            <a:r>
              <a:rPr lang="en-US" dirty="0" err="1" smtClean="0">
                <a:latin typeface="Fira Sans Condensed" panose="020B0604020202020204" charset="0"/>
              </a:rPr>
              <a:t>hàm</a:t>
            </a:r>
            <a:r>
              <a:rPr lang="en-US" dirty="0" smtClean="0">
                <a:latin typeface="Fira Sans Condensed" panose="020B0604020202020204" charset="0"/>
              </a:rPr>
              <a:t> Adam </a:t>
            </a:r>
            <a:r>
              <a:rPr lang="en-US" dirty="0" err="1" smtClean="0">
                <a:latin typeface="Fira Sans Condensed" panose="020B0604020202020204" charset="0"/>
              </a:rPr>
              <a:t>với</a:t>
            </a:r>
            <a:r>
              <a:rPr lang="en-US" dirty="0" smtClean="0">
                <a:latin typeface="Fira Sans Condensed" panose="020B0604020202020204" charset="0"/>
              </a:rPr>
              <a:t> </a:t>
            </a:r>
            <a:r>
              <a:rPr lang="en-US" dirty="0" err="1" smtClean="0">
                <a:latin typeface="Fira Sans Condensed" panose="020B0604020202020204" charset="0"/>
              </a:rPr>
              <a:t>hệ</a:t>
            </a:r>
            <a:r>
              <a:rPr lang="en-US" dirty="0" smtClean="0">
                <a:latin typeface="Fira Sans Condensed" panose="020B0604020202020204" charset="0"/>
              </a:rPr>
              <a:t> </a:t>
            </a:r>
            <a:r>
              <a:rPr lang="en-US" dirty="0" err="1" smtClean="0">
                <a:latin typeface="Fira Sans Condensed" panose="020B0604020202020204" charset="0"/>
              </a:rPr>
              <a:t>số</a:t>
            </a:r>
            <a:r>
              <a:rPr lang="en-US" dirty="0" smtClean="0">
                <a:latin typeface="Fira Sans Condensed" panose="020B0604020202020204" charset="0"/>
              </a:rPr>
              <a:t> (2e-5).</a:t>
            </a:r>
          </a:p>
          <a:p>
            <a:r>
              <a:rPr lang="en-US" dirty="0"/>
              <a:t>Categorical </a:t>
            </a:r>
            <a:r>
              <a:rPr lang="en-US" dirty="0" err="1" smtClean="0"/>
              <a:t>crossentropy</a:t>
            </a:r>
            <a:r>
              <a:rPr lang="en-US" dirty="0" smtClean="0"/>
              <a:t> </a:t>
            </a:r>
            <a:r>
              <a:rPr lang="en-US" dirty="0" err="1" smtClean="0"/>
              <a:t>phù</a:t>
            </a:r>
            <a:r>
              <a:rPr lang="en-US" dirty="0" smtClean="0"/>
              <a:t> </a:t>
            </a:r>
            <a:r>
              <a:rPr lang="en-US" dirty="0" err="1" smtClean="0"/>
              <a:t>hợp</a:t>
            </a:r>
            <a:r>
              <a:rPr lang="en-US" dirty="0" smtClean="0"/>
              <a:t> </a:t>
            </a:r>
            <a:r>
              <a:rPr lang="en-US" dirty="0" err="1" smtClean="0"/>
              <a:t>với</a:t>
            </a:r>
            <a:r>
              <a:rPr lang="en-US" dirty="0" smtClean="0"/>
              <a:t> </a:t>
            </a:r>
            <a:r>
              <a:rPr lang="en-US" dirty="0" err="1" smtClean="0"/>
              <a:t>việc</a:t>
            </a:r>
            <a:r>
              <a:rPr lang="en-US" dirty="0" smtClean="0"/>
              <a:t> </a:t>
            </a:r>
            <a:r>
              <a:rPr lang="en-US" dirty="0" err="1" smtClean="0"/>
              <a:t>phân</a:t>
            </a:r>
            <a:r>
              <a:rPr lang="en-US" dirty="0" smtClean="0"/>
              <a:t> </a:t>
            </a:r>
            <a:r>
              <a:rPr lang="en-US" dirty="0" err="1" smtClean="0"/>
              <a:t>loại</a:t>
            </a:r>
            <a:r>
              <a:rPr lang="en-US" dirty="0" smtClean="0"/>
              <a:t> </a:t>
            </a:r>
            <a:r>
              <a:rPr lang="en-US" dirty="0" err="1" smtClean="0"/>
              <a:t>đa</a:t>
            </a:r>
            <a:r>
              <a:rPr lang="en-US" dirty="0" smtClean="0"/>
              <a:t> </a:t>
            </a:r>
            <a:r>
              <a:rPr lang="en-US" dirty="0" err="1" smtClean="0"/>
              <a:t>lớp</a:t>
            </a:r>
            <a:r>
              <a:rPr lang="en-US" dirty="0" smtClean="0"/>
              <a:t>.</a:t>
            </a:r>
          </a:p>
          <a:p>
            <a:r>
              <a:rPr lang="en-US" dirty="0" smtClean="0"/>
              <a:t> </a:t>
            </a:r>
            <a:endParaRPr lang="en-US" dirty="0"/>
          </a:p>
          <a:p>
            <a:r>
              <a:rPr lang="en-US" dirty="0"/>
              <a:t/>
            </a:r>
            <a:br>
              <a:rPr lang="en-US" dirty="0"/>
            </a:br>
            <a:endParaRPr lang="en-US" dirty="0">
              <a:latin typeface="Fira Sans Condensed" panose="020B0604020202020204" charset="0"/>
            </a:endParaRPr>
          </a:p>
        </p:txBody>
      </p:sp>
      <p:pic>
        <p:nvPicPr>
          <p:cNvPr id="11" name="Picture 10"/>
          <p:cNvPicPr>
            <a:picLocks noChangeAspect="1"/>
          </p:cNvPicPr>
          <p:nvPr/>
        </p:nvPicPr>
        <p:blipFill>
          <a:blip r:embed="rId5"/>
          <a:stretch>
            <a:fillRect/>
          </a:stretch>
        </p:blipFill>
        <p:spPr>
          <a:xfrm>
            <a:off x="5526210" y="1590404"/>
            <a:ext cx="2260045" cy="648593"/>
          </a:xfrm>
          <a:prstGeom prst="rect">
            <a:avLst/>
          </a:prstGeom>
        </p:spPr>
      </p:pic>
    </p:spTree>
    <p:extLst>
      <p:ext uri="{BB962C8B-B14F-4D97-AF65-F5344CB8AC3E}">
        <p14:creationId xmlns:p14="http://schemas.microsoft.com/office/powerpoint/2010/main" val="926720561"/>
      </p:ext>
    </p:extLst>
  </p:cSld>
  <p:clrMapOvr>
    <a:masterClrMapping/>
  </p:clrMapOvr>
  <p:transition spd="med">
    <p:pull/>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69"/>
        <p:cNvGrpSpPr/>
        <p:nvPr/>
      </p:nvGrpSpPr>
      <p:grpSpPr>
        <a:xfrm>
          <a:off x="0" y="0"/>
          <a:ext cx="0" cy="0"/>
          <a:chOff x="0" y="0"/>
          <a:chExt cx="0" cy="0"/>
        </a:xfrm>
      </p:grpSpPr>
      <p:sp>
        <p:nvSpPr>
          <p:cNvPr id="9" name="Google Shape;206;p35"/>
          <p:cNvSpPr txBox="1">
            <a:spLocks noGrp="1"/>
          </p:cNvSpPr>
          <p:nvPr>
            <p:ph type="title"/>
          </p:nvPr>
        </p:nvSpPr>
        <p:spPr>
          <a:xfrm>
            <a:off x="505522" y="147404"/>
            <a:ext cx="6415668"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dirty="0" smtClean="0"/>
              <a:t>Transfer </a:t>
            </a:r>
            <a:r>
              <a:rPr lang="en-US" sz="3600" dirty="0" smtClean="0"/>
              <a:t>Learning</a:t>
            </a:r>
            <a:endParaRPr sz="3600" dirty="0"/>
          </a:p>
        </p:txBody>
      </p:sp>
      <p:sp>
        <p:nvSpPr>
          <p:cNvPr id="10" name="Google Shape;207;p35"/>
          <p:cNvSpPr txBox="1">
            <a:spLocks/>
          </p:cNvSpPr>
          <p:nvPr/>
        </p:nvSpPr>
        <p:spPr>
          <a:xfrm>
            <a:off x="0" y="194122"/>
            <a:ext cx="3645000" cy="7563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sz="6000" dirty="0" smtClean="0">
                <a:latin typeface="Fira Sans Condensed ExtraBold" panose="020B0604020202020204" charset="0"/>
              </a:rPr>
              <a:t>4</a:t>
            </a:r>
            <a:endParaRPr lang="en" sz="6000" dirty="0">
              <a:latin typeface="Fira Sans Condensed ExtraBold" panose="020B0604020202020204" charset="0"/>
            </a:endParaRPr>
          </a:p>
        </p:txBody>
      </p:sp>
      <p:sp>
        <p:nvSpPr>
          <p:cNvPr id="18" name="TextBox 17"/>
          <p:cNvSpPr txBox="1"/>
          <p:nvPr/>
        </p:nvSpPr>
        <p:spPr>
          <a:xfrm>
            <a:off x="8586438" y="4724245"/>
            <a:ext cx="387080" cy="307777"/>
          </a:xfrm>
          <a:prstGeom prst="rect">
            <a:avLst/>
          </a:prstGeom>
          <a:noFill/>
        </p:spPr>
        <p:txBody>
          <a:bodyPr wrap="square" rtlCol="0">
            <a:spAutoFit/>
          </a:bodyPr>
          <a:lstStyle/>
          <a:p>
            <a:r>
              <a:rPr lang="en-US" dirty="0" smtClean="0"/>
              <a:t>32</a:t>
            </a:r>
            <a:endParaRPr lang="en-US" dirty="0"/>
          </a:p>
        </p:txBody>
      </p:sp>
      <p:sp>
        <p:nvSpPr>
          <p:cNvPr id="6" name="TextBox 5"/>
          <p:cNvSpPr txBox="1"/>
          <p:nvPr/>
        </p:nvSpPr>
        <p:spPr>
          <a:xfrm>
            <a:off x="449766" y="1035922"/>
            <a:ext cx="2012089" cy="461665"/>
          </a:xfrm>
          <a:prstGeom prst="rect">
            <a:avLst/>
          </a:prstGeom>
          <a:noFill/>
        </p:spPr>
        <p:txBody>
          <a:bodyPr wrap="none" rtlCol="0">
            <a:spAutoFit/>
          </a:bodyPr>
          <a:lstStyle/>
          <a:p>
            <a:r>
              <a:rPr lang="en-US" sz="2400" dirty="0" smtClean="0">
                <a:latin typeface="Fira Sans Condensed" panose="020B0604020202020204" charset="0"/>
              </a:rPr>
              <a:t>4.2 </a:t>
            </a:r>
            <a:r>
              <a:rPr lang="vi-VN" sz="2400" dirty="0" smtClean="0">
                <a:latin typeface="Fira Sans Condensed" panose="020B0604020202020204" charset="0"/>
              </a:rPr>
              <a:t>F</a:t>
            </a:r>
            <a:r>
              <a:rPr lang="en-US" sz="2400" dirty="0" err="1" smtClean="0">
                <a:latin typeface="Fira Sans Condensed" panose="020B0604020202020204" charset="0"/>
              </a:rPr>
              <a:t>ine</a:t>
            </a:r>
            <a:r>
              <a:rPr lang="en-US" sz="2400" dirty="0" smtClean="0">
                <a:latin typeface="Fira Sans Condensed" panose="020B0604020202020204" charset="0"/>
              </a:rPr>
              <a:t> </a:t>
            </a:r>
            <a:r>
              <a:rPr lang="en-US" sz="2400" dirty="0" smtClean="0">
                <a:latin typeface="Fira Sans Condensed" panose="020B0604020202020204" charset="0"/>
              </a:rPr>
              <a:t>tuning</a:t>
            </a:r>
            <a:endParaRPr lang="en-US" sz="2400" dirty="0">
              <a:latin typeface="Fira Sans Condensed" panose="020B0604020202020204" charset="0"/>
            </a:endParaRPr>
          </a:p>
        </p:txBody>
      </p:sp>
      <p:sp>
        <p:nvSpPr>
          <p:cNvPr id="2" name="Rectangle 1"/>
          <p:cNvSpPr/>
          <p:nvPr/>
        </p:nvSpPr>
        <p:spPr>
          <a:xfrm>
            <a:off x="283632" y="1529051"/>
            <a:ext cx="4206591" cy="2554545"/>
          </a:xfrm>
          <a:prstGeom prst="rect">
            <a:avLst/>
          </a:prstGeom>
        </p:spPr>
        <p:txBody>
          <a:bodyPr wrap="square">
            <a:spAutoFit/>
          </a:bodyPr>
          <a:lstStyle/>
          <a:p>
            <a:r>
              <a:rPr lang="vi-VN" sz="2000" dirty="0">
                <a:latin typeface="Fira Sans Condensed" panose="020B0604020202020204" charset="0"/>
              </a:rPr>
              <a:t>Giai đoạn 2: Ta sẽ unfreeze các layer trên ConvNet của pre-trained model và train trên các layer của ConvNet của pre-trained model và các layer mới. Bạn có thể unfreeze tất cả các layer trong ConvNet của VGG16 hoặc chỉ unfreeze một vài layer cuối tùy vào thời gian và GPU bạn có.</a:t>
            </a:r>
            <a:endParaRPr lang="en-US" sz="2000" dirty="0">
              <a:latin typeface="Fira Sans Condensed" panose="020B0604020202020204" charset="0"/>
            </a:endParaRPr>
          </a:p>
        </p:txBody>
      </p:sp>
      <p:pic>
        <p:nvPicPr>
          <p:cNvPr id="11" name="Picture 10" descr="https://i0.wp.com/nttuan8.com/wp-content/uploads/2019/04/unfreeze_all.png?resize=367%2C564&amp;ssl=1"/>
          <p:cNvPicPr/>
          <p:nvPr/>
        </p:nvPicPr>
        <p:blipFill>
          <a:blip r:embed="rId4">
            <a:extLst>
              <a:ext uri="{28A0092B-C50C-407E-A947-70E740481C1C}">
                <a14:useLocalDpi xmlns:a14="http://schemas.microsoft.com/office/drawing/2010/main" val="0"/>
              </a:ext>
            </a:extLst>
          </a:blip>
          <a:srcRect/>
          <a:stretch>
            <a:fillRect/>
          </a:stretch>
        </p:blipFill>
        <p:spPr bwMode="auto">
          <a:xfrm>
            <a:off x="4958577" y="568304"/>
            <a:ext cx="3081074" cy="4463718"/>
          </a:xfrm>
          <a:prstGeom prst="rect">
            <a:avLst/>
          </a:prstGeom>
          <a:noFill/>
          <a:ln>
            <a:noFill/>
          </a:ln>
        </p:spPr>
      </p:pic>
    </p:spTree>
    <p:extLst>
      <p:ext uri="{BB962C8B-B14F-4D97-AF65-F5344CB8AC3E}">
        <p14:creationId xmlns:p14="http://schemas.microsoft.com/office/powerpoint/2010/main" val="2915710387"/>
      </p:ext>
    </p:extLst>
  </p:cSld>
  <p:clrMapOvr>
    <a:masterClrMapping/>
  </p:clrMapOvr>
  <p:transition spd="med">
    <p:pull/>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69"/>
        <p:cNvGrpSpPr/>
        <p:nvPr/>
      </p:nvGrpSpPr>
      <p:grpSpPr>
        <a:xfrm>
          <a:off x="0" y="0"/>
          <a:ext cx="0" cy="0"/>
          <a:chOff x="0" y="0"/>
          <a:chExt cx="0" cy="0"/>
        </a:xfrm>
      </p:grpSpPr>
      <p:sp>
        <p:nvSpPr>
          <p:cNvPr id="9" name="Google Shape;206;p35"/>
          <p:cNvSpPr txBox="1">
            <a:spLocks noGrp="1"/>
          </p:cNvSpPr>
          <p:nvPr>
            <p:ph type="title"/>
          </p:nvPr>
        </p:nvSpPr>
        <p:spPr>
          <a:xfrm>
            <a:off x="505522" y="147404"/>
            <a:ext cx="6415668"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dirty="0" smtClean="0"/>
              <a:t>Transfer </a:t>
            </a:r>
            <a:r>
              <a:rPr lang="en-US" sz="3600" dirty="0" smtClean="0"/>
              <a:t>Learning</a:t>
            </a:r>
            <a:endParaRPr sz="3600" dirty="0"/>
          </a:p>
        </p:txBody>
      </p:sp>
      <p:sp>
        <p:nvSpPr>
          <p:cNvPr id="10" name="Google Shape;207;p35"/>
          <p:cNvSpPr txBox="1">
            <a:spLocks/>
          </p:cNvSpPr>
          <p:nvPr/>
        </p:nvSpPr>
        <p:spPr>
          <a:xfrm>
            <a:off x="0" y="194122"/>
            <a:ext cx="3645000" cy="7563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sz="6000" dirty="0" smtClean="0">
                <a:latin typeface="Fira Sans Condensed ExtraBold" panose="020B0604020202020204" charset="0"/>
              </a:rPr>
              <a:t>4</a:t>
            </a:r>
            <a:endParaRPr lang="en" sz="6000" dirty="0">
              <a:latin typeface="Fira Sans Condensed ExtraBold" panose="020B0604020202020204" charset="0"/>
            </a:endParaRPr>
          </a:p>
        </p:txBody>
      </p:sp>
      <p:sp>
        <p:nvSpPr>
          <p:cNvPr id="18" name="TextBox 17"/>
          <p:cNvSpPr txBox="1"/>
          <p:nvPr/>
        </p:nvSpPr>
        <p:spPr>
          <a:xfrm>
            <a:off x="8586438" y="4724245"/>
            <a:ext cx="387080" cy="307777"/>
          </a:xfrm>
          <a:prstGeom prst="rect">
            <a:avLst/>
          </a:prstGeom>
          <a:noFill/>
        </p:spPr>
        <p:txBody>
          <a:bodyPr wrap="square" rtlCol="0">
            <a:spAutoFit/>
          </a:bodyPr>
          <a:lstStyle/>
          <a:p>
            <a:r>
              <a:rPr lang="en-US" dirty="0" smtClean="0"/>
              <a:t>33</a:t>
            </a:r>
            <a:endParaRPr lang="en-US" dirty="0"/>
          </a:p>
        </p:txBody>
      </p:sp>
      <p:sp>
        <p:nvSpPr>
          <p:cNvPr id="6" name="TextBox 5"/>
          <p:cNvSpPr txBox="1"/>
          <p:nvPr/>
        </p:nvSpPr>
        <p:spPr>
          <a:xfrm>
            <a:off x="449766" y="1035922"/>
            <a:ext cx="2012089" cy="461665"/>
          </a:xfrm>
          <a:prstGeom prst="rect">
            <a:avLst/>
          </a:prstGeom>
          <a:noFill/>
        </p:spPr>
        <p:txBody>
          <a:bodyPr wrap="none" rtlCol="0">
            <a:spAutoFit/>
          </a:bodyPr>
          <a:lstStyle/>
          <a:p>
            <a:r>
              <a:rPr lang="en-US" sz="2400" dirty="0" smtClean="0">
                <a:latin typeface="Fira Sans Condensed" panose="020B0604020202020204" charset="0"/>
              </a:rPr>
              <a:t>4.2 </a:t>
            </a:r>
            <a:r>
              <a:rPr lang="vi-VN" sz="2400" dirty="0" smtClean="0">
                <a:latin typeface="Fira Sans Condensed" panose="020B0604020202020204" charset="0"/>
              </a:rPr>
              <a:t>F</a:t>
            </a:r>
            <a:r>
              <a:rPr lang="en-US" sz="2400" dirty="0" err="1" smtClean="0">
                <a:latin typeface="Fira Sans Condensed" panose="020B0604020202020204" charset="0"/>
              </a:rPr>
              <a:t>ine</a:t>
            </a:r>
            <a:r>
              <a:rPr lang="en-US" sz="2400" dirty="0" smtClean="0">
                <a:latin typeface="Fira Sans Condensed" panose="020B0604020202020204" charset="0"/>
              </a:rPr>
              <a:t> </a:t>
            </a:r>
            <a:r>
              <a:rPr lang="en-US" sz="2400" dirty="0" smtClean="0">
                <a:latin typeface="Fira Sans Condensed" panose="020B0604020202020204" charset="0"/>
              </a:rPr>
              <a:t>tuning</a:t>
            </a:r>
            <a:endParaRPr lang="en-US" sz="2400" dirty="0">
              <a:latin typeface="Fira Sans Condensed" panose="020B0604020202020204" charset="0"/>
            </a:endParaRPr>
          </a:p>
        </p:txBody>
      </p:sp>
      <p:pic>
        <p:nvPicPr>
          <p:cNvPr id="3" name="Picture 2"/>
          <p:cNvPicPr>
            <a:picLocks noChangeAspect="1"/>
          </p:cNvPicPr>
          <p:nvPr/>
        </p:nvPicPr>
        <p:blipFill>
          <a:blip r:embed="rId4"/>
          <a:stretch>
            <a:fillRect/>
          </a:stretch>
        </p:blipFill>
        <p:spPr>
          <a:xfrm>
            <a:off x="375888" y="1884651"/>
            <a:ext cx="8210550" cy="2676525"/>
          </a:xfrm>
          <a:prstGeom prst="rect">
            <a:avLst/>
          </a:prstGeom>
        </p:spPr>
      </p:pic>
    </p:spTree>
    <p:extLst>
      <p:ext uri="{BB962C8B-B14F-4D97-AF65-F5344CB8AC3E}">
        <p14:creationId xmlns:p14="http://schemas.microsoft.com/office/powerpoint/2010/main" val="3154439469"/>
      </p:ext>
    </p:extLst>
  </p:cSld>
  <p:clrMapOvr>
    <a:masterClrMapping/>
  </p:clrMapOvr>
  <p:transition spd="med">
    <p:pull/>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69"/>
        <p:cNvGrpSpPr/>
        <p:nvPr/>
      </p:nvGrpSpPr>
      <p:grpSpPr>
        <a:xfrm>
          <a:off x="0" y="0"/>
          <a:ext cx="0" cy="0"/>
          <a:chOff x="0" y="0"/>
          <a:chExt cx="0" cy="0"/>
        </a:xfrm>
      </p:grpSpPr>
      <p:sp>
        <p:nvSpPr>
          <p:cNvPr id="9" name="Google Shape;206;p35"/>
          <p:cNvSpPr txBox="1">
            <a:spLocks noGrp="1"/>
          </p:cNvSpPr>
          <p:nvPr>
            <p:ph type="title"/>
          </p:nvPr>
        </p:nvSpPr>
        <p:spPr>
          <a:xfrm>
            <a:off x="505522" y="147404"/>
            <a:ext cx="6415668"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dirty="0" err="1" smtClean="0"/>
              <a:t>Kết</a:t>
            </a:r>
            <a:r>
              <a:rPr lang="en-US" sz="3600" dirty="0" smtClean="0"/>
              <a:t> </a:t>
            </a:r>
            <a:r>
              <a:rPr lang="en-US" sz="3600" dirty="0" err="1" smtClean="0"/>
              <a:t>quả</a:t>
            </a:r>
            <a:r>
              <a:rPr lang="en-US" sz="3600" dirty="0" smtClean="0"/>
              <a:t> </a:t>
            </a:r>
            <a:r>
              <a:rPr lang="en-US" sz="3600" dirty="0" err="1" smtClean="0"/>
              <a:t>và</a:t>
            </a:r>
            <a:r>
              <a:rPr lang="en-US" sz="3600" dirty="0" smtClean="0"/>
              <a:t> demo</a:t>
            </a:r>
            <a:endParaRPr sz="3600" dirty="0"/>
          </a:p>
        </p:txBody>
      </p:sp>
      <p:sp>
        <p:nvSpPr>
          <p:cNvPr id="10" name="Google Shape;207;p35"/>
          <p:cNvSpPr txBox="1">
            <a:spLocks/>
          </p:cNvSpPr>
          <p:nvPr/>
        </p:nvSpPr>
        <p:spPr>
          <a:xfrm>
            <a:off x="0" y="194122"/>
            <a:ext cx="3645000" cy="7563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sz="6000" dirty="0" smtClean="0">
                <a:latin typeface="Fira Sans Condensed ExtraBold" panose="020B0604020202020204" charset="0"/>
              </a:rPr>
              <a:t>5</a:t>
            </a:r>
            <a:endParaRPr lang="en" sz="6000" dirty="0">
              <a:latin typeface="Fira Sans Condensed ExtraBold" panose="020B0604020202020204" charset="0"/>
            </a:endParaRPr>
          </a:p>
        </p:txBody>
      </p:sp>
      <p:sp>
        <p:nvSpPr>
          <p:cNvPr id="18" name="TextBox 17"/>
          <p:cNvSpPr txBox="1"/>
          <p:nvPr/>
        </p:nvSpPr>
        <p:spPr>
          <a:xfrm>
            <a:off x="8586438" y="4724245"/>
            <a:ext cx="387080" cy="307777"/>
          </a:xfrm>
          <a:prstGeom prst="rect">
            <a:avLst/>
          </a:prstGeom>
          <a:noFill/>
        </p:spPr>
        <p:txBody>
          <a:bodyPr wrap="square" rtlCol="0">
            <a:spAutoFit/>
          </a:bodyPr>
          <a:lstStyle/>
          <a:p>
            <a:r>
              <a:rPr lang="en-US" dirty="0" smtClean="0"/>
              <a:t>34</a:t>
            </a:r>
            <a:endParaRPr lang="en-US" dirty="0"/>
          </a:p>
        </p:txBody>
      </p:sp>
      <p:sp>
        <p:nvSpPr>
          <p:cNvPr id="2" name="TextBox 1"/>
          <p:cNvSpPr txBox="1"/>
          <p:nvPr/>
        </p:nvSpPr>
        <p:spPr>
          <a:xfrm>
            <a:off x="505522" y="2234100"/>
            <a:ext cx="2805545" cy="553998"/>
          </a:xfrm>
          <a:prstGeom prst="rect">
            <a:avLst/>
          </a:prstGeom>
          <a:noFill/>
        </p:spPr>
        <p:txBody>
          <a:bodyPr wrap="square" rtlCol="0">
            <a:spAutoFit/>
          </a:bodyPr>
          <a:lstStyle/>
          <a:p>
            <a:r>
              <a:rPr lang="en-US" sz="3000" b="1" dirty="0" smtClean="0">
                <a:solidFill>
                  <a:srgbClr val="00B0F0"/>
                </a:solidFill>
                <a:latin typeface="Fira Sans Condensed" panose="020B0604020202020204" charset="0"/>
              </a:rPr>
              <a:t>SVM</a:t>
            </a:r>
            <a:endParaRPr lang="en-US" sz="3000" b="1" dirty="0">
              <a:solidFill>
                <a:srgbClr val="00B0F0"/>
              </a:solidFill>
              <a:latin typeface="Fira Sans Condensed" panose="020B0604020202020204" charset="0"/>
            </a:endParaRPr>
          </a:p>
        </p:txBody>
      </p:sp>
      <p:pic>
        <p:nvPicPr>
          <p:cNvPr id="3" name="Picture 2"/>
          <p:cNvPicPr>
            <a:picLocks noChangeAspect="1"/>
          </p:cNvPicPr>
          <p:nvPr/>
        </p:nvPicPr>
        <p:blipFill>
          <a:blip r:embed="rId4"/>
          <a:stretch>
            <a:fillRect/>
          </a:stretch>
        </p:blipFill>
        <p:spPr>
          <a:xfrm>
            <a:off x="2730395" y="944308"/>
            <a:ext cx="5105400" cy="3933825"/>
          </a:xfrm>
          <a:prstGeom prst="rect">
            <a:avLst/>
          </a:prstGeom>
        </p:spPr>
      </p:pic>
    </p:spTree>
    <p:extLst>
      <p:ext uri="{BB962C8B-B14F-4D97-AF65-F5344CB8AC3E}">
        <p14:creationId xmlns:p14="http://schemas.microsoft.com/office/powerpoint/2010/main" val="2017543431"/>
      </p:ext>
    </p:extLst>
  </p:cSld>
  <p:clrMapOvr>
    <a:masterClrMapping/>
  </p:clrMapOvr>
  <p:transition spd="med">
    <p:pull/>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69"/>
        <p:cNvGrpSpPr/>
        <p:nvPr/>
      </p:nvGrpSpPr>
      <p:grpSpPr>
        <a:xfrm>
          <a:off x="0" y="0"/>
          <a:ext cx="0" cy="0"/>
          <a:chOff x="0" y="0"/>
          <a:chExt cx="0" cy="0"/>
        </a:xfrm>
      </p:grpSpPr>
      <p:sp>
        <p:nvSpPr>
          <p:cNvPr id="9" name="Google Shape;206;p35"/>
          <p:cNvSpPr txBox="1">
            <a:spLocks noGrp="1"/>
          </p:cNvSpPr>
          <p:nvPr>
            <p:ph type="title"/>
          </p:nvPr>
        </p:nvSpPr>
        <p:spPr>
          <a:xfrm>
            <a:off x="505522" y="147404"/>
            <a:ext cx="6415668"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dirty="0" err="1" smtClean="0"/>
              <a:t>Kết</a:t>
            </a:r>
            <a:r>
              <a:rPr lang="en-US" sz="3600" dirty="0" smtClean="0"/>
              <a:t> </a:t>
            </a:r>
            <a:r>
              <a:rPr lang="en-US" sz="3600" dirty="0" err="1" smtClean="0"/>
              <a:t>quả</a:t>
            </a:r>
            <a:r>
              <a:rPr lang="en-US" sz="3600" dirty="0" smtClean="0"/>
              <a:t> </a:t>
            </a:r>
            <a:r>
              <a:rPr lang="en-US" sz="3600" dirty="0" err="1" smtClean="0"/>
              <a:t>và</a:t>
            </a:r>
            <a:r>
              <a:rPr lang="en-US" sz="3600" dirty="0" smtClean="0"/>
              <a:t> demo</a:t>
            </a:r>
            <a:endParaRPr sz="3600" dirty="0"/>
          </a:p>
        </p:txBody>
      </p:sp>
      <p:sp>
        <p:nvSpPr>
          <p:cNvPr id="10" name="Google Shape;207;p35"/>
          <p:cNvSpPr txBox="1">
            <a:spLocks/>
          </p:cNvSpPr>
          <p:nvPr/>
        </p:nvSpPr>
        <p:spPr>
          <a:xfrm>
            <a:off x="0" y="194122"/>
            <a:ext cx="3645000" cy="7563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sz="6000" dirty="0" smtClean="0">
                <a:latin typeface="Fira Sans Condensed ExtraBold" panose="020B0604020202020204" charset="0"/>
              </a:rPr>
              <a:t>5</a:t>
            </a:r>
            <a:endParaRPr lang="en" sz="6000" dirty="0">
              <a:latin typeface="Fira Sans Condensed ExtraBold" panose="020B0604020202020204" charset="0"/>
            </a:endParaRPr>
          </a:p>
        </p:txBody>
      </p:sp>
      <p:sp>
        <p:nvSpPr>
          <p:cNvPr id="18" name="TextBox 17"/>
          <p:cNvSpPr txBox="1"/>
          <p:nvPr/>
        </p:nvSpPr>
        <p:spPr>
          <a:xfrm>
            <a:off x="8586438" y="4724245"/>
            <a:ext cx="387080" cy="307777"/>
          </a:xfrm>
          <a:prstGeom prst="rect">
            <a:avLst/>
          </a:prstGeom>
          <a:noFill/>
        </p:spPr>
        <p:txBody>
          <a:bodyPr wrap="square" rtlCol="0">
            <a:spAutoFit/>
          </a:bodyPr>
          <a:lstStyle/>
          <a:p>
            <a:r>
              <a:rPr lang="en-US" dirty="0" smtClean="0"/>
              <a:t>35</a:t>
            </a:r>
            <a:endParaRPr lang="en-US" dirty="0"/>
          </a:p>
        </p:txBody>
      </p:sp>
      <p:sp>
        <p:nvSpPr>
          <p:cNvPr id="2" name="TextBox 1"/>
          <p:cNvSpPr txBox="1"/>
          <p:nvPr/>
        </p:nvSpPr>
        <p:spPr>
          <a:xfrm>
            <a:off x="210765" y="1405235"/>
            <a:ext cx="2805545" cy="553998"/>
          </a:xfrm>
          <a:prstGeom prst="rect">
            <a:avLst/>
          </a:prstGeom>
          <a:noFill/>
        </p:spPr>
        <p:txBody>
          <a:bodyPr wrap="square" rtlCol="0">
            <a:spAutoFit/>
          </a:bodyPr>
          <a:lstStyle/>
          <a:p>
            <a:r>
              <a:rPr lang="en-US" sz="3000" b="1" dirty="0" smtClean="0">
                <a:solidFill>
                  <a:srgbClr val="00B0F0"/>
                </a:solidFill>
                <a:latin typeface="Fira Sans Condensed" panose="020B0604020202020204" charset="0"/>
              </a:rPr>
              <a:t>Fine Tuning</a:t>
            </a:r>
            <a:endParaRPr lang="en-US" sz="3000" b="1" dirty="0">
              <a:solidFill>
                <a:srgbClr val="00B0F0"/>
              </a:solidFill>
              <a:latin typeface="Fira Sans Condensed" panose="020B0604020202020204" charset="0"/>
            </a:endParaRPr>
          </a:p>
        </p:txBody>
      </p:sp>
      <p:pic>
        <p:nvPicPr>
          <p:cNvPr id="4" name="Picture 3"/>
          <p:cNvPicPr>
            <a:picLocks noChangeAspect="1"/>
          </p:cNvPicPr>
          <p:nvPr/>
        </p:nvPicPr>
        <p:blipFill>
          <a:blip r:embed="rId4"/>
          <a:stretch>
            <a:fillRect/>
          </a:stretch>
        </p:blipFill>
        <p:spPr>
          <a:xfrm>
            <a:off x="210766" y="2414046"/>
            <a:ext cx="4485926" cy="2474450"/>
          </a:xfrm>
          <a:prstGeom prst="rect">
            <a:avLst/>
          </a:prstGeom>
        </p:spPr>
      </p:pic>
      <p:pic>
        <p:nvPicPr>
          <p:cNvPr id="5" name="Picture 4"/>
          <p:cNvPicPr>
            <a:picLocks noChangeAspect="1"/>
          </p:cNvPicPr>
          <p:nvPr/>
        </p:nvPicPr>
        <p:blipFill>
          <a:blip r:embed="rId5"/>
          <a:stretch>
            <a:fillRect/>
          </a:stretch>
        </p:blipFill>
        <p:spPr>
          <a:xfrm>
            <a:off x="4831990" y="950422"/>
            <a:ext cx="3619150" cy="3422072"/>
          </a:xfrm>
          <a:prstGeom prst="rect">
            <a:avLst/>
          </a:prstGeom>
        </p:spPr>
      </p:pic>
    </p:spTree>
    <p:extLst>
      <p:ext uri="{BB962C8B-B14F-4D97-AF65-F5344CB8AC3E}">
        <p14:creationId xmlns:p14="http://schemas.microsoft.com/office/powerpoint/2010/main" val="2663043689"/>
      </p:ext>
    </p:extLst>
  </p:cSld>
  <p:clrMapOvr>
    <a:masterClrMapping/>
  </p:clrMapOvr>
  <p:transition spd="med">
    <p:pull/>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962"/>
        <p:cNvGrpSpPr/>
        <p:nvPr/>
      </p:nvGrpSpPr>
      <p:grpSpPr>
        <a:xfrm>
          <a:off x="0" y="0"/>
          <a:ext cx="0" cy="0"/>
          <a:chOff x="0" y="0"/>
          <a:chExt cx="0" cy="0"/>
        </a:xfrm>
      </p:grpSpPr>
      <p:sp>
        <p:nvSpPr>
          <p:cNvPr id="12" name="TextBox 11"/>
          <p:cNvSpPr txBox="1"/>
          <p:nvPr/>
        </p:nvSpPr>
        <p:spPr>
          <a:xfrm>
            <a:off x="1836234" y="1167161"/>
            <a:ext cx="5625258" cy="523220"/>
          </a:xfrm>
          <a:prstGeom prst="rect">
            <a:avLst/>
          </a:prstGeom>
          <a:noFill/>
        </p:spPr>
        <p:txBody>
          <a:bodyPr wrap="none" rtlCol="0">
            <a:spAutoFit/>
          </a:bodyPr>
          <a:lstStyle/>
          <a:p>
            <a:r>
              <a:rPr lang="en-US" sz="2800" dirty="0" smtClean="0">
                <a:latin typeface="Fira Sans Condensed" panose="020B0604020202020204" charset="0"/>
              </a:rPr>
              <a:t>Cảm ơn thầy và các bạn đã lắng nghe</a:t>
            </a:r>
            <a:endParaRPr lang="en-US" sz="2800" dirty="0">
              <a:latin typeface="Fira Sans Condensed" panose="020B0604020202020204" charset="0"/>
            </a:endParaRPr>
          </a:p>
        </p:txBody>
      </p:sp>
      <p:pic>
        <p:nvPicPr>
          <p:cNvPr id="2" name="Picture 1"/>
          <p:cNvPicPr>
            <a:picLocks noChangeAspect="1"/>
          </p:cNvPicPr>
          <p:nvPr/>
        </p:nvPicPr>
        <p:blipFill>
          <a:blip r:embed="rId3"/>
          <a:stretch>
            <a:fillRect/>
          </a:stretch>
        </p:blipFill>
        <p:spPr>
          <a:xfrm>
            <a:off x="1528554" y="1905972"/>
            <a:ext cx="6240617" cy="2710633"/>
          </a:xfrm>
          <a:prstGeom prst="rect">
            <a:avLst/>
          </a:prstGeom>
        </p:spPr>
      </p:pic>
    </p:spTree>
  </p:cSld>
  <p:clrMapOvr>
    <a:masterClrMapping/>
  </p:clrMapOvr>
  <p:transition spd="med">
    <p:pull/>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9" name="Google Shape;206;p35"/>
          <p:cNvSpPr txBox="1">
            <a:spLocks noGrp="1"/>
          </p:cNvSpPr>
          <p:nvPr>
            <p:ph type="title"/>
          </p:nvPr>
        </p:nvSpPr>
        <p:spPr>
          <a:xfrm>
            <a:off x="449766" y="151372"/>
            <a:ext cx="6415668"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dirty="0" smtClean="0"/>
              <a:t>Giới </a:t>
            </a:r>
            <a:r>
              <a:rPr lang="en-US" sz="3600" dirty="0" err="1" smtClean="0"/>
              <a:t>thiệu</a:t>
            </a:r>
            <a:r>
              <a:rPr lang="en-US" sz="3600" dirty="0" smtClean="0"/>
              <a:t> </a:t>
            </a:r>
            <a:r>
              <a:rPr lang="en-US" sz="3600" dirty="0" err="1" smtClean="0"/>
              <a:t>đề</a:t>
            </a:r>
            <a:r>
              <a:rPr lang="en-US" sz="3600" dirty="0" smtClean="0"/>
              <a:t> </a:t>
            </a:r>
            <a:r>
              <a:rPr lang="en-US" sz="3600" dirty="0" err="1" smtClean="0"/>
              <a:t>tài</a:t>
            </a:r>
            <a:endParaRPr sz="3600" dirty="0"/>
          </a:p>
        </p:txBody>
      </p:sp>
      <p:sp>
        <p:nvSpPr>
          <p:cNvPr id="10" name="Google Shape;207;p35"/>
          <p:cNvSpPr txBox="1">
            <a:spLocks/>
          </p:cNvSpPr>
          <p:nvPr/>
        </p:nvSpPr>
        <p:spPr>
          <a:xfrm>
            <a:off x="0" y="194122"/>
            <a:ext cx="3645000" cy="7563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sz="6000" dirty="0" smtClean="0">
                <a:latin typeface="Fira Sans Condensed ExtraBold" panose="020B0604020202020204" charset="0"/>
              </a:rPr>
              <a:t>1</a:t>
            </a:r>
            <a:endParaRPr lang="en" sz="6000" dirty="0">
              <a:latin typeface="Fira Sans Condensed ExtraBold" panose="020B0604020202020204" charset="0"/>
            </a:endParaRPr>
          </a:p>
        </p:txBody>
      </p:sp>
      <p:sp>
        <p:nvSpPr>
          <p:cNvPr id="12" name="TextBox 11"/>
          <p:cNvSpPr txBox="1"/>
          <p:nvPr/>
        </p:nvSpPr>
        <p:spPr>
          <a:xfrm>
            <a:off x="449766" y="1035922"/>
            <a:ext cx="1568058" cy="523220"/>
          </a:xfrm>
          <a:prstGeom prst="rect">
            <a:avLst/>
          </a:prstGeom>
          <a:noFill/>
        </p:spPr>
        <p:txBody>
          <a:bodyPr wrap="none" rtlCol="0">
            <a:spAutoFit/>
          </a:bodyPr>
          <a:lstStyle/>
          <a:p>
            <a:r>
              <a:rPr lang="en-US" sz="2800" dirty="0">
                <a:latin typeface="Fira Sans Condensed" panose="020B0604020202020204" charset="0"/>
              </a:rPr>
              <a:t>1</a:t>
            </a:r>
            <a:r>
              <a:rPr lang="en-US" sz="2800" dirty="0" smtClean="0">
                <a:latin typeface="Fira Sans Condensed" panose="020B0604020202020204" charset="0"/>
              </a:rPr>
              <a:t>.1  </a:t>
            </a:r>
            <a:r>
              <a:rPr lang="en-US" sz="2800" dirty="0" err="1" smtClean="0">
                <a:latin typeface="Fira Sans Condensed" panose="020B0604020202020204" charset="0"/>
              </a:rPr>
              <a:t>Đề</a:t>
            </a:r>
            <a:r>
              <a:rPr lang="en-US" sz="2800" dirty="0" smtClean="0">
                <a:latin typeface="Fira Sans Condensed" panose="020B0604020202020204" charset="0"/>
              </a:rPr>
              <a:t> </a:t>
            </a:r>
            <a:r>
              <a:rPr lang="en-US" sz="2800" dirty="0" err="1" smtClean="0">
                <a:latin typeface="Fira Sans Condensed" panose="020B0604020202020204" charset="0"/>
              </a:rPr>
              <a:t>tài</a:t>
            </a:r>
            <a:endParaRPr lang="en-US" sz="2800" dirty="0">
              <a:latin typeface="Fira Sans Condensed" panose="020B0604020202020204" charset="0"/>
            </a:endParaRPr>
          </a:p>
        </p:txBody>
      </p:sp>
      <p:sp>
        <p:nvSpPr>
          <p:cNvPr id="18" name="TextBox 17"/>
          <p:cNvSpPr txBox="1"/>
          <p:nvPr/>
        </p:nvSpPr>
        <p:spPr>
          <a:xfrm>
            <a:off x="8586438" y="4724245"/>
            <a:ext cx="387080" cy="307777"/>
          </a:xfrm>
          <a:prstGeom prst="rect">
            <a:avLst/>
          </a:prstGeom>
          <a:noFill/>
        </p:spPr>
        <p:txBody>
          <a:bodyPr wrap="square" rtlCol="0">
            <a:spAutoFit/>
          </a:bodyPr>
          <a:lstStyle/>
          <a:p>
            <a:r>
              <a:rPr lang="en-US" dirty="0"/>
              <a:t>4</a:t>
            </a:r>
            <a:endParaRPr lang="en-US" dirty="0"/>
          </a:p>
        </p:txBody>
      </p:sp>
      <p:sp>
        <p:nvSpPr>
          <p:cNvPr id="2" name="TextBox 1"/>
          <p:cNvSpPr txBox="1"/>
          <p:nvPr/>
        </p:nvSpPr>
        <p:spPr>
          <a:xfrm>
            <a:off x="3585527" y="1719518"/>
            <a:ext cx="5134978" cy="1754326"/>
          </a:xfrm>
          <a:prstGeom prst="rect">
            <a:avLst/>
          </a:prstGeom>
          <a:noFill/>
        </p:spPr>
        <p:txBody>
          <a:bodyPr wrap="square" rtlCol="0">
            <a:spAutoFit/>
          </a:bodyPr>
          <a:lstStyle/>
          <a:p>
            <a:pPr lvl="0">
              <a:lnSpc>
                <a:spcPct val="150000"/>
              </a:lnSpc>
            </a:pPr>
            <a:r>
              <a:rPr lang="en-US" sz="2400" dirty="0" err="1" smtClean="0">
                <a:latin typeface="Fira Sans Condensed" panose="020B0604020202020204" charset="0"/>
              </a:rPr>
              <a:t>Sử</a:t>
            </a:r>
            <a:r>
              <a:rPr lang="en-US" sz="2400" dirty="0" smtClean="0">
                <a:latin typeface="Fira Sans Condensed" panose="020B0604020202020204" charset="0"/>
              </a:rPr>
              <a:t> </a:t>
            </a:r>
            <a:r>
              <a:rPr lang="en-US" sz="2400" dirty="0" err="1" smtClean="0">
                <a:latin typeface="Fira Sans Condensed" panose="020B0604020202020204" charset="0"/>
              </a:rPr>
              <a:t>dụng</a:t>
            </a:r>
            <a:r>
              <a:rPr lang="en-US" sz="2400" dirty="0">
                <a:latin typeface="Fira Sans Condensed" panose="020B0604020202020204" charset="0"/>
              </a:rPr>
              <a:t> </a:t>
            </a:r>
            <a:r>
              <a:rPr lang="en-US" sz="2400" dirty="0" err="1" smtClean="0">
                <a:latin typeface="Fira Sans Condensed" panose="020B0604020202020204" charset="0"/>
              </a:rPr>
              <a:t>phương</a:t>
            </a:r>
            <a:r>
              <a:rPr lang="en-US" sz="2400" dirty="0" smtClean="0">
                <a:latin typeface="Fira Sans Condensed" panose="020B0604020202020204" charset="0"/>
              </a:rPr>
              <a:t> </a:t>
            </a:r>
            <a:r>
              <a:rPr lang="en-US" sz="2400" dirty="0" err="1" smtClean="0">
                <a:latin typeface="Fira Sans Condensed" panose="020B0604020202020204" charset="0"/>
              </a:rPr>
              <a:t>pháp</a:t>
            </a:r>
            <a:r>
              <a:rPr lang="en-US" sz="2400" dirty="0" smtClean="0">
                <a:latin typeface="Fira Sans Condensed" panose="020B0604020202020204" charset="0"/>
              </a:rPr>
              <a:t> Transfer learning </a:t>
            </a:r>
            <a:r>
              <a:rPr lang="en-US" sz="2400" dirty="0" err="1" smtClean="0">
                <a:latin typeface="Fira Sans Condensed" panose="020B0604020202020204" charset="0"/>
              </a:rPr>
              <a:t>để</a:t>
            </a:r>
            <a:r>
              <a:rPr lang="en-US" sz="2400" dirty="0" smtClean="0">
                <a:latin typeface="Fira Sans Condensed" panose="020B0604020202020204" charset="0"/>
              </a:rPr>
              <a:t> </a:t>
            </a:r>
            <a:r>
              <a:rPr lang="en-US" sz="2400" dirty="0" err="1" smtClean="0">
                <a:latin typeface="Fira Sans Condensed" panose="020B0604020202020204" charset="0"/>
              </a:rPr>
              <a:t>phát</a:t>
            </a:r>
            <a:r>
              <a:rPr lang="en-US" sz="2400" dirty="0" smtClean="0">
                <a:latin typeface="Fira Sans Condensed" panose="020B0604020202020204" charset="0"/>
              </a:rPr>
              <a:t> </a:t>
            </a:r>
            <a:r>
              <a:rPr lang="en-US" sz="2400" dirty="0" err="1" smtClean="0">
                <a:latin typeface="Fira Sans Condensed" panose="020B0604020202020204" charset="0"/>
              </a:rPr>
              <a:t>triển</a:t>
            </a:r>
            <a:r>
              <a:rPr lang="en-US" sz="2400" dirty="0" smtClean="0">
                <a:latin typeface="Fira Sans Condensed" panose="020B0604020202020204" charset="0"/>
              </a:rPr>
              <a:t> </a:t>
            </a:r>
            <a:r>
              <a:rPr lang="en-US" sz="2400" dirty="0" err="1" smtClean="0">
                <a:latin typeface="Fira Sans Condensed" panose="020B0604020202020204" charset="0"/>
              </a:rPr>
              <a:t>mô</a:t>
            </a:r>
            <a:r>
              <a:rPr lang="en-US" sz="2400" dirty="0" smtClean="0">
                <a:latin typeface="Fira Sans Condensed" panose="020B0604020202020204" charset="0"/>
              </a:rPr>
              <a:t> </a:t>
            </a:r>
            <a:r>
              <a:rPr lang="en-US" sz="2400" dirty="0" err="1" smtClean="0">
                <a:latin typeface="Fira Sans Condensed" panose="020B0604020202020204" charset="0"/>
              </a:rPr>
              <a:t>hình</a:t>
            </a:r>
            <a:r>
              <a:rPr lang="en-US" sz="2400" dirty="0" smtClean="0">
                <a:latin typeface="Fira Sans Condensed" panose="020B0604020202020204" charset="0"/>
              </a:rPr>
              <a:t> </a:t>
            </a:r>
            <a:r>
              <a:rPr lang="en-US" sz="2400" dirty="0" err="1" smtClean="0">
                <a:latin typeface="Fira Sans Condensed" panose="020B0604020202020204" charset="0"/>
              </a:rPr>
              <a:t>dự</a:t>
            </a:r>
            <a:r>
              <a:rPr lang="en-US" sz="2400" dirty="0" smtClean="0">
                <a:latin typeface="Fira Sans Condensed" panose="020B0604020202020204" charset="0"/>
              </a:rPr>
              <a:t> </a:t>
            </a:r>
            <a:r>
              <a:rPr lang="en-US" sz="2400" dirty="0" err="1" smtClean="0">
                <a:latin typeface="Fira Sans Condensed" panose="020B0604020202020204" charset="0"/>
              </a:rPr>
              <a:t>đoán</a:t>
            </a:r>
            <a:r>
              <a:rPr lang="en-US" sz="2400" dirty="0" smtClean="0">
                <a:latin typeface="Fira Sans Condensed" panose="020B0604020202020204" charset="0"/>
              </a:rPr>
              <a:t> </a:t>
            </a:r>
            <a:r>
              <a:rPr lang="en-US" sz="2400" dirty="0" err="1" smtClean="0">
                <a:latin typeface="Fira Sans Condensed" panose="020B0604020202020204" charset="0"/>
              </a:rPr>
              <a:t>tên</a:t>
            </a:r>
            <a:r>
              <a:rPr lang="en-US" sz="2400" dirty="0" smtClean="0">
                <a:latin typeface="Fira Sans Condensed" panose="020B0604020202020204" charset="0"/>
              </a:rPr>
              <a:t> </a:t>
            </a:r>
            <a:r>
              <a:rPr lang="en-US" sz="2400" dirty="0" err="1" smtClean="0">
                <a:latin typeface="Fira Sans Condensed" panose="020B0604020202020204" charset="0"/>
              </a:rPr>
              <a:t>loại</a:t>
            </a:r>
            <a:r>
              <a:rPr lang="en-US" sz="2400" dirty="0" smtClean="0">
                <a:latin typeface="Fira Sans Condensed" panose="020B0604020202020204" charset="0"/>
              </a:rPr>
              <a:t> </a:t>
            </a:r>
            <a:r>
              <a:rPr lang="en-US" sz="2400" dirty="0" err="1" smtClean="0">
                <a:latin typeface="Fira Sans Condensed" panose="020B0604020202020204" charset="0"/>
              </a:rPr>
              <a:t>hoa</a:t>
            </a:r>
            <a:r>
              <a:rPr lang="en-US" sz="2400" dirty="0" smtClean="0">
                <a:latin typeface="Fira Sans Condensed" panose="020B0604020202020204" charset="0"/>
              </a:rPr>
              <a:t>.</a:t>
            </a:r>
            <a:endParaRPr lang="en-US" sz="2400" dirty="0">
              <a:latin typeface="Fira Sans Condensed" panose="020B0604020202020204" charset="0"/>
            </a:endParaRPr>
          </a:p>
        </p:txBody>
      </p:sp>
      <p:pic>
        <p:nvPicPr>
          <p:cNvPr id="1026" name="Picture 2" descr="Transfer Learning applied to image classification • Jean Vit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766" y="1948157"/>
            <a:ext cx="2553310" cy="18510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5300289"/>
      </p:ext>
    </p:extLst>
  </p:cSld>
  <p:clrMapOvr>
    <a:masterClrMapping/>
  </p:clrMapOvr>
  <p:transition spd="med">
    <p:pull/>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9" name="Google Shape;206;p35"/>
          <p:cNvSpPr txBox="1">
            <a:spLocks noGrp="1"/>
          </p:cNvSpPr>
          <p:nvPr>
            <p:ph type="title"/>
          </p:nvPr>
        </p:nvSpPr>
        <p:spPr>
          <a:xfrm>
            <a:off x="449766" y="151372"/>
            <a:ext cx="6415668"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dirty="0" smtClean="0"/>
              <a:t>Giới </a:t>
            </a:r>
            <a:r>
              <a:rPr lang="en-US" sz="3600" dirty="0" err="1" smtClean="0"/>
              <a:t>thiệu</a:t>
            </a:r>
            <a:r>
              <a:rPr lang="en-US" sz="3600" dirty="0" smtClean="0"/>
              <a:t> </a:t>
            </a:r>
            <a:r>
              <a:rPr lang="en-US" sz="3600" dirty="0" err="1" smtClean="0"/>
              <a:t>Đề</a:t>
            </a:r>
            <a:r>
              <a:rPr lang="en-US" sz="3600" dirty="0" smtClean="0"/>
              <a:t> </a:t>
            </a:r>
            <a:r>
              <a:rPr lang="en-US" sz="3600" dirty="0" err="1" smtClean="0"/>
              <a:t>Tài</a:t>
            </a:r>
            <a:endParaRPr sz="3600" dirty="0"/>
          </a:p>
        </p:txBody>
      </p:sp>
      <p:sp>
        <p:nvSpPr>
          <p:cNvPr id="10" name="Google Shape;207;p35"/>
          <p:cNvSpPr txBox="1">
            <a:spLocks/>
          </p:cNvSpPr>
          <p:nvPr/>
        </p:nvSpPr>
        <p:spPr>
          <a:xfrm>
            <a:off x="0" y="194122"/>
            <a:ext cx="3645000" cy="7563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sz="6000" dirty="0">
                <a:latin typeface="Fira Sans Condensed ExtraBold" panose="020B0604020202020204" charset="0"/>
              </a:rPr>
              <a:t>1</a:t>
            </a:r>
          </a:p>
        </p:txBody>
      </p:sp>
      <p:sp>
        <p:nvSpPr>
          <p:cNvPr id="12" name="TextBox 11"/>
          <p:cNvSpPr txBox="1"/>
          <p:nvPr/>
        </p:nvSpPr>
        <p:spPr>
          <a:xfrm>
            <a:off x="449766" y="1035922"/>
            <a:ext cx="2651688" cy="523220"/>
          </a:xfrm>
          <a:prstGeom prst="rect">
            <a:avLst/>
          </a:prstGeom>
          <a:noFill/>
        </p:spPr>
        <p:txBody>
          <a:bodyPr wrap="none" rtlCol="0">
            <a:spAutoFit/>
          </a:bodyPr>
          <a:lstStyle/>
          <a:p>
            <a:r>
              <a:rPr lang="en-US" sz="2800" dirty="0" smtClean="0">
                <a:latin typeface="Fira Sans Condensed" panose="020B0604020202020204" charset="0"/>
              </a:rPr>
              <a:t>1.2 </a:t>
            </a:r>
            <a:r>
              <a:rPr lang="en-US" sz="2800" dirty="0" err="1" smtClean="0">
                <a:latin typeface="Fira Sans Condensed" panose="020B0604020202020204" charset="0"/>
              </a:rPr>
              <a:t>Mô</a:t>
            </a:r>
            <a:r>
              <a:rPr lang="en-US" sz="2800" dirty="0" smtClean="0">
                <a:latin typeface="Fira Sans Condensed" panose="020B0604020202020204" charset="0"/>
              </a:rPr>
              <a:t> </a:t>
            </a:r>
            <a:r>
              <a:rPr lang="en-US" sz="2800" dirty="0" err="1" smtClean="0">
                <a:latin typeface="Fira Sans Condensed" panose="020B0604020202020204" charset="0"/>
              </a:rPr>
              <a:t>tả</a:t>
            </a:r>
            <a:r>
              <a:rPr lang="en-US" sz="2800" dirty="0" smtClean="0">
                <a:latin typeface="Fira Sans Condensed" panose="020B0604020202020204" charset="0"/>
              </a:rPr>
              <a:t> </a:t>
            </a:r>
            <a:r>
              <a:rPr lang="en-US" sz="2800" dirty="0" err="1" smtClean="0">
                <a:latin typeface="Fira Sans Condensed" panose="020B0604020202020204" charset="0"/>
              </a:rPr>
              <a:t>dữ</a:t>
            </a:r>
            <a:r>
              <a:rPr lang="en-US" sz="2800" dirty="0" smtClean="0">
                <a:latin typeface="Fira Sans Condensed" panose="020B0604020202020204" charset="0"/>
              </a:rPr>
              <a:t> </a:t>
            </a:r>
            <a:r>
              <a:rPr lang="en-US" sz="2800" dirty="0" err="1" smtClean="0">
                <a:latin typeface="Fira Sans Condensed" panose="020B0604020202020204" charset="0"/>
              </a:rPr>
              <a:t>liệu</a:t>
            </a:r>
            <a:r>
              <a:rPr lang="en-US" sz="2800" dirty="0" smtClean="0">
                <a:latin typeface="Fira Sans Condensed" panose="020B0604020202020204" charset="0"/>
              </a:rPr>
              <a:t>:</a:t>
            </a:r>
            <a:endParaRPr lang="en-US" sz="2800" dirty="0">
              <a:latin typeface="Fira Sans Condensed" panose="020B0604020202020204" charset="0"/>
            </a:endParaRPr>
          </a:p>
        </p:txBody>
      </p:sp>
      <p:sp>
        <p:nvSpPr>
          <p:cNvPr id="18" name="TextBox 17"/>
          <p:cNvSpPr txBox="1"/>
          <p:nvPr/>
        </p:nvSpPr>
        <p:spPr>
          <a:xfrm>
            <a:off x="8586438" y="4724245"/>
            <a:ext cx="387080" cy="307777"/>
          </a:xfrm>
          <a:prstGeom prst="rect">
            <a:avLst/>
          </a:prstGeom>
          <a:noFill/>
        </p:spPr>
        <p:txBody>
          <a:bodyPr wrap="square" rtlCol="0">
            <a:spAutoFit/>
          </a:bodyPr>
          <a:lstStyle/>
          <a:p>
            <a:r>
              <a:rPr lang="en-US" dirty="0"/>
              <a:t>5</a:t>
            </a:r>
            <a:endParaRPr lang="en-US" dirty="0"/>
          </a:p>
        </p:txBody>
      </p:sp>
      <p:sp>
        <p:nvSpPr>
          <p:cNvPr id="2" name="TextBox 1"/>
          <p:cNvSpPr txBox="1"/>
          <p:nvPr/>
        </p:nvSpPr>
        <p:spPr>
          <a:xfrm>
            <a:off x="449766" y="1559142"/>
            <a:ext cx="8133207" cy="3908762"/>
          </a:xfrm>
          <a:prstGeom prst="rect">
            <a:avLst/>
          </a:prstGeom>
          <a:noFill/>
        </p:spPr>
        <p:txBody>
          <a:bodyPr wrap="square" rtlCol="0">
            <a:spAutoFit/>
          </a:bodyPr>
          <a:lstStyle/>
          <a:p>
            <a:r>
              <a:rPr lang="en-US" sz="2400" dirty="0" err="1" smtClean="0">
                <a:latin typeface="Fira Sans Condensed" panose="020B0604020202020204" charset="0"/>
              </a:rPr>
              <a:t>Dự</a:t>
            </a:r>
            <a:r>
              <a:rPr lang="en-US" sz="2400" dirty="0" smtClean="0">
                <a:latin typeface="Fira Sans Condensed" panose="020B0604020202020204" charset="0"/>
              </a:rPr>
              <a:t> </a:t>
            </a:r>
            <a:r>
              <a:rPr lang="en-US" sz="2400" dirty="0" err="1" smtClean="0">
                <a:latin typeface="Fira Sans Condensed" panose="020B0604020202020204" charset="0"/>
              </a:rPr>
              <a:t>đoán</a:t>
            </a:r>
            <a:r>
              <a:rPr lang="en-US" sz="2400" dirty="0" smtClean="0">
                <a:latin typeface="Fira Sans Condensed" panose="020B0604020202020204" charset="0"/>
              </a:rPr>
              <a:t> </a:t>
            </a:r>
            <a:r>
              <a:rPr lang="en-US" sz="2400" dirty="0" err="1" smtClean="0">
                <a:latin typeface="Fira Sans Condensed" panose="020B0604020202020204" charset="0"/>
              </a:rPr>
              <a:t>tên</a:t>
            </a:r>
            <a:r>
              <a:rPr lang="en-US" sz="2400" dirty="0" smtClean="0">
                <a:latin typeface="Fira Sans Condensed" panose="020B0604020202020204" charset="0"/>
              </a:rPr>
              <a:t> </a:t>
            </a:r>
            <a:r>
              <a:rPr lang="en-US" sz="2400" dirty="0" err="1" smtClean="0">
                <a:latin typeface="Fira Sans Condensed" panose="020B0604020202020204" charset="0"/>
              </a:rPr>
              <a:t>loài</a:t>
            </a:r>
            <a:r>
              <a:rPr lang="en-US" sz="2400" dirty="0" smtClean="0">
                <a:latin typeface="Fira Sans Condensed" panose="020B0604020202020204" charset="0"/>
              </a:rPr>
              <a:t> </a:t>
            </a:r>
            <a:r>
              <a:rPr lang="en-US" sz="2400" dirty="0" err="1" smtClean="0">
                <a:latin typeface="Fira Sans Condensed" panose="020B0604020202020204" charset="0"/>
              </a:rPr>
              <a:t>hoa</a:t>
            </a:r>
            <a:r>
              <a:rPr lang="en-US" sz="2400" dirty="0" smtClean="0">
                <a:latin typeface="Fira Sans Condensed" panose="020B0604020202020204" charset="0"/>
              </a:rPr>
              <a:t> </a:t>
            </a:r>
            <a:r>
              <a:rPr lang="en-US" sz="2400" dirty="0" err="1" smtClean="0">
                <a:latin typeface="Fira Sans Condensed" panose="020B0604020202020204" charset="0"/>
              </a:rPr>
              <a:t>thông</a:t>
            </a:r>
            <a:r>
              <a:rPr lang="en-US" sz="2400" dirty="0" smtClean="0">
                <a:latin typeface="Fira Sans Condensed" panose="020B0604020202020204" charset="0"/>
              </a:rPr>
              <a:t> qua </a:t>
            </a:r>
            <a:r>
              <a:rPr lang="en-US" sz="2400" dirty="0" err="1" smtClean="0">
                <a:latin typeface="Fira Sans Condensed" panose="020B0604020202020204" charset="0"/>
              </a:rPr>
              <a:t>ảnh</a:t>
            </a:r>
            <a:r>
              <a:rPr lang="en-US" sz="2400" dirty="0" smtClean="0">
                <a:latin typeface="Fira Sans Condensed" panose="020B0604020202020204" charset="0"/>
              </a:rPr>
              <a:t>.</a:t>
            </a:r>
          </a:p>
          <a:p>
            <a:endParaRPr lang="en-US" sz="2400" dirty="0" smtClean="0">
              <a:latin typeface="Fira Sans Condensed" panose="020B0604020202020204" charset="0"/>
            </a:endParaRPr>
          </a:p>
          <a:p>
            <a:pPr lvl="2"/>
            <a:r>
              <a:rPr lang="en-US" sz="2400" dirty="0" err="1" smtClean="0">
                <a:latin typeface="Fira Sans Condensed" panose="020B0604020202020204" charset="0"/>
              </a:rPr>
              <a:t>Nguồn</a:t>
            </a:r>
            <a:r>
              <a:rPr lang="en-US" sz="2400" dirty="0" smtClean="0">
                <a:latin typeface="Fira Sans Condensed" panose="020B0604020202020204" charset="0"/>
              </a:rPr>
              <a:t> </a:t>
            </a:r>
            <a:r>
              <a:rPr lang="en-US" sz="2400" dirty="0" err="1" smtClean="0">
                <a:latin typeface="Fira Sans Condensed" panose="020B0604020202020204" charset="0"/>
              </a:rPr>
              <a:t>dữ</a:t>
            </a:r>
            <a:r>
              <a:rPr lang="en-US" sz="2400" dirty="0" smtClean="0">
                <a:latin typeface="Fira Sans Condensed" panose="020B0604020202020204" charset="0"/>
              </a:rPr>
              <a:t> </a:t>
            </a:r>
            <a:r>
              <a:rPr lang="en-US" sz="2400" dirty="0" err="1" smtClean="0">
                <a:latin typeface="Fira Sans Condensed" panose="020B0604020202020204" charset="0"/>
              </a:rPr>
              <a:t>liệu</a:t>
            </a:r>
            <a:r>
              <a:rPr lang="en-US" sz="2400" dirty="0" smtClean="0">
                <a:latin typeface="Fira Sans Condensed" panose="020B0604020202020204" charset="0"/>
              </a:rPr>
              <a:t>: </a:t>
            </a:r>
            <a:r>
              <a:rPr lang="en-US" sz="2000" dirty="0">
                <a:hlinkClick r:id="rId3"/>
              </a:rPr>
              <a:t>https://</a:t>
            </a:r>
            <a:r>
              <a:rPr lang="en-US" sz="2000" dirty="0" smtClean="0">
                <a:hlinkClick r:id="rId3"/>
              </a:rPr>
              <a:t>www.kaggle.com/rajmehra03/flower-recognition-cnn-keras/data</a:t>
            </a:r>
            <a:endParaRPr lang="en-US" sz="2000" dirty="0" smtClean="0"/>
          </a:p>
          <a:p>
            <a:pPr lvl="2"/>
            <a:endParaRPr lang="en-US" sz="2000" dirty="0" smtClean="0">
              <a:latin typeface="Fira Sans Condensed" panose="020B0604020202020204" charset="0"/>
            </a:endParaRPr>
          </a:p>
          <a:p>
            <a:pPr lvl="2"/>
            <a:r>
              <a:rPr lang="en-US" sz="2400" dirty="0" err="1">
                <a:latin typeface="Fira Sans Condensed" panose="020B0604020202020204" charset="0"/>
              </a:rPr>
              <a:t>Dữ</a:t>
            </a:r>
            <a:r>
              <a:rPr lang="en-US" sz="2400" dirty="0">
                <a:latin typeface="Fira Sans Condensed" panose="020B0604020202020204" charset="0"/>
              </a:rPr>
              <a:t> </a:t>
            </a:r>
            <a:r>
              <a:rPr lang="en-US" sz="2400" dirty="0" err="1">
                <a:latin typeface="Fira Sans Condensed" panose="020B0604020202020204" charset="0"/>
              </a:rPr>
              <a:t>liệu</a:t>
            </a:r>
            <a:r>
              <a:rPr lang="en-US" sz="2400" dirty="0">
                <a:latin typeface="Fira Sans Condensed" panose="020B0604020202020204" charset="0"/>
              </a:rPr>
              <a:t> </a:t>
            </a:r>
            <a:r>
              <a:rPr lang="en-US" sz="2400" dirty="0" err="1">
                <a:latin typeface="Fira Sans Condensed" panose="020B0604020202020204" charset="0"/>
              </a:rPr>
              <a:t>được</a:t>
            </a:r>
            <a:r>
              <a:rPr lang="en-US" sz="2400" dirty="0">
                <a:latin typeface="Fira Sans Condensed" panose="020B0604020202020204" charset="0"/>
              </a:rPr>
              <a:t> </a:t>
            </a:r>
            <a:r>
              <a:rPr lang="en-US" sz="2400" dirty="0" err="1">
                <a:latin typeface="Fira Sans Condensed" panose="020B0604020202020204" charset="0"/>
              </a:rPr>
              <a:t>sử</a:t>
            </a:r>
            <a:r>
              <a:rPr lang="en-US" sz="2400" dirty="0">
                <a:latin typeface="Fira Sans Condensed" panose="020B0604020202020204" charset="0"/>
              </a:rPr>
              <a:t> </a:t>
            </a:r>
            <a:r>
              <a:rPr lang="en-US" sz="2400" dirty="0" err="1">
                <a:latin typeface="Fira Sans Condensed" panose="020B0604020202020204" charset="0"/>
              </a:rPr>
              <a:t>dụng</a:t>
            </a:r>
            <a:r>
              <a:rPr lang="en-US" sz="2400" dirty="0">
                <a:latin typeface="Fira Sans Condensed" panose="020B0604020202020204" charset="0"/>
              </a:rPr>
              <a:t> </a:t>
            </a:r>
            <a:r>
              <a:rPr lang="en-US" sz="2400" dirty="0" err="1">
                <a:latin typeface="Fira Sans Condensed" panose="020B0604020202020204" charset="0"/>
              </a:rPr>
              <a:t>gồm</a:t>
            </a:r>
            <a:r>
              <a:rPr lang="en-US" sz="2400" dirty="0">
                <a:latin typeface="Fira Sans Condensed" panose="020B0604020202020204" charset="0"/>
              </a:rPr>
              <a:t> 5 </a:t>
            </a:r>
            <a:r>
              <a:rPr lang="en-US" sz="2400" dirty="0" err="1">
                <a:latin typeface="Fira Sans Condensed" panose="020B0604020202020204" charset="0"/>
              </a:rPr>
              <a:t>Loại</a:t>
            </a:r>
            <a:r>
              <a:rPr lang="en-US" sz="2400" dirty="0">
                <a:latin typeface="Fira Sans Condensed" panose="020B0604020202020204" charset="0"/>
              </a:rPr>
              <a:t> </a:t>
            </a:r>
            <a:r>
              <a:rPr lang="en-US" sz="2400" dirty="0" err="1">
                <a:latin typeface="Fira Sans Condensed" panose="020B0604020202020204" charset="0"/>
              </a:rPr>
              <a:t>Hoa</a:t>
            </a:r>
            <a:r>
              <a:rPr lang="en-US" sz="2400" dirty="0">
                <a:latin typeface="Fira Sans Condensed" panose="020B0604020202020204" charset="0"/>
              </a:rPr>
              <a:t> </a:t>
            </a:r>
            <a:r>
              <a:rPr lang="en-US" sz="2400" dirty="0" err="1">
                <a:latin typeface="Fira Sans Condensed" panose="020B0604020202020204" charset="0"/>
              </a:rPr>
              <a:t>với</a:t>
            </a:r>
            <a:r>
              <a:rPr lang="en-US" sz="2400" dirty="0">
                <a:latin typeface="Fira Sans Condensed" panose="020B0604020202020204" charset="0"/>
              </a:rPr>
              <a:t> 4326 </a:t>
            </a:r>
            <a:r>
              <a:rPr lang="en-US" sz="2400" dirty="0" err="1">
                <a:latin typeface="Fira Sans Condensed" panose="020B0604020202020204" charset="0"/>
              </a:rPr>
              <a:t>mẫu</a:t>
            </a:r>
            <a:r>
              <a:rPr lang="en-US" sz="2400" dirty="0">
                <a:latin typeface="Fira Sans Condensed" panose="020B0604020202020204" charset="0"/>
              </a:rPr>
              <a:t>.</a:t>
            </a:r>
          </a:p>
          <a:p>
            <a:pPr lvl="2"/>
            <a:endParaRPr lang="en-US" sz="2400" dirty="0" smtClean="0">
              <a:latin typeface="Fira Sans Condensed" panose="020B0604020202020204" charset="0"/>
            </a:endParaRPr>
          </a:p>
          <a:p>
            <a:pPr lvl="2"/>
            <a:endParaRPr lang="en-US" sz="2000" dirty="0" smtClean="0">
              <a:latin typeface="Fira Sans Condensed" panose="020B0604020202020204" charset="0"/>
            </a:endParaRPr>
          </a:p>
          <a:p>
            <a:pPr lvl="2"/>
            <a:endParaRPr lang="en-US" sz="2000" dirty="0" smtClean="0">
              <a:latin typeface="Fira Sans Condensed" panose="020B0604020202020204" charset="0"/>
            </a:endParaRPr>
          </a:p>
          <a:p>
            <a:endParaRPr lang="en-US" sz="2400" dirty="0" smtClean="0">
              <a:latin typeface="Fira Sans Condensed" panose="020B0604020202020204" charset="0"/>
            </a:endParaRPr>
          </a:p>
          <a:p>
            <a:pPr marL="342900" indent="-342900">
              <a:buFont typeface="Wingdings" panose="05000000000000000000" pitchFamily="2" charset="2"/>
              <a:buChar char="§"/>
            </a:pPr>
            <a:endParaRPr lang="en-US" sz="2400" dirty="0" smtClean="0">
              <a:latin typeface="Fira Sans Condensed" panose="020B0604020202020204" charset="0"/>
            </a:endParaRPr>
          </a:p>
        </p:txBody>
      </p:sp>
    </p:spTree>
    <p:extLst>
      <p:ext uri="{BB962C8B-B14F-4D97-AF65-F5344CB8AC3E}">
        <p14:creationId xmlns:p14="http://schemas.microsoft.com/office/powerpoint/2010/main" val="3843363237"/>
      </p:ext>
    </p:extLst>
  </p:cSld>
  <p:clrMapOvr>
    <a:masterClrMapping/>
  </p:clrMapOvr>
  <p:transition spd="med">
    <p:pull/>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9" name="Google Shape;206;p35"/>
          <p:cNvSpPr txBox="1">
            <a:spLocks noGrp="1"/>
          </p:cNvSpPr>
          <p:nvPr>
            <p:ph type="title"/>
          </p:nvPr>
        </p:nvSpPr>
        <p:spPr>
          <a:xfrm>
            <a:off x="449766" y="151372"/>
            <a:ext cx="6415668"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dirty="0" smtClean="0"/>
              <a:t>Giới </a:t>
            </a:r>
            <a:r>
              <a:rPr lang="en-US" sz="3600" dirty="0" err="1" smtClean="0"/>
              <a:t>thiệu</a:t>
            </a:r>
            <a:r>
              <a:rPr lang="en-US" sz="3600" dirty="0" smtClean="0"/>
              <a:t> </a:t>
            </a:r>
            <a:r>
              <a:rPr lang="en-US" sz="3600" dirty="0" err="1" smtClean="0"/>
              <a:t>Đề</a:t>
            </a:r>
            <a:r>
              <a:rPr lang="en-US" sz="3600" dirty="0" smtClean="0"/>
              <a:t> </a:t>
            </a:r>
            <a:r>
              <a:rPr lang="en-US" sz="3600" dirty="0" err="1" smtClean="0"/>
              <a:t>tài</a:t>
            </a:r>
            <a:endParaRPr sz="3600" dirty="0"/>
          </a:p>
        </p:txBody>
      </p:sp>
      <p:sp>
        <p:nvSpPr>
          <p:cNvPr id="10" name="Google Shape;207;p35"/>
          <p:cNvSpPr txBox="1">
            <a:spLocks/>
          </p:cNvSpPr>
          <p:nvPr/>
        </p:nvSpPr>
        <p:spPr>
          <a:xfrm>
            <a:off x="0" y="194122"/>
            <a:ext cx="3645000" cy="7563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sz="6000" dirty="0" smtClean="0">
                <a:latin typeface="Fira Sans Condensed ExtraBold" panose="020B0604020202020204" charset="0"/>
              </a:rPr>
              <a:t>2</a:t>
            </a:r>
            <a:endParaRPr lang="en" sz="6000" dirty="0">
              <a:latin typeface="Fira Sans Condensed ExtraBold" panose="020B0604020202020204" charset="0"/>
            </a:endParaRPr>
          </a:p>
        </p:txBody>
      </p:sp>
      <p:sp>
        <p:nvSpPr>
          <p:cNvPr id="12" name="TextBox 11"/>
          <p:cNvSpPr txBox="1"/>
          <p:nvPr/>
        </p:nvSpPr>
        <p:spPr>
          <a:xfrm>
            <a:off x="449766" y="1035922"/>
            <a:ext cx="2661306" cy="523220"/>
          </a:xfrm>
          <a:prstGeom prst="rect">
            <a:avLst/>
          </a:prstGeom>
          <a:noFill/>
        </p:spPr>
        <p:txBody>
          <a:bodyPr wrap="none" rtlCol="0">
            <a:spAutoFit/>
          </a:bodyPr>
          <a:lstStyle/>
          <a:p>
            <a:r>
              <a:rPr lang="en-US" sz="2800" dirty="0">
                <a:latin typeface="Fira Sans Condensed" panose="020B0604020202020204" charset="0"/>
              </a:rPr>
              <a:t>1</a:t>
            </a:r>
            <a:r>
              <a:rPr lang="en-US" sz="2800" dirty="0" smtClean="0">
                <a:latin typeface="Fira Sans Condensed" panose="020B0604020202020204" charset="0"/>
              </a:rPr>
              <a:t>.2  </a:t>
            </a:r>
            <a:r>
              <a:rPr lang="en-US" sz="2800" dirty="0" err="1" smtClean="0">
                <a:latin typeface="Fira Sans Condensed" panose="020B0604020202020204" charset="0"/>
              </a:rPr>
              <a:t>Mô</a:t>
            </a:r>
            <a:r>
              <a:rPr lang="en-US" sz="2800" dirty="0" smtClean="0">
                <a:latin typeface="Fira Sans Condensed" panose="020B0604020202020204" charset="0"/>
              </a:rPr>
              <a:t> </a:t>
            </a:r>
            <a:r>
              <a:rPr lang="en-US" sz="2800" dirty="0" err="1" smtClean="0">
                <a:latin typeface="Fira Sans Condensed" panose="020B0604020202020204" charset="0"/>
              </a:rPr>
              <a:t>tả</a:t>
            </a:r>
            <a:r>
              <a:rPr lang="en-US" sz="2800" dirty="0" smtClean="0">
                <a:latin typeface="Fira Sans Condensed" panose="020B0604020202020204" charset="0"/>
              </a:rPr>
              <a:t> </a:t>
            </a:r>
            <a:r>
              <a:rPr lang="en-US" sz="2800" dirty="0" err="1" smtClean="0">
                <a:latin typeface="Fira Sans Condensed" panose="020B0604020202020204" charset="0"/>
              </a:rPr>
              <a:t>dữ</a:t>
            </a:r>
            <a:r>
              <a:rPr lang="en-US" sz="2800" dirty="0" smtClean="0">
                <a:latin typeface="Fira Sans Condensed" panose="020B0604020202020204" charset="0"/>
              </a:rPr>
              <a:t> </a:t>
            </a:r>
            <a:r>
              <a:rPr lang="en-US" sz="2800" dirty="0" err="1" smtClean="0">
                <a:latin typeface="Fira Sans Condensed" panose="020B0604020202020204" charset="0"/>
              </a:rPr>
              <a:t>liệu</a:t>
            </a:r>
            <a:endParaRPr lang="en-US" sz="2800" dirty="0">
              <a:latin typeface="Fira Sans Condensed" panose="020B0604020202020204" charset="0"/>
            </a:endParaRPr>
          </a:p>
        </p:txBody>
      </p:sp>
      <p:sp>
        <p:nvSpPr>
          <p:cNvPr id="18" name="TextBox 17"/>
          <p:cNvSpPr txBox="1"/>
          <p:nvPr/>
        </p:nvSpPr>
        <p:spPr>
          <a:xfrm>
            <a:off x="8586438" y="4724245"/>
            <a:ext cx="387080" cy="307777"/>
          </a:xfrm>
          <a:prstGeom prst="rect">
            <a:avLst/>
          </a:prstGeom>
          <a:noFill/>
        </p:spPr>
        <p:txBody>
          <a:bodyPr wrap="square" rtlCol="0">
            <a:spAutoFit/>
          </a:bodyPr>
          <a:lstStyle/>
          <a:p>
            <a:r>
              <a:rPr lang="en-US" dirty="0"/>
              <a:t>6</a:t>
            </a:r>
            <a:endParaRPr lang="en-US" dirty="0"/>
          </a:p>
        </p:txBody>
      </p:sp>
      <p:pic>
        <p:nvPicPr>
          <p:cNvPr id="2" name="Picture 1"/>
          <p:cNvPicPr>
            <a:picLocks noChangeAspect="1"/>
          </p:cNvPicPr>
          <p:nvPr/>
        </p:nvPicPr>
        <p:blipFill>
          <a:blip r:embed="rId3"/>
          <a:stretch>
            <a:fillRect/>
          </a:stretch>
        </p:blipFill>
        <p:spPr>
          <a:xfrm>
            <a:off x="3639518" y="1035922"/>
            <a:ext cx="5334000" cy="3439096"/>
          </a:xfrm>
          <a:prstGeom prst="rect">
            <a:avLst/>
          </a:prstGeom>
        </p:spPr>
      </p:pic>
      <p:sp>
        <p:nvSpPr>
          <p:cNvPr id="3" name="TextBox 2"/>
          <p:cNvSpPr txBox="1"/>
          <p:nvPr/>
        </p:nvSpPr>
        <p:spPr>
          <a:xfrm>
            <a:off x="449766" y="1745673"/>
            <a:ext cx="2542816" cy="1938992"/>
          </a:xfrm>
          <a:prstGeom prst="rect">
            <a:avLst/>
          </a:prstGeom>
          <a:noFill/>
        </p:spPr>
        <p:txBody>
          <a:bodyPr wrap="square" rtlCol="0">
            <a:spAutoFit/>
          </a:bodyPr>
          <a:lstStyle/>
          <a:p>
            <a:r>
              <a:rPr lang="en-US" sz="2000" dirty="0" err="1" smtClean="0">
                <a:latin typeface="Fira Sans Condensed" panose="020B0604020202020204" charset="0"/>
              </a:rPr>
              <a:t>Bồ</a:t>
            </a:r>
            <a:r>
              <a:rPr lang="en-US" sz="2000" dirty="0" smtClean="0">
                <a:latin typeface="Fira Sans Condensed" panose="020B0604020202020204" charset="0"/>
              </a:rPr>
              <a:t> </a:t>
            </a:r>
            <a:r>
              <a:rPr lang="en-US" sz="2000" dirty="0" err="1" smtClean="0">
                <a:latin typeface="Fira Sans Condensed" panose="020B0604020202020204" charset="0"/>
              </a:rPr>
              <a:t>Công</a:t>
            </a:r>
            <a:r>
              <a:rPr lang="en-US" sz="2000" dirty="0" smtClean="0">
                <a:latin typeface="Fira Sans Condensed" panose="020B0604020202020204" charset="0"/>
              </a:rPr>
              <a:t> </a:t>
            </a:r>
            <a:r>
              <a:rPr lang="en-US" sz="2000" dirty="0" err="1" smtClean="0">
                <a:latin typeface="Fira Sans Condensed" panose="020B0604020202020204" charset="0"/>
              </a:rPr>
              <a:t>Anh</a:t>
            </a:r>
            <a:r>
              <a:rPr lang="en-US" sz="2000" dirty="0" smtClean="0">
                <a:latin typeface="Fira Sans Condensed" panose="020B0604020202020204" charset="0"/>
              </a:rPr>
              <a:t>: 1055</a:t>
            </a:r>
          </a:p>
          <a:p>
            <a:r>
              <a:rPr lang="en-US" sz="2000" dirty="0" err="1" smtClean="0">
                <a:latin typeface="Fira Sans Condensed" panose="020B0604020202020204" charset="0"/>
              </a:rPr>
              <a:t>Hoa</a:t>
            </a:r>
            <a:r>
              <a:rPr lang="en-US" sz="2000" dirty="0" smtClean="0">
                <a:latin typeface="Fira Sans Condensed" panose="020B0604020202020204" charset="0"/>
              </a:rPr>
              <a:t> </a:t>
            </a:r>
            <a:r>
              <a:rPr lang="en-US" sz="2000" dirty="0" err="1" smtClean="0">
                <a:latin typeface="Fira Sans Condensed" panose="020B0604020202020204" charset="0"/>
              </a:rPr>
              <a:t>Tuplip</a:t>
            </a:r>
            <a:r>
              <a:rPr lang="en-US" sz="2000" dirty="0" smtClean="0">
                <a:latin typeface="Fira Sans Condensed" panose="020B0604020202020204" charset="0"/>
              </a:rPr>
              <a:t>: 984</a:t>
            </a:r>
          </a:p>
          <a:p>
            <a:r>
              <a:rPr lang="en-US" sz="2000" dirty="0" err="1" smtClean="0">
                <a:latin typeface="Fira Sans Condensed" panose="020B0604020202020204" charset="0"/>
              </a:rPr>
              <a:t>Hoa</a:t>
            </a:r>
            <a:r>
              <a:rPr lang="en-US" sz="2000" dirty="0" smtClean="0">
                <a:latin typeface="Fira Sans Condensed" panose="020B0604020202020204" charset="0"/>
              </a:rPr>
              <a:t> </a:t>
            </a:r>
            <a:r>
              <a:rPr lang="en-US" sz="2000" dirty="0" err="1" smtClean="0">
                <a:latin typeface="Fira Sans Condensed" panose="020B0604020202020204" charset="0"/>
              </a:rPr>
              <a:t>Hồng</a:t>
            </a:r>
            <a:r>
              <a:rPr lang="en-US" sz="2000" dirty="0" smtClean="0">
                <a:latin typeface="Fira Sans Condensed" panose="020B0604020202020204" charset="0"/>
              </a:rPr>
              <a:t>: 784</a:t>
            </a:r>
          </a:p>
          <a:p>
            <a:r>
              <a:rPr lang="en-US" sz="2000" dirty="0" err="1" smtClean="0">
                <a:latin typeface="Fira Sans Condensed" panose="020B0604020202020204" charset="0"/>
              </a:rPr>
              <a:t>Hoa</a:t>
            </a:r>
            <a:r>
              <a:rPr lang="en-US" sz="2000" dirty="0" smtClean="0">
                <a:latin typeface="Fira Sans Condensed" panose="020B0604020202020204" charset="0"/>
              </a:rPr>
              <a:t> Cúc:769</a:t>
            </a:r>
          </a:p>
          <a:p>
            <a:r>
              <a:rPr lang="en-US" sz="2000" dirty="0" err="1" smtClean="0">
                <a:latin typeface="Fira Sans Condensed" panose="020B0604020202020204" charset="0"/>
              </a:rPr>
              <a:t>Hoa</a:t>
            </a:r>
            <a:r>
              <a:rPr lang="en-US" sz="2000" dirty="0" smtClean="0">
                <a:latin typeface="Fira Sans Condensed" panose="020B0604020202020204" charset="0"/>
              </a:rPr>
              <a:t> </a:t>
            </a:r>
            <a:r>
              <a:rPr lang="en-US" sz="2000" dirty="0" err="1" smtClean="0">
                <a:latin typeface="Fira Sans Condensed" panose="020B0604020202020204" charset="0"/>
              </a:rPr>
              <a:t>Hướng</a:t>
            </a:r>
            <a:r>
              <a:rPr lang="en-US" sz="2000" dirty="0" smtClean="0">
                <a:latin typeface="Fira Sans Condensed" panose="020B0604020202020204" charset="0"/>
              </a:rPr>
              <a:t> </a:t>
            </a:r>
            <a:r>
              <a:rPr lang="en-US" sz="2000" dirty="0" err="1" smtClean="0">
                <a:latin typeface="Fira Sans Condensed" panose="020B0604020202020204" charset="0"/>
              </a:rPr>
              <a:t>Dương</a:t>
            </a:r>
            <a:r>
              <a:rPr lang="en-US" sz="2000" dirty="0" smtClean="0">
                <a:latin typeface="Fira Sans Condensed" panose="020B0604020202020204" charset="0"/>
              </a:rPr>
              <a:t>: 734</a:t>
            </a:r>
          </a:p>
          <a:p>
            <a:endParaRPr lang="en-US" sz="2000" dirty="0">
              <a:latin typeface="Fira Sans Condensed" panose="020B0604020202020204" charset="0"/>
            </a:endParaRPr>
          </a:p>
        </p:txBody>
      </p:sp>
    </p:spTree>
    <p:extLst>
      <p:ext uri="{BB962C8B-B14F-4D97-AF65-F5344CB8AC3E}">
        <p14:creationId xmlns:p14="http://schemas.microsoft.com/office/powerpoint/2010/main" val="2798973382"/>
      </p:ext>
    </p:extLst>
  </p:cSld>
  <p:clrMapOvr>
    <a:masterClrMapping/>
  </p:clrMapOvr>
  <p:transition spd="med">
    <p:pull/>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9" name="Google Shape;206;p35"/>
          <p:cNvSpPr txBox="1">
            <a:spLocks noGrp="1"/>
          </p:cNvSpPr>
          <p:nvPr>
            <p:ph type="title"/>
          </p:nvPr>
        </p:nvSpPr>
        <p:spPr>
          <a:xfrm>
            <a:off x="449766" y="151372"/>
            <a:ext cx="6415668"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dirty="0" smtClean="0"/>
              <a:t>Giới </a:t>
            </a:r>
            <a:r>
              <a:rPr lang="en-US" sz="3600" dirty="0" err="1" smtClean="0"/>
              <a:t>thiệu</a:t>
            </a:r>
            <a:r>
              <a:rPr lang="en-US" sz="3600" dirty="0" smtClean="0"/>
              <a:t> </a:t>
            </a:r>
            <a:r>
              <a:rPr lang="en-US" sz="3600" dirty="0" err="1" smtClean="0"/>
              <a:t>Đề</a:t>
            </a:r>
            <a:r>
              <a:rPr lang="en-US" sz="3600" dirty="0"/>
              <a:t> </a:t>
            </a:r>
            <a:r>
              <a:rPr lang="en-US" sz="3600" dirty="0" err="1" smtClean="0"/>
              <a:t>Tài</a:t>
            </a:r>
            <a:endParaRPr sz="3600" dirty="0"/>
          </a:p>
        </p:txBody>
      </p:sp>
      <p:sp>
        <p:nvSpPr>
          <p:cNvPr id="10" name="Google Shape;207;p35"/>
          <p:cNvSpPr txBox="1">
            <a:spLocks/>
          </p:cNvSpPr>
          <p:nvPr/>
        </p:nvSpPr>
        <p:spPr>
          <a:xfrm>
            <a:off x="0" y="194122"/>
            <a:ext cx="3645000" cy="7563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sz="6000" dirty="0">
                <a:latin typeface="Fira Sans Condensed ExtraBold" panose="020B0604020202020204" charset="0"/>
              </a:rPr>
              <a:t>1</a:t>
            </a:r>
          </a:p>
        </p:txBody>
      </p:sp>
      <p:sp>
        <p:nvSpPr>
          <p:cNvPr id="12" name="TextBox 11"/>
          <p:cNvSpPr txBox="1"/>
          <p:nvPr/>
        </p:nvSpPr>
        <p:spPr>
          <a:xfrm>
            <a:off x="449766" y="1035922"/>
            <a:ext cx="2576346" cy="523220"/>
          </a:xfrm>
          <a:prstGeom prst="rect">
            <a:avLst/>
          </a:prstGeom>
          <a:noFill/>
        </p:spPr>
        <p:txBody>
          <a:bodyPr wrap="none" rtlCol="0">
            <a:spAutoFit/>
          </a:bodyPr>
          <a:lstStyle/>
          <a:p>
            <a:r>
              <a:rPr lang="en-US" sz="2800" dirty="0" smtClean="0">
                <a:latin typeface="Fira Sans Condensed" panose="020B0604020202020204" charset="0"/>
              </a:rPr>
              <a:t>1.2 </a:t>
            </a:r>
            <a:r>
              <a:rPr lang="en-US" sz="2800" dirty="0" err="1" smtClean="0">
                <a:latin typeface="Fira Sans Condensed" panose="020B0604020202020204" charset="0"/>
              </a:rPr>
              <a:t>Mô</a:t>
            </a:r>
            <a:r>
              <a:rPr lang="en-US" sz="2800" dirty="0" smtClean="0">
                <a:latin typeface="Fira Sans Condensed" panose="020B0604020202020204" charset="0"/>
              </a:rPr>
              <a:t> </a:t>
            </a:r>
            <a:r>
              <a:rPr lang="en-US" sz="2800" dirty="0" err="1" smtClean="0">
                <a:latin typeface="Fira Sans Condensed" panose="020B0604020202020204" charset="0"/>
              </a:rPr>
              <a:t>tả</a:t>
            </a:r>
            <a:r>
              <a:rPr lang="en-US" sz="2800" dirty="0" smtClean="0">
                <a:latin typeface="Fira Sans Condensed" panose="020B0604020202020204" charset="0"/>
              </a:rPr>
              <a:t> </a:t>
            </a:r>
            <a:r>
              <a:rPr lang="en-US" sz="2800" dirty="0" err="1" smtClean="0">
                <a:latin typeface="Fira Sans Condensed" panose="020B0604020202020204" charset="0"/>
              </a:rPr>
              <a:t>dữ</a:t>
            </a:r>
            <a:r>
              <a:rPr lang="en-US" sz="2800" dirty="0" smtClean="0">
                <a:latin typeface="Fira Sans Condensed" panose="020B0604020202020204" charset="0"/>
              </a:rPr>
              <a:t> </a:t>
            </a:r>
            <a:r>
              <a:rPr lang="en-US" sz="2800" dirty="0" err="1" smtClean="0">
                <a:latin typeface="Fira Sans Condensed" panose="020B0604020202020204" charset="0"/>
              </a:rPr>
              <a:t>liệu</a:t>
            </a:r>
            <a:endParaRPr lang="en-US" sz="2800" dirty="0">
              <a:latin typeface="Fira Sans Condensed" panose="020B0604020202020204" charset="0"/>
            </a:endParaRPr>
          </a:p>
        </p:txBody>
      </p:sp>
      <p:sp>
        <p:nvSpPr>
          <p:cNvPr id="18" name="TextBox 17"/>
          <p:cNvSpPr txBox="1"/>
          <p:nvPr/>
        </p:nvSpPr>
        <p:spPr>
          <a:xfrm>
            <a:off x="8586438" y="4724245"/>
            <a:ext cx="387080" cy="307777"/>
          </a:xfrm>
          <a:prstGeom prst="rect">
            <a:avLst/>
          </a:prstGeom>
          <a:noFill/>
        </p:spPr>
        <p:txBody>
          <a:bodyPr wrap="square" rtlCol="0">
            <a:spAutoFit/>
          </a:bodyPr>
          <a:lstStyle/>
          <a:p>
            <a:r>
              <a:rPr lang="en-US" dirty="0"/>
              <a:t>7</a:t>
            </a:r>
            <a:endParaRPr lang="en-US" dirty="0"/>
          </a:p>
        </p:txBody>
      </p:sp>
      <p:sp>
        <p:nvSpPr>
          <p:cNvPr id="2" name="Rectangle 1"/>
          <p:cNvSpPr/>
          <p:nvPr/>
        </p:nvSpPr>
        <p:spPr>
          <a:xfrm>
            <a:off x="3645000" y="1559142"/>
            <a:ext cx="2374800" cy="5611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b="1" dirty="0" err="1" smtClean="0">
                <a:solidFill>
                  <a:srgbClr val="00B0F0"/>
                </a:solidFill>
                <a:latin typeface="Fira Sans Condensed" panose="020B0604020202020204" charset="0"/>
              </a:rPr>
              <a:t>Kết</a:t>
            </a:r>
            <a:r>
              <a:rPr lang="en-US" sz="2600" b="1" dirty="0" smtClean="0">
                <a:solidFill>
                  <a:srgbClr val="00B0F0"/>
                </a:solidFill>
                <a:latin typeface="Fira Sans Condensed" panose="020B0604020202020204" charset="0"/>
              </a:rPr>
              <a:t> </a:t>
            </a:r>
            <a:r>
              <a:rPr lang="en-US" sz="2600" b="1" dirty="0" err="1" smtClean="0">
                <a:solidFill>
                  <a:srgbClr val="00B0F0"/>
                </a:solidFill>
                <a:latin typeface="Fira Sans Condensed" panose="020B0604020202020204" charset="0"/>
              </a:rPr>
              <a:t>luận</a:t>
            </a:r>
            <a:r>
              <a:rPr lang="en-US" sz="2600" b="1" dirty="0" smtClean="0">
                <a:solidFill>
                  <a:srgbClr val="00B0F0"/>
                </a:solidFill>
                <a:latin typeface="Fira Sans Condensed" panose="020B0604020202020204" charset="0"/>
              </a:rPr>
              <a:t> </a:t>
            </a:r>
            <a:r>
              <a:rPr lang="en-US" sz="2600" b="1" dirty="0" err="1" smtClean="0">
                <a:solidFill>
                  <a:srgbClr val="00B0F0"/>
                </a:solidFill>
                <a:latin typeface="Fira Sans Condensed" panose="020B0604020202020204" charset="0"/>
              </a:rPr>
              <a:t>chung</a:t>
            </a:r>
            <a:endParaRPr lang="en-US" sz="2600" b="1" dirty="0">
              <a:solidFill>
                <a:srgbClr val="00B0F0"/>
              </a:solidFill>
              <a:latin typeface="Fira Sans Condensed" panose="020B0604020202020204" charset="0"/>
            </a:endParaRPr>
          </a:p>
        </p:txBody>
      </p:sp>
      <p:sp>
        <p:nvSpPr>
          <p:cNvPr id="3" name="TextBox 2"/>
          <p:cNvSpPr txBox="1"/>
          <p:nvPr/>
        </p:nvSpPr>
        <p:spPr>
          <a:xfrm>
            <a:off x="1108363" y="2604655"/>
            <a:ext cx="6289963" cy="1200329"/>
          </a:xfrm>
          <a:prstGeom prst="rect">
            <a:avLst/>
          </a:prstGeom>
          <a:noFill/>
        </p:spPr>
        <p:txBody>
          <a:bodyPr wrap="square" rtlCol="0">
            <a:spAutoFit/>
          </a:bodyPr>
          <a:lstStyle/>
          <a:p>
            <a:r>
              <a:rPr lang="en-US" sz="2400" dirty="0" err="1" smtClean="0">
                <a:latin typeface="Fira Sans Condensed" panose="020B0604020202020204" charset="0"/>
              </a:rPr>
              <a:t>Dữ</a:t>
            </a:r>
            <a:r>
              <a:rPr lang="en-US" sz="2400" dirty="0" smtClean="0">
                <a:latin typeface="Fira Sans Condensed" panose="020B0604020202020204" charset="0"/>
              </a:rPr>
              <a:t> </a:t>
            </a:r>
            <a:r>
              <a:rPr lang="en-US" sz="2400" dirty="0" err="1" smtClean="0">
                <a:latin typeface="Fira Sans Condensed" panose="020B0604020202020204" charset="0"/>
              </a:rPr>
              <a:t>liệu</a:t>
            </a:r>
            <a:r>
              <a:rPr lang="en-US" sz="2400" dirty="0" smtClean="0">
                <a:latin typeface="Fira Sans Condensed" panose="020B0604020202020204" charset="0"/>
              </a:rPr>
              <a:t> </a:t>
            </a:r>
            <a:r>
              <a:rPr lang="en-US" sz="2400" dirty="0" err="1" smtClean="0">
                <a:latin typeface="Fira Sans Condensed" panose="020B0604020202020204" charset="0"/>
              </a:rPr>
              <a:t>khá</a:t>
            </a:r>
            <a:r>
              <a:rPr lang="en-US" sz="2400" dirty="0" smtClean="0">
                <a:latin typeface="Fira Sans Condensed" panose="020B0604020202020204" charset="0"/>
              </a:rPr>
              <a:t> </a:t>
            </a:r>
            <a:r>
              <a:rPr lang="en-US" sz="2400" dirty="0" err="1" smtClean="0">
                <a:latin typeface="Fira Sans Condensed" panose="020B0604020202020204" charset="0"/>
              </a:rPr>
              <a:t>ít</a:t>
            </a:r>
            <a:r>
              <a:rPr lang="en-US" sz="2400" dirty="0" smtClean="0">
                <a:latin typeface="Fira Sans Condensed" panose="020B0604020202020204" charset="0"/>
              </a:rPr>
              <a:t>, </a:t>
            </a:r>
            <a:r>
              <a:rPr lang="en-US" sz="2400" dirty="0" err="1" smtClean="0">
                <a:latin typeface="Fira Sans Condensed" panose="020B0604020202020204" charset="0"/>
              </a:rPr>
              <a:t>chỉ</a:t>
            </a:r>
            <a:r>
              <a:rPr lang="en-US" sz="2400" dirty="0" smtClean="0">
                <a:latin typeface="Fira Sans Condensed" panose="020B0604020202020204" charset="0"/>
              </a:rPr>
              <a:t> </a:t>
            </a:r>
            <a:r>
              <a:rPr lang="en-US" sz="2400" dirty="0" err="1" smtClean="0">
                <a:latin typeface="Fira Sans Condensed" panose="020B0604020202020204" charset="0"/>
              </a:rPr>
              <a:t>với</a:t>
            </a:r>
            <a:r>
              <a:rPr lang="en-US" sz="2400" dirty="0" smtClean="0">
                <a:latin typeface="Fira Sans Condensed" panose="020B0604020202020204" charset="0"/>
              </a:rPr>
              <a:t> 4326 </a:t>
            </a:r>
            <a:r>
              <a:rPr lang="en-US" sz="2400" dirty="0" err="1" smtClean="0">
                <a:latin typeface="Fira Sans Condensed" panose="020B0604020202020204" charset="0"/>
              </a:rPr>
              <a:t>mẫu</a:t>
            </a:r>
            <a:r>
              <a:rPr lang="en-US" sz="2400" dirty="0" smtClean="0">
                <a:latin typeface="Fira Sans Condensed" panose="020B0604020202020204" charset="0"/>
              </a:rPr>
              <a:t> </a:t>
            </a:r>
            <a:r>
              <a:rPr lang="en-US" sz="2400" dirty="0" err="1" smtClean="0">
                <a:latin typeface="Fira Sans Condensed" panose="020B0604020202020204" charset="0"/>
              </a:rPr>
              <a:t>cho</a:t>
            </a:r>
            <a:r>
              <a:rPr lang="en-US" sz="2400" dirty="0" smtClean="0">
                <a:latin typeface="Fira Sans Condensed" panose="020B0604020202020204" charset="0"/>
              </a:rPr>
              <a:t> 5 </a:t>
            </a:r>
            <a:r>
              <a:rPr lang="en-US" sz="2400" dirty="0" err="1" smtClean="0">
                <a:latin typeface="Fira Sans Condensed" panose="020B0604020202020204" charset="0"/>
              </a:rPr>
              <a:t>lớp</a:t>
            </a:r>
            <a:r>
              <a:rPr lang="en-US" sz="2400" dirty="0" smtClean="0">
                <a:latin typeface="Fira Sans Condensed" panose="020B0604020202020204" charset="0"/>
              </a:rPr>
              <a:t>.</a:t>
            </a:r>
          </a:p>
          <a:p>
            <a:endParaRPr lang="en-US" sz="2400" dirty="0" smtClean="0">
              <a:latin typeface="Fira Sans Condensed" panose="020B0604020202020204" charset="0"/>
            </a:endParaRPr>
          </a:p>
          <a:p>
            <a:r>
              <a:rPr lang="en-US" sz="2400" dirty="0" err="1" smtClean="0">
                <a:latin typeface="Fira Sans Condensed" panose="020B0604020202020204" charset="0"/>
              </a:rPr>
              <a:t>Dữ</a:t>
            </a:r>
            <a:r>
              <a:rPr lang="en-US" sz="2400" dirty="0" smtClean="0">
                <a:latin typeface="Fira Sans Condensed" panose="020B0604020202020204" charset="0"/>
              </a:rPr>
              <a:t> </a:t>
            </a:r>
            <a:r>
              <a:rPr lang="en-US" sz="2400" dirty="0" err="1" smtClean="0">
                <a:latin typeface="Fira Sans Condensed" panose="020B0604020202020204" charset="0"/>
              </a:rPr>
              <a:t>liệu</a:t>
            </a:r>
            <a:r>
              <a:rPr lang="en-US" sz="2400" dirty="0" smtClean="0">
                <a:latin typeface="Fira Sans Condensed" panose="020B0604020202020204" charset="0"/>
              </a:rPr>
              <a:t> </a:t>
            </a:r>
            <a:r>
              <a:rPr lang="en-US" sz="2400" dirty="0" err="1" smtClean="0">
                <a:latin typeface="Fira Sans Condensed" panose="020B0604020202020204" charset="0"/>
              </a:rPr>
              <a:t>mất</a:t>
            </a:r>
            <a:r>
              <a:rPr lang="en-US" sz="2400" dirty="0" smtClean="0">
                <a:latin typeface="Fira Sans Condensed" panose="020B0604020202020204" charset="0"/>
              </a:rPr>
              <a:t> </a:t>
            </a:r>
            <a:r>
              <a:rPr lang="en-US" sz="2400" dirty="0" err="1" smtClean="0">
                <a:latin typeface="Fira Sans Condensed" panose="020B0604020202020204" charset="0"/>
              </a:rPr>
              <a:t>sự</a:t>
            </a:r>
            <a:r>
              <a:rPr lang="en-US" sz="2400" dirty="0" smtClean="0">
                <a:latin typeface="Fira Sans Condensed" panose="020B0604020202020204" charset="0"/>
              </a:rPr>
              <a:t> </a:t>
            </a:r>
            <a:r>
              <a:rPr lang="en-US" sz="2400" dirty="0" err="1" smtClean="0">
                <a:latin typeface="Fira Sans Condensed" panose="020B0604020202020204" charset="0"/>
              </a:rPr>
              <a:t>cân</a:t>
            </a:r>
            <a:r>
              <a:rPr lang="en-US" sz="2400" dirty="0" smtClean="0">
                <a:latin typeface="Fira Sans Condensed" panose="020B0604020202020204" charset="0"/>
              </a:rPr>
              <a:t> </a:t>
            </a:r>
            <a:r>
              <a:rPr lang="en-US" sz="2400" dirty="0" err="1" smtClean="0">
                <a:latin typeface="Fira Sans Condensed" panose="020B0604020202020204" charset="0"/>
              </a:rPr>
              <a:t>bằng</a:t>
            </a:r>
            <a:r>
              <a:rPr lang="en-US" sz="2400" dirty="0">
                <a:latin typeface="Fira Sans Condensed" panose="020B0604020202020204" charset="0"/>
              </a:rPr>
              <a:t> </a:t>
            </a:r>
            <a:r>
              <a:rPr lang="en-US" sz="2400" dirty="0" err="1" smtClean="0">
                <a:latin typeface="Fira Sans Condensed" panose="020B0604020202020204" charset="0"/>
              </a:rPr>
              <a:t>giữa</a:t>
            </a:r>
            <a:r>
              <a:rPr lang="en-US" sz="2400" dirty="0" smtClean="0">
                <a:latin typeface="Fira Sans Condensed" panose="020B0604020202020204" charset="0"/>
              </a:rPr>
              <a:t> </a:t>
            </a:r>
            <a:r>
              <a:rPr lang="en-US" sz="2400" dirty="0" err="1" smtClean="0">
                <a:latin typeface="Fira Sans Condensed" panose="020B0604020202020204" charset="0"/>
              </a:rPr>
              <a:t>các</a:t>
            </a:r>
            <a:r>
              <a:rPr lang="en-US" sz="2400" dirty="0" smtClean="0">
                <a:latin typeface="Fira Sans Condensed" panose="020B0604020202020204" charset="0"/>
              </a:rPr>
              <a:t> </a:t>
            </a:r>
            <a:r>
              <a:rPr lang="en-US" sz="2400" dirty="0" err="1" smtClean="0">
                <a:latin typeface="Fira Sans Condensed" panose="020B0604020202020204" charset="0"/>
              </a:rPr>
              <a:t>lớp</a:t>
            </a:r>
            <a:r>
              <a:rPr lang="en-US" sz="2400" dirty="0" smtClean="0">
                <a:latin typeface="Fira Sans Condensed" panose="020B0604020202020204" charset="0"/>
              </a:rPr>
              <a:t>. </a:t>
            </a:r>
            <a:endParaRPr lang="en-US" sz="2400" dirty="0">
              <a:latin typeface="Fira Sans Condensed" panose="020B0604020202020204" charset="0"/>
            </a:endParaRPr>
          </a:p>
        </p:txBody>
      </p:sp>
    </p:spTree>
    <p:extLst>
      <p:ext uri="{BB962C8B-B14F-4D97-AF65-F5344CB8AC3E}">
        <p14:creationId xmlns:p14="http://schemas.microsoft.com/office/powerpoint/2010/main" val="1183908439"/>
      </p:ext>
    </p:extLst>
  </p:cSld>
  <p:clrMapOvr>
    <a:masterClrMapping/>
  </p:clrMapOvr>
  <p:transition spd="med">
    <p:pull/>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69"/>
        <p:cNvGrpSpPr/>
        <p:nvPr/>
      </p:nvGrpSpPr>
      <p:grpSpPr>
        <a:xfrm>
          <a:off x="0" y="0"/>
          <a:ext cx="0" cy="0"/>
          <a:chOff x="0" y="0"/>
          <a:chExt cx="0" cy="0"/>
        </a:xfrm>
      </p:grpSpPr>
      <p:sp>
        <p:nvSpPr>
          <p:cNvPr id="9" name="Google Shape;206;p35"/>
          <p:cNvSpPr txBox="1">
            <a:spLocks noGrp="1"/>
          </p:cNvSpPr>
          <p:nvPr>
            <p:ph type="title"/>
          </p:nvPr>
        </p:nvSpPr>
        <p:spPr>
          <a:xfrm>
            <a:off x="449766" y="151372"/>
            <a:ext cx="6415668" cy="841800"/>
          </a:xfrm>
          <a:prstGeom prst="rect">
            <a:avLst/>
          </a:prstGeom>
        </p:spPr>
        <p:txBody>
          <a:bodyPr spcFirstLastPara="1" wrap="square" lIns="91425" tIns="91425" rIns="91425" bIns="91425" anchor="ctr" anchorCtr="0">
            <a:noAutofit/>
          </a:bodyPr>
          <a:lstStyle/>
          <a:p>
            <a:r>
              <a:rPr lang="en-US" sz="3600" b="1" dirty="0"/>
              <a:t>Support Vector Machine</a:t>
            </a:r>
          </a:p>
        </p:txBody>
      </p:sp>
      <p:sp>
        <p:nvSpPr>
          <p:cNvPr id="10" name="Google Shape;207;p35"/>
          <p:cNvSpPr txBox="1">
            <a:spLocks/>
          </p:cNvSpPr>
          <p:nvPr/>
        </p:nvSpPr>
        <p:spPr>
          <a:xfrm>
            <a:off x="0" y="194122"/>
            <a:ext cx="3645000" cy="7563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sz="6000" dirty="0">
                <a:latin typeface="Fira Sans Condensed ExtraBold" panose="020B0604020202020204" charset="0"/>
              </a:rPr>
              <a:t>2</a:t>
            </a:r>
          </a:p>
        </p:txBody>
      </p:sp>
      <p:sp>
        <p:nvSpPr>
          <p:cNvPr id="12" name="TextBox 11"/>
          <p:cNvSpPr txBox="1"/>
          <p:nvPr/>
        </p:nvSpPr>
        <p:spPr>
          <a:xfrm>
            <a:off x="449766" y="1035922"/>
            <a:ext cx="2222083" cy="523220"/>
          </a:xfrm>
          <a:prstGeom prst="rect">
            <a:avLst/>
          </a:prstGeom>
          <a:noFill/>
        </p:spPr>
        <p:txBody>
          <a:bodyPr wrap="none" rtlCol="0">
            <a:spAutoFit/>
          </a:bodyPr>
          <a:lstStyle/>
          <a:p>
            <a:r>
              <a:rPr lang="en-US" sz="2800" dirty="0" smtClean="0">
                <a:latin typeface="Fira Sans Condensed" panose="020B0604020202020204" charset="0"/>
              </a:rPr>
              <a:t>2.1 Định nghĩa</a:t>
            </a:r>
            <a:endParaRPr lang="en-US" sz="2800" dirty="0">
              <a:latin typeface="Fira Sans Condensed" panose="020B0604020202020204" charset="0"/>
            </a:endParaRPr>
          </a:p>
        </p:txBody>
      </p:sp>
      <p:sp>
        <p:nvSpPr>
          <p:cNvPr id="18" name="TextBox 17"/>
          <p:cNvSpPr txBox="1"/>
          <p:nvPr/>
        </p:nvSpPr>
        <p:spPr>
          <a:xfrm>
            <a:off x="8586438" y="4724245"/>
            <a:ext cx="387080" cy="307777"/>
          </a:xfrm>
          <a:prstGeom prst="rect">
            <a:avLst/>
          </a:prstGeom>
          <a:noFill/>
        </p:spPr>
        <p:txBody>
          <a:bodyPr wrap="square" rtlCol="0">
            <a:spAutoFit/>
          </a:bodyPr>
          <a:lstStyle/>
          <a:p>
            <a:r>
              <a:rPr lang="en-US" dirty="0"/>
              <a:t>8</a:t>
            </a:r>
            <a:endParaRPr lang="en-US" dirty="0"/>
          </a:p>
        </p:txBody>
      </p:sp>
      <p:sp>
        <p:nvSpPr>
          <p:cNvPr id="2" name="TextBox 1"/>
          <p:cNvSpPr txBox="1"/>
          <p:nvPr/>
        </p:nvSpPr>
        <p:spPr>
          <a:xfrm>
            <a:off x="3645000" y="1451255"/>
            <a:ext cx="5134978" cy="2805383"/>
          </a:xfrm>
          <a:prstGeom prst="rect">
            <a:avLst/>
          </a:prstGeom>
          <a:noFill/>
        </p:spPr>
        <p:txBody>
          <a:bodyPr wrap="square" rtlCol="0">
            <a:spAutoFit/>
          </a:bodyPr>
          <a:lstStyle/>
          <a:p>
            <a:pPr lvl="0">
              <a:lnSpc>
                <a:spcPct val="150000"/>
              </a:lnSpc>
            </a:pPr>
            <a:r>
              <a:rPr lang="en-US" sz="2400" dirty="0">
                <a:latin typeface="Fira Sans Condensed" panose="020B0604020202020204" charset="0"/>
              </a:rPr>
              <a:t>Support Vector Machine (SVM) là một thuật toán thuộc nhóm Supervised Learning (Học có giám sát) dùng để phân chia dữ liệu (Classification) thành các nhóm riêng biệt.</a:t>
            </a:r>
          </a:p>
        </p:txBody>
      </p:sp>
      <p:pic>
        <p:nvPicPr>
          <p:cNvPr id="3" name="Picture 2"/>
          <p:cNvPicPr>
            <a:picLocks noChangeAspect="1"/>
          </p:cNvPicPr>
          <p:nvPr/>
        </p:nvPicPr>
        <p:blipFill>
          <a:blip r:embed="rId4"/>
          <a:stretch>
            <a:fillRect/>
          </a:stretch>
        </p:blipFill>
        <p:spPr>
          <a:xfrm>
            <a:off x="260194" y="1601892"/>
            <a:ext cx="3095741" cy="2504110"/>
          </a:xfrm>
          <a:prstGeom prst="rect">
            <a:avLst/>
          </a:prstGeom>
        </p:spPr>
      </p:pic>
    </p:spTree>
  </p:cSld>
  <p:clrMapOvr>
    <a:masterClrMapping/>
  </p:clrMapOvr>
  <p:transition spd="med">
    <p:pull/>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69"/>
        <p:cNvGrpSpPr/>
        <p:nvPr/>
      </p:nvGrpSpPr>
      <p:grpSpPr>
        <a:xfrm>
          <a:off x="0" y="0"/>
          <a:ext cx="0" cy="0"/>
          <a:chOff x="0" y="0"/>
          <a:chExt cx="0" cy="0"/>
        </a:xfrm>
      </p:grpSpPr>
      <p:sp>
        <p:nvSpPr>
          <p:cNvPr id="9" name="Google Shape;206;p35"/>
          <p:cNvSpPr txBox="1">
            <a:spLocks noGrp="1"/>
          </p:cNvSpPr>
          <p:nvPr>
            <p:ph type="title"/>
          </p:nvPr>
        </p:nvSpPr>
        <p:spPr>
          <a:xfrm>
            <a:off x="449766" y="151372"/>
            <a:ext cx="6415668" cy="841800"/>
          </a:xfrm>
          <a:prstGeom prst="rect">
            <a:avLst/>
          </a:prstGeom>
        </p:spPr>
        <p:txBody>
          <a:bodyPr spcFirstLastPara="1" wrap="square" lIns="91425" tIns="91425" rIns="91425" bIns="91425" anchor="ctr" anchorCtr="0">
            <a:noAutofit/>
          </a:bodyPr>
          <a:lstStyle/>
          <a:p>
            <a:r>
              <a:rPr lang="en-US" sz="3600" b="1" dirty="0"/>
              <a:t>Support Vector Machine</a:t>
            </a:r>
          </a:p>
        </p:txBody>
      </p:sp>
      <p:sp>
        <p:nvSpPr>
          <p:cNvPr id="10" name="Google Shape;207;p35"/>
          <p:cNvSpPr txBox="1">
            <a:spLocks/>
          </p:cNvSpPr>
          <p:nvPr/>
        </p:nvSpPr>
        <p:spPr>
          <a:xfrm>
            <a:off x="0" y="194122"/>
            <a:ext cx="3645000" cy="7563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sz="6000" dirty="0" smtClean="0">
                <a:latin typeface="Fira Sans Condensed ExtraBold" panose="020B0604020202020204" charset="0"/>
              </a:rPr>
              <a:t>2</a:t>
            </a:r>
            <a:endParaRPr lang="en" sz="6000" dirty="0">
              <a:latin typeface="Fira Sans Condensed ExtraBold" panose="020B0604020202020204" charset="0"/>
            </a:endParaRPr>
          </a:p>
        </p:txBody>
      </p:sp>
      <p:sp>
        <p:nvSpPr>
          <p:cNvPr id="12" name="TextBox 11"/>
          <p:cNvSpPr txBox="1"/>
          <p:nvPr/>
        </p:nvSpPr>
        <p:spPr>
          <a:xfrm>
            <a:off x="449766" y="1035922"/>
            <a:ext cx="2307042" cy="523220"/>
          </a:xfrm>
          <a:prstGeom prst="rect">
            <a:avLst/>
          </a:prstGeom>
          <a:noFill/>
        </p:spPr>
        <p:txBody>
          <a:bodyPr wrap="none" rtlCol="0">
            <a:spAutoFit/>
          </a:bodyPr>
          <a:lstStyle/>
          <a:p>
            <a:r>
              <a:rPr lang="en-US" sz="2800" dirty="0" smtClean="0">
                <a:latin typeface="Fira Sans Condensed" panose="020B0604020202020204" charset="0"/>
              </a:rPr>
              <a:t>2.1  Định nghĩa</a:t>
            </a:r>
            <a:endParaRPr lang="en-US" sz="2800" dirty="0">
              <a:latin typeface="Fira Sans Condensed" panose="020B0604020202020204" charset="0"/>
            </a:endParaRPr>
          </a:p>
        </p:txBody>
      </p:sp>
      <p:sp>
        <p:nvSpPr>
          <p:cNvPr id="18" name="TextBox 17"/>
          <p:cNvSpPr txBox="1"/>
          <p:nvPr/>
        </p:nvSpPr>
        <p:spPr>
          <a:xfrm>
            <a:off x="8586438" y="4724245"/>
            <a:ext cx="387080" cy="307777"/>
          </a:xfrm>
          <a:prstGeom prst="rect">
            <a:avLst/>
          </a:prstGeom>
          <a:noFill/>
        </p:spPr>
        <p:txBody>
          <a:bodyPr wrap="square" rtlCol="0">
            <a:spAutoFit/>
          </a:bodyPr>
          <a:lstStyle/>
          <a:p>
            <a:r>
              <a:rPr lang="en-US" dirty="0"/>
              <a:t>9</a:t>
            </a:r>
            <a:endParaRPr lang="en-US" dirty="0"/>
          </a:p>
        </p:txBody>
      </p:sp>
      <p:sp>
        <p:nvSpPr>
          <p:cNvPr id="2" name="TextBox 1"/>
          <p:cNvSpPr txBox="1"/>
          <p:nvPr/>
        </p:nvSpPr>
        <p:spPr>
          <a:xfrm>
            <a:off x="170083" y="1559142"/>
            <a:ext cx="5134978" cy="2805383"/>
          </a:xfrm>
          <a:prstGeom prst="rect">
            <a:avLst/>
          </a:prstGeom>
          <a:noFill/>
        </p:spPr>
        <p:txBody>
          <a:bodyPr wrap="square" rtlCol="0">
            <a:spAutoFit/>
          </a:bodyPr>
          <a:lstStyle/>
          <a:p>
            <a:pPr lvl="0">
              <a:lnSpc>
                <a:spcPct val="150000"/>
              </a:lnSpc>
            </a:pPr>
            <a:r>
              <a:rPr lang="en-US" sz="2400" dirty="0" smtClean="0">
                <a:latin typeface="Fira Sans Condensed" panose="020B0604020202020204" charset="0"/>
              </a:rPr>
              <a:t>Đối với những bộ dữ liệu phức tạp hơn, </a:t>
            </a:r>
            <a:r>
              <a:rPr lang="en-US" sz="2400" dirty="0">
                <a:latin typeface="Fira Sans Condensed" panose="020B0604020202020204" charset="0"/>
              </a:rPr>
              <a:t>t</a:t>
            </a:r>
            <a:r>
              <a:rPr lang="vi-VN" sz="2400" dirty="0" smtClean="0">
                <a:latin typeface="Fira Sans Condensed" panose="020B0604020202020204" charset="0"/>
              </a:rPr>
              <a:t>a </a:t>
            </a:r>
            <a:r>
              <a:rPr lang="vi-VN" sz="2400" dirty="0">
                <a:latin typeface="Fira Sans Condensed" panose="020B0604020202020204" charset="0"/>
              </a:rPr>
              <a:t>cần dùng thuật toán để ánh xạ bộ data đó vào không gian nhiều chiều hơn (n chiều), từ đó tìm ra siêu mặt phẳng (hyperplane) để phân chia.</a:t>
            </a:r>
            <a:endParaRPr lang="en-US" sz="2400" dirty="0">
              <a:latin typeface="Fira Sans Condensed" panose="020B0604020202020204" charset="0"/>
            </a:endParaRPr>
          </a:p>
        </p:txBody>
      </p:sp>
      <p:pic>
        <p:nvPicPr>
          <p:cNvPr id="4" name="Picture 3"/>
          <p:cNvPicPr>
            <a:picLocks noChangeAspect="1"/>
          </p:cNvPicPr>
          <p:nvPr/>
        </p:nvPicPr>
        <p:blipFill>
          <a:blip r:embed="rId4"/>
          <a:stretch>
            <a:fillRect/>
          </a:stretch>
        </p:blipFill>
        <p:spPr>
          <a:xfrm>
            <a:off x="5553558" y="1559142"/>
            <a:ext cx="3226420" cy="3030730"/>
          </a:xfrm>
          <a:prstGeom prst="rect">
            <a:avLst/>
          </a:prstGeom>
        </p:spPr>
      </p:pic>
    </p:spTree>
    <p:extLst>
      <p:ext uri="{BB962C8B-B14F-4D97-AF65-F5344CB8AC3E}">
        <p14:creationId xmlns:p14="http://schemas.microsoft.com/office/powerpoint/2010/main" val="4062632882"/>
      </p:ext>
    </p:extLst>
  </p:cSld>
  <p:clrMapOvr>
    <a:masterClrMapping/>
  </p:clrMapOvr>
  <p:transition spd="med">
    <p:pull/>
  </p:transition>
  <p:timing>
    <p:tnLst>
      <p:par>
        <p:cTn id="1" dur="indefinite" restart="never" nodeType="tmRoot"/>
      </p:par>
    </p:tnLst>
  </p:timing>
</p:sld>
</file>

<file path=ppt/theme/theme1.xml><?xml version="1.0" encoding="utf-8"?>
<a:theme xmlns:a="http://schemas.openxmlformats.org/drawingml/2006/main" name="White Research Center by Slidesgo">
  <a:themeElements>
    <a:clrScheme name="Simple Light">
      <a:dk1>
        <a:srgbClr val="000000"/>
      </a:dk1>
      <a:lt1>
        <a:srgbClr val="FFFFFF"/>
      </a:lt1>
      <a:dk2>
        <a:srgbClr val="595959"/>
      </a:dk2>
      <a:lt2>
        <a:srgbClr val="EEEEEE"/>
      </a:lt2>
      <a:accent1>
        <a:srgbClr val="FFFFFF"/>
      </a:accent1>
      <a:accent2>
        <a:srgbClr val="000000"/>
      </a:accent2>
      <a:accent3>
        <a:srgbClr val="F3F3F3"/>
      </a:accent3>
      <a:accent4>
        <a:srgbClr val="999999"/>
      </a:accent4>
      <a:accent5>
        <a:srgbClr val="CCCCCC"/>
      </a:accent5>
      <a:accent6>
        <a:srgbClr val="E4E4E4"/>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822</TotalTime>
  <Words>1235</Words>
  <Application>Microsoft Office PowerPoint</Application>
  <PresentationFormat>On-screen Show (16:9)</PresentationFormat>
  <Paragraphs>221</Paragraphs>
  <Slides>36</Slides>
  <Notes>36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36</vt:i4>
      </vt:variant>
    </vt:vector>
  </HeadingPairs>
  <TitlesOfParts>
    <vt:vector size="45" baseType="lpstr">
      <vt:lpstr>Calibri</vt:lpstr>
      <vt:lpstr>Wingdings</vt:lpstr>
      <vt:lpstr>Fira Sans Condensed</vt:lpstr>
      <vt:lpstr>Cambria Math</vt:lpstr>
      <vt:lpstr>Muli</vt:lpstr>
      <vt:lpstr>Times New Roman</vt:lpstr>
      <vt:lpstr>Arial</vt:lpstr>
      <vt:lpstr>Fira Sans Condensed ExtraBold</vt:lpstr>
      <vt:lpstr>White Research Center by Slidesgo</vt:lpstr>
      <vt:lpstr>BÁO CÁO CUỐI KỲ</vt:lpstr>
      <vt:lpstr>PowerPoint Presentation</vt:lpstr>
      <vt:lpstr>2</vt:lpstr>
      <vt:lpstr>Giới thiệu đề tài</vt:lpstr>
      <vt:lpstr>Giới thiệu Đề Tài</vt:lpstr>
      <vt:lpstr>Giới thiệu Đề tài</vt:lpstr>
      <vt:lpstr>Giới thiệu Đề Tài</vt:lpstr>
      <vt:lpstr>Support Vector Machine</vt:lpstr>
      <vt:lpstr>Support Vector Machine</vt:lpstr>
      <vt:lpstr>Support Vector Machine</vt:lpstr>
      <vt:lpstr>Support Vector Machine</vt:lpstr>
      <vt:lpstr>Convolution neural network</vt:lpstr>
      <vt:lpstr>Convolution neural network</vt:lpstr>
      <vt:lpstr>Convolution neural network</vt:lpstr>
      <vt:lpstr>Convolution neural network</vt:lpstr>
      <vt:lpstr>Convolution neural network</vt:lpstr>
      <vt:lpstr>Convolution neural network</vt:lpstr>
      <vt:lpstr>Convolution neural network</vt:lpstr>
      <vt:lpstr>Convolution neural network</vt:lpstr>
      <vt:lpstr>Convolution neural network</vt:lpstr>
      <vt:lpstr>Transfer Learning</vt:lpstr>
      <vt:lpstr>Transfer Leaning</vt:lpstr>
      <vt:lpstr>Transfer Learning</vt:lpstr>
      <vt:lpstr>Transfer Learning</vt:lpstr>
      <vt:lpstr>Transfer Learning</vt:lpstr>
      <vt:lpstr>Transfer Learning</vt:lpstr>
      <vt:lpstr>Transfer Learning</vt:lpstr>
      <vt:lpstr>Transfer Learning</vt:lpstr>
      <vt:lpstr>Transfer Learning</vt:lpstr>
      <vt:lpstr>Transfer Learning</vt:lpstr>
      <vt:lpstr>Transfer Learning</vt:lpstr>
      <vt:lpstr>Transfer Learning</vt:lpstr>
      <vt:lpstr>Transfer Learning</vt:lpstr>
      <vt:lpstr>Kết quả và demo</vt:lpstr>
      <vt:lpstr>Kết quả và demo</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cuối kỳ</dc:title>
  <dc:creator>asus</dc:creator>
  <cp:lastModifiedBy>NguyenND</cp:lastModifiedBy>
  <cp:revision>89</cp:revision>
  <dcterms:modified xsi:type="dcterms:W3CDTF">2020-06-29T06:50:55Z</dcterms:modified>
</cp:coreProperties>
</file>