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12192000"/>
  <p:notesSz cx="6858000" cy="9144000"/>
  <p:embeddedFontLst>
    <p:embeddedFont>
      <p:font typeface="Open Sans"/>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8" roundtripDataSignature="AMtx7miHQdFtS2U6AI6xL+eWfMPhuAkL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OpenSans-bold.fntdata"/><Relationship Id="rId10" Type="http://schemas.openxmlformats.org/officeDocument/2006/relationships/slide" Target="slides/slide6.xml"/><Relationship Id="rId54" Type="http://schemas.openxmlformats.org/officeDocument/2006/relationships/font" Target="fonts/OpenSans-regular.fntdata"/><Relationship Id="rId13" Type="http://schemas.openxmlformats.org/officeDocument/2006/relationships/slide" Target="slides/slide9.xml"/><Relationship Id="rId57" Type="http://schemas.openxmlformats.org/officeDocument/2006/relationships/font" Target="fonts/OpenSans-boldItalic.fntdata"/><Relationship Id="rId12" Type="http://schemas.openxmlformats.org/officeDocument/2006/relationships/slide" Target="slides/slide8.xml"/><Relationship Id="rId56" Type="http://schemas.openxmlformats.org/officeDocument/2006/relationships/font" Target="fonts/OpenSans-italic.fntdata"/><Relationship Id="rId15" Type="http://schemas.openxmlformats.org/officeDocument/2006/relationships/slide" Target="slides/slide11.xml"/><Relationship Id="rId14" Type="http://schemas.openxmlformats.org/officeDocument/2006/relationships/slide" Target="slides/slide10.xml"/><Relationship Id="rId58"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5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0"/>
          <p:cNvSpPr/>
          <p:nvPr>
            <p:ph idx="2" type="pic"/>
          </p:nvPr>
        </p:nvSpPr>
        <p:spPr>
          <a:xfrm>
            <a:off x="5183188" y="987425"/>
            <a:ext cx="6172200" cy="4873625"/>
          </a:xfrm>
          <a:prstGeom prst="rect">
            <a:avLst/>
          </a:prstGeom>
          <a:noFill/>
          <a:ln>
            <a:noFill/>
          </a:ln>
        </p:spPr>
      </p:sp>
      <p:sp>
        <p:nvSpPr>
          <p:cNvPr id="68" name="Google Shape;68;p6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ph type="ctrTitle"/>
          </p:nvPr>
        </p:nvSpPr>
        <p:spPr>
          <a:xfrm>
            <a:off x="1525825" y="542070"/>
            <a:ext cx="9144000" cy="125935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600"/>
              <a:buFont typeface="Calibri"/>
              <a:buNone/>
            </a:pPr>
            <a:r>
              <a:rPr lang="en-US" sz="6600"/>
              <a:t>DataStage </a:t>
            </a:r>
            <a:endParaRPr/>
          </a:p>
        </p:txBody>
      </p:sp>
      <p:sp>
        <p:nvSpPr>
          <p:cNvPr id="89" name="Google Shape;89;p2"/>
          <p:cNvSpPr txBox="1"/>
          <p:nvPr>
            <p:ph idx="1" type="subTitle"/>
          </p:nvPr>
        </p:nvSpPr>
        <p:spPr>
          <a:xfrm>
            <a:off x="1524000" y="2091622"/>
            <a:ext cx="9144000" cy="316617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F1F1F"/>
              </a:buClr>
              <a:buSzPts val="3200"/>
              <a:buNone/>
            </a:pPr>
            <a:r>
              <a:rPr lang="en-US" sz="3200">
                <a:solidFill>
                  <a:srgbClr val="1F1F1F"/>
                </a:solidFill>
                <a:latin typeface="Arial"/>
                <a:ea typeface="Arial"/>
                <a:cs typeface="Arial"/>
                <a:sym typeface="Arial"/>
              </a:rPr>
              <a:t>Chương 1: </a:t>
            </a:r>
            <a:r>
              <a:rPr b="0" i="0" lang="en-US" sz="3200">
                <a:solidFill>
                  <a:srgbClr val="1F1F1F"/>
                </a:solidFill>
                <a:latin typeface="Arial"/>
                <a:ea typeface="Arial"/>
                <a:cs typeface="Arial"/>
                <a:sym typeface="Arial"/>
              </a:rPr>
              <a:t>Introduction DataStage</a:t>
            </a:r>
            <a:endParaRPr/>
          </a:p>
          <a:p>
            <a:pPr indent="0" lvl="0" marL="0" rtl="0" algn="l">
              <a:lnSpc>
                <a:spcPct val="90000"/>
              </a:lnSpc>
              <a:spcBef>
                <a:spcPts val="1000"/>
              </a:spcBef>
              <a:spcAft>
                <a:spcPts val="0"/>
              </a:spcAft>
              <a:buClr>
                <a:srgbClr val="1F1F1F"/>
              </a:buClr>
              <a:buSzPts val="3200"/>
              <a:buNone/>
            </a:pPr>
            <a:r>
              <a:rPr lang="en-US" sz="3200">
                <a:solidFill>
                  <a:srgbClr val="1F1F1F"/>
                </a:solidFill>
                <a:latin typeface="Arial"/>
                <a:ea typeface="Arial"/>
                <a:cs typeface="Arial"/>
                <a:sym typeface="Arial"/>
              </a:rPr>
              <a:t>Chương 2: </a:t>
            </a:r>
            <a:r>
              <a:rPr b="0" i="0" lang="en-US" sz="3200">
                <a:solidFill>
                  <a:srgbClr val="1F1F1F"/>
                </a:solidFill>
                <a:latin typeface="Arial"/>
                <a:ea typeface="Arial"/>
                <a:cs typeface="Arial"/>
                <a:sym typeface="Arial"/>
              </a:rPr>
              <a:t>DataStage Administration</a:t>
            </a:r>
            <a:endParaRPr/>
          </a:p>
          <a:p>
            <a:pPr indent="0" lvl="0" marL="0" rtl="0" algn="l">
              <a:lnSpc>
                <a:spcPct val="90000"/>
              </a:lnSpc>
              <a:spcBef>
                <a:spcPts val="1000"/>
              </a:spcBef>
              <a:spcAft>
                <a:spcPts val="0"/>
              </a:spcAft>
              <a:buClr>
                <a:srgbClr val="1F1F1F"/>
              </a:buClr>
              <a:buSzPts val="3200"/>
              <a:buNone/>
            </a:pPr>
            <a:r>
              <a:rPr lang="en-US" sz="3200">
                <a:solidFill>
                  <a:srgbClr val="1F1F1F"/>
                </a:solidFill>
                <a:latin typeface="Arial"/>
                <a:ea typeface="Arial"/>
                <a:cs typeface="Arial"/>
                <a:sym typeface="Arial"/>
              </a:rPr>
              <a:t>Chương 3: </a:t>
            </a:r>
            <a:r>
              <a:rPr b="0" i="0" lang="en-US" sz="3200">
                <a:solidFill>
                  <a:srgbClr val="1F1F1F"/>
                </a:solidFill>
                <a:latin typeface="Arial"/>
                <a:ea typeface="Arial"/>
                <a:cs typeface="Arial"/>
                <a:sym typeface="Arial"/>
              </a:rPr>
              <a:t>Parallel jobs</a:t>
            </a:r>
            <a:endParaRPr/>
          </a:p>
          <a:p>
            <a:pPr indent="0" lvl="0" marL="0" rtl="0" algn="l">
              <a:lnSpc>
                <a:spcPct val="90000"/>
              </a:lnSpc>
              <a:spcBef>
                <a:spcPts val="1000"/>
              </a:spcBef>
              <a:spcAft>
                <a:spcPts val="0"/>
              </a:spcAft>
              <a:buClr>
                <a:srgbClr val="1F1F1F"/>
              </a:buClr>
              <a:buSzPts val="3200"/>
              <a:buNone/>
            </a:pPr>
            <a:r>
              <a:rPr b="0" i="0" lang="en-US" sz="3200">
                <a:solidFill>
                  <a:srgbClr val="1F1F1F"/>
                </a:solidFill>
                <a:latin typeface="Arial"/>
                <a:ea typeface="Arial"/>
                <a:cs typeface="Arial"/>
                <a:sym typeface="Arial"/>
              </a:rPr>
              <a:t>Chương 4: Work with metadata</a:t>
            </a:r>
            <a:endParaRPr sz="3200"/>
          </a:p>
        </p:txBody>
      </p:sp>
      <p:sp>
        <p:nvSpPr>
          <p:cNvPr id="90" name="Google Shape;9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Quản lý user and group </a:t>
            </a:r>
            <a:endParaRPr/>
          </a:p>
        </p:txBody>
      </p:sp>
      <p:sp>
        <p:nvSpPr>
          <p:cNvPr id="154" name="Google Shape;154;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Người dùng là thành viên của nhóm sẽ được sở hữu các quyền của nhóm đó </a:t>
            </a:r>
            <a:endParaRPr/>
          </a:p>
          <a:p>
            <a:pPr indent="-228600" lvl="0" marL="228600" rtl="0" algn="l">
              <a:lnSpc>
                <a:spcPct val="90000"/>
              </a:lnSpc>
              <a:spcBef>
                <a:spcPts val="1000"/>
              </a:spcBef>
              <a:spcAft>
                <a:spcPts val="0"/>
              </a:spcAft>
              <a:buClr>
                <a:schemeClr val="dk1"/>
              </a:buClr>
              <a:buSzPts val="2800"/>
              <a:buChar char="•"/>
            </a:pPr>
            <a:r>
              <a:rPr lang="en-US"/>
              <a:t>Quyền được cung cấp dưới dạng vai trò, có 2 loại vai trò: quản trị viên (đầy đủ quyền) và người dùng (hạn chế quyền).</a:t>
            </a:r>
            <a:endParaRPr/>
          </a:p>
          <a:p>
            <a:pPr indent="-228600" lvl="0" marL="228600" rtl="0" algn="l">
              <a:lnSpc>
                <a:spcPct val="90000"/>
              </a:lnSpc>
              <a:spcBef>
                <a:spcPts val="1000"/>
              </a:spcBef>
              <a:spcAft>
                <a:spcPts val="0"/>
              </a:spcAft>
              <a:buClr>
                <a:schemeClr val="dk1"/>
              </a:buClr>
              <a:buSzPts val="2800"/>
              <a:buChar char="•"/>
            </a:pPr>
            <a:r>
              <a:rPr lang="en-US"/>
              <a:t>Quyền của người dùng trong Datastage được chỉ định trong Administrator client bởi Administrator Datastage</a:t>
            </a:r>
            <a:endParaRPr/>
          </a:p>
          <a:p>
            <a:pPr indent="-228600" lvl="0" marL="228600" rtl="0" algn="l">
              <a:lnSpc>
                <a:spcPct val="90000"/>
              </a:lnSpc>
              <a:spcBef>
                <a:spcPts val="1000"/>
              </a:spcBef>
              <a:spcAft>
                <a:spcPts val="0"/>
              </a:spcAft>
              <a:buClr>
                <a:schemeClr val="dk1"/>
              </a:buClr>
              <a:buSzPts val="2800"/>
              <a:buChar char="•"/>
            </a:pPr>
            <a:r>
              <a:rPr lang="en-US"/>
              <a:t>Quản trị viên:</a:t>
            </a:r>
            <a:endParaRPr/>
          </a:p>
          <a:p>
            <a:pPr indent="-228600" lvl="1" marL="685800" rtl="0" algn="l">
              <a:lnSpc>
                <a:spcPct val="90000"/>
              </a:lnSpc>
              <a:spcBef>
                <a:spcPts val="500"/>
              </a:spcBef>
              <a:spcAft>
                <a:spcPts val="0"/>
              </a:spcAft>
              <a:buClr>
                <a:schemeClr val="dk1"/>
              </a:buClr>
              <a:buSzPts val="2400"/>
              <a:buChar char="•"/>
            </a:pPr>
            <a:r>
              <a:rPr lang="en-US"/>
              <a:t>Quyền hạn đầy đủ trong Administrator client </a:t>
            </a:r>
            <a:endParaRPr/>
          </a:p>
          <a:p>
            <a:pPr indent="-228600" lvl="1" marL="685800" rtl="0" algn="l">
              <a:lnSpc>
                <a:spcPct val="90000"/>
              </a:lnSpc>
              <a:spcBef>
                <a:spcPts val="500"/>
              </a:spcBef>
              <a:spcAft>
                <a:spcPts val="0"/>
              </a:spcAft>
              <a:buClr>
                <a:schemeClr val="dk1"/>
              </a:buClr>
              <a:buSzPts val="2400"/>
              <a:buChar char="•"/>
            </a:pPr>
            <a:r>
              <a:rPr lang="en-US"/>
              <a:t>Quyền phát triển và vận hành đầy đủ trong Designer và Director </a:t>
            </a:r>
            <a:endParaRPr/>
          </a:p>
        </p:txBody>
      </p:sp>
      <p:sp>
        <p:nvSpPr>
          <p:cNvPr id="155" name="Google Shape;15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838200" y="365126"/>
            <a:ext cx="10515600" cy="9599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Assigning Datastage role</a:t>
            </a:r>
            <a:endParaRPr/>
          </a:p>
        </p:txBody>
      </p:sp>
      <p:sp>
        <p:nvSpPr>
          <p:cNvPr id="161" name="Google Shape;161;p12"/>
          <p:cNvSpPr txBox="1"/>
          <p:nvPr>
            <p:ph idx="1" type="body"/>
          </p:nvPr>
        </p:nvSpPr>
        <p:spPr>
          <a:xfrm>
            <a:off x="838200" y="1418141"/>
            <a:ext cx="10515600" cy="475882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Hai loại vai trò </a:t>
            </a:r>
            <a:endParaRPr/>
          </a:p>
          <a:p>
            <a:pPr indent="-228600" lvl="0" marL="228600" rtl="0" algn="l">
              <a:lnSpc>
                <a:spcPct val="90000"/>
              </a:lnSpc>
              <a:spcBef>
                <a:spcPts val="1000"/>
              </a:spcBef>
              <a:spcAft>
                <a:spcPts val="0"/>
              </a:spcAft>
              <a:buClr>
                <a:schemeClr val="dk1"/>
              </a:buClr>
              <a:buSzPts val="2400"/>
              <a:buChar char="•"/>
            </a:pPr>
            <a:r>
              <a:rPr lang="en-US" sz="2400"/>
              <a:t>Suite roles: cung cấp quyền hạn chung cho toàn bộ hệ thống Information Server. VD :</a:t>
            </a:r>
            <a:endParaRPr/>
          </a:p>
          <a:p>
            <a:pPr indent="-228600" lvl="1" marL="685800" rtl="0" algn="l">
              <a:lnSpc>
                <a:spcPct val="90000"/>
              </a:lnSpc>
              <a:spcBef>
                <a:spcPts val="500"/>
              </a:spcBef>
              <a:spcAft>
                <a:spcPts val="0"/>
              </a:spcAft>
              <a:buClr>
                <a:schemeClr val="dk1"/>
              </a:buClr>
              <a:buSzPts val="2400"/>
              <a:buChar char="•"/>
            </a:pPr>
            <a:r>
              <a:rPr lang="en-US"/>
              <a:t>Suite Administrator: Có quyền truy cập và quản lý toàn bộ hệ thống.</a:t>
            </a:r>
            <a:endParaRPr/>
          </a:p>
          <a:p>
            <a:pPr indent="-228600" lvl="1" marL="685800" rtl="0" algn="l">
              <a:lnSpc>
                <a:spcPct val="90000"/>
              </a:lnSpc>
              <a:spcBef>
                <a:spcPts val="500"/>
              </a:spcBef>
              <a:spcAft>
                <a:spcPts val="0"/>
              </a:spcAft>
              <a:buClr>
                <a:schemeClr val="dk1"/>
              </a:buClr>
              <a:buSzPts val="2400"/>
              <a:buChar char="•"/>
            </a:pPr>
            <a:r>
              <a:rPr lang="en-US"/>
              <a:t>Suite User: Có quyền sử dụng các chức năng cơ bản của hệ thống. </a:t>
            </a:r>
            <a:endParaRPr/>
          </a:p>
          <a:p>
            <a:pPr indent="-228600" lvl="0" marL="228600" rtl="0" algn="l">
              <a:lnSpc>
                <a:spcPct val="90000"/>
              </a:lnSpc>
              <a:spcBef>
                <a:spcPts val="1000"/>
              </a:spcBef>
              <a:spcAft>
                <a:spcPts val="0"/>
              </a:spcAft>
              <a:buClr>
                <a:schemeClr val="dk1"/>
              </a:buClr>
              <a:buSzPts val="2400"/>
              <a:buChar char="•"/>
            </a:pPr>
            <a:r>
              <a:rPr lang="en-US" sz="2400"/>
              <a:t>Suite component roles :cung cấp quyền hạn cụ thể cho từng sản phẩm hoặc thành phần trong Information Server chẳng hạn như Datastage .VD:</a:t>
            </a:r>
            <a:endParaRPr/>
          </a:p>
          <a:p>
            <a:pPr indent="-228600" lvl="1" marL="685800" rtl="0" algn="l">
              <a:lnSpc>
                <a:spcPct val="90000"/>
              </a:lnSpc>
              <a:spcBef>
                <a:spcPts val="500"/>
              </a:spcBef>
              <a:spcAft>
                <a:spcPts val="0"/>
              </a:spcAft>
              <a:buClr>
                <a:schemeClr val="dk1"/>
              </a:buClr>
              <a:buSzPts val="2400"/>
              <a:buChar char="•"/>
            </a:pPr>
            <a:r>
              <a:rPr lang="en-US"/>
              <a:t>DataStage Administrator: Có quyền quản lý toàn bộ các chức năng trong DataStage, bao gồm cả các quyền vận hành trong các ứng dụng Designer và Director.</a:t>
            </a:r>
            <a:endParaRPr/>
          </a:p>
          <a:p>
            <a:pPr indent="-228600" lvl="1" marL="685800" rtl="0" algn="l">
              <a:lnSpc>
                <a:spcPct val="90000"/>
              </a:lnSpc>
              <a:spcBef>
                <a:spcPts val="500"/>
              </a:spcBef>
              <a:spcAft>
                <a:spcPts val="0"/>
              </a:spcAft>
              <a:buClr>
                <a:schemeClr val="dk1"/>
              </a:buClr>
              <a:buSzPts val="2400"/>
              <a:buChar char="•"/>
            </a:pPr>
            <a:r>
              <a:rPr lang="en-US"/>
              <a:t>DataStage User: Có quyền hạn chế hơn, chỉ cho phép thực hiện các nhiệm vụ cụ thể được phân quyền bởi quản trị viên DataStage.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62" name="Google Shape;162;p12"/>
          <p:cNvSpPr/>
          <p:nvPr/>
        </p:nvSpPr>
        <p:spPr>
          <a:xfrm>
            <a:off x="0" y="-184666"/>
            <a:ext cx="184731"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3" name="Google Shape;163;p12"/>
          <p:cNvSpPr/>
          <p:nvPr/>
        </p:nvSpPr>
        <p:spPr>
          <a:xfrm>
            <a:off x="0" y="-184666"/>
            <a:ext cx="264816"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4" name="Google Shape;16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Datastage Administrator project tab</a:t>
            </a:r>
            <a:endParaRPr/>
          </a:p>
        </p:txBody>
      </p:sp>
      <p:pic>
        <p:nvPicPr>
          <p:cNvPr id="170" name="Google Shape;170;p13"/>
          <p:cNvPicPr preferRelativeResize="0"/>
          <p:nvPr>
            <p:ph idx="1" type="body"/>
          </p:nvPr>
        </p:nvPicPr>
        <p:blipFill rotWithShape="1">
          <a:blip r:embed="rId3">
            <a:alphaModFix/>
          </a:blip>
          <a:srcRect b="0" l="0" r="0" t="0"/>
          <a:stretch/>
        </p:blipFill>
        <p:spPr>
          <a:xfrm>
            <a:off x="2382119" y="2246158"/>
            <a:ext cx="6734504" cy="3815820"/>
          </a:xfrm>
          <a:prstGeom prst="rect">
            <a:avLst/>
          </a:prstGeom>
          <a:noFill/>
          <a:ln>
            <a:noFill/>
          </a:ln>
        </p:spPr>
      </p:pic>
      <p:sp>
        <p:nvSpPr>
          <p:cNvPr id="171" name="Google Shape;171;p13"/>
          <p:cNvSpPr txBox="1"/>
          <p:nvPr/>
        </p:nvSpPr>
        <p:spPr>
          <a:xfrm>
            <a:off x="6499358" y="1538601"/>
            <a:ext cx="24530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Xác định thuộc tính cho dự án </a:t>
            </a:r>
            <a:endParaRPr/>
          </a:p>
        </p:txBody>
      </p:sp>
      <p:cxnSp>
        <p:nvCxnSpPr>
          <p:cNvPr id="172" name="Google Shape;172;p13"/>
          <p:cNvCxnSpPr/>
          <p:nvPr/>
        </p:nvCxnSpPr>
        <p:spPr>
          <a:xfrm flipH="1">
            <a:off x="6822410" y="1905456"/>
            <a:ext cx="542069" cy="2140901"/>
          </a:xfrm>
          <a:prstGeom prst="straightConnector1">
            <a:avLst/>
          </a:prstGeom>
          <a:noFill/>
          <a:ln cap="flat" cmpd="sng" w="9525">
            <a:solidFill>
              <a:schemeClr val="accent1"/>
            </a:solidFill>
            <a:prstDash val="solid"/>
            <a:miter lim="800000"/>
            <a:headEnd len="sm" w="sm" type="none"/>
            <a:tailEnd len="med" w="med" type="triangle"/>
          </a:ln>
        </p:spPr>
      </p:cxnSp>
      <p:sp>
        <p:nvSpPr>
          <p:cNvPr id="173" name="Google Shape;173;p13"/>
          <p:cNvSpPr txBox="1"/>
          <p:nvPr/>
        </p:nvSpPr>
        <p:spPr>
          <a:xfrm>
            <a:off x="9669643" y="5218103"/>
            <a:ext cx="234349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Đường dẫn đến information server web console </a:t>
            </a:r>
            <a:endParaRPr/>
          </a:p>
        </p:txBody>
      </p:sp>
      <p:cxnSp>
        <p:nvCxnSpPr>
          <p:cNvPr id="174" name="Google Shape;174;p13"/>
          <p:cNvCxnSpPr/>
          <p:nvPr/>
        </p:nvCxnSpPr>
        <p:spPr>
          <a:xfrm flipH="1">
            <a:off x="8634783" y="5749222"/>
            <a:ext cx="1637160" cy="82131"/>
          </a:xfrm>
          <a:prstGeom prst="straightConnector1">
            <a:avLst/>
          </a:prstGeom>
          <a:noFill/>
          <a:ln cap="flat" cmpd="sng" w="9525">
            <a:solidFill>
              <a:schemeClr val="accent1"/>
            </a:solidFill>
            <a:prstDash val="solid"/>
            <a:miter lim="800000"/>
            <a:headEnd len="sm" w="sm" type="none"/>
            <a:tailEnd len="med" w="med" type="triangle"/>
          </a:ln>
        </p:spPr>
      </p:cxnSp>
      <p:sp>
        <p:nvSpPr>
          <p:cNvPr id="175" name="Google Shape;17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Datastage Administrator general tab</a:t>
            </a:r>
            <a:endParaRPr/>
          </a:p>
        </p:txBody>
      </p:sp>
      <p:pic>
        <p:nvPicPr>
          <p:cNvPr id="181" name="Google Shape;181;p14"/>
          <p:cNvPicPr preferRelativeResize="0"/>
          <p:nvPr>
            <p:ph idx="1" type="body"/>
          </p:nvPr>
        </p:nvPicPr>
        <p:blipFill rotWithShape="1">
          <a:blip r:embed="rId3">
            <a:alphaModFix/>
          </a:blip>
          <a:srcRect b="0" l="0" r="0" t="0"/>
          <a:stretch/>
        </p:blipFill>
        <p:spPr>
          <a:xfrm>
            <a:off x="2208270" y="1885740"/>
            <a:ext cx="7406620" cy="4198139"/>
          </a:xfrm>
          <a:prstGeom prst="rect">
            <a:avLst/>
          </a:prstGeom>
          <a:noFill/>
          <a:ln>
            <a:noFill/>
          </a:ln>
        </p:spPr>
      </p:pic>
      <p:sp>
        <p:nvSpPr>
          <p:cNvPr id="182" name="Google Shape;182;p14"/>
          <p:cNvSpPr txBox="1"/>
          <p:nvPr/>
        </p:nvSpPr>
        <p:spPr>
          <a:xfrm>
            <a:off x="8131042" y="3909471"/>
            <a:ext cx="23818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Cài đặt biến môi trường </a:t>
            </a:r>
            <a:endParaRPr/>
          </a:p>
        </p:txBody>
      </p:sp>
      <p:cxnSp>
        <p:nvCxnSpPr>
          <p:cNvPr id="183" name="Google Shape;183;p14"/>
          <p:cNvCxnSpPr/>
          <p:nvPr/>
        </p:nvCxnSpPr>
        <p:spPr>
          <a:xfrm rot="10800000">
            <a:off x="6225586" y="4320129"/>
            <a:ext cx="2097097" cy="38328"/>
          </a:xfrm>
          <a:prstGeom prst="straightConnector1">
            <a:avLst/>
          </a:prstGeom>
          <a:noFill/>
          <a:ln cap="flat" cmpd="sng" w="9525">
            <a:solidFill>
              <a:schemeClr val="accent1"/>
            </a:solidFill>
            <a:prstDash val="solid"/>
            <a:miter lim="800000"/>
            <a:headEnd len="sm" w="sm" type="none"/>
            <a:tailEnd len="med" w="med" type="triangle"/>
          </a:ln>
        </p:spPr>
      </p:cxnSp>
      <p:sp>
        <p:nvSpPr>
          <p:cNvPr id="184" name="Google Shape;18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838200" y="0"/>
            <a:ext cx="10515600" cy="7918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Calibri"/>
              <a:buNone/>
            </a:pPr>
            <a:r>
              <a:rPr b="0" i="0" lang="en-US">
                <a:solidFill>
                  <a:srgbClr val="1F1F1F"/>
                </a:solidFill>
              </a:rPr>
              <a:t>Environment variables</a:t>
            </a:r>
            <a:endParaRPr/>
          </a:p>
        </p:txBody>
      </p:sp>
      <p:sp>
        <p:nvSpPr>
          <p:cNvPr id="190" name="Google Shape;190;p15"/>
          <p:cNvSpPr txBox="1"/>
          <p:nvPr>
            <p:ph idx="1" type="body"/>
          </p:nvPr>
        </p:nvSpPr>
        <p:spPr>
          <a:xfrm>
            <a:off x="838200" y="791861"/>
            <a:ext cx="10515600" cy="538510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Biến môi trường $APT_CONFIG_FILE:chỉ định đường dẫn đến tệp cấu hình mặc định cho dự án.Bất kì parallel job nào trong dự án theo mặc định đều sẽ chạy dưới tệp cấu hình này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91" name="Google Shape;191;p15"/>
          <p:cNvPicPr preferRelativeResize="0"/>
          <p:nvPr/>
        </p:nvPicPr>
        <p:blipFill rotWithShape="1">
          <a:blip r:embed="rId3">
            <a:alphaModFix/>
          </a:blip>
          <a:srcRect b="0" l="0" r="0" t="0"/>
          <a:stretch/>
        </p:blipFill>
        <p:spPr>
          <a:xfrm>
            <a:off x="5058970" y="1829437"/>
            <a:ext cx="6379244" cy="4574099"/>
          </a:xfrm>
          <a:prstGeom prst="rect">
            <a:avLst/>
          </a:prstGeom>
          <a:noFill/>
          <a:ln>
            <a:noFill/>
          </a:ln>
        </p:spPr>
      </p:pic>
      <p:sp>
        <p:nvSpPr>
          <p:cNvPr id="192" name="Google Shape;192;p15"/>
          <p:cNvSpPr txBox="1"/>
          <p:nvPr/>
        </p:nvSpPr>
        <p:spPr>
          <a:xfrm>
            <a:off x="629677" y="3484412"/>
            <a:ext cx="197663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Biến môi trường parallel </a:t>
            </a:r>
            <a:endParaRPr/>
          </a:p>
        </p:txBody>
      </p:sp>
      <p:cxnSp>
        <p:nvCxnSpPr>
          <p:cNvPr id="193" name="Google Shape;193;p15"/>
          <p:cNvCxnSpPr/>
          <p:nvPr/>
        </p:nvCxnSpPr>
        <p:spPr>
          <a:xfrm>
            <a:off x="2299689" y="3772584"/>
            <a:ext cx="3225039" cy="0"/>
          </a:xfrm>
          <a:prstGeom prst="straightConnector1">
            <a:avLst/>
          </a:prstGeom>
          <a:noFill/>
          <a:ln cap="flat" cmpd="sng" w="9525">
            <a:solidFill>
              <a:schemeClr val="accent1"/>
            </a:solidFill>
            <a:prstDash val="solid"/>
            <a:miter lim="800000"/>
            <a:headEnd len="sm" w="sm" type="none"/>
            <a:tailEnd len="med" w="med" type="triangle"/>
          </a:ln>
        </p:spPr>
      </p:cxnSp>
      <p:sp>
        <p:nvSpPr>
          <p:cNvPr id="194" name="Google Shape;194;p15"/>
          <p:cNvSpPr txBox="1"/>
          <p:nvPr/>
        </p:nvSpPr>
        <p:spPr>
          <a:xfrm>
            <a:off x="711808" y="5229054"/>
            <a:ext cx="22777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Đường dẫn configugration file </a:t>
            </a:r>
            <a:endParaRPr/>
          </a:p>
        </p:txBody>
      </p:sp>
      <p:cxnSp>
        <p:nvCxnSpPr>
          <p:cNvPr id="195" name="Google Shape;195;p15"/>
          <p:cNvCxnSpPr/>
          <p:nvPr/>
        </p:nvCxnSpPr>
        <p:spPr>
          <a:xfrm flipH="1" rot="10800000">
            <a:off x="2496805" y="4462491"/>
            <a:ext cx="6942869" cy="1253241"/>
          </a:xfrm>
          <a:prstGeom prst="straightConnector1">
            <a:avLst/>
          </a:prstGeom>
          <a:noFill/>
          <a:ln cap="flat" cmpd="sng" w="9525">
            <a:solidFill>
              <a:schemeClr val="accent1"/>
            </a:solidFill>
            <a:prstDash val="solid"/>
            <a:miter lim="800000"/>
            <a:headEnd len="sm" w="sm" type="none"/>
            <a:tailEnd len="med" w="med" type="triangle"/>
          </a:ln>
        </p:spPr>
      </p:cxnSp>
      <p:sp>
        <p:nvSpPr>
          <p:cNvPr id="196" name="Google Shape;19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Calibri"/>
              <a:buNone/>
            </a:pPr>
            <a:r>
              <a:rPr b="0" i="0" lang="en-US">
                <a:solidFill>
                  <a:srgbClr val="1F1F1F"/>
                </a:solidFill>
              </a:rPr>
              <a:t>Environment reporting variables</a:t>
            </a:r>
            <a:endParaRPr/>
          </a:p>
        </p:txBody>
      </p:sp>
      <p:sp>
        <p:nvSpPr>
          <p:cNvPr id="202" name="Google Shape;20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OSH và Score cung cấp</a:t>
            </a:r>
            <a:endParaRPr/>
          </a:p>
          <a:p>
            <a:pPr indent="0" lvl="0" marL="0" rtl="0" algn="l">
              <a:lnSpc>
                <a:spcPct val="90000"/>
              </a:lnSpc>
              <a:spcBef>
                <a:spcPts val="1000"/>
              </a:spcBef>
              <a:spcAft>
                <a:spcPts val="0"/>
              </a:spcAft>
              <a:buClr>
                <a:schemeClr val="dk1"/>
              </a:buClr>
              <a:buSzPts val="2800"/>
              <a:buNone/>
            </a:pPr>
            <a:r>
              <a:rPr lang="en-US"/>
              <a:t> thông tin hữu ích cho việc gỡ </a:t>
            </a:r>
            <a:endParaRPr/>
          </a:p>
          <a:p>
            <a:pPr indent="0" lvl="0" marL="0" rtl="0" algn="l">
              <a:lnSpc>
                <a:spcPct val="90000"/>
              </a:lnSpc>
              <a:spcBef>
                <a:spcPts val="1000"/>
              </a:spcBef>
              <a:spcAft>
                <a:spcPts val="0"/>
              </a:spcAft>
              <a:buClr>
                <a:schemeClr val="dk1"/>
              </a:buClr>
              <a:buSzPts val="2800"/>
              <a:buNone/>
            </a:pPr>
            <a:r>
              <a:rPr lang="en-US"/>
              <a:t>lỗi các parallel job </a:t>
            </a:r>
            <a:endParaRPr/>
          </a:p>
        </p:txBody>
      </p:sp>
      <p:pic>
        <p:nvPicPr>
          <p:cNvPr id="203" name="Google Shape;203;p16"/>
          <p:cNvPicPr preferRelativeResize="0"/>
          <p:nvPr/>
        </p:nvPicPr>
        <p:blipFill rotWithShape="1">
          <a:blip r:embed="rId3">
            <a:alphaModFix/>
          </a:blip>
          <a:srcRect b="0" l="0" r="0" t="0"/>
          <a:stretch/>
        </p:blipFill>
        <p:spPr>
          <a:xfrm>
            <a:off x="5366660" y="1562463"/>
            <a:ext cx="6301521" cy="4614500"/>
          </a:xfrm>
          <a:prstGeom prst="rect">
            <a:avLst/>
          </a:prstGeom>
          <a:noFill/>
          <a:ln>
            <a:noFill/>
          </a:ln>
        </p:spPr>
      </p:pic>
      <p:sp>
        <p:nvSpPr>
          <p:cNvPr id="204" name="Google Shape;204;p16"/>
          <p:cNvSpPr txBox="1"/>
          <p:nvPr/>
        </p:nvSpPr>
        <p:spPr>
          <a:xfrm>
            <a:off x="1390764" y="4046357"/>
            <a:ext cx="15386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SCORE</a:t>
            </a:r>
            <a:r>
              <a:rPr lang="en-US" sz="1800">
                <a:solidFill>
                  <a:schemeClr val="dk1"/>
                </a:solidFill>
                <a:latin typeface="Calibri"/>
                <a:ea typeface="Calibri"/>
                <a:cs typeface="Calibri"/>
                <a:sym typeface="Calibri"/>
              </a:rPr>
              <a:t> </a:t>
            </a:r>
            <a:endParaRPr/>
          </a:p>
        </p:txBody>
      </p:sp>
      <p:sp>
        <p:nvSpPr>
          <p:cNvPr id="205" name="Google Shape;205;p16"/>
          <p:cNvSpPr txBox="1"/>
          <p:nvPr/>
        </p:nvSpPr>
        <p:spPr>
          <a:xfrm>
            <a:off x="6028469" y="371783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06" name="Google Shape;206;p16"/>
          <p:cNvCxnSpPr/>
          <p:nvPr/>
        </p:nvCxnSpPr>
        <p:spPr>
          <a:xfrm flipH="1" rot="10800000">
            <a:off x="2020441" y="3367401"/>
            <a:ext cx="5864206" cy="876073"/>
          </a:xfrm>
          <a:prstGeom prst="straightConnector1">
            <a:avLst/>
          </a:prstGeom>
          <a:noFill/>
          <a:ln cap="flat" cmpd="sng" w="9525">
            <a:solidFill>
              <a:schemeClr val="accent1"/>
            </a:solidFill>
            <a:prstDash val="solid"/>
            <a:miter lim="800000"/>
            <a:headEnd len="sm" w="sm" type="none"/>
            <a:tailEnd len="med" w="med" type="triangle"/>
          </a:ln>
        </p:spPr>
      </p:cxnSp>
      <p:sp>
        <p:nvSpPr>
          <p:cNvPr id="207" name="Google Shape;207;p16"/>
          <p:cNvSpPr txBox="1"/>
          <p:nvPr/>
        </p:nvSpPr>
        <p:spPr>
          <a:xfrm>
            <a:off x="1648110" y="5459023"/>
            <a:ext cx="15386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OSH</a:t>
            </a:r>
            <a:r>
              <a:rPr lang="en-US" sz="1800">
                <a:solidFill>
                  <a:schemeClr val="dk1"/>
                </a:solidFill>
                <a:latin typeface="Calibri"/>
                <a:ea typeface="Calibri"/>
                <a:cs typeface="Calibri"/>
                <a:sym typeface="Calibri"/>
              </a:rPr>
              <a:t> </a:t>
            </a:r>
            <a:endParaRPr/>
          </a:p>
        </p:txBody>
      </p:sp>
      <p:cxnSp>
        <p:nvCxnSpPr>
          <p:cNvPr id="208" name="Google Shape;208;p16"/>
          <p:cNvCxnSpPr/>
          <p:nvPr/>
        </p:nvCxnSpPr>
        <p:spPr>
          <a:xfrm flipH="1" rot="10800000">
            <a:off x="2097097" y="5286808"/>
            <a:ext cx="5272857" cy="385757"/>
          </a:xfrm>
          <a:prstGeom prst="straightConnector1">
            <a:avLst/>
          </a:prstGeom>
          <a:noFill/>
          <a:ln cap="flat" cmpd="sng" w="9525">
            <a:solidFill>
              <a:schemeClr val="accent1"/>
            </a:solidFill>
            <a:prstDash val="solid"/>
            <a:miter lim="800000"/>
            <a:headEnd len="sm" w="sm" type="none"/>
            <a:tailEnd len="med" w="med" type="triangle"/>
          </a:ln>
        </p:spPr>
      </p:cxnSp>
      <p:sp>
        <p:nvSpPr>
          <p:cNvPr id="209" name="Google Shape;20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838200" y="1"/>
            <a:ext cx="10515600" cy="9582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Datastage Administrator log tab </a:t>
            </a:r>
            <a:endParaRPr/>
          </a:p>
        </p:txBody>
      </p:sp>
      <p:sp>
        <p:nvSpPr>
          <p:cNvPr id="215" name="Google Shape;215;p17"/>
          <p:cNvSpPr txBox="1"/>
          <p:nvPr>
            <p:ph idx="1" type="body"/>
          </p:nvPr>
        </p:nvSpPr>
        <p:spPr>
          <a:xfrm>
            <a:off x="838200" y="1040335"/>
            <a:ext cx="10515600" cy="51366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Đặt mặc định cho</a:t>
            </a:r>
            <a:endParaRPr/>
          </a:p>
          <a:p>
            <a:pPr indent="0" lvl="0" marL="0" rtl="0" algn="l">
              <a:lnSpc>
                <a:spcPct val="90000"/>
              </a:lnSpc>
              <a:spcBef>
                <a:spcPts val="1000"/>
              </a:spcBef>
              <a:spcAft>
                <a:spcPts val="0"/>
              </a:spcAft>
              <a:buClr>
                <a:schemeClr val="dk1"/>
              </a:buClr>
              <a:buSzPts val="2800"/>
              <a:buNone/>
            </a:pPr>
            <a:r>
              <a:rPr lang="en-US"/>
              <a:t> datasatge job log </a:t>
            </a:r>
            <a:endParaRPr/>
          </a:p>
        </p:txBody>
      </p:sp>
      <p:pic>
        <p:nvPicPr>
          <p:cNvPr id="216" name="Google Shape;216;p17"/>
          <p:cNvPicPr preferRelativeResize="0"/>
          <p:nvPr/>
        </p:nvPicPr>
        <p:blipFill rotWithShape="1">
          <a:blip r:embed="rId3">
            <a:alphaModFix/>
          </a:blip>
          <a:srcRect b="0" l="0" r="0" t="0"/>
          <a:stretch/>
        </p:blipFill>
        <p:spPr>
          <a:xfrm>
            <a:off x="3909470" y="1675659"/>
            <a:ext cx="7873696" cy="4394842"/>
          </a:xfrm>
          <a:prstGeom prst="rect">
            <a:avLst/>
          </a:prstGeom>
          <a:noFill/>
          <a:ln>
            <a:noFill/>
          </a:ln>
        </p:spPr>
      </p:pic>
      <p:sp>
        <p:nvSpPr>
          <p:cNvPr id="217" name="Google Shape;217;p17"/>
          <p:cNvSpPr txBox="1"/>
          <p:nvPr/>
        </p:nvSpPr>
        <p:spPr>
          <a:xfrm>
            <a:off x="251871" y="3953274"/>
            <a:ext cx="27267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Xóa log theo số lần chạy</a:t>
            </a:r>
            <a:endParaRPr sz="1800">
              <a:solidFill>
                <a:schemeClr val="accent1"/>
              </a:solidFill>
              <a:latin typeface="Calibri"/>
              <a:ea typeface="Calibri"/>
              <a:cs typeface="Calibri"/>
              <a:sym typeface="Calibri"/>
            </a:endParaRPr>
          </a:p>
        </p:txBody>
      </p:sp>
      <p:cxnSp>
        <p:nvCxnSpPr>
          <p:cNvPr id="218" name="Google Shape;218;p17"/>
          <p:cNvCxnSpPr/>
          <p:nvPr/>
        </p:nvCxnSpPr>
        <p:spPr>
          <a:xfrm flipH="1" rot="10800000">
            <a:off x="2546084" y="2923890"/>
            <a:ext cx="3991602" cy="1199123"/>
          </a:xfrm>
          <a:prstGeom prst="straightConnector1">
            <a:avLst/>
          </a:prstGeom>
          <a:noFill/>
          <a:ln cap="flat" cmpd="sng" w="9525">
            <a:solidFill>
              <a:schemeClr val="accent1"/>
            </a:solidFill>
            <a:prstDash val="solid"/>
            <a:miter lim="800000"/>
            <a:headEnd len="sm" w="sm" type="none"/>
            <a:tailEnd len="med" w="med" type="triangle"/>
          </a:ln>
        </p:spPr>
      </p:cxnSp>
      <p:sp>
        <p:nvSpPr>
          <p:cNvPr id="219" name="Google Shape;219;p17"/>
          <p:cNvSpPr txBox="1"/>
          <p:nvPr/>
        </p:nvSpPr>
        <p:spPr>
          <a:xfrm>
            <a:off x="5661614" y="4780067"/>
            <a:ext cx="23982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Xóa log theo ngày </a:t>
            </a:r>
            <a:endParaRPr/>
          </a:p>
        </p:txBody>
      </p:sp>
      <p:cxnSp>
        <p:nvCxnSpPr>
          <p:cNvPr id="220" name="Google Shape;220;p17"/>
          <p:cNvCxnSpPr/>
          <p:nvPr/>
        </p:nvCxnSpPr>
        <p:spPr>
          <a:xfrm flipH="1" rot="10800000">
            <a:off x="6636244" y="3208613"/>
            <a:ext cx="76657" cy="1675488"/>
          </a:xfrm>
          <a:prstGeom prst="straightConnector1">
            <a:avLst/>
          </a:prstGeom>
          <a:noFill/>
          <a:ln cap="flat" cmpd="sng" w="9525">
            <a:solidFill>
              <a:schemeClr val="accent1"/>
            </a:solidFill>
            <a:prstDash val="solid"/>
            <a:miter lim="800000"/>
            <a:headEnd len="sm" w="sm" type="none"/>
            <a:tailEnd len="med" w="med" type="triangle"/>
          </a:ln>
        </p:spPr>
      </p:cxnSp>
      <p:sp>
        <p:nvSpPr>
          <p:cNvPr id="221" name="Google Shape;221;p17"/>
          <p:cNvSpPr txBox="1"/>
          <p:nvPr/>
        </p:nvSpPr>
        <p:spPr>
          <a:xfrm>
            <a:off x="350429" y="2409198"/>
            <a:ext cx="20861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Xóa log của Director </a:t>
            </a:r>
            <a:endParaRPr/>
          </a:p>
        </p:txBody>
      </p:sp>
      <p:cxnSp>
        <p:nvCxnSpPr>
          <p:cNvPr id="222" name="Google Shape;222;p17"/>
          <p:cNvCxnSpPr/>
          <p:nvPr/>
        </p:nvCxnSpPr>
        <p:spPr>
          <a:xfrm flipH="1" rot="10800000">
            <a:off x="2299689" y="2507756"/>
            <a:ext cx="1982112" cy="65705"/>
          </a:xfrm>
          <a:prstGeom prst="straightConnector1">
            <a:avLst/>
          </a:prstGeom>
          <a:noFill/>
          <a:ln cap="flat" cmpd="sng" w="9525">
            <a:solidFill>
              <a:schemeClr val="accent1"/>
            </a:solidFill>
            <a:prstDash val="solid"/>
            <a:miter lim="800000"/>
            <a:headEnd len="sm" w="sm" type="none"/>
            <a:tailEnd len="med" w="med" type="triangle"/>
          </a:ln>
        </p:spPr>
      </p:cxnSp>
      <p:sp>
        <p:nvSpPr>
          <p:cNvPr id="223" name="Google Shape;22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Arial"/>
              <a:buNone/>
            </a:pPr>
            <a:r>
              <a:rPr lang="en-US" sz="4400">
                <a:solidFill>
                  <a:srgbClr val="1F1F1F"/>
                </a:solidFill>
                <a:latin typeface="Arial"/>
                <a:ea typeface="Arial"/>
                <a:cs typeface="Arial"/>
                <a:sym typeface="Arial"/>
              </a:rPr>
              <a:t>Chương 3: </a:t>
            </a:r>
            <a:r>
              <a:rPr b="0" i="0" lang="en-US" sz="4400">
                <a:solidFill>
                  <a:srgbClr val="1F1F1F"/>
                </a:solidFill>
                <a:latin typeface="Arial"/>
                <a:ea typeface="Arial"/>
                <a:cs typeface="Arial"/>
                <a:sym typeface="Arial"/>
              </a:rPr>
              <a:t>Parallel jobs</a:t>
            </a:r>
            <a:br>
              <a:rPr b="0" i="0" lang="en-US" sz="4400">
                <a:solidFill>
                  <a:srgbClr val="1F1F1F"/>
                </a:solidFill>
                <a:latin typeface="Arial"/>
                <a:ea typeface="Arial"/>
                <a:cs typeface="Arial"/>
                <a:sym typeface="Arial"/>
              </a:rPr>
            </a:br>
            <a:endParaRPr/>
          </a:p>
        </p:txBody>
      </p:sp>
      <p:sp>
        <p:nvSpPr>
          <p:cNvPr id="229" name="Google Shape;22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F1F1F"/>
              </a:buClr>
              <a:buSzPts val="2800"/>
              <a:buChar char="•"/>
            </a:pPr>
            <a:r>
              <a:rPr b="0" i="0" lang="en-US">
                <a:solidFill>
                  <a:srgbClr val="1F1F1F"/>
                </a:solidFill>
                <a:latin typeface="Arial"/>
                <a:ea typeface="Arial"/>
                <a:cs typeface="Arial"/>
                <a:sym typeface="Arial"/>
              </a:rPr>
              <a:t>Parallel Jobs </a:t>
            </a:r>
            <a:endParaRPr/>
          </a:p>
          <a:p>
            <a:pPr indent="-228600" lvl="0" marL="228600" rtl="0" algn="l">
              <a:lnSpc>
                <a:spcPct val="90000"/>
              </a:lnSpc>
              <a:spcBef>
                <a:spcPts val="1000"/>
              </a:spcBef>
              <a:spcAft>
                <a:spcPts val="0"/>
              </a:spcAft>
              <a:buClr>
                <a:srgbClr val="1F1F1F"/>
              </a:buClr>
              <a:buSzPts val="2800"/>
              <a:buChar char="•"/>
            </a:pPr>
            <a:r>
              <a:rPr b="0" i="0" lang="en-US">
                <a:solidFill>
                  <a:srgbClr val="1F1F1F"/>
                </a:solidFill>
                <a:latin typeface="Arial"/>
                <a:ea typeface="Arial"/>
                <a:cs typeface="Arial"/>
                <a:sym typeface="Arial"/>
              </a:rPr>
              <a:t>Compile/Run the job</a:t>
            </a:r>
            <a:endParaRPr>
              <a:solidFill>
                <a:srgbClr val="1F1F1F"/>
              </a:solidFill>
              <a:latin typeface="Arial"/>
              <a:ea typeface="Arial"/>
              <a:cs typeface="Arial"/>
              <a:sym typeface="Arial"/>
            </a:endParaRPr>
          </a:p>
          <a:p>
            <a:pPr indent="-228600" lvl="0" marL="228600" rtl="0" algn="l">
              <a:lnSpc>
                <a:spcPct val="90000"/>
              </a:lnSpc>
              <a:spcBef>
                <a:spcPts val="1000"/>
              </a:spcBef>
              <a:spcAft>
                <a:spcPts val="0"/>
              </a:spcAft>
              <a:buClr>
                <a:srgbClr val="1F1F1F"/>
              </a:buClr>
              <a:buSzPts val="2800"/>
              <a:buChar char="•"/>
            </a:pPr>
            <a:r>
              <a:rPr b="0" i="0" lang="en-US">
                <a:solidFill>
                  <a:srgbClr val="1F1F1F"/>
                </a:solidFill>
                <a:latin typeface="Arial"/>
                <a:ea typeface="Arial"/>
                <a:cs typeface="Arial"/>
                <a:sym typeface="Arial"/>
              </a:rPr>
              <a:t>Monitor the job log</a:t>
            </a:r>
            <a:endParaRPr/>
          </a:p>
          <a:p>
            <a:pPr indent="-228600" lvl="0" marL="228600" rtl="0" algn="l">
              <a:lnSpc>
                <a:spcPct val="90000"/>
              </a:lnSpc>
              <a:spcBef>
                <a:spcPts val="1000"/>
              </a:spcBef>
              <a:spcAft>
                <a:spcPts val="0"/>
              </a:spcAft>
              <a:buClr>
                <a:srgbClr val="1F1F1F"/>
              </a:buClr>
              <a:buSzPts val="2800"/>
              <a:buChar char="•"/>
            </a:pPr>
            <a:r>
              <a:rPr b="0" i="0" lang="en-US">
                <a:solidFill>
                  <a:srgbClr val="1F1F1F"/>
                </a:solidFill>
                <a:latin typeface="Arial"/>
                <a:ea typeface="Arial"/>
                <a:cs typeface="Arial"/>
                <a:sym typeface="Arial"/>
              </a:rPr>
              <a:t>Parameter </a:t>
            </a:r>
            <a:endParaRPr/>
          </a:p>
        </p:txBody>
      </p:sp>
      <p:sp>
        <p:nvSpPr>
          <p:cNvPr id="230" name="Google Shape;23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Arial"/>
              <a:buNone/>
            </a:pPr>
            <a:r>
              <a:rPr b="0" i="0" lang="en-US">
                <a:solidFill>
                  <a:srgbClr val="1F1F1F"/>
                </a:solidFill>
                <a:latin typeface="Arial"/>
                <a:ea typeface="Arial"/>
                <a:cs typeface="Arial"/>
                <a:sym typeface="Arial"/>
              </a:rPr>
              <a:t>Parallel Jobs </a:t>
            </a:r>
            <a:br>
              <a:rPr b="0" i="0" lang="en-US">
                <a:solidFill>
                  <a:srgbClr val="1F1F1F"/>
                </a:solidFill>
                <a:latin typeface="Arial"/>
                <a:ea typeface="Arial"/>
                <a:cs typeface="Arial"/>
                <a:sym typeface="Arial"/>
              </a:rPr>
            </a:br>
            <a:endParaRPr/>
          </a:p>
        </p:txBody>
      </p:sp>
      <p:sp>
        <p:nvSpPr>
          <p:cNvPr id="236" name="Google Shape;23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Là một chương trình thực thi có khả năng chạy được.</a:t>
            </a:r>
            <a:endParaRPr/>
          </a:p>
          <a:p>
            <a:pPr indent="-228600" lvl="0" marL="228600" rtl="0" algn="l">
              <a:lnSpc>
                <a:spcPct val="90000"/>
              </a:lnSpc>
              <a:spcBef>
                <a:spcPts val="1000"/>
              </a:spcBef>
              <a:spcAft>
                <a:spcPts val="0"/>
              </a:spcAft>
              <a:buClr>
                <a:schemeClr val="dk1"/>
              </a:buClr>
              <a:buSzPts val="2400"/>
              <a:buChar char="•"/>
            </a:pPr>
            <a:r>
              <a:rPr lang="en-US" sz="2400"/>
              <a:t>Được thiết kế và xây dựng trong Designer. </a:t>
            </a:r>
            <a:endParaRPr sz="2400"/>
          </a:p>
          <a:p>
            <a:pPr indent="-228600" lvl="0" marL="228600" rtl="0" algn="l">
              <a:lnSpc>
                <a:spcPct val="90000"/>
              </a:lnSpc>
              <a:spcBef>
                <a:spcPts val="1000"/>
              </a:spcBef>
              <a:spcAft>
                <a:spcPts val="0"/>
              </a:spcAft>
              <a:buClr>
                <a:schemeClr val="dk1"/>
              </a:buClr>
              <a:buSzPts val="2400"/>
              <a:buChar char="•"/>
            </a:pPr>
            <a:r>
              <a:rPr lang="en-US" sz="2400"/>
              <a:t>Quá trình xây dựng diễn ra thông qua giao diện đồ họa.</a:t>
            </a:r>
            <a:endParaRPr/>
          </a:p>
          <a:p>
            <a:pPr indent="-228600" lvl="0" marL="228600" rtl="0" algn="l">
              <a:lnSpc>
                <a:spcPct val="90000"/>
              </a:lnSpc>
              <a:spcBef>
                <a:spcPts val="1000"/>
              </a:spcBef>
              <a:spcAft>
                <a:spcPts val="0"/>
              </a:spcAft>
              <a:buClr>
                <a:schemeClr val="dk1"/>
              </a:buClr>
              <a:buSzPts val="2400"/>
              <a:buChar char="•"/>
            </a:pPr>
            <a:r>
              <a:rPr lang="en-US" sz="2400"/>
              <a:t>Sau đó job được biên dịch thành mã OSH </a:t>
            </a:r>
            <a:endParaRPr/>
          </a:p>
          <a:p>
            <a:pPr indent="-228600" lvl="0" marL="228600" rtl="0" algn="l">
              <a:lnSpc>
                <a:spcPct val="90000"/>
              </a:lnSpc>
              <a:spcBef>
                <a:spcPts val="1000"/>
              </a:spcBef>
              <a:spcAft>
                <a:spcPts val="0"/>
              </a:spcAft>
              <a:buClr>
                <a:schemeClr val="dk1"/>
              </a:buClr>
              <a:buSzPts val="2400"/>
              <a:buChar char="•"/>
            </a:pPr>
            <a:r>
              <a:rPr lang="en-US" sz="2400"/>
              <a:t>Các bước sẽ được chuyển đổi thành các toán tử và các liên kết sẽ được chuyển đổi thành tập hợp dữ liệu đầu vào và đầu ra </a:t>
            </a:r>
            <a:endParaRPr/>
          </a:p>
        </p:txBody>
      </p:sp>
      <p:sp>
        <p:nvSpPr>
          <p:cNvPr id="237" name="Google Shape;23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Tool palette</a:t>
            </a:r>
            <a:endParaRPr/>
          </a:p>
        </p:txBody>
      </p:sp>
      <p:sp>
        <p:nvSpPr>
          <p:cNvPr id="243" name="Google Shape;24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Bảng màu của designer</a:t>
            </a:r>
            <a:endParaRPr/>
          </a:p>
          <a:p>
            <a:pPr indent="0" lvl="0" marL="0" rtl="0" algn="l">
              <a:lnSpc>
                <a:spcPct val="90000"/>
              </a:lnSpc>
              <a:spcBef>
                <a:spcPts val="1000"/>
              </a:spcBef>
              <a:spcAft>
                <a:spcPts val="0"/>
              </a:spcAft>
              <a:buClr>
                <a:schemeClr val="dk1"/>
              </a:buClr>
              <a:buSzPts val="2800"/>
              <a:buNone/>
            </a:pPr>
            <a:r>
              <a:rPr lang="en-US"/>
              <a:t> chứa các stage có thể thêm vào thiết kế job </a:t>
            </a:r>
            <a:endParaRPr/>
          </a:p>
          <a:p>
            <a:pPr indent="0" lvl="0" marL="0" rtl="0" algn="l">
              <a:lnSpc>
                <a:spcPct val="90000"/>
              </a:lnSpc>
              <a:spcBef>
                <a:spcPts val="1000"/>
              </a:spcBef>
              <a:spcAft>
                <a:spcPts val="0"/>
              </a:spcAft>
              <a:buClr>
                <a:schemeClr val="dk1"/>
              </a:buClr>
              <a:buSzPts val="2800"/>
              <a:buNone/>
            </a:pPr>
            <a:r>
              <a:t/>
            </a:r>
            <a:endParaRPr/>
          </a:p>
        </p:txBody>
      </p:sp>
      <p:pic>
        <p:nvPicPr>
          <p:cNvPr id="244" name="Google Shape;244;p20"/>
          <p:cNvPicPr preferRelativeResize="0"/>
          <p:nvPr/>
        </p:nvPicPr>
        <p:blipFill rotWithShape="1">
          <a:blip r:embed="rId3">
            <a:alphaModFix/>
          </a:blip>
          <a:srcRect b="0" l="0" r="0" t="0"/>
          <a:stretch/>
        </p:blipFill>
        <p:spPr>
          <a:xfrm>
            <a:off x="7815427" y="168884"/>
            <a:ext cx="2993110" cy="6554531"/>
          </a:xfrm>
          <a:prstGeom prst="rect">
            <a:avLst/>
          </a:prstGeom>
          <a:noFill/>
          <a:ln>
            <a:noFill/>
          </a:ln>
        </p:spPr>
      </p:pic>
      <p:sp>
        <p:nvSpPr>
          <p:cNvPr id="245" name="Google Shape;24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1F1F"/>
              </a:buClr>
              <a:buSzPts val="4400"/>
              <a:buFont typeface="Arial"/>
              <a:buNone/>
            </a:pPr>
            <a:r>
              <a:rPr lang="en-US">
                <a:solidFill>
                  <a:srgbClr val="1F1F1F"/>
                </a:solidFill>
                <a:latin typeface="Arial"/>
                <a:ea typeface="Arial"/>
                <a:cs typeface="Arial"/>
                <a:sym typeface="Arial"/>
              </a:rPr>
              <a:t>Chương 1: </a:t>
            </a:r>
            <a:r>
              <a:rPr b="0" i="0" lang="en-US">
                <a:solidFill>
                  <a:srgbClr val="1F1F1F"/>
                </a:solidFill>
                <a:latin typeface="Arial"/>
                <a:ea typeface="Arial"/>
                <a:cs typeface="Arial"/>
                <a:sym typeface="Arial"/>
              </a:rPr>
              <a:t>Introduction DataStage</a:t>
            </a:r>
            <a:endParaRPr/>
          </a:p>
        </p:txBody>
      </p:sp>
      <p:sp>
        <p:nvSpPr>
          <p:cNvPr id="96" name="Google Shape;9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F1F1F"/>
              </a:buClr>
              <a:buSzPts val="2800"/>
              <a:buChar char="•"/>
            </a:pPr>
            <a:r>
              <a:rPr b="0" i="0" lang="en-US">
                <a:solidFill>
                  <a:srgbClr val="1F1F1F"/>
                </a:solidFill>
                <a:latin typeface="Arial"/>
                <a:ea typeface="Arial"/>
                <a:cs typeface="Arial"/>
                <a:sym typeface="Arial"/>
              </a:rPr>
              <a:t>Introduction IBM Datastage </a:t>
            </a:r>
            <a:endParaRPr/>
          </a:p>
          <a:p>
            <a:pPr indent="-228600" lvl="0" marL="228600" rtl="0" algn="l">
              <a:lnSpc>
                <a:spcPct val="90000"/>
              </a:lnSpc>
              <a:spcBef>
                <a:spcPts val="1000"/>
              </a:spcBef>
              <a:spcAft>
                <a:spcPts val="0"/>
              </a:spcAft>
              <a:buClr>
                <a:srgbClr val="1F1F1F"/>
              </a:buClr>
              <a:buSzPts val="2800"/>
              <a:buChar char="•"/>
            </a:pPr>
            <a:r>
              <a:rPr b="0" i="0" lang="en-US">
                <a:solidFill>
                  <a:srgbClr val="1F1F1F"/>
                </a:solidFill>
                <a:latin typeface="Arial"/>
                <a:ea typeface="Arial"/>
                <a:cs typeface="Arial"/>
                <a:sym typeface="Arial"/>
              </a:rPr>
              <a:t>Describe the DataStage workflow</a:t>
            </a:r>
            <a:endParaRPr>
              <a:solidFill>
                <a:srgbClr val="1F1F1F"/>
              </a:solidFill>
              <a:latin typeface="Arial"/>
              <a:ea typeface="Arial"/>
              <a:cs typeface="Arial"/>
              <a:sym typeface="Arial"/>
            </a:endParaRPr>
          </a:p>
          <a:p>
            <a:pPr indent="-228600" lvl="0" marL="228600" rtl="0" algn="l">
              <a:lnSpc>
                <a:spcPct val="90000"/>
              </a:lnSpc>
              <a:spcBef>
                <a:spcPts val="1000"/>
              </a:spcBef>
              <a:spcAft>
                <a:spcPts val="0"/>
              </a:spcAft>
              <a:buClr>
                <a:srgbClr val="1F1F1F"/>
              </a:buClr>
              <a:buSzPts val="2800"/>
              <a:buChar char="•"/>
            </a:pPr>
            <a:r>
              <a:rPr b="0" i="0" lang="en-US">
                <a:solidFill>
                  <a:srgbClr val="1F1F1F"/>
                </a:solidFill>
                <a:latin typeface="Arial"/>
                <a:ea typeface="Arial"/>
                <a:cs typeface="Arial"/>
                <a:sym typeface="Arial"/>
              </a:rPr>
              <a:t>Types of DataStage jobs</a:t>
            </a:r>
            <a:endParaRPr/>
          </a:p>
        </p:txBody>
      </p:sp>
      <p:sp>
        <p:nvSpPr>
          <p:cNvPr id="97" name="Google Shape;9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Tạo Parallel job </a:t>
            </a:r>
            <a:endParaRPr/>
          </a:p>
        </p:txBody>
      </p:sp>
      <p:pic>
        <p:nvPicPr>
          <p:cNvPr id="251" name="Google Shape;251;p21"/>
          <p:cNvPicPr preferRelativeResize="0"/>
          <p:nvPr>
            <p:ph idx="1" type="body"/>
          </p:nvPr>
        </p:nvPicPr>
        <p:blipFill rotWithShape="1">
          <a:blip r:embed="rId3">
            <a:alphaModFix/>
          </a:blip>
          <a:srcRect b="0" l="0" r="0" t="0"/>
          <a:stretch/>
        </p:blipFill>
        <p:spPr>
          <a:xfrm>
            <a:off x="2614930" y="1825625"/>
            <a:ext cx="6962140" cy="4351338"/>
          </a:xfrm>
          <a:prstGeom prst="rect">
            <a:avLst/>
          </a:prstGeom>
          <a:noFill/>
          <a:ln>
            <a:noFill/>
          </a:ln>
        </p:spPr>
      </p:pic>
      <p:sp>
        <p:nvSpPr>
          <p:cNvPr id="252" name="Google Shape;25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Vẽ và liên kết các stage </a:t>
            </a:r>
            <a:endParaRPr/>
          </a:p>
        </p:txBody>
      </p:sp>
      <p:pic>
        <p:nvPicPr>
          <p:cNvPr id="258" name="Google Shape;258;p22"/>
          <p:cNvPicPr preferRelativeResize="0"/>
          <p:nvPr>
            <p:ph idx="1" type="body"/>
          </p:nvPr>
        </p:nvPicPr>
        <p:blipFill rotWithShape="1">
          <a:blip r:embed="rId3">
            <a:alphaModFix/>
          </a:blip>
          <a:srcRect b="0" l="0" r="0" t="0"/>
          <a:stretch/>
        </p:blipFill>
        <p:spPr>
          <a:xfrm>
            <a:off x="2614930" y="1825625"/>
            <a:ext cx="6962140" cy="4351338"/>
          </a:xfrm>
          <a:prstGeom prst="rect">
            <a:avLst/>
          </a:prstGeom>
          <a:noFill/>
          <a:ln>
            <a:noFill/>
          </a:ln>
        </p:spPr>
      </p:pic>
      <p:sp>
        <p:nvSpPr>
          <p:cNvPr id="259" name="Google Shape;25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3"/>
          <p:cNvSpPr txBox="1"/>
          <p:nvPr>
            <p:ph type="title"/>
          </p:nvPr>
        </p:nvSpPr>
        <p:spPr>
          <a:xfrm>
            <a:off x="838200" y="65705"/>
            <a:ext cx="10515600" cy="120459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Row generator stage</a:t>
            </a:r>
            <a:endParaRPr/>
          </a:p>
        </p:txBody>
      </p:sp>
      <p:sp>
        <p:nvSpPr>
          <p:cNvPr id="265" name="Google Shape;265;p23"/>
          <p:cNvSpPr txBox="1"/>
          <p:nvPr>
            <p:ph idx="1" type="body"/>
          </p:nvPr>
        </p:nvSpPr>
        <p:spPr>
          <a:xfrm>
            <a:off x="838200" y="1401715"/>
            <a:ext cx="10515600" cy="477524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Font typeface="Arial"/>
              <a:buChar char="•"/>
            </a:pPr>
            <a:r>
              <a:rPr lang="en-US" sz="2600">
                <a:latin typeface="Calibri"/>
                <a:ea typeface="Calibri"/>
                <a:cs typeface="Calibri"/>
                <a:sym typeface="Calibri"/>
              </a:rPr>
              <a:t>Tạo dữ liệu giả cho các cột được chỉ định.</a:t>
            </a:r>
            <a:endParaRPr/>
          </a:p>
          <a:p>
            <a:pPr indent="-228600" lvl="0" marL="228600" rtl="0" algn="l">
              <a:lnSpc>
                <a:spcPct val="90000"/>
              </a:lnSpc>
              <a:spcBef>
                <a:spcPts val="1000"/>
              </a:spcBef>
              <a:spcAft>
                <a:spcPts val="0"/>
              </a:spcAft>
              <a:buClr>
                <a:schemeClr val="dk1"/>
              </a:buClr>
              <a:buSzPct val="100000"/>
              <a:buFont typeface="Arial"/>
              <a:buChar char="•"/>
            </a:pPr>
            <a:r>
              <a:rPr lang="en-US" sz="2600">
                <a:latin typeface="Calibri"/>
                <a:ea typeface="Calibri"/>
                <a:cs typeface="Calibri"/>
                <a:sym typeface="Calibri"/>
              </a:rPr>
              <a:t>Không có liên kết đầu vào; có một liên kết đầu ra duy nhất.</a:t>
            </a:r>
            <a:endParaRPr/>
          </a:p>
          <a:p>
            <a:pPr indent="-228600" lvl="0" marL="228600" rtl="0" algn="l">
              <a:lnSpc>
                <a:spcPct val="90000"/>
              </a:lnSpc>
              <a:spcBef>
                <a:spcPts val="1000"/>
              </a:spcBef>
              <a:spcAft>
                <a:spcPts val="0"/>
              </a:spcAft>
              <a:buClr>
                <a:schemeClr val="dk1"/>
              </a:buClr>
              <a:buSzPct val="100000"/>
              <a:buFont typeface="Arial"/>
              <a:buChar char="•"/>
            </a:pPr>
            <a:r>
              <a:rPr lang="en-US" sz="2600">
                <a:latin typeface="Calibri"/>
                <a:ea typeface="Calibri"/>
                <a:cs typeface="Calibri"/>
                <a:sym typeface="Calibri"/>
              </a:rPr>
              <a:t>Tab Properties: chỉ định số lượng hàng.</a:t>
            </a:r>
            <a:endParaRPr/>
          </a:p>
          <a:p>
            <a:pPr indent="-228600" lvl="0" marL="228600" rtl="0" algn="l">
              <a:lnSpc>
                <a:spcPct val="90000"/>
              </a:lnSpc>
              <a:spcBef>
                <a:spcPts val="1000"/>
              </a:spcBef>
              <a:spcAft>
                <a:spcPts val="0"/>
              </a:spcAft>
              <a:buClr>
                <a:schemeClr val="dk1"/>
              </a:buClr>
              <a:buSzPct val="100000"/>
              <a:buFont typeface="Arial"/>
              <a:buChar char="•"/>
            </a:pPr>
            <a:r>
              <a:rPr lang="en-US" sz="2600">
                <a:latin typeface="Calibri"/>
                <a:ea typeface="Calibri"/>
                <a:cs typeface="Calibri"/>
                <a:sym typeface="Calibri"/>
              </a:rPr>
              <a:t>Tab Columns: tải hoặc chỉ định định nghĩa cột.</a:t>
            </a:r>
            <a:endParaRPr sz="26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Font typeface="Arial"/>
              <a:buChar char="•"/>
            </a:pPr>
            <a:r>
              <a:rPr lang="en-US" sz="2600">
                <a:latin typeface="Calibri"/>
                <a:ea typeface="Calibri"/>
                <a:cs typeface="Calibri"/>
                <a:sym typeface="Calibri"/>
              </a:rPr>
              <a:t>Mở cửa sổ Extended Properties để chọn thuật toán tạo dữ liệu.</a:t>
            </a:r>
            <a:endParaRPr/>
          </a:p>
          <a:p>
            <a:pPr indent="-228600" lvl="0" marL="228600" rtl="0" algn="l">
              <a:lnSpc>
                <a:spcPct val="90000"/>
              </a:lnSpc>
              <a:spcBef>
                <a:spcPts val="1000"/>
              </a:spcBef>
              <a:spcAft>
                <a:spcPts val="0"/>
              </a:spcAft>
              <a:buClr>
                <a:schemeClr val="dk1"/>
              </a:buClr>
              <a:buSzPct val="100000"/>
              <a:buFont typeface="Arial"/>
              <a:buChar char="•"/>
            </a:pPr>
            <a:r>
              <a:rPr lang="en-US" sz="2600">
                <a:latin typeface="Calibri"/>
                <a:ea typeface="Calibri"/>
                <a:cs typeface="Calibri"/>
                <a:sym typeface="Calibri"/>
              </a:rPr>
              <a:t>Thuật toán phụ thuộc vào loại dữ liệu của cột:</a:t>
            </a:r>
            <a:endParaRPr/>
          </a:p>
          <a:p>
            <a:pPr indent="-228600" lvl="2" marL="1143000" rtl="0" algn="l">
              <a:lnSpc>
                <a:spcPct val="90000"/>
              </a:lnSpc>
              <a:spcBef>
                <a:spcPts val="500"/>
              </a:spcBef>
              <a:spcAft>
                <a:spcPts val="0"/>
              </a:spcAft>
              <a:buClr>
                <a:schemeClr val="accent1"/>
              </a:buClr>
              <a:buSzPct val="100000"/>
              <a:buFont typeface="Arial"/>
              <a:buChar char="•"/>
            </a:pPr>
            <a:r>
              <a:rPr lang="en-US" sz="2600">
                <a:solidFill>
                  <a:schemeClr val="accent1"/>
                </a:solidFill>
                <a:latin typeface="Calibri"/>
                <a:ea typeface="Calibri"/>
                <a:cs typeface="Calibri"/>
                <a:sym typeface="Calibri"/>
              </a:rPr>
              <a:t>Integer</a:t>
            </a:r>
            <a:r>
              <a:rPr b="1" lang="en-US" sz="2600">
                <a:latin typeface="Calibri"/>
                <a:ea typeface="Calibri"/>
                <a:cs typeface="Calibri"/>
                <a:sym typeface="Calibri"/>
              </a:rPr>
              <a:t>:</a:t>
            </a:r>
            <a:r>
              <a:rPr lang="en-US" sz="2600">
                <a:latin typeface="Calibri"/>
                <a:ea typeface="Calibri"/>
                <a:cs typeface="Calibri"/>
                <a:sym typeface="Calibri"/>
              </a:rPr>
              <a:t> Random (tạo số ngẫu nhiên trong phạm vi giới hạn đã định trước (seed,limit)), Cycle (giá trị ban đầu, gia tăng).</a:t>
            </a:r>
            <a:endParaRPr/>
          </a:p>
          <a:p>
            <a:pPr indent="-228600" lvl="2" marL="1143000" rtl="0" algn="l">
              <a:lnSpc>
                <a:spcPct val="90000"/>
              </a:lnSpc>
              <a:spcBef>
                <a:spcPts val="500"/>
              </a:spcBef>
              <a:spcAft>
                <a:spcPts val="0"/>
              </a:spcAft>
              <a:buClr>
                <a:schemeClr val="accent1"/>
              </a:buClr>
              <a:buSzPct val="100000"/>
              <a:buFont typeface="Arial"/>
              <a:buChar char="•"/>
            </a:pPr>
            <a:r>
              <a:rPr lang="en-US" sz="2600">
                <a:solidFill>
                  <a:schemeClr val="accent1"/>
                </a:solidFill>
                <a:latin typeface="Calibri"/>
                <a:ea typeface="Calibri"/>
                <a:cs typeface="Calibri"/>
                <a:sym typeface="Calibri"/>
              </a:rPr>
              <a:t>String</a:t>
            </a:r>
            <a:r>
              <a:rPr b="1" lang="en-US" sz="2600">
                <a:latin typeface="Calibri"/>
                <a:ea typeface="Calibri"/>
                <a:cs typeface="Calibri"/>
                <a:sym typeface="Calibri"/>
              </a:rPr>
              <a:t>:</a:t>
            </a:r>
            <a:r>
              <a:rPr lang="en-US" sz="2600">
                <a:latin typeface="Calibri"/>
                <a:ea typeface="Calibri"/>
                <a:cs typeface="Calibri"/>
                <a:sym typeface="Calibri"/>
              </a:rPr>
              <a:t> Cycle, alphabet.</a:t>
            </a:r>
            <a:endParaRPr/>
          </a:p>
          <a:p>
            <a:pPr indent="-228600" lvl="2" marL="1143000" rtl="0" algn="l">
              <a:lnSpc>
                <a:spcPct val="90000"/>
              </a:lnSpc>
              <a:spcBef>
                <a:spcPts val="500"/>
              </a:spcBef>
              <a:spcAft>
                <a:spcPts val="0"/>
              </a:spcAft>
              <a:buClr>
                <a:schemeClr val="accent1"/>
              </a:buClr>
              <a:buSzPct val="100000"/>
              <a:buFont typeface="Arial"/>
              <a:buChar char="•"/>
            </a:pPr>
            <a:r>
              <a:rPr lang="en-US" sz="2600">
                <a:solidFill>
                  <a:schemeClr val="accent1"/>
                </a:solidFill>
                <a:latin typeface="Calibri"/>
                <a:ea typeface="Calibri"/>
                <a:cs typeface="Calibri"/>
                <a:sym typeface="Calibri"/>
              </a:rPr>
              <a:t>Date</a:t>
            </a:r>
            <a:r>
              <a:rPr b="1" lang="en-US" sz="2600">
                <a:latin typeface="Calibri"/>
                <a:ea typeface="Calibri"/>
                <a:cs typeface="Calibri"/>
                <a:sym typeface="Calibri"/>
              </a:rPr>
              <a:t>:</a:t>
            </a:r>
            <a:r>
              <a:rPr lang="en-US" sz="2600">
                <a:latin typeface="Calibri"/>
                <a:ea typeface="Calibri"/>
                <a:cs typeface="Calibri"/>
                <a:sym typeface="Calibri"/>
              </a:rPr>
              <a:t> Random, cycle.</a:t>
            </a:r>
            <a:endParaRPr/>
          </a:p>
          <a:p>
            <a:pPr indent="-228600" lvl="0" marL="228600" rtl="0" algn="l">
              <a:lnSpc>
                <a:spcPct val="90000"/>
              </a:lnSpc>
              <a:spcBef>
                <a:spcPts val="1000"/>
              </a:spcBef>
              <a:spcAft>
                <a:spcPts val="0"/>
              </a:spcAft>
              <a:buClr>
                <a:schemeClr val="dk1"/>
              </a:buClr>
              <a:buSzPct val="100000"/>
              <a:buFont typeface="Arial"/>
              <a:buChar char="•"/>
            </a:pPr>
            <a:r>
              <a:rPr lang="en-US" sz="2600">
                <a:latin typeface="Calibri"/>
                <a:ea typeface="Calibri"/>
                <a:cs typeface="Calibri"/>
                <a:sym typeface="Calibri"/>
              </a:rPr>
              <a:t>Giai đoạn Row Generator thường dùng trong phát triển để tạo dữ liệu kiểm tra.</a:t>
            </a:r>
            <a:endParaRPr/>
          </a:p>
          <a:p>
            <a:pPr indent="0" lvl="0" marL="0" rtl="0" algn="l">
              <a:lnSpc>
                <a:spcPct val="90000"/>
              </a:lnSpc>
              <a:spcBef>
                <a:spcPts val="1000"/>
              </a:spcBef>
              <a:spcAft>
                <a:spcPts val="0"/>
              </a:spcAft>
              <a:buClr>
                <a:schemeClr val="dk1"/>
              </a:buClr>
              <a:buSzPct val="100000"/>
              <a:buNone/>
            </a:pPr>
            <a:r>
              <a:t/>
            </a:r>
            <a:endParaRPr/>
          </a:p>
        </p:txBody>
      </p:sp>
      <p:sp>
        <p:nvSpPr>
          <p:cNvPr id="266" name="Google Shape;26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4"/>
          <p:cNvSpPr txBox="1"/>
          <p:nvPr>
            <p:ph type="title"/>
          </p:nvPr>
        </p:nvSpPr>
        <p:spPr>
          <a:xfrm>
            <a:off x="838200" y="191641"/>
            <a:ext cx="10515600" cy="9965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Inside the Row Generator stage</a:t>
            </a:r>
            <a:endParaRPr/>
          </a:p>
        </p:txBody>
      </p:sp>
      <p:pic>
        <p:nvPicPr>
          <p:cNvPr id="272" name="Google Shape;272;p24"/>
          <p:cNvPicPr preferRelativeResize="0"/>
          <p:nvPr>
            <p:ph idx="1" type="body"/>
          </p:nvPr>
        </p:nvPicPr>
        <p:blipFill rotWithShape="1">
          <a:blip r:embed="rId3">
            <a:alphaModFix/>
          </a:blip>
          <a:srcRect b="0" l="0" r="0" t="0"/>
          <a:stretch/>
        </p:blipFill>
        <p:spPr>
          <a:xfrm>
            <a:off x="2966184" y="1522174"/>
            <a:ext cx="6259631" cy="4813577"/>
          </a:xfrm>
          <a:prstGeom prst="rect">
            <a:avLst/>
          </a:prstGeom>
          <a:noFill/>
          <a:ln>
            <a:noFill/>
          </a:ln>
        </p:spPr>
      </p:pic>
      <p:sp>
        <p:nvSpPr>
          <p:cNvPr id="273" name="Google Shape;273;p24"/>
          <p:cNvSpPr txBox="1"/>
          <p:nvPr/>
        </p:nvSpPr>
        <p:spPr>
          <a:xfrm>
            <a:off x="432559" y="1752144"/>
            <a:ext cx="216827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Tab properties (tab chỉ định thuộc tính )</a:t>
            </a:r>
            <a:endParaRPr/>
          </a:p>
        </p:txBody>
      </p:sp>
      <p:cxnSp>
        <p:nvCxnSpPr>
          <p:cNvPr id="274" name="Google Shape;274;p24"/>
          <p:cNvCxnSpPr>
            <a:stCxn id="273" idx="3"/>
          </p:cNvCxnSpPr>
          <p:nvPr/>
        </p:nvCxnSpPr>
        <p:spPr>
          <a:xfrm>
            <a:off x="2600838" y="2075310"/>
            <a:ext cx="1456500" cy="728100"/>
          </a:xfrm>
          <a:prstGeom prst="straightConnector1">
            <a:avLst/>
          </a:prstGeom>
          <a:noFill/>
          <a:ln cap="flat" cmpd="sng" w="9525">
            <a:solidFill>
              <a:schemeClr val="accent1"/>
            </a:solidFill>
            <a:prstDash val="solid"/>
            <a:miter lim="800000"/>
            <a:headEnd len="sm" w="sm" type="none"/>
            <a:tailEnd len="med" w="med" type="triangle"/>
          </a:ln>
        </p:spPr>
      </p:cxnSp>
      <p:sp>
        <p:nvSpPr>
          <p:cNvPr id="275" name="Google Shape;275;p24"/>
          <p:cNvSpPr txBox="1"/>
          <p:nvPr/>
        </p:nvSpPr>
        <p:spPr>
          <a:xfrm>
            <a:off x="651578" y="4232522"/>
            <a:ext cx="14838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 Thuộc tính </a:t>
            </a:r>
            <a:endParaRPr/>
          </a:p>
        </p:txBody>
      </p:sp>
      <p:cxnSp>
        <p:nvCxnSpPr>
          <p:cNvPr id="276" name="Google Shape;276;p24"/>
          <p:cNvCxnSpPr/>
          <p:nvPr/>
        </p:nvCxnSpPr>
        <p:spPr>
          <a:xfrm flipH="1" rot="10800000">
            <a:off x="1927358" y="3329073"/>
            <a:ext cx="2348968" cy="1237452"/>
          </a:xfrm>
          <a:prstGeom prst="straightConnector1">
            <a:avLst/>
          </a:prstGeom>
          <a:noFill/>
          <a:ln cap="flat" cmpd="sng" w="9525">
            <a:solidFill>
              <a:schemeClr val="accent1"/>
            </a:solidFill>
            <a:prstDash val="solid"/>
            <a:miter lim="800000"/>
            <a:headEnd len="sm" w="sm" type="none"/>
            <a:tailEnd len="med" w="med" type="triangle"/>
          </a:ln>
        </p:spPr>
      </p:cxnSp>
      <p:sp>
        <p:nvSpPr>
          <p:cNvPr id="277" name="Google Shape;277;p24"/>
          <p:cNvSpPr txBox="1"/>
          <p:nvPr/>
        </p:nvSpPr>
        <p:spPr>
          <a:xfrm>
            <a:off x="9937940" y="4331080"/>
            <a:ext cx="191640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Đặt giá trị thuộc tính </a:t>
            </a:r>
            <a:endParaRPr/>
          </a:p>
        </p:txBody>
      </p:sp>
      <p:cxnSp>
        <p:nvCxnSpPr>
          <p:cNvPr id="278" name="Google Shape;278;p24"/>
          <p:cNvCxnSpPr>
            <a:stCxn id="277" idx="1"/>
          </p:cNvCxnSpPr>
          <p:nvPr/>
        </p:nvCxnSpPr>
        <p:spPr>
          <a:xfrm rot="10800000">
            <a:off x="6619940" y="3429046"/>
            <a:ext cx="3318000" cy="1225200"/>
          </a:xfrm>
          <a:prstGeom prst="straightConnector1">
            <a:avLst/>
          </a:prstGeom>
          <a:noFill/>
          <a:ln cap="flat" cmpd="sng" w="9525">
            <a:solidFill>
              <a:schemeClr val="accent1"/>
            </a:solidFill>
            <a:prstDash val="solid"/>
            <a:miter lim="800000"/>
            <a:headEnd len="sm" w="sm" type="none"/>
            <a:tailEnd len="med" w="med" type="triangle"/>
          </a:ln>
        </p:spPr>
      </p:cxnSp>
      <p:sp>
        <p:nvSpPr>
          <p:cNvPr id="279" name="Google Shape;2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Row Generator column tab</a:t>
            </a:r>
            <a:endParaRPr/>
          </a:p>
        </p:txBody>
      </p:sp>
      <p:sp>
        <p:nvSpPr>
          <p:cNvPr id="285" name="Google Shape;285;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Các cột có thể được tải từ </a:t>
            </a:r>
            <a:endParaRPr/>
          </a:p>
          <a:p>
            <a:pPr indent="0" lvl="0" marL="0" rtl="0" algn="l">
              <a:lnSpc>
                <a:spcPct val="90000"/>
              </a:lnSpc>
              <a:spcBef>
                <a:spcPts val="1000"/>
              </a:spcBef>
              <a:spcAft>
                <a:spcPts val="0"/>
              </a:spcAft>
              <a:buClr>
                <a:schemeClr val="dk1"/>
              </a:buClr>
              <a:buSzPts val="2800"/>
              <a:buNone/>
            </a:pPr>
            <a:r>
              <a:rPr lang="en-US"/>
              <a:t>table definition hoặc</a:t>
            </a:r>
            <a:endParaRPr/>
          </a:p>
          <a:p>
            <a:pPr indent="0" lvl="0" marL="0" rtl="0" algn="l">
              <a:lnSpc>
                <a:spcPct val="90000"/>
              </a:lnSpc>
              <a:spcBef>
                <a:spcPts val="1000"/>
              </a:spcBef>
              <a:spcAft>
                <a:spcPts val="0"/>
              </a:spcAft>
              <a:buClr>
                <a:schemeClr val="dk1"/>
              </a:buClr>
              <a:buSzPts val="2800"/>
              <a:buNone/>
            </a:pPr>
            <a:r>
              <a:rPr lang="en-US"/>
              <a:t> được nhập thủ công </a:t>
            </a:r>
            <a:endParaRPr/>
          </a:p>
        </p:txBody>
      </p:sp>
      <p:pic>
        <p:nvPicPr>
          <p:cNvPr id="286" name="Google Shape;286;p25"/>
          <p:cNvPicPr preferRelativeResize="0"/>
          <p:nvPr/>
        </p:nvPicPr>
        <p:blipFill rotWithShape="1">
          <a:blip r:embed="rId3">
            <a:alphaModFix/>
          </a:blip>
          <a:srcRect b="0" l="0" r="0" t="0"/>
          <a:stretch/>
        </p:blipFill>
        <p:spPr>
          <a:xfrm>
            <a:off x="5090285" y="1541913"/>
            <a:ext cx="6115678" cy="4777412"/>
          </a:xfrm>
          <a:prstGeom prst="rect">
            <a:avLst/>
          </a:prstGeom>
          <a:noFill/>
          <a:ln>
            <a:noFill/>
          </a:ln>
        </p:spPr>
      </p:pic>
      <p:sp>
        <p:nvSpPr>
          <p:cNvPr id="287" name="Google Shape;287;p25"/>
          <p:cNvSpPr txBox="1"/>
          <p:nvPr/>
        </p:nvSpPr>
        <p:spPr>
          <a:xfrm>
            <a:off x="10605945" y="631440"/>
            <a:ext cx="1352436" cy="3778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Xem data</a:t>
            </a:r>
            <a:endParaRPr/>
          </a:p>
        </p:txBody>
      </p:sp>
      <p:cxnSp>
        <p:nvCxnSpPr>
          <p:cNvPr id="288" name="Google Shape;288;p25"/>
          <p:cNvCxnSpPr>
            <a:stCxn id="287" idx="2"/>
          </p:cNvCxnSpPr>
          <p:nvPr/>
        </p:nvCxnSpPr>
        <p:spPr>
          <a:xfrm flipH="1">
            <a:off x="10638663" y="1009246"/>
            <a:ext cx="643500" cy="1465800"/>
          </a:xfrm>
          <a:prstGeom prst="straightConnector1">
            <a:avLst/>
          </a:prstGeom>
          <a:noFill/>
          <a:ln cap="flat" cmpd="sng" w="9525">
            <a:solidFill>
              <a:schemeClr val="accent1"/>
            </a:solidFill>
            <a:prstDash val="solid"/>
            <a:miter lim="800000"/>
            <a:headEnd len="sm" w="sm" type="none"/>
            <a:tailEnd len="med" w="med" type="triangle"/>
          </a:ln>
        </p:spPr>
      </p:cxnSp>
      <p:sp>
        <p:nvSpPr>
          <p:cNvPr id="289" name="Google Shape;289;p25"/>
          <p:cNvSpPr txBox="1"/>
          <p:nvPr/>
        </p:nvSpPr>
        <p:spPr>
          <a:xfrm>
            <a:off x="7369954" y="4298228"/>
            <a:ext cx="16371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Load table definition</a:t>
            </a:r>
            <a:endParaRPr/>
          </a:p>
        </p:txBody>
      </p:sp>
      <p:cxnSp>
        <p:nvCxnSpPr>
          <p:cNvPr id="290" name="Google Shape;290;p25"/>
          <p:cNvCxnSpPr/>
          <p:nvPr/>
        </p:nvCxnSpPr>
        <p:spPr>
          <a:xfrm>
            <a:off x="8344584" y="4853668"/>
            <a:ext cx="2080671" cy="764143"/>
          </a:xfrm>
          <a:prstGeom prst="straightConnector1">
            <a:avLst/>
          </a:prstGeom>
          <a:noFill/>
          <a:ln cap="flat" cmpd="sng" w="9525">
            <a:solidFill>
              <a:schemeClr val="accent1"/>
            </a:solidFill>
            <a:prstDash val="solid"/>
            <a:miter lim="800000"/>
            <a:headEnd len="sm" w="sm" type="none"/>
            <a:tailEnd len="med" w="med" type="triangle"/>
          </a:ln>
        </p:spPr>
      </p:cxnSp>
      <p:sp>
        <p:nvSpPr>
          <p:cNvPr id="291" name="Google Shape;291;p25"/>
          <p:cNvSpPr txBox="1"/>
          <p:nvPr/>
        </p:nvSpPr>
        <p:spPr>
          <a:xfrm>
            <a:off x="1976637" y="4648656"/>
            <a:ext cx="17685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Double click để nhập </a:t>
            </a:r>
            <a:endParaRPr/>
          </a:p>
        </p:txBody>
      </p:sp>
      <p:cxnSp>
        <p:nvCxnSpPr>
          <p:cNvPr id="292" name="Google Shape;292;p25"/>
          <p:cNvCxnSpPr/>
          <p:nvPr/>
        </p:nvCxnSpPr>
        <p:spPr>
          <a:xfrm flipH="1" rot="10800000">
            <a:off x="3520714" y="3542616"/>
            <a:ext cx="2294213" cy="1401943"/>
          </a:xfrm>
          <a:prstGeom prst="straightConnector1">
            <a:avLst/>
          </a:prstGeom>
          <a:noFill/>
          <a:ln cap="flat" cmpd="sng" w="9525">
            <a:solidFill>
              <a:schemeClr val="accent1"/>
            </a:solidFill>
            <a:prstDash val="solid"/>
            <a:miter lim="800000"/>
            <a:headEnd len="sm" w="sm" type="none"/>
            <a:tailEnd len="med" w="med" type="triangle"/>
          </a:ln>
        </p:spPr>
      </p:cxnSp>
      <p:sp>
        <p:nvSpPr>
          <p:cNvPr id="293" name="Google Shape;29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Peek stage</a:t>
            </a:r>
            <a:endParaRPr/>
          </a:p>
        </p:txBody>
      </p:sp>
      <p:sp>
        <p:nvSpPr>
          <p:cNvPr id="299" name="Google Shape;29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Dữ liệu được tạo sau đó sẽ được ghi vào giai đoạn Peek</a:t>
            </a:r>
            <a:endParaRPr/>
          </a:p>
          <a:p>
            <a:pPr indent="-228600" lvl="0" marL="228600" rtl="0" algn="l">
              <a:lnSpc>
                <a:spcPct val="90000"/>
              </a:lnSpc>
              <a:spcBef>
                <a:spcPts val="1000"/>
              </a:spcBef>
              <a:spcAft>
                <a:spcPts val="0"/>
              </a:spcAft>
              <a:buClr>
                <a:schemeClr val="dk1"/>
              </a:buClr>
              <a:buSzPts val="2800"/>
              <a:buChar char="•"/>
            </a:pPr>
            <a:r>
              <a:rPr lang="en-US"/>
              <a:t>Peek stage được ghi trong job log</a:t>
            </a:r>
            <a:endParaRPr/>
          </a:p>
          <a:p>
            <a:pPr indent="-228600" lvl="0" marL="228600" rtl="0" algn="l">
              <a:lnSpc>
                <a:spcPct val="90000"/>
              </a:lnSpc>
              <a:spcBef>
                <a:spcPts val="1000"/>
              </a:spcBef>
              <a:spcAft>
                <a:spcPts val="0"/>
              </a:spcAft>
              <a:buClr>
                <a:schemeClr val="dk1"/>
              </a:buClr>
              <a:buSzPts val="2800"/>
              <a:buChar char="•"/>
            </a:pPr>
            <a:r>
              <a:rPr lang="en-US"/>
              <a:t>Có thể điều chỉnh số lượng bản ghi được hiển thị </a:t>
            </a:r>
            <a:endParaRPr/>
          </a:p>
          <a:p>
            <a:pPr indent="-228600" lvl="0" marL="228600" rtl="0" algn="l">
              <a:lnSpc>
                <a:spcPct val="90000"/>
              </a:lnSpc>
              <a:spcBef>
                <a:spcPts val="1000"/>
              </a:spcBef>
              <a:spcAft>
                <a:spcPts val="0"/>
              </a:spcAft>
              <a:buClr>
                <a:schemeClr val="dk1"/>
              </a:buClr>
              <a:buSzPts val="2800"/>
              <a:buChar char="•"/>
            </a:pPr>
            <a:r>
              <a:rPr lang="en-US"/>
              <a:t>Có thể chỉ định các cột được hiển thị </a:t>
            </a:r>
            <a:endParaRPr/>
          </a:p>
        </p:txBody>
      </p:sp>
      <p:sp>
        <p:nvSpPr>
          <p:cNvPr id="300" name="Google Shape;30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Peek stage properties</a:t>
            </a:r>
            <a:endParaRPr/>
          </a:p>
        </p:txBody>
      </p:sp>
      <p:pic>
        <p:nvPicPr>
          <p:cNvPr id="306" name="Google Shape;306;p27"/>
          <p:cNvPicPr preferRelativeResize="0"/>
          <p:nvPr>
            <p:ph idx="1" type="body"/>
          </p:nvPr>
        </p:nvPicPr>
        <p:blipFill rotWithShape="1">
          <a:blip r:embed="rId3">
            <a:alphaModFix/>
          </a:blip>
          <a:srcRect b="0" l="0" r="0" t="0"/>
          <a:stretch/>
        </p:blipFill>
        <p:spPr>
          <a:xfrm>
            <a:off x="3289409" y="1494169"/>
            <a:ext cx="6040756" cy="4682794"/>
          </a:xfrm>
          <a:prstGeom prst="rect">
            <a:avLst/>
          </a:prstGeom>
          <a:noFill/>
          <a:ln>
            <a:noFill/>
          </a:ln>
        </p:spPr>
      </p:pic>
      <p:sp>
        <p:nvSpPr>
          <p:cNvPr id="307" name="Google Shape;307;p27"/>
          <p:cNvSpPr txBox="1"/>
          <p:nvPr/>
        </p:nvSpPr>
        <p:spPr>
          <a:xfrm>
            <a:off x="6915492" y="2080671"/>
            <a:ext cx="17357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Số records</a:t>
            </a:r>
            <a:endParaRPr/>
          </a:p>
        </p:txBody>
      </p:sp>
      <p:cxnSp>
        <p:nvCxnSpPr>
          <p:cNvPr id="308" name="Google Shape;308;p27"/>
          <p:cNvCxnSpPr/>
          <p:nvPr/>
        </p:nvCxnSpPr>
        <p:spPr>
          <a:xfrm flipH="1">
            <a:off x="5442596" y="2354443"/>
            <a:ext cx="1867129" cy="936302"/>
          </a:xfrm>
          <a:prstGeom prst="straightConnector1">
            <a:avLst/>
          </a:prstGeom>
          <a:noFill/>
          <a:ln cap="flat" cmpd="sng" w="9525">
            <a:solidFill>
              <a:schemeClr val="accent1"/>
            </a:solidFill>
            <a:prstDash val="solid"/>
            <a:miter lim="800000"/>
            <a:headEnd len="sm" w="sm" type="none"/>
            <a:tailEnd len="med" w="med" type="triangle"/>
          </a:ln>
        </p:spPr>
      </p:cxnSp>
      <p:sp>
        <p:nvSpPr>
          <p:cNvPr id="309" name="Google Shape;309;p27"/>
          <p:cNvSpPr txBox="1"/>
          <p:nvPr/>
        </p:nvSpPr>
        <p:spPr>
          <a:xfrm>
            <a:off x="175214" y="3429000"/>
            <a:ext cx="14893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Số cột</a:t>
            </a:r>
            <a:endParaRPr sz="1800">
              <a:solidFill>
                <a:schemeClr val="accent1"/>
              </a:solidFill>
              <a:latin typeface="Calibri"/>
              <a:ea typeface="Calibri"/>
              <a:cs typeface="Calibri"/>
              <a:sym typeface="Calibri"/>
            </a:endParaRPr>
          </a:p>
        </p:txBody>
      </p:sp>
      <p:cxnSp>
        <p:nvCxnSpPr>
          <p:cNvPr id="310" name="Google Shape;310;p27"/>
          <p:cNvCxnSpPr/>
          <p:nvPr/>
        </p:nvCxnSpPr>
        <p:spPr>
          <a:xfrm flipH="1" rot="10800000">
            <a:off x="1007483" y="3657600"/>
            <a:ext cx="3197662" cy="65705"/>
          </a:xfrm>
          <a:prstGeom prst="straightConnector1">
            <a:avLst/>
          </a:prstGeom>
          <a:noFill/>
          <a:ln cap="flat" cmpd="sng" w="9525">
            <a:solidFill>
              <a:schemeClr val="accent1"/>
            </a:solidFill>
            <a:prstDash val="solid"/>
            <a:miter lim="800000"/>
            <a:headEnd len="sm" w="sm" type="none"/>
            <a:tailEnd len="med" w="med" type="triangle"/>
          </a:ln>
        </p:spPr>
      </p:cxnSp>
      <p:sp>
        <p:nvSpPr>
          <p:cNvPr id="311" name="Google Shape;311;p27"/>
          <p:cNvSpPr txBox="1"/>
          <p:nvPr/>
        </p:nvSpPr>
        <p:spPr>
          <a:xfrm>
            <a:off x="0" y="4818395"/>
            <a:ext cx="19437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Output to job log</a:t>
            </a:r>
            <a:endParaRPr/>
          </a:p>
        </p:txBody>
      </p:sp>
      <p:cxnSp>
        <p:nvCxnSpPr>
          <p:cNvPr id="312" name="Google Shape;312;p27"/>
          <p:cNvCxnSpPr/>
          <p:nvPr/>
        </p:nvCxnSpPr>
        <p:spPr>
          <a:xfrm flipH="1" rot="10800000">
            <a:off x="1708340" y="4292752"/>
            <a:ext cx="2661068" cy="766563"/>
          </a:xfrm>
          <a:prstGeom prst="straightConnector1">
            <a:avLst/>
          </a:prstGeom>
          <a:noFill/>
          <a:ln cap="flat" cmpd="sng" w="9525">
            <a:solidFill>
              <a:schemeClr val="accent1"/>
            </a:solidFill>
            <a:prstDash val="solid"/>
            <a:miter lim="800000"/>
            <a:headEnd len="sm" w="sm" type="none"/>
            <a:tailEnd len="med" w="med" type="triangle"/>
          </a:ln>
        </p:spPr>
      </p:cxnSp>
      <p:sp>
        <p:nvSpPr>
          <p:cNvPr id="313" name="Google Shape;31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Job parameters</a:t>
            </a:r>
            <a:endParaRPr/>
          </a:p>
        </p:txBody>
      </p:sp>
      <p:sp>
        <p:nvSpPr>
          <p:cNvPr id="319" name="Google Shape;319;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Được định nghĩa trong Job Properties window</a:t>
            </a:r>
            <a:endParaRPr/>
          </a:p>
          <a:p>
            <a:pPr indent="-228600" lvl="0" marL="228600" rtl="0" algn="l">
              <a:lnSpc>
                <a:spcPct val="90000"/>
              </a:lnSpc>
              <a:spcBef>
                <a:spcPts val="1000"/>
              </a:spcBef>
              <a:spcAft>
                <a:spcPts val="0"/>
              </a:spcAft>
              <a:buClr>
                <a:schemeClr val="dk1"/>
              </a:buClr>
              <a:buSzPts val="2400"/>
              <a:buChar char="•"/>
            </a:pPr>
            <a:r>
              <a:rPr lang="en-US" sz="2400"/>
              <a:t>Có thể nhập bất kì job parameter nào muốn sử dụng </a:t>
            </a:r>
            <a:endParaRPr/>
          </a:p>
          <a:p>
            <a:pPr indent="-228600" lvl="0" marL="228600" rtl="0" algn="l">
              <a:lnSpc>
                <a:spcPct val="90000"/>
              </a:lnSpc>
              <a:spcBef>
                <a:spcPts val="1000"/>
              </a:spcBef>
              <a:spcAft>
                <a:spcPts val="0"/>
              </a:spcAft>
              <a:buClr>
                <a:schemeClr val="dk1"/>
              </a:buClr>
              <a:buSzPts val="2400"/>
              <a:buChar char="•"/>
            </a:pPr>
            <a:r>
              <a:rPr lang="en-US" sz="2400"/>
              <a:t>Giá trị tham số được chỉ định tại thời điểm chạy</a:t>
            </a:r>
            <a:endParaRPr sz="2400"/>
          </a:p>
          <a:p>
            <a:pPr indent="-228600" lvl="0" marL="228600" rtl="0" algn="l">
              <a:lnSpc>
                <a:spcPct val="90000"/>
              </a:lnSpc>
              <a:spcBef>
                <a:spcPts val="1000"/>
              </a:spcBef>
              <a:spcAft>
                <a:spcPts val="0"/>
              </a:spcAft>
              <a:buClr>
                <a:schemeClr val="dk1"/>
              </a:buClr>
              <a:buSzPts val="2400"/>
              <a:buChar char="•"/>
            </a:pPr>
            <a:r>
              <a:rPr lang="en-US" sz="2400"/>
              <a:t>Khi được sử dụng cho tên thư mục và tệp và các giá trị thuộc tính, chúng được bao quanh bằng dấu thăng (#)</a:t>
            </a:r>
            <a:endParaRPr sz="2400"/>
          </a:p>
          <a:p>
            <a:pPr indent="-228600" lvl="0" marL="228600" rtl="0" algn="l">
              <a:lnSpc>
                <a:spcPct val="90000"/>
              </a:lnSpc>
              <a:spcBef>
                <a:spcPts val="1000"/>
              </a:spcBef>
              <a:spcAft>
                <a:spcPts val="0"/>
              </a:spcAft>
              <a:buClr>
                <a:schemeClr val="dk1"/>
              </a:buClr>
              <a:buSzPts val="2400"/>
              <a:buChar char="•"/>
            </a:pPr>
            <a:r>
              <a:rPr lang="en-US" sz="2400"/>
              <a:t>Các biến môi trường DataStage có thể được bao gồm làm tham số công việc</a:t>
            </a:r>
            <a:endParaRPr sz="2400"/>
          </a:p>
        </p:txBody>
      </p:sp>
      <p:sp>
        <p:nvSpPr>
          <p:cNvPr id="320" name="Google Shape;32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Define a job parameter</a:t>
            </a:r>
            <a:endParaRPr/>
          </a:p>
        </p:txBody>
      </p:sp>
      <p:pic>
        <p:nvPicPr>
          <p:cNvPr id="326" name="Google Shape;326;p29"/>
          <p:cNvPicPr preferRelativeResize="0"/>
          <p:nvPr>
            <p:ph idx="1" type="body"/>
          </p:nvPr>
        </p:nvPicPr>
        <p:blipFill rotWithShape="1">
          <a:blip r:embed="rId3">
            <a:alphaModFix/>
          </a:blip>
          <a:srcRect b="0" l="0" r="0" t="0"/>
          <a:stretch/>
        </p:blipFill>
        <p:spPr>
          <a:xfrm>
            <a:off x="2565941" y="1825625"/>
            <a:ext cx="7060118" cy="4351338"/>
          </a:xfrm>
          <a:prstGeom prst="rect">
            <a:avLst/>
          </a:prstGeom>
          <a:noFill/>
          <a:ln>
            <a:noFill/>
          </a:ln>
        </p:spPr>
      </p:pic>
      <p:sp>
        <p:nvSpPr>
          <p:cNvPr id="327" name="Google Shape;327;p29"/>
          <p:cNvSpPr txBox="1"/>
          <p:nvPr/>
        </p:nvSpPr>
        <p:spPr>
          <a:xfrm>
            <a:off x="4057308" y="4106587"/>
            <a:ext cx="1489322" cy="3668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Parameter</a:t>
            </a:r>
            <a:endParaRPr/>
          </a:p>
        </p:txBody>
      </p:sp>
      <p:cxnSp>
        <p:nvCxnSpPr>
          <p:cNvPr id="328" name="Google Shape;328;p29"/>
          <p:cNvCxnSpPr/>
          <p:nvPr/>
        </p:nvCxnSpPr>
        <p:spPr>
          <a:xfrm rot="10800000">
            <a:off x="3465959" y="2819856"/>
            <a:ext cx="1292206" cy="1505749"/>
          </a:xfrm>
          <a:prstGeom prst="straightConnector1">
            <a:avLst/>
          </a:prstGeom>
          <a:noFill/>
          <a:ln cap="flat" cmpd="sng" w="9525">
            <a:solidFill>
              <a:schemeClr val="accent1"/>
            </a:solidFill>
            <a:prstDash val="solid"/>
            <a:miter lim="800000"/>
            <a:headEnd len="sm" w="sm" type="none"/>
            <a:tailEnd len="med" w="med" type="triangle"/>
          </a:ln>
        </p:spPr>
      </p:cxnSp>
      <p:sp>
        <p:nvSpPr>
          <p:cNvPr id="329" name="Google Shape;329;p29"/>
          <p:cNvSpPr txBox="1"/>
          <p:nvPr/>
        </p:nvSpPr>
        <p:spPr>
          <a:xfrm>
            <a:off x="8152944" y="459938"/>
            <a:ext cx="15276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Parameter tab</a:t>
            </a:r>
            <a:endParaRPr/>
          </a:p>
        </p:txBody>
      </p:sp>
      <p:cxnSp>
        <p:nvCxnSpPr>
          <p:cNvPr id="330" name="Google Shape;330;p29"/>
          <p:cNvCxnSpPr/>
          <p:nvPr/>
        </p:nvCxnSpPr>
        <p:spPr>
          <a:xfrm flipH="1">
            <a:off x="3537140" y="750137"/>
            <a:ext cx="5135971" cy="1527650"/>
          </a:xfrm>
          <a:prstGeom prst="straightConnector1">
            <a:avLst/>
          </a:prstGeom>
          <a:noFill/>
          <a:ln cap="flat" cmpd="sng" w="9525">
            <a:solidFill>
              <a:schemeClr val="accent1"/>
            </a:solidFill>
            <a:prstDash val="solid"/>
            <a:miter lim="800000"/>
            <a:headEnd len="sm" w="sm" type="none"/>
            <a:tailEnd len="med" w="med" type="triangle"/>
          </a:ln>
        </p:spPr>
      </p:cxnSp>
      <p:sp>
        <p:nvSpPr>
          <p:cNvPr id="331" name="Google Shape;33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Dùng job parameter trong một stage</a:t>
            </a:r>
            <a:endParaRPr/>
          </a:p>
        </p:txBody>
      </p:sp>
      <p:pic>
        <p:nvPicPr>
          <p:cNvPr id="337" name="Google Shape;337;p30"/>
          <p:cNvPicPr preferRelativeResize="0"/>
          <p:nvPr>
            <p:ph idx="1" type="body"/>
          </p:nvPr>
        </p:nvPicPr>
        <p:blipFill rotWithShape="1">
          <a:blip r:embed="rId3">
            <a:alphaModFix/>
          </a:blip>
          <a:srcRect b="0" l="0" r="0" t="0"/>
          <a:stretch/>
        </p:blipFill>
        <p:spPr>
          <a:xfrm>
            <a:off x="3261245" y="1611531"/>
            <a:ext cx="5948460" cy="4565432"/>
          </a:xfrm>
          <a:prstGeom prst="rect">
            <a:avLst/>
          </a:prstGeom>
          <a:noFill/>
          <a:ln>
            <a:noFill/>
          </a:ln>
        </p:spPr>
      </p:pic>
      <p:sp>
        <p:nvSpPr>
          <p:cNvPr id="338" name="Google Shape;338;p30"/>
          <p:cNvSpPr txBox="1"/>
          <p:nvPr/>
        </p:nvSpPr>
        <p:spPr>
          <a:xfrm>
            <a:off x="591349" y="4451540"/>
            <a:ext cx="1850701" cy="3832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Job parameter</a:t>
            </a:r>
            <a:endParaRPr/>
          </a:p>
        </p:txBody>
      </p:sp>
      <p:cxnSp>
        <p:nvCxnSpPr>
          <p:cNvPr id="339" name="Google Shape;339;p30"/>
          <p:cNvCxnSpPr/>
          <p:nvPr/>
        </p:nvCxnSpPr>
        <p:spPr>
          <a:xfrm flipH="1" rot="10800000">
            <a:off x="2031392" y="3318122"/>
            <a:ext cx="3548091" cy="1374338"/>
          </a:xfrm>
          <a:prstGeom prst="straightConnector1">
            <a:avLst/>
          </a:prstGeom>
          <a:noFill/>
          <a:ln cap="flat" cmpd="sng" w="9525">
            <a:solidFill>
              <a:schemeClr val="accent1"/>
            </a:solidFill>
            <a:prstDash val="solid"/>
            <a:miter lim="800000"/>
            <a:headEnd len="sm" w="sm" type="none"/>
            <a:tailEnd len="med" w="med" type="triangle"/>
          </a:ln>
        </p:spPr>
      </p:cxnSp>
      <p:sp>
        <p:nvSpPr>
          <p:cNvPr id="340" name="Google Shape;340;p30"/>
          <p:cNvSpPr txBox="1"/>
          <p:nvPr/>
        </p:nvSpPr>
        <p:spPr>
          <a:xfrm>
            <a:off x="9926989" y="2677495"/>
            <a:ext cx="183975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Chèn một job parameter</a:t>
            </a:r>
            <a:endParaRPr/>
          </a:p>
        </p:txBody>
      </p:sp>
      <p:cxnSp>
        <p:nvCxnSpPr>
          <p:cNvPr id="341" name="Google Shape;341;p30"/>
          <p:cNvCxnSpPr/>
          <p:nvPr/>
        </p:nvCxnSpPr>
        <p:spPr>
          <a:xfrm flipH="1">
            <a:off x="8831899" y="2967693"/>
            <a:ext cx="1328709" cy="461307"/>
          </a:xfrm>
          <a:prstGeom prst="straightConnector1">
            <a:avLst/>
          </a:prstGeom>
          <a:noFill/>
          <a:ln cap="flat" cmpd="sng" w="9525">
            <a:solidFill>
              <a:schemeClr val="accent1"/>
            </a:solidFill>
            <a:prstDash val="solid"/>
            <a:miter lim="800000"/>
            <a:headEnd len="sm" w="sm" type="none"/>
            <a:tailEnd len="med" w="med" type="triangle"/>
          </a:ln>
        </p:spPr>
      </p:cxnSp>
      <p:sp>
        <p:nvSpPr>
          <p:cNvPr id="342" name="Google Shape;34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IBM ?</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Calibri"/>
                <a:ea typeface="Calibri"/>
                <a:cs typeface="Calibri"/>
                <a:sym typeface="Calibri"/>
              </a:rPr>
              <a:t>Datastage là công cụ toàn diện để tạo và bảo trì các data marts và data warehouse một cách dễ dàng và nhanh chóng . </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Đây là một công cụ ETL mạnh mẽ do IBM phát triển, giúp tích hợp dữ liệu từ nhiều nguồn khác nhau, cung cấp môi trường đồ họa để thiết kế, phát triển và triển khai các luồng dữ liệu.</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Sau khi thiết kế công việc trên datastage có thể chạy ,giám sát và lên lịch cho nó </a:t>
            </a:r>
            <a:endParaRPr/>
          </a:p>
          <a:p>
            <a:pPr indent="0" lvl="0" marL="0" rtl="0" algn="l">
              <a:lnSpc>
                <a:spcPct val="90000"/>
              </a:lnSpc>
              <a:spcBef>
                <a:spcPts val="1000"/>
              </a:spcBef>
              <a:spcAft>
                <a:spcPts val="0"/>
              </a:spcAft>
              <a:buClr>
                <a:schemeClr val="dk1"/>
              </a:buClr>
              <a:buSzPts val="2800"/>
              <a:buNone/>
            </a:pPr>
            <a:r>
              <a:t/>
            </a:r>
            <a:endParaRPr/>
          </a:p>
        </p:txBody>
      </p:sp>
      <p:sp>
        <p:nvSpPr>
          <p:cNvPr id="104" name="Google Shape;10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1"/>
          <p:cNvSpPr txBox="1"/>
          <p:nvPr>
            <p:ph type="title"/>
          </p:nvPr>
        </p:nvSpPr>
        <p:spPr>
          <a:xfrm>
            <a:off x="838200" y="82133"/>
            <a:ext cx="10515600" cy="16085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Compile &amp; run </a:t>
            </a:r>
            <a:endParaRPr/>
          </a:p>
        </p:txBody>
      </p:sp>
      <p:cxnSp>
        <p:nvCxnSpPr>
          <p:cNvPr id="348" name="Google Shape;348;p31"/>
          <p:cNvCxnSpPr/>
          <p:nvPr/>
        </p:nvCxnSpPr>
        <p:spPr>
          <a:xfrm>
            <a:off x="6723851" y="3429000"/>
            <a:ext cx="0" cy="283354"/>
          </a:xfrm>
          <a:prstGeom prst="straightConnector1">
            <a:avLst/>
          </a:prstGeom>
          <a:noFill/>
          <a:ln cap="flat" cmpd="sng" w="9525">
            <a:solidFill>
              <a:schemeClr val="accent1"/>
            </a:solidFill>
            <a:prstDash val="solid"/>
            <a:miter lim="800000"/>
            <a:headEnd len="sm" w="sm" type="none"/>
            <a:tailEnd len="med" w="med" type="triangle"/>
          </a:ln>
        </p:spPr>
      </p:cxnSp>
      <p:pic>
        <p:nvPicPr>
          <p:cNvPr id="349" name="Google Shape;349;p31"/>
          <p:cNvPicPr preferRelativeResize="0"/>
          <p:nvPr>
            <p:ph idx="1" type="body"/>
          </p:nvPr>
        </p:nvPicPr>
        <p:blipFill rotWithShape="1">
          <a:blip r:embed="rId3">
            <a:alphaModFix/>
          </a:blip>
          <a:srcRect b="0" l="0" r="0" t="0"/>
          <a:stretch/>
        </p:blipFill>
        <p:spPr>
          <a:xfrm>
            <a:off x="2125197" y="2159627"/>
            <a:ext cx="7941605" cy="4351338"/>
          </a:xfrm>
          <a:prstGeom prst="rect">
            <a:avLst/>
          </a:prstGeom>
          <a:noFill/>
          <a:ln>
            <a:noFill/>
          </a:ln>
        </p:spPr>
      </p:pic>
      <p:sp>
        <p:nvSpPr>
          <p:cNvPr id="350" name="Google Shape;350;p31"/>
          <p:cNvSpPr txBox="1"/>
          <p:nvPr/>
        </p:nvSpPr>
        <p:spPr>
          <a:xfrm>
            <a:off x="2036867" y="1489322"/>
            <a:ext cx="19875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Compile</a:t>
            </a:r>
            <a:r>
              <a:rPr lang="en-US" sz="1800">
                <a:solidFill>
                  <a:schemeClr val="dk1"/>
                </a:solidFill>
                <a:latin typeface="Calibri"/>
                <a:ea typeface="Calibri"/>
                <a:cs typeface="Calibri"/>
                <a:sym typeface="Calibri"/>
              </a:rPr>
              <a:t> </a:t>
            </a:r>
            <a:endParaRPr/>
          </a:p>
        </p:txBody>
      </p:sp>
      <p:cxnSp>
        <p:nvCxnSpPr>
          <p:cNvPr id="351" name="Google Shape;351;p31"/>
          <p:cNvCxnSpPr/>
          <p:nvPr/>
        </p:nvCxnSpPr>
        <p:spPr>
          <a:xfrm>
            <a:off x="2748675" y="1763095"/>
            <a:ext cx="1680963" cy="635152"/>
          </a:xfrm>
          <a:prstGeom prst="straightConnector1">
            <a:avLst/>
          </a:prstGeom>
          <a:noFill/>
          <a:ln cap="flat" cmpd="sng" w="9525">
            <a:solidFill>
              <a:schemeClr val="accent1"/>
            </a:solidFill>
            <a:prstDash val="solid"/>
            <a:miter lim="800000"/>
            <a:headEnd len="sm" w="sm" type="none"/>
            <a:tailEnd len="med" w="med" type="triangle"/>
          </a:ln>
        </p:spPr>
      </p:cxnSp>
      <p:sp>
        <p:nvSpPr>
          <p:cNvPr id="352" name="Google Shape;352;p31"/>
          <p:cNvSpPr txBox="1"/>
          <p:nvPr/>
        </p:nvSpPr>
        <p:spPr>
          <a:xfrm>
            <a:off x="6340570" y="1489322"/>
            <a:ext cx="13086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Run </a:t>
            </a:r>
            <a:endParaRPr/>
          </a:p>
        </p:txBody>
      </p:sp>
      <p:cxnSp>
        <p:nvCxnSpPr>
          <p:cNvPr id="353" name="Google Shape;353;p31"/>
          <p:cNvCxnSpPr/>
          <p:nvPr/>
        </p:nvCxnSpPr>
        <p:spPr>
          <a:xfrm flipH="1">
            <a:off x="4647933" y="1763095"/>
            <a:ext cx="1900704" cy="635152"/>
          </a:xfrm>
          <a:prstGeom prst="straightConnector1">
            <a:avLst/>
          </a:prstGeom>
          <a:noFill/>
          <a:ln cap="flat" cmpd="sng" w="9525">
            <a:solidFill>
              <a:schemeClr val="accent1"/>
            </a:solidFill>
            <a:prstDash val="solid"/>
            <a:miter lim="800000"/>
            <a:headEnd len="sm" w="sm" type="none"/>
            <a:tailEnd len="med" w="med" type="triangle"/>
          </a:ln>
        </p:spPr>
      </p:cxnSp>
      <p:sp>
        <p:nvSpPr>
          <p:cNvPr id="354" name="Google Shape;35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Errors hoặc successful</a:t>
            </a:r>
            <a:endParaRPr/>
          </a:p>
        </p:txBody>
      </p:sp>
      <p:pic>
        <p:nvPicPr>
          <p:cNvPr id="360" name="Google Shape;360;p32"/>
          <p:cNvPicPr preferRelativeResize="0"/>
          <p:nvPr>
            <p:ph idx="1" type="body"/>
          </p:nvPr>
        </p:nvPicPr>
        <p:blipFill rotWithShape="1">
          <a:blip r:embed="rId3">
            <a:alphaModFix/>
          </a:blip>
          <a:srcRect b="0" l="0" r="0" t="0"/>
          <a:stretch/>
        </p:blipFill>
        <p:spPr>
          <a:xfrm>
            <a:off x="2796865" y="1937794"/>
            <a:ext cx="6598269" cy="3099619"/>
          </a:xfrm>
          <a:prstGeom prst="rect">
            <a:avLst/>
          </a:prstGeom>
          <a:noFill/>
          <a:ln>
            <a:noFill/>
          </a:ln>
        </p:spPr>
      </p:pic>
      <p:sp>
        <p:nvSpPr>
          <p:cNvPr id="361" name="Google Shape;361;p32"/>
          <p:cNvSpPr txBox="1"/>
          <p:nvPr/>
        </p:nvSpPr>
        <p:spPr>
          <a:xfrm>
            <a:off x="4517246" y="3942323"/>
            <a:ext cx="22120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Highlight stage có lỗi</a:t>
            </a:r>
            <a:endParaRPr sz="1800">
              <a:solidFill>
                <a:schemeClr val="accent1"/>
              </a:solidFill>
              <a:latin typeface="Calibri"/>
              <a:ea typeface="Calibri"/>
              <a:cs typeface="Calibri"/>
              <a:sym typeface="Calibri"/>
            </a:endParaRPr>
          </a:p>
        </p:txBody>
      </p:sp>
      <p:cxnSp>
        <p:nvCxnSpPr>
          <p:cNvPr id="362" name="Google Shape;362;p32"/>
          <p:cNvCxnSpPr/>
          <p:nvPr/>
        </p:nvCxnSpPr>
        <p:spPr>
          <a:xfrm flipH="1" rot="10800000">
            <a:off x="6493883" y="3263368"/>
            <a:ext cx="1418141" cy="744661"/>
          </a:xfrm>
          <a:prstGeom prst="straightConnector1">
            <a:avLst/>
          </a:prstGeom>
          <a:noFill/>
          <a:ln cap="flat" cmpd="sng" w="9525">
            <a:solidFill>
              <a:schemeClr val="accent1"/>
            </a:solidFill>
            <a:prstDash val="solid"/>
            <a:miter lim="800000"/>
            <a:headEnd len="sm" w="sm" type="none"/>
            <a:tailEnd len="med" w="med" type="triangle"/>
          </a:ln>
        </p:spPr>
      </p:cxnSp>
      <p:sp>
        <p:nvSpPr>
          <p:cNvPr id="363" name="Google Shape;36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Datastage Director </a:t>
            </a:r>
            <a:endParaRPr/>
          </a:p>
        </p:txBody>
      </p:sp>
      <p:sp>
        <p:nvSpPr>
          <p:cNvPr id="369" name="Google Shape;36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Dùng để chạy và sắp xếp công việc </a:t>
            </a:r>
            <a:endParaRPr/>
          </a:p>
          <a:p>
            <a:pPr indent="-228600" lvl="0" marL="228600" rtl="0" algn="l">
              <a:lnSpc>
                <a:spcPct val="90000"/>
              </a:lnSpc>
              <a:spcBef>
                <a:spcPts val="1000"/>
              </a:spcBef>
              <a:spcAft>
                <a:spcPts val="0"/>
              </a:spcAft>
              <a:buClr>
                <a:schemeClr val="dk1"/>
              </a:buClr>
              <a:buSzPts val="2800"/>
              <a:buChar char="•"/>
            </a:pPr>
            <a:r>
              <a:rPr lang="en-US"/>
              <a:t>Xem thông báo thời gian chạy </a:t>
            </a:r>
            <a:endParaRPr/>
          </a:p>
          <a:p>
            <a:pPr indent="-228600" lvl="0" marL="228600" rtl="0" algn="l">
              <a:lnSpc>
                <a:spcPct val="90000"/>
              </a:lnSpc>
              <a:spcBef>
                <a:spcPts val="1000"/>
              </a:spcBef>
              <a:spcAft>
                <a:spcPts val="0"/>
              </a:spcAft>
              <a:buClr>
                <a:schemeClr val="dk1"/>
              </a:buClr>
              <a:buSzPts val="2800"/>
              <a:buChar char="•"/>
            </a:pPr>
            <a:r>
              <a:rPr lang="en-US"/>
              <a:t>Có thể chạy trực tiếp từ Designer </a:t>
            </a:r>
            <a:endParaRPr/>
          </a:p>
          <a:p>
            <a:pPr indent="-228600" lvl="0" marL="228600" rtl="0" algn="l">
              <a:lnSpc>
                <a:spcPct val="90000"/>
              </a:lnSpc>
              <a:spcBef>
                <a:spcPts val="1000"/>
              </a:spcBef>
              <a:spcAft>
                <a:spcPts val="0"/>
              </a:spcAft>
              <a:buClr>
                <a:schemeClr val="dk1"/>
              </a:buClr>
              <a:buSzPts val="2800"/>
              <a:buChar char="•"/>
            </a:pPr>
            <a:r>
              <a:rPr lang="en-US"/>
              <a:t>Hai cách chạy job ,có thể chạy ngay lập tức hoặc lên lịch để chạy </a:t>
            </a:r>
            <a:endParaRPr/>
          </a:p>
        </p:txBody>
      </p:sp>
      <p:sp>
        <p:nvSpPr>
          <p:cNvPr id="370" name="Google Shape;37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Thống kê hiệu suất </a:t>
            </a:r>
            <a:endParaRPr/>
          </a:p>
        </p:txBody>
      </p:sp>
      <p:sp>
        <p:nvSpPr>
          <p:cNvPr id="376" name="Google Shape;376;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Khi chạy job những số liệu thống kê được cập nhật </a:t>
            </a:r>
            <a:endParaRPr/>
          </a:p>
          <a:p>
            <a:pPr indent="-228600" lvl="0" marL="228600" rtl="0" algn="l">
              <a:lnSpc>
                <a:spcPct val="90000"/>
              </a:lnSpc>
              <a:spcBef>
                <a:spcPts val="1000"/>
              </a:spcBef>
              <a:spcAft>
                <a:spcPts val="0"/>
              </a:spcAft>
              <a:buClr>
                <a:schemeClr val="dk1"/>
              </a:buClr>
              <a:buSzPts val="2800"/>
              <a:buChar char="•"/>
            </a:pPr>
            <a:r>
              <a:rPr lang="en-US"/>
              <a:t>Màu xanh lá của liên kết cho biết dữ liệu truyền qua không lỗi</a:t>
            </a:r>
            <a:endParaRPr/>
          </a:p>
          <a:p>
            <a:pPr indent="-228600" lvl="0" marL="228600" rtl="0" algn="l">
              <a:lnSpc>
                <a:spcPct val="90000"/>
              </a:lnSpc>
              <a:spcBef>
                <a:spcPts val="1000"/>
              </a:spcBef>
              <a:spcAft>
                <a:spcPts val="0"/>
              </a:spcAft>
              <a:buClr>
                <a:schemeClr val="dk1"/>
              </a:buClr>
              <a:buSzPts val="2800"/>
              <a:buChar char="•"/>
            </a:pPr>
            <a:r>
              <a:rPr lang="en-US"/>
              <a:t>Màu đỏ có lỗi </a:t>
            </a:r>
            <a:endParaRPr/>
          </a:p>
        </p:txBody>
      </p:sp>
      <p:pic>
        <p:nvPicPr>
          <p:cNvPr id="377" name="Google Shape;377;p34"/>
          <p:cNvPicPr preferRelativeResize="0"/>
          <p:nvPr/>
        </p:nvPicPr>
        <p:blipFill rotWithShape="1">
          <a:blip r:embed="rId3">
            <a:alphaModFix/>
          </a:blip>
          <a:srcRect b="0" l="0" r="0" t="0"/>
          <a:stretch/>
        </p:blipFill>
        <p:spPr>
          <a:xfrm>
            <a:off x="1711849" y="3964224"/>
            <a:ext cx="7820776" cy="1925437"/>
          </a:xfrm>
          <a:prstGeom prst="rect">
            <a:avLst/>
          </a:prstGeom>
          <a:noFill/>
          <a:ln>
            <a:noFill/>
          </a:ln>
        </p:spPr>
      </p:pic>
      <p:sp>
        <p:nvSpPr>
          <p:cNvPr id="378" name="Google Shape;37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Trạng thái view trong Director </a:t>
            </a:r>
            <a:endParaRPr/>
          </a:p>
        </p:txBody>
      </p:sp>
      <p:pic>
        <p:nvPicPr>
          <p:cNvPr id="384" name="Google Shape;384;p35"/>
          <p:cNvPicPr preferRelativeResize="0"/>
          <p:nvPr>
            <p:ph idx="1" type="body"/>
          </p:nvPr>
        </p:nvPicPr>
        <p:blipFill rotWithShape="1">
          <a:blip r:embed="rId3">
            <a:alphaModFix/>
          </a:blip>
          <a:srcRect b="0" l="0" r="0" t="0"/>
          <a:stretch/>
        </p:blipFill>
        <p:spPr>
          <a:xfrm>
            <a:off x="1293954" y="1825625"/>
            <a:ext cx="9604091" cy="4351338"/>
          </a:xfrm>
          <a:prstGeom prst="rect">
            <a:avLst/>
          </a:prstGeom>
          <a:noFill/>
          <a:ln>
            <a:noFill/>
          </a:ln>
        </p:spPr>
      </p:pic>
      <p:sp>
        <p:nvSpPr>
          <p:cNvPr id="385" name="Google Shape;385;p35"/>
          <p:cNvSpPr txBox="1"/>
          <p:nvPr/>
        </p:nvSpPr>
        <p:spPr>
          <a:xfrm>
            <a:off x="4057308" y="5146922"/>
            <a:ext cx="154407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Trạng thái của job </a:t>
            </a:r>
            <a:endParaRPr/>
          </a:p>
        </p:txBody>
      </p:sp>
      <p:cxnSp>
        <p:nvCxnSpPr>
          <p:cNvPr id="386" name="Google Shape;386;p35"/>
          <p:cNvCxnSpPr>
            <a:stCxn id="385" idx="0"/>
          </p:cNvCxnSpPr>
          <p:nvPr/>
        </p:nvCxnSpPr>
        <p:spPr>
          <a:xfrm rot="10800000">
            <a:off x="4555446" y="2918522"/>
            <a:ext cx="273900" cy="2228400"/>
          </a:xfrm>
          <a:prstGeom prst="straightConnector1">
            <a:avLst/>
          </a:prstGeom>
          <a:noFill/>
          <a:ln cap="flat" cmpd="sng" w="9525">
            <a:solidFill>
              <a:schemeClr val="accent1"/>
            </a:solidFill>
            <a:prstDash val="solid"/>
            <a:miter lim="800000"/>
            <a:headEnd len="sm" w="sm" type="none"/>
            <a:tailEnd len="med" w="med" type="triangle"/>
          </a:ln>
        </p:spPr>
      </p:cxnSp>
      <p:sp>
        <p:nvSpPr>
          <p:cNvPr id="387" name="Google Shape;387;p35"/>
          <p:cNvSpPr txBox="1"/>
          <p:nvPr/>
        </p:nvSpPr>
        <p:spPr>
          <a:xfrm>
            <a:off x="5420695" y="4484393"/>
            <a:ext cx="125935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Thời gian bắt đầu </a:t>
            </a:r>
            <a:endParaRPr/>
          </a:p>
        </p:txBody>
      </p:sp>
      <p:cxnSp>
        <p:nvCxnSpPr>
          <p:cNvPr id="388" name="Google Shape;388;p35"/>
          <p:cNvCxnSpPr/>
          <p:nvPr/>
        </p:nvCxnSpPr>
        <p:spPr>
          <a:xfrm rot="10800000">
            <a:off x="5541154" y="3022448"/>
            <a:ext cx="383282" cy="1582405"/>
          </a:xfrm>
          <a:prstGeom prst="straightConnector1">
            <a:avLst/>
          </a:prstGeom>
          <a:noFill/>
          <a:ln cap="flat" cmpd="sng" w="9525">
            <a:solidFill>
              <a:schemeClr val="accent1"/>
            </a:solidFill>
            <a:prstDash val="solid"/>
            <a:miter lim="800000"/>
            <a:headEnd len="sm" w="sm" type="none"/>
            <a:tailEnd len="med" w="med" type="triangle"/>
          </a:ln>
        </p:spPr>
      </p:cxnSp>
      <p:sp>
        <p:nvSpPr>
          <p:cNvPr id="389" name="Google Shape;389;p35"/>
          <p:cNvSpPr txBox="1"/>
          <p:nvPr/>
        </p:nvSpPr>
        <p:spPr>
          <a:xfrm>
            <a:off x="7030477" y="5393317"/>
            <a:ext cx="146194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Thời gian kết thúc </a:t>
            </a:r>
            <a:endParaRPr/>
          </a:p>
        </p:txBody>
      </p:sp>
      <p:cxnSp>
        <p:nvCxnSpPr>
          <p:cNvPr id="390" name="Google Shape;390;p35"/>
          <p:cNvCxnSpPr/>
          <p:nvPr/>
        </p:nvCxnSpPr>
        <p:spPr>
          <a:xfrm rot="10800000">
            <a:off x="7085231" y="2962218"/>
            <a:ext cx="481840" cy="2540608"/>
          </a:xfrm>
          <a:prstGeom prst="straightConnector1">
            <a:avLst/>
          </a:prstGeom>
          <a:noFill/>
          <a:ln cap="flat" cmpd="sng" w="9525">
            <a:solidFill>
              <a:schemeClr val="accent1"/>
            </a:solidFill>
            <a:prstDash val="solid"/>
            <a:miter lim="800000"/>
            <a:headEnd len="sm" w="sm" type="none"/>
            <a:tailEnd len="med" w="med" type="triangle"/>
          </a:ln>
        </p:spPr>
      </p:cxnSp>
      <p:sp>
        <p:nvSpPr>
          <p:cNvPr id="391" name="Google Shape;391;p35"/>
          <p:cNvSpPr txBox="1"/>
          <p:nvPr/>
        </p:nvSpPr>
        <p:spPr>
          <a:xfrm>
            <a:off x="3706879" y="1620733"/>
            <a:ext cx="16371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Xem log</a:t>
            </a:r>
            <a:endParaRPr/>
          </a:p>
        </p:txBody>
      </p:sp>
      <p:cxnSp>
        <p:nvCxnSpPr>
          <p:cNvPr id="392" name="Google Shape;392;p35"/>
          <p:cNvCxnSpPr/>
          <p:nvPr/>
        </p:nvCxnSpPr>
        <p:spPr>
          <a:xfrm flipH="1">
            <a:off x="2370869" y="1825625"/>
            <a:ext cx="1817850" cy="895673"/>
          </a:xfrm>
          <a:prstGeom prst="straightConnector1">
            <a:avLst/>
          </a:prstGeom>
          <a:noFill/>
          <a:ln cap="flat" cmpd="sng" w="9525">
            <a:solidFill>
              <a:schemeClr val="accent1"/>
            </a:solidFill>
            <a:prstDash val="solid"/>
            <a:miter lim="800000"/>
            <a:headEnd len="sm" w="sm" type="none"/>
            <a:tailEnd len="med" w="med" type="triangle"/>
          </a:ln>
        </p:spPr>
      </p:cxnSp>
      <p:sp>
        <p:nvSpPr>
          <p:cNvPr id="393" name="Google Shape;39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Log,view trong Designer </a:t>
            </a:r>
            <a:endParaRPr/>
          </a:p>
        </p:txBody>
      </p:sp>
      <p:pic>
        <p:nvPicPr>
          <p:cNvPr id="399" name="Google Shape;399;p36"/>
          <p:cNvPicPr preferRelativeResize="0"/>
          <p:nvPr>
            <p:ph idx="1" type="body"/>
          </p:nvPr>
        </p:nvPicPr>
        <p:blipFill rotWithShape="1">
          <a:blip r:embed="rId3">
            <a:alphaModFix/>
          </a:blip>
          <a:srcRect b="0" l="0" r="0" t="0"/>
          <a:stretch/>
        </p:blipFill>
        <p:spPr>
          <a:xfrm>
            <a:off x="2143247" y="1825625"/>
            <a:ext cx="7905506" cy="4351338"/>
          </a:xfrm>
          <a:prstGeom prst="rect">
            <a:avLst/>
          </a:prstGeom>
          <a:noFill/>
          <a:ln>
            <a:noFill/>
          </a:ln>
        </p:spPr>
      </p:pic>
      <p:sp>
        <p:nvSpPr>
          <p:cNvPr id="400" name="Google Shape;400;p36"/>
          <p:cNvSpPr txBox="1"/>
          <p:nvPr/>
        </p:nvSpPr>
        <p:spPr>
          <a:xfrm>
            <a:off x="7950352" y="3887569"/>
            <a:ext cx="14236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Thông báo của Peek </a:t>
            </a:r>
            <a:endParaRPr/>
          </a:p>
        </p:txBody>
      </p:sp>
      <p:cxnSp>
        <p:nvCxnSpPr>
          <p:cNvPr id="401" name="Google Shape;401;p36"/>
          <p:cNvCxnSpPr/>
          <p:nvPr/>
        </p:nvCxnSpPr>
        <p:spPr>
          <a:xfrm flipH="1">
            <a:off x="6822410" y="4418687"/>
            <a:ext cx="1823324" cy="1423617"/>
          </a:xfrm>
          <a:prstGeom prst="straightConnector1">
            <a:avLst/>
          </a:prstGeom>
          <a:noFill/>
          <a:ln cap="flat" cmpd="sng" w="9525">
            <a:solidFill>
              <a:schemeClr val="accent1"/>
            </a:solidFill>
            <a:prstDash val="solid"/>
            <a:miter lim="800000"/>
            <a:headEnd len="sm" w="sm" type="none"/>
            <a:tailEnd len="med" w="med" type="triangle"/>
          </a:ln>
        </p:spPr>
      </p:cxnSp>
      <p:sp>
        <p:nvSpPr>
          <p:cNvPr id="402" name="Google Shape;40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Monitor Director </a:t>
            </a:r>
            <a:endParaRPr/>
          </a:p>
        </p:txBody>
      </p:sp>
      <p:sp>
        <p:nvSpPr>
          <p:cNvPr id="408" name="Google Shape;408;p37"/>
          <p:cNvSpPr txBox="1"/>
          <p:nvPr/>
        </p:nvSpPr>
        <p:spPr>
          <a:xfrm>
            <a:off x="2496805" y="5809451"/>
            <a:ext cx="20697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Trạng thái chạy</a:t>
            </a:r>
            <a:endParaRPr sz="1800">
              <a:solidFill>
                <a:schemeClr val="accent1"/>
              </a:solidFill>
              <a:latin typeface="Calibri"/>
              <a:ea typeface="Calibri"/>
              <a:cs typeface="Calibri"/>
              <a:sym typeface="Calibri"/>
            </a:endParaRPr>
          </a:p>
        </p:txBody>
      </p:sp>
      <p:sp>
        <p:nvSpPr>
          <p:cNvPr id="409" name="Google Shape;409;p37"/>
          <p:cNvSpPr txBox="1"/>
          <p:nvPr/>
        </p:nvSpPr>
        <p:spPr>
          <a:xfrm>
            <a:off x="5508302" y="1690688"/>
            <a:ext cx="11553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Số hang chạy </a:t>
            </a:r>
            <a:endParaRPr/>
          </a:p>
        </p:txBody>
      </p:sp>
      <p:sp>
        <p:nvSpPr>
          <p:cNvPr id="410" name="Google Shape;410;p37"/>
          <p:cNvSpPr txBox="1"/>
          <p:nvPr/>
        </p:nvSpPr>
        <p:spPr>
          <a:xfrm>
            <a:off x="8284354" y="1640146"/>
            <a:ext cx="13633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Thời gian chạy </a:t>
            </a:r>
            <a:endParaRPr/>
          </a:p>
        </p:txBody>
      </p:sp>
      <p:pic>
        <p:nvPicPr>
          <p:cNvPr id="411" name="Google Shape;411;p37"/>
          <p:cNvPicPr preferRelativeResize="0"/>
          <p:nvPr>
            <p:ph idx="1" type="body"/>
          </p:nvPr>
        </p:nvPicPr>
        <p:blipFill rotWithShape="1">
          <a:blip r:embed="rId3">
            <a:alphaModFix/>
          </a:blip>
          <a:srcRect b="0" l="0" r="0" t="0"/>
          <a:stretch/>
        </p:blipFill>
        <p:spPr>
          <a:xfrm>
            <a:off x="838200" y="2716441"/>
            <a:ext cx="10515600" cy="2569706"/>
          </a:xfrm>
          <a:prstGeom prst="rect">
            <a:avLst/>
          </a:prstGeom>
          <a:noFill/>
          <a:ln>
            <a:noFill/>
          </a:ln>
        </p:spPr>
      </p:pic>
      <p:cxnSp>
        <p:nvCxnSpPr>
          <p:cNvPr id="412" name="Google Shape;412;p37"/>
          <p:cNvCxnSpPr/>
          <p:nvPr/>
        </p:nvCxnSpPr>
        <p:spPr>
          <a:xfrm flipH="1">
            <a:off x="8465044" y="2195655"/>
            <a:ext cx="213543" cy="1275780"/>
          </a:xfrm>
          <a:prstGeom prst="straightConnector1">
            <a:avLst/>
          </a:prstGeom>
          <a:noFill/>
          <a:ln cap="flat" cmpd="sng" w="9525">
            <a:solidFill>
              <a:schemeClr val="accent1"/>
            </a:solidFill>
            <a:prstDash val="solid"/>
            <a:miter lim="800000"/>
            <a:headEnd len="sm" w="sm" type="none"/>
            <a:tailEnd len="med" w="med" type="triangle"/>
          </a:ln>
        </p:spPr>
      </p:cxnSp>
      <p:cxnSp>
        <p:nvCxnSpPr>
          <p:cNvPr id="413" name="Google Shape;413;p37"/>
          <p:cNvCxnSpPr/>
          <p:nvPr/>
        </p:nvCxnSpPr>
        <p:spPr>
          <a:xfrm>
            <a:off x="5891583" y="2193137"/>
            <a:ext cx="1429092" cy="1278298"/>
          </a:xfrm>
          <a:prstGeom prst="straightConnector1">
            <a:avLst/>
          </a:prstGeom>
          <a:noFill/>
          <a:ln cap="flat" cmpd="sng" w="9525">
            <a:solidFill>
              <a:schemeClr val="accent1"/>
            </a:solidFill>
            <a:prstDash val="solid"/>
            <a:miter lim="800000"/>
            <a:headEnd len="sm" w="sm" type="none"/>
            <a:tailEnd len="med" w="med" type="triangle"/>
          </a:ln>
        </p:spPr>
      </p:cxnSp>
      <p:cxnSp>
        <p:nvCxnSpPr>
          <p:cNvPr id="414" name="Google Shape;414;p37"/>
          <p:cNvCxnSpPr/>
          <p:nvPr/>
        </p:nvCxnSpPr>
        <p:spPr>
          <a:xfrm flipH="1" rot="10800000">
            <a:off x="3372877" y="3728781"/>
            <a:ext cx="1899980" cy="2184704"/>
          </a:xfrm>
          <a:prstGeom prst="straightConnector1">
            <a:avLst/>
          </a:prstGeom>
          <a:noFill/>
          <a:ln cap="flat" cmpd="sng" w="9525">
            <a:solidFill>
              <a:schemeClr val="accent1"/>
            </a:solidFill>
            <a:prstDash val="solid"/>
            <a:miter lim="800000"/>
            <a:headEnd len="sm" w="sm" type="none"/>
            <a:tailEnd len="med" w="med" type="triangle"/>
          </a:ln>
        </p:spPr>
      </p:cxnSp>
      <p:sp>
        <p:nvSpPr>
          <p:cNvPr id="415" name="Google Shape;415;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Chương 4 : Work with metadata </a:t>
            </a:r>
            <a:endParaRPr/>
          </a:p>
        </p:txBody>
      </p:sp>
      <p:sp>
        <p:nvSpPr>
          <p:cNvPr id="421" name="Google Shape;42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F1F1F"/>
              </a:buClr>
              <a:buSzPts val="2400"/>
              <a:buChar char="•"/>
            </a:pPr>
            <a:r>
              <a:rPr b="0" i="0" lang="en-US" sz="2400">
                <a:solidFill>
                  <a:srgbClr val="1F1F1F"/>
                </a:solidFill>
              </a:rPr>
              <a:t>Import and export file data</a:t>
            </a:r>
            <a:endParaRPr/>
          </a:p>
          <a:p>
            <a:pPr indent="-228600" lvl="0" marL="228600" rtl="0" algn="l">
              <a:lnSpc>
                <a:spcPct val="90000"/>
              </a:lnSpc>
              <a:spcBef>
                <a:spcPts val="1000"/>
              </a:spcBef>
              <a:spcAft>
                <a:spcPts val="0"/>
              </a:spcAft>
              <a:buClr>
                <a:srgbClr val="1F1F1F"/>
              </a:buClr>
              <a:buSzPts val="2400"/>
              <a:buChar char="•"/>
            </a:pPr>
            <a:r>
              <a:rPr b="0" i="0" lang="en-US" sz="2400">
                <a:solidFill>
                  <a:srgbClr val="1F1F1F"/>
                </a:solidFill>
              </a:rPr>
              <a:t>Source and target metadata</a:t>
            </a:r>
            <a:endParaRPr sz="2400">
              <a:solidFill>
                <a:srgbClr val="1F1F1F"/>
              </a:solidFill>
            </a:endParaRPr>
          </a:p>
          <a:p>
            <a:pPr indent="-228600" lvl="0" marL="228600" rtl="0" algn="l">
              <a:lnSpc>
                <a:spcPct val="90000"/>
              </a:lnSpc>
              <a:spcBef>
                <a:spcPts val="1000"/>
              </a:spcBef>
              <a:spcAft>
                <a:spcPts val="0"/>
              </a:spcAft>
              <a:buClr>
                <a:srgbClr val="1F1F1F"/>
              </a:buClr>
              <a:buSzPts val="2400"/>
              <a:buChar char="•"/>
            </a:pPr>
            <a:r>
              <a:rPr b="0" i="0" lang="en-US" sz="2400">
                <a:solidFill>
                  <a:srgbClr val="1F1F1F"/>
                </a:solidFill>
              </a:rPr>
              <a:t>Config sequential file, specify format</a:t>
            </a:r>
            <a:endParaRPr/>
          </a:p>
          <a:p>
            <a:pPr indent="-228600" lvl="0" marL="228600" rtl="0" algn="l">
              <a:lnSpc>
                <a:spcPct val="90000"/>
              </a:lnSpc>
              <a:spcBef>
                <a:spcPts val="1000"/>
              </a:spcBef>
              <a:spcAft>
                <a:spcPts val="0"/>
              </a:spcAft>
              <a:buClr>
                <a:srgbClr val="1F1F1F"/>
              </a:buClr>
              <a:buSzPts val="2400"/>
              <a:buChar char="•"/>
            </a:pPr>
            <a:r>
              <a:rPr b="0" i="0" lang="en-US" sz="2400">
                <a:solidFill>
                  <a:srgbClr val="1F1F1F"/>
                </a:solidFill>
              </a:rPr>
              <a:t>Table definition </a:t>
            </a:r>
            <a:endParaRPr sz="2400"/>
          </a:p>
        </p:txBody>
      </p:sp>
      <p:sp>
        <p:nvSpPr>
          <p:cNvPr id="422" name="Google Shape;42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Repository window </a:t>
            </a:r>
            <a:endParaRPr/>
          </a:p>
        </p:txBody>
      </p:sp>
      <p:pic>
        <p:nvPicPr>
          <p:cNvPr id="428" name="Google Shape;428;p39"/>
          <p:cNvPicPr preferRelativeResize="0"/>
          <p:nvPr>
            <p:ph idx="1" type="body"/>
          </p:nvPr>
        </p:nvPicPr>
        <p:blipFill rotWithShape="1">
          <a:blip r:embed="rId3">
            <a:alphaModFix/>
          </a:blip>
          <a:srcRect b="0" l="0" r="0" t="0"/>
          <a:stretch/>
        </p:blipFill>
        <p:spPr>
          <a:xfrm>
            <a:off x="4894785" y="1445943"/>
            <a:ext cx="2612055" cy="4731020"/>
          </a:xfrm>
          <a:prstGeom prst="rect">
            <a:avLst/>
          </a:prstGeom>
          <a:noFill/>
          <a:ln>
            <a:noFill/>
          </a:ln>
        </p:spPr>
      </p:pic>
      <p:sp>
        <p:nvSpPr>
          <p:cNvPr id="429" name="Google Shape;429;p39"/>
          <p:cNvSpPr txBox="1"/>
          <p:nvPr/>
        </p:nvSpPr>
        <p:spPr>
          <a:xfrm>
            <a:off x="1478371" y="2025916"/>
            <a:ext cx="10622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Project </a:t>
            </a:r>
            <a:endParaRPr/>
          </a:p>
        </p:txBody>
      </p:sp>
      <p:cxnSp>
        <p:nvCxnSpPr>
          <p:cNvPr id="430" name="Google Shape;430;p39"/>
          <p:cNvCxnSpPr/>
          <p:nvPr/>
        </p:nvCxnSpPr>
        <p:spPr>
          <a:xfrm>
            <a:off x="2403722" y="2212081"/>
            <a:ext cx="2606314" cy="87608"/>
          </a:xfrm>
          <a:prstGeom prst="straightConnector1">
            <a:avLst/>
          </a:prstGeom>
          <a:noFill/>
          <a:ln cap="flat" cmpd="sng" w="9525">
            <a:solidFill>
              <a:schemeClr val="accent1"/>
            </a:solidFill>
            <a:prstDash val="solid"/>
            <a:miter lim="800000"/>
            <a:headEnd len="sm" w="sm" type="none"/>
            <a:tailEnd len="med" w="med" type="triangle"/>
          </a:ln>
        </p:spPr>
      </p:cxnSp>
      <p:sp>
        <p:nvSpPr>
          <p:cNvPr id="431" name="Google Shape;431;p39"/>
          <p:cNvSpPr txBox="1"/>
          <p:nvPr/>
        </p:nvSpPr>
        <p:spPr>
          <a:xfrm>
            <a:off x="1286730" y="3097604"/>
            <a:ext cx="12538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Job mặc định </a:t>
            </a:r>
            <a:endParaRPr/>
          </a:p>
        </p:txBody>
      </p:sp>
      <p:cxnSp>
        <p:nvCxnSpPr>
          <p:cNvPr id="432" name="Google Shape;432;p39"/>
          <p:cNvCxnSpPr>
            <a:stCxn id="431" idx="3"/>
          </p:cNvCxnSpPr>
          <p:nvPr/>
        </p:nvCxnSpPr>
        <p:spPr>
          <a:xfrm flipH="1" rot="10800000">
            <a:off x="2540608" y="3109970"/>
            <a:ext cx="2529600" cy="310800"/>
          </a:xfrm>
          <a:prstGeom prst="straightConnector1">
            <a:avLst/>
          </a:prstGeom>
          <a:noFill/>
          <a:ln cap="flat" cmpd="sng" w="9525">
            <a:solidFill>
              <a:schemeClr val="accent1"/>
            </a:solidFill>
            <a:prstDash val="solid"/>
            <a:miter lim="800000"/>
            <a:headEnd len="sm" w="sm" type="none"/>
            <a:tailEnd len="med" w="med" type="triangle"/>
          </a:ln>
        </p:spPr>
      </p:cxnSp>
      <p:sp>
        <p:nvSpPr>
          <p:cNvPr id="433" name="Google Shape;433;p39"/>
          <p:cNvSpPr txBox="1"/>
          <p:nvPr/>
        </p:nvSpPr>
        <p:spPr>
          <a:xfrm>
            <a:off x="9543708" y="4829346"/>
            <a:ext cx="19109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Định nghĩa bảng mặc định </a:t>
            </a:r>
            <a:endParaRPr/>
          </a:p>
        </p:txBody>
      </p:sp>
      <p:cxnSp>
        <p:nvCxnSpPr>
          <p:cNvPr id="434" name="Google Shape;434;p39"/>
          <p:cNvCxnSpPr>
            <a:stCxn id="433" idx="1"/>
          </p:cNvCxnSpPr>
          <p:nvPr/>
        </p:nvCxnSpPr>
        <p:spPr>
          <a:xfrm rot="10800000">
            <a:off x="6679908" y="4829412"/>
            <a:ext cx="2863800" cy="323100"/>
          </a:xfrm>
          <a:prstGeom prst="straightConnector1">
            <a:avLst/>
          </a:prstGeom>
          <a:noFill/>
          <a:ln cap="flat" cmpd="sng" w="9525">
            <a:solidFill>
              <a:schemeClr val="accent1"/>
            </a:solidFill>
            <a:prstDash val="solid"/>
            <a:miter lim="800000"/>
            <a:headEnd len="sm" w="sm" type="none"/>
            <a:tailEnd len="med" w="med" type="triangle"/>
          </a:ln>
        </p:spPr>
      </p:cxnSp>
      <p:sp>
        <p:nvSpPr>
          <p:cNvPr id="435" name="Google Shape;435;p39"/>
          <p:cNvSpPr txBox="1"/>
          <p:nvPr/>
        </p:nvSpPr>
        <p:spPr>
          <a:xfrm>
            <a:off x="9417772" y="1834275"/>
            <a:ext cx="17795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Tìm các obiect trong project</a:t>
            </a:r>
            <a:endParaRPr/>
          </a:p>
        </p:txBody>
      </p:sp>
      <p:cxnSp>
        <p:nvCxnSpPr>
          <p:cNvPr id="436" name="Google Shape;436;p39"/>
          <p:cNvCxnSpPr>
            <a:stCxn id="435" idx="1"/>
          </p:cNvCxnSpPr>
          <p:nvPr/>
        </p:nvCxnSpPr>
        <p:spPr>
          <a:xfrm rot="10800000">
            <a:off x="7112572" y="1976541"/>
            <a:ext cx="2305200" cy="180900"/>
          </a:xfrm>
          <a:prstGeom prst="straightConnector1">
            <a:avLst/>
          </a:prstGeom>
          <a:noFill/>
          <a:ln cap="flat" cmpd="sng" w="9525">
            <a:solidFill>
              <a:schemeClr val="accent1"/>
            </a:solidFill>
            <a:prstDash val="solid"/>
            <a:miter lim="800000"/>
            <a:headEnd len="sm" w="sm" type="none"/>
            <a:tailEnd len="med" w="med" type="triangle"/>
          </a:ln>
        </p:spPr>
      </p:cxnSp>
      <p:sp>
        <p:nvSpPr>
          <p:cNvPr id="437" name="Google Shape;43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Export</a:t>
            </a:r>
            <a:endParaRPr/>
          </a:p>
        </p:txBody>
      </p:sp>
      <p:sp>
        <p:nvSpPr>
          <p:cNvPr id="443" name="Google Shape;443;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Chọn các thành phần để xuất (toàn bộ dự án hoặc một phần).</a:t>
            </a:r>
            <a:endParaRPr/>
          </a:p>
          <a:p>
            <a:pPr indent="-228600" lvl="0" marL="228600" rtl="0" algn="l">
              <a:lnSpc>
                <a:spcPct val="90000"/>
              </a:lnSpc>
              <a:spcBef>
                <a:spcPts val="1000"/>
              </a:spcBef>
              <a:spcAft>
                <a:spcPts val="0"/>
              </a:spcAft>
              <a:buClr>
                <a:schemeClr val="dk1"/>
              </a:buClr>
              <a:buSzPts val="2800"/>
              <a:buChar char="•"/>
            </a:pPr>
            <a:r>
              <a:rPr lang="en-US"/>
              <a:t>Có thể xuất từ Repository. </a:t>
            </a:r>
            <a:endParaRPr/>
          </a:p>
          <a:p>
            <a:pPr indent="-228600" lvl="0" marL="228600" rtl="0" algn="l">
              <a:lnSpc>
                <a:spcPct val="90000"/>
              </a:lnSpc>
              <a:spcBef>
                <a:spcPts val="1000"/>
              </a:spcBef>
              <a:spcAft>
                <a:spcPts val="0"/>
              </a:spcAft>
              <a:buClr>
                <a:schemeClr val="dk1"/>
              </a:buClr>
              <a:buSzPts val="2800"/>
              <a:buChar char="•"/>
            </a:pPr>
            <a:r>
              <a:rPr lang="en-US"/>
              <a:t>Đặt tên và đường dẫn file sẽ xuất </a:t>
            </a:r>
            <a:endParaRPr/>
          </a:p>
          <a:p>
            <a:pPr indent="-228600" lvl="0" marL="228600" rtl="0" algn="l">
              <a:lnSpc>
                <a:spcPct val="90000"/>
              </a:lnSpc>
              <a:spcBef>
                <a:spcPts val="1000"/>
              </a:spcBef>
              <a:spcAft>
                <a:spcPts val="0"/>
              </a:spcAft>
              <a:buClr>
                <a:schemeClr val="dk1"/>
              </a:buClr>
              <a:buSzPts val="2800"/>
              <a:buChar char="•"/>
            </a:pPr>
            <a:r>
              <a:rPr lang="en-US"/>
              <a:t>Thư mục xuất là trên máy khách, không phải máy chủ </a:t>
            </a:r>
            <a:endParaRPr/>
          </a:p>
          <a:p>
            <a:pPr indent="-228600" lvl="0" marL="228600" rtl="0" algn="l">
              <a:lnSpc>
                <a:spcPct val="90000"/>
              </a:lnSpc>
              <a:spcBef>
                <a:spcPts val="1000"/>
              </a:spcBef>
              <a:spcAft>
                <a:spcPts val="0"/>
              </a:spcAft>
              <a:buClr>
                <a:schemeClr val="dk1"/>
              </a:buClr>
              <a:buSzPts val="2800"/>
              <a:buChar char="•"/>
            </a:pPr>
            <a:r>
              <a:rPr lang="en-US"/>
              <a:t>Chọn định dạng xuất:</a:t>
            </a:r>
            <a:endParaRPr/>
          </a:p>
          <a:p>
            <a:pPr indent="-228600" lvl="1" marL="685800" rtl="0" algn="l">
              <a:lnSpc>
                <a:spcPct val="90000"/>
              </a:lnSpc>
              <a:spcBef>
                <a:spcPts val="500"/>
              </a:spcBef>
              <a:spcAft>
                <a:spcPts val="0"/>
              </a:spcAft>
              <a:buClr>
                <a:schemeClr val="dk1"/>
              </a:buClr>
              <a:buSzPts val="2400"/>
              <a:buChar char="•"/>
            </a:pPr>
            <a:r>
              <a:rPr lang="en-US"/>
              <a:t>DSX: định dạng mặc định </a:t>
            </a:r>
            <a:endParaRPr/>
          </a:p>
          <a:p>
            <a:pPr indent="-228600" lvl="1" marL="685800" rtl="0" algn="l">
              <a:lnSpc>
                <a:spcPct val="90000"/>
              </a:lnSpc>
              <a:spcBef>
                <a:spcPts val="500"/>
              </a:spcBef>
              <a:spcAft>
                <a:spcPts val="0"/>
              </a:spcAft>
              <a:buClr>
                <a:schemeClr val="dk1"/>
              </a:buClr>
              <a:buSzPts val="2400"/>
              <a:buChar char="•"/>
            </a:pPr>
            <a:r>
              <a:rPr lang="en-US"/>
              <a:t>XML: cho phép xử lý file xuất bởi các ứng dụng XML, ví dụ như để tạo báo cáo </a:t>
            </a:r>
            <a:endParaRPr/>
          </a:p>
        </p:txBody>
      </p:sp>
      <p:sp>
        <p:nvSpPr>
          <p:cNvPr id="444" name="Google Shape;44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ETL?</a:t>
            </a:r>
            <a:endParaRPr/>
          </a:p>
        </p:txBody>
      </p:sp>
      <p:sp>
        <p:nvSpPr>
          <p:cNvPr id="110" name="Google Shape;11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33333"/>
              </a:buClr>
              <a:buSzPts val="2800"/>
              <a:buNone/>
            </a:pPr>
            <a:r>
              <a:rPr b="0" i="0" lang="en-US" sz="2800">
                <a:solidFill>
                  <a:srgbClr val="333333"/>
                </a:solidFill>
                <a:latin typeface="Open Sans"/>
                <a:ea typeface="Open Sans"/>
                <a:cs typeface="Open Sans"/>
                <a:sym typeface="Open Sans"/>
              </a:rPr>
              <a:t>Trích xuất, chuyển đổi và tải (ETL) là quá trình kết hợp dữ liệu từ nhiều nguồn thành một kho lưu trữ lớn, trung tâm được gọi là Data Warehouse</a:t>
            </a:r>
            <a:endParaRPr sz="2800"/>
          </a:p>
          <a:p>
            <a:pPr indent="-50800" lvl="0" marL="228600" rtl="0" algn="l">
              <a:lnSpc>
                <a:spcPct val="90000"/>
              </a:lnSpc>
              <a:spcBef>
                <a:spcPts val="1000"/>
              </a:spcBef>
              <a:spcAft>
                <a:spcPts val="0"/>
              </a:spcAft>
              <a:buClr>
                <a:schemeClr val="dk1"/>
              </a:buClr>
              <a:buSzPts val="2800"/>
              <a:buNone/>
            </a:pPr>
            <a:r>
              <a:t/>
            </a:r>
            <a:endParaRPr/>
          </a:p>
        </p:txBody>
      </p:sp>
      <p:pic>
        <p:nvPicPr>
          <p:cNvPr id="111" name="Google Shape;111;p5"/>
          <p:cNvPicPr preferRelativeResize="0"/>
          <p:nvPr/>
        </p:nvPicPr>
        <p:blipFill rotWithShape="1">
          <a:blip r:embed="rId3">
            <a:alphaModFix/>
          </a:blip>
          <a:srcRect b="0" l="0" r="0" t="0"/>
          <a:stretch/>
        </p:blipFill>
        <p:spPr>
          <a:xfrm>
            <a:off x="1815199" y="3241465"/>
            <a:ext cx="8438505" cy="2460240"/>
          </a:xfrm>
          <a:prstGeom prst="rect">
            <a:avLst/>
          </a:prstGeom>
          <a:noFill/>
          <a:ln>
            <a:noFill/>
          </a:ln>
        </p:spPr>
      </p:pic>
      <p:sp>
        <p:nvSpPr>
          <p:cNvPr id="112" name="Google Shape;11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Export window</a:t>
            </a:r>
            <a:endParaRPr/>
          </a:p>
        </p:txBody>
      </p:sp>
      <p:pic>
        <p:nvPicPr>
          <p:cNvPr id="450" name="Google Shape;450;p41"/>
          <p:cNvPicPr preferRelativeResize="0"/>
          <p:nvPr>
            <p:ph idx="1" type="body"/>
          </p:nvPr>
        </p:nvPicPr>
        <p:blipFill rotWithShape="1">
          <a:blip r:embed="rId3">
            <a:alphaModFix/>
          </a:blip>
          <a:srcRect b="0" l="0" r="0" t="0"/>
          <a:stretch/>
        </p:blipFill>
        <p:spPr>
          <a:xfrm>
            <a:off x="5471798" y="1007482"/>
            <a:ext cx="4612661" cy="5268039"/>
          </a:xfrm>
          <a:prstGeom prst="rect">
            <a:avLst/>
          </a:prstGeom>
          <a:noFill/>
          <a:ln>
            <a:noFill/>
          </a:ln>
        </p:spPr>
      </p:pic>
      <p:sp>
        <p:nvSpPr>
          <p:cNvPr id="451" name="Google Shape;451;p41"/>
          <p:cNvSpPr txBox="1"/>
          <p:nvPr/>
        </p:nvSpPr>
        <p:spPr>
          <a:xfrm>
            <a:off x="1971162" y="5612335"/>
            <a:ext cx="11553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Loại file export </a:t>
            </a:r>
            <a:endParaRPr/>
          </a:p>
        </p:txBody>
      </p:sp>
      <p:cxnSp>
        <p:nvCxnSpPr>
          <p:cNvPr id="452" name="Google Shape;452;p41"/>
          <p:cNvCxnSpPr/>
          <p:nvPr/>
        </p:nvCxnSpPr>
        <p:spPr>
          <a:xfrm flipH="1" rot="10800000">
            <a:off x="2715823" y="5612335"/>
            <a:ext cx="3077202" cy="355905"/>
          </a:xfrm>
          <a:prstGeom prst="straightConnector1">
            <a:avLst/>
          </a:prstGeom>
          <a:noFill/>
          <a:ln cap="flat" cmpd="sng" w="9525">
            <a:solidFill>
              <a:schemeClr val="accent1"/>
            </a:solidFill>
            <a:prstDash val="solid"/>
            <a:miter lim="800000"/>
            <a:headEnd len="sm" w="sm" type="none"/>
            <a:tailEnd len="med" w="med" type="triangle"/>
          </a:ln>
        </p:spPr>
      </p:cxnSp>
      <p:sp>
        <p:nvSpPr>
          <p:cNvPr id="453" name="Google Shape;453;p41"/>
          <p:cNvSpPr txBox="1"/>
          <p:nvPr/>
        </p:nvSpPr>
        <p:spPr>
          <a:xfrm>
            <a:off x="10480010" y="5234529"/>
            <a:ext cx="137433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Chọn đường dẫn </a:t>
            </a:r>
            <a:endParaRPr/>
          </a:p>
        </p:txBody>
      </p:sp>
      <p:cxnSp>
        <p:nvCxnSpPr>
          <p:cNvPr id="454" name="Google Shape;454;p41"/>
          <p:cNvCxnSpPr>
            <a:stCxn id="453" idx="1"/>
          </p:cNvCxnSpPr>
          <p:nvPr/>
        </p:nvCxnSpPr>
        <p:spPr>
          <a:xfrm rot="10800000">
            <a:off x="8941310" y="5234595"/>
            <a:ext cx="1538700" cy="323100"/>
          </a:xfrm>
          <a:prstGeom prst="straightConnector1">
            <a:avLst/>
          </a:prstGeom>
          <a:noFill/>
          <a:ln cap="flat" cmpd="sng" w="9525">
            <a:solidFill>
              <a:schemeClr val="accent1"/>
            </a:solidFill>
            <a:prstDash val="solid"/>
            <a:miter lim="800000"/>
            <a:headEnd len="sm" w="sm" type="none"/>
            <a:tailEnd len="med" w="med" type="triangle"/>
          </a:ln>
        </p:spPr>
      </p:cxnSp>
      <p:sp>
        <p:nvSpPr>
          <p:cNvPr id="455" name="Google Shape;455;p41"/>
          <p:cNvSpPr txBox="1"/>
          <p:nvPr/>
        </p:nvSpPr>
        <p:spPr>
          <a:xfrm>
            <a:off x="2168278" y="2179229"/>
            <a:ext cx="197116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Chọn đối tượng để xuất </a:t>
            </a:r>
            <a:endParaRPr/>
          </a:p>
        </p:txBody>
      </p:sp>
      <p:cxnSp>
        <p:nvCxnSpPr>
          <p:cNvPr id="456" name="Google Shape;456;p41"/>
          <p:cNvCxnSpPr>
            <a:stCxn id="455" idx="3"/>
          </p:cNvCxnSpPr>
          <p:nvPr/>
        </p:nvCxnSpPr>
        <p:spPr>
          <a:xfrm>
            <a:off x="4139440" y="2502395"/>
            <a:ext cx="2874600" cy="32700"/>
          </a:xfrm>
          <a:prstGeom prst="straightConnector1">
            <a:avLst/>
          </a:prstGeom>
          <a:noFill/>
          <a:ln cap="flat" cmpd="sng" w="9525">
            <a:solidFill>
              <a:schemeClr val="accent1"/>
            </a:solidFill>
            <a:prstDash val="solid"/>
            <a:miter lim="800000"/>
            <a:headEnd len="sm" w="sm" type="none"/>
            <a:tailEnd len="med" w="med" type="triangle"/>
          </a:ln>
        </p:spPr>
      </p:cxnSp>
      <p:sp>
        <p:nvSpPr>
          <p:cNvPr id="457" name="Google Shape;457;p41"/>
          <p:cNvSpPr txBox="1"/>
          <p:nvPr/>
        </p:nvSpPr>
        <p:spPr>
          <a:xfrm>
            <a:off x="1571454" y="3783535"/>
            <a:ext cx="24365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Click để chọn thêm đối tượng từ repository</a:t>
            </a:r>
            <a:endParaRPr/>
          </a:p>
        </p:txBody>
      </p:sp>
      <p:cxnSp>
        <p:nvCxnSpPr>
          <p:cNvPr id="458" name="Google Shape;458;p41"/>
          <p:cNvCxnSpPr/>
          <p:nvPr/>
        </p:nvCxnSpPr>
        <p:spPr>
          <a:xfrm flipH="1" rot="10800000">
            <a:off x="3794486" y="3783535"/>
            <a:ext cx="2781528" cy="427085"/>
          </a:xfrm>
          <a:prstGeom prst="straightConnector1">
            <a:avLst/>
          </a:prstGeom>
          <a:noFill/>
          <a:ln cap="flat" cmpd="sng" w="9525">
            <a:solidFill>
              <a:schemeClr val="accent1"/>
            </a:solidFill>
            <a:prstDash val="solid"/>
            <a:miter lim="800000"/>
            <a:headEnd len="sm" w="sm" type="none"/>
            <a:tailEnd len="med" w="med" type="triangle"/>
          </a:ln>
        </p:spPr>
      </p:cxnSp>
      <p:sp>
        <p:nvSpPr>
          <p:cNvPr id="459" name="Google Shape;45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Import </a:t>
            </a:r>
            <a:endParaRPr/>
          </a:p>
        </p:txBody>
      </p:sp>
      <p:sp>
        <p:nvSpPr>
          <p:cNvPr id="465" name="Google Shape;465;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107000"/>
              </a:lnSpc>
              <a:spcBef>
                <a:spcPts val="0"/>
              </a:spcBef>
              <a:spcAft>
                <a:spcPts val="0"/>
              </a:spcAft>
              <a:buClr>
                <a:schemeClr val="dk1"/>
              </a:buClr>
              <a:buSzPts val="2400"/>
              <a:buChar char="•"/>
            </a:pPr>
            <a:r>
              <a:rPr lang="en-US" sz="2400">
                <a:latin typeface="Calibri"/>
                <a:ea typeface="Calibri"/>
                <a:cs typeface="Calibri"/>
                <a:sym typeface="Calibri"/>
              </a:rPr>
              <a:t>Chọn tệp nhập khẩu, có thể chọn định dạng XML nếu cần.</a:t>
            </a:r>
            <a:endParaRPr/>
          </a:p>
          <a:p>
            <a:pPr indent="0" lvl="0" marL="0" marR="0" rtl="0" algn="l">
              <a:lnSpc>
                <a:spcPct val="107000"/>
              </a:lnSpc>
              <a:spcBef>
                <a:spcPts val="800"/>
              </a:spcBef>
              <a:spcAft>
                <a:spcPts val="0"/>
              </a:spcAft>
              <a:buClr>
                <a:schemeClr val="dk1"/>
              </a:buClr>
              <a:buSzPts val="2400"/>
              <a:buChar char="•"/>
            </a:pPr>
            <a:r>
              <a:rPr lang="en-US" sz="2400">
                <a:latin typeface="Calibri"/>
                <a:ea typeface="Calibri"/>
                <a:cs typeface="Calibri"/>
                <a:sym typeface="Calibri"/>
              </a:rPr>
              <a:t>Nhấp Import all để nhập tất cả hoặc Import selected để chọn đối tượng cụ thể.</a:t>
            </a:r>
            <a:endParaRPr/>
          </a:p>
          <a:p>
            <a:pPr indent="-228600" lvl="0" marL="228600" rtl="0" algn="l">
              <a:lnSpc>
                <a:spcPct val="90000"/>
              </a:lnSpc>
              <a:spcBef>
                <a:spcPts val="1800"/>
              </a:spcBef>
              <a:spcAft>
                <a:spcPts val="0"/>
              </a:spcAft>
              <a:buClr>
                <a:schemeClr val="dk1"/>
              </a:buClr>
              <a:buSzPts val="2400"/>
              <a:buChar char="•"/>
            </a:pPr>
            <a:r>
              <a:rPr lang="en-US" sz="2400">
                <a:latin typeface="Calibri"/>
                <a:ea typeface="Calibri"/>
                <a:cs typeface="Calibri"/>
                <a:sym typeface="Calibri"/>
              </a:rPr>
              <a:t>Chọn Overwrite without query để ghi đè mà không cần cảnh báo</a:t>
            </a:r>
            <a:endParaRPr sz="2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Char char="•"/>
            </a:pPr>
            <a:r>
              <a:rPr lang="en-US" sz="2400"/>
              <a:t>Khi nhập các biến môi trường, nếu chúng không tồn tại trong dự án mới, chúng sẽ được tạo ra với giá trị mặc định là chuỗi rỗng.</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466" name="Google Shape;46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Repository import window</a:t>
            </a:r>
            <a:endParaRPr/>
          </a:p>
        </p:txBody>
      </p:sp>
      <p:pic>
        <p:nvPicPr>
          <p:cNvPr id="472" name="Google Shape;472;p43"/>
          <p:cNvPicPr preferRelativeResize="0"/>
          <p:nvPr>
            <p:ph idx="1" type="body"/>
          </p:nvPr>
        </p:nvPicPr>
        <p:blipFill rotWithShape="1">
          <a:blip r:embed="rId3">
            <a:alphaModFix/>
          </a:blip>
          <a:srcRect b="0" l="0" r="0" t="0"/>
          <a:stretch/>
        </p:blipFill>
        <p:spPr>
          <a:xfrm>
            <a:off x="2926239" y="2129949"/>
            <a:ext cx="7019663" cy="3729437"/>
          </a:xfrm>
          <a:prstGeom prst="rect">
            <a:avLst/>
          </a:prstGeom>
          <a:noFill/>
          <a:ln>
            <a:noFill/>
          </a:ln>
        </p:spPr>
      </p:pic>
      <p:sp>
        <p:nvSpPr>
          <p:cNvPr id="473" name="Google Shape;473;p43"/>
          <p:cNvSpPr txBox="1"/>
          <p:nvPr/>
        </p:nvSpPr>
        <p:spPr>
          <a:xfrm>
            <a:off x="142362" y="1971162"/>
            <a:ext cx="23380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Import tất cả </a:t>
            </a:r>
            <a:endParaRPr/>
          </a:p>
        </p:txBody>
      </p:sp>
      <p:cxnSp>
        <p:nvCxnSpPr>
          <p:cNvPr id="474" name="Google Shape;474;p43"/>
          <p:cNvCxnSpPr/>
          <p:nvPr/>
        </p:nvCxnSpPr>
        <p:spPr>
          <a:xfrm>
            <a:off x="1440043" y="2387296"/>
            <a:ext cx="1713816" cy="1853212"/>
          </a:xfrm>
          <a:prstGeom prst="straightConnector1">
            <a:avLst/>
          </a:prstGeom>
          <a:noFill/>
          <a:ln cap="flat" cmpd="sng" w="9525">
            <a:solidFill>
              <a:schemeClr val="accent1"/>
            </a:solidFill>
            <a:prstDash val="solid"/>
            <a:miter lim="800000"/>
            <a:headEnd len="sm" w="sm" type="none"/>
            <a:tailEnd len="med" w="med" type="triangle"/>
          </a:ln>
        </p:spPr>
      </p:cxnSp>
      <p:sp>
        <p:nvSpPr>
          <p:cNvPr id="475" name="Google Shape;475;p43"/>
          <p:cNvSpPr txBox="1"/>
          <p:nvPr/>
        </p:nvSpPr>
        <p:spPr>
          <a:xfrm>
            <a:off x="279248" y="4895051"/>
            <a:ext cx="163715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Chọn mục để import</a:t>
            </a:r>
            <a:endParaRPr/>
          </a:p>
        </p:txBody>
      </p:sp>
      <p:cxnSp>
        <p:nvCxnSpPr>
          <p:cNvPr id="476" name="Google Shape;476;p43"/>
          <p:cNvCxnSpPr/>
          <p:nvPr/>
        </p:nvCxnSpPr>
        <p:spPr>
          <a:xfrm flipH="1" rot="10800000">
            <a:off x="1670012" y="4895051"/>
            <a:ext cx="1483847" cy="268298"/>
          </a:xfrm>
          <a:prstGeom prst="straightConnector1">
            <a:avLst/>
          </a:prstGeom>
          <a:noFill/>
          <a:ln cap="flat" cmpd="sng" w="9525">
            <a:solidFill>
              <a:schemeClr val="accent1"/>
            </a:solidFill>
            <a:prstDash val="solid"/>
            <a:miter lim="800000"/>
            <a:headEnd len="sm" w="sm" type="none"/>
            <a:tailEnd len="med" w="med" type="triangle"/>
          </a:ln>
        </p:spPr>
      </p:cxnSp>
      <p:sp>
        <p:nvSpPr>
          <p:cNvPr id="477" name="Google Shape;477;p43"/>
          <p:cNvSpPr txBox="1"/>
          <p:nvPr/>
        </p:nvSpPr>
        <p:spPr>
          <a:xfrm>
            <a:off x="8541701" y="1067713"/>
            <a:ext cx="24365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Đường dẫn import file</a:t>
            </a:r>
            <a:endParaRPr/>
          </a:p>
        </p:txBody>
      </p:sp>
      <p:cxnSp>
        <p:nvCxnSpPr>
          <p:cNvPr id="478" name="Google Shape;478;p43"/>
          <p:cNvCxnSpPr/>
          <p:nvPr/>
        </p:nvCxnSpPr>
        <p:spPr>
          <a:xfrm flipH="1">
            <a:off x="7189265" y="1352436"/>
            <a:ext cx="1971161" cy="1565978"/>
          </a:xfrm>
          <a:prstGeom prst="straightConnector1">
            <a:avLst/>
          </a:prstGeom>
          <a:noFill/>
          <a:ln cap="flat" cmpd="sng" w="9525">
            <a:solidFill>
              <a:schemeClr val="accent1"/>
            </a:solidFill>
            <a:prstDash val="solid"/>
            <a:miter lim="800000"/>
            <a:headEnd len="sm" w="sm" type="none"/>
            <a:tailEnd len="med" w="med" type="triangle"/>
          </a:ln>
        </p:spPr>
      </p:cxnSp>
      <p:sp>
        <p:nvSpPr>
          <p:cNvPr id="479" name="Google Shape;47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Source and target metadata </a:t>
            </a:r>
            <a:br>
              <a:rPr lang="en-US" sz="1800">
                <a:solidFill>
                  <a:srgbClr val="000000"/>
                </a:solidFill>
                <a:latin typeface="Arial"/>
                <a:ea typeface="Arial"/>
                <a:cs typeface="Arial"/>
                <a:sym typeface="Arial"/>
              </a:rPr>
            </a:br>
            <a:endParaRPr/>
          </a:p>
        </p:txBody>
      </p:sp>
      <p:sp>
        <p:nvSpPr>
          <p:cNvPr id="485" name="Google Shape;485;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Metadata, mô tả định dạng của dữ liệu nguồn và dữ liệu đích trong DataStage. Metadata được lưu trữ dưới dạng định nghĩa bảng và có thể được nhập từ nhiều loại nguồn dữ liệu khác nhau như sequential files, relational tables, tệp COBOL, v.v.</a:t>
            </a:r>
            <a:endParaRPr sz="2400"/>
          </a:p>
          <a:p>
            <a:pPr indent="-228600" lvl="0" marL="228600" rtl="0" algn="l">
              <a:lnSpc>
                <a:spcPct val="90000"/>
              </a:lnSpc>
              <a:spcBef>
                <a:spcPts val="1000"/>
              </a:spcBef>
              <a:spcAft>
                <a:spcPts val="0"/>
              </a:spcAft>
              <a:buClr>
                <a:schemeClr val="dk1"/>
              </a:buClr>
              <a:buSzPts val="2400"/>
              <a:buChar char="•"/>
            </a:pPr>
            <a:r>
              <a:rPr lang="en-US" sz="2400"/>
              <a:t>Định nghĩa bảng xác định các định dạng của nhiều loại tệp và bảng dữ liệu. Các định nghĩa này sau đó có thể được sử dụng và tái sử dụng trong các job</a:t>
            </a:r>
            <a:endParaRPr/>
          </a:p>
          <a:p>
            <a:pPr indent="-228600" lvl="0" marL="228600" rtl="0" algn="l">
              <a:lnSpc>
                <a:spcPct val="90000"/>
              </a:lnSpc>
              <a:spcBef>
                <a:spcPts val="1000"/>
              </a:spcBef>
              <a:spcAft>
                <a:spcPts val="0"/>
              </a:spcAft>
              <a:buClr>
                <a:schemeClr val="dk1"/>
              </a:buClr>
              <a:buSzPts val="2400"/>
              <a:buChar char="•"/>
            </a:pPr>
            <a:r>
              <a:rPr lang="en-US" sz="2400"/>
              <a:t>Có thể nhập và xác định nhiều loại định nghĩa bảng khác nhau, bao gồm định nghĩa bảng cho sequential files và cho relational tables</a:t>
            </a:r>
            <a:endParaRPr/>
          </a:p>
          <a:p>
            <a:pPr indent="0" lvl="0" marL="0" rtl="0" algn="l">
              <a:lnSpc>
                <a:spcPct val="90000"/>
              </a:lnSpc>
              <a:spcBef>
                <a:spcPts val="1000"/>
              </a:spcBef>
              <a:spcAft>
                <a:spcPts val="0"/>
              </a:spcAft>
              <a:buClr>
                <a:schemeClr val="dk1"/>
              </a:buClr>
              <a:buSzPts val="2400"/>
              <a:buNone/>
            </a:pPr>
            <a:r>
              <a:t/>
            </a:r>
            <a:endParaRPr sz="2400"/>
          </a:p>
        </p:txBody>
      </p:sp>
      <p:sp>
        <p:nvSpPr>
          <p:cNvPr id="486" name="Google Shape;48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Import </a:t>
            </a:r>
            <a:r>
              <a:rPr lang="en-US" sz="4400"/>
              <a:t>sequential metadata</a:t>
            </a:r>
            <a:endParaRPr/>
          </a:p>
        </p:txBody>
      </p:sp>
      <p:pic>
        <p:nvPicPr>
          <p:cNvPr id="492" name="Google Shape;492;p45"/>
          <p:cNvPicPr preferRelativeResize="0"/>
          <p:nvPr>
            <p:ph idx="1" type="body"/>
          </p:nvPr>
        </p:nvPicPr>
        <p:blipFill rotWithShape="1">
          <a:blip r:embed="rId3">
            <a:alphaModFix/>
          </a:blip>
          <a:srcRect b="0" l="0" r="0" t="0"/>
          <a:stretch/>
        </p:blipFill>
        <p:spPr>
          <a:xfrm>
            <a:off x="3153856" y="1617777"/>
            <a:ext cx="6165357" cy="4559186"/>
          </a:xfrm>
          <a:prstGeom prst="rect">
            <a:avLst/>
          </a:prstGeom>
          <a:noFill/>
          <a:ln>
            <a:noFill/>
          </a:ln>
        </p:spPr>
      </p:pic>
      <p:sp>
        <p:nvSpPr>
          <p:cNvPr id="493" name="Google Shape;493;p45"/>
          <p:cNvSpPr txBox="1"/>
          <p:nvPr/>
        </p:nvSpPr>
        <p:spPr>
          <a:xfrm>
            <a:off x="9494429" y="3038874"/>
            <a:ext cx="21682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Các định nghĩa sequential files </a:t>
            </a:r>
            <a:endParaRPr/>
          </a:p>
        </p:txBody>
      </p:sp>
      <p:cxnSp>
        <p:nvCxnSpPr>
          <p:cNvPr id="494" name="Google Shape;494;p45"/>
          <p:cNvCxnSpPr/>
          <p:nvPr/>
        </p:nvCxnSpPr>
        <p:spPr>
          <a:xfrm flipH="1">
            <a:off x="6307717" y="3312647"/>
            <a:ext cx="4221572" cy="372558"/>
          </a:xfrm>
          <a:prstGeom prst="straightConnector1">
            <a:avLst/>
          </a:prstGeom>
          <a:noFill/>
          <a:ln cap="flat" cmpd="sng" w="9525">
            <a:solidFill>
              <a:schemeClr val="accent1"/>
            </a:solidFill>
            <a:prstDash val="solid"/>
            <a:miter lim="800000"/>
            <a:headEnd len="sm" w="sm" type="none"/>
            <a:tailEnd len="med" w="med" type="triangle"/>
          </a:ln>
        </p:spPr>
      </p:cxnSp>
      <p:sp>
        <p:nvSpPr>
          <p:cNvPr id="495" name="Google Shape;495;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Sequential import</a:t>
            </a:r>
            <a:endParaRPr/>
          </a:p>
        </p:txBody>
      </p:sp>
      <p:sp>
        <p:nvSpPr>
          <p:cNvPr id="501" name="Google Shape;501;p46"/>
          <p:cNvSpPr txBox="1"/>
          <p:nvPr/>
        </p:nvSpPr>
        <p:spPr>
          <a:xfrm>
            <a:off x="9713447" y="3980651"/>
            <a:ext cx="20094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Chọn file </a:t>
            </a:r>
            <a:endParaRPr/>
          </a:p>
        </p:txBody>
      </p:sp>
      <p:sp>
        <p:nvSpPr>
          <p:cNvPr id="502" name="Google Shape;502;p46"/>
          <p:cNvSpPr txBox="1"/>
          <p:nvPr/>
        </p:nvSpPr>
        <p:spPr>
          <a:xfrm>
            <a:off x="9822956" y="5524728"/>
            <a:ext cx="18342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Chọn kho lưu</a:t>
            </a:r>
            <a:endParaRPr sz="1800">
              <a:solidFill>
                <a:schemeClr val="accent1"/>
              </a:solidFill>
              <a:latin typeface="Calibri"/>
              <a:ea typeface="Calibri"/>
              <a:cs typeface="Calibri"/>
              <a:sym typeface="Calibri"/>
            </a:endParaRPr>
          </a:p>
        </p:txBody>
      </p:sp>
      <p:sp>
        <p:nvSpPr>
          <p:cNvPr id="503" name="Google Shape;503;p46"/>
          <p:cNvSpPr txBox="1"/>
          <p:nvPr/>
        </p:nvSpPr>
        <p:spPr>
          <a:xfrm>
            <a:off x="6970247" y="761087"/>
            <a:ext cx="181237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Chọn thư mục chứa file </a:t>
            </a:r>
            <a:endParaRPr/>
          </a:p>
        </p:txBody>
      </p:sp>
      <p:pic>
        <p:nvPicPr>
          <p:cNvPr id="504" name="Google Shape;504;p46"/>
          <p:cNvPicPr preferRelativeResize="0"/>
          <p:nvPr>
            <p:ph idx="1" type="body"/>
          </p:nvPr>
        </p:nvPicPr>
        <p:blipFill rotWithShape="1">
          <a:blip r:embed="rId3">
            <a:alphaModFix/>
          </a:blip>
          <a:srcRect b="0" l="0" r="0" t="0"/>
          <a:stretch/>
        </p:blipFill>
        <p:spPr>
          <a:xfrm>
            <a:off x="2993052" y="1595160"/>
            <a:ext cx="5388230" cy="4701346"/>
          </a:xfrm>
          <a:prstGeom prst="rect">
            <a:avLst/>
          </a:prstGeom>
          <a:noFill/>
          <a:ln>
            <a:noFill/>
          </a:ln>
        </p:spPr>
      </p:pic>
      <p:cxnSp>
        <p:nvCxnSpPr>
          <p:cNvPr id="505" name="Google Shape;505;p46"/>
          <p:cNvCxnSpPr/>
          <p:nvPr/>
        </p:nvCxnSpPr>
        <p:spPr>
          <a:xfrm flipH="1">
            <a:off x="5256431" y="1259353"/>
            <a:ext cx="2162803" cy="1418142"/>
          </a:xfrm>
          <a:prstGeom prst="straightConnector1">
            <a:avLst/>
          </a:prstGeom>
          <a:noFill/>
          <a:ln cap="flat" cmpd="sng" w="9525">
            <a:solidFill>
              <a:schemeClr val="accent1"/>
            </a:solidFill>
            <a:prstDash val="solid"/>
            <a:miter lim="800000"/>
            <a:headEnd len="sm" w="sm" type="none"/>
            <a:tailEnd len="med" w="med" type="triangle"/>
          </a:ln>
        </p:spPr>
      </p:cxnSp>
      <p:cxnSp>
        <p:nvCxnSpPr>
          <p:cNvPr id="506" name="Google Shape;506;p46"/>
          <p:cNvCxnSpPr>
            <a:stCxn id="502" idx="1"/>
          </p:cNvCxnSpPr>
          <p:nvPr/>
        </p:nvCxnSpPr>
        <p:spPr>
          <a:xfrm rot="10800000">
            <a:off x="4566656" y="5617894"/>
            <a:ext cx="5256300" cy="91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07" name="Google Shape;507;p46"/>
          <p:cNvCxnSpPr/>
          <p:nvPr/>
        </p:nvCxnSpPr>
        <p:spPr>
          <a:xfrm rot="10800000">
            <a:off x="3263368" y="3980651"/>
            <a:ext cx="6603391" cy="257347"/>
          </a:xfrm>
          <a:prstGeom prst="straightConnector1">
            <a:avLst/>
          </a:prstGeom>
          <a:noFill/>
          <a:ln cap="flat" cmpd="sng" w="9525">
            <a:solidFill>
              <a:schemeClr val="accent1"/>
            </a:solidFill>
            <a:prstDash val="solid"/>
            <a:miter lim="800000"/>
            <a:headEnd len="sm" w="sm" type="none"/>
            <a:tailEnd len="med" w="med" type="triangle"/>
          </a:ln>
        </p:spPr>
      </p:cxnSp>
      <p:sp>
        <p:nvSpPr>
          <p:cNvPr id="508" name="Google Shape;508;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Xác định format </a:t>
            </a:r>
            <a:endParaRPr/>
          </a:p>
        </p:txBody>
      </p:sp>
      <p:pic>
        <p:nvPicPr>
          <p:cNvPr id="514" name="Google Shape;514;p47"/>
          <p:cNvPicPr preferRelativeResize="0"/>
          <p:nvPr>
            <p:ph idx="1" type="body"/>
          </p:nvPr>
        </p:nvPicPr>
        <p:blipFill rotWithShape="1">
          <a:blip r:embed="rId3">
            <a:alphaModFix/>
          </a:blip>
          <a:srcRect b="0" l="0" r="0" t="0"/>
          <a:stretch/>
        </p:blipFill>
        <p:spPr>
          <a:xfrm>
            <a:off x="3072535" y="1825625"/>
            <a:ext cx="6046929" cy="4351338"/>
          </a:xfrm>
          <a:prstGeom prst="rect">
            <a:avLst/>
          </a:prstGeom>
          <a:noFill/>
          <a:ln>
            <a:noFill/>
          </a:ln>
        </p:spPr>
      </p:pic>
      <p:sp>
        <p:nvSpPr>
          <p:cNvPr id="515" name="Google Shape;515;p47"/>
          <p:cNvSpPr txBox="1"/>
          <p:nvPr/>
        </p:nvSpPr>
        <p:spPr>
          <a:xfrm>
            <a:off x="3903995" y="1483847"/>
            <a:ext cx="14509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Edit cột</a:t>
            </a:r>
            <a:endParaRPr sz="1800">
              <a:solidFill>
                <a:schemeClr val="accent1"/>
              </a:solidFill>
              <a:latin typeface="Calibri"/>
              <a:ea typeface="Calibri"/>
              <a:cs typeface="Calibri"/>
              <a:sym typeface="Calibri"/>
            </a:endParaRPr>
          </a:p>
        </p:txBody>
      </p:sp>
      <p:cxnSp>
        <p:nvCxnSpPr>
          <p:cNvPr id="516" name="Google Shape;516;p47"/>
          <p:cNvCxnSpPr/>
          <p:nvPr/>
        </p:nvCxnSpPr>
        <p:spPr>
          <a:xfrm flipH="1">
            <a:off x="3903995" y="1763095"/>
            <a:ext cx="498266" cy="963679"/>
          </a:xfrm>
          <a:prstGeom prst="straightConnector1">
            <a:avLst/>
          </a:prstGeom>
          <a:noFill/>
          <a:ln cap="flat" cmpd="sng" w="9525">
            <a:solidFill>
              <a:schemeClr val="accent1"/>
            </a:solidFill>
            <a:prstDash val="solid"/>
            <a:miter lim="800000"/>
            <a:headEnd len="sm" w="sm" type="none"/>
            <a:tailEnd len="med" w="med" type="triangle"/>
          </a:ln>
        </p:spPr>
      </p:cxnSp>
      <p:sp>
        <p:nvSpPr>
          <p:cNvPr id="517" name="Google Shape;517;p47"/>
          <p:cNvSpPr txBox="1"/>
          <p:nvPr/>
        </p:nvSpPr>
        <p:spPr>
          <a:xfrm>
            <a:off x="9609413" y="3429000"/>
            <a:ext cx="133053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Dấu phân cách </a:t>
            </a:r>
            <a:endParaRPr/>
          </a:p>
        </p:txBody>
      </p:sp>
      <p:cxnSp>
        <p:nvCxnSpPr>
          <p:cNvPr id="518" name="Google Shape;518;p47"/>
          <p:cNvCxnSpPr/>
          <p:nvPr/>
        </p:nvCxnSpPr>
        <p:spPr>
          <a:xfrm rot="10800000">
            <a:off x="8536225" y="3515238"/>
            <a:ext cx="1182697" cy="186166"/>
          </a:xfrm>
          <a:prstGeom prst="straightConnector1">
            <a:avLst/>
          </a:prstGeom>
          <a:noFill/>
          <a:ln cap="flat" cmpd="sng" w="9525">
            <a:solidFill>
              <a:schemeClr val="accent1"/>
            </a:solidFill>
            <a:prstDash val="solid"/>
            <a:miter lim="800000"/>
            <a:headEnd len="sm" w="sm" type="none"/>
            <a:tailEnd len="med" w="med" type="triangle"/>
          </a:ln>
        </p:spPr>
      </p:cxnSp>
      <p:sp>
        <p:nvSpPr>
          <p:cNvPr id="519" name="Google Shape;519;p47"/>
          <p:cNvSpPr txBox="1"/>
          <p:nvPr/>
        </p:nvSpPr>
        <p:spPr>
          <a:xfrm>
            <a:off x="580398" y="5929911"/>
            <a:ext cx="15605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Preview data</a:t>
            </a:r>
            <a:endParaRPr/>
          </a:p>
        </p:txBody>
      </p:sp>
      <p:cxnSp>
        <p:nvCxnSpPr>
          <p:cNvPr id="520" name="Google Shape;520;p47"/>
          <p:cNvCxnSpPr/>
          <p:nvPr/>
        </p:nvCxnSpPr>
        <p:spPr>
          <a:xfrm flipH="1" rot="10800000">
            <a:off x="1850702" y="6044896"/>
            <a:ext cx="1505748" cy="132067"/>
          </a:xfrm>
          <a:prstGeom prst="straightConnector1">
            <a:avLst/>
          </a:prstGeom>
          <a:noFill/>
          <a:ln cap="flat" cmpd="sng" w="9525">
            <a:solidFill>
              <a:schemeClr val="accent1"/>
            </a:solidFill>
            <a:prstDash val="solid"/>
            <a:miter lim="800000"/>
            <a:headEnd len="sm" w="sm" type="none"/>
            <a:tailEnd len="med" w="med" type="triangle"/>
          </a:ln>
        </p:spPr>
      </p:cxnSp>
      <p:sp>
        <p:nvSpPr>
          <p:cNvPr id="521" name="Google Shape;521;p47"/>
          <p:cNvSpPr txBox="1"/>
          <p:nvPr/>
        </p:nvSpPr>
        <p:spPr>
          <a:xfrm>
            <a:off x="6647196" y="650352"/>
            <a:ext cx="281438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Click nếu hàng đầu tiên có tên cột </a:t>
            </a:r>
            <a:endParaRPr/>
          </a:p>
        </p:txBody>
      </p:sp>
      <p:cxnSp>
        <p:nvCxnSpPr>
          <p:cNvPr id="522" name="Google Shape;522;p47"/>
          <p:cNvCxnSpPr/>
          <p:nvPr/>
        </p:nvCxnSpPr>
        <p:spPr>
          <a:xfrm flipH="1">
            <a:off x="5886108" y="1210074"/>
            <a:ext cx="1231976" cy="1784997"/>
          </a:xfrm>
          <a:prstGeom prst="straightConnector1">
            <a:avLst/>
          </a:prstGeom>
          <a:noFill/>
          <a:ln cap="flat" cmpd="sng" w="9525">
            <a:solidFill>
              <a:schemeClr val="accent1"/>
            </a:solidFill>
            <a:prstDash val="solid"/>
            <a:miter lim="800000"/>
            <a:headEnd len="sm" w="sm" type="none"/>
            <a:tailEnd len="med" w="med" type="triangle"/>
          </a:ln>
        </p:spPr>
      </p:cxnSp>
      <p:sp>
        <p:nvSpPr>
          <p:cNvPr id="523" name="Google Shape;52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Extended properties</a:t>
            </a:r>
            <a:endParaRPr/>
          </a:p>
        </p:txBody>
      </p:sp>
      <p:pic>
        <p:nvPicPr>
          <p:cNvPr id="529" name="Google Shape;529;p48"/>
          <p:cNvPicPr preferRelativeResize="0"/>
          <p:nvPr>
            <p:ph idx="1" type="body"/>
          </p:nvPr>
        </p:nvPicPr>
        <p:blipFill rotWithShape="1">
          <a:blip r:embed="rId3">
            <a:alphaModFix/>
          </a:blip>
          <a:srcRect b="0" l="0" r="0" t="0"/>
          <a:stretch/>
        </p:blipFill>
        <p:spPr>
          <a:xfrm>
            <a:off x="3604412" y="1588384"/>
            <a:ext cx="5254865" cy="4588579"/>
          </a:xfrm>
          <a:prstGeom prst="rect">
            <a:avLst/>
          </a:prstGeom>
          <a:noFill/>
          <a:ln>
            <a:noFill/>
          </a:ln>
        </p:spPr>
      </p:pic>
      <p:sp>
        <p:nvSpPr>
          <p:cNvPr id="530" name="Google Shape;530;p48"/>
          <p:cNvSpPr txBox="1"/>
          <p:nvPr/>
        </p:nvSpPr>
        <p:spPr>
          <a:xfrm>
            <a:off x="427085" y="2453001"/>
            <a:ext cx="139076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Parallel properties</a:t>
            </a:r>
            <a:endParaRPr/>
          </a:p>
        </p:txBody>
      </p:sp>
      <p:cxnSp>
        <p:nvCxnSpPr>
          <p:cNvPr id="531" name="Google Shape;531;p48"/>
          <p:cNvCxnSpPr/>
          <p:nvPr/>
        </p:nvCxnSpPr>
        <p:spPr>
          <a:xfrm>
            <a:off x="1615257" y="3006022"/>
            <a:ext cx="2968804" cy="772542"/>
          </a:xfrm>
          <a:prstGeom prst="straightConnector1">
            <a:avLst/>
          </a:prstGeom>
          <a:noFill/>
          <a:ln cap="flat" cmpd="sng" w="9525">
            <a:solidFill>
              <a:schemeClr val="accent1"/>
            </a:solidFill>
            <a:prstDash val="solid"/>
            <a:miter lim="800000"/>
            <a:headEnd len="sm" w="sm" type="none"/>
            <a:tailEnd len="med" w="med" type="triangle"/>
          </a:ln>
        </p:spPr>
      </p:cxnSp>
      <p:sp>
        <p:nvSpPr>
          <p:cNvPr id="532" name="Google Shape;532;p48"/>
          <p:cNvSpPr txBox="1"/>
          <p:nvPr/>
        </p:nvSpPr>
        <p:spPr>
          <a:xfrm>
            <a:off x="9242558" y="5218103"/>
            <a:ext cx="21112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Available properties</a:t>
            </a:r>
            <a:endParaRPr/>
          </a:p>
        </p:txBody>
      </p:sp>
      <p:cxnSp>
        <p:nvCxnSpPr>
          <p:cNvPr id="533" name="Google Shape;533;p48"/>
          <p:cNvCxnSpPr/>
          <p:nvPr/>
        </p:nvCxnSpPr>
        <p:spPr>
          <a:xfrm rot="10800000">
            <a:off x="7758711" y="5327612"/>
            <a:ext cx="1713816" cy="186165"/>
          </a:xfrm>
          <a:prstGeom prst="straightConnector1">
            <a:avLst/>
          </a:prstGeom>
          <a:noFill/>
          <a:ln cap="flat" cmpd="sng" w="9525">
            <a:solidFill>
              <a:schemeClr val="accent1"/>
            </a:solidFill>
            <a:prstDash val="solid"/>
            <a:miter lim="800000"/>
            <a:headEnd len="sm" w="sm" type="none"/>
            <a:tailEnd len="med" w="med" type="triangle"/>
          </a:ln>
        </p:spPr>
      </p:cxnSp>
      <p:sp>
        <p:nvSpPr>
          <p:cNvPr id="534" name="Google Shape;534;p48"/>
          <p:cNvSpPr txBox="1"/>
          <p:nvPr/>
        </p:nvSpPr>
        <p:spPr>
          <a:xfrm>
            <a:off x="629677" y="5053840"/>
            <a:ext cx="24913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Danh mục thuộc tính </a:t>
            </a:r>
            <a:endParaRPr/>
          </a:p>
        </p:txBody>
      </p:sp>
      <p:cxnSp>
        <p:nvCxnSpPr>
          <p:cNvPr id="535" name="Google Shape;535;p48"/>
          <p:cNvCxnSpPr/>
          <p:nvPr/>
        </p:nvCxnSpPr>
        <p:spPr>
          <a:xfrm flipH="1" rot="10800000">
            <a:off x="2661068" y="4414666"/>
            <a:ext cx="2880086" cy="912946"/>
          </a:xfrm>
          <a:prstGeom prst="straightConnector1">
            <a:avLst/>
          </a:prstGeom>
          <a:noFill/>
          <a:ln cap="flat" cmpd="sng" w="9525">
            <a:solidFill>
              <a:schemeClr val="accent1"/>
            </a:solidFill>
            <a:prstDash val="solid"/>
            <a:miter lim="800000"/>
            <a:headEnd len="sm" w="sm" type="none"/>
            <a:tailEnd len="med" w="med" type="triangle"/>
          </a:ln>
        </p:spPr>
      </p:cxnSp>
      <p:sp>
        <p:nvSpPr>
          <p:cNvPr id="536" name="Google Shape;536;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Table definition in the repository</a:t>
            </a:r>
            <a:endParaRPr/>
          </a:p>
        </p:txBody>
      </p:sp>
      <p:pic>
        <p:nvPicPr>
          <p:cNvPr id="542" name="Google Shape;542;p49"/>
          <p:cNvPicPr preferRelativeResize="0"/>
          <p:nvPr>
            <p:ph idx="1" type="body"/>
          </p:nvPr>
        </p:nvPicPr>
        <p:blipFill rotWithShape="1">
          <a:blip r:embed="rId3">
            <a:alphaModFix/>
          </a:blip>
          <a:srcRect b="0" l="0" r="0" t="0"/>
          <a:stretch/>
        </p:blipFill>
        <p:spPr>
          <a:xfrm>
            <a:off x="2523460" y="1825625"/>
            <a:ext cx="7145079" cy="4351338"/>
          </a:xfrm>
          <a:prstGeom prst="rect">
            <a:avLst/>
          </a:prstGeom>
          <a:noFill/>
          <a:ln>
            <a:noFill/>
          </a:ln>
        </p:spPr>
      </p:pic>
      <p:sp>
        <p:nvSpPr>
          <p:cNvPr id="543" name="Google Shape;543;p49"/>
          <p:cNvSpPr txBox="1"/>
          <p:nvPr/>
        </p:nvSpPr>
        <p:spPr>
          <a:xfrm>
            <a:off x="268297" y="4884101"/>
            <a:ext cx="20204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Calibri"/>
                <a:ea typeface="Calibri"/>
                <a:cs typeface="Calibri"/>
                <a:sym typeface="Calibri"/>
              </a:rPr>
              <a:t>Đã lưu trong Repository</a:t>
            </a:r>
            <a:endParaRPr/>
          </a:p>
        </p:txBody>
      </p:sp>
      <p:cxnSp>
        <p:nvCxnSpPr>
          <p:cNvPr id="544" name="Google Shape;544;p49"/>
          <p:cNvCxnSpPr/>
          <p:nvPr/>
        </p:nvCxnSpPr>
        <p:spPr>
          <a:xfrm flipH="1" rot="10800000">
            <a:off x="1188172" y="4133964"/>
            <a:ext cx="1954735" cy="1029384"/>
          </a:xfrm>
          <a:prstGeom prst="straightConnector1">
            <a:avLst/>
          </a:prstGeom>
          <a:noFill/>
          <a:ln cap="flat" cmpd="sng" w="9525">
            <a:solidFill>
              <a:schemeClr val="accent1"/>
            </a:solidFill>
            <a:prstDash val="solid"/>
            <a:miter lim="800000"/>
            <a:headEnd len="sm" w="sm" type="none"/>
            <a:tailEnd len="med" w="med" type="triangle"/>
          </a:ln>
        </p:spPr>
      </p:cxnSp>
      <p:sp>
        <p:nvSpPr>
          <p:cNvPr id="545" name="Google Shape;545;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551" name="Google Shape;551;p50"/>
          <p:cNvPicPr preferRelativeResize="0"/>
          <p:nvPr>
            <p:ph idx="1" type="body"/>
          </p:nvPr>
        </p:nvPicPr>
        <p:blipFill rotWithShape="1">
          <a:blip r:embed="rId3">
            <a:alphaModFix/>
          </a:blip>
          <a:srcRect b="0" l="0" r="0" t="0"/>
          <a:stretch/>
        </p:blipFill>
        <p:spPr>
          <a:xfrm>
            <a:off x="1533126" y="132094"/>
            <a:ext cx="8967873" cy="6725906"/>
          </a:xfrm>
          <a:prstGeom prst="rect">
            <a:avLst/>
          </a:prstGeom>
          <a:noFill/>
          <a:ln>
            <a:noFill/>
          </a:ln>
        </p:spPr>
      </p:pic>
      <p:sp>
        <p:nvSpPr>
          <p:cNvPr id="552" name="Google Shape;55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Kiến trúc trong Datastage </a:t>
            </a:r>
            <a:endParaRPr/>
          </a:p>
        </p:txBody>
      </p:sp>
      <p:sp>
        <p:nvSpPr>
          <p:cNvPr id="118" name="Google Shape;118;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Administrator: cấu hình dự án(thêm và xóa các dự án,thiết lập các mặc định,thuộc tính dự án) và xác định vai trò người dùng </a:t>
            </a:r>
            <a:endParaRPr/>
          </a:p>
          <a:p>
            <a:pPr indent="-228600" lvl="0" marL="228600" rtl="0" algn="l">
              <a:lnSpc>
                <a:spcPct val="90000"/>
              </a:lnSpc>
              <a:spcBef>
                <a:spcPts val="1000"/>
              </a:spcBef>
              <a:spcAft>
                <a:spcPts val="0"/>
              </a:spcAft>
              <a:buClr>
                <a:schemeClr val="dk1"/>
              </a:buClr>
              <a:buSzPts val="2000"/>
              <a:buChar char="•"/>
            </a:pPr>
            <a:r>
              <a:rPr lang="en-US" sz="2000"/>
              <a:t>Design: thiết kế, xây dựng và biên dịch các công việc trong datastage thành các chương trình thực thi được </a:t>
            </a:r>
            <a:endParaRPr/>
          </a:p>
          <a:p>
            <a:pPr indent="-228600" lvl="0" marL="228600" rtl="0" algn="l">
              <a:lnSpc>
                <a:spcPct val="90000"/>
              </a:lnSpc>
              <a:spcBef>
                <a:spcPts val="1000"/>
              </a:spcBef>
              <a:spcAft>
                <a:spcPts val="0"/>
              </a:spcAft>
              <a:buClr>
                <a:schemeClr val="dk1"/>
              </a:buClr>
              <a:buSzPts val="2000"/>
              <a:buChar char="•"/>
            </a:pPr>
            <a:r>
              <a:rPr lang="en-US" sz="2000"/>
              <a:t>Director: chạy và giám sát các công việc trong datastage .Ghi lại các thông điệp về lỗi ,cảnh báo ,thông tin môi trường.</a:t>
            </a:r>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119" name="Google Shape;11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76657"/>
            <a:ext cx="10515600" cy="11936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Workflow?</a:t>
            </a:r>
            <a:endParaRPr/>
          </a:p>
        </p:txBody>
      </p:sp>
      <p:sp>
        <p:nvSpPr>
          <p:cNvPr id="125" name="Google Shape;125;p7"/>
          <p:cNvSpPr txBox="1"/>
          <p:nvPr>
            <p:ph idx="1" type="body"/>
          </p:nvPr>
        </p:nvSpPr>
        <p:spPr>
          <a:xfrm>
            <a:off x="838200" y="1456469"/>
            <a:ext cx="10515600" cy="47204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1.Định nghĩa các thuộc tính dự án trong Administrator.</a:t>
            </a:r>
            <a:endParaRPr sz="2400"/>
          </a:p>
          <a:p>
            <a:pPr indent="0" lvl="0" marL="0" rtl="0" algn="l">
              <a:lnSpc>
                <a:spcPct val="90000"/>
              </a:lnSpc>
              <a:spcBef>
                <a:spcPts val="1000"/>
              </a:spcBef>
              <a:spcAft>
                <a:spcPts val="0"/>
              </a:spcAft>
              <a:buClr>
                <a:schemeClr val="dk1"/>
              </a:buClr>
              <a:buSzPts val="2400"/>
              <a:buNone/>
            </a:pPr>
            <a:r>
              <a:rPr lang="en-US" sz="2400"/>
              <a:t>2.Nhập metadata vào Repository:Xác định định dạng của các nguồn và đích mà công việc của bạn truy cập.</a:t>
            </a:r>
            <a:endParaRPr sz="2400"/>
          </a:p>
          <a:p>
            <a:pPr indent="0" lvl="0" marL="0" rtl="0" algn="l">
              <a:lnSpc>
                <a:spcPct val="90000"/>
              </a:lnSpc>
              <a:spcBef>
                <a:spcPts val="1000"/>
              </a:spcBef>
              <a:spcAft>
                <a:spcPts val="0"/>
              </a:spcAft>
              <a:buClr>
                <a:srgbClr val="000000"/>
              </a:buClr>
              <a:buSzPts val="2400"/>
              <a:buNone/>
            </a:pPr>
            <a:r>
              <a:rPr lang="en-US" sz="2400">
                <a:solidFill>
                  <a:srgbClr val="000000"/>
                </a:solidFill>
              </a:rPr>
              <a:t>3.Build </a:t>
            </a:r>
            <a:r>
              <a:rPr lang="en-US" sz="2400"/>
              <a:t>,</a:t>
            </a:r>
            <a:r>
              <a:rPr lang="en-US" sz="2400">
                <a:solidFill>
                  <a:srgbClr val="000000"/>
                </a:solidFill>
              </a:rPr>
              <a:t> compile </a:t>
            </a:r>
            <a:r>
              <a:rPr lang="en-US" sz="2400"/>
              <a:t> job trong Designer.</a:t>
            </a:r>
            <a:endParaRPr sz="2400"/>
          </a:p>
          <a:p>
            <a:pPr indent="0" lvl="0" marL="0" rtl="0" algn="l">
              <a:lnSpc>
                <a:spcPct val="90000"/>
              </a:lnSpc>
              <a:spcBef>
                <a:spcPts val="1000"/>
              </a:spcBef>
              <a:spcAft>
                <a:spcPts val="0"/>
              </a:spcAft>
              <a:buClr>
                <a:schemeClr val="dk1"/>
              </a:buClr>
              <a:buSzPts val="2400"/>
              <a:buNone/>
            </a:pPr>
            <a:r>
              <a:rPr lang="en-US" sz="2400"/>
              <a:t>4.Run job và monitor các thông báo trong job log</a:t>
            </a:r>
            <a:endParaRPr/>
          </a:p>
          <a:p>
            <a:pPr indent="0" lvl="0" marL="0" rtl="0" algn="l">
              <a:lnSpc>
                <a:spcPct val="90000"/>
              </a:lnSpc>
              <a:spcBef>
                <a:spcPts val="1000"/>
              </a:spcBef>
              <a:spcAft>
                <a:spcPts val="0"/>
              </a:spcAft>
              <a:buClr>
                <a:schemeClr val="dk1"/>
              </a:buClr>
              <a:buSzPts val="2400"/>
              <a:buNone/>
            </a:pPr>
            <a:r>
              <a:rPr lang="en-US" sz="2400"/>
              <a:t>5.Nhật ký công việc có thể xem được trong Director hoặc Designer.</a:t>
            </a:r>
            <a:endParaRPr sz="2400"/>
          </a:p>
        </p:txBody>
      </p:sp>
      <p:sp>
        <p:nvSpPr>
          <p:cNvPr id="126" name="Google Shape;1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Jobs Datastage</a:t>
            </a:r>
            <a:endParaRPr/>
          </a:p>
        </p:txBody>
      </p:sp>
      <p:sp>
        <p:nvSpPr>
          <p:cNvPr id="132" name="Google Shape;13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Clr>
                <a:schemeClr val="dk1"/>
              </a:buClr>
              <a:buSzPts val="1800"/>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800"/>
              <a:buChar char="•"/>
            </a:pPr>
            <a:r>
              <a:rPr lang="en-US"/>
              <a:t>Parallel job: được thực thi bởi các công cụ song song của datastage, có khả năng song song hóa pipeline và phân vùng tích hợp sẵn</a:t>
            </a:r>
            <a:endParaRPr/>
          </a:p>
          <a:p>
            <a:pPr indent="-228600" lvl="0" marL="228600" rtl="0" algn="l">
              <a:lnSpc>
                <a:spcPct val="90000"/>
              </a:lnSpc>
              <a:spcBef>
                <a:spcPts val="1000"/>
              </a:spcBef>
              <a:spcAft>
                <a:spcPts val="0"/>
              </a:spcAft>
              <a:buClr>
                <a:schemeClr val="dk1"/>
              </a:buClr>
              <a:buSzPts val="2800"/>
              <a:buChar char="•"/>
            </a:pPr>
            <a:r>
              <a:rPr lang="en-US"/>
              <a:t>Server job: thực hiện bởi công cụ máy chủ của datastage ,giám sát thời gian chạy trong nhật kí công việc </a:t>
            </a:r>
            <a:endParaRPr/>
          </a:p>
          <a:p>
            <a:pPr indent="-228600" lvl="0" marL="228600" rtl="0" algn="l">
              <a:lnSpc>
                <a:spcPct val="90000"/>
              </a:lnSpc>
              <a:spcBef>
                <a:spcPts val="1000"/>
              </a:spcBef>
              <a:spcAft>
                <a:spcPts val="0"/>
              </a:spcAft>
              <a:buClr>
                <a:schemeClr val="dk1"/>
              </a:buClr>
              <a:buSzPts val="2800"/>
              <a:buChar char="•"/>
            </a:pPr>
            <a:r>
              <a:rPr lang="en-US"/>
              <a:t>Squence job: là công việc của máy chủ chạy và điều khiển các công việc và hoạt động khác ,có thể chạy parallel job và sequence job.</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33" name="Google Shape;133;p8"/>
          <p:cNvSpPr/>
          <p:nvPr/>
        </p:nvSpPr>
        <p:spPr>
          <a:xfrm>
            <a:off x="0" y="-184666"/>
            <a:ext cx="184731"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4" name="Google Shape;13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Chương 2: </a:t>
            </a:r>
            <a:r>
              <a:rPr b="0" i="0" lang="en-US">
                <a:solidFill>
                  <a:srgbClr val="1F1F1F"/>
                </a:solidFill>
              </a:rPr>
              <a:t>DataStage Administration</a:t>
            </a:r>
            <a:r>
              <a:rPr lang="en-US"/>
              <a:t> </a:t>
            </a:r>
            <a:endParaRPr/>
          </a:p>
        </p:txBody>
      </p:sp>
      <p:sp>
        <p:nvSpPr>
          <p:cNvPr id="140" name="Google Shape;140;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F1F1F"/>
              </a:buClr>
              <a:buSzPts val="2800"/>
              <a:buChar char="•"/>
            </a:pPr>
            <a:r>
              <a:rPr b="0" i="0" lang="en-US">
                <a:solidFill>
                  <a:srgbClr val="1F1F1F"/>
                </a:solidFill>
                <a:latin typeface="Arial"/>
                <a:ea typeface="Arial"/>
                <a:cs typeface="Arial"/>
                <a:sym typeface="Arial"/>
              </a:rPr>
              <a:t>Information Server Web console</a:t>
            </a:r>
            <a:endParaRPr/>
          </a:p>
          <a:p>
            <a:pPr indent="-228600" lvl="0" marL="228600" rtl="0" algn="l">
              <a:lnSpc>
                <a:spcPct val="90000"/>
              </a:lnSpc>
              <a:spcBef>
                <a:spcPts val="1000"/>
              </a:spcBef>
              <a:spcAft>
                <a:spcPts val="0"/>
              </a:spcAft>
              <a:buClr>
                <a:srgbClr val="1F1F1F"/>
              </a:buClr>
              <a:buSzPts val="2800"/>
              <a:buChar char="•"/>
            </a:pPr>
            <a:r>
              <a:rPr b="0" i="0" lang="en-US">
                <a:solidFill>
                  <a:srgbClr val="1F1F1F"/>
                </a:solidFill>
                <a:latin typeface="Arial"/>
                <a:ea typeface="Arial"/>
                <a:cs typeface="Arial"/>
                <a:sym typeface="Arial"/>
              </a:rPr>
              <a:t>DataStage user on the Permissions</a:t>
            </a:r>
            <a:endParaRPr>
              <a:solidFill>
                <a:srgbClr val="1F1F1F"/>
              </a:solidFill>
              <a:latin typeface="Arial"/>
              <a:ea typeface="Arial"/>
              <a:cs typeface="Arial"/>
              <a:sym typeface="Arial"/>
            </a:endParaRPr>
          </a:p>
          <a:p>
            <a:pPr indent="-228600" lvl="0" marL="228600" rtl="0" algn="l">
              <a:lnSpc>
                <a:spcPct val="90000"/>
              </a:lnSpc>
              <a:spcBef>
                <a:spcPts val="1000"/>
              </a:spcBef>
              <a:spcAft>
                <a:spcPts val="0"/>
              </a:spcAft>
              <a:buClr>
                <a:srgbClr val="1F1F1F"/>
              </a:buClr>
              <a:buSzPts val="2800"/>
              <a:buChar char="•"/>
            </a:pPr>
            <a:r>
              <a:rPr b="0" i="0" lang="en-US">
                <a:solidFill>
                  <a:srgbClr val="1F1F1F"/>
                </a:solidFill>
                <a:latin typeface="Arial"/>
                <a:ea typeface="Arial"/>
                <a:cs typeface="Arial"/>
                <a:sym typeface="Arial"/>
              </a:rPr>
              <a:t>User and groups</a:t>
            </a:r>
            <a:endParaRPr/>
          </a:p>
          <a:p>
            <a:pPr indent="-228600" lvl="0" marL="228600" rtl="0" algn="l">
              <a:lnSpc>
                <a:spcPct val="90000"/>
              </a:lnSpc>
              <a:spcBef>
                <a:spcPts val="1000"/>
              </a:spcBef>
              <a:spcAft>
                <a:spcPts val="0"/>
              </a:spcAft>
              <a:buClr>
                <a:srgbClr val="1F1F1F"/>
              </a:buClr>
              <a:buSzPts val="2800"/>
              <a:buChar char="•"/>
            </a:pPr>
            <a:r>
              <a:rPr b="0" i="0" lang="en-US">
                <a:solidFill>
                  <a:srgbClr val="1F1F1F"/>
                </a:solidFill>
                <a:latin typeface="Arial"/>
                <a:ea typeface="Arial"/>
                <a:cs typeface="Arial"/>
                <a:sym typeface="Arial"/>
              </a:rPr>
              <a:t>Environment variables</a:t>
            </a:r>
            <a:endParaRPr>
              <a:solidFill>
                <a:srgbClr val="1F1F1F"/>
              </a:solidFill>
              <a:latin typeface="Arial"/>
              <a:ea typeface="Arial"/>
              <a:cs typeface="Arial"/>
              <a:sym typeface="Arial"/>
            </a:endParaRPr>
          </a:p>
          <a:p>
            <a:pPr indent="-228600" lvl="0" marL="228600" rtl="0" algn="l">
              <a:lnSpc>
                <a:spcPct val="90000"/>
              </a:lnSpc>
              <a:spcBef>
                <a:spcPts val="1000"/>
              </a:spcBef>
              <a:spcAft>
                <a:spcPts val="0"/>
              </a:spcAft>
              <a:buClr>
                <a:srgbClr val="1F1F1F"/>
              </a:buClr>
              <a:buSzPts val="2800"/>
              <a:buChar char="•"/>
            </a:pPr>
            <a:r>
              <a:rPr b="0" i="0" lang="en-US">
                <a:solidFill>
                  <a:srgbClr val="1F1F1F"/>
                </a:solidFill>
                <a:latin typeface="Arial"/>
                <a:ea typeface="Arial"/>
                <a:cs typeface="Arial"/>
                <a:sym typeface="Arial"/>
              </a:rPr>
              <a:t>Logs tab</a:t>
            </a:r>
            <a:endParaRPr/>
          </a:p>
        </p:txBody>
      </p:sp>
      <p:sp>
        <p:nvSpPr>
          <p:cNvPr id="141" name="Google Shape;14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838200" y="365125"/>
            <a:ext cx="10515600" cy="11406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F1F1F"/>
              </a:buClr>
              <a:buSzPct val="100000"/>
              <a:buFont typeface="Calibri"/>
              <a:buNone/>
            </a:pPr>
            <a:r>
              <a:rPr b="0" i="0" lang="en-US">
                <a:solidFill>
                  <a:srgbClr val="1F1F1F"/>
                </a:solidFill>
              </a:rPr>
              <a:t>Information Server Web console</a:t>
            </a:r>
            <a:br>
              <a:rPr b="0" i="0" lang="en-US">
                <a:solidFill>
                  <a:srgbClr val="1F1F1F"/>
                </a:solidFill>
                <a:latin typeface="Arial"/>
                <a:ea typeface="Arial"/>
                <a:cs typeface="Arial"/>
                <a:sym typeface="Arial"/>
              </a:rPr>
            </a:br>
            <a:endParaRPr/>
          </a:p>
        </p:txBody>
      </p:sp>
      <p:sp>
        <p:nvSpPr>
          <p:cNvPr id="147" name="Google Shape;147;p10"/>
          <p:cNvSpPr txBox="1"/>
          <p:nvPr>
            <p:ph idx="1" type="body"/>
          </p:nvPr>
        </p:nvSpPr>
        <p:spPr>
          <a:xfrm>
            <a:off x="838200" y="1505749"/>
            <a:ext cx="10515600" cy="46712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Chức năng quản trị Information server :</a:t>
            </a:r>
            <a:endParaRPr/>
          </a:p>
          <a:p>
            <a:pPr indent="0" lvl="0" marL="0" rtl="0" algn="l">
              <a:lnSpc>
                <a:spcPct val="90000"/>
              </a:lnSpc>
              <a:spcBef>
                <a:spcPts val="1000"/>
              </a:spcBef>
              <a:spcAft>
                <a:spcPts val="0"/>
              </a:spcAft>
              <a:buClr>
                <a:schemeClr val="dk1"/>
              </a:buClr>
              <a:buSzPts val="2800"/>
              <a:buNone/>
            </a:pPr>
            <a:r>
              <a:rPr lang="en-US"/>
              <a:t>         Quản lý miền </a:t>
            </a:r>
            <a:endParaRPr/>
          </a:p>
          <a:p>
            <a:pPr indent="0" lvl="0" marL="0" rtl="0" algn="l">
              <a:lnSpc>
                <a:spcPct val="90000"/>
              </a:lnSpc>
              <a:spcBef>
                <a:spcPts val="1000"/>
              </a:spcBef>
              <a:spcAft>
                <a:spcPts val="0"/>
              </a:spcAft>
              <a:buClr>
                <a:schemeClr val="dk1"/>
              </a:buClr>
              <a:buSzPts val="2800"/>
              <a:buNone/>
            </a:pPr>
            <a:r>
              <a:rPr lang="en-US"/>
              <a:t>         Quản lý phiên </a:t>
            </a:r>
            <a:endParaRPr/>
          </a:p>
          <a:p>
            <a:pPr indent="0" lvl="0" marL="0" rtl="0" algn="l">
              <a:lnSpc>
                <a:spcPct val="90000"/>
              </a:lnSpc>
              <a:spcBef>
                <a:spcPts val="1000"/>
              </a:spcBef>
              <a:spcAft>
                <a:spcPts val="0"/>
              </a:spcAft>
              <a:buClr>
                <a:schemeClr val="dk1"/>
              </a:buClr>
              <a:buSzPts val="2800"/>
              <a:buNone/>
            </a:pPr>
            <a:r>
              <a:rPr lang="en-US"/>
              <a:t>         </a:t>
            </a:r>
            <a:r>
              <a:rPr lang="en-US">
                <a:solidFill>
                  <a:schemeClr val="accent1"/>
                </a:solidFill>
              </a:rPr>
              <a:t>Quản lý người dùng và nhóm </a:t>
            </a:r>
            <a:endParaRPr/>
          </a:p>
          <a:p>
            <a:pPr indent="0" lvl="0" marL="0" rtl="0" algn="l">
              <a:lnSpc>
                <a:spcPct val="90000"/>
              </a:lnSpc>
              <a:spcBef>
                <a:spcPts val="1000"/>
              </a:spcBef>
              <a:spcAft>
                <a:spcPts val="0"/>
              </a:spcAft>
              <a:buClr>
                <a:schemeClr val="dk1"/>
              </a:buClr>
              <a:buSzPts val="2800"/>
              <a:buNone/>
            </a:pPr>
            <a:r>
              <a:rPr lang="en-US"/>
              <a:t>         Quản lý nhật kí </a:t>
            </a:r>
            <a:endParaRPr/>
          </a:p>
          <a:p>
            <a:pPr indent="0" lvl="0" marL="0" rtl="0" algn="l">
              <a:lnSpc>
                <a:spcPct val="90000"/>
              </a:lnSpc>
              <a:spcBef>
                <a:spcPts val="1000"/>
              </a:spcBef>
              <a:spcAft>
                <a:spcPts val="0"/>
              </a:spcAft>
              <a:buClr>
                <a:schemeClr val="dk1"/>
              </a:buClr>
              <a:buSzPts val="2800"/>
              <a:buNone/>
            </a:pPr>
            <a:r>
              <a:rPr lang="en-US"/>
              <a:t>         Quản lý lịch trình </a:t>
            </a:r>
            <a:endParaRPr/>
          </a:p>
        </p:txBody>
      </p:sp>
      <p:sp>
        <p:nvSpPr>
          <p:cNvPr id="148" name="Google Shape;1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2024-06-05T02:54:56Z</dcterms:created>
  <dc:creator>kiet</dc:creator>
</cp:coreProperties>
</file>