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6" roundtripDataSignature="AMtx7miOj99jomHWSFEWYJuR7oGNmpjK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32" Type="http://schemas.openxmlformats.org/officeDocument/2006/relationships/slide" Target="slides/slide28.xml"/><Relationship Id="rId76" Type="http://customschemas.google.com/relationships/presentationmetadata" Target="metadata"/><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2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2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2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2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2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2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2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5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1"/>
          <p:cNvSpPr/>
          <p:nvPr>
            <p:ph idx="2" type="pic"/>
          </p:nvPr>
        </p:nvSpPr>
        <p:spPr>
          <a:xfrm>
            <a:off x="5183188" y="987425"/>
            <a:ext cx="6172200" cy="4873625"/>
          </a:xfrm>
          <a:prstGeom prst="rect">
            <a:avLst/>
          </a:prstGeom>
          <a:noFill/>
          <a:ln>
            <a:noFill/>
          </a:ln>
        </p:spPr>
      </p:sp>
      <p:sp>
        <p:nvSpPr>
          <p:cNvPr id="68" name="Google Shape;68;p16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38.png"/><Relationship Id="rId6"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8.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7.png"/><Relationship Id="rId4" Type="http://schemas.openxmlformats.org/officeDocument/2006/relationships/image" Target="../media/image65.png"/><Relationship Id="rId5" Type="http://schemas.openxmlformats.org/officeDocument/2006/relationships/image" Target="../media/image37.png"/><Relationship Id="rId6" Type="http://schemas.openxmlformats.org/officeDocument/2006/relationships/image" Target="../media/image32.png"/><Relationship Id="rId7"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39.png"/><Relationship Id="rId5" Type="http://schemas.openxmlformats.org/officeDocument/2006/relationships/image" Target="../media/image41.png"/><Relationship Id="rId6" Type="http://schemas.openxmlformats.org/officeDocument/2006/relationships/image" Target="../media/image6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8.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2.png"/><Relationship Id="rId4" Type="http://schemas.openxmlformats.org/officeDocument/2006/relationships/image" Target="../media/image67.png"/><Relationship Id="rId5" Type="http://schemas.openxmlformats.org/officeDocument/2006/relationships/image" Target="../media/image46.png"/><Relationship Id="rId6"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3.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4.png"/><Relationship Id="rId4" Type="http://schemas.openxmlformats.org/officeDocument/2006/relationships/image" Target="../media/image64.png"/><Relationship Id="rId5" Type="http://schemas.openxmlformats.org/officeDocument/2006/relationships/image" Target="../media/image51.png"/><Relationship Id="rId6" Type="http://schemas.openxmlformats.org/officeDocument/2006/relationships/image" Target="../media/image60.png"/><Relationship Id="rId7" Type="http://schemas.openxmlformats.org/officeDocument/2006/relationships/image" Target="../media/image86.png"/><Relationship Id="rId8"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7.png"/><Relationship Id="rId4" Type="http://schemas.openxmlformats.org/officeDocument/2006/relationships/image" Target="../media/image53.png"/><Relationship Id="rId5" Type="http://schemas.openxmlformats.org/officeDocument/2006/relationships/image" Target="../media/image52.png"/><Relationship Id="rId6" Type="http://schemas.openxmlformats.org/officeDocument/2006/relationships/image" Target="../media/image5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2.png"/><Relationship Id="rId4" Type="http://schemas.openxmlformats.org/officeDocument/2006/relationships/image" Target="../media/image8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82.png"/><Relationship Id="rId4" Type="http://schemas.openxmlformats.org/officeDocument/2006/relationships/image" Target="../media/image6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7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81.png"/><Relationship Id="rId4" Type="http://schemas.openxmlformats.org/officeDocument/2006/relationships/image" Target="../media/image8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78.png"/><Relationship Id="rId4" Type="http://schemas.openxmlformats.org/officeDocument/2006/relationships/image" Target="../media/image92.png"/><Relationship Id="rId5" Type="http://schemas.openxmlformats.org/officeDocument/2006/relationships/image" Target="../media/image7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72.png"/><Relationship Id="rId4" Type="http://schemas.openxmlformats.org/officeDocument/2006/relationships/image" Target="../media/image77.png"/><Relationship Id="rId5" Type="http://schemas.openxmlformats.org/officeDocument/2006/relationships/image" Target="../media/image8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04.png"/><Relationship Id="rId4" Type="http://schemas.openxmlformats.org/officeDocument/2006/relationships/image" Target="../media/image8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93.png"/><Relationship Id="rId4" Type="http://schemas.openxmlformats.org/officeDocument/2006/relationships/image" Target="../media/image88.png"/><Relationship Id="rId5" Type="http://schemas.openxmlformats.org/officeDocument/2006/relationships/image" Target="../media/image9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75.png"/><Relationship Id="rId4" Type="http://schemas.openxmlformats.org/officeDocument/2006/relationships/image" Target="../media/image1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0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87.png"/><Relationship Id="rId4" Type="http://schemas.openxmlformats.org/officeDocument/2006/relationships/image" Target="../media/image1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95.png"/><Relationship Id="rId4" Type="http://schemas.openxmlformats.org/officeDocument/2006/relationships/image" Target="../media/image10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07.png"/><Relationship Id="rId4" Type="http://schemas.openxmlformats.org/officeDocument/2006/relationships/image" Target="../media/image9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96.png"/><Relationship Id="rId4" Type="http://schemas.openxmlformats.org/officeDocument/2006/relationships/image" Target="../media/image9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11.png"/><Relationship Id="rId4" Type="http://schemas.openxmlformats.org/officeDocument/2006/relationships/image" Target="../media/image10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97.png"/><Relationship Id="rId4" Type="http://schemas.openxmlformats.org/officeDocument/2006/relationships/image" Target="../media/image9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01.png"/><Relationship Id="rId4" Type="http://schemas.openxmlformats.org/officeDocument/2006/relationships/image" Target="../media/image1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94.png"/><Relationship Id="rId4" Type="http://schemas.openxmlformats.org/officeDocument/2006/relationships/image" Target="../media/image1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type="title"/>
          </p:nvPr>
        </p:nvSpPr>
        <p:spPr>
          <a:xfrm>
            <a:off x="4629803" y="0"/>
            <a:ext cx="3205500" cy="835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6000"/>
              <a:t>Nội dung</a:t>
            </a:r>
            <a:endParaRPr b="1" sz="6000"/>
          </a:p>
        </p:txBody>
      </p:sp>
      <p:sp>
        <p:nvSpPr>
          <p:cNvPr id="89" name="Google Shape;89;p2"/>
          <p:cNvSpPr txBox="1"/>
          <p:nvPr>
            <p:ph idx="1" type="body"/>
          </p:nvPr>
        </p:nvSpPr>
        <p:spPr>
          <a:xfrm>
            <a:off x="838200" y="914624"/>
            <a:ext cx="10515600" cy="4733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Clr>
                <a:schemeClr val="dk1"/>
              </a:buClr>
              <a:buSzPts val="2000"/>
              <a:buNone/>
            </a:pPr>
            <a:r>
              <a:rPr lang="en-US" sz="3200">
                <a:latin typeface="Calibri"/>
                <a:ea typeface="Calibri"/>
                <a:cs typeface="Calibri"/>
                <a:sym typeface="Calibri"/>
              </a:rPr>
              <a:t>Chương 7 : Hiện thị dữ liệu từ nhiều bảng bằng JOIN</a:t>
            </a:r>
            <a:endParaRPr sz="3200">
              <a:latin typeface="Calibri"/>
              <a:ea typeface="Calibri"/>
              <a:cs typeface="Calibri"/>
              <a:sym typeface="Calibri"/>
            </a:endParaRPr>
          </a:p>
          <a:p>
            <a:pPr indent="0" lvl="0" marL="0" rtl="0" algn="l">
              <a:lnSpc>
                <a:spcPct val="115000"/>
              </a:lnSpc>
              <a:spcBef>
                <a:spcPts val="1000"/>
              </a:spcBef>
              <a:spcAft>
                <a:spcPts val="0"/>
              </a:spcAft>
              <a:buClr>
                <a:schemeClr val="dk1"/>
              </a:buClr>
              <a:buSzPts val="2000"/>
              <a:buNone/>
            </a:pPr>
            <a:r>
              <a:rPr lang="en-US" sz="3200">
                <a:latin typeface="Calibri"/>
                <a:ea typeface="Calibri"/>
                <a:cs typeface="Calibri"/>
                <a:sym typeface="Calibri"/>
              </a:rPr>
              <a:t>Chương 9: Sử dụng các toán tử tập hợp</a:t>
            </a:r>
            <a:endParaRPr sz="3200">
              <a:latin typeface="Calibri"/>
              <a:ea typeface="Calibri"/>
              <a:cs typeface="Calibri"/>
              <a:sym typeface="Calibri"/>
            </a:endParaRPr>
          </a:p>
          <a:p>
            <a:pPr indent="0" lvl="0" marL="0" rtl="0" algn="l">
              <a:lnSpc>
                <a:spcPct val="115000"/>
              </a:lnSpc>
              <a:spcBef>
                <a:spcPts val="1000"/>
              </a:spcBef>
              <a:spcAft>
                <a:spcPts val="0"/>
              </a:spcAft>
              <a:buClr>
                <a:schemeClr val="dk1"/>
              </a:buClr>
              <a:buSzPts val="2000"/>
              <a:buNone/>
            </a:pPr>
            <a:r>
              <a:rPr lang="en-US" sz="3200">
                <a:latin typeface="Calibri"/>
                <a:ea typeface="Calibri"/>
                <a:cs typeface="Calibri"/>
                <a:sym typeface="Calibri"/>
              </a:rPr>
              <a:t>Chapter 10: Quản lý bảng bằng các câu lệnh DML (Data Manipulation Language)</a:t>
            </a:r>
            <a:endParaRPr sz="3200">
              <a:latin typeface="Calibri"/>
              <a:ea typeface="Calibri"/>
              <a:cs typeface="Calibri"/>
              <a:sym typeface="Calibri"/>
            </a:endParaRPr>
          </a:p>
          <a:p>
            <a:pPr indent="0" lvl="0" marL="0" rtl="0" algn="l">
              <a:lnSpc>
                <a:spcPct val="115000"/>
              </a:lnSpc>
              <a:spcBef>
                <a:spcPts val="1000"/>
              </a:spcBef>
              <a:spcAft>
                <a:spcPts val="0"/>
              </a:spcAft>
              <a:buClr>
                <a:schemeClr val="dk1"/>
              </a:buClr>
              <a:buSzPts val="2000"/>
              <a:buNone/>
            </a:pPr>
            <a:r>
              <a:rPr lang="en-US" sz="3200">
                <a:latin typeface="Calibri"/>
                <a:ea typeface="Calibri"/>
                <a:cs typeface="Calibri"/>
                <a:sym typeface="Calibri"/>
              </a:rPr>
              <a:t>Chapter 11: Giới thiệu về Ngôn ngữ Định nghĩa Dữ liệu</a:t>
            </a:r>
            <a:endParaRPr sz="3200">
              <a:latin typeface="Calibri"/>
              <a:ea typeface="Calibri"/>
              <a:cs typeface="Calibri"/>
              <a:sym typeface="Calibri"/>
            </a:endParaRPr>
          </a:p>
          <a:p>
            <a:pPr indent="0" lvl="0" marL="0" rtl="0" algn="l">
              <a:lnSpc>
                <a:spcPct val="115000"/>
              </a:lnSpc>
              <a:spcBef>
                <a:spcPts val="1000"/>
              </a:spcBef>
              <a:spcAft>
                <a:spcPts val="0"/>
              </a:spcAft>
              <a:buClr>
                <a:schemeClr val="dk1"/>
              </a:buClr>
              <a:buSzPts val="2000"/>
              <a:buNone/>
            </a:pPr>
            <a:r>
              <a:rPr lang="en-US" sz="3200">
                <a:latin typeface="Calibri"/>
                <a:ea typeface="Calibri"/>
                <a:cs typeface="Calibri"/>
                <a:sym typeface="Calibri"/>
              </a:rPr>
              <a:t>Chương 4:CREATE VIEW (quyển 2)</a:t>
            </a:r>
            <a:endParaRPr i="0" sz="3200">
              <a:solidFill>
                <a:srgbClr val="000000"/>
              </a:solidFill>
              <a:latin typeface="Calibri"/>
              <a:ea typeface="Calibri"/>
              <a:cs typeface="Calibri"/>
              <a:sym typeface="Calibri"/>
            </a:endParaRPr>
          </a:p>
          <a:p>
            <a:pPr indent="0" lvl="0" marL="0" rtl="0" algn="l">
              <a:lnSpc>
                <a:spcPct val="115000"/>
              </a:lnSpc>
              <a:spcBef>
                <a:spcPts val="1000"/>
              </a:spcBef>
              <a:spcAft>
                <a:spcPts val="0"/>
              </a:spcAft>
              <a:buClr>
                <a:srgbClr val="000000"/>
              </a:buClr>
              <a:buSzPts val="2000"/>
              <a:buNone/>
            </a:pPr>
            <a:r>
              <a:rPr lang="en-US" sz="3200">
                <a:solidFill>
                  <a:srgbClr val="000000"/>
                </a:solidFill>
                <a:latin typeface="Calibri"/>
                <a:ea typeface="Calibri"/>
                <a:cs typeface="Calibri"/>
                <a:sym typeface="Calibri"/>
              </a:rPr>
              <a:t>Chương 6*:</a:t>
            </a:r>
            <a:r>
              <a:rPr i="0" lang="en-US" sz="3200">
                <a:solidFill>
                  <a:srgbClr val="000000"/>
                </a:solidFill>
                <a:latin typeface="Calibri"/>
                <a:ea typeface="Calibri"/>
                <a:cs typeface="Calibri"/>
                <a:sym typeface="Calibri"/>
              </a:rPr>
              <a:t>toán tử EXISTS và NOT EXISTS,mệnh đề WITH</a:t>
            </a:r>
            <a:endParaRPr sz="32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6"/>
          <p:cNvSpPr txBox="1"/>
          <p:nvPr>
            <p:ph type="title"/>
          </p:nvPr>
        </p:nvSpPr>
        <p:spPr>
          <a:xfrm>
            <a:off x="838200" y="0"/>
            <a:ext cx="10515600" cy="7975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Self JOIN </a:t>
            </a:r>
            <a:endParaRPr/>
          </a:p>
        </p:txBody>
      </p:sp>
      <p:sp>
        <p:nvSpPr>
          <p:cNvPr id="147" name="Google Shape;147;p146"/>
          <p:cNvSpPr txBox="1"/>
          <p:nvPr>
            <p:ph idx="1" type="body"/>
          </p:nvPr>
        </p:nvSpPr>
        <p:spPr>
          <a:xfrm>
            <a:off x="838200" y="798195"/>
            <a:ext cx="10515600" cy="537908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Join một bảng với chính nó</a:t>
            </a:r>
            <a:endParaRPr/>
          </a:p>
        </p:txBody>
      </p:sp>
      <p:pic>
        <p:nvPicPr>
          <p:cNvPr descr="Screenshot (262)" id="148" name="Google Shape;148;p146"/>
          <p:cNvPicPr preferRelativeResize="0"/>
          <p:nvPr/>
        </p:nvPicPr>
        <p:blipFill rotWithShape="1">
          <a:blip r:embed="rId3">
            <a:alphaModFix/>
          </a:blip>
          <a:srcRect b="0" l="0" r="0" t="0"/>
          <a:stretch/>
        </p:blipFill>
        <p:spPr>
          <a:xfrm>
            <a:off x="5875655" y="45085"/>
            <a:ext cx="5201285" cy="68129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7"/>
          <p:cNvSpPr txBox="1"/>
          <p:nvPr>
            <p:ph type="title"/>
          </p:nvPr>
        </p:nvSpPr>
        <p:spPr>
          <a:xfrm>
            <a:off x="838200" y="0"/>
            <a:ext cx="10515600" cy="9734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Nonequijoin</a:t>
            </a:r>
            <a:endParaRPr/>
          </a:p>
        </p:txBody>
      </p:sp>
      <p:sp>
        <p:nvSpPr>
          <p:cNvPr id="154" name="Google Shape;154;p147"/>
          <p:cNvSpPr txBox="1"/>
          <p:nvPr>
            <p:ph idx="1" type="body"/>
          </p:nvPr>
        </p:nvSpPr>
        <p:spPr>
          <a:xfrm>
            <a:off x="838200" y="829310"/>
            <a:ext cx="10515600" cy="53479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Nonequijoin được sử dụng để kết hợp các bảng dựa trên điều kiện không phải là sự bằng nhau </a:t>
            </a:r>
            <a:endParaRPr/>
          </a:p>
        </p:txBody>
      </p:sp>
      <p:pic>
        <p:nvPicPr>
          <p:cNvPr descr="262" id="155" name="Google Shape;155;p147"/>
          <p:cNvPicPr preferRelativeResize="0"/>
          <p:nvPr/>
        </p:nvPicPr>
        <p:blipFill rotWithShape="1">
          <a:blip r:embed="rId3">
            <a:alphaModFix/>
          </a:blip>
          <a:srcRect b="0" l="0" r="0" t="0"/>
          <a:stretch/>
        </p:blipFill>
        <p:spPr>
          <a:xfrm>
            <a:off x="5309870" y="1329690"/>
            <a:ext cx="5844540" cy="5528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INNER so với OUTER JOIN</a:t>
            </a:r>
            <a:endParaRPr/>
          </a:p>
        </p:txBody>
      </p:sp>
      <p:sp>
        <p:nvSpPr>
          <p:cNvPr id="161" name="Google Shape;161;p1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INNER JOIN chỉ trả về các hàng có giá trị tương ứng trong cả hai bảng. Điều này có nghĩa là nếu không có sự khớp nhau giữa các bảng, hàng sẽ không được trả về trong kết quả.</a:t>
            </a:r>
            <a:endParaRPr/>
          </a:p>
          <a:p>
            <a:pPr indent="-228600" lvl="0" marL="228600" rtl="0" algn="l">
              <a:lnSpc>
                <a:spcPct val="90000"/>
              </a:lnSpc>
              <a:spcBef>
                <a:spcPts val="1000"/>
              </a:spcBef>
              <a:spcAft>
                <a:spcPts val="0"/>
              </a:spcAft>
              <a:buClr>
                <a:schemeClr val="dk1"/>
              </a:buClr>
              <a:buSzPts val="2800"/>
              <a:buChar char="•"/>
            </a:pPr>
            <a:r>
              <a:rPr lang="en-US"/>
              <a:t>OUTER JOIN trả về các hàng từ cả hai bảng, bao gồm cả các hàng không có sự khớp nhau.Có 3 loại OUTER JOIN</a:t>
            </a:r>
            <a:endParaRPr/>
          </a:p>
          <a:p>
            <a:pPr indent="0" lvl="0" marL="0" rtl="0" algn="l">
              <a:lnSpc>
                <a:spcPct val="90000"/>
              </a:lnSpc>
              <a:spcBef>
                <a:spcPts val="1000"/>
              </a:spcBef>
              <a:spcAft>
                <a:spcPts val="0"/>
              </a:spcAft>
              <a:buClr>
                <a:schemeClr val="dk1"/>
              </a:buClr>
              <a:buSzPts val="2800"/>
              <a:buNone/>
            </a:pPr>
            <a:r>
              <a:rPr lang="en-US"/>
              <a:t>1. LEFT OUTER JOIN</a:t>
            </a:r>
            <a:endParaRPr/>
          </a:p>
          <a:p>
            <a:pPr indent="0" lvl="0" marL="0" rtl="0" algn="l">
              <a:lnSpc>
                <a:spcPct val="90000"/>
              </a:lnSpc>
              <a:spcBef>
                <a:spcPts val="1000"/>
              </a:spcBef>
              <a:spcAft>
                <a:spcPts val="0"/>
              </a:spcAft>
              <a:buClr>
                <a:schemeClr val="dk1"/>
              </a:buClr>
              <a:buSzPts val="2800"/>
              <a:buNone/>
            </a:pPr>
            <a:r>
              <a:rPr lang="en-US"/>
              <a:t>2.RIGHT OUTER JOIN</a:t>
            </a:r>
            <a:endParaRPr/>
          </a:p>
          <a:p>
            <a:pPr indent="0" lvl="0" marL="0" rtl="0" algn="l">
              <a:lnSpc>
                <a:spcPct val="90000"/>
              </a:lnSpc>
              <a:spcBef>
                <a:spcPts val="1000"/>
              </a:spcBef>
              <a:spcAft>
                <a:spcPts val="0"/>
              </a:spcAft>
              <a:buClr>
                <a:schemeClr val="dk1"/>
              </a:buClr>
              <a:buSzPts val="2800"/>
              <a:buNone/>
            </a:pPr>
            <a:r>
              <a:rPr lang="en-US"/>
              <a:t>3. FULL OUTER JOIN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9"/>
          <p:cNvSpPr txBox="1"/>
          <p:nvPr>
            <p:ph type="title"/>
          </p:nvPr>
        </p:nvSpPr>
        <p:spPr>
          <a:xfrm>
            <a:off x="838200" y="0"/>
            <a:ext cx="10515600" cy="533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LEFT OUTER JOIN</a:t>
            </a:r>
            <a:endParaRPr/>
          </a:p>
        </p:txBody>
      </p:sp>
      <p:sp>
        <p:nvSpPr>
          <p:cNvPr id="167" name="Google Shape;167;p149"/>
          <p:cNvSpPr txBox="1"/>
          <p:nvPr>
            <p:ph idx="1" type="body"/>
          </p:nvPr>
        </p:nvSpPr>
        <p:spPr>
          <a:xfrm>
            <a:off x="838200" y="444500"/>
            <a:ext cx="10515600" cy="57327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Trả về tất cả các hàng từ bảng bên trái và các hàng khớp từ bảng bên phải. Nếu không có hàng nào khớp, các cột từ bảng bên phải sẽ chứa giá trị NULL</a:t>
            </a:r>
            <a:endParaRPr/>
          </a:p>
          <a:p>
            <a:pPr indent="0" lvl="0" marL="0" rtl="0" algn="l">
              <a:lnSpc>
                <a:spcPct val="90000"/>
              </a:lnSpc>
              <a:spcBef>
                <a:spcPts val="1000"/>
              </a:spcBef>
              <a:spcAft>
                <a:spcPts val="0"/>
              </a:spcAft>
              <a:buClr>
                <a:schemeClr val="dk1"/>
              </a:buClr>
              <a:buSzPts val="2800"/>
              <a:buNone/>
            </a:pPr>
            <a:r>
              <a:t/>
            </a:r>
            <a:endParaRPr/>
          </a:p>
        </p:txBody>
      </p:sp>
      <p:pic>
        <p:nvPicPr>
          <p:cNvPr descr="Screenshot (268) - Copy" id="168" name="Google Shape;168;p149"/>
          <p:cNvPicPr preferRelativeResize="0"/>
          <p:nvPr/>
        </p:nvPicPr>
        <p:blipFill rotWithShape="1">
          <a:blip r:embed="rId3">
            <a:alphaModFix/>
          </a:blip>
          <a:srcRect b="0" l="0" r="0" t="0"/>
          <a:stretch/>
        </p:blipFill>
        <p:spPr>
          <a:xfrm>
            <a:off x="1223010" y="1734820"/>
            <a:ext cx="9128760" cy="1548130"/>
          </a:xfrm>
          <a:prstGeom prst="rect">
            <a:avLst/>
          </a:prstGeom>
          <a:noFill/>
          <a:ln>
            <a:noFill/>
          </a:ln>
        </p:spPr>
      </p:pic>
      <p:pic>
        <p:nvPicPr>
          <p:cNvPr descr="Screenshot (268)" id="169" name="Google Shape;169;p149"/>
          <p:cNvPicPr preferRelativeResize="0"/>
          <p:nvPr/>
        </p:nvPicPr>
        <p:blipFill rotWithShape="1">
          <a:blip r:embed="rId4">
            <a:alphaModFix/>
          </a:blip>
          <a:srcRect b="0" l="0" r="0" t="0"/>
          <a:stretch/>
        </p:blipFill>
        <p:spPr>
          <a:xfrm>
            <a:off x="182880" y="3013075"/>
            <a:ext cx="5786755" cy="3556635"/>
          </a:xfrm>
          <a:prstGeom prst="rect">
            <a:avLst/>
          </a:prstGeom>
          <a:noFill/>
          <a:ln>
            <a:noFill/>
          </a:ln>
        </p:spPr>
      </p:pic>
      <p:pic>
        <p:nvPicPr>
          <p:cNvPr descr="Screenshot (269)" id="170" name="Google Shape;170;p149"/>
          <p:cNvPicPr preferRelativeResize="0"/>
          <p:nvPr/>
        </p:nvPicPr>
        <p:blipFill rotWithShape="1">
          <a:blip r:embed="rId5">
            <a:alphaModFix/>
          </a:blip>
          <a:srcRect b="0" l="0" r="0" t="0"/>
          <a:stretch/>
        </p:blipFill>
        <p:spPr>
          <a:xfrm>
            <a:off x="5753735" y="3858895"/>
            <a:ext cx="6285865" cy="18656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0"/>
          <p:cNvSpPr txBox="1"/>
          <p:nvPr>
            <p:ph type="title"/>
          </p:nvPr>
        </p:nvSpPr>
        <p:spPr>
          <a:xfrm>
            <a:off x="838200" y="0"/>
            <a:ext cx="10515600" cy="6070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RIGHT OUTER JOIN</a:t>
            </a:r>
            <a:endParaRPr/>
          </a:p>
        </p:txBody>
      </p:sp>
      <p:sp>
        <p:nvSpPr>
          <p:cNvPr id="176" name="Google Shape;176;p150"/>
          <p:cNvSpPr txBox="1"/>
          <p:nvPr>
            <p:ph idx="1" type="body"/>
          </p:nvPr>
        </p:nvSpPr>
        <p:spPr>
          <a:xfrm>
            <a:off x="838200" y="606425"/>
            <a:ext cx="10515600" cy="55708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Trả về tất cả các hàng từ bảng bên phải và các hàng khớp từ bảng bên trái. Nếu không có hàng nào khớp, các cột từ bảng bên trái sẽ chứa giá trị NULL.</a:t>
            </a:r>
            <a:endParaRPr/>
          </a:p>
        </p:txBody>
      </p:sp>
      <p:pic>
        <p:nvPicPr>
          <p:cNvPr descr="Screenshot (270) - Copy" id="177" name="Google Shape;177;p150"/>
          <p:cNvPicPr preferRelativeResize="0"/>
          <p:nvPr/>
        </p:nvPicPr>
        <p:blipFill rotWithShape="1">
          <a:blip r:embed="rId3">
            <a:alphaModFix/>
          </a:blip>
          <a:srcRect b="0" l="0" r="0" t="0"/>
          <a:stretch/>
        </p:blipFill>
        <p:spPr>
          <a:xfrm>
            <a:off x="1254760" y="1760855"/>
            <a:ext cx="8742045" cy="1668145"/>
          </a:xfrm>
          <a:prstGeom prst="rect">
            <a:avLst/>
          </a:prstGeom>
          <a:noFill/>
          <a:ln>
            <a:noFill/>
          </a:ln>
        </p:spPr>
      </p:pic>
      <p:pic>
        <p:nvPicPr>
          <p:cNvPr descr="Screenshot (270)" id="178" name="Google Shape;178;p150"/>
          <p:cNvPicPr preferRelativeResize="0"/>
          <p:nvPr/>
        </p:nvPicPr>
        <p:blipFill rotWithShape="1">
          <a:blip r:embed="rId4">
            <a:alphaModFix/>
          </a:blip>
          <a:srcRect b="0" l="0" r="0" t="0"/>
          <a:stretch/>
        </p:blipFill>
        <p:spPr>
          <a:xfrm>
            <a:off x="1005205" y="3325495"/>
            <a:ext cx="5318760" cy="3532505"/>
          </a:xfrm>
          <a:prstGeom prst="rect">
            <a:avLst/>
          </a:prstGeom>
          <a:noFill/>
          <a:ln>
            <a:noFill/>
          </a:ln>
        </p:spPr>
      </p:pic>
      <p:pic>
        <p:nvPicPr>
          <p:cNvPr descr="Screenshot (271)" id="179" name="Google Shape;179;p150"/>
          <p:cNvPicPr preferRelativeResize="0"/>
          <p:nvPr/>
        </p:nvPicPr>
        <p:blipFill rotWithShape="1">
          <a:blip r:embed="rId5">
            <a:alphaModFix/>
          </a:blip>
          <a:srcRect b="0" l="0" r="0" t="0"/>
          <a:stretch/>
        </p:blipFill>
        <p:spPr>
          <a:xfrm>
            <a:off x="7066280" y="3343910"/>
            <a:ext cx="5111750" cy="3514090"/>
          </a:xfrm>
          <a:prstGeom prst="rect">
            <a:avLst/>
          </a:prstGeom>
          <a:noFill/>
          <a:ln>
            <a:noFill/>
          </a:ln>
        </p:spPr>
      </p:pic>
      <p:sp>
        <p:nvSpPr>
          <p:cNvPr id="180" name="Google Shape;180;p150"/>
          <p:cNvSpPr txBox="1"/>
          <p:nvPr/>
        </p:nvSpPr>
        <p:spPr>
          <a:xfrm>
            <a:off x="11776710" y="3464560"/>
            <a:ext cx="406400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1"/>
          <p:cNvSpPr txBox="1"/>
          <p:nvPr>
            <p:ph type="title"/>
          </p:nvPr>
        </p:nvSpPr>
        <p:spPr>
          <a:xfrm>
            <a:off x="838200" y="0"/>
            <a:ext cx="10515600" cy="6508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FULL OUTER JOIN </a:t>
            </a:r>
            <a:endParaRPr/>
          </a:p>
        </p:txBody>
      </p:sp>
      <p:sp>
        <p:nvSpPr>
          <p:cNvPr id="186" name="Google Shape;186;p151"/>
          <p:cNvSpPr txBox="1"/>
          <p:nvPr>
            <p:ph idx="1" type="body"/>
          </p:nvPr>
        </p:nvSpPr>
        <p:spPr>
          <a:xfrm>
            <a:off x="838200" y="650875"/>
            <a:ext cx="10515600" cy="55264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Là kết hợp tất cả các hàng với nhau.Nếu không có sự trùng khớp giữa 2 bảng với nhau.NULL sẽ được trả về cho các cột của bảng chứa các giá trị thiếu </a:t>
            </a:r>
            <a:endParaRPr/>
          </a:p>
        </p:txBody>
      </p:sp>
      <p:pic>
        <p:nvPicPr>
          <p:cNvPr descr="Screenshot (274)" id="187" name="Google Shape;187;p151"/>
          <p:cNvPicPr preferRelativeResize="0"/>
          <p:nvPr/>
        </p:nvPicPr>
        <p:blipFill rotWithShape="1">
          <a:blip r:embed="rId3">
            <a:alphaModFix/>
          </a:blip>
          <a:srcRect b="0" l="0" r="0" t="0"/>
          <a:stretch/>
        </p:blipFill>
        <p:spPr>
          <a:xfrm>
            <a:off x="1276985" y="1877060"/>
            <a:ext cx="8512175" cy="1799590"/>
          </a:xfrm>
          <a:prstGeom prst="rect">
            <a:avLst/>
          </a:prstGeom>
          <a:noFill/>
          <a:ln>
            <a:noFill/>
          </a:ln>
        </p:spPr>
      </p:pic>
      <p:pic>
        <p:nvPicPr>
          <p:cNvPr descr="Screenshot (275)" id="188" name="Google Shape;188;p151"/>
          <p:cNvPicPr preferRelativeResize="0"/>
          <p:nvPr/>
        </p:nvPicPr>
        <p:blipFill rotWithShape="1">
          <a:blip r:embed="rId4">
            <a:alphaModFix/>
          </a:blip>
          <a:srcRect b="0" l="0" r="0" t="0"/>
          <a:stretch/>
        </p:blipFill>
        <p:spPr>
          <a:xfrm>
            <a:off x="560070" y="3403600"/>
            <a:ext cx="5741035" cy="3454400"/>
          </a:xfrm>
          <a:prstGeom prst="rect">
            <a:avLst/>
          </a:prstGeom>
          <a:noFill/>
          <a:ln>
            <a:noFill/>
          </a:ln>
        </p:spPr>
      </p:pic>
      <p:pic>
        <p:nvPicPr>
          <p:cNvPr descr="Screenshot (276)" id="189" name="Google Shape;189;p151"/>
          <p:cNvPicPr preferRelativeResize="0"/>
          <p:nvPr/>
        </p:nvPicPr>
        <p:blipFill rotWithShape="1">
          <a:blip r:embed="rId5">
            <a:alphaModFix/>
          </a:blip>
          <a:srcRect b="0" l="0" r="0" t="0"/>
          <a:stretch/>
        </p:blipFill>
        <p:spPr>
          <a:xfrm>
            <a:off x="6422390" y="3429000"/>
            <a:ext cx="576961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95" name="Google Shape;195;p16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196" name="Google Shape;196;p164"/>
          <p:cNvPicPr preferRelativeResize="0"/>
          <p:nvPr/>
        </p:nvPicPr>
        <p:blipFill rotWithShape="1">
          <a:blip r:embed="rId3">
            <a:alphaModFix/>
          </a:blip>
          <a:srcRect b="0" l="0" r="0" t="0"/>
          <a:stretch/>
        </p:blipFill>
        <p:spPr>
          <a:xfrm>
            <a:off x="1878538" y="0"/>
            <a:ext cx="8113360" cy="68206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5"/>
          <p:cNvSpPr txBox="1"/>
          <p:nvPr>
            <p:ph type="ctrTitle"/>
          </p:nvPr>
        </p:nvSpPr>
        <p:spPr>
          <a:xfrm>
            <a:off x="1280160" y="1"/>
            <a:ext cx="10169236"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Chương 9 : Sử dụng các toán tử tập hợp </a:t>
            </a:r>
            <a:endParaRPr/>
          </a:p>
        </p:txBody>
      </p:sp>
      <p:sp>
        <p:nvSpPr>
          <p:cNvPr id="202" name="Google Shape;202;p165"/>
          <p:cNvSpPr txBox="1"/>
          <p:nvPr>
            <p:ph idx="1" type="subTitle"/>
          </p:nvPr>
        </p:nvSpPr>
        <p:spPr>
          <a:xfrm>
            <a:off x="1524000" y="1600201"/>
            <a:ext cx="9144000" cy="3657599"/>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b="0" i="0" lang="en-US">
                <a:solidFill>
                  <a:srgbClr val="1F1F1F"/>
                </a:solidFill>
                <a:latin typeface="Arial"/>
                <a:ea typeface="Arial"/>
                <a:cs typeface="Arial"/>
                <a:sym typeface="Arial"/>
              </a:rPr>
              <a:t>Hiểu và phân biệt các toán tử tập hợp</a:t>
            </a:r>
            <a:endParaRPr b="0" i="0">
              <a:solidFill>
                <a:srgbClr val="1F1F1F"/>
              </a:solidFill>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b="0" i="0" lang="en-US">
                <a:solidFill>
                  <a:srgbClr val="1F1F1F"/>
                </a:solidFill>
                <a:latin typeface="Arial"/>
                <a:ea typeface="Arial"/>
                <a:cs typeface="Arial"/>
                <a:sym typeface="Arial"/>
              </a:rPr>
              <a:t>Hiểu và vận dụng truy vấn UNION và UNION_ALL</a:t>
            </a:r>
            <a:endParaRPr>
              <a:solidFill>
                <a:srgbClr val="1F1F1F"/>
              </a:solidFill>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b="0" i="0" lang="en-US">
                <a:solidFill>
                  <a:srgbClr val="1F1F1F"/>
                </a:solidFill>
                <a:latin typeface="Arial"/>
                <a:ea typeface="Arial"/>
                <a:cs typeface="Arial"/>
                <a:sym typeface="Arial"/>
              </a:rPr>
              <a:t>Hiểu và vận dụng truy vấn INTERSECT</a:t>
            </a:r>
            <a:endParaRPr/>
          </a:p>
          <a:p>
            <a:pPr indent="-406400" lvl="0" marL="457200" rtl="0" algn="l">
              <a:lnSpc>
                <a:spcPct val="90000"/>
              </a:lnSpc>
              <a:spcBef>
                <a:spcPts val="1000"/>
              </a:spcBef>
              <a:spcAft>
                <a:spcPts val="0"/>
              </a:spcAft>
              <a:buSzPts val="2400"/>
              <a:buFont typeface="Arial"/>
              <a:buChar char="•"/>
            </a:pPr>
            <a:r>
              <a:rPr b="0" i="0" lang="en-US">
                <a:solidFill>
                  <a:srgbClr val="1F1F1F"/>
                </a:solidFill>
                <a:latin typeface="Arial"/>
                <a:ea typeface="Arial"/>
                <a:cs typeface="Arial"/>
                <a:sym typeface="Arial"/>
              </a:rPr>
              <a:t>Hiểu và vận dụng truy vấn MINUS</a:t>
            </a:r>
            <a:endParaRPr>
              <a:solidFill>
                <a:srgbClr val="1F1F1F"/>
              </a:solidFill>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b="0" i="0" lang="en-US">
                <a:solidFill>
                  <a:srgbClr val="1F1F1F"/>
                </a:solidFill>
                <a:latin typeface="Arial"/>
                <a:ea typeface="Arial"/>
                <a:cs typeface="Arial"/>
                <a:sym typeface="Arial"/>
              </a:rPr>
              <a:t>Một số lưu ý khi sử dụng toán tử tập hợp</a:t>
            </a:r>
            <a:endParaRPr b="0" i="0">
              <a:solidFill>
                <a:srgbClr val="1F1F1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08" name="Google Shape;208;p16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209" name="Google Shape;209;p166"/>
          <p:cNvPicPr preferRelativeResize="0"/>
          <p:nvPr/>
        </p:nvPicPr>
        <p:blipFill rotWithShape="1">
          <a:blip r:embed="rId3">
            <a:alphaModFix/>
          </a:blip>
          <a:srcRect b="0" l="0" r="0" t="0"/>
          <a:stretch/>
        </p:blipFill>
        <p:spPr>
          <a:xfrm>
            <a:off x="1009811" y="10410"/>
            <a:ext cx="8704997" cy="6837179"/>
          </a:xfrm>
          <a:prstGeom prst="rect">
            <a:avLst/>
          </a:prstGeom>
          <a:noFill/>
          <a:ln>
            <a:noFill/>
          </a:ln>
        </p:spPr>
      </p:pic>
      <p:sp>
        <p:nvSpPr>
          <p:cNvPr id="210" name="Google Shape;210;p166"/>
          <p:cNvSpPr txBox="1"/>
          <p:nvPr/>
        </p:nvSpPr>
        <p:spPr>
          <a:xfrm>
            <a:off x="5242561" y="5957455"/>
            <a:ext cx="336388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Có trong A nhưng không có trong B</a:t>
            </a:r>
            <a:endParaRPr/>
          </a:p>
        </p:txBody>
      </p:sp>
      <p:cxnSp>
        <p:nvCxnSpPr>
          <p:cNvPr id="211" name="Google Shape;211;p166"/>
          <p:cNvCxnSpPr/>
          <p:nvPr/>
        </p:nvCxnSpPr>
        <p:spPr>
          <a:xfrm flipH="1">
            <a:off x="3685309" y="6223462"/>
            <a:ext cx="1983971" cy="188422"/>
          </a:xfrm>
          <a:prstGeom prst="straightConnector1">
            <a:avLst/>
          </a:prstGeom>
          <a:noFill/>
          <a:ln cap="flat" cmpd="sng" w="9525">
            <a:solidFill>
              <a:srgbClr val="EB792A"/>
            </a:solidFill>
            <a:prstDash val="solid"/>
            <a:round/>
            <a:headEnd len="sm" w="sm" type="none"/>
            <a:tailEnd len="med" w="med" type="triangle"/>
          </a:ln>
        </p:spPr>
      </p:cxnSp>
      <p:sp>
        <p:nvSpPr>
          <p:cNvPr id="212" name="Google Shape;212;p166"/>
          <p:cNvSpPr txBox="1"/>
          <p:nvPr/>
        </p:nvSpPr>
        <p:spPr>
          <a:xfrm>
            <a:off x="5896495" y="3984567"/>
            <a:ext cx="21169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Phần chung của A và B </a:t>
            </a:r>
            <a:endParaRPr/>
          </a:p>
        </p:txBody>
      </p:sp>
      <p:cxnSp>
        <p:nvCxnSpPr>
          <p:cNvPr id="213" name="Google Shape;213;p166"/>
          <p:cNvCxnSpPr/>
          <p:nvPr/>
        </p:nvCxnSpPr>
        <p:spPr>
          <a:xfrm flipH="1">
            <a:off x="3530138" y="4228407"/>
            <a:ext cx="2565862" cy="338051"/>
          </a:xfrm>
          <a:prstGeom prst="straightConnector1">
            <a:avLst/>
          </a:prstGeom>
          <a:noFill/>
          <a:ln cap="flat" cmpd="sng" w="9525">
            <a:solidFill>
              <a:srgbClr val="EB792A"/>
            </a:solidFill>
            <a:prstDash val="solid"/>
            <a:round/>
            <a:headEnd len="sm" w="sm" type="none"/>
            <a:tailEnd len="med" w="med" type="triangle"/>
          </a:ln>
        </p:spPr>
      </p:cxnSp>
      <p:sp>
        <p:nvSpPr>
          <p:cNvPr id="214" name="Google Shape;214;p166"/>
          <p:cNvSpPr txBox="1"/>
          <p:nvPr/>
        </p:nvSpPr>
        <p:spPr>
          <a:xfrm>
            <a:off x="1269076" y="548640"/>
            <a:ext cx="29322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Cả A và B sau khi loại bỏ trùng lặp</a:t>
            </a:r>
            <a:endParaRPr b="0" i="0" sz="1400" u="none" cap="none" strike="noStrike">
              <a:solidFill>
                <a:srgbClr val="FF0000"/>
              </a:solidFill>
              <a:latin typeface="Arial"/>
              <a:ea typeface="Arial"/>
              <a:cs typeface="Arial"/>
              <a:sym typeface="Arial"/>
            </a:endParaRPr>
          </a:p>
        </p:txBody>
      </p:sp>
      <p:cxnSp>
        <p:nvCxnSpPr>
          <p:cNvPr id="215" name="Google Shape;215;p166"/>
          <p:cNvCxnSpPr/>
          <p:nvPr/>
        </p:nvCxnSpPr>
        <p:spPr>
          <a:xfrm>
            <a:off x="2477192" y="764771"/>
            <a:ext cx="0" cy="559724"/>
          </a:xfrm>
          <a:prstGeom prst="straightConnector1">
            <a:avLst/>
          </a:prstGeom>
          <a:noFill/>
          <a:ln cap="flat" cmpd="sng" w="9525">
            <a:solidFill>
              <a:srgbClr val="EB792A"/>
            </a:solidFill>
            <a:prstDash val="solid"/>
            <a:round/>
            <a:headEnd len="sm" w="sm" type="none"/>
            <a:tailEnd len="med" w="med" type="triangle"/>
          </a:ln>
        </p:spPr>
      </p:cxnSp>
      <p:sp>
        <p:nvSpPr>
          <p:cNvPr id="216" name="Google Shape;216;p166"/>
          <p:cNvSpPr txBox="1"/>
          <p:nvPr/>
        </p:nvSpPr>
        <p:spPr>
          <a:xfrm>
            <a:off x="5503025" y="3059084"/>
            <a:ext cx="302037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Cả A và B bao gồm tất cả trùng lặp </a:t>
            </a:r>
            <a:endParaRPr/>
          </a:p>
        </p:txBody>
      </p:sp>
      <p:cxnSp>
        <p:nvCxnSpPr>
          <p:cNvPr id="217" name="Google Shape;217;p166"/>
          <p:cNvCxnSpPr/>
          <p:nvPr/>
        </p:nvCxnSpPr>
        <p:spPr>
          <a:xfrm rot="10800000">
            <a:off x="5031971" y="2527069"/>
            <a:ext cx="1108364" cy="609600"/>
          </a:xfrm>
          <a:prstGeom prst="straightConnector1">
            <a:avLst/>
          </a:prstGeom>
          <a:noFill/>
          <a:ln cap="flat" cmpd="sng" w="9525">
            <a:solidFill>
              <a:srgbClr val="EB792A"/>
            </a:solidFill>
            <a:prstDash val="solid"/>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7"/>
          <p:cNvSpPr txBox="1"/>
          <p:nvPr>
            <p:ph type="ctrTitle"/>
          </p:nvPr>
        </p:nvSpPr>
        <p:spPr>
          <a:xfrm>
            <a:off x="1524000" y="0"/>
            <a:ext cx="9144000" cy="10030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Quy tắc vận hành</a:t>
            </a:r>
            <a:endParaRPr/>
          </a:p>
        </p:txBody>
      </p:sp>
      <p:sp>
        <p:nvSpPr>
          <p:cNvPr id="223" name="Google Shape;223;p167"/>
          <p:cNvSpPr txBox="1"/>
          <p:nvPr>
            <p:ph idx="1" type="subTitle"/>
          </p:nvPr>
        </p:nvSpPr>
        <p:spPr>
          <a:xfrm>
            <a:off x="1845425" y="1130387"/>
            <a:ext cx="9144000" cy="542558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lang="en-US">
                <a:latin typeface="Calibri"/>
                <a:ea typeface="Calibri"/>
                <a:cs typeface="Calibri"/>
                <a:sym typeface="Calibri"/>
              </a:rPr>
              <a:t>Số lượng cột: Các câu lệnh SQL kết hợp bằng toán tử tập hợp phải có cùng số lượng cột trong kết quả trả về.</a:t>
            </a:r>
            <a:endParaRPr/>
          </a:p>
          <a:p>
            <a:pPr indent="-406400" lvl="0" marL="457200" rtl="0" algn="l">
              <a:lnSpc>
                <a:spcPct val="90000"/>
              </a:lnSpc>
              <a:spcBef>
                <a:spcPts val="1000"/>
              </a:spcBef>
              <a:spcAft>
                <a:spcPts val="0"/>
              </a:spcAft>
              <a:buSzPts val="2400"/>
              <a:buFont typeface="Arial"/>
              <a:buChar char="•"/>
            </a:pPr>
            <a:r>
              <a:rPr lang="en-US">
                <a:latin typeface="Calibri"/>
                <a:ea typeface="Calibri"/>
                <a:cs typeface="Calibri"/>
                <a:sym typeface="Calibri"/>
              </a:rPr>
              <a:t>Kiểu dữ liệu: Các cột tương ứng phải có kiểu dữ liệu tương thích hoặc có thể chuyển đổi lẫn nhau.</a:t>
            </a:r>
            <a:endParaRPr>
              <a:latin typeface="Calibri"/>
              <a:ea typeface="Calibri"/>
              <a:cs typeface="Calibri"/>
              <a:sym typeface="Calibri"/>
            </a:endParaRPr>
          </a:p>
          <a:p>
            <a:pPr indent="-406400" lvl="0" marL="457200" rtl="0" algn="l">
              <a:lnSpc>
                <a:spcPct val="90000"/>
              </a:lnSpc>
              <a:spcBef>
                <a:spcPts val="1000"/>
              </a:spcBef>
              <a:spcAft>
                <a:spcPts val="0"/>
              </a:spcAft>
              <a:buSzPts val="2400"/>
              <a:buFont typeface="Arial"/>
              <a:buChar char="•"/>
            </a:pPr>
            <a:r>
              <a:rPr lang="en-US">
                <a:latin typeface="Calibri"/>
                <a:ea typeface="Calibri"/>
                <a:cs typeface="Calibri"/>
                <a:sym typeface="Calibri"/>
              </a:rPr>
              <a:t>Có thể dung dấu () để thay đổi thứ tự thực hiện </a:t>
            </a:r>
            <a:endParaRPr/>
          </a:p>
          <a:p>
            <a:pPr indent="-406400" lvl="0" marL="457200" rtl="0" algn="l">
              <a:lnSpc>
                <a:spcPct val="90000"/>
              </a:lnSpc>
              <a:spcBef>
                <a:spcPts val="1000"/>
              </a:spcBef>
              <a:spcAft>
                <a:spcPts val="0"/>
              </a:spcAft>
              <a:buSzPts val="2400"/>
              <a:buFont typeface="Arial"/>
              <a:buChar char="•"/>
            </a:pPr>
            <a:r>
              <a:rPr lang="en-US">
                <a:latin typeface="Calibri"/>
                <a:ea typeface="Calibri"/>
                <a:cs typeface="Calibri"/>
                <a:sym typeface="Calibri"/>
              </a:rPr>
              <a:t>ORDER BY chỉ xuất hiện một lần ở cuối truy vấn </a:t>
            </a:r>
            <a:endParaRPr/>
          </a:p>
          <a:p>
            <a:pPr indent="-406400" lvl="0" marL="457200" rtl="0" algn="l">
              <a:lnSpc>
                <a:spcPct val="90000"/>
              </a:lnSpc>
              <a:spcBef>
                <a:spcPts val="1000"/>
              </a:spcBef>
              <a:spcAft>
                <a:spcPts val="0"/>
              </a:spcAft>
              <a:buSzPts val="2400"/>
              <a:buFont typeface="Arial"/>
              <a:buChar char="•"/>
            </a:pPr>
            <a:r>
              <a:rPr lang="en-US">
                <a:latin typeface="Calibri"/>
                <a:ea typeface="Calibri"/>
                <a:cs typeface="Calibri"/>
                <a:sym typeface="Calibri"/>
              </a:rPr>
              <a:t>Các hàng trùng lặp sẽ tự loại bỏ ngoại trừ UNION ALL</a:t>
            </a:r>
            <a:endParaRPr/>
          </a:p>
          <a:p>
            <a:pPr indent="-254000" lvl="0" marL="457200" rtl="0" algn="l">
              <a:lnSpc>
                <a:spcPct val="90000"/>
              </a:lnSpc>
              <a:spcBef>
                <a:spcPts val="1000"/>
              </a:spcBef>
              <a:spcAft>
                <a:spcPts val="0"/>
              </a:spcAft>
              <a:buSzPts val="2400"/>
              <a:buFont typeface="Arial"/>
              <a:buNone/>
            </a:pPr>
            <a:r>
              <a:t/>
            </a:r>
            <a:endParaRPr>
              <a:latin typeface="Calibri"/>
              <a:ea typeface="Calibri"/>
              <a:cs typeface="Calibri"/>
              <a:sym typeface="Calibri"/>
            </a:endParaRPr>
          </a:p>
          <a:p>
            <a:pPr indent="-254000" lvl="0" marL="457200" rtl="0" algn="l">
              <a:lnSpc>
                <a:spcPct val="90000"/>
              </a:lnSpc>
              <a:spcBef>
                <a:spcPts val="1000"/>
              </a:spcBef>
              <a:spcAft>
                <a:spcPts val="0"/>
              </a:spcAft>
              <a:buSzPts val="2400"/>
              <a:buFont typeface="Arial"/>
              <a:buNone/>
            </a:pPr>
            <a:r>
              <a:t/>
            </a:r>
            <a:endParaRPr>
              <a:latin typeface="Calibri"/>
              <a:ea typeface="Calibri"/>
              <a:cs typeface="Calibri"/>
              <a:sym typeface="Calibri"/>
            </a:endParaRPr>
          </a:p>
          <a:p>
            <a:pPr indent="0" lvl="0" marL="50800" rtl="0" algn="l">
              <a:lnSpc>
                <a:spcPct val="90000"/>
              </a:lnSpc>
              <a:spcBef>
                <a:spcPts val="1000"/>
              </a:spcBef>
              <a:spcAft>
                <a:spcPts val="0"/>
              </a:spcAft>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95" name="Google Shape;95;p138"/>
          <p:cNvPicPr preferRelativeResize="0"/>
          <p:nvPr>
            <p:ph idx="1" type="body"/>
          </p:nvPr>
        </p:nvPicPr>
        <p:blipFill rotWithShape="1">
          <a:blip r:embed="rId3">
            <a:alphaModFix/>
          </a:blip>
          <a:srcRect b="0" l="0" r="0" t="0"/>
          <a:stretch/>
        </p:blipFill>
        <p:spPr>
          <a:xfrm>
            <a:off x="1019503" y="-3216"/>
            <a:ext cx="8928538" cy="68612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8"/>
          <p:cNvSpPr txBox="1"/>
          <p:nvPr>
            <p:ph type="ctrTitle"/>
          </p:nvPr>
        </p:nvSpPr>
        <p:spPr>
          <a:xfrm>
            <a:off x="1524000" y="0"/>
            <a:ext cx="9144000" cy="11693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400"/>
              <a:t>VD:UNION </a:t>
            </a:r>
            <a:endParaRPr/>
          </a:p>
        </p:txBody>
      </p:sp>
      <p:sp>
        <p:nvSpPr>
          <p:cNvPr id="229" name="Google Shape;229;p168"/>
          <p:cNvSpPr txBox="1"/>
          <p:nvPr>
            <p:ph idx="1" type="subTitle"/>
          </p:nvPr>
        </p:nvSpPr>
        <p:spPr>
          <a:xfrm>
            <a:off x="1524000" y="1313411"/>
            <a:ext cx="9144000" cy="3944389"/>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230" name="Google Shape;230;p168"/>
          <p:cNvPicPr preferRelativeResize="0"/>
          <p:nvPr/>
        </p:nvPicPr>
        <p:blipFill rotWithShape="1">
          <a:blip r:embed="rId3">
            <a:alphaModFix/>
          </a:blip>
          <a:srcRect b="0" l="0" r="0" t="0"/>
          <a:stretch/>
        </p:blipFill>
        <p:spPr>
          <a:xfrm>
            <a:off x="759569" y="1313411"/>
            <a:ext cx="5567582" cy="4088476"/>
          </a:xfrm>
          <a:prstGeom prst="rect">
            <a:avLst/>
          </a:prstGeom>
          <a:noFill/>
          <a:ln>
            <a:noFill/>
          </a:ln>
        </p:spPr>
      </p:pic>
      <p:pic>
        <p:nvPicPr>
          <p:cNvPr id="231" name="Google Shape;231;p168"/>
          <p:cNvPicPr preferRelativeResize="0"/>
          <p:nvPr/>
        </p:nvPicPr>
        <p:blipFill rotWithShape="1">
          <a:blip r:embed="rId4">
            <a:alphaModFix/>
          </a:blip>
          <a:srcRect b="0" l="0" r="0" t="0"/>
          <a:stretch/>
        </p:blipFill>
        <p:spPr>
          <a:xfrm>
            <a:off x="6371187" y="646582"/>
            <a:ext cx="3705742" cy="6096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9"/>
          <p:cNvSpPr txBox="1"/>
          <p:nvPr>
            <p:ph type="ctrTitle"/>
          </p:nvPr>
        </p:nvSpPr>
        <p:spPr>
          <a:xfrm>
            <a:off x="1524000" y="0"/>
            <a:ext cx="9144000" cy="80910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VD:UNION ALL</a:t>
            </a:r>
            <a:endParaRPr/>
          </a:p>
        </p:txBody>
      </p:sp>
      <p:sp>
        <p:nvSpPr>
          <p:cNvPr id="237" name="Google Shape;237;p169"/>
          <p:cNvSpPr txBox="1"/>
          <p:nvPr>
            <p:ph idx="1" type="subTitle"/>
          </p:nvPr>
        </p:nvSpPr>
        <p:spPr>
          <a:xfrm>
            <a:off x="1335579" y="847898"/>
            <a:ext cx="9144000" cy="5414357"/>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238" name="Google Shape;238;p169"/>
          <p:cNvPicPr preferRelativeResize="0"/>
          <p:nvPr/>
        </p:nvPicPr>
        <p:blipFill rotWithShape="1">
          <a:blip r:embed="rId3">
            <a:alphaModFix/>
          </a:blip>
          <a:srcRect b="0" l="0" r="0" t="0"/>
          <a:stretch/>
        </p:blipFill>
        <p:spPr>
          <a:xfrm>
            <a:off x="3564514" y="847898"/>
            <a:ext cx="4526057" cy="2467179"/>
          </a:xfrm>
          <a:prstGeom prst="rect">
            <a:avLst/>
          </a:prstGeom>
          <a:noFill/>
          <a:ln>
            <a:noFill/>
          </a:ln>
        </p:spPr>
      </p:pic>
      <p:pic>
        <p:nvPicPr>
          <p:cNvPr id="239" name="Google Shape;239;p169"/>
          <p:cNvPicPr preferRelativeResize="0"/>
          <p:nvPr/>
        </p:nvPicPr>
        <p:blipFill rotWithShape="1">
          <a:blip r:embed="rId4">
            <a:alphaModFix/>
          </a:blip>
          <a:srcRect b="0" l="0" r="0" t="0"/>
          <a:stretch/>
        </p:blipFill>
        <p:spPr>
          <a:xfrm>
            <a:off x="1904579" y="2735688"/>
            <a:ext cx="3188352" cy="3993363"/>
          </a:xfrm>
          <a:prstGeom prst="rect">
            <a:avLst/>
          </a:prstGeom>
          <a:noFill/>
          <a:ln>
            <a:noFill/>
          </a:ln>
        </p:spPr>
      </p:pic>
      <p:pic>
        <p:nvPicPr>
          <p:cNvPr id="240" name="Google Shape;240;p169"/>
          <p:cNvPicPr preferRelativeResize="0"/>
          <p:nvPr/>
        </p:nvPicPr>
        <p:blipFill rotWithShape="1">
          <a:blip r:embed="rId5">
            <a:alphaModFix/>
          </a:blip>
          <a:srcRect b="0" l="0" r="0" t="0"/>
          <a:stretch/>
        </p:blipFill>
        <p:spPr>
          <a:xfrm>
            <a:off x="5661931" y="2735688"/>
            <a:ext cx="3332440" cy="39139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0"/>
          <p:cNvSpPr txBox="1"/>
          <p:nvPr>
            <p:ph type="ctrTitle"/>
          </p:nvPr>
        </p:nvSpPr>
        <p:spPr>
          <a:xfrm>
            <a:off x="1524000" y="0"/>
            <a:ext cx="9144000" cy="8700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VD:INTERSECT </a:t>
            </a:r>
            <a:endParaRPr/>
          </a:p>
        </p:txBody>
      </p:sp>
      <p:sp>
        <p:nvSpPr>
          <p:cNvPr id="246" name="Google Shape;246;p170"/>
          <p:cNvSpPr txBox="1"/>
          <p:nvPr>
            <p:ph idx="1" type="subTitle"/>
          </p:nvPr>
        </p:nvSpPr>
        <p:spPr>
          <a:xfrm>
            <a:off x="1524000" y="958735"/>
            <a:ext cx="9144000" cy="429906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t/>
            </a:r>
            <a:endParaRPr/>
          </a:p>
        </p:txBody>
      </p:sp>
      <p:pic>
        <p:nvPicPr>
          <p:cNvPr id="247" name="Google Shape;247;p170"/>
          <p:cNvPicPr preferRelativeResize="0"/>
          <p:nvPr/>
        </p:nvPicPr>
        <p:blipFill rotWithShape="1">
          <a:blip r:embed="rId3">
            <a:alphaModFix/>
          </a:blip>
          <a:srcRect b="0" l="0" r="0" t="0"/>
          <a:stretch/>
        </p:blipFill>
        <p:spPr>
          <a:xfrm>
            <a:off x="1466550" y="958735"/>
            <a:ext cx="5534797" cy="2676899"/>
          </a:xfrm>
          <a:prstGeom prst="rect">
            <a:avLst/>
          </a:prstGeom>
          <a:noFill/>
          <a:ln>
            <a:noFill/>
          </a:ln>
        </p:spPr>
      </p:pic>
      <p:pic>
        <p:nvPicPr>
          <p:cNvPr id="248" name="Google Shape;248;p170"/>
          <p:cNvPicPr preferRelativeResize="0"/>
          <p:nvPr/>
        </p:nvPicPr>
        <p:blipFill rotWithShape="1">
          <a:blip r:embed="rId4">
            <a:alphaModFix/>
          </a:blip>
          <a:srcRect b="0" l="0" r="0" t="0"/>
          <a:stretch/>
        </p:blipFill>
        <p:spPr>
          <a:xfrm>
            <a:off x="4406779" y="2515985"/>
            <a:ext cx="3689817" cy="426984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1"/>
          <p:cNvSpPr txBox="1"/>
          <p:nvPr>
            <p:ph type="ctrTitle"/>
          </p:nvPr>
        </p:nvSpPr>
        <p:spPr>
          <a:xfrm>
            <a:off x="1524000" y="0"/>
            <a:ext cx="9144000" cy="93656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400"/>
              <a:t>VD:MINUS</a:t>
            </a:r>
            <a:endParaRPr/>
          </a:p>
        </p:txBody>
      </p:sp>
      <p:sp>
        <p:nvSpPr>
          <p:cNvPr id="254" name="Google Shape;254;p171"/>
          <p:cNvSpPr txBox="1"/>
          <p:nvPr>
            <p:ph idx="1" type="subTitle"/>
          </p:nvPr>
        </p:nvSpPr>
        <p:spPr>
          <a:xfrm>
            <a:off x="1568334" y="1163782"/>
            <a:ext cx="9144000" cy="409401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t/>
            </a:r>
            <a:endParaRPr/>
          </a:p>
        </p:txBody>
      </p:sp>
      <p:pic>
        <p:nvPicPr>
          <p:cNvPr id="255" name="Google Shape;255;p171"/>
          <p:cNvPicPr preferRelativeResize="0"/>
          <p:nvPr/>
        </p:nvPicPr>
        <p:blipFill rotWithShape="1">
          <a:blip r:embed="rId3">
            <a:alphaModFix/>
          </a:blip>
          <a:srcRect b="0" l="0" r="0" t="0"/>
          <a:stretch/>
        </p:blipFill>
        <p:spPr>
          <a:xfrm>
            <a:off x="1524000" y="1115008"/>
            <a:ext cx="5068007" cy="2810267"/>
          </a:xfrm>
          <a:prstGeom prst="rect">
            <a:avLst/>
          </a:prstGeom>
          <a:noFill/>
          <a:ln>
            <a:noFill/>
          </a:ln>
        </p:spPr>
      </p:pic>
      <p:pic>
        <p:nvPicPr>
          <p:cNvPr id="256" name="Google Shape;256;p171"/>
          <p:cNvPicPr preferRelativeResize="0"/>
          <p:nvPr/>
        </p:nvPicPr>
        <p:blipFill rotWithShape="1">
          <a:blip r:embed="rId4">
            <a:alphaModFix/>
          </a:blip>
          <a:srcRect b="0" l="0" r="0" t="0"/>
          <a:stretch/>
        </p:blipFill>
        <p:spPr>
          <a:xfrm>
            <a:off x="5880393" y="1489723"/>
            <a:ext cx="3136146" cy="512372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62" name="Google Shape;262;p17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263" name="Google Shape;263;p172"/>
          <p:cNvPicPr preferRelativeResize="0"/>
          <p:nvPr/>
        </p:nvPicPr>
        <p:blipFill rotWithShape="1">
          <a:blip r:embed="rId3">
            <a:alphaModFix/>
          </a:blip>
          <a:srcRect b="0" l="0" r="0" t="0"/>
          <a:stretch/>
        </p:blipFill>
        <p:spPr>
          <a:xfrm>
            <a:off x="0" y="821061"/>
            <a:ext cx="12192000" cy="52158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73"/>
          <p:cNvSpPr txBox="1"/>
          <p:nvPr>
            <p:ph type="ctrTitle"/>
          </p:nvPr>
        </p:nvSpPr>
        <p:spPr>
          <a:xfrm>
            <a:off x="820189" y="0"/>
            <a:ext cx="11200015" cy="80910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Chương 10:Quản lí bảng bằng nhóm câu lệnh DML </a:t>
            </a:r>
            <a:endParaRPr/>
          </a:p>
        </p:txBody>
      </p:sp>
      <p:sp>
        <p:nvSpPr>
          <p:cNvPr id="269" name="Google Shape;269;p173"/>
          <p:cNvSpPr txBox="1"/>
          <p:nvPr>
            <p:ph idx="1" type="subTitle"/>
          </p:nvPr>
        </p:nvSpPr>
        <p:spPr>
          <a:xfrm>
            <a:off x="1524000" y="809105"/>
            <a:ext cx="9144000" cy="444869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b="0" i="0" lang="en-US">
                <a:solidFill>
                  <a:srgbClr val="1F1F1F"/>
                </a:solidFill>
                <a:latin typeface="Arial"/>
                <a:ea typeface="Arial"/>
                <a:cs typeface="Arial"/>
                <a:sym typeface="Arial"/>
              </a:rPr>
              <a:t>Cấu trúc và chức năng câu lệnh INSERT</a:t>
            </a:r>
            <a:endParaRPr/>
          </a:p>
          <a:p>
            <a:pPr indent="-406400" lvl="0" marL="457200" rtl="0" algn="l">
              <a:lnSpc>
                <a:spcPct val="90000"/>
              </a:lnSpc>
              <a:spcBef>
                <a:spcPts val="1000"/>
              </a:spcBef>
              <a:spcAft>
                <a:spcPts val="0"/>
              </a:spcAft>
              <a:buSzPts val="2400"/>
              <a:buFont typeface="Arial"/>
              <a:buChar char="•"/>
            </a:pPr>
            <a:r>
              <a:rPr b="0" i="0" lang="en-US">
                <a:solidFill>
                  <a:srgbClr val="1F1F1F"/>
                </a:solidFill>
                <a:latin typeface="Arial"/>
                <a:ea typeface="Arial"/>
                <a:cs typeface="Arial"/>
                <a:sym typeface="Arial"/>
              </a:rPr>
              <a:t>Cấu trúc và chức năng câu lệnh UPDATE</a:t>
            </a:r>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Cấu trúc và chức năng câu lệnh DELETE và TRUNCATE</a:t>
            </a:r>
            <a:endParaRPr sz="1800">
              <a:solidFill>
                <a:srgbClr val="1F1F1F"/>
              </a:solidFill>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Phân biệt được DELETE và TRUNCATE</a:t>
            </a:r>
            <a:endParaRPr i="0" sz="1800">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Cấu trúc và chức năng câu lệnh COMMIT, ROLLBACK và SAVEPOINT</a:t>
            </a:r>
            <a:endParaRPr sz="1800">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Phân biệt được COMMIT, ROLLBACK và SAVEPOINT</a:t>
            </a:r>
            <a:endParaRPr i="0" sz="1800">
              <a:solidFill>
                <a:srgbClr val="1F1F1F"/>
              </a:solidFill>
              <a:latin typeface="Arial"/>
              <a:ea typeface="Arial"/>
              <a:cs typeface="Arial"/>
              <a:sym typeface="Arial"/>
            </a:endParaRPr>
          </a:p>
          <a:p>
            <a:pPr indent="-254000" lvl="0" marL="457200" rtl="0" algn="l">
              <a:lnSpc>
                <a:spcPct val="90000"/>
              </a:lnSpc>
              <a:spcBef>
                <a:spcPts val="1000"/>
              </a:spcBef>
              <a:spcAft>
                <a:spcPts val="0"/>
              </a:spcAft>
              <a:buSzPts val="2400"/>
              <a:buFont typeface="Arial"/>
              <a:buNone/>
            </a:pPr>
            <a:r>
              <a:t/>
            </a:r>
            <a:endParaRPr b="0" i="0">
              <a:solidFill>
                <a:srgbClr val="1F1F1F"/>
              </a:solidFill>
              <a:latin typeface="Arial"/>
              <a:ea typeface="Arial"/>
              <a:cs typeface="Arial"/>
              <a:sym typeface="Arial"/>
            </a:endParaRPr>
          </a:p>
          <a:p>
            <a:pPr indent="-406400" lvl="0" marL="457200" rtl="0" algn="l">
              <a:lnSpc>
                <a:spcPct val="90000"/>
              </a:lnSpc>
              <a:spcBef>
                <a:spcPts val="1000"/>
              </a:spcBef>
              <a:spcAft>
                <a:spcPts val="0"/>
              </a:spcAft>
              <a:buSzPts val="2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74"/>
          <p:cNvSpPr txBox="1"/>
          <p:nvPr>
            <p:ph type="ctrTitle"/>
          </p:nvPr>
        </p:nvSpPr>
        <p:spPr>
          <a:xfrm>
            <a:off x="1524000" y="1"/>
            <a:ext cx="9144000" cy="84235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INSERT một hàng mới </a:t>
            </a:r>
            <a:endParaRPr/>
          </a:p>
        </p:txBody>
      </p:sp>
      <p:sp>
        <p:nvSpPr>
          <p:cNvPr id="275" name="Google Shape;275;p174"/>
          <p:cNvSpPr txBox="1"/>
          <p:nvPr>
            <p:ph idx="1" type="subTitle"/>
          </p:nvPr>
        </p:nvSpPr>
        <p:spPr>
          <a:xfrm>
            <a:off x="1524000" y="842357"/>
            <a:ext cx="9144000" cy="4415443"/>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lang="en-US"/>
              <a:t>Chèn một hàng mới chứa giá trị của mỗi cột </a:t>
            </a:r>
            <a:endParaRPr/>
          </a:p>
          <a:p>
            <a:pPr indent="-406400" lvl="0" marL="457200" rtl="0" algn="l">
              <a:lnSpc>
                <a:spcPct val="90000"/>
              </a:lnSpc>
              <a:spcBef>
                <a:spcPts val="1000"/>
              </a:spcBef>
              <a:spcAft>
                <a:spcPts val="0"/>
              </a:spcAft>
              <a:buSzPts val="2400"/>
              <a:buFont typeface="Arial"/>
              <a:buChar char="•"/>
            </a:pPr>
            <a:r>
              <a:rPr lang="en-US"/>
              <a:t>Liệt kê các giá trị theo thứ tự mặc định của các cột trong bảng </a:t>
            </a:r>
            <a:endParaRPr/>
          </a:p>
          <a:p>
            <a:pPr indent="-254000" lvl="0" marL="457200" rtl="0" algn="l">
              <a:lnSpc>
                <a:spcPct val="90000"/>
              </a:lnSpc>
              <a:spcBef>
                <a:spcPts val="1000"/>
              </a:spcBef>
              <a:spcAft>
                <a:spcPts val="0"/>
              </a:spcAft>
              <a:buSzPts val="2400"/>
              <a:buFont typeface="Arial"/>
              <a:buNone/>
            </a:pPr>
            <a:r>
              <a:t/>
            </a:r>
            <a:endParaRPr/>
          </a:p>
        </p:txBody>
      </p:sp>
      <p:pic>
        <p:nvPicPr>
          <p:cNvPr id="276" name="Google Shape;276;p174"/>
          <p:cNvPicPr preferRelativeResize="0"/>
          <p:nvPr/>
        </p:nvPicPr>
        <p:blipFill rotWithShape="1">
          <a:blip r:embed="rId3">
            <a:alphaModFix/>
          </a:blip>
          <a:srcRect b="0" l="0" r="0" t="0"/>
          <a:stretch/>
        </p:blipFill>
        <p:spPr>
          <a:xfrm>
            <a:off x="1332808" y="2053237"/>
            <a:ext cx="9526386" cy="1201948"/>
          </a:xfrm>
          <a:prstGeom prst="rect">
            <a:avLst/>
          </a:prstGeom>
          <a:noFill/>
          <a:ln>
            <a:noFill/>
          </a:ln>
        </p:spPr>
      </p:pic>
      <p:pic>
        <p:nvPicPr>
          <p:cNvPr id="277" name="Google Shape;277;p174"/>
          <p:cNvPicPr preferRelativeResize="0"/>
          <p:nvPr/>
        </p:nvPicPr>
        <p:blipFill rotWithShape="1">
          <a:blip r:embed="rId4">
            <a:alphaModFix/>
          </a:blip>
          <a:srcRect b="0" l="0" r="0" t="0"/>
          <a:stretch/>
        </p:blipFill>
        <p:spPr>
          <a:xfrm>
            <a:off x="1524012" y="3308967"/>
            <a:ext cx="2838846" cy="76210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75"/>
          <p:cNvSpPr txBox="1"/>
          <p:nvPr>
            <p:ph type="ctrTitle"/>
          </p:nvPr>
        </p:nvSpPr>
        <p:spPr>
          <a:xfrm>
            <a:off x="1524000" y="0"/>
            <a:ext cx="9144000" cy="68718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INSERT với giá trị NULL</a:t>
            </a:r>
            <a:endParaRPr/>
          </a:p>
        </p:txBody>
      </p:sp>
      <p:sp>
        <p:nvSpPr>
          <p:cNvPr id="283" name="Google Shape;283;p175"/>
          <p:cNvSpPr txBox="1"/>
          <p:nvPr>
            <p:ph idx="1" type="subTitle"/>
          </p:nvPr>
        </p:nvSpPr>
        <p:spPr>
          <a:xfrm>
            <a:off x="1524000" y="687185"/>
            <a:ext cx="9144000" cy="617081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Phương pháp ngầm định (Implicit): không liệt kê cụ thể danh sách các cột</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rPr lang="en-US"/>
              <a:t>Phương pháp tường minh (explicit): chỉ định rõ từ khóa NULL </a:t>
            </a:r>
            <a:endParaRPr/>
          </a:p>
        </p:txBody>
      </p:sp>
      <p:pic>
        <p:nvPicPr>
          <p:cNvPr id="284" name="Google Shape;284;p175"/>
          <p:cNvPicPr preferRelativeResize="0"/>
          <p:nvPr/>
        </p:nvPicPr>
        <p:blipFill rotWithShape="1">
          <a:blip r:embed="rId3">
            <a:alphaModFix/>
          </a:blip>
          <a:srcRect b="0" l="0" r="0" t="0"/>
          <a:stretch/>
        </p:blipFill>
        <p:spPr>
          <a:xfrm>
            <a:off x="1128104" y="1496146"/>
            <a:ext cx="8716591" cy="828791"/>
          </a:xfrm>
          <a:prstGeom prst="rect">
            <a:avLst/>
          </a:prstGeom>
          <a:noFill/>
          <a:ln>
            <a:noFill/>
          </a:ln>
        </p:spPr>
      </p:pic>
      <p:pic>
        <p:nvPicPr>
          <p:cNvPr id="285" name="Google Shape;285;p175"/>
          <p:cNvPicPr preferRelativeResize="0"/>
          <p:nvPr/>
        </p:nvPicPr>
        <p:blipFill rotWithShape="1">
          <a:blip r:embed="rId4">
            <a:alphaModFix/>
          </a:blip>
          <a:srcRect b="0" l="0" r="0" t="0"/>
          <a:stretch/>
        </p:blipFill>
        <p:spPr>
          <a:xfrm>
            <a:off x="1261546" y="2335753"/>
            <a:ext cx="4925112" cy="676369"/>
          </a:xfrm>
          <a:prstGeom prst="rect">
            <a:avLst/>
          </a:prstGeom>
          <a:noFill/>
          <a:ln>
            <a:noFill/>
          </a:ln>
        </p:spPr>
      </p:pic>
      <p:pic>
        <p:nvPicPr>
          <p:cNvPr id="286" name="Google Shape;286;p175"/>
          <p:cNvPicPr preferRelativeResize="0"/>
          <p:nvPr/>
        </p:nvPicPr>
        <p:blipFill rotWithShape="1">
          <a:blip r:embed="rId5">
            <a:alphaModFix/>
          </a:blip>
          <a:srcRect b="0" l="0" r="0" t="0"/>
          <a:stretch/>
        </p:blipFill>
        <p:spPr>
          <a:xfrm>
            <a:off x="1481728" y="4009116"/>
            <a:ext cx="8907118" cy="1047896"/>
          </a:xfrm>
          <a:prstGeom prst="rect">
            <a:avLst/>
          </a:prstGeom>
          <a:noFill/>
          <a:ln>
            <a:noFill/>
          </a:ln>
        </p:spPr>
      </p:pic>
      <p:pic>
        <p:nvPicPr>
          <p:cNvPr id="287" name="Google Shape;287;p175"/>
          <p:cNvPicPr preferRelativeResize="0"/>
          <p:nvPr/>
        </p:nvPicPr>
        <p:blipFill rotWithShape="1">
          <a:blip r:embed="rId6">
            <a:alphaModFix/>
          </a:blip>
          <a:srcRect b="0" l="0" r="0" t="0"/>
          <a:stretch/>
        </p:blipFill>
        <p:spPr>
          <a:xfrm>
            <a:off x="1361498" y="4869794"/>
            <a:ext cx="4124901" cy="8859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76"/>
          <p:cNvSpPr txBox="1"/>
          <p:nvPr>
            <p:ph type="ctrTitle"/>
          </p:nvPr>
        </p:nvSpPr>
        <p:spPr>
          <a:xfrm>
            <a:off x="1524000" y="38793"/>
            <a:ext cx="9144000" cy="95319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400"/>
              <a:t>INSERT giá trị đặc biệt</a:t>
            </a:r>
            <a:endParaRPr sz="4400"/>
          </a:p>
        </p:txBody>
      </p:sp>
      <p:sp>
        <p:nvSpPr>
          <p:cNvPr id="293" name="Google Shape;293;p176"/>
          <p:cNvSpPr txBox="1"/>
          <p:nvPr>
            <p:ph idx="1" type="subTitle"/>
          </p:nvPr>
        </p:nvSpPr>
        <p:spPr>
          <a:xfrm>
            <a:off x="1524000" y="1185949"/>
            <a:ext cx="9144000" cy="4071851"/>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t/>
            </a:r>
            <a:endParaRPr/>
          </a:p>
        </p:txBody>
      </p:sp>
      <p:pic>
        <p:nvPicPr>
          <p:cNvPr id="294" name="Google Shape;294;p176"/>
          <p:cNvPicPr preferRelativeResize="0"/>
          <p:nvPr/>
        </p:nvPicPr>
        <p:blipFill rotWithShape="1">
          <a:blip r:embed="rId3">
            <a:alphaModFix/>
          </a:blip>
          <a:srcRect b="0" l="0" r="0" t="0"/>
          <a:stretch/>
        </p:blipFill>
        <p:spPr>
          <a:xfrm>
            <a:off x="1465389" y="1171786"/>
            <a:ext cx="9091775" cy="2257214"/>
          </a:xfrm>
          <a:prstGeom prst="rect">
            <a:avLst/>
          </a:prstGeom>
          <a:noFill/>
          <a:ln>
            <a:noFill/>
          </a:ln>
        </p:spPr>
      </p:pic>
      <p:pic>
        <p:nvPicPr>
          <p:cNvPr id="295" name="Google Shape;295;p176"/>
          <p:cNvPicPr preferRelativeResize="0"/>
          <p:nvPr/>
        </p:nvPicPr>
        <p:blipFill rotWithShape="1">
          <a:blip r:embed="rId4">
            <a:alphaModFix/>
          </a:blip>
          <a:srcRect b="0" l="0" r="0" t="0"/>
          <a:stretch/>
        </p:blipFill>
        <p:spPr>
          <a:xfrm>
            <a:off x="1620565" y="3675920"/>
            <a:ext cx="3486637" cy="77163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7"/>
          <p:cNvSpPr txBox="1"/>
          <p:nvPr>
            <p:ph type="ctrTitle"/>
          </p:nvPr>
        </p:nvSpPr>
        <p:spPr>
          <a:xfrm>
            <a:off x="1524000" y="1"/>
            <a:ext cx="9144000" cy="6816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6000"/>
              <a:buNone/>
            </a:pPr>
            <a:r>
              <a:rPr lang="en-US" sz="4400"/>
              <a:t>INSERT với &amp;</a:t>
            </a:r>
            <a:endParaRPr/>
          </a:p>
        </p:txBody>
      </p:sp>
      <p:sp>
        <p:nvSpPr>
          <p:cNvPr id="301" name="Google Shape;301;p177"/>
          <p:cNvSpPr txBox="1"/>
          <p:nvPr>
            <p:ph idx="1" type="subTitle"/>
          </p:nvPr>
        </p:nvSpPr>
        <p:spPr>
          <a:xfrm>
            <a:off x="1524000" y="814647"/>
            <a:ext cx="9144000" cy="4443153"/>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t/>
            </a:r>
            <a:endParaRPr/>
          </a:p>
        </p:txBody>
      </p:sp>
      <p:pic>
        <p:nvPicPr>
          <p:cNvPr id="302" name="Google Shape;302;p177"/>
          <p:cNvPicPr preferRelativeResize="0"/>
          <p:nvPr/>
        </p:nvPicPr>
        <p:blipFill rotWithShape="1">
          <a:blip r:embed="rId3">
            <a:alphaModFix/>
          </a:blip>
          <a:srcRect b="0" l="0" r="0" t="0"/>
          <a:stretch/>
        </p:blipFill>
        <p:spPr>
          <a:xfrm>
            <a:off x="1351250" y="814647"/>
            <a:ext cx="9316750" cy="1400370"/>
          </a:xfrm>
          <a:prstGeom prst="rect">
            <a:avLst/>
          </a:prstGeom>
          <a:noFill/>
          <a:ln>
            <a:noFill/>
          </a:ln>
        </p:spPr>
      </p:pic>
      <p:pic>
        <p:nvPicPr>
          <p:cNvPr id="303" name="Google Shape;303;p177"/>
          <p:cNvPicPr preferRelativeResize="0"/>
          <p:nvPr/>
        </p:nvPicPr>
        <p:blipFill rotWithShape="1">
          <a:blip r:embed="rId4">
            <a:alphaModFix/>
          </a:blip>
          <a:srcRect b="0" l="0" r="0" t="0"/>
          <a:stretch/>
        </p:blipFill>
        <p:spPr>
          <a:xfrm>
            <a:off x="160878" y="1876760"/>
            <a:ext cx="4211927" cy="2318926"/>
          </a:xfrm>
          <a:prstGeom prst="rect">
            <a:avLst/>
          </a:prstGeom>
          <a:noFill/>
          <a:ln>
            <a:noFill/>
          </a:ln>
        </p:spPr>
      </p:pic>
      <p:pic>
        <p:nvPicPr>
          <p:cNvPr id="304" name="Google Shape;304;p177"/>
          <p:cNvPicPr preferRelativeResize="0"/>
          <p:nvPr/>
        </p:nvPicPr>
        <p:blipFill rotWithShape="1">
          <a:blip r:embed="rId5">
            <a:alphaModFix/>
          </a:blip>
          <a:srcRect b="0" l="0" r="0" t="0"/>
          <a:stretch/>
        </p:blipFill>
        <p:spPr>
          <a:xfrm>
            <a:off x="4050176" y="2312155"/>
            <a:ext cx="4296484" cy="2305623"/>
          </a:xfrm>
          <a:prstGeom prst="rect">
            <a:avLst/>
          </a:prstGeom>
          <a:noFill/>
          <a:ln>
            <a:noFill/>
          </a:ln>
        </p:spPr>
      </p:pic>
      <p:pic>
        <p:nvPicPr>
          <p:cNvPr id="305" name="Google Shape;305;p177"/>
          <p:cNvPicPr preferRelativeResize="0"/>
          <p:nvPr/>
        </p:nvPicPr>
        <p:blipFill rotWithShape="1">
          <a:blip r:embed="rId6">
            <a:alphaModFix/>
          </a:blip>
          <a:srcRect b="0" l="0" r="0" t="0"/>
          <a:stretch/>
        </p:blipFill>
        <p:spPr>
          <a:xfrm>
            <a:off x="8024030" y="2888554"/>
            <a:ext cx="4167970" cy="2369246"/>
          </a:xfrm>
          <a:prstGeom prst="rect">
            <a:avLst/>
          </a:prstGeom>
          <a:noFill/>
          <a:ln>
            <a:noFill/>
          </a:ln>
        </p:spPr>
      </p:pic>
      <p:pic>
        <p:nvPicPr>
          <p:cNvPr id="306" name="Google Shape;306;p177"/>
          <p:cNvPicPr preferRelativeResize="0"/>
          <p:nvPr/>
        </p:nvPicPr>
        <p:blipFill rotWithShape="1">
          <a:blip r:embed="rId7">
            <a:alphaModFix/>
          </a:blip>
          <a:srcRect b="0" l="0" r="0" t="0"/>
          <a:stretch/>
        </p:blipFill>
        <p:spPr>
          <a:xfrm>
            <a:off x="679600" y="5291315"/>
            <a:ext cx="8713781" cy="787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Chương 7: hiển thị dữ liệu từ nhiều bảng bằng JOIN</a:t>
            </a:r>
            <a:endParaRPr/>
          </a:p>
        </p:txBody>
      </p:sp>
      <p:sp>
        <p:nvSpPr>
          <p:cNvPr id="101" name="Google Shape;101;p1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Calibri"/>
                <a:ea typeface="Calibri"/>
                <a:cs typeface="Calibri"/>
                <a:sym typeface="Calibri"/>
              </a:rPr>
              <a:t>Phân biệt được các phương pháp Join Table</a:t>
            </a:r>
            <a:endParaRPr b="0" i="0">
              <a:solidFill>
                <a:srgbClr val="000000"/>
              </a:solidFill>
              <a:latin typeface="Calibri"/>
              <a:ea typeface="Calibri"/>
              <a:cs typeface="Calibri"/>
              <a:sym typeface="Calibri"/>
            </a:endParaRPr>
          </a:p>
          <a:p>
            <a:pPr indent="-228600" lvl="0" marL="228600" rtl="0" algn="l">
              <a:lnSpc>
                <a:spcPct val="90000"/>
              </a:lnSpc>
              <a:spcBef>
                <a:spcPts val="1000"/>
              </a:spcBef>
              <a:spcAft>
                <a:spcPts val="0"/>
              </a:spcAft>
              <a:buClr>
                <a:srgbClr val="000000"/>
              </a:buClr>
              <a:buSzPts val="2800"/>
              <a:buChar char="•"/>
            </a:pPr>
            <a:r>
              <a:rPr b="0" i="0" lang="en-US">
                <a:solidFill>
                  <a:srgbClr val="000000"/>
                </a:solidFill>
                <a:latin typeface="Calibri"/>
                <a:ea typeface="Calibri"/>
                <a:cs typeface="Calibri"/>
                <a:sym typeface="Calibri"/>
              </a:rPr>
              <a:t>Hiểu và sử dụng USING và JOIN .. ON</a:t>
            </a:r>
            <a:endParaRPr>
              <a:solidFill>
                <a:srgbClr val="000000"/>
              </a:solidFill>
              <a:latin typeface="Calibri"/>
              <a:ea typeface="Calibri"/>
              <a:cs typeface="Calibri"/>
              <a:sym typeface="Calibri"/>
            </a:endParaRPr>
          </a:p>
          <a:p>
            <a:pPr indent="-228600" lvl="0" marL="228600" rtl="0" algn="l">
              <a:lnSpc>
                <a:spcPct val="90000"/>
              </a:lnSpc>
              <a:spcBef>
                <a:spcPts val="1000"/>
              </a:spcBef>
              <a:spcAft>
                <a:spcPts val="0"/>
              </a:spcAft>
              <a:buClr>
                <a:srgbClr val="000000"/>
              </a:buClr>
              <a:buSzPts val="2800"/>
              <a:buChar char="•"/>
            </a:pPr>
            <a:r>
              <a:rPr b="0" i="0" lang="en-US">
                <a:solidFill>
                  <a:srgbClr val="000000"/>
                </a:solidFill>
                <a:latin typeface="Calibri"/>
                <a:ea typeface="Calibri"/>
                <a:cs typeface="Calibri"/>
                <a:sym typeface="Calibri"/>
              </a:rPr>
              <a:t>Sử dụng Selfjoin và Nonequijoins để kết hợp bảng</a:t>
            </a:r>
            <a:endParaRPr b="0" i="0">
              <a:solidFill>
                <a:srgbClr val="000000"/>
              </a:solidFill>
              <a:latin typeface="Calibri"/>
              <a:ea typeface="Calibri"/>
              <a:cs typeface="Calibri"/>
              <a:sym typeface="Calibri"/>
            </a:endParaRPr>
          </a:p>
          <a:p>
            <a:pPr indent="-228600" lvl="0" marL="228600" rtl="0" algn="l">
              <a:lnSpc>
                <a:spcPct val="90000"/>
              </a:lnSpc>
              <a:spcBef>
                <a:spcPts val="1000"/>
              </a:spcBef>
              <a:spcAft>
                <a:spcPts val="0"/>
              </a:spcAft>
              <a:buClr>
                <a:srgbClr val="000000"/>
              </a:buClr>
              <a:buSzPts val="2800"/>
              <a:buChar char="•"/>
            </a:pPr>
            <a:r>
              <a:rPr b="0" i="0" lang="en-US">
                <a:solidFill>
                  <a:srgbClr val="000000"/>
                </a:solidFill>
                <a:latin typeface="Calibri"/>
                <a:ea typeface="Calibri"/>
                <a:cs typeface="Calibri"/>
                <a:sym typeface="Calibri"/>
              </a:rPr>
              <a:t>Sử dụng Outer Join để kết hợp bảng</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8"/>
          <p:cNvSpPr txBox="1"/>
          <p:nvPr>
            <p:ph type="ctrTitle"/>
          </p:nvPr>
        </p:nvSpPr>
        <p:spPr>
          <a:xfrm>
            <a:off x="1523999" y="1"/>
            <a:ext cx="9714807" cy="83681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UPDATE các hàng trong Table</a:t>
            </a:r>
            <a:endParaRPr/>
          </a:p>
        </p:txBody>
      </p:sp>
      <p:sp>
        <p:nvSpPr>
          <p:cNvPr id="312" name="Google Shape;312;p178"/>
          <p:cNvSpPr txBox="1"/>
          <p:nvPr>
            <p:ph idx="1" type="subTitle"/>
          </p:nvPr>
        </p:nvSpPr>
        <p:spPr>
          <a:xfrm>
            <a:off x="1524000" y="615142"/>
            <a:ext cx="9144000" cy="6242857"/>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Giá trị một hay nhiều hang cụ thể sẽ được sửa đổi nếu có mệnh đề WHERE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rPr lang="en-US"/>
              <a:t>Giá trị tất cả các hàng trong bảng sẽ được sửa đổi nếu bỏ qua mệnh đề WHERE</a:t>
            </a:r>
            <a:endParaRPr/>
          </a:p>
        </p:txBody>
      </p:sp>
      <p:pic>
        <p:nvPicPr>
          <p:cNvPr id="313" name="Google Shape;313;p178"/>
          <p:cNvPicPr preferRelativeResize="0"/>
          <p:nvPr/>
        </p:nvPicPr>
        <p:blipFill rotWithShape="1">
          <a:blip r:embed="rId3">
            <a:alphaModFix/>
          </a:blip>
          <a:srcRect b="0" l="0" r="0" t="0"/>
          <a:stretch/>
        </p:blipFill>
        <p:spPr>
          <a:xfrm>
            <a:off x="1824629" y="1533890"/>
            <a:ext cx="7116168" cy="1171739"/>
          </a:xfrm>
          <a:prstGeom prst="rect">
            <a:avLst/>
          </a:prstGeom>
          <a:noFill/>
          <a:ln>
            <a:noFill/>
          </a:ln>
        </p:spPr>
      </p:pic>
      <p:pic>
        <p:nvPicPr>
          <p:cNvPr id="314" name="Google Shape;314;p178"/>
          <p:cNvPicPr preferRelativeResize="0"/>
          <p:nvPr/>
        </p:nvPicPr>
        <p:blipFill rotWithShape="1">
          <a:blip r:embed="rId4">
            <a:alphaModFix/>
          </a:blip>
          <a:srcRect b="0" l="0" r="0" t="0"/>
          <a:stretch/>
        </p:blipFill>
        <p:spPr>
          <a:xfrm>
            <a:off x="3051536" y="2634835"/>
            <a:ext cx="6382641" cy="1114581"/>
          </a:xfrm>
          <a:prstGeom prst="rect">
            <a:avLst/>
          </a:prstGeom>
          <a:noFill/>
          <a:ln>
            <a:noFill/>
          </a:ln>
        </p:spPr>
      </p:pic>
      <p:pic>
        <p:nvPicPr>
          <p:cNvPr id="315" name="Google Shape;315;p178"/>
          <p:cNvPicPr preferRelativeResize="0"/>
          <p:nvPr/>
        </p:nvPicPr>
        <p:blipFill rotWithShape="1">
          <a:blip r:embed="rId5">
            <a:alphaModFix/>
          </a:blip>
          <a:srcRect b="0" l="0" r="0" t="0"/>
          <a:stretch/>
        </p:blipFill>
        <p:spPr>
          <a:xfrm>
            <a:off x="1690109" y="4503649"/>
            <a:ext cx="7049484" cy="1028844"/>
          </a:xfrm>
          <a:prstGeom prst="rect">
            <a:avLst/>
          </a:prstGeom>
          <a:noFill/>
          <a:ln>
            <a:noFill/>
          </a:ln>
        </p:spPr>
      </p:pic>
      <p:pic>
        <p:nvPicPr>
          <p:cNvPr id="316" name="Google Shape;316;p178"/>
          <p:cNvPicPr preferRelativeResize="0"/>
          <p:nvPr/>
        </p:nvPicPr>
        <p:blipFill rotWithShape="1">
          <a:blip r:embed="rId6">
            <a:alphaModFix/>
          </a:blip>
          <a:srcRect b="0" l="0" r="0" t="0"/>
          <a:stretch/>
        </p:blipFill>
        <p:spPr>
          <a:xfrm>
            <a:off x="1537688" y="5547436"/>
            <a:ext cx="7201905" cy="69542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79"/>
          <p:cNvSpPr txBox="1"/>
          <p:nvPr>
            <p:ph type="ctrTitle"/>
          </p:nvPr>
        </p:nvSpPr>
        <p:spPr>
          <a:xfrm>
            <a:off x="1524000" y="1"/>
            <a:ext cx="9144000" cy="7536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400"/>
              <a:t>UPDATE với dữ liệu bảng khác </a:t>
            </a:r>
            <a:endParaRPr/>
          </a:p>
        </p:txBody>
      </p:sp>
      <p:sp>
        <p:nvSpPr>
          <p:cNvPr id="322" name="Google Shape;322;p179"/>
          <p:cNvSpPr txBox="1"/>
          <p:nvPr>
            <p:ph idx="1" type="subTitle"/>
          </p:nvPr>
        </p:nvSpPr>
        <p:spPr>
          <a:xfrm>
            <a:off x="1524000" y="753687"/>
            <a:ext cx="9144000" cy="4504113"/>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t/>
            </a:r>
            <a:endParaRPr/>
          </a:p>
        </p:txBody>
      </p:sp>
      <p:pic>
        <p:nvPicPr>
          <p:cNvPr id="323" name="Google Shape;323;p179"/>
          <p:cNvPicPr preferRelativeResize="0"/>
          <p:nvPr/>
        </p:nvPicPr>
        <p:blipFill rotWithShape="1">
          <a:blip r:embed="rId3">
            <a:alphaModFix/>
          </a:blip>
          <a:srcRect b="0" l="0" r="0" t="0"/>
          <a:stretch/>
        </p:blipFill>
        <p:spPr>
          <a:xfrm>
            <a:off x="964825" y="753687"/>
            <a:ext cx="8278380" cy="2695951"/>
          </a:xfrm>
          <a:prstGeom prst="rect">
            <a:avLst/>
          </a:prstGeom>
          <a:noFill/>
          <a:ln>
            <a:noFill/>
          </a:ln>
        </p:spPr>
      </p:pic>
      <p:pic>
        <p:nvPicPr>
          <p:cNvPr id="324" name="Google Shape;324;p179"/>
          <p:cNvPicPr preferRelativeResize="0"/>
          <p:nvPr/>
        </p:nvPicPr>
        <p:blipFill rotWithShape="1">
          <a:blip r:embed="rId4">
            <a:alphaModFix/>
          </a:blip>
          <a:srcRect b="0" l="0" r="0" t="0"/>
          <a:stretch/>
        </p:blipFill>
        <p:spPr>
          <a:xfrm>
            <a:off x="2000389" y="3582085"/>
            <a:ext cx="4201111" cy="77163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80"/>
          <p:cNvSpPr txBox="1"/>
          <p:nvPr>
            <p:ph type="ctrTitle"/>
          </p:nvPr>
        </p:nvSpPr>
        <p:spPr>
          <a:xfrm>
            <a:off x="1524000" y="1"/>
            <a:ext cx="9144000" cy="133557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51515"/>
              <a:buNone/>
            </a:pPr>
            <a:r>
              <a:rPr lang="en-US" sz="4400"/>
              <a:t>DELETE hàng từ TABLE</a:t>
            </a:r>
            <a:br>
              <a:rPr lang="en-US"/>
            </a:br>
            <a:endParaRPr/>
          </a:p>
        </p:txBody>
      </p:sp>
      <p:sp>
        <p:nvSpPr>
          <p:cNvPr id="330" name="Google Shape;330;p180"/>
          <p:cNvSpPr txBox="1"/>
          <p:nvPr>
            <p:ph idx="1" type="subTitle"/>
          </p:nvPr>
        </p:nvSpPr>
        <p:spPr>
          <a:xfrm>
            <a:off x="1584960" y="614997"/>
            <a:ext cx="9144000" cy="594651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lang="en-US"/>
              <a:t>Sử dụng mệnh đề WHERE để chỉ định cột sẽ xóa </a:t>
            </a:r>
            <a:endParaRPr/>
          </a:p>
          <a:p>
            <a:pPr indent="-254000" lvl="0" marL="457200" rtl="0" algn="l">
              <a:lnSpc>
                <a:spcPct val="90000"/>
              </a:lnSpc>
              <a:spcBef>
                <a:spcPts val="1000"/>
              </a:spcBef>
              <a:spcAft>
                <a:spcPts val="0"/>
              </a:spcAft>
              <a:buSzPts val="2400"/>
              <a:buFont typeface="Arial"/>
              <a:buNone/>
            </a:pPr>
            <a:r>
              <a:t/>
            </a:r>
            <a:endParaRPr/>
          </a:p>
          <a:p>
            <a:pPr indent="-254000" lvl="0" marL="457200" rtl="0" algn="l">
              <a:lnSpc>
                <a:spcPct val="90000"/>
              </a:lnSpc>
              <a:spcBef>
                <a:spcPts val="1000"/>
              </a:spcBef>
              <a:spcAft>
                <a:spcPts val="0"/>
              </a:spcAft>
              <a:buSzPts val="2400"/>
              <a:buFont typeface="Arial"/>
              <a:buNone/>
            </a:pPr>
            <a:r>
              <a:t/>
            </a:r>
            <a:endParaRPr/>
          </a:p>
          <a:p>
            <a:pPr indent="-254000" lvl="0" marL="457200" rtl="0" algn="l">
              <a:lnSpc>
                <a:spcPct val="90000"/>
              </a:lnSpc>
              <a:spcBef>
                <a:spcPts val="1000"/>
              </a:spcBef>
              <a:spcAft>
                <a:spcPts val="0"/>
              </a:spcAft>
              <a:buSzPts val="2400"/>
              <a:buFont typeface="Arial"/>
              <a:buNone/>
            </a:pPr>
            <a:r>
              <a:t/>
            </a:r>
            <a:endParaRPr/>
          </a:p>
          <a:p>
            <a:pPr indent="-254000" lvl="0" marL="457200" rtl="0" algn="l">
              <a:lnSpc>
                <a:spcPct val="90000"/>
              </a:lnSpc>
              <a:spcBef>
                <a:spcPts val="1000"/>
              </a:spcBef>
              <a:spcAft>
                <a:spcPts val="0"/>
              </a:spcAft>
              <a:buSzPts val="2400"/>
              <a:buFont typeface="Arial"/>
              <a:buNone/>
            </a:pPr>
            <a:r>
              <a:t/>
            </a:r>
            <a:endParaRPr/>
          </a:p>
          <a:p>
            <a:pPr indent="-254000" lvl="0" marL="457200" rtl="0" algn="l">
              <a:lnSpc>
                <a:spcPct val="90000"/>
              </a:lnSpc>
              <a:spcBef>
                <a:spcPts val="1000"/>
              </a:spcBef>
              <a:spcAft>
                <a:spcPts val="0"/>
              </a:spcAft>
              <a:buSzPts val="2400"/>
              <a:buFont typeface="Arial"/>
              <a:buNone/>
            </a:pPr>
            <a:r>
              <a:t/>
            </a:r>
            <a:endParaRPr/>
          </a:p>
          <a:p>
            <a:pPr indent="-406400" lvl="0" marL="457200" rtl="0" algn="l">
              <a:lnSpc>
                <a:spcPct val="90000"/>
              </a:lnSpc>
              <a:spcBef>
                <a:spcPts val="1000"/>
              </a:spcBef>
              <a:spcAft>
                <a:spcPts val="0"/>
              </a:spcAft>
              <a:buSzPts val="2400"/>
              <a:buFont typeface="Arial"/>
              <a:buChar char="•"/>
            </a:pPr>
            <a:r>
              <a:rPr lang="en-US"/>
              <a:t>Tất cả các cột trong bảng sẽ xóa nếu không sử dụng WHERE </a:t>
            </a:r>
            <a:endParaRPr/>
          </a:p>
        </p:txBody>
      </p:sp>
      <p:pic>
        <p:nvPicPr>
          <p:cNvPr id="331" name="Google Shape;331;p180"/>
          <p:cNvPicPr preferRelativeResize="0"/>
          <p:nvPr/>
        </p:nvPicPr>
        <p:blipFill rotWithShape="1">
          <a:blip r:embed="rId3">
            <a:alphaModFix/>
          </a:blip>
          <a:srcRect b="0" l="0" r="0" t="0"/>
          <a:stretch/>
        </p:blipFill>
        <p:spPr>
          <a:xfrm>
            <a:off x="961241" y="1335579"/>
            <a:ext cx="6268325" cy="943107"/>
          </a:xfrm>
          <a:prstGeom prst="rect">
            <a:avLst/>
          </a:prstGeom>
          <a:noFill/>
          <a:ln>
            <a:noFill/>
          </a:ln>
        </p:spPr>
      </p:pic>
      <p:pic>
        <p:nvPicPr>
          <p:cNvPr id="332" name="Google Shape;332;p180"/>
          <p:cNvPicPr preferRelativeResize="0"/>
          <p:nvPr/>
        </p:nvPicPr>
        <p:blipFill rotWithShape="1">
          <a:blip r:embed="rId4">
            <a:alphaModFix/>
          </a:blip>
          <a:srcRect b="0" l="0" r="0" t="0"/>
          <a:stretch/>
        </p:blipFill>
        <p:spPr>
          <a:xfrm>
            <a:off x="961241" y="2163409"/>
            <a:ext cx="4010585" cy="924054"/>
          </a:xfrm>
          <a:prstGeom prst="rect">
            <a:avLst/>
          </a:prstGeom>
          <a:noFill/>
          <a:ln>
            <a:noFill/>
          </a:ln>
        </p:spPr>
      </p:pic>
      <p:pic>
        <p:nvPicPr>
          <p:cNvPr id="333" name="Google Shape;333;p180"/>
          <p:cNvPicPr preferRelativeResize="0"/>
          <p:nvPr/>
        </p:nvPicPr>
        <p:blipFill rotWithShape="1">
          <a:blip r:embed="rId5">
            <a:alphaModFix/>
          </a:blip>
          <a:srcRect b="0" l="0" r="0" t="0"/>
          <a:stretch/>
        </p:blipFill>
        <p:spPr>
          <a:xfrm>
            <a:off x="1524000" y="4106680"/>
            <a:ext cx="5344271" cy="657317"/>
          </a:xfrm>
          <a:prstGeom prst="rect">
            <a:avLst/>
          </a:prstGeom>
          <a:noFill/>
          <a:ln>
            <a:noFill/>
          </a:ln>
        </p:spPr>
      </p:pic>
      <p:pic>
        <p:nvPicPr>
          <p:cNvPr id="334" name="Google Shape;334;p180"/>
          <p:cNvPicPr preferRelativeResize="0"/>
          <p:nvPr/>
        </p:nvPicPr>
        <p:blipFill rotWithShape="1">
          <a:blip r:embed="rId6">
            <a:alphaModFix/>
          </a:blip>
          <a:srcRect b="0" l="0" r="0" t="0"/>
          <a:stretch/>
        </p:blipFill>
        <p:spPr>
          <a:xfrm>
            <a:off x="1524000" y="5022288"/>
            <a:ext cx="5182323" cy="100026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81"/>
          <p:cNvSpPr txBox="1"/>
          <p:nvPr>
            <p:ph type="ctrTitle"/>
          </p:nvPr>
        </p:nvSpPr>
        <p:spPr>
          <a:xfrm>
            <a:off x="1524000" y="0"/>
            <a:ext cx="9144000" cy="65393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51515"/>
              <a:buNone/>
            </a:pPr>
            <a:r>
              <a:rPr lang="en-US" sz="4400"/>
              <a:t>TRUNCATE</a:t>
            </a:r>
            <a:endParaRPr/>
          </a:p>
        </p:txBody>
      </p:sp>
      <p:sp>
        <p:nvSpPr>
          <p:cNvPr id="340" name="Google Shape;340;p181"/>
          <p:cNvSpPr txBox="1"/>
          <p:nvPr>
            <p:ph idx="1" type="subTitle"/>
          </p:nvPr>
        </p:nvSpPr>
        <p:spPr>
          <a:xfrm>
            <a:off x="1524000" y="653935"/>
            <a:ext cx="9144000" cy="460386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lang="en-US"/>
              <a:t>Xóa tất cả các hàng của một bảng nhưng cấu trúc bảng vẫn giữ nguyên</a:t>
            </a:r>
            <a:endParaRPr/>
          </a:p>
          <a:p>
            <a:pPr indent="-406400" lvl="0" marL="457200" rtl="0" algn="l">
              <a:lnSpc>
                <a:spcPct val="90000"/>
              </a:lnSpc>
              <a:spcBef>
                <a:spcPts val="1000"/>
              </a:spcBef>
              <a:spcAft>
                <a:spcPts val="0"/>
              </a:spcAft>
              <a:buSzPts val="2400"/>
              <a:buFont typeface="Arial"/>
              <a:buChar char="•"/>
            </a:pPr>
            <a:r>
              <a:rPr lang="en-US"/>
              <a:t>Sau khi TRUNCATE thì không hoàn tác được </a:t>
            </a:r>
            <a:endParaRPr/>
          </a:p>
        </p:txBody>
      </p:sp>
      <p:pic>
        <p:nvPicPr>
          <p:cNvPr id="341" name="Google Shape;341;p181"/>
          <p:cNvPicPr preferRelativeResize="0"/>
          <p:nvPr/>
        </p:nvPicPr>
        <p:blipFill rotWithShape="1">
          <a:blip r:embed="rId3">
            <a:alphaModFix/>
          </a:blip>
          <a:srcRect b="0" l="0" r="0" t="0"/>
          <a:stretch/>
        </p:blipFill>
        <p:spPr>
          <a:xfrm>
            <a:off x="1564954" y="2422028"/>
            <a:ext cx="9144000" cy="1560320"/>
          </a:xfrm>
          <a:prstGeom prst="rect">
            <a:avLst/>
          </a:prstGeom>
          <a:noFill/>
          <a:ln>
            <a:noFill/>
          </a:ln>
        </p:spPr>
      </p:pic>
      <p:pic>
        <p:nvPicPr>
          <p:cNvPr id="342" name="Google Shape;342;p181"/>
          <p:cNvPicPr preferRelativeResize="0"/>
          <p:nvPr/>
        </p:nvPicPr>
        <p:blipFill rotWithShape="1">
          <a:blip r:embed="rId4">
            <a:alphaModFix/>
          </a:blip>
          <a:srcRect b="0" l="0" r="0" t="0"/>
          <a:stretch/>
        </p:blipFill>
        <p:spPr>
          <a:xfrm>
            <a:off x="1882655" y="3634832"/>
            <a:ext cx="7506748" cy="11622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2"/>
          <p:cNvSpPr txBox="1"/>
          <p:nvPr>
            <p:ph type="ctrTitle"/>
          </p:nvPr>
        </p:nvSpPr>
        <p:spPr>
          <a:xfrm>
            <a:off x="1524000" y="0"/>
            <a:ext cx="9144000" cy="128570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51515"/>
              <a:buNone/>
            </a:pPr>
            <a:r>
              <a:rPr lang="en-US" sz="4400"/>
              <a:t>Câu lệnh COMMIT, ROLLBACK,SAVEPOINT</a:t>
            </a:r>
            <a:endParaRPr/>
          </a:p>
        </p:txBody>
      </p:sp>
      <p:sp>
        <p:nvSpPr>
          <p:cNvPr id="348" name="Google Shape;348;p182"/>
          <p:cNvSpPr txBox="1"/>
          <p:nvPr>
            <p:ph idx="1" type="subTitle"/>
          </p:nvPr>
        </p:nvSpPr>
        <p:spPr>
          <a:xfrm>
            <a:off x="1524000" y="1734589"/>
            <a:ext cx="9144000" cy="4466706"/>
          </a:xfrm>
          <a:prstGeom prst="rect">
            <a:avLst/>
          </a:prstGeom>
          <a:noFill/>
          <a:ln>
            <a:noFill/>
          </a:ln>
        </p:spPr>
        <p:txBody>
          <a:bodyPr anchorCtr="0" anchor="t" bIns="45700" lIns="91425" spcFirstLastPara="1" rIns="91425" wrap="square" tIns="45700">
            <a:normAutofit/>
          </a:bodyPr>
          <a:lstStyle/>
          <a:p>
            <a:pPr indent="-342900" lvl="0" marL="393700" rtl="0" algn="l">
              <a:lnSpc>
                <a:spcPct val="90000"/>
              </a:lnSpc>
              <a:spcBef>
                <a:spcPts val="1000"/>
              </a:spcBef>
              <a:spcAft>
                <a:spcPts val="0"/>
              </a:spcAft>
              <a:buSzPts val="2400"/>
              <a:buFont typeface="Arial"/>
              <a:buChar char="•"/>
            </a:pPr>
            <a:r>
              <a:rPr lang="en-US"/>
              <a:t>COMMIT: Lưu tất cả các thay đổi </a:t>
            </a:r>
            <a:endParaRPr/>
          </a:p>
          <a:p>
            <a:pPr indent="-406400" lvl="0" marL="457200" rtl="0" algn="l">
              <a:lnSpc>
                <a:spcPct val="90000"/>
              </a:lnSpc>
              <a:spcBef>
                <a:spcPts val="1000"/>
              </a:spcBef>
              <a:spcAft>
                <a:spcPts val="0"/>
              </a:spcAft>
              <a:buSzPts val="2400"/>
              <a:buFont typeface="Arial"/>
              <a:buChar char="•"/>
            </a:pPr>
            <a:r>
              <a:rPr lang="en-US"/>
              <a:t>ROLLBACK: Hoàn tác tất cả các thay đổi , trả cơ sở dữ liệu về trạng thái trước khi bắt đầu</a:t>
            </a:r>
            <a:endParaRPr/>
          </a:p>
          <a:p>
            <a:pPr indent="-406400" lvl="0" marL="457200" rtl="0" algn="l">
              <a:lnSpc>
                <a:spcPct val="90000"/>
              </a:lnSpc>
              <a:spcBef>
                <a:spcPts val="1000"/>
              </a:spcBef>
              <a:spcAft>
                <a:spcPts val="0"/>
              </a:spcAft>
              <a:buSzPts val="2400"/>
              <a:buFont typeface="Arial"/>
              <a:buChar char="•"/>
            </a:pPr>
            <a:r>
              <a:rPr lang="en-US"/>
              <a:t>SAVEPOINT: Tạo các điểm (point) để ROLLBACK trong câu truy vấn , tức là để quay lại điểm trạng thái đó trước khi thực hiện thay đổi </a:t>
            </a:r>
            <a:endParaRPr/>
          </a:p>
          <a:p>
            <a:pPr indent="-406400" lvl="0" marL="457200" rtl="0" algn="l">
              <a:lnSpc>
                <a:spcPct val="90000"/>
              </a:lnSpc>
              <a:spcBef>
                <a:spcPts val="1000"/>
              </a:spcBef>
              <a:spcAft>
                <a:spcPts val="0"/>
              </a:spcAft>
              <a:buSzPts val="2400"/>
              <a:buFont typeface="Arial"/>
              <a:buChar char="•"/>
            </a:pPr>
            <a:r>
              <a:rPr lang="en-US"/>
              <a:t>ROLLBACK TO SAVEPOINT : khôi phục truy vấn hiện tại về điểm (point) đã chỉ định ,từ đó loại bỏ mọi thay đổi .Nếu ROLLBACK không có SAVEPOINT sẽ khôi phục toàn bộ câu truy vấn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83"/>
          <p:cNvSpPr txBox="1"/>
          <p:nvPr>
            <p:ph type="ctrTitle"/>
          </p:nvPr>
        </p:nvSpPr>
        <p:spPr>
          <a:xfrm>
            <a:off x="1524000" y="0"/>
            <a:ext cx="9144000" cy="82018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VD:</a:t>
            </a:r>
            <a:endParaRPr/>
          </a:p>
        </p:txBody>
      </p:sp>
      <p:sp>
        <p:nvSpPr>
          <p:cNvPr id="354" name="Google Shape;354;p183"/>
          <p:cNvSpPr txBox="1"/>
          <p:nvPr>
            <p:ph idx="1" type="subTitle"/>
          </p:nvPr>
        </p:nvSpPr>
        <p:spPr>
          <a:xfrm>
            <a:off x="1584960" y="338053"/>
            <a:ext cx="9144000" cy="4880956"/>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Tạo thay đổi:</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rPr lang="en-US"/>
              <a:t>COMMIT thay đổi :</a:t>
            </a:r>
            <a:endParaRPr/>
          </a:p>
          <a:p>
            <a:pPr indent="-406400" lvl="0" marL="457200" rtl="0" algn="l">
              <a:lnSpc>
                <a:spcPct val="90000"/>
              </a:lnSpc>
              <a:spcBef>
                <a:spcPts val="1000"/>
              </a:spcBef>
              <a:spcAft>
                <a:spcPts val="0"/>
              </a:spcAft>
              <a:buSzPts val="2400"/>
              <a:buNone/>
            </a:pPr>
            <a:r>
              <a:t/>
            </a:r>
            <a:endParaRPr/>
          </a:p>
        </p:txBody>
      </p:sp>
      <p:pic>
        <p:nvPicPr>
          <p:cNvPr id="355" name="Google Shape;355;p183"/>
          <p:cNvPicPr preferRelativeResize="0"/>
          <p:nvPr/>
        </p:nvPicPr>
        <p:blipFill rotWithShape="1">
          <a:blip r:embed="rId3">
            <a:alphaModFix/>
          </a:blip>
          <a:srcRect b="0" l="0" r="0" t="0"/>
          <a:stretch/>
        </p:blipFill>
        <p:spPr>
          <a:xfrm>
            <a:off x="1877740" y="899708"/>
            <a:ext cx="8436520" cy="1485303"/>
          </a:xfrm>
          <a:prstGeom prst="rect">
            <a:avLst/>
          </a:prstGeom>
          <a:noFill/>
          <a:ln>
            <a:noFill/>
          </a:ln>
        </p:spPr>
      </p:pic>
      <p:pic>
        <p:nvPicPr>
          <p:cNvPr id="356" name="Google Shape;356;p183"/>
          <p:cNvPicPr preferRelativeResize="0"/>
          <p:nvPr/>
        </p:nvPicPr>
        <p:blipFill rotWithShape="1">
          <a:blip r:embed="rId4">
            <a:alphaModFix/>
          </a:blip>
          <a:srcRect b="0" l="0" r="0" t="0"/>
          <a:stretch/>
        </p:blipFill>
        <p:spPr>
          <a:xfrm>
            <a:off x="1666825" y="1715992"/>
            <a:ext cx="8122317" cy="762289"/>
          </a:xfrm>
          <a:prstGeom prst="rect">
            <a:avLst/>
          </a:prstGeom>
          <a:noFill/>
          <a:ln>
            <a:noFill/>
          </a:ln>
        </p:spPr>
      </p:pic>
      <p:pic>
        <p:nvPicPr>
          <p:cNvPr id="357" name="Google Shape;357;p183"/>
          <p:cNvPicPr preferRelativeResize="0"/>
          <p:nvPr/>
        </p:nvPicPr>
        <p:blipFill rotWithShape="1">
          <a:blip r:embed="rId5">
            <a:alphaModFix/>
          </a:blip>
          <a:srcRect b="0" l="0" r="0" t="0"/>
          <a:stretch/>
        </p:blipFill>
        <p:spPr>
          <a:xfrm>
            <a:off x="1795875" y="2348820"/>
            <a:ext cx="8722170" cy="821653"/>
          </a:xfrm>
          <a:prstGeom prst="rect">
            <a:avLst/>
          </a:prstGeom>
          <a:noFill/>
          <a:ln>
            <a:noFill/>
          </a:ln>
        </p:spPr>
      </p:pic>
      <p:pic>
        <p:nvPicPr>
          <p:cNvPr id="358" name="Google Shape;358;p183"/>
          <p:cNvPicPr preferRelativeResize="0"/>
          <p:nvPr/>
        </p:nvPicPr>
        <p:blipFill rotWithShape="1">
          <a:blip r:embed="rId6">
            <a:alphaModFix/>
          </a:blip>
          <a:srcRect b="0" l="0" r="0" t="0"/>
          <a:stretch/>
        </p:blipFill>
        <p:spPr>
          <a:xfrm>
            <a:off x="1180506" y="3134282"/>
            <a:ext cx="8484426" cy="985021"/>
          </a:xfrm>
          <a:prstGeom prst="rect">
            <a:avLst/>
          </a:prstGeom>
          <a:noFill/>
          <a:ln>
            <a:noFill/>
          </a:ln>
        </p:spPr>
      </p:pic>
      <p:pic>
        <p:nvPicPr>
          <p:cNvPr id="359" name="Google Shape;359;p183"/>
          <p:cNvPicPr preferRelativeResize="0"/>
          <p:nvPr/>
        </p:nvPicPr>
        <p:blipFill rotWithShape="1">
          <a:blip r:embed="rId7">
            <a:alphaModFix/>
          </a:blip>
          <a:srcRect b="0" l="0" r="0" t="0"/>
          <a:stretch/>
        </p:blipFill>
        <p:spPr>
          <a:xfrm>
            <a:off x="1407622" y="4775304"/>
            <a:ext cx="7840169" cy="857370"/>
          </a:xfrm>
          <a:prstGeom prst="rect">
            <a:avLst/>
          </a:prstGeom>
          <a:noFill/>
          <a:ln>
            <a:noFill/>
          </a:ln>
        </p:spPr>
      </p:pic>
      <p:pic>
        <p:nvPicPr>
          <p:cNvPr id="360" name="Google Shape;360;p183"/>
          <p:cNvPicPr preferRelativeResize="0"/>
          <p:nvPr/>
        </p:nvPicPr>
        <p:blipFill rotWithShape="1">
          <a:blip r:embed="rId8">
            <a:alphaModFix/>
          </a:blip>
          <a:srcRect b="0" l="0" r="0" t="0"/>
          <a:stretch/>
        </p:blipFill>
        <p:spPr>
          <a:xfrm>
            <a:off x="1407622" y="5557062"/>
            <a:ext cx="6828002" cy="98077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366" name="Google Shape;366;p18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367" name="Google Shape;367;p184"/>
          <p:cNvPicPr preferRelativeResize="0"/>
          <p:nvPr/>
        </p:nvPicPr>
        <p:blipFill rotWithShape="1">
          <a:blip r:embed="rId3">
            <a:alphaModFix/>
          </a:blip>
          <a:srcRect b="0" l="0" r="0" t="0"/>
          <a:stretch/>
        </p:blipFill>
        <p:spPr>
          <a:xfrm>
            <a:off x="0" y="344618"/>
            <a:ext cx="12192000" cy="616876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85"/>
          <p:cNvSpPr txBox="1"/>
          <p:nvPr>
            <p:ph type="ctrTitle"/>
          </p:nvPr>
        </p:nvSpPr>
        <p:spPr>
          <a:xfrm>
            <a:off x="1524000" y="1"/>
            <a:ext cx="9144000" cy="170133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400"/>
              <a:t>Chương 11: Giới thiệu ngôn ngữ (DDL) định nghĩa dữ liệu </a:t>
            </a:r>
            <a:endParaRPr/>
          </a:p>
        </p:txBody>
      </p:sp>
      <p:sp>
        <p:nvSpPr>
          <p:cNvPr id="373" name="Google Shape;373;p185"/>
          <p:cNvSpPr txBox="1"/>
          <p:nvPr>
            <p:ph idx="1" type="subTitle"/>
          </p:nvPr>
        </p:nvSpPr>
        <p:spPr>
          <a:xfrm>
            <a:off x="1524000" y="1645919"/>
            <a:ext cx="9144000" cy="4350327"/>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Một số kiểu dữ liệu của bảng</a:t>
            </a:r>
            <a:endParaRPr i="0" sz="1800">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Sử dụng CREATE TABLE để tạo bảng</a:t>
            </a:r>
            <a:endParaRPr sz="1800">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Hiểu một số ràng buộc NOT NULL, UNIQUE, PRIMARY KEY, FOREIGN KEY, CHECK</a:t>
            </a:r>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Cấu trúc và chức năng câu lệnh ALTER TABLE</a:t>
            </a:r>
            <a:endParaRPr sz="1800">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Sử dụng ALTER TABLE để thêm hoặc xóa cột </a:t>
            </a:r>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Sử dụng ALTER TABLE để thay đổi kiểu dữ liệu hoặc tên cột</a:t>
            </a:r>
            <a:endParaRPr i="0" sz="1800">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Sử dụng ALTER TABLE để thêm / xóa các ràng buộc cho cột</a:t>
            </a:r>
            <a:endParaRPr sz="1800">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Cấu trúc và chức năng câu lệnh DROP TABLE</a:t>
            </a:r>
            <a:endParaRPr/>
          </a:p>
          <a:p>
            <a:pPr indent="-406400" lvl="0" marL="457200" rtl="0" algn="l">
              <a:lnSpc>
                <a:spcPct val="90000"/>
              </a:lnSpc>
              <a:spcBef>
                <a:spcPts val="1000"/>
              </a:spcBef>
              <a:spcAft>
                <a:spcPts val="0"/>
              </a:spcAft>
              <a:buSzPts val="2400"/>
              <a:buFont typeface="Arial"/>
              <a:buChar char="•"/>
            </a:pPr>
            <a:r>
              <a:rPr i="0" lang="en-US" sz="1800">
                <a:latin typeface="Arial"/>
                <a:ea typeface="Arial"/>
                <a:cs typeface="Arial"/>
                <a:sym typeface="Arial"/>
              </a:rPr>
              <a:t>Sử dụng DROP TABLE để xóa bảng</a:t>
            </a:r>
            <a:endParaRPr i="0" sz="1800">
              <a:latin typeface="Arial"/>
              <a:ea typeface="Arial"/>
              <a:cs typeface="Arial"/>
              <a:sym typeface="Arial"/>
            </a:endParaRPr>
          </a:p>
          <a:p>
            <a:pPr indent="-406400" lvl="0" marL="457200" rtl="0" algn="l">
              <a:lnSpc>
                <a:spcPct val="90000"/>
              </a:lnSpc>
              <a:spcBef>
                <a:spcPts val="1000"/>
              </a:spcBef>
              <a:spcAft>
                <a:spcPts val="0"/>
              </a:spcAft>
              <a:buSzPts val="24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86"/>
          <p:cNvSpPr txBox="1"/>
          <p:nvPr>
            <p:ph type="ctrTitle"/>
          </p:nvPr>
        </p:nvSpPr>
        <p:spPr>
          <a:xfrm>
            <a:off x="1524000" y="0"/>
            <a:ext cx="9144000" cy="142361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Cấu trúc CREATE TABLE</a:t>
            </a:r>
            <a:endParaRPr/>
          </a:p>
        </p:txBody>
      </p:sp>
      <p:sp>
        <p:nvSpPr>
          <p:cNvPr id="379" name="Google Shape;379;p186"/>
          <p:cNvSpPr txBox="1"/>
          <p:nvPr>
            <p:ph idx="1" type="subTitle"/>
          </p:nvPr>
        </p:nvSpPr>
        <p:spPr>
          <a:xfrm>
            <a:off x="1524000" y="2688446"/>
            <a:ext cx="9144000" cy="256935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t/>
            </a:r>
            <a:endParaRPr/>
          </a:p>
        </p:txBody>
      </p:sp>
      <p:pic>
        <p:nvPicPr>
          <p:cNvPr id="380" name="Google Shape;380;p186"/>
          <p:cNvPicPr preferRelativeResize="0"/>
          <p:nvPr/>
        </p:nvPicPr>
        <p:blipFill rotWithShape="1">
          <a:blip r:embed="rId3">
            <a:alphaModFix/>
          </a:blip>
          <a:srcRect b="0" l="0" r="0" t="0"/>
          <a:stretch/>
        </p:blipFill>
        <p:spPr>
          <a:xfrm>
            <a:off x="1401715" y="2677566"/>
            <a:ext cx="9806530" cy="94520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87"/>
          <p:cNvSpPr txBox="1"/>
          <p:nvPr>
            <p:ph type="ctrTitle"/>
          </p:nvPr>
        </p:nvSpPr>
        <p:spPr>
          <a:xfrm>
            <a:off x="1524000" y="1"/>
            <a:ext cx="9144000" cy="7391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Mệnh đề DEFAULT</a:t>
            </a:r>
            <a:endParaRPr/>
          </a:p>
        </p:txBody>
      </p:sp>
      <p:sp>
        <p:nvSpPr>
          <p:cNvPr id="386" name="Google Shape;386;p187"/>
          <p:cNvSpPr txBox="1"/>
          <p:nvPr>
            <p:ph idx="1" type="subTitle"/>
          </p:nvPr>
        </p:nvSpPr>
        <p:spPr>
          <a:xfrm>
            <a:off x="1524000" y="1012958"/>
            <a:ext cx="9144000" cy="4244842"/>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Chỉ định giá trị mặc định cho một cột trong bảng </a:t>
            </a:r>
            <a:endParaRPr/>
          </a:p>
          <a:p>
            <a:pPr indent="-406400" lvl="0" marL="457200" rtl="0" algn="l">
              <a:lnSpc>
                <a:spcPct val="90000"/>
              </a:lnSpc>
              <a:spcBef>
                <a:spcPts val="1000"/>
              </a:spcBef>
              <a:spcAft>
                <a:spcPts val="0"/>
              </a:spcAft>
              <a:buSzPts val="2400"/>
              <a:buNone/>
            </a:pPr>
            <a:r>
              <a:rPr lang="en-US"/>
              <a:t>Kiểu dữ liệu mặc định phải khớp với kiểu dữ liệu cột </a:t>
            </a:r>
            <a:endParaRPr/>
          </a:p>
          <a:p>
            <a:pPr indent="-406400" lvl="0" marL="457200" rtl="0" algn="l">
              <a:lnSpc>
                <a:spcPct val="90000"/>
              </a:lnSpc>
              <a:spcBef>
                <a:spcPts val="1000"/>
              </a:spcBef>
              <a:spcAft>
                <a:spcPts val="0"/>
              </a:spcAft>
              <a:buSzPts val="2400"/>
              <a:buNone/>
            </a:pPr>
            <a:r>
              <a:t/>
            </a:r>
            <a:endParaRPr/>
          </a:p>
        </p:txBody>
      </p:sp>
      <p:pic>
        <p:nvPicPr>
          <p:cNvPr id="387" name="Google Shape;387;p187"/>
          <p:cNvPicPr preferRelativeResize="0"/>
          <p:nvPr/>
        </p:nvPicPr>
        <p:blipFill rotWithShape="1">
          <a:blip r:embed="rId3">
            <a:alphaModFix/>
          </a:blip>
          <a:srcRect b="0" l="0" r="0" t="0"/>
          <a:stretch/>
        </p:blipFill>
        <p:spPr>
          <a:xfrm>
            <a:off x="1165242" y="2787133"/>
            <a:ext cx="8991718" cy="186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0"/>
          <p:cNvSpPr txBox="1"/>
          <p:nvPr>
            <p:ph type="title"/>
          </p:nvPr>
        </p:nvSpPr>
        <p:spPr>
          <a:xfrm>
            <a:off x="838200" y="173421"/>
            <a:ext cx="10515600" cy="10878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NATURAL JOIN</a:t>
            </a:r>
            <a:endParaRPr/>
          </a:p>
        </p:txBody>
      </p:sp>
      <p:sp>
        <p:nvSpPr>
          <p:cNvPr id="107" name="Google Shape;107;p140"/>
          <p:cNvSpPr txBox="1"/>
          <p:nvPr>
            <p:ph idx="1" type="body"/>
          </p:nvPr>
        </p:nvSpPr>
        <p:spPr>
          <a:xfrm>
            <a:off x="838200" y="1497723"/>
            <a:ext cx="10515600" cy="467923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Natural join  là một loại join được sử dụng để kết hợp các hàng từ hai hoặc nhiều bảng dựa trên các cột có cùng tên  và kiểu dữ liệu.</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Natural join được sử dụng khi kết hợp dữ liệu từ các bảng mà có các cột cùng tên và không cần chỉ định các cột kết nối</a:t>
            </a:r>
            <a:endParaRPr>
              <a:latin typeface="Calibri"/>
              <a:ea typeface="Calibri"/>
              <a:cs typeface="Calibri"/>
              <a:sym typeface="Calibri"/>
            </a:endParaRPr>
          </a:p>
        </p:txBody>
      </p:sp>
      <p:pic>
        <p:nvPicPr>
          <p:cNvPr id="108" name="Google Shape;108;p140"/>
          <p:cNvPicPr preferRelativeResize="0"/>
          <p:nvPr/>
        </p:nvPicPr>
        <p:blipFill rotWithShape="1">
          <a:blip r:embed="rId3">
            <a:alphaModFix/>
          </a:blip>
          <a:srcRect b="0" l="0" r="0" t="0"/>
          <a:stretch/>
        </p:blipFill>
        <p:spPr>
          <a:xfrm>
            <a:off x="1142308" y="3476482"/>
            <a:ext cx="9907383" cy="203863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88"/>
          <p:cNvSpPr txBox="1"/>
          <p:nvPr>
            <p:ph type="ctrTitle"/>
          </p:nvPr>
        </p:nvSpPr>
        <p:spPr>
          <a:xfrm>
            <a:off x="1524000" y="1"/>
            <a:ext cx="9144000" cy="62068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51515"/>
              <a:buNone/>
            </a:pPr>
            <a:r>
              <a:rPr lang="en-US" sz="4400"/>
              <a:t>Kiểu dữ liệu của bảng </a:t>
            </a:r>
            <a:endParaRPr/>
          </a:p>
        </p:txBody>
      </p:sp>
      <p:sp>
        <p:nvSpPr>
          <p:cNvPr id="393" name="Google Shape;393;p188"/>
          <p:cNvSpPr txBox="1"/>
          <p:nvPr>
            <p:ph idx="1" type="subTitle"/>
          </p:nvPr>
        </p:nvSpPr>
        <p:spPr>
          <a:xfrm>
            <a:off x="1524000" y="781396"/>
            <a:ext cx="9144000" cy="447640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t/>
            </a:r>
            <a:endParaRPr/>
          </a:p>
        </p:txBody>
      </p:sp>
      <p:pic>
        <p:nvPicPr>
          <p:cNvPr id="394" name="Google Shape;394;p188"/>
          <p:cNvPicPr preferRelativeResize="0"/>
          <p:nvPr/>
        </p:nvPicPr>
        <p:blipFill rotWithShape="1">
          <a:blip r:embed="rId3">
            <a:alphaModFix/>
          </a:blip>
          <a:srcRect b="0" l="0" r="0" t="0"/>
          <a:stretch/>
        </p:blipFill>
        <p:spPr>
          <a:xfrm>
            <a:off x="1523999" y="728417"/>
            <a:ext cx="8811491" cy="566407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89"/>
          <p:cNvSpPr txBox="1"/>
          <p:nvPr>
            <p:ph type="ctrTitle"/>
          </p:nvPr>
        </p:nvSpPr>
        <p:spPr>
          <a:xfrm>
            <a:off x="1524000" y="1"/>
            <a:ext cx="9144000" cy="84235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400"/>
              <a:t>CREATE TABLE</a:t>
            </a:r>
            <a:endParaRPr/>
          </a:p>
        </p:txBody>
      </p:sp>
      <p:sp>
        <p:nvSpPr>
          <p:cNvPr id="400" name="Google Shape;400;p189"/>
          <p:cNvSpPr txBox="1"/>
          <p:nvPr>
            <p:ph idx="1" type="subTitle"/>
          </p:nvPr>
        </p:nvSpPr>
        <p:spPr>
          <a:xfrm>
            <a:off x="1524000" y="953193"/>
            <a:ext cx="9144000" cy="4904509"/>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Tạo bảng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rPr lang="en-US"/>
              <a:t>Xác nhận bảng đã tạo :</a:t>
            </a:r>
            <a:endParaRPr/>
          </a:p>
        </p:txBody>
      </p:sp>
      <p:pic>
        <p:nvPicPr>
          <p:cNvPr id="401" name="Google Shape;401;p189"/>
          <p:cNvPicPr preferRelativeResize="0"/>
          <p:nvPr/>
        </p:nvPicPr>
        <p:blipFill rotWithShape="1">
          <a:blip r:embed="rId3">
            <a:alphaModFix/>
          </a:blip>
          <a:srcRect b="0" l="0" r="0" t="0"/>
          <a:stretch/>
        </p:blipFill>
        <p:spPr>
          <a:xfrm>
            <a:off x="1463266" y="1535799"/>
            <a:ext cx="8161921" cy="1421535"/>
          </a:xfrm>
          <a:prstGeom prst="rect">
            <a:avLst/>
          </a:prstGeom>
          <a:noFill/>
          <a:ln>
            <a:noFill/>
          </a:ln>
        </p:spPr>
      </p:pic>
      <p:pic>
        <p:nvPicPr>
          <p:cNvPr id="402" name="Google Shape;402;p189"/>
          <p:cNvPicPr preferRelativeResize="0"/>
          <p:nvPr/>
        </p:nvPicPr>
        <p:blipFill rotWithShape="1">
          <a:blip r:embed="rId4">
            <a:alphaModFix/>
          </a:blip>
          <a:srcRect b="0" l="0" r="0" t="0"/>
          <a:stretch/>
        </p:blipFill>
        <p:spPr>
          <a:xfrm>
            <a:off x="1463266" y="2957334"/>
            <a:ext cx="6494785" cy="693920"/>
          </a:xfrm>
          <a:prstGeom prst="rect">
            <a:avLst/>
          </a:prstGeom>
          <a:noFill/>
          <a:ln>
            <a:noFill/>
          </a:ln>
        </p:spPr>
      </p:pic>
      <p:pic>
        <p:nvPicPr>
          <p:cNvPr id="403" name="Google Shape;403;p189"/>
          <p:cNvPicPr preferRelativeResize="0"/>
          <p:nvPr/>
        </p:nvPicPr>
        <p:blipFill rotWithShape="1">
          <a:blip r:embed="rId5">
            <a:alphaModFix/>
          </a:blip>
          <a:srcRect b="0" l="0" r="0" t="0"/>
          <a:stretch/>
        </p:blipFill>
        <p:spPr>
          <a:xfrm>
            <a:off x="1005235" y="4362486"/>
            <a:ext cx="9224961" cy="867304"/>
          </a:xfrm>
          <a:prstGeom prst="rect">
            <a:avLst/>
          </a:prstGeom>
          <a:noFill/>
          <a:ln>
            <a:noFill/>
          </a:ln>
        </p:spPr>
      </p:pic>
      <p:pic>
        <p:nvPicPr>
          <p:cNvPr id="404" name="Google Shape;404;p189"/>
          <p:cNvPicPr preferRelativeResize="0"/>
          <p:nvPr/>
        </p:nvPicPr>
        <p:blipFill rotWithShape="1">
          <a:blip r:embed="rId6">
            <a:alphaModFix/>
          </a:blip>
          <a:srcRect b="0" l="0" r="0" t="0"/>
          <a:stretch/>
        </p:blipFill>
        <p:spPr>
          <a:xfrm>
            <a:off x="1387620" y="4976598"/>
            <a:ext cx="7861674" cy="179892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90"/>
          <p:cNvSpPr txBox="1"/>
          <p:nvPr>
            <p:ph type="ctrTitle"/>
          </p:nvPr>
        </p:nvSpPr>
        <p:spPr>
          <a:xfrm>
            <a:off x="1524000" y="0"/>
            <a:ext cx="9144000" cy="12703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CONSTRAINTS</a:t>
            </a:r>
            <a:endParaRPr/>
          </a:p>
        </p:txBody>
      </p:sp>
      <p:sp>
        <p:nvSpPr>
          <p:cNvPr id="410" name="Google Shape;410;p190"/>
          <p:cNvSpPr txBox="1"/>
          <p:nvPr>
            <p:ph idx="1" type="subTitle"/>
          </p:nvPr>
        </p:nvSpPr>
        <p:spPr>
          <a:xfrm>
            <a:off x="1524000" y="1587879"/>
            <a:ext cx="9144000" cy="456652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Là một quy tắc được định nghĩa để đảm bảo tính toàn vẹn của dữ liệu trong cơ sở dữ liệu</a:t>
            </a:r>
            <a:endParaRPr/>
          </a:p>
          <a:p>
            <a:pPr indent="-406400" lvl="0" marL="457200" rtl="0" algn="l">
              <a:lnSpc>
                <a:spcPct val="90000"/>
              </a:lnSpc>
              <a:spcBef>
                <a:spcPts val="1000"/>
              </a:spcBef>
              <a:spcAft>
                <a:spcPts val="0"/>
              </a:spcAft>
              <a:buSzPts val="2400"/>
              <a:buNone/>
            </a:pPr>
            <a:r>
              <a:rPr lang="en-US"/>
              <a:t>Các loại CONSTRAINTS phổ biến trong ORACLE:</a:t>
            </a:r>
            <a:endParaRPr/>
          </a:p>
          <a:p>
            <a:pPr indent="-406400" lvl="0" marL="457200" rtl="0" algn="l">
              <a:lnSpc>
                <a:spcPct val="90000"/>
              </a:lnSpc>
              <a:spcBef>
                <a:spcPts val="1000"/>
              </a:spcBef>
              <a:spcAft>
                <a:spcPts val="0"/>
              </a:spcAft>
              <a:buSzPts val="2400"/>
              <a:buFont typeface="Calibri"/>
              <a:buChar char="-"/>
            </a:pPr>
            <a:r>
              <a:rPr lang="en-US"/>
              <a:t>NOT NULL </a:t>
            </a:r>
            <a:endParaRPr/>
          </a:p>
          <a:p>
            <a:pPr indent="-406400" lvl="0" marL="457200" rtl="0" algn="l">
              <a:lnSpc>
                <a:spcPct val="90000"/>
              </a:lnSpc>
              <a:spcBef>
                <a:spcPts val="1000"/>
              </a:spcBef>
              <a:spcAft>
                <a:spcPts val="0"/>
              </a:spcAft>
              <a:buSzPts val="2400"/>
              <a:buFont typeface="Calibri"/>
              <a:buChar char="-"/>
            </a:pPr>
            <a:r>
              <a:rPr lang="en-US"/>
              <a:t>UNIQUE </a:t>
            </a:r>
            <a:endParaRPr/>
          </a:p>
          <a:p>
            <a:pPr indent="-406400" lvl="0" marL="457200" rtl="0" algn="l">
              <a:lnSpc>
                <a:spcPct val="90000"/>
              </a:lnSpc>
              <a:spcBef>
                <a:spcPts val="1000"/>
              </a:spcBef>
              <a:spcAft>
                <a:spcPts val="0"/>
              </a:spcAft>
              <a:buSzPts val="2400"/>
              <a:buFont typeface="Calibri"/>
              <a:buChar char="-"/>
            </a:pPr>
            <a:r>
              <a:rPr lang="en-US"/>
              <a:t>PRIMARY KEY </a:t>
            </a:r>
            <a:endParaRPr/>
          </a:p>
          <a:p>
            <a:pPr indent="-406400" lvl="0" marL="457200" rtl="0" algn="l">
              <a:lnSpc>
                <a:spcPct val="90000"/>
              </a:lnSpc>
              <a:spcBef>
                <a:spcPts val="1000"/>
              </a:spcBef>
              <a:spcAft>
                <a:spcPts val="0"/>
              </a:spcAft>
              <a:buSzPts val="2400"/>
              <a:buFont typeface="Calibri"/>
              <a:buChar char="-"/>
            </a:pPr>
            <a:r>
              <a:rPr lang="en-US"/>
              <a:t>FOREIGN KEY </a:t>
            </a:r>
            <a:endParaRPr/>
          </a:p>
          <a:p>
            <a:pPr indent="-406400" lvl="0" marL="457200" rtl="0" algn="l">
              <a:lnSpc>
                <a:spcPct val="90000"/>
              </a:lnSpc>
              <a:spcBef>
                <a:spcPts val="1000"/>
              </a:spcBef>
              <a:spcAft>
                <a:spcPts val="0"/>
              </a:spcAft>
              <a:buSzPts val="2400"/>
              <a:buFont typeface="Calibri"/>
              <a:buChar char="-"/>
            </a:pPr>
            <a:r>
              <a:rPr lang="en-US"/>
              <a:t>CHECK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91"/>
          <p:cNvSpPr txBox="1"/>
          <p:nvPr>
            <p:ph type="ctrTitle"/>
          </p:nvPr>
        </p:nvSpPr>
        <p:spPr>
          <a:xfrm>
            <a:off x="1524000" y="1100565"/>
            <a:ext cx="9144000" cy="68990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51515"/>
              <a:buNone/>
            </a:pPr>
            <a:r>
              <a:rPr lang="en-US" sz="4400"/>
              <a:t>Cấu trúc:</a:t>
            </a:r>
            <a:endParaRPr/>
          </a:p>
        </p:txBody>
      </p:sp>
      <p:sp>
        <p:nvSpPr>
          <p:cNvPr id="416" name="Google Shape;416;p191"/>
          <p:cNvSpPr txBox="1"/>
          <p:nvPr>
            <p:ph idx="1" type="subTitle"/>
          </p:nvPr>
        </p:nvSpPr>
        <p:spPr>
          <a:xfrm>
            <a:off x="1524000" y="2108048"/>
            <a:ext cx="9144000" cy="3149752"/>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417" name="Google Shape;417;p191"/>
          <p:cNvPicPr preferRelativeResize="0"/>
          <p:nvPr/>
        </p:nvPicPr>
        <p:blipFill rotWithShape="1">
          <a:blip r:embed="rId3">
            <a:alphaModFix/>
          </a:blip>
          <a:srcRect b="0" l="0" r="0" t="0"/>
          <a:stretch/>
        </p:blipFill>
        <p:spPr>
          <a:xfrm>
            <a:off x="1562327" y="2108048"/>
            <a:ext cx="9261943" cy="178999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92"/>
          <p:cNvSpPr txBox="1"/>
          <p:nvPr>
            <p:ph type="ctrTitle"/>
          </p:nvPr>
        </p:nvSpPr>
        <p:spPr>
          <a:xfrm>
            <a:off x="1524000" y="1"/>
            <a:ext cx="9144000" cy="73918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Xác định CONSTRAINT</a:t>
            </a:r>
            <a:endParaRPr/>
          </a:p>
        </p:txBody>
      </p:sp>
      <p:sp>
        <p:nvSpPr>
          <p:cNvPr id="423" name="Google Shape;423;p192"/>
          <p:cNvSpPr txBox="1"/>
          <p:nvPr>
            <p:ph idx="1" type="subTitle"/>
          </p:nvPr>
        </p:nvSpPr>
        <p:spPr>
          <a:xfrm>
            <a:off x="1524000" y="859646"/>
            <a:ext cx="9144000" cy="439815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CONSTRAINTS ở cấp colum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rPr lang="en-US"/>
              <a:t>CONSTRAINTS ở cấp bảng </a:t>
            </a:r>
            <a:endParaRPr/>
          </a:p>
        </p:txBody>
      </p:sp>
      <p:pic>
        <p:nvPicPr>
          <p:cNvPr id="424" name="Google Shape;424;p192"/>
          <p:cNvPicPr preferRelativeResize="0"/>
          <p:nvPr/>
        </p:nvPicPr>
        <p:blipFill rotWithShape="1">
          <a:blip r:embed="rId3">
            <a:alphaModFix/>
          </a:blip>
          <a:srcRect b="0" l="0" r="0" t="0"/>
          <a:stretch/>
        </p:blipFill>
        <p:spPr>
          <a:xfrm>
            <a:off x="1445468" y="1542422"/>
            <a:ext cx="7276923" cy="1473061"/>
          </a:xfrm>
          <a:prstGeom prst="rect">
            <a:avLst/>
          </a:prstGeom>
          <a:noFill/>
          <a:ln>
            <a:noFill/>
          </a:ln>
        </p:spPr>
      </p:pic>
      <p:pic>
        <p:nvPicPr>
          <p:cNvPr id="425" name="Google Shape;425;p192"/>
          <p:cNvPicPr preferRelativeResize="0"/>
          <p:nvPr/>
        </p:nvPicPr>
        <p:blipFill rotWithShape="1">
          <a:blip r:embed="rId4">
            <a:alphaModFix/>
          </a:blip>
          <a:srcRect b="0" l="0" r="0" t="0"/>
          <a:stretch/>
        </p:blipFill>
        <p:spPr>
          <a:xfrm>
            <a:off x="1399260" y="3905792"/>
            <a:ext cx="7323131" cy="215524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93"/>
          <p:cNvSpPr txBox="1"/>
          <p:nvPr>
            <p:ph type="ctrTitle"/>
          </p:nvPr>
        </p:nvSpPr>
        <p:spPr>
          <a:xfrm>
            <a:off x="1524000" y="249695"/>
            <a:ext cx="9144000" cy="7632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400"/>
              <a:t>NOT NULL CONSTRAINT</a:t>
            </a:r>
            <a:endParaRPr/>
          </a:p>
        </p:txBody>
      </p:sp>
      <p:sp>
        <p:nvSpPr>
          <p:cNvPr id="431" name="Google Shape;431;p193"/>
          <p:cNvSpPr txBox="1"/>
          <p:nvPr>
            <p:ph idx="1" type="subTitle"/>
          </p:nvPr>
        </p:nvSpPr>
        <p:spPr>
          <a:xfrm>
            <a:off x="1524000" y="903449"/>
            <a:ext cx="9144000" cy="4354351"/>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Đảm bảo rằng một cột không được chứa giá trị NULL:</a:t>
            </a:r>
            <a:endParaRPr/>
          </a:p>
          <a:p>
            <a:pPr indent="-406400" lvl="0" marL="457200" rtl="0" algn="l">
              <a:lnSpc>
                <a:spcPct val="90000"/>
              </a:lnSpc>
              <a:spcBef>
                <a:spcPts val="1000"/>
              </a:spcBef>
              <a:spcAft>
                <a:spcPts val="0"/>
              </a:spcAft>
              <a:buSzPts val="2400"/>
              <a:buNone/>
            </a:pPr>
            <a:r>
              <a:t/>
            </a:r>
            <a:endParaRPr/>
          </a:p>
        </p:txBody>
      </p:sp>
      <p:pic>
        <p:nvPicPr>
          <p:cNvPr id="432" name="Google Shape;432;p193"/>
          <p:cNvPicPr preferRelativeResize="0"/>
          <p:nvPr/>
        </p:nvPicPr>
        <p:blipFill rotWithShape="1">
          <a:blip r:embed="rId3">
            <a:alphaModFix/>
          </a:blip>
          <a:srcRect b="0" l="0" r="0" t="0"/>
          <a:stretch/>
        </p:blipFill>
        <p:spPr>
          <a:xfrm>
            <a:off x="1524000" y="1557203"/>
            <a:ext cx="8664044" cy="4203214"/>
          </a:xfrm>
          <a:prstGeom prst="rect">
            <a:avLst/>
          </a:prstGeom>
          <a:noFill/>
          <a:ln>
            <a:noFill/>
          </a:ln>
        </p:spPr>
      </p:pic>
      <p:sp>
        <p:nvSpPr>
          <p:cNvPr id="433" name="Google Shape;433;p193"/>
          <p:cNvSpPr txBox="1"/>
          <p:nvPr/>
        </p:nvSpPr>
        <p:spPr>
          <a:xfrm>
            <a:off x="5946339" y="6231061"/>
            <a:ext cx="347691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Không có ràng buộc NOT NULL bất kì hang nào cũng có thể chứa giá trị NULL</a:t>
            </a:r>
            <a:endParaRPr/>
          </a:p>
        </p:txBody>
      </p:sp>
      <p:cxnSp>
        <p:nvCxnSpPr>
          <p:cNvPr id="434" name="Google Shape;434;p193"/>
          <p:cNvCxnSpPr>
            <a:endCxn id="432" idx="2"/>
          </p:cNvCxnSpPr>
          <p:nvPr/>
        </p:nvCxnSpPr>
        <p:spPr>
          <a:xfrm rot="10800000">
            <a:off x="5856022" y="5760417"/>
            <a:ext cx="1125300" cy="580200"/>
          </a:xfrm>
          <a:prstGeom prst="straightConnector1">
            <a:avLst/>
          </a:prstGeom>
          <a:noFill/>
          <a:ln cap="flat" cmpd="sng" w="9525">
            <a:solidFill>
              <a:srgbClr val="EB792A"/>
            </a:solidFill>
            <a:prstDash val="solid"/>
            <a:round/>
            <a:headEnd len="sm" w="sm" type="none"/>
            <a:tailEnd len="med" w="med" type="triangle"/>
          </a:ln>
        </p:spPr>
      </p:cxnSp>
      <p:cxnSp>
        <p:nvCxnSpPr>
          <p:cNvPr id="435" name="Google Shape;435;p193"/>
          <p:cNvCxnSpPr/>
          <p:nvPr/>
        </p:nvCxnSpPr>
        <p:spPr>
          <a:xfrm rot="10800000">
            <a:off x="7008575" y="5760417"/>
            <a:ext cx="0" cy="580153"/>
          </a:xfrm>
          <a:prstGeom prst="straightConnector1">
            <a:avLst/>
          </a:prstGeom>
          <a:noFill/>
          <a:ln cap="flat" cmpd="sng" w="9525">
            <a:solidFill>
              <a:srgbClr val="EB792A"/>
            </a:solidFill>
            <a:prstDash val="solid"/>
            <a:round/>
            <a:headEnd len="sm" w="sm" type="none"/>
            <a:tailEnd len="med" w="med" type="triangle"/>
          </a:ln>
        </p:spPr>
      </p:cxnSp>
      <p:sp>
        <p:nvSpPr>
          <p:cNvPr id="436" name="Google Shape;436;p193"/>
          <p:cNvSpPr txBox="1"/>
          <p:nvPr/>
        </p:nvSpPr>
        <p:spPr>
          <a:xfrm>
            <a:off x="10737356" y="3429000"/>
            <a:ext cx="125935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NOT NULL</a:t>
            </a:r>
            <a:endParaRPr/>
          </a:p>
        </p:txBody>
      </p:sp>
      <p:cxnSp>
        <p:nvCxnSpPr>
          <p:cNvPr id="437" name="Google Shape;437;p193"/>
          <p:cNvCxnSpPr>
            <a:stCxn id="436" idx="1"/>
          </p:cNvCxnSpPr>
          <p:nvPr/>
        </p:nvCxnSpPr>
        <p:spPr>
          <a:xfrm rot="10800000">
            <a:off x="10134956" y="3553489"/>
            <a:ext cx="602400" cy="29400"/>
          </a:xfrm>
          <a:prstGeom prst="straightConnector1">
            <a:avLst/>
          </a:prstGeom>
          <a:noFill/>
          <a:ln cap="flat" cmpd="sng" w="9525">
            <a:solidFill>
              <a:srgbClr val="EB792A"/>
            </a:solidFill>
            <a:prstDash val="solid"/>
            <a:round/>
            <a:headEnd len="sm" w="sm" type="none"/>
            <a:tailEnd len="med" w="med" type="triangle"/>
          </a:ln>
        </p:spPr>
      </p:cxnSp>
      <p:sp>
        <p:nvSpPr>
          <p:cNvPr id="438" name="Google Shape;438;p193"/>
          <p:cNvSpPr txBox="1"/>
          <p:nvPr/>
        </p:nvSpPr>
        <p:spPr>
          <a:xfrm>
            <a:off x="3767109" y="6340570"/>
            <a:ext cx="119364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NOT NULL</a:t>
            </a:r>
            <a:endParaRPr/>
          </a:p>
        </p:txBody>
      </p:sp>
      <p:cxnSp>
        <p:nvCxnSpPr>
          <p:cNvPr id="439" name="Google Shape;439;p193"/>
          <p:cNvCxnSpPr/>
          <p:nvPr/>
        </p:nvCxnSpPr>
        <p:spPr>
          <a:xfrm flipH="1" rot="10800000">
            <a:off x="4533672" y="5760417"/>
            <a:ext cx="358613" cy="580153"/>
          </a:xfrm>
          <a:prstGeom prst="straightConnector1">
            <a:avLst/>
          </a:prstGeom>
          <a:noFill/>
          <a:ln cap="flat" cmpd="sng" w="9525">
            <a:solidFill>
              <a:srgbClr val="EB792A"/>
            </a:solidFill>
            <a:prstDash val="solid"/>
            <a:round/>
            <a:headEnd len="sm" w="sm" type="none"/>
            <a:tailEnd len="med" w="med" type="triangle"/>
          </a:ln>
        </p:spPr>
      </p:cxnSp>
      <p:cxnSp>
        <p:nvCxnSpPr>
          <p:cNvPr id="440" name="Google Shape;440;p193"/>
          <p:cNvCxnSpPr/>
          <p:nvPr/>
        </p:nvCxnSpPr>
        <p:spPr>
          <a:xfrm rot="10800000">
            <a:off x="3882093" y="5760417"/>
            <a:ext cx="243629" cy="580153"/>
          </a:xfrm>
          <a:prstGeom prst="straightConnector1">
            <a:avLst/>
          </a:prstGeom>
          <a:noFill/>
          <a:ln cap="flat" cmpd="sng" w="9525">
            <a:solidFill>
              <a:srgbClr val="EB792A"/>
            </a:solidFill>
            <a:prstDash val="solid"/>
            <a:round/>
            <a:headEnd len="sm" w="sm"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94"/>
          <p:cNvSpPr txBox="1"/>
          <p:nvPr>
            <p:ph type="ctrTitle"/>
          </p:nvPr>
        </p:nvSpPr>
        <p:spPr>
          <a:xfrm>
            <a:off x="1524000" y="131411"/>
            <a:ext cx="9144000" cy="74466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UNIQUE CONSTRAINT</a:t>
            </a:r>
            <a:endParaRPr/>
          </a:p>
        </p:txBody>
      </p:sp>
      <p:sp>
        <p:nvSpPr>
          <p:cNvPr id="446" name="Google Shape;446;p194"/>
          <p:cNvSpPr txBox="1"/>
          <p:nvPr>
            <p:ph idx="1" type="subTitle"/>
          </p:nvPr>
        </p:nvSpPr>
        <p:spPr>
          <a:xfrm>
            <a:off x="1524000" y="1034859"/>
            <a:ext cx="9144000" cy="4862199"/>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rPr lang="en-US"/>
              <a:t>Đảm bảo rằng tất cả các giá trị trong một cột hoặc một tập hợp các cột là duy nhất, không trùng lặp</a:t>
            </a:r>
            <a:endParaRPr/>
          </a:p>
        </p:txBody>
      </p:sp>
      <p:pic>
        <p:nvPicPr>
          <p:cNvPr id="447" name="Google Shape;447;p194"/>
          <p:cNvPicPr preferRelativeResize="0"/>
          <p:nvPr/>
        </p:nvPicPr>
        <p:blipFill rotWithShape="1">
          <a:blip r:embed="rId3">
            <a:alphaModFix/>
          </a:blip>
          <a:srcRect b="0" l="0" r="0" t="0"/>
          <a:stretch/>
        </p:blipFill>
        <p:spPr>
          <a:xfrm>
            <a:off x="2887447" y="1063607"/>
            <a:ext cx="5706271" cy="2648320"/>
          </a:xfrm>
          <a:prstGeom prst="rect">
            <a:avLst/>
          </a:prstGeom>
          <a:noFill/>
          <a:ln>
            <a:noFill/>
          </a:ln>
        </p:spPr>
      </p:pic>
      <p:sp>
        <p:nvSpPr>
          <p:cNvPr id="448" name="Google Shape;448;p194"/>
          <p:cNvSpPr txBox="1"/>
          <p:nvPr/>
        </p:nvSpPr>
        <p:spPr>
          <a:xfrm>
            <a:off x="8612882" y="1600200"/>
            <a:ext cx="2967694" cy="3121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00000"/>
                </a:solidFill>
                <a:latin typeface="Arial"/>
                <a:ea typeface="Arial"/>
                <a:cs typeface="Arial"/>
                <a:sym typeface="Arial"/>
              </a:rPr>
              <a:t>Ràng buộc UNIQUE </a:t>
            </a:r>
            <a:endParaRPr/>
          </a:p>
        </p:txBody>
      </p:sp>
      <p:cxnSp>
        <p:nvCxnSpPr>
          <p:cNvPr id="449" name="Google Shape;449;p194"/>
          <p:cNvCxnSpPr>
            <a:stCxn id="448" idx="2"/>
          </p:cNvCxnSpPr>
          <p:nvPr/>
        </p:nvCxnSpPr>
        <p:spPr>
          <a:xfrm flipH="1">
            <a:off x="8651329" y="1912301"/>
            <a:ext cx="1445400" cy="936300"/>
          </a:xfrm>
          <a:prstGeom prst="straightConnector1">
            <a:avLst/>
          </a:prstGeom>
          <a:noFill/>
          <a:ln cap="flat" cmpd="sng" w="9525">
            <a:solidFill>
              <a:srgbClr val="5597D3"/>
            </a:solidFill>
            <a:prstDash val="solid"/>
            <a:round/>
            <a:headEnd len="sm" w="sm"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95"/>
          <p:cNvSpPr txBox="1"/>
          <p:nvPr>
            <p:ph type="ctrTitle"/>
          </p:nvPr>
        </p:nvSpPr>
        <p:spPr>
          <a:xfrm>
            <a:off x="1524000" y="205891"/>
            <a:ext cx="9144000" cy="7632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400"/>
              <a:t>PRIMARY KEY CONSTRAINT</a:t>
            </a:r>
            <a:endParaRPr/>
          </a:p>
        </p:txBody>
      </p:sp>
      <p:sp>
        <p:nvSpPr>
          <p:cNvPr id="455" name="Google Shape;455;p195"/>
          <p:cNvSpPr txBox="1"/>
          <p:nvPr>
            <p:ph idx="1" type="subTitle"/>
          </p:nvPr>
        </p:nvSpPr>
        <p:spPr>
          <a:xfrm>
            <a:off x="1523999" y="1270303"/>
            <a:ext cx="9856359" cy="5278333"/>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t/>
            </a:r>
            <a:endParaRPr/>
          </a:p>
          <a:p>
            <a:pPr indent="-406400" lvl="0" marL="457200" rtl="0" algn="ctr">
              <a:lnSpc>
                <a:spcPct val="90000"/>
              </a:lnSpc>
              <a:spcBef>
                <a:spcPts val="1000"/>
              </a:spcBef>
              <a:spcAft>
                <a:spcPts val="0"/>
              </a:spcAft>
              <a:buClr>
                <a:schemeClr val="dk1"/>
              </a:buClr>
              <a:buSzPts val="2400"/>
              <a:buNone/>
            </a:pPr>
            <a:r>
              <a:rPr lang="en-US"/>
              <a:t>Các giá trị trong cột khóa chính không được phép là giá trị null,và một bảng chỉ có thể có một khóa chính </a:t>
            </a:r>
            <a:endParaRPr/>
          </a:p>
        </p:txBody>
      </p:sp>
      <p:pic>
        <p:nvPicPr>
          <p:cNvPr id="456" name="Google Shape;456;p195"/>
          <p:cNvPicPr preferRelativeResize="0"/>
          <p:nvPr/>
        </p:nvPicPr>
        <p:blipFill rotWithShape="1">
          <a:blip r:embed="rId3">
            <a:alphaModFix/>
          </a:blip>
          <a:srcRect b="0" l="0" r="0" t="0"/>
          <a:stretch/>
        </p:blipFill>
        <p:spPr>
          <a:xfrm>
            <a:off x="2333817" y="1327418"/>
            <a:ext cx="8707065" cy="3381847"/>
          </a:xfrm>
          <a:prstGeom prst="rect">
            <a:avLst/>
          </a:prstGeom>
          <a:noFill/>
          <a:ln>
            <a:noFill/>
          </a:ln>
        </p:spPr>
      </p:pic>
      <p:sp>
        <p:nvSpPr>
          <p:cNvPr id="457" name="Google Shape;457;p195"/>
          <p:cNvSpPr txBox="1"/>
          <p:nvPr/>
        </p:nvSpPr>
        <p:spPr>
          <a:xfrm>
            <a:off x="251871" y="2283262"/>
            <a:ext cx="191093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00000"/>
                </a:solidFill>
                <a:latin typeface="Arial"/>
                <a:ea typeface="Arial"/>
                <a:cs typeface="Arial"/>
                <a:sym typeface="Arial"/>
              </a:rPr>
              <a:t>PRIMARY KEY CONSTRAINTS</a:t>
            </a:r>
            <a:endParaRPr/>
          </a:p>
        </p:txBody>
      </p:sp>
      <p:cxnSp>
        <p:nvCxnSpPr>
          <p:cNvPr id="458" name="Google Shape;458;p195"/>
          <p:cNvCxnSpPr/>
          <p:nvPr/>
        </p:nvCxnSpPr>
        <p:spPr>
          <a:xfrm>
            <a:off x="1002007" y="2806482"/>
            <a:ext cx="2934841" cy="1135841"/>
          </a:xfrm>
          <a:prstGeom prst="straightConnector1">
            <a:avLst/>
          </a:prstGeom>
          <a:noFill/>
          <a:ln cap="flat" cmpd="sng" w="9525">
            <a:solidFill>
              <a:srgbClr val="EB792A"/>
            </a:solidFill>
            <a:prstDash val="solid"/>
            <a:round/>
            <a:headEnd len="sm" w="sm"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96"/>
          <p:cNvSpPr txBox="1"/>
          <p:nvPr>
            <p:ph type="ctrTitle"/>
          </p:nvPr>
        </p:nvSpPr>
        <p:spPr>
          <a:xfrm>
            <a:off x="1524000" y="49280"/>
            <a:ext cx="9144000" cy="65705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FOREIGN KEY CONSTRAINT</a:t>
            </a:r>
            <a:endParaRPr/>
          </a:p>
        </p:txBody>
      </p:sp>
      <p:sp>
        <p:nvSpPr>
          <p:cNvPr id="464" name="Google Shape;464;p196"/>
          <p:cNvSpPr txBox="1"/>
          <p:nvPr>
            <p:ph idx="1" type="subTitle"/>
          </p:nvPr>
        </p:nvSpPr>
        <p:spPr>
          <a:xfrm>
            <a:off x="1524000" y="821317"/>
            <a:ext cx="9144000" cy="5929912"/>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rPr lang="en-US"/>
              <a:t>Đảm bảo rằng giá trị của một cột hoặc tập hợp các cột khớp với giá trị của khóa chính trong một bảng khác</a:t>
            </a:r>
            <a:endParaRPr/>
          </a:p>
        </p:txBody>
      </p:sp>
      <p:pic>
        <p:nvPicPr>
          <p:cNvPr id="465" name="Google Shape;465;p196"/>
          <p:cNvPicPr preferRelativeResize="0"/>
          <p:nvPr/>
        </p:nvPicPr>
        <p:blipFill rotWithShape="1">
          <a:blip r:embed="rId3">
            <a:alphaModFix/>
          </a:blip>
          <a:srcRect b="0" l="0" r="0" t="0"/>
          <a:stretch/>
        </p:blipFill>
        <p:spPr>
          <a:xfrm>
            <a:off x="1683413" y="1017805"/>
            <a:ext cx="6288001" cy="1697548"/>
          </a:xfrm>
          <a:prstGeom prst="rect">
            <a:avLst/>
          </a:prstGeom>
          <a:noFill/>
          <a:ln>
            <a:noFill/>
          </a:ln>
        </p:spPr>
      </p:pic>
      <p:sp>
        <p:nvSpPr>
          <p:cNvPr id="466" name="Google Shape;466;p196"/>
          <p:cNvSpPr txBox="1"/>
          <p:nvPr/>
        </p:nvSpPr>
        <p:spPr>
          <a:xfrm>
            <a:off x="8311732" y="1600200"/>
            <a:ext cx="223398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00000"/>
                </a:solidFill>
                <a:latin typeface="Arial"/>
                <a:ea typeface="Arial"/>
                <a:cs typeface="Arial"/>
                <a:sym typeface="Arial"/>
              </a:rPr>
              <a:t>Bảng DEPARTMENTS</a:t>
            </a:r>
            <a:endParaRPr/>
          </a:p>
        </p:txBody>
      </p:sp>
      <p:cxnSp>
        <p:nvCxnSpPr>
          <p:cNvPr id="467" name="Google Shape;467;p196"/>
          <p:cNvCxnSpPr/>
          <p:nvPr/>
        </p:nvCxnSpPr>
        <p:spPr>
          <a:xfrm flipH="1">
            <a:off x="7884647" y="1823325"/>
            <a:ext cx="1226500" cy="377806"/>
          </a:xfrm>
          <a:prstGeom prst="straightConnector1">
            <a:avLst/>
          </a:prstGeom>
          <a:noFill/>
          <a:ln cap="flat" cmpd="sng" w="9525">
            <a:solidFill>
              <a:srgbClr val="EB792A"/>
            </a:solidFill>
            <a:prstDash val="solid"/>
            <a:round/>
            <a:headEnd len="sm" w="sm" type="none"/>
            <a:tailEnd len="med" w="med" type="triangle"/>
          </a:ln>
        </p:spPr>
      </p:cxnSp>
      <p:sp>
        <p:nvSpPr>
          <p:cNvPr id="468" name="Google Shape;468;p196"/>
          <p:cNvSpPr txBox="1"/>
          <p:nvPr/>
        </p:nvSpPr>
        <p:spPr>
          <a:xfrm>
            <a:off x="54754" y="1483847"/>
            <a:ext cx="146548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00000"/>
                </a:solidFill>
                <a:latin typeface="Arial"/>
                <a:ea typeface="Arial"/>
                <a:cs typeface="Arial"/>
                <a:sym typeface="Arial"/>
              </a:rPr>
              <a:t>PRIMARY KEY</a:t>
            </a:r>
            <a:endParaRPr/>
          </a:p>
        </p:txBody>
      </p:sp>
      <p:cxnSp>
        <p:nvCxnSpPr>
          <p:cNvPr id="469" name="Google Shape;469;p196"/>
          <p:cNvCxnSpPr>
            <a:stCxn id="468" idx="2"/>
          </p:cNvCxnSpPr>
          <p:nvPr/>
        </p:nvCxnSpPr>
        <p:spPr>
          <a:xfrm>
            <a:off x="787498" y="1791624"/>
            <a:ext cx="909900" cy="464400"/>
          </a:xfrm>
          <a:prstGeom prst="straightConnector1">
            <a:avLst/>
          </a:prstGeom>
          <a:noFill/>
          <a:ln cap="flat" cmpd="sng" w="9525">
            <a:solidFill>
              <a:srgbClr val="EB792A"/>
            </a:solidFill>
            <a:prstDash val="solid"/>
            <a:round/>
            <a:headEnd len="sm" w="sm" type="none"/>
            <a:tailEnd len="med" w="med" type="triangle"/>
          </a:ln>
        </p:spPr>
      </p:cxnSp>
      <p:pic>
        <p:nvPicPr>
          <p:cNvPr id="470" name="Google Shape;470;p196"/>
          <p:cNvPicPr preferRelativeResize="0"/>
          <p:nvPr/>
        </p:nvPicPr>
        <p:blipFill rotWithShape="1">
          <a:blip r:embed="rId4">
            <a:alphaModFix/>
          </a:blip>
          <a:srcRect b="0" l="0" r="0" t="0"/>
          <a:stretch/>
        </p:blipFill>
        <p:spPr>
          <a:xfrm>
            <a:off x="1839115" y="3520873"/>
            <a:ext cx="6233139" cy="2129276"/>
          </a:xfrm>
          <a:prstGeom prst="rect">
            <a:avLst/>
          </a:prstGeom>
          <a:noFill/>
          <a:ln>
            <a:noFill/>
          </a:ln>
        </p:spPr>
      </p:pic>
      <p:sp>
        <p:nvSpPr>
          <p:cNvPr id="471" name="Google Shape;471;p196"/>
          <p:cNvSpPr txBox="1"/>
          <p:nvPr/>
        </p:nvSpPr>
        <p:spPr>
          <a:xfrm rot="-151472">
            <a:off x="169739" y="2921152"/>
            <a:ext cx="19766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00000"/>
                </a:solidFill>
                <a:latin typeface="Arial"/>
                <a:ea typeface="Arial"/>
                <a:cs typeface="Arial"/>
                <a:sym typeface="Arial"/>
              </a:rPr>
              <a:t>Bảng EMPLOYEES</a:t>
            </a:r>
            <a:endParaRPr/>
          </a:p>
        </p:txBody>
      </p:sp>
      <p:cxnSp>
        <p:nvCxnSpPr>
          <p:cNvPr id="472" name="Google Shape;472;p196"/>
          <p:cNvCxnSpPr/>
          <p:nvPr/>
        </p:nvCxnSpPr>
        <p:spPr>
          <a:xfrm>
            <a:off x="947662" y="3124635"/>
            <a:ext cx="1012958" cy="1467420"/>
          </a:xfrm>
          <a:prstGeom prst="straightConnector1">
            <a:avLst/>
          </a:prstGeom>
          <a:noFill/>
          <a:ln cap="flat" cmpd="sng" w="9525">
            <a:solidFill>
              <a:srgbClr val="EB792A"/>
            </a:solidFill>
            <a:prstDash val="solid"/>
            <a:round/>
            <a:headEnd len="sm" w="sm" type="none"/>
            <a:tailEnd len="med" w="med" type="triangle"/>
          </a:ln>
        </p:spPr>
      </p:cxnSp>
      <p:sp>
        <p:nvSpPr>
          <p:cNvPr id="473" name="Google Shape;473;p196"/>
          <p:cNvSpPr txBox="1"/>
          <p:nvPr/>
        </p:nvSpPr>
        <p:spPr>
          <a:xfrm>
            <a:off x="9237083" y="3932524"/>
            <a:ext cx="160430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00000"/>
                </a:solidFill>
                <a:latin typeface="Arial"/>
                <a:ea typeface="Arial"/>
                <a:cs typeface="Arial"/>
                <a:sym typeface="Arial"/>
              </a:rPr>
              <a:t>FOREIGN KEY</a:t>
            </a:r>
            <a:endParaRPr b="0" i="0" sz="1400" u="none" cap="none" strike="noStrike">
              <a:solidFill>
                <a:srgbClr val="C00000"/>
              </a:solidFill>
              <a:latin typeface="Arial"/>
              <a:ea typeface="Arial"/>
              <a:cs typeface="Arial"/>
              <a:sym typeface="Arial"/>
            </a:endParaRPr>
          </a:p>
        </p:txBody>
      </p:sp>
      <p:cxnSp>
        <p:nvCxnSpPr>
          <p:cNvPr id="474" name="Google Shape;474;p196"/>
          <p:cNvCxnSpPr/>
          <p:nvPr/>
        </p:nvCxnSpPr>
        <p:spPr>
          <a:xfrm flipH="1">
            <a:off x="7884647" y="4223509"/>
            <a:ext cx="2153550" cy="372330"/>
          </a:xfrm>
          <a:prstGeom prst="straightConnector1">
            <a:avLst/>
          </a:prstGeom>
          <a:noFill/>
          <a:ln cap="flat" cmpd="sng" w="9525">
            <a:solidFill>
              <a:srgbClr val="EB792A"/>
            </a:solidFill>
            <a:prstDash val="solid"/>
            <a:round/>
            <a:headEnd len="sm" w="sm" type="none"/>
            <a:tailEnd len="med" w="med" type="triangle"/>
          </a:ln>
        </p:spPr>
      </p:cxnSp>
      <p:cxnSp>
        <p:nvCxnSpPr>
          <p:cNvPr id="475" name="Google Shape;475;p196"/>
          <p:cNvCxnSpPr/>
          <p:nvPr/>
        </p:nvCxnSpPr>
        <p:spPr>
          <a:xfrm rot="10800000">
            <a:off x="2488646" y="2715353"/>
            <a:ext cx="0" cy="375565"/>
          </a:xfrm>
          <a:prstGeom prst="straightConnector1">
            <a:avLst/>
          </a:prstGeom>
          <a:noFill/>
          <a:ln cap="flat" cmpd="sng" w="9525">
            <a:solidFill>
              <a:srgbClr val="EB792A"/>
            </a:solidFill>
            <a:prstDash val="solid"/>
            <a:round/>
            <a:headEnd len="sm" w="sm" type="none"/>
            <a:tailEnd len="med" w="med" type="triangle"/>
          </a:ln>
        </p:spPr>
      </p:cxnSp>
      <p:cxnSp>
        <p:nvCxnSpPr>
          <p:cNvPr id="476" name="Google Shape;476;p196"/>
          <p:cNvCxnSpPr/>
          <p:nvPr/>
        </p:nvCxnSpPr>
        <p:spPr>
          <a:xfrm>
            <a:off x="2431100" y="3075040"/>
            <a:ext cx="4051832" cy="0"/>
          </a:xfrm>
          <a:prstGeom prst="straightConnector1">
            <a:avLst/>
          </a:prstGeom>
          <a:noFill/>
          <a:ln cap="flat" cmpd="sng" w="9525">
            <a:solidFill>
              <a:srgbClr val="EB792A"/>
            </a:solidFill>
            <a:prstDash val="solid"/>
            <a:round/>
            <a:headEnd len="sm" w="sm" type="none"/>
            <a:tailEnd len="sm" w="sm" type="none"/>
          </a:ln>
        </p:spPr>
      </p:cxnSp>
      <p:cxnSp>
        <p:nvCxnSpPr>
          <p:cNvPr id="477" name="Google Shape;477;p196"/>
          <p:cNvCxnSpPr/>
          <p:nvPr/>
        </p:nvCxnSpPr>
        <p:spPr>
          <a:xfrm>
            <a:off x="6447340" y="3075040"/>
            <a:ext cx="38329" cy="454621"/>
          </a:xfrm>
          <a:prstGeom prst="straightConnector1">
            <a:avLst/>
          </a:prstGeom>
          <a:noFill/>
          <a:ln cap="flat" cmpd="sng" w="9525">
            <a:solidFill>
              <a:srgbClr val="EB792A"/>
            </a:solidFill>
            <a:prstDash val="solid"/>
            <a:round/>
            <a:headEnd len="sm" w="sm"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97"/>
          <p:cNvSpPr txBox="1"/>
          <p:nvPr>
            <p:ph type="ctrTitle"/>
          </p:nvPr>
        </p:nvSpPr>
        <p:spPr>
          <a:xfrm>
            <a:off x="1524000" y="1"/>
            <a:ext cx="9144000" cy="11662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CHECK CONSTRAINT</a:t>
            </a:r>
            <a:endParaRPr/>
          </a:p>
        </p:txBody>
      </p:sp>
      <p:sp>
        <p:nvSpPr>
          <p:cNvPr id="483" name="Google Shape;483;p197"/>
          <p:cNvSpPr txBox="1"/>
          <p:nvPr>
            <p:ph idx="1" type="subTitle"/>
          </p:nvPr>
        </p:nvSpPr>
        <p:spPr>
          <a:xfrm>
            <a:off x="1524000" y="1631684"/>
            <a:ext cx="9144000" cy="3626116"/>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Đảm bảo rằng các giá trị trong một cột đáp ứng các điều kiện cụ thể được xác định bởi một biểu thức logic</a:t>
            </a:r>
            <a:endParaRPr/>
          </a:p>
        </p:txBody>
      </p:sp>
      <p:pic>
        <p:nvPicPr>
          <p:cNvPr id="484" name="Google Shape;484;p197"/>
          <p:cNvPicPr preferRelativeResize="0"/>
          <p:nvPr/>
        </p:nvPicPr>
        <p:blipFill rotWithShape="1">
          <a:blip r:embed="rId3">
            <a:alphaModFix/>
          </a:blip>
          <a:srcRect b="0" l="0" r="0" t="0"/>
          <a:stretch/>
        </p:blipFill>
        <p:spPr>
          <a:xfrm>
            <a:off x="1660658" y="3108377"/>
            <a:ext cx="8332037" cy="10172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1"/>
          <p:cNvSpPr txBox="1"/>
          <p:nvPr>
            <p:ph type="title"/>
          </p:nvPr>
        </p:nvSpPr>
        <p:spPr>
          <a:xfrm>
            <a:off x="838200" y="47298"/>
            <a:ext cx="10515600" cy="12770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VD:</a:t>
            </a:r>
            <a:endParaRPr/>
          </a:p>
        </p:txBody>
      </p:sp>
      <p:pic>
        <p:nvPicPr>
          <p:cNvPr id="114" name="Google Shape;114;p141"/>
          <p:cNvPicPr preferRelativeResize="0"/>
          <p:nvPr>
            <p:ph idx="1" type="body"/>
          </p:nvPr>
        </p:nvPicPr>
        <p:blipFill rotWithShape="1">
          <a:blip r:embed="rId3">
            <a:alphaModFix/>
          </a:blip>
          <a:srcRect b="0" l="0" r="0" t="0"/>
          <a:stretch/>
        </p:blipFill>
        <p:spPr>
          <a:xfrm>
            <a:off x="3678052" y="265692"/>
            <a:ext cx="5628858" cy="62686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98"/>
          <p:cNvSpPr txBox="1"/>
          <p:nvPr>
            <p:ph type="ctrTitle"/>
          </p:nvPr>
        </p:nvSpPr>
        <p:spPr>
          <a:xfrm>
            <a:off x="1524000" y="1"/>
            <a:ext cx="9144000" cy="102390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Tạo bảng với SUBQUERY</a:t>
            </a:r>
            <a:endParaRPr/>
          </a:p>
        </p:txBody>
      </p:sp>
      <p:sp>
        <p:nvSpPr>
          <p:cNvPr id="490" name="Google Shape;490;p198"/>
          <p:cNvSpPr txBox="1"/>
          <p:nvPr>
            <p:ph idx="1" type="subTitle"/>
          </p:nvPr>
        </p:nvSpPr>
        <p:spPr>
          <a:xfrm>
            <a:off x="1524000" y="1374338"/>
            <a:ext cx="9144000" cy="3883462"/>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rPr lang="en-US"/>
              <a:t>Tạo bảng và thêm các hàng bằng cách sử dụng CREATE TABLE kết hợp với AS subquery </a:t>
            </a:r>
            <a:endParaRPr/>
          </a:p>
        </p:txBody>
      </p:sp>
      <p:pic>
        <p:nvPicPr>
          <p:cNvPr id="491" name="Google Shape;491;p198"/>
          <p:cNvPicPr preferRelativeResize="0"/>
          <p:nvPr/>
        </p:nvPicPr>
        <p:blipFill rotWithShape="1">
          <a:blip r:embed="rId3">
            <a:alphaModFix/>
          </a:blip>
          <a:srcRect b="0" l="0" r="0" t="0"/>
          <a:stretch/>
        </p:blipFill>
        <p:spPr>
          <a:xfrm>
            <a:off x="1422364" y="1511278"/>
            <a:ext cx="9457354" cy="112787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99"/>
          <p:cNvSpPr txBox="1"/>
          <p:nvPr>
            <p:ph type="ctrTitle"/>
          </p:nvPr>
        </p:nvSpPr>
        <p:spPr>
          <a:xfrm>
            <a:off x="1524000" y="1"/>
            <a:ext cx="9144000" cy="58587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66666"/>
              <a:buNone/>
            </a:pPr>
            <a:r>
              <a:rPr lang="en-US" sz="4000"/>
              <a:t>VD:</a:t>
            </a:r>
            <a:endParaRPr/>
          </a:p>
        </p:txBody>
      </p:sp>
      <p:sp>
        <p:nvSpPr>
          <p:cNvPr id="497" name="Google Shape;497;p199"/>
          <p:cNvSpPr txBox="1"/>
          <p:nvPr>
            <p:ph idx="1" type="subTitle"/>
          </p:nvPr>
        </p:nvSpPr>
        <p:spPr>
          <a:xfrm>
            <a:off x="1524000" y="684431"/>
            <a:ext cx="9144000" cy="4573369"/>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t/>
            </a:r>
            <a:endParaRPr/>
          </a:p>
        </p:txBody>
      </p:sp>
      <p:pic>
        <p:nvPicPr>
          <p:cNvPr id="498" name="Google Shape;498;p199"/>
          <p:cNvPicPr preferRelativeResize="0"/>
          <p:nvPr/>
        </p:nvPicPr>
        <p:blipFill rotWithShape="1">
          <a:blip r:embed="rId3">
            <a:alphaModFix/>
          </a:blip>
          <a:srcRect b="0" l="0" r="0" t="0"/>
          <a:stretch/>
        </p:blipFill>
        <p:spPr>
          <a:xfrm>
            <a:off x="1524000" y="663070"/>
            <a:ext cx="5220429" cy="2400635"/>
          </a:xfrm>
          <a:prstGeom prst="rect">
            <a:avLst/>
          </a:prstGeom>
          <a:noFill/>
          <a:ln>
            <a:noFill/>
          </a:ln>
        </p:spPr>
      </p:pic>
      <p:pic>
        <p:nvPicPr>
          <p:cNvPr id="499" name="Google Shape;499;p199"/>
          <p:cNvPicPr preferRelativeResize="0"/>
          <p:nvPr/>
        </p:nvPicPr>
        <p:blipFill rotWithShape="1">
          <a:blip r:embed="rId4">
            <a:alphaModFix/>
          </a:blip>
          <a:srcRect b="0" l="0" r="0" t="0"/>
          <a:stretch/>
        </p:blipFill>
        <p:spPr>
          <a:xfrm>
            <a:off x="1876044" y="3429000"/>
            <a:ext cx="3829584" cy="53347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00"/>
          <p:cNvSpPr txBox="1"/>
          <p:nvPr>
            <p:ph type="ctrTitle"/>
          </p:nvPr>
        </p:nvSpPr>
        <p:spPr>
          <a:xfrm>
            <a:off x="1524000" y="0"/>
            <a:ext cx="9144000" cy="56397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66666"/>
              <a:buNone/>
            </a:pPr>
            <a:r>
              <a:rPr lang="en-US" sz="4000"/>
              <a:t>Câu lệnh ALTER TABLE</a:t>
            </a:r>
            <a:endParaRPr/>
          </a:p>
        </p:txBody>
      </p:sp>
      <p:sp>
        <p:nvSpPr>
          <p:cNvPr id="505" name="Google Shape;505;p200"/>
          <p:cNvSpPr txBox="1"/>
          <p:nvPr>
            <p:ph idx="1" type="subTitle"/>
          </p:nvPr>
        </p:nvSpPr>
        <p:spPr>
          <a:xfrm>
            <a:off x="1524000" y="421611"/>
            <a:ext cx="9144000" cy="483619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Sử dụng ALTER TABLE để thay đổi cấu trúc bảng hiện có </a:t>
            </a:r>
            <a:endParaRPr/>
          </a:p>
          <a:p>
            <a:pPr indent="-406400" lvl="0" marL="457200" rtl="0" algn="l">
              <a:lnSpc>
                <a:spcPct val="90000"/>
              </a:lnSpc>
              <a:spcBef>
                <a:spcPts val="1000"/>
              </a:spcBef>
              <a:spcAft>
                <a:spcPts val="0"/>
              </a:spcAft>
              <a:buSzPts val="2400"/>
              <a:buNone/>
            </a:pPr>
            <a:r>
              <a:t/>
            </a:r>
            <a:endParaRPr/>
          </a:p>
        </p:txBody>
      </p:sp>
      <p:pic>
        <p:nvPicPr>
          <p:cNvPr id="506" name="Google Shape;506;p200"/>
          <p:cNvPicPr preferRelativeResize="0"/>
          <p:nvPr/>
        </p:nvPicPr>
        <p:blipFill rotWithShape="1">
          <a:blip r:embed="rId3">
            <a:alphaModFix/>
          </a:blip>
          <a:srcRect b="0" l="0" r="0" t="0"/>
          <a:stretch/>
        </p:blipFill>
        <p:spPr>
          <a:xfrm>
            <a:off x="1433655" y="1412972"/>
            <a:ext cx="8394776" cy="1003656"/>
          </a:xfrm>
          <a:prstGeom prst="rect">
            <a:avLst/>
          </a:prstGeom>
          <a:noFill/>
          <a:ln>
            <a:noFill/>
          </a:ln>
        </p:spPr>
      </p:pic>
      <p:pic>
        <p:nvPicPr>
          <p:cNvPr id="507" name="Google Shape;507;p200"/>
          <p:cNvPicPr preferRelativeResize="0"/>
          <p:nvPr/>
        </p:nvPicPr>
        <p:blipFill rotWithShape="1">
          <a:blip r:embed="rId4">
            <a:alphaModFix/>
          </a:blip>
          <a:srcRect b="0" l="0" r="0" t="0"/>
          <a:stretch/>
        </p:blipFill>
        <p:spPr>
          <a:xfrm>
            <a:off x="1433655" y="2927881"/>
            <a:ext cx="8525275" cy="1002237"/>
          </a:xfrm>
          <a:prstGeom prst="rect">
            <a:avLst/>
          </a:prstGeom>
          <a:noFill/>
          <a:ln>
            <a:noFill/>
          </a:ln>
        </p:spPr>
      </p:pic>
      <p:pic>
        <p:nvPicPr>
          <p:cNvPr id="508" name="Google Shape;508;p200"/>
          <p:cNvPicPr preferRelativeResize="0"/>
          <p:nvPr/>
        </p:nvPicPr>
        <p:blipFill rotWithShape="1">
          <a:blip r:embed="rId5">
            <a:alphaModFix/>
          </a:blip>
          <a:srcRect b="0" l="0" r="0" t="0"/>
          <a:stretch/>
        </p:blipFill>
        <p:spPr>
          <a:xfrm>
            <a:off x="1489321" y="4756308"/>
            <a:ext cx="8563604" cy="98592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01"/>
          <p:cNvSpPr txBox="1"/>
          <p:nvPr>
            <p:ph type="ctrTitle"/>
          </p:nvPr>
        </p:nvSpPr>
        <p:spPr>
          <a:xfrm>
            <a:off x="1524000" y="1"/>
            <a:ext cx="9144000" cy="624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66666"/>
              <a:buNone/>
            </a:pPr>
            <a:r>
              <a:rPr lang="en-US" sz="4000"/>
              <a:t>Thêm một column</a:t>
            </a:r>
            <a:endParaRPr/>
          </a:p>
        </p:txBody>
      </p:sp>
      <p:sp>
        <p:nvSpPr>
          <p:cNvPr id="514" name="Google Shape;514;p201"/>
          <p:cNvSpPr txBox="1"/>
          <p:nvPr>
            <p:ph idx="1" type="subTitle"/>
          </p:nvPr>
        </p:nvSpPr>
        <p:spPr>
          <a:xfrm>
            <a:off x="1524000" y="684431"/>
            <a:ext cx="9144000" cy="4573369"/>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Sử dụng mệnh đề ADD để thêm một cột:</a:t>
            </a:r>
            <a:endParaRPr/>
          </a:p>
        </p:txBody>
      </p:sp>
      <p:pic>
        <p:nvPicPr>
          <p:cNvPr id="515" name="Google Shape;515;p201"/>
          <p:cNvPicPr preferRelativeResize="0"/>
          <p:nvPr/>
        </p:nvPicPr>
        <p:blipFill rotWithShape="1">
          <a:blip r:embed="rId3">
            <a:alphaModFix/>
          </a:blip>
          <a:srcRect b="0" l="0" r="0" t="0"/>
          <a:stretch/>
        </p:blipFill>
        <p:spPr>
          <a:xfrm>
            <a:off x="1704690" y="1600200"/>
            <a:ext cx="4686954" cy="857370"/>
          </a:xfrm>
          <a:prstGeom prst="rect">
            <a:avLst/>
          </a:prstGeom>
          <a:noFill/>
          <a:ln>
            <a:noFill/>
          </a:ln>
        </p:spPr>
      </p:pic>
      <p:pic>
        <p:nvPicPr>
          <p:cNvPr id="516" name="Google Shape;516;p201"/>
          <p:cNvPicPr preferRelativeResize="0"/>
          <p:nvPr/>
        </p:nvPicPr>
        <p:blipFill rotWithShape="1">
          <a:blip r:embed="rId4">
            <a:alphaModFix/>
          </a:blip>
          <a:srcRect b="0" l="0" r="0" t="0"/>
          <a:stretch/>
        </p:blipFill>
        <p:spPr>
          <a:xfrm>
            <a:off x="1834823" y="2632930"/>
            <a:ext cx="4010585" cy="676369"/>
          </a:xfrm>
          <a:prstGeom prst="rect">
            <a:avLst/>
          </a:prstGeom>
          <a:noFill/>
          <a:ln>
            <a:noFill/>
          </a:ln>
        </p:spPr>
      </p:pic>
      <p:pic>
        <p:nvPicPr>
          <p:cNvPr id="517" name="Google Shape;517;p201"/>
          <p:cNvPicPr preferRelativeResize="0"/>
          <p:nvPr/>
        </p:nvPicPr>
        <p:blipFill rotWithShape="1">
          <a:blip r:embed="rId5">
            <a:alphaModFix/>
          </a:blip>
          <a:srcRect b="0" l="0" r="0" t="0"/>
          <a:stretch/>
        </p:blipFill>
        <p:spPr>
          <a:xfrm>
            <a:off x="1794592" y="3682501"/>
            <a:ext cx="6467861" cy="2326803"/>
          </a:xfrm>
          <a:prstGeom prst="rect">
            <a:avLst/>
          </a:prstGeom>
          <a:noFill/>
          <a:ln>
            <a:noFill/>
          </a:ln>
        </p:spPr>
      </p:pic>
      <p:sp>
        <p:nvSpPr>
          <p:cNvPr id="518" name="Google Shape;518;p201"/>
          <p:cNvSpPr txBox="1"/>
          <p:nvPr/>
        </p:nvSpPr>
        <p:spPr>
          <a:xfrm>
            <a:off x="9603938" y="3484659"/>
            <a:ext cx="224493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Cột mới thêm nằm ở cuối cùng </a:t>
            </a:r>
            <a:endParaRPr/>
          </a:p>
        </p:txBody>
      </p:sp>
      <p:cxnSp>
        <p:nvCxnSpPr>
          <p:cNvPr id="519" name="Google Shape;519;p201"/>
          <p:cNvCxnSpPr>
            <a:stCxn id="518" idx="2"/>
          </p:cNvCxnSpPr>
          <p:nvPr/>
        </p:nvCxnSpPr>
        <p:spPr>
          <a:xfrm flipH="1">
            <a:off x="8070805" y="4007879"/>
            <a:ext cx="2655600" cy="1166400"/>
          </a:xfrm>
          <a:prstGeom prst="straightConnector1">
            <a:avLst/>
          </a:prstGeom>
          <a:noFill/>
          <a:ln cap="flat" cmpd="sng" w="9525">
            <a:solidFill>
              <a:srgbClr val="EB792A"/>
            </a:solidFill>
            <a:prstDash val="solid"/>
            <a:round/>
            <a:headEnd len="sm" w="sm"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202"/>
          <p:cNvSpPr txBox="1"/>
          <p:nvPr>
            <p:ph type="ctrTitle"/>
          </p:nvPr>
        </p:nvSpPr>
        <p:spPr>
          <a:xfrm>
            <a:off x="1524000" y="1"/>
            <a:ext cx="9144000" cy="6625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Sửa đổi một column</a:t>
            </a:r>
            <a:endParaRPr/>
          </a:p>
        </p:txBody>
      </p:sp>
      <p:sp>
        <p:nvSpPr>
          <p:cNvPr id="525" name="Google Shape;525;p202"/>
          <p:cNvSpPr txBox="1"/>
          <p:nvPr>
            <p:ph idx="1" type="subTitle"/>
          </p:nvPr>
        </p:nvSpPr>
        <p:spPr>
          <a:xfrm>
            <a:off x="1524000" y="865121"/>
            <a:ext cx="9144000" cy="4392679"/>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Có thể thay đổi kiểu dữ liệu,kích thước và giá trị mặc định của một cột </a:t>
            </a:r>
            <a:endParaRPr/>
          </a:p>
          <a:p>
            <a:pPr indent="-406400" lvl="0" marL="457200" rtl="0" algn="l">
              <a:lnSpc>
                <a:spcPct val="90000"/>
              </a:lnSpc>
              <a:spcBef>
                <a:spcPts val="1000"/>
              </a:spcBef>
              <a:spcAft>
                <a:spcPts val="0"/>
              </a:spcAft>
              <a:buSzPts val="2400"/>
              <a:buNone/>
            </a:pPr>
            <a:r>
              <a:t/>
            </a:r>
            <a:endParaRPr/>
          </a:p>
          <a:p>
            <a:pPr indent="-406400" lvl="0" marL="457200" rtl="0" algn="l">
              <a:lnSpc>
                <a:spcPct val="90000"/>
              </a:lnSpc>
              <a:spcBef>
                <a:spcPts val="1000"/>
              </a:spcBef>
              <a:spcAft>
                <a:spcPts val="0"/>
              </a:spcAft>
              <a:buSzPts val="2400"/>
              <a:buNone/>
            </a:pPr>
            <a:r>
              <a:t/>
            </a:r>
            <a:endParaRPr/>
          </a:p>
        </p:txBody>
      </p:sp>
      <p:pic>
        <p:nvPicPr>
          <p:cNvPr id="526" name="Google Shape;526;p202"/>
          <p:cNvPicPr preferRelativeResize="0"/>
          <p:nvPr/>
        </p:nvPicPr>
        <p:blipFill rotWithShape="1">
          <a:blip r:embed="rId3">
            <a:alphaModFix/>
          </a:blip>
          <a:srcRect b="0" l="0" r="0" t="0"/>
          <a:stretch/>
        </p:blipFill>
        <p:spPr>
          <a:xfrm>
            <a:off x="2139720" y="2271590"/>
            <a:ext cx="6697010" cy="924054"/>
          </a:xfrm>
          <a:prstGeom prst="rect">
            <a:avLst/>
          </a:prstGeom>
          <a:noFill/>
          <a:ln>
            <a:noFill/>
          </a:ln>
        </p:spPr>
      </p:pic>
      <p:pic>
        <p:nvPicPr>
          <p:cNvPr id="527" name="Google Shape;527;p202"/>
          <p:cNvPicPr preferRelativeResize="0"/>
          <p:nvPr/>
        </p:nvPicPr>
        <p:blipFill rotWithShape="1">
          <a:blip r:embed="rId4">
            <a:alphaModFix/>
          </a:blip>
          <a:srcRect b="0" l="0" r="0" t="0"/>
          <a:stretch/>
        </p:blipFill>
        <p:spPr>
          <a:xfrm>
            <a:off x="2901027" y="3960922"/>
            <a:ext cx="5601482" cy="74305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03"/>
          <p:cNvSpPr txBox="1"/>
          <p:nvPr>
            <p:ph type="ctrTitle"/>
          </p:nvPr>
        </p:nvSpPr>
        <p:spPr>
          <a:xfrm>
            <a:off x="1524000" y="328527"/>
            <a:ext cx="9144000" cy="56397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66666"/>
              <a:buNone/>
            </a:pPr>
            <a:r>
              <a:rPr lang="en-US" sz="4000"/>
              <a:t>Xóa một column</a:t>
            </a:r>
            <a:endParaRPr/>
          </a:p>
        </p:txBody>
      </p:sp>
      <p:sp>
        <p:nvSpPr>
          <p:cNvPr id="533" name="Google Shape;533;p203"/>
          <p:cNvSpPr txBox="1"/>
          <p:nvPr>
            <p:ph idx="1" type="subTitle"/>
          </p:nvPr>
        </p:nvSpPr>
        <p:spPr>
          <a:xfrm>
            <a:off x="1524000" y="1018434"/>
            <a:ext cx="9144000" cy="4239366"/>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t/>
            </a:r>
            <a:endParaRPr/>
          </a:p>
        </p:txBody>
      </p:sp>
      <p:pic>
        <p:nvPicPr>
          <p:cNvPr id="534" name="Google Shape;534;p203"/>
          <p:cNvPicPr preferRelativeResize="0"/>
          <p:nvPr/>
        </p:nvPicPr>
        <p:blipFill rotWithShape="1">
          <a:blip r:embed="rId3">
            <a:alphaModFix/>
          </a:blip>
          <a:srcRect b="0" l="0" r="0" t="0"/>
          <a:stretch/>
        </p:blipFill>
        <p:spPr>
          <a:xfrm>
            <a:off x="1641403" y="1138173"/>
            <a:ext cx="4572638" cy="924054"/>
          </a:xfrm>
          <a:prstGeom prst="rect">
            <a:avLst/>
          </a:prstGeom>
          <a:noFill/>
          <a:ln>
            <a:noFill/>
          </a:ln>
        </p:spPr>
      </p:pic>
      <p:pic>
        <p:nvPicPr>
          <p:cNvPr id="535" name="Google Shape;535;p203"/>
          <p:cNvPicPr preferRelativeResize="0"/>
          <p:nvPr/>
        </p:nvPicPr>
        <p:blipFill rotWithShape="1">
          <a:blip r:embed="rId4">
            <a:alphaModFix/>
          </a:blip>
          <a:srcRect b="0" l="0" r="0" t="0"/>
          <a:stretch/>
        </p:blipFill>
        <p:spPr>
          <a:xfrm>
            <a:off x="1592526" y="2147482"/>
            <a:ext cx="4944165" cy="657317"/>
          </a:xfrm>
          <a:prstGeom prst="rect">
            <a:avLst/>
          </a:prstGeom>
          <a:noFill/>
          <a:ln>
            <a:noFill/>
          </a:ln>
        </p:spPr>
      </p:pic>
      <p:pic>
        <p:nvPicPr>
          <p:cNvPr id="536" name="Google Shape;536;p203"/>
          <p:cNvPicPr preferRelativeResize="0"/>
          <p:nvPr/>
        </p:nvPicPr>
        <p:blipFill rotWithShape="1">
          <a:blip r:embed="rId5">
            <a:alphaModFix/>
          </a:blip>
          <a:srcRect b="0" l="0" r="0" t="0"/>
          <a:stretch/>
        </p:blipFill>
        <p:spPr>
          <a:xfrm>
            <a:off x="1965664" y="3356404"/>
            <a:ext cx="5661637" cy="240619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04"/>
          <p:cNvSpPr txBox="1"/>
          <p:nvPr>
            <p:ph type="ctrTitle"/>
          </p:nvPr>
        </p:nvSpPr>
        <p:spPr>
          <a:xfrm>
            <a:off x="1524000" y="301150"/>
            <a:ext cx="9144000" cy="9417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DROP TABLE</a:t>
            </a:r>
            <a:endParaRPr/>
          </a:p>
        </p:txBody>
      </p:sp>
      <p:sp>
        <p:nvSpPr>
          <p:cNvPr id="542" name="Google Shape;542;p204"/>
          <p:cNvSpPr txBox="1"/>
          <p:nvPr>
            <p:ph idx="1" type="subTitle"/>
          </p:nvPr>
        </p:nvSpPr>
        <p:spPr>
          <a:xfrm>
            <a:off x="1524000" y="1396241"/>
            <a:ext cx="9144000" cy="386156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Câu lệnh DROP TABLE trong SQL được sử dụng để xóa hoàn toàn một bảng khỏi cơ sở dữ liệu. Khi bảng bị xóa bằng câu lệnh này, tất cả dữ liệu, cấu trúc bảng, và các ràng buộc (như khóa chính, khóa ngoại, các chỉ mục) đều bị xóa vĩnh viễn.</a:t>
            </a:r>
            <a:endParaRPr/>
          </a:p>
          <a:p>
            <a:pPr indent="-406400" lvl="0" marL="457200" rtl="0" algn="l">
              <a:lnSpc>
                <a:spcPct val="90000"/>
              </a:lnSpc>
              <a:spcBef>
                <a:spcPts val="1000"/>
              </a:spcBef>
              <a:spcAft>
                <a:spcPts val="0"/>
              </a:spcAft>
              <a:buSzPts val="2400"/>
              <a:buNone/>
            </a:pPr>
            <a:r>
              <a:t/>
            </a:r>
            <a:endParaRPr/>
          </a:p>
        </p:txBody>
      </p:sp>
      <p:pic>
        <p:nvPicPr>
          <p:cNvPr id="543" name="Google Shape;543;p204"/>
          <p:cNvPicPr preferRelativeResize="0"/>
          <p:nvPr/>
        </p:nvPicPr>
        <p:blipFill rotWithShape="1">
          <a:blip r:embed="rId3">
            <a:alphaModFix/>
          </a:blip>
          <a:srcRect b="0" l="0" r="0" t="0"/>
          <a:stretch/>
        </p:blipFill>
        <p:spPr>
          <a:xfrm>
            <a:off x="2038492" y="3120998"/>
            <a:ext cx="6954220" cy="933580"/>
          </a:xfrm>
          <a:prstGeom prst="rect">
            <a:avLst/>
          </a:prstGeom>
          <a:noFill/>
          <a:ln>
            <a:noFill/>
          </a:ln>
        </p:spPr>
      </p:pic>
      <p:pic>
        <p:nvPicPr>
          <p:cNvPr id="544" name="Google Shape;544;p204"/>
          <p:cNvPicPr preferRelativeResize="0"/>
          <p:nvPr/>
        </p:nvPicPr>
        <p:blipFill rotWithShape="1">
          <a:blip r:embed="rId4">
            <a:alphaModFix/>
          </a:blip>
          <a:srcRect b="0" l="0" r="0" t="0"/>
          <a:stretch/>
        </p:blipFill>
        <p:spPr>
          <a:xfrm>
            <a:off x="1899568" y="4244977"/>
            <a:ext cx="7995786" cy="82242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05"/>
          <p:cNvSpPr txBox="1"/>
          <p:nvPr>
            <p:ph type="ctrTitle"/>
          </p:nvPr>
        </p:nvSpPr>
        <p:spPr>
          <a:xfrm>
            <a:off x="1524000" y="0"/>
            <a:ext cx="9144000" cy="125935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VIEW ?</a:t>
            </a:r>
            <a:endParaRPr/>
          </a:p>
        </p:txBody>
      </p:sp>
      <p:sp>
        <p:nvSpPr>
          <p:cNvPr id="550" name="Google Shape;550;p205"/>
          <p:cNvSpPr txBox="1"/>
          <p:nvPr>
            <p:ph idx="1" type="subTitle"/>
          </p:nvPr>
        </p:nvSpPr>
        <p:spPr>
          <a:xfrm>
            <a:off x="1524000" y="2146376"/>
            <a:ext cx="9144000" cy="311142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View là một bảng ảo được tạo ra dựa trên kết quả của một câu truy vấn. View không lưu trữ dữ liệu thực sự mà chỉ lưu trữ câu truy vấn để lấy dữ liệu từ các bảng cơ sở. Views giúp đơn giản hóa việc truy xuất dữ liệu, tăng cường bảo mật và quản lý quyền truy cập vào dữ liệu.</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06"/>
          <p:cNvSpPr txBox="1"/>
          <p:nvPr>
            <p:ph type="ctrTitle"/>
          </p:nvPr>
        </p:nvSpPr>
        <p:spPr>
          <a:xfrm>
            <a:off x="1524000" y="104035"/>
            <a:ext cx="9144000" cy="149616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Simple View &amp; Complex View</a:t>
            </a:r>
            <a:endParaRPr/>
          </a:p>
        </p:txBody>
      </p:sp>
      <p:sp>
        <p:nvSpPr>
          <p:cNvPr id="556" name="Google Shape;556;p206"/>
          <p:cNvSpPr txBox="1"/>
          <p:nvPr>
            <p:ph idx="1" type="subTitle"/>
          </p:nvPr>
        </p:nvSpPr>
        <p:spPr>
          <a:xfrm>
            <a:off x="1524000" y="2403722"/>
            <a:ext cx="9144000" cy="2854078"/>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557" name="Google Shape;557;p206"/>
          <p:cNvPicPr preferRelativeResize="0"/>
          <p:nvPr/>
        </p:nvPicPr>
        <p:blipFill rotWithShape="1">
          <a:blip r:embed="rId3">
            <a:alphaModFix/>
          </a:blip>
          <a:srcRect b="0" l="0" r="0" t="0"/>
          <a:stretch/>
        </p:blipFill>
        <p:spPr>
          <a:xfrm>
            <a:off x="1524000" y="2325078"/>
            <a:ext cx="9144001" cy="301136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07"/>
          <p:cNvSpPr txBox="1"/>
          <p:nvPr>
            <p:ph type="ctrTitle"/>
          </p:nvPr>
        </p:nvSpPr>
        <p:spPr>
          <a:xfrm>
            <a:off x="1524000" y="377807"/>
            <a:ext cx="9144000" cy="71180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Tạo một View</a:t>
            </a:r>
            <a:endParaRPr/>
          </a:p>
        </p:txBody>
      </p:sp>
      <p:sp>
        <p:nvSpPr>
          <p:cNvPr id="563" name="Google Shape;563;p207"/>
          <p:cNvSpPr txBox="1"/>
          <p:nvPr>
            <p:ph idx="1" type="subTitle"/>
          </p:nvPr>
        </p:nvSpPr>
        <p:spPr>
          <a:xfrm>
            <a:off x="1524000" y="1708340"/>
            <a:ext cx="9144000" cy="3549460"/>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564" name="Google Shape;564;p207"/>
          <p:cNvPicPr preferRelativeResize="0"/>
          <p:nvPr/>
        </p:nvPicPr>
        <p:blipFill rotWithShape="1">
          <a:blip r:embed="rId3">
            <a:alphaModFix/>
          </a:blip>
          <a:srcRect b="0" l="0" r="0" t="0"/>
          <a:stretch/>
        </p:blipFill>
        <p:spPr>
          <a:xfrm>
            <a:off x="2489078" y="1705630"/>
            <a:ext cx="6687775" cy="1828689"/>
          </a:xfrm>
          <a:prstGeom prst="rect">
            <a:avLst/>
          </a:prstGeom>
          <a:noFill/>
          <a:ln>
            <a:noFill/>
          </a:ln>
        </p:spPr>
      </p:pic>
      <p:pic>
        <p:nvPicPr>
          <p:cNvPr id="565" name="Google Shape;565;p207"/>
          <p:cNvPicPr preferRelativeResize="0"/>
          <p:nvPr/>
        </p:nvPicPr>
        <p:blipFill rotWithShape="1">
          <a:blip r:embed="rId4">
            <a:alphaModFix/>
          </a:blip>
          <a:srcRect b="0" l="0" r="0" t="0"/>
          <a:stretch/>
        </p:blipFill>
        <p:spPr>
          <a:xfrm>
            <a:off x="2965307" y="3735938"/>
            <a:ext cx="5582429" cy="8287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2"/>
          <p:cNvSpPr txBox="1"/>
          <p:nvPr>
            <p:ph type="title"/>
          </p:nvPr>
        </p:nvSpPr>
        <p:spPr>
          <a:xfrm>
            <a:off x="838200" y="2"/>
            <a:ext cx="10515600" cy="68103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JOIN với USING </a:t>
            </a:r>
            <a:endParaRPr/>
          </a:p>
        </p:txBody>
      </p:sp>
      <p:sp>
        <p:nvSpPr>
          <p:cNvPr id="120" name="Google Shape;120;p142"/>
          <p:cNvSpPr txBox="1"/>
          <p:nvPr>
            <p:ph idx="1" type="body"/>
          </p:nvPr>
        </p:nvSpPr>
        <p:spPr>
          <a:xfrm>
            <a:off x="838200" y="578070"/>
            <a:ext cx="10515600" cy="559889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Sử dụng mệnh đề USING để JOIN nếu các cột đó có cùng tên nhưng không cùng kiểu dữ liệu </a:t>
            </a:r>
            <a:endParaRPr sz="2400"/>
          </a:p>
          <a:p>
            <a:pPr indent="0" lvl="0" marL="0" rtl="0" algn="l">
              <a:lnSpc>
                <a:spcPct val="90000"/>
              </a:lnSpc>
              <a:spcBef>
                <a:spcPts val="1000"/>
              </a:spcBef>
              <a:spcAft>
                <a:spcPts val="0"/>
              </a:spcAft>
              <a:buClr>
                <a:schemeClr val="dk1"/>
              </a:buClr>
              <a:buSzPts val="2800"/>
              <a:buNone/>
            </a:pPr>
            <a:r>
              <a:t/>
            </a:r>
            <a:endParaRPr/>
          </a:p>
        </p:txBody>
      </p:sp>
      <p:pic>
        <p:nvPicPr>
          <p:cNvPr id="121" name="Google Shape;121;p142"/>
          <p:cNvPicPr preferRelativeResize="0"/>
          <p:nvPr/>
        </p:nvPicPr>
        <p:blipFill rotWithShape="1">
          <a:blip r:embed="rId3">
            <a:alphaModFix/>
          </a:blip>
          <a:srcRect b="0" l="0" r="0" t="0"/>
          <a:stretch/>
        </p:blipFill>
        <p:spPr>
          <a:xfrm>
            <a:off x="838200" y="1837182"/>
            <a:ext cx="8011643" cy="2248214"/>
          </a:xfrm>
          <a:prstGeom prst="rect">
            <a:avLst/>
          </a:prstGeom>
          <a:noFill/>
          <a:ln>
            <a:noFill/>
          </a:ln>
        </p:spPr>
      </p:pic>
      <p:pic>
        <p:nvPicPr>
          <p:cNvPr id="122" name="Google Shape;122;p142"/>
          <p:cNvPicPr preferRelativeResize="0"/>
          <p:nvPr/>
        </p:nvPicPr>
        <p:blipFill rotWithShape="1">
          <a:blip r:embed="rId4">
            <a:alphaModFix/>
          </a:blip>
          <a:srcRect b="0" l="0" r="0" t="0"/>
          <a:stretch/>
        </p:blipFill>
        <p:spPr>
          <a:xfrm>
            <a:off x="5387631" y="2669628"/>
            <a:ext cx="5172440" cy="391510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08"/>
          <p:cNvSpPr txBox="1"/>
          <p:nvPr>
            <p:ph type="ctrTitle"/>
          </p:nvPr>
        </p:nvSpPr>
        <p:spPr>
          <a:xfrm>
            <a:off x="1524000" y="646103"/>
            <a:ext cx="9144000" cy="89249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Tạo View sử dụng column alias</a:t>
            </a:r>
            <a:endParaRPr/>
          </a:p>
        </p:txBody>
      </p:sp>
      <p:sp>
        <p:nvSpPr>
          <p:cNvPr id="571" name="Google Shape;571;p208"/>
          <p:cNvSpPr txBox="1"/>
          <p:nvPr>
            <p:ph idx="1" type="subTitle"/>
          </p:nvPr>
        </p:nvSpPr>
        <p:spPr>
          <a:xfrm>
            <a:off x="1524000" y="2108048"/>
            <a:ext cx="9144000" cy="3149752"/>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572" name="Google Shape;572;p208"/>
          <p:cNvPicPr preferRelativeResize="0"/>
          <p:nvPr/>
        </p:nvPicPr>
        <p:blipFill rotWithShape="1">
          <a:blip r:embed="rId3">
            <a:alphaModFix/>
          </a:blip>
          <a:srcRect b="0" l="0" r="0" t="0"/>
          <a:stretch/>
        </p:blipFill>
        <p:spPr>
          <a:xfrm>
            <a:off x="1579807" y="2108048"/>
            <a:ext cx="7427306" cy="1811729"/>
          </a:xfrm>
          <a:prstGeom prst="rect">
            <a:avLst/>
          </a:prstGeom>
          <a:noFill/>
          <a:ln>
            <a:noFill/>
          </a:ln>
        </p:spPr>
      </p:pic>
      <p:pic>
        <p:nvPicPr>
          <p:cNvPr id="573" name="Google Shape;573;p208"/>
          <p:cNvPicPr preferRelativeResize="0"/>
          <p:nvPr/>
        </p:nvPicPr>
        <p:blipFill rotWithShape="1">
          <a:blip r:embed="rId4">
            <a:alphaModFix/>
          </a:blip>
          <a:srcRect b="0" l="0" r="0" t="0"/>
          <a:stretch/>
        </p:blipFill>
        <p:spPr>
          <a:xfrm>
            <a:off x="1824767" y="4296751"/>
            <a:ext cx="5487166" cy="113363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09"/>
          <p:cNvSpPr txBox="1"/>
          <p:nvPr>
            <p:ph type="ctrTitle"/>
          </p:nvPr>
        </p:nvSpPr>
        <p:spPr>
          <a:xfrm>
            <a:off x="1524000" y="717285"/>
            <a:ext cx="9144000" cy="88291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Lấy dữ liệu từ View</a:t>
            </a:r>
            <a:endParaRPr/>
          </a:p>
        </p:txBody>
      </p:sp>
      <p:sp>
        <p:nvSpPr>
          <p:cNvPr id="579" name="Google Shape;579;p209"/>
          <p:cNvSpPr txBox="1"/>
          <p:nvPr>
            <p:ph idx="1" type="subTitle"/>
          </p:nvPr>
        </p:nvSpPr>
        <p:spPr>
          <a:xfrm>
            <a:off x="1524000" y="2496805"/>
            <a:ext cx="9144000" cy="2760995"/>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580" name="Google Shape;580;p209"/>
          <p:cNvPicPr preferRelativeResize="0"/>
          <p:nvPr/>
        </p:nvPicPr>
        <p:blipFill rotWithShape="1">
          <a:blip r:embed="rId3">
            <a:alphaModFix/>
          </a:blip>
          <a:srcRect b="0" l="0" r="0" t="0"/>
          <a:stretch/>
        </p:blipFill>
        <p:spPr>
          <a:xfrm>
            <a:off x="2174259" y="2221083"/>
            <a:ext cx="5401429" cy="1105054"/>
          </a:xfrm>
          <a:prstGeom prst="rect">
            <a:avLst/>
          </a:prstGeom>
          <a:noFill/>
          <a:ln>
            <a:noFill/>
          </a:ln>
        </p:spPr>
      </p:pic>
      <p:pic>
        <p:nvPicPr>
          <p:cNvPr id="581" name="Google Shape;581;p209"/>
          <p:cNvPicPr preferRelativeResize="0"/>
          <p:nvPr/>
        </p:nvPicPr>
        <p:blipFill rotWithShape="1">
          <a:blip r:embed="rId4">
            <a:alphaModFix/>
          </a:blip>
          <a:srcRect b="0" l="0" r="0" t="0"/>
          <a:stretch/>
        </p:blipFill>
        <p:spPr>
          <a:xfrm>
            <a:off x="6206996" y="3917486"/>
            <a:ext cx="3791174" cy="268062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10"/>
          <p:cNvSpPr txBox="1"/>
          <p:nvPr>
            <p:ph type="ctrTitle"/>
          </p:nvPr>
        </p:nvSpPr>
        <p:spPr>
          <a:xfrm>
            <a:off x="1524000" y="580399"/>
            <a:ext cx="9144000" cy="5749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66666"/>
              <a:buNone/>
            </a:pPr>
            <a:r>
              <a:rPr lang="en-US" sz="4000"/>
              <a:t>Sửa một View</a:t>
            </a:r>
            <a:endParaRPr/>
          </a:p>
        </p:txBody>
      </p:sp>
      <p:sp>
        <p:nvSpPr>
          <p:cNvPr id="587" name="Google Shape;587;p210"/>
          <p:cNvSpPr txBox="1"/>
          <p:nvPr>
            <p:ph idx="1" type="subTitle"/>
          </p:nvPr>
        </p:nvSpPr>
        <p:spPr>
          <a:xfrm>
            <a:off x="1524000" y="1237451"/>
            <a:ext cx="9144000" cy="4020349"/>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588" name="Google Shape;588;p210"/>
          <p:cNvPicPr preferRelativeResize="0"/>
          <p:nvPr/>
        </p:nvPicPr>
        <p:blipFill rotWithShape="1">
          <a:blip r:embed="rId3">
            <a:alphaModFix/>
          </a:blip>
          <a:srcRect b="0" l="0" r="0" t="0"/>
          <a:stretch/>
        </p:blipFill>
        <p:spPr>
          <a:xfrm>
            <a:off x="1844591" y="1350691"/>
            <a:ext cx="7868856" cy="1684025"/>
          </a:xfrm>
          <a:prstGeom prst="rect">
            <a:avLst/>
          </a:prstGeom>
          <a:noFill/>
          <a:ln>
            <a:noFill/>
          </a:ln>
        </p:spPr>
      </p:pic>
      <p:pic>
        <p:nvPicPr>
          <p:cNvPr id="589" name="Google Shape;589;p210"/>
          <p:cNvPicPr preferRelativeResize="0"/>
          <p:nvPr/>
        </p:nvPicPr>
        <p:blipFill rotWithShape="1">
          <a:blip r:embed="rId4">
            <a:alphaModFix/>
          </a:blip>
          <a:srcRect b="0" l="0" r="0" t="0"/>
          <a:stretch/>
        </p:blipFill>
        <p:spPr>
          <a:xfrm>
            <a:off x="1908992" y="3654786"/>
            <a:ext cx="5734850" cy="67636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11"/>
          <p:cNvSpPr txBox="1"/>
          <p:nvPr>
            <p:ph type="ctrTitle"/>
          </p:nvPr>
        </p:nvSpPr>
        <p:spPr>
          <a:xfrm>
            <a:off x="1524000" y="372331"/>
            <a:ext cx="9144000" cy="74466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Tạo một COMPLEX VIEW</a:t>
            </a:r>
            <a:endParaRPr/>
          </a:p>
        </p:txBody>
      </p:sp>
      <p:sp>
        <p:nvSpPr>
          <p:cNvPr id="595" name="Google Shape;595;p211"/>
          <p:cNvSpPr txBox="1"/>
          <p:nvPr>
            <p:ph idx="1" type="subTitle"/>
          </p:nvPr>
        </p:nvSpPr>
        <p:spPr>
          <a:xfrm>
            <a:off x="1524000" y="2162802"/>
            <a:ext cx="9144000" cy="3094998"/>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596" name="Google Shape;596;p211"/>
          <p:cNvPicPr preferRelativeResize="0"/>
          <p:nvPr/>
        </p:nvPicPr>
        <p:blipFill rotWithShape="1">
          <a:blip r:embed="rId3">
            <a:alphaModFix/>
          </a:blip>
          <a:srcRect b="0" l="0" r="0" t="0"/>
          <a:stretch/>
        </p:blipFill>
        <p:spPr>
          <a:xfrm>
            <a:off x="2449553" y="2049464"/>
            <a:ext cx="7001073" cy="2594676"/>
          </a:xfrm>
          <a:prstGeom prst="rect">
            <a:avLst/>
          </a:prstGeom>
          <a:noFill/>
          <a:ln>
            <a:noFill/>
          </a:ln>
        </p:spPr>
      </p:pic>
      <p:pic>
        <p:nvPicPr>
          <p:cNvPr id="597" name="Google Shape;597;p211"/>
          <p:cNvPicPr preferRelativeResize="0"/>
          <p:nvPr/>
        </p:nvPicPr>
        <p:blipFill rotWithShape="1">
          <a:blip r:embed="rId4">
            <a:alphaModFix/>
          </a:blip>
          <a:srcRect b="0" l="0" r="0" t="0"/>
          <a:stretch/>
        </p:blipFill>
        <p:spPr>
          <a:xfrm>
            <a:off x="3169057" y="4769798"/>
            <a:ext cx="5744377" cy="104789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12"/>
          <p:cNvSpPr txBox="1"/>
          <p:nvPr>
            <p:ph type="ctrTitle"/>
          </p:nvPr>
        </p:nvSpPr>
        <p:spPr>
          <a:xfrm>
            <a:off x="1524000" y="0"/>
            <a:ext cx="9144000" cy="64610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Quy tắc thực hiện DML trên View</a:t>
            </a:r>
            <a:endParaRPr/>
          </a:p>
        </p:txBody>
      </p:sp>
      <p:sp>
        <p:nvSpPr>
          <p:cNvPr id="603" name="Google Shape;603;p212"/>
          <p:cNvSpPr txBox="1"/>
          <p:nvPr>
            <p:ph idx="1" type="subTitle"/>
          </p:nvPr>
        </p:nvSpPr>
        <p:spPr>
          <a:xfrm>
            <a:off x="1524000" y="596824"/>
            <a:ext cx="9144000" cy="4660976"/>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Có thể (insert,update,delete )lên view với điều kiện nó là simple view</a:t>
            </a:r>
            <a:endParaRPr/>
          </a:p>
          <a:p>
            <a:pPr indent="-406400" lvl="0" marL="457200" rtl="0" algn="l">
              <a:lnSpc>
                <a:spcPct val="90000"/>
              </a:lnSpc>
              <a:spcBef>
                <a:spcPts val="1000"/>
              </a:spcBef>
              <a:spcAft>
                <a:spcPts val="0"/>
              </a:spcAft>
              <a:buSzPts val="2400"/>
              <a:buNone/>
            </a:pPr>
            <a:r>
              <a:rPr lang="en-US"/>
              <a:t>Không thể xóa một hang nếu VIEW có chứa :</a:t>
            </a:r>
            <a:endParaRPr/>
          </a:p>
          <a:p>
            <a:pPr indent="-406400" lvl="0" marL="457200" rtl="0" algn="l">
              <a:lnSpc>
                <a:spcPct val="90000"/>
              </a:lnSpc>
              <a:spcBef>
                <a:spcPts val="1000"/>
              </a:spcBef>
              <a:spcAft>
                <a:spcPts val="0"/>
              </a:spcAft>
              <a:buSzPts val="2400"/>
              <a:buNone/>
            </a:pPr>
            <a:r>
              <a:rPr lang="en-US"/>
              <a:t>-Group function</a:t>
            </a:r>
            <a:endParaRPr/>
          </a:p>
          <a:p>
            <a:pPr indent="-406400" lvl="0" marL="457200" rtl="0" algn="l">
              <a:lnSpc>
                <a:spcPct val="90000"/>
              </a:lnSpc>
              <a:spcBef>
                <a:spcPts val="1000"/>
              </a:spcBef>
              <a:spcAft>
                <a:spcPts val="0"/>
              </a:spcAft>
              <a:buSzPts val="2400"/>
              <a:buNone/>
            </a:pPr>
            <a:r>
              <a:rPr lang="en-US"/>
              <a:t>-Group by </a:t>
            </a:r>
            <a:endParaRPr/>
          </a:p>
          <a:p>
            <a:pPr indent="-406400" lvl="0" marL="457200" rtl="0" algn="l">
              <a:lnSpc>
                <a:spcPct val="90000"/>
              </a:lnSpc>
              <a:spcBef>
                <a:spcPts val="1000"/>
              </a:spcBef>
              <a:spcAft>
                <a:spcPts val="0"/>
              </a:spcAft>
              <a:buSzPts val="2400"/>
              <a:buNone/>
            </a:pPr>
            <a:r>
              <a:rPr lang="en-US"/>
              <a:t>-DISTINCT</a:t>
            </a:r>
            <a:endParaRPr/>
          </a:p>
          <a:p>
            <a:pPr indent="-406400" lvl="0" marL="457200" rtl="0" algn="l">
              <a:lnSpc>
                <a:spcPct val="90000"/>
              </a:lnSpc>
              <a:spcBef>
                <a:spcPts val="1000"/>
              </a:spcBef>
              <a:spcAft>
                <a:spcPts val="0"/>
              </a:spcAft>
              <a:buSzPts val="2400"/>
              <a:buNone/>
            </a:pPr>
            <a:r>
              <a:rPr lang="en-US"/>
              <a:t>Không thể sửa data trong View nếu nó chứa </a:t>
            </a:r>
            <a:endParaRPr/>
          </a:p>
          <a:p>
            <a:pPr indent="-406400" lvl="0" marL="457200" rtl="0" algn="l">
              <a:lnSpc>
                <a:spcPct val="90000"/>
              </a:lnSpc>
              <a:spcBef>
                <a:spcPts val="1000"/>
              </a:spcBef>
              <a:spcAft>
                <a:spcPts val="0"/>
              </a:spcAft>
              <a:buSzPts val="2400"/>
              <a:buNone/>
            </a:pPr>
            <a:r>
              <a:rPr lang="en-US"/>
              <a:t>-Group function</a:t>
            </a:r>
            <a:endParaRPr/>
          </a:p>
          <a:p>
            <a:pPr indent="-406400" lvl="0" marL="457200" rtl="0" algn="l">
              <a:lnSpc>
                <a:spcPct val="90000"/>
              </a:lnSpc>
              <a:spcBef>
                <a:spcPts val="1000"/>
              </a:spcBef>
              <a:spcAft>
                <a:spcPts val="0"/>
              </a:spcAft>
              <a:buSzPts val="2400"/>
              <a:buNone/>
            </a:pPr>
            <a:r>
              <a:rPr lang="en-US"/>
              <a:t>-Group by </a:t>
            </a:r>
            <a:endParaRPr/>
          </a:p>
          <a:p>
            <a:pPr indent="-406400" lvl="0" marL="457200" rtl="0" algn="l">
              <a:lnSpc>
                <a:spcPct val="90000"/>
              </a:lnSpc>
              <a:spcBef>
                <a:spcPts val="1000"/>
              </a:spcBef>
              <a:spcAft>
                <a:spcPts val="0"/>
              </a:spcAft>
              <a:buSzPts val="2400"/>
              <a:buNone/>
            </a:pPr>
            <a:r>
              <a:rPr lang="en-US"/>
              <a:t>-DISTINCT</a:t>
            </a:r>
            <a:endParaRPr/>
          </a:p>
          <a:p>
            <a:pPr indent="-406400" lvl="0" marL="457200" rtl="0" algn="l">
              <a:lnSpc>
                <a:spcPct val="90000"/>
              </a:lnSpc>
              <a:spcBef>
                <a:spcPts val="1000"/>
              </a:spcBef>
              <a:spcAft>
                <a:spcPts val="0"/>
              </a:spcAft>
              <a:buSzPts val="2400"/>
              <a:buNone/>
            </a:pPr>
            <a:r>
              <a:rPr lang="en-US"/>
              <a:t>-Biểu thức</a:t>
            </a:r>
            <a:endParaRPr/>
          </a:p>
          <a:p>
            <a:pPr indent="-406400" lvl="0" marL="457200" rtl="0" algn="l">
              <a:lnSpc>
                <a:spcPct val="90000"/>
              </a:lnSpc>
              <a:spcBef>
                <a:spcPts val="1000"/>
              </a:spcBef>
              <a:spcAft>
                <a:spcPts val="0"/>
              </a:spcAft>
              <a:buSzPts val="24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213"/>
          <p:cNvSpPr txBox="1"/>
          <p:nvPr>
            <p:ph type="ctrTitle"/>
          </p:nvPr>
        </p:nvSpPr>
        <p:spPr>
          <a:xfrm>
            <a:off x="1337835" y="0"/>
            <a:ext cx="9144000" cy="16557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400"/>
              <a:t>Quy tắc thực hiện DML trên View</a:t>
            </a:r>
            <a:br>
              <a:rPr lang="en-US"/>
            </a:br>
            <a:endParaRPr/>
          </a:p>
        </p:txBody>
      </p:sp>
      <p:sp>
        <p:nvSpPr>
          <p:cNvPr id="609" name="Google Shape;609;p213"/>
          <p:cNvSpPr txBox="1"/>
          <p:nvPr>
            <p:ph idx="1" type="subTitle"/>
          </p:nvPr>
        </p:nvSpPr>
        <p:spPr>
          <a:xfrm>
            <a:off x="1524000" y="1325059"/>
            <a:ext cx="9144000" cy="3932741"/>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Không thể them dữ liệu vào View nếu nó có </a:t>
            </a:r>
            <a:endParaRPr/>
          </a:p>
          <a:p>
            <a:pPr indent="-406400" lvl="0" marL="457200" rtl="0" algn="l">
              <a:lnSpc>
                <a:spcPct val="90000"/>
              </a:lnSpc>
              <a:spcBef>
                <a:spcPts val="1000"/>
              </a:spcBef>
              <a:spcAft>
                <a:spcPts val="0"/>
              </a:spcAft>
              <a:buSzPts val="2400"/>
              <a:buNone/>
            </a:pPr>
            <a:r>
              <a:rPr lang="en-US"/>
              <a:t>-Group function</a:t>
            </a:r>
            <a:endParaRPr/>
          </a:p>
          <a:p>
            <a:pPr indent="-406400" lvl="0" marL="457200" rtl="0" algn="l">
              <a:lnSpc>
                <a:spcPct val="90000"/>
              </a:lnSpc>
              <a:spcBef>
                <a:spcPts val="1000"/>
              </a:spcBef>
              <a:spcAft>
                <a:spcPts val="0"/>
              </a:spcAft>
              <a:buSzPts val="2400"/>
              <a:buNone/>
            </a:pPr>
            <a:r>
              <a:rPr lang="en-US"/>
              <a:t>-Group by </a:t>
            </a:r>
            <a:endParaRPr/>
          </a:p>
          <a:p>
            <a:pPr indent="-406400" lvl="0" marL="457200" rtl="0" algn="l">
              <a:lnSpc>
                <a:spcPct val="90000"/>
              </a:lnSpc>
              <a:spcBef>
                <a:spcPts val="1000"/>
              </a:spcBef>
              <a:spcAft>
                <a:spcPts val="0"/>
              </a:spcAft>
              <a:buSzPts val="2400"/>
              <a:buNone/>
            </a:pPr>
            <a:r>
              <a:rPr lang="en-US"/>
              <a:t>-DISTINCT</a:t>
            </a:r>
            <a:endParaRPr/>
          </a:p>
          <a:p>
            <a:pPr indent="0" lvl="0" marL="50800" rtl="0" algn="l">
              <a:lnSpc>
                <a:spcPct val="90000"/>
              </a:lnSpc>
              <a:spcBef>
                <a:spcPts val="1000"/>
              </a:spcBef>
              <a:spcAft>
                <a:spcPts val="0"/>
              </a:spcAft>
              <a:buSzPts val="2400"/>
              <a:buNone/>
            </a:pPr>
            <a:r>
              <a:rPr lang="en-US"/>
              <a:t>-Cột được xác định bởi biểu thức</a:t>
            </a:r>
            <a:endParaRPr/>
          </a:p>
          <a:p>
            <a:pPr indent="0" lvl="0" marL="50800" rtl="0" algn="l">
              <a:lnSpc>
                <a:spcPct val="90000"/>
              </a:lnSpc>
              <a:spcBef>
                <a:spcPts val="1000"/>
              </a:spcBef>
              <a:spcAft>
                <a:spcPts val="0"/>
              </a:spcAft>
              <a:buSzPts val="2400"/>
              <a:buNone/>
            </a:pPr>
            <a:r>
              <a:rPr lang="en-US"/>
              <a:t>-Các cột NOT NULL không có giá trị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214"/>
          <p:cNvSpPr txBox="1"/>
          <p:nvPr>
            <p:ph type="ctrTitle"/>
          </p:nvPr>
        </p:nvSpPr>
        <p:spPr>
          <a:xfrm>
            <a:off x="1524000" y="1122363"/>
            <a:ext cx="9144000" cy="75024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Xóa VIEW</a:t>
            </a:r>
            <a:endParaRPr/>
          </a:p>
        </p:txBody>
      </p:sp>
      <p:sp>
        <p:nvSpPr>
          <p:cNvPr id="615" name="Google Shape;615;p214"/>
          <p:cNvSpPr txBox="1"/>
          <p:nvPr>
            <p:ph idx="1" type="subTitle"/>
          </p:nvPr>
        </p:nvSpPr>
        <p:spPr>
          <a:xfrm>
            <a:off x="1524000" y="2102572"/>
            <a:ext cx="9144000" cy="315522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Câu lệnh DROP VIEW được sử dụng để xóa một view đã tồn tại khỏi cơ sở dữ liệu. Khi bạn xóa một view, chỉ có view bị xóa, còn dữ liệu trong các bảng gốc mà view tham chiếu tới vẫn giữ nguyên và không bị ảnh hưởng.</a:t>
            </a:r>
            <a:endParaRPr/>
          </a:p>
        </p:txBody>
      </p:sp>
      <p:pic>
        <p:nvPicPr>
          <p:cNvPr id="616" name="Google Shape;616;p214"/>
          <p:cNvPicPr preferRelativeResize="0"/>
          <p:nvPr/>
        </p:nvPicPr>
        <p:blipFill rotWithShape="1">
          <a:blip r:embed="rId3">
            <a:alphaModFix/>
          </a:blip>
          <a:srcRect b="0" l="0" r="0" t="0"/>
          <a:stretch/>
        </p:blipFill>
        <p:spPr>
          <a:xfrm>
            <a:off x="2732665" y="3960477"/>
            <a:ext cx="4667901" cy="590632"/>
          </a:xfrm>
          <a:prstGeom prst="rect">
            <a:avLst/>
          </a:prstGeom>
          <a:noFill/>
          <a:ln>
            <a:noFill/>
          </a:ln>
        </p:spPr>
      </p:pic>
      <p:pic>
        <p:nvPicPr>
          <p:cNvPr id="617" name="Google Shape;617;p214"/>
          <p:cNvPicPr preferRelativeResize="0"/>
          <p:nvPr/>
        </p:nvPicPr>
        <p:blipFill rotWithShape="1">
          <a:blip r:embed="rId4">
            <a:alphaModFix/>
          </a:blip>
          <a:srcRect b="0" l="0" r="0" t="0"/>
          <a:stretch/>
        </p:blipFill>
        <p:spPr>
          <a:xfrm>
            <a:off x="3125118" y="5043828"/>
            <a:ext cx="5229955" cy="96215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15"/>
          <p:cNvSpPr txBox="1"/>
          <p:nvPr>
            <p:ph type="ctrTitle"/>
          </p:nvPr>
        </p:nvSpPr>
        <p:spPr>
          <a:xfrm>
            <a:off x="1524000" y="700857"/>
            <a:ext cx="9144000" cy="7720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Toán tử EXISTS</a:t>
            </a:r>
            <a:endParaRPr/>
          </a:p>
        </p:txBody>
      </p:sp>
      <p:sp>
        <p:nvSpPr>
          <p:cNvPr id="623" name="Google Shape;623;p215"/>
          <p:cNvSpPr txBox="1"/>
          <p:nvPr>
            <p:ph idx="1" type="subTitle"/>
          </p:nvPr>
        </p:nvSpPr>
        <p:spPr>
          <a:xfrm>
            <a:off x="1524000" y="1817849"/>
            <a:ext cx="9144000" cy="3439951"/>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Kiểm tra sự tồn tại của các hang trong tập kết quả của truy vấn con</a:t>
            </a:r>
            <a:endParaRPr/>
          </a:p>
          <a:p>
            <a:pPr indent="-406400" lvl="0" marL="457200" rtl="0" algn="l">
              <a:lnSpc>
                <a:spcPct val="90000"/>
              </a:lnSpc>
              <a:spcBef>
                <a:spcPts val="1000"/>
              </a:spcBef>
              <a:spcAft>
                <a:spcPts val="0"/>
              </a:spcAft>
              <a:buSzPts val="2400"/>
              <a:buNone/>
            </a:pPr>
            <a:r>
              <a:rPr lang="en-US"/>
              <a:t>Nếu tìm thấy hàng trong truy vấn con</a:t>
            </a:r>
            <a:endParaRPr/>
          </a:p>
          <a:p>
            <a:pPr indent="-406400" lvl="0" marL="457200" rtl="0" algn="l">
              <a:lnSpc>
                <a:spcPct val="90000"/>
              </a:lnSpc>
              <a:spcBef>
                <a:spcPts val="1000"/>
              </a:spcBef>
              <a:spcAft>
                <a:spcPts val="0"/>
              </a:spcAft>
              <a:buSzPts val="2400"/>
              <a:buNone/>
            </a:pPr>
            <a:r>
              <a:rPr lang="en-US"/>
              <a:t>-Điều kiện EXISTS là TRUE </a:t>
            </a:r>
            <a:endParaRPr/>
          </a:p>
          <a:p>
            <a:pPr indent="-406400" lvl="0" marL="457200" rtl="0" algn="l">
              <a:lnSpc>
                <a:spcPct val="90000"/>
              </a:lnSpc>
              <a:spcBef>
                <a:spcPts val="1000"/>
              </a:spcBef>
              <a:spcAft>
                <a:spcPts val="0"/>
              </a:spcAft>
              <a:buSzPts val="2400"/>
              <a:buNone/>
            </a:pPr>
            <a:r>
              <a:rPr lang="en-US"/>
              <a:t>-Việc tìm kiếm không tiếp tục trong truy vấn con</a:t>
            </a:r>
            <a:endParaRPr/>
          </a:p>
          <a:p>
            <a:pPr indent="-406400" lvl="0" marL="457200" rtl="0" algn="l">
              <a:lnSpc>
                <a:spcPct val="90000"/>
              </a:lnSpc>
              <a:spcBef>
                <a:spcPts val="1000"/>
              </a:spcBef>
              <a:spcAft>
                <a:spcPts val="0"/>
              </a:spcAft>
              <a:buSzPts val="2400"/>
              <a:buNone/>
            </a:pPr>
            <a:r>
              <a:rPr lang="en-US"/>
              <a:t>Nếu không tìm thấy hàng trong truy vấn con</a:t>
            </a:r>
            <a:endParaRPr/>
          </a:p>
          <a:p>
            <a:pPr indent="-406400" lvl="0" marL="457200" rtl="0" algn="l">
              <a:lnSpc>
                <a:spcPct val="90000"/>
              </a:lnSpc>
              <a:spcBef>
                <a:spcPts val="1000"/>
              </a:spcBef>
              <a:spcAft>
                <a:spcPts val="0"/>
              </a:spcAft>
              <a:buSzPts val="2400"/>
              <a:buNone/>
            </a:pPr>
            <a:r>
              <a:rPr lang="en-US"/>
              <a:t>-Điều kiện EXISTS là FALSE</a:t>
            </a:r>
            <a:endParaRPr/>
          </a:p>
          <a:p>
            <a:pPr indent="-406400" lvl="0" marL="457200" rtl="0" algn="l">
              <a:lnSpc>
                <a:spcPct val="90000"/>
              </a:lnSpc>
              <a:spcBef>
                <a:spcPts val="1000"/>
              </a:spcBef>
              <a:spcAft>
                <a:spcPts val="0"/>
              </a:spcAft>
              <a:buSzPts val="2400"/>
              <a:buNone/>
            </a:pPr>
            <a:r>
              <a:rPr lang="en-US"/>
              <a:t>-Việc tìm kiếm tiếp tục trong truy vấn con</a:t>
            </a:r>
            <a:endParaRPr/>
          </a:p>
          <a:p>
            <a:pPr indent="-406400" lvl="0" marL="457200" rtl="0" algn="l">
              <a:lnSpc>
                <a:spcPct val="90000"/>
              </a:lnSpc>
              <a:spcBef>
                <a:spcPts val="1000"/>
              </a:spcBef>
              <a:spcAft>
                <a:spcPts val="0"/>
              </a:spcAft>
              <a:buSzPts val="24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16"/>
          <p:cNvSpPr txBox="1"/>
          <p:nvPr>
            <p:ph type="ctrTitle"/>
          </p:nvPr>
        </p:nvSpPr>
        <p:spPr>
          <a:xfrm>
            <a:off x="1524000" y="1"/>
            <a:ext cx="9144000" cy="84321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VD:</a:t>
            </a:r>
            <a:endParaRPr/>
          </a:p>
        </p:txBody>
      </p:sp>
      <p:sp>
        <p:nvSpPr>
          <p:cNvPr id="629" name="Google Shape;629;p216"/>
          <p:cNvSpPr txBox="1"/>
          <p:nvPr>
            <p:ph idx="1" type="subTitle"/>
          </p:nvPr>
        </p:nvSpPr>
        <p:spPr>
          <a:xfrm>
            <a:off x="1524000" y="1155320"/>
            <a:ext cx="9144000" cy="4102480"/>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630" name="Google Shape;630;p216"/>
          <p:cNvPicPr preferRelativeResize="0"/>
          <p:nvPr/>
        </p:nvPicPr>
        <p:blipFill rotWithShape="1">
          <a:blip r:embed="rId3">
            <a:alphaModFix/>
          </a:blip>
          <a:srcRect b="0" l="0" r="0" t="0"/>
          <a:stretch/>
        </p:blipFill>
        <p:spPr>
          <a:xfrm>
            <a:off x="1524000" y="1210075"/>
            <a:ext cx="6948151" cy="2085190"/>
          </a:xfrm>
          <a:prstGeom prst="rect">
            <a:avLst/>
          </a:prstGeom>
          <a:noFill/>
          <a:ln>
            <a:noFill/>
          </a:ln>
        </p:spPr>
      </p:pic>
      <p:pic>
        <p:nvPicPr>
          <p:cNvPr id="631" name="Google Shape;631;p216"/>
          <p:cNvPicPr preferRelativeResize="0"/>
          <p:nvPr/>
        </p:nvPicPr>
        <p:blipFill rotWithShape="1">
          <a:blip r:embed="rId4">
            <a:alphaModFix/>
          </a:blip>
          <a:srcRect b="0" l="0" r="0" t="0"/>
          <a:stretch/>
        </p:blipFill>
        <p:spPr>
          <a:xfrm>
            <a:off x="5828040" y="2571680"/>
            <a:ext cx="4990332" cy="384431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217"/>
          <p:cNvSpPr txBox="1"/>
          <p:nvPr>
            <p:ph type="ctrTitle"/>
          </p:nvPr>
        </p:nvSpPr>
        <p:spPr>
          <a:xfrm>
            <a:off x="1524000" y="268298"/>
            <a:ext cx="9144000" cy="65705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VD:</a:t>
            </a:r>
            <a:endParaRPr/>
          </a:p>
        </p:txBody>
      </p:sp>
      <p:sp>
        <p:nvSpPr>
          <p:cNvPr id="637" name="Google Shape;637;p217"/>
          <p:cNvSpPr txBox="1"/>
          <p:nvPr>
            <p:ph idx="1" type="subTitle"/>
          </p:nvPr>
        </p:nvSpPr>
        <p:spPr>
          <a:xfrm>
            <a:off x="1524000" y="1494798"/>
            <a:ext cx="9144000" cy="3763002"/>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638" name="Google Shape;638;p217"/>
          <p:cNvPicPr preferRelativeResize="0"/>
          <p:nvPr/>
        </p:nvPicPr>
        <p:blipFill rotWithShape="1">
          <a:blip r:embed="rId3">
            <a:alphaModFix/>
          </a:blip>
          <a:srcRect b="0" l="0" r="0" t="0"/>
          <a:stretch/>
        </p:blipFill>
        <p:spPr>
          <a:xfrm>
            <a:off x="1408104" y="1024457"/>
            <a:ext cx="6944694" cy="2200582"/>
          </a:xfrm>
          <a:prstGeom prst="rect">
            <a:avLst/>
          </a:prstGeom>
          <a:noFill/>
          <a:ln>
            <a:noFill/>
          </a:ln>
        </p:spPr>
      </p:pic>
      <p:pic>
        <p:nvPicPr>
          <p:cNvPr id="639" name="Google Shape;639;p217"/>
          <p:cNvPicPr preferRelativeResize="0"/>
          <p:nvPr/>
        </p:nvPicPr>
        <p:blipFill rotWithShape="1">
          <a:blip r:embed="rId4">
            <a:alphaModFix/>
          </a:blip>
          <a:srcRect b="0" l="0" r="0" t="0"/>
          <a:stretch/>
        </p:blipFill>
        <p:spPr>
          <a:xfrm>
            <a:off x="6528726" y="2818506"/>
            <a:ext cx="3648144" cy="38134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Qualifying Ambiguous column name</a:t>
            </a:r>
            <a:endParaRPr/>
          </a:p>
        </p:txBody>
      </p:sp>
      <p:sp>
        <p:nvSpPr>
          <p:cNvPr id="128" name="Google Shape;128;p1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Khi hai hay nhiều bảng kết hợp trong một truy vấn và có các cột cùng tên giữa các bảng việc xác định tên cột rõ ràng trở nên quang trọng để tránh mơ hồ và lỗi trong truy vấn </a:t>
            </a:r>
            <a:endParaRPr/>
          </a:p>
          <a:p>
            <a:pPr indent="-228600" lvl="0" marL="228600" rtl="0" algn="l">
              <a:lnSpc>
                <a:spcPct val="90000"/>
              </a:lnSpc>
              <a:spcBef>
                <a:spcPts val="1000"/>
              </a:spcBef>
              <a:spcAft>
                <a:spcPts val="0"/>
              </a:spcAft>
              <a:buClr>
                <a:schemeClr val="dk1"/>
              </a:buClr>
              <a:buSzPts val="2800"/>
              <a:buChar char="•"/>
            </a:pPr>
            <a:r>
              <a:rPr lang="en-US"/>
              <a:t>Để giải quyết vấn đề này ta sử dụng tiền tố bảng để xác định tên cột trong nhiều bảng</a:t>
            </a:r>
            <a:endParaRPr/>
          </a:p>
          <a:p>
            <a:pPr indent="-228600" lvl="0" marL="228600" rtl="0" algn="l">
              <a:lnSpc>
                <a:spcPct val="90000"/>
              </a:lnSpc>
              <a:spcBef>
                <a:spcPts val="1000"/>
              </a:spcBef>
              <a:spcAft>
                <a:spcPts val="0"/>
              </a:spcAft>
              <a:buClr>
                <a:schemeClr val="dk1"/>
              </a:buClr>
              <a:buSzPts val="2800"/>
              <a:buChar char="•"/>
            </a:pPr>
            <a:r>
              <a:rPr lang="en-US"/>
              <a:t>Có thể sử dụng tên bảng hay tên bí danh của bảng kèm theo tên cột khi tham chiếu đến cột trong truy vấn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218"/>
          <p:cNvSpPr txBox="1"/>
          <p:nvPr>
            <p:ph type="ctrTitle"/>
          </p:nvPr>
        </p:nvSpPr>
        <p:spPr>
          <a:xfrm>
            <a:off x="1524000" y="1122363"/>
            <a:ext cx="9144000" cy="105139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Mệnh đề WITH </a:t>
            </a:r>
            <a:endParaRPr/>
          </a:p>
        </p:txBody>
      </p:sp>
      <p:sp>
        <p:nvSpPr>
          <p:cNvPr id="645" name="Google Shape;645;p218"/>
          <p:cNvSpPr txBox="1"/>
          <p:nvPr>
            <p:ph idx="1" type="subTitle"/>
          </p:nvPr>
        </p:nvSpPr>
        <p:spPr>
          <a:xfrm>
            <a:off x="1524000" y="2704872"/>
            <a:ext cx="9144000" cy="255292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None/>
            </a:pPr>
            <a:r>
              <a:rPr lang="en-US"/>
              <a:t>Mệnh đề WITH cho phép sử dụng lại cùng một khối truy vấn trong câu lệnh SELECT khi nó xuất hiện nhiều lần trong một khối truy vấn phức tạp</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19"/>
          <p:cNvSpPr txBox="1"/>
          <p:nvPr>
            <p:ph type="ctrTitle"/>
          </p:nvPr>
        </p:nvSpPr>
        <p:spPr>
          <a:xfrm>
            <a:off x="1414491" y="525539"/>
            <a:ext cx="9144000" cy="65168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t>VD:</a:t>
            </a:r>
            <a:endParaRPr/>
          </a:p>
        </p:txBody>
      </p:sp>
      <p:sp>
        <p:nvSpPr>
          <p:cNvPr id="651" name="Google Shape;651;p2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pic>
        <p:nvPicPr>
          <p:cNvPr id="652" name="Google Shape;652;p219"/>
          <p:cNvPicPr preferRelativeResize="0"/>
          <p:nvPr/>
        </p:nvPicPr>
        <p:blipFill rotWithShape="1">
          <a:blip r:embed="rId3">
            <a:alphaModFix/>
          </a:blip>
          <a:srcRect b="0" l="0" r="0" t="0"/>
          <a:stretch/>
        </p:blipFill>
        <p:spPr>
          <a:xfrm>
            <a:off x="3764760" y="252368"/>
            <a:ext cx="4410086" cy="64413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4"/>
          <p:cNvSpPr txBox="1"/>
          <p:nvPr>
            <p:ph type="title"/>
          </p:nvPr>
        </p:nvSpPr>
        <p:spPr>
          <a:xfrm>
            <a:off x="838200" y="0"/>
            <a:ext cx="10515600" cy="8864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JOIN với ON</a:t>
            </a:r>
            <a:endParaRPr/>
          </a:p>
        </p:txBody>
      </p:sp>
      <p:sp>
        <p:nvSpPr>
          <p:cNvPr id="134" name="Google Shape;134;p144"/>
          <p:cNvSpPr txBox="1"/>
          <p:nvPr>
            <p:ph idx="1" type="body"/>
          </p:nvPr>
        </p:nvSpPr>
        <p:spPr>
          <a:xfrm>
            <a:off x="838200" y="711200"/>
            <a:ext cx="10515600" cy="54660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Dùng mệnh đề On để chỉ định chính xác điều kiện kết nối giữa các bảng </a:t>
            </a:r>
            <a:endParaRPr/>
          </a:p>
          <a:p>
            <a:pPr indent="0" lvl="0" marL="0" rtl="0" algn="l">
              <a:lnSpc>
                <a:spcPct val="90000"/>
              </a:lnSpc>
              <a:spcBef>
                <a:spcPts val="1000"/>
              </a:spcBef>
              <a:spcAft>
                <a:spcPts val="0"/>
              </a:spcAft>
              <a:buClr>
                <a:schemeClr val="dk1"/>
              </a:buClr>
              <a:buSzPts val="2800"/>
              <a:buNone/>
            </a:pPr>
            <a:r>
              <a:t/>
            </a:r>
            <a:endParaRPr/>
          </a:p>
        </p:txBody>
      </p:sp>
      <p:pic>
        <p:nvPicPr>
          <p:cNvPr descr="Screenshot (259)" id="135" name="Google Shape;135;p144"/>
          <p:cNvPicPr preferRelativeResize="0"/>
          <p:nvPr/>
        </p:nvPicPr>
        <p:blipFill rotWithShape="1">
          <a:blip r:embed="rId3">
            <a:alphaModFix/>
          </a:blip>
          <a:srcRect b="0" l="0" r="0" t="0"/>
          <a:stretch/>
        </p:blipFill>
        <p:spPr>
          <a:xfrm>
            <a:off x="3233420" y="1180465"/>
            <a:ext cx="6401435" cy="56775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5"/>
          <p:cNvSpPr txBox="1"/>
          <p:nvPr>
            <p:ph type="title"/>
          </p:nvPr>
        </p:nvSpPr>
        <p:spPr>
          <a:xfrm>
            <a:off x="838200" y="-635"/>
            <a:ext cx="10515600" cy="740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JOIN 3 bảng</a:t>
            </a:r>
            <a:endParaRPr/>
          </a:p>
        </p:txBody>
      </p:sp>
      <p:pic>
        <p:nvPicPr>
          <p:cNvPr descr="Screenshot (260)" id="141" name="Google Shape;141;p145"/>
          <p:cNvPicPr preferRelativeResize="0"/>
          <p:nvPr>
            <p:ph idx="1" type="body"/>
          </p:nvPr>
        </p:nvPicPr>
        <p:blipFill rotWithShape="1">
          <a:blip r:embed="rId3">
            <a:alphaModFix/>
          </a:blip>
          <a:srcRect b="0" l="0" r="0" t="0"/>
          <a:stretch/>
        </p:blipFill>
        <p:spPr>
          <a:xfrm>
            <a:off x="3958590" y="236855"/>
            <a:ext cx="6442710" cy="62191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2024-05-05T13:44:00Z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2B518CEA97234BAB825A4F82C8D76AB0_11</vt:lpwstr>
  </property>
  <property fmtid="{D5CDD505-2E9C-101B-9397-08002B2CF9AE}" pid="3" name="KSOProductBuildVer">
    <vt:lpwstr>1033-12.2.0.16909</vt:lpwstr>
  </property>
</Properties>
</file>