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0716e3fe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0716e3fe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0bd39033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0bd39033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fa8be00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fa8be00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0716e3fe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0716e3fe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0bd39033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0bd39033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fa8be00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fa8be00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0716e3fe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0716e3fe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0716e3fe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0716e3fe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0716e3fe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0716e3fe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0bd39033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0bd3903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fa8be00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fa8be00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0716e3fe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0716e3fe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0bd39033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0bd39033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fa8be00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fa8be00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Arial"/>
                <a:ea typeface="Arial"/>
                <a:cs typeface="Arial"/>
                <a:sym typeface="Arial"/>
              </a:rPr>
              <a:t>Project thống kê về dữ liệu bóng đá </a:t>
            </a:r>
            <a:endParaRPr>
              <a:latin typeface="Arial"/>
              <a:ea typeface="Arial"/>
              <a:cs typeface="Arial"/>
              <a:sym typeface="Arial"/>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556875"/>
            <a:ext cx="7688700" cy="7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Chi tiết các bảng </a:t>
            </a:r>
            <a:endParaRPr/>
          </a:p>
        </p:txBody>
      </p:sp>
      <p:sp>
        <p:nvSpPr>
          <p:cNvPr id="145" name="Google Shape;145;p22"/>
          <p:cNvSpPr txBox="1"/>
          <p:nvPr>
            <p:ph idx="1" type="body"/>
          </p:nvPr>
        </p:nvSpPr>
        <p:spPr>
          <a:xfrm>
            <a:off x="729450" y="1305975"/>
            <a:ext cx="7688700" cy="3594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vi" sz="1100">
                <a:solidFill>
                  <a:srgbClr val="000000"/>
                </a:solidFill>
                <a:latin typeface="Arial"/>
                <a:ea typeface="Arial"/>
                <a:cs typeface="Arial"/>
                <a:sym typeface="Arial"/>
              </a:rPr>
              <a:t>Yellow_Red_Cards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vi" sz="1100">
                <a:solidFill>
                  <a:srgbClr val="000000"/>
                </a:solidFill>
                <a:latin typeface="Arial"/>
                <a:ea typeface="Arial"/>
                <a:cs typeface="Arial"/>
                <a:sym typeface="Arial"/>
              </a:rPr>
              <a:t>Giới thiệu</a:t>
            </a:r>
            <a:r>
              <a:rPr lang="vi" sz="1100">
                <a:solidFill>
                  <a:srgbClr val="000000"/>
                </a:solidFill>
                <a:latin typeface="Arial"/>
                <a:ea typeface="Arial"/>
                <a:cs typeface="Arial"/>
                <a:sym typeface="Arial"/>
              </a:rPr>
              <a:t>: Bảng thống kê số thẻ vàng và thẻ đỏ trong các giải đấu.</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vi" sz="1100">
                <a:solidFill>
                  <a:srgbClr val="000000"/>
                </a:solidFill>
                <a:latin typeface="Arial"/>
                <a:ea typeface="Arial"/>
                <a:cs typeface="Arial"/>
                <a:sym typeface="Arial"/>
              </a:rPr>
              <a:t>Cột chính</a:t>
            </a:r>
            <a:r>
              <a:rPr lang="vi"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vi" sz="1100">
                <a:solidFill>
                  <a:srgbClr val="000000"/>
                </a:solidFill>
                <a:latin typeface="Arial"/>
                <a:ea typeface="Arial"/>
                <a:cs typeface="Arial"/>
                <a:sym typeface="Arial"/>
              </a:rPr>
              <a:t>competition_id: Mã giải đấu</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vi" sz="1100">
                <a:solidFill>
                  <a:srgbClr val="000000"/>
                </a:solidFill>
                <a:latin typeface="Arial"/>
                <a:ea typeface="Arial"/>
                <a:cs typeface="Arial"/>
                <a:sym typeface="Arial"/>
              </a:rPr>
              <a:t>competition_name: Tên giải đấu</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vi" sz="1100">
                <a:solidFill>
                  <a:srgbClr val="000000"/>
                </a:solidFill>
                <a:latin typeface="Arial"/>
                <a:ea typeface="Arial"/>
                <a:cs typeface="Arial"/>
                <a:sym typeface="Arial"/>
              </a:rPr>
              <a:t>total_yellow_cards: Tổng số thẻ vàng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vi" sz="1100">
                <a:solidFill>
                  <a:srgbClr val="000000"/>
                </a:solidFill>
                <a:latin typeface="Arial"/>
                <a:ea typeface="Arial"/>
                <a:cs typeface="Arial"/>
                <a:sym typeface="Arial"/>
              </a:rPr>
              <a:t>total_red_cards: Tổng số thẻ đỏ</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vi" sz="1100">
                <a:solidFill>
                  <a:srgbClr val="000000"/>
                </a:solidFill>
                <a:latin typeface="Arial"/>
                <a:ea typeface="Arial"/>
                <a:cs typeface="Arial"/>
                <a:sym typeface="Arial"/>
              </a:rPr>
              <a:t>total_players: Tổng số cầu thủ</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vi" sz="1100">
                <a:solidFill>
                  <a:srgbClr val="000000"/>
                </a:solidFill>
                <a:latin typeface="Arial"/>
                <a:ea typeface="Arial"/>
                <a:cs typeface="Arial"/>
                <a:sym typeface="Arial"/>
              </a:rPr>
              <a:t>Input</a:t>
            </a:r>
            <a:r>
              <a:rPr lang="vi"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vi" sz="1100">
                <a:solidFill>
                  <a:srgbClr val="000000"/>
                </a:solidFill>
                <a:latin typeface="Arial"/>
                <a:ea typeface="Arial"/>
                <a:cs typeface="Arial"/>
                <a:sym typeface="Arial"/>
              </a:rPr>
              <a:t>Dữ liệu về các giải đấu từ bảng Competitions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vi" sz="1100">
                <a:solidFill>
                  <a:srgbClr val="000000"/>
                </a:solidFill>
                <a:latin typeface="Arial"/>
                <a:ea typeface="Arial"/>
                <a:cs typeface="Arial"/>
                <a:sym typeface="Arial"/>
              </a:rPr>
              <a:t>Thông tin về số thẻ vàng và thẻ đỏ từ bảng Appearance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vi" sz="1100">
                <a:solidFill>
                  <a:srgbClr val="000000"/>
                </a:solidFill>
                <a:latin typeface="Arial"/>
                <a:ea typeface="Arial"/>
                <a:cs typeface="Arial"/>
                <a:sym typeface="Arial"/>
              </a:rPr>
              <a:t>Output</a:t>
            </a:r>
            <a:r>
              <a:rPr lang="vi"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vi" sz="1100">
                <a:solidFill>
                  <a:srgbClr val="000000"/>
                </a:solidFill>
                <a:latin typeface="Arial"/>
                <a:ea typeface="Arial"/>
                <a:cs typeface="Arial"/>
                <a:sym typeface="Arial"/>
              </a:rPr>
              <a:t>Thống kê tổng số thẻ vàng và thẻ đỏ trong từng giải đấu, cùng với tổng số cầu thủ tham gia từng giải đấu.</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1200"/>
              </a:spcAft>
              <a:buNone/>
            </a:pPr>
            <a:r>
              <a:t/>
            </a:r>
            <a:endParaRPr b="1" sz="11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504825"/>
            <a:ext cx="7688700" cy="76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Mapping</a:t>
            </a:r>
            <a:endParaRPr>
              <a:latin typeface="Arial"/>
              <a:ea typeface="Arial"/>
              <a:cs typeface="Arial"/>
              <a:sym typeface="Arial"/>
            </a:endParaRPr>
          </a:p>
          <a:p>
            <a:pPr indent="0" lvl="0" marL="0" rtl="0" algn="l">
              <a:spcBef>
                <a:spcPts val="0"/>
              </a:spcBef>
              <a:spcAft>
                <a:spcPts val="0"/>
              </a:spcAft>
              <a:buNone/>
            </a:pPr>
            <a:r>
              <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3"/>
          <p:cNvPicPr preferRelativeResize="0"/>
          <p:nvPr/>
        </p:nvPicPr>
        <p:blipFill>
          <a:blip r:embed="rId3">
            <a:alphaModFix/>
          </a:blip>
          <a:stretch>
            <a:fillRect/>
          </a:stretch>
        </p:blipFill>
        <p:spPr>
          <a:xfrm>
            <a:off x="0" y="1552575"/>
            <a:ext cx="9042780" cy="3073150"/>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496125"/>
            <a:ext cx="7688700" cy="7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Step By Step </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4"/>
          <p:cNvPicPr preferRelativeResize="0"/>
          <p:nvPr/>
        </p:nvPicPr>
        <p:blipFill>
          <a:blip r:embed="rId3">
            <a:alphaModFix/>
          </a:blip>
          <a:stretch>
            <a:fillRect/>
          </a:stretch>
        </p:blipFill>
        <p:spPr>
          <a:xfrm>
            <a:off x="70875" y="2043577"/>
            <a:ext cx="9144000" cy="2331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374625"/>
            <a:ext cx="7688700" cy="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Arial"/>
                <a:ea typeface="Arial"/>
                <a:cs typeface="Arial"/>
                <a:sym typeface="Arial"/>
              </a:rPr>
              <a:t>Chi tiết các bảng </a:t>
            </a:r>
            <a:endParaRPr>
              <a:latin typeface="Arial"/>
              <a:ea typeface="Arial"/>
              <a:cs typeface="Arial"/>
              <a:sym typeface="Arial"/>
            </a:endParaRPr>
          </a:p>
        </p:txBody>
      </p:sp>
      <p:sp>
        <p:nvSpPr>
          <p:cNvPr id="165" name="Google Shape;165;p25"/>
          <p:cNvSpPr txBox="1"/>
          <p:nvPr>
            <p:ph idx="1" type="body"/>
          </p:nvPr>
        </p:nvSpPr>
        <p:spPr>
          <a:xfrm>
            <a:off x="729450" y="1123875"/>
            <a:ext cx="7688700" cy="414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vi" sz="1000">
                <a:solidFill>
                  <a:srgbClr val="000000"/>
                </a:solidFill>
                <a:latin typeface="Arial"/>
                <a:ea typeface="Arial"/>
                <a:cs typeface="Arial"/>
                <a:sym typeface="Arial"/>
              </a:rPr>
              <a:t>Club_Player_Market</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b="1" lang="vi" sz="1000">
                <a:solidFill>
                  <a:srgbClr val="000000"/>
                </a:solidFill>
                <a:latin typeface="Arial"/>
                <a:ea typeface="Arial"/>
                <a:cs typeface="Arial"/>
                <a:sym typeface="Arial"/>
              </a:rPr>
              <a:t>Giới thiệu:</a:t>
            </a:r>
            <a:r>
              <a:rPr lang="vi" sz="1000">
                <a:solidFill>
                  <a:srgbClr val="000000"/>
                </a:solidFill>
                <a:latin typeface="Arial"/>
                <a:ea typeface="Arial"/>
                <a:cs typeface="Arial"/>
                <a:sym typeface="Arial"/>
              </a:rPr>
              <a:t> Bảng thống kê danh sách cầu thủ và giá trị thị trường của họ trong các câu lạc bộ.</a:t>
            </a:r>
            <a:endParaRPr sz="1000">
              <a:solidFill>
                <a:srgbClr val="000000"/>
              </a:solidFill>
              <a:latin typeface="Arial"/>
              <a:ea typeface="Arial"/>
              <a:cs typeface="Arial"/>
              <a:sym typeface="Arial"/>
            </a:endParaRPr>
          </a:p>
          <a:p>
            <a:pPr indent="0" lvl="0" marL="0" rtl="0" algn="l">
              <a:spcBef>
                <a:spcPts val="1200"/>
              </a:spcBef>
              <a:spcAft>
                <a:spcPts val="0"/>
              </a:spcAft>
              <a:buNone/>
            </a:pPr>
            <a:r>
              <a:rPr b="1" lang="vi" sz="1000">
                <a:solidFill>
                  <a:srgbClr val="000000"/>
                </a:solidFill>
                <a:latin typeface="Arial"/>
                <a:ea typeface="Arial"/>
                <a:cs typeface="Arial"/>
                <a:sym typeface="Arial"/>
              </a:rPr>
              <a:t>Cột chính:</a:t>
            </a:r>
            <a:endParaRPr b="1" sz="1000">
              <a:solidFill>
                <a:srgbClr val="000000"/>
              </a:solidFill>
              <a:latin typeface="Arial"/>
              <a:ea typeface="Arial"/>
              <a:cs typeface="Arial"/>
              <a:sym typeface="Arial"/>
            </a:endParaRPr>
          </a:p>
          <a:p>
            <a:pPr indent="-292100" lvl="0" marL="457200" rtl="0" algn="l">
              <a:spcBef>
                <a:spcPts val="1200"/>
              </a:spcBef>
              <a:spcAft>
                <a:spcPts val="0"/>
              </a:spcAft>
              <a:buClr>
                <a:srgbClr val="000000"/>
              </a:buClr>
              <a:buSzPts val="1000"/>
              <a:buFont typeface="Arial"/>
              <a:buChar char="●"/>
            </a:pPr>
            <a:r>
              <a:rPr lang="vi" sz="1000">
                <a:solidFill>
                  <a:srgbClr val="000000"/>
                </a:solidFill>
                <a:latin typeface="Arial"/>
                <a:ea typeface="Arial"/>
                <a:cs typeface="Arial"/>
                <a:sym typeface="Arial"/>
              </a:rPr>
              <a:t>club_id: Mã câu lạc bộ</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vi" sz="1000">
                <a:solidFill>
                  <a:srgbClr val="000000"/>
                </a:solidFill>
                <a:latin typeface="Arial"/>
                <a:ea typeface="Arial"/>
                <a:cs typeface="Arial"/>
                <a:sym typeface="Arial"/>
              </a:rPr>
              <a:t>club_name: Tên câu lạc bộ</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vi" sz="1000">
                <a:solidFill>
                  <a:srgbClr val="000000"/>
                </a:solidFill>
                <a:latin typeface="Arial"/>
                <a:ea typeface="Arial"/>
                <a:cs typeface="Arial"/>
                <a:sym typeface="Arial"/>
              </a:rPr>
              <a:t>total_players: Tổng số cầu thủ</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vi" sz="1000">
                <a:solidFill>
                  <a:srgbClr val="000000"/>
                </a:solidFill>
                <a:latin typeface="Arial"/>
                <a:ea typeface="Arial"/>
                <a:cs typeface="Arial"/>
                <a:sym typeface="Arial"/>
              </a:rPr>
              <a:t>total_market_value: Tổng giá trị thị trường</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vi" sz="1000">
                <a:solidFill>
                  <a:srgbClr val="000000"/>
                </a:solidFill>
                <a:latin typeface="Arial"/>
                <a:ea typeface="Arial"/>
                <a:cs typeface="Arial"/>
                <a:sym typeface="Arial"/>
              </a:rPr>
              <a:t>avg_market_value: Giá trị thị trường trung bình</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vi" sz="1000">
                <a:solidFill>
                  <a:srgbClr val="000000"/>
                </a:solidFill>
                <a:latin typeface="Arial"/>
                <a:ea typeface="Arial"/>
                <a:cs typeface="Arial"/>
                <a:sym typeface="Arial"/>
              </a:rPr>
              <a:t>players_with_goals: Số lượng cầu thủ ghi bàn</a:t>
            </a:r>
            <a:endParaRPr sz="1000">
              <a:solidFill>
                <a:srgbClr val="000000"/>
              </a:solidFill>
              <a:latin typeface="Arial"/>
              <a:ea typeface="Arial"/>
              <a:cs typeface="Arial"/>
              <a:sym typeface="Arial"/>
            </a:endParaRPr>
          </a:p>
          <a:p>
            <a:pPr indent="0" lvl="0" marL="0" rtl="0" algn="l">
              <a:spcBef>
                <a:spcPts val="1200"/>
              </a:spcBef>
              <a:spcAft>
                <a:spcPts val="0"/>
              </a:spcAft>
              <a:buNone/>
            </a:pPr>
            <a:r>
              <a:rPr b="1" lang="vi" sz="1000">
                <a:solidFill>
                  <a:srgbClr val="000000"/>
                </a:solidFill>
                <a:latin typeface="Arial"/>
                <a:ea typeface="Arial"/>
                <a:cs typeface="Arial"/>
                <a:sym typeface="Arial"/>
              </a:rPr>
              <a:t>Input:</a:t>
            </a:r>
            <a:endParaRPr b="1" sz="1000">
              <a:solidFill>
                <a:srgbClr val="000000"/>
              </a:solidFill>
              <a:latin typeface="Arial"/>
              <a:ea typeface="Arial"/>
              <a:cs typeface="Arial"/>
              <a:sym typeface="Arial"/>
            </a:endParaRPr>
          </a:p>
          <a:p>
            <a:pPr indent="-292100" lvl="0" marL="457200" rtl="0" algn="l">
              <a:spcBef>
                <a:spcPts val="1200"/>
              </a:spcBef>
              <a:spcAft>
                <a:spcPts val="0"/>
              </a:spcAft>
              <a:buClr>
                <a:srgbClr val="000000"/>
              </a:buClr>
              <a:buSzPts val="1000"/>
              <a:buFont typeface="Arial"/>
              <a:buChar char="●"/>
            </a:pPr>
            <a:r>
              <a:rPr lang="vi" sz="1000">
                <a:solidFill>
                  <a:srgbClr val="000000"/>
                </a:solidFill>
                <a:latin typeface="Arial"/>
                <a:ea typeface="Arial"/>
                <a:cs typeface="Arial"/>
                <a:sym typeface="Arial"/>
              </a:rPr>
              <a:t>Dữ liệu về các câu lạc bộ từ bảng Clubs</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vi" sz="1000">
                <a:solidFill>
                  <a:srgbClr val="000000"/>
                </a:solidFill>
                <a:latin typeface="Arial"/>
                <a:ea typeface="Arial"/>
                <a:cs typeface="Arial"/>
                <a:sym typeface="Arial"/>
              </a:rPr>
              <a:t>Thông tin về giá trị thị trường và danh sách cầu thủ từ bảng Players</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vi" sz="1000">
                <a:solidFill>
                  <a:srgbClr val="000000"/>
                </a:solidFill>
                <a:latin typeface="Arial"/>
                <a:ea typeface="Arial"/>
                <a:cs typeface="Arial"/>
                <a:sym typeface="Arial"/>
              </a:rPr>
              <a:t>Thông tin về bàn thắng từ bảng Appearance</a:t>
            </a:r>
            <a:endParaRPr sz="1000">
              <a:solidFill>
                <a:srgbClr val="000000"/>
              </a:solidFill>
              <a:latin typeface="Arial"/>
              <a:ea typeface="Arial"/>
              <a:cs typeface="Arial"/>
              <a:sym typeface="Arial"/>
            </a:endParaRPr>
          </a:p>
          <a:p>
            <a:pPr indent="0" lvl="0" marL="0" rtl="0" algn="l">
              <a:spcBef>
                <a:spcPts val="1200"/>
              </a:spcBef>
              <a:spcAft>
                <a:spcPts val="0"/>
              </a:spcAft>
              <a:buNone/>
            </a:pPr>
            <a:r>
              <a:rPr b="1" lang="vi" sz="1000">
                <a:solidFill>
                  <a:srgbClr val="000000"/>
                </a:solidFill>
                <a:latin typeface="Arial"/>
                <a:ea typeface="Arial"/>
                <a:cs typeface="Arial"/>
                <a:sym typeface="Arial"/>
              </a:rPr>
              <a:t>Output:</a:t>
            </a:r>
            <a:endParaRPr b="1" sz="1000">
              <a:solidFill>
                <a:srgbClr val="000000"/>
              </a:solidFill>
              <a:latin typeface="Arial"/>
              <a:ea typeface="Arial"/>
              <a:cs typeface="Arial"/>
              <a:sym typeface="Arial"/>
            </a:endParaRPr>
          </a:p>
          <a:p>
            <a:pPr indent="-292100" lvl="0" marL="457200" rtl="0" algn="l">
              <a:spcBef>
                <a:spcPts val="1200"/>
              </a:spcBef>
              <a:spcAft>
                <a:spcPts val="0"/>
              </a:spcAft>
              <a:buClr>
                <a:srgbClr val="000000"/>
              </a:buClr>
              <a:buSzPts val="1000"/>
              <a:buFont typeface="Arial"/>
              <a:buChar char="●"/>
            </a:pPr>
            <a:r>
              <a:rPr lang="vi" sz="1000">
                <a:solidFill>
                  <a:srgbClr val="000000"/>
                </a:solidFill>
                <a:latin typeface="Arial"/>
                <a:ea typeface="Arial"/>
                <a:cs typeface="Arial"/>
                <a:sym typeface="Arial"/>
              </a:rPr>
              <a:t>Thống kê tổng số cầu thủ và tổng giá trị thị trường của họ trong từng câu lạc bộ, cùng với giá trị thị trường trung bình và số lượng cầu thủ ghi bàn trong mỗi câu lạc bộ.</a:t>
            </a:r>
            <a:endParaRPr sz="1000">
              <a:solidFill>
                <a:srgbClr val="000000"/>
              </a:solidFill>
              <a:latin typeface="Arial"/>
              <a:ea typeface="Arial"/>
              <a:cs typeface="Arial"/>
              <a:sym typeface="Arial"/>
            </a:endParaRPr>
          </a:p>
          <a:p>
            <a:pPr indent="0" lvl="0" marL="0" rtl="0" algn="l">
              <a:spcBef>
                <a:spcPts val="1200"/>
              </a:spcBef>
              <a:spcAft>
                <a:spcPts val="1200"/>
              </a:spcAft>
              <a:buNone/>
            </a:pPr>
            <a:r>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485775"/>
            <a:ext cx="7688700" cy="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Mapping</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6"/>
          <p:cNvPicPr preferRelativeResize="0"/>
          <p:nvPr/>
        </p:nvPicPr>
        <p:blipFill>
          <a:blip r:embed="rId3">
            <a:alphaModFix/>
          </a:blip>
          <a:stretch>
            <a:fillRect/>
          </a:stretch>
        </p:blipFill>
        <p:spPr>
          <a:xfrm>
            <a:off x="152400" y="1467637"/>
            <a:ext cx="8658227" cy="3483575"/>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425250"/>
            <a:ext cx="7688700" cy="8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Step By Step </a:t>
            </a:r>
            <a:endParaRPr/>
          </a:p>
        </p:txBody>
      </p:sp>
      <p:sp>
        <p:nvSpPr>
          <p:cNvPr id="178" name="Google Shape;17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7"/>
          <p:cNvPicPr preferRelativeResize="0"/>
          <p:nvPr/>
        </p:nvPicPr>
        <p:blipFill>
          <a:blip r:embed="rId3">
            <a:alphaModFix/>
          </a:blip>
          <a:stretch>
            <a:fillRect/>
          </a:stretch>
        </p:blipFill>
        <p:spPr>
          <a:xfrm>
            <a:off x="0" y="1812874"/>
            <a:ext cx="9144003" cy="2527102"/>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481825"/>
            <a:ext cx="7688700" cy="42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Giới thiệu </a:t>
            </a:r>
            <a:endParaRPr>
              <a:latin typeface="Arial"/>
              <a:ea typeface="Arial"/>
              <a:cs typeface="Arial"/>
              <a:sym typeface="Arial"/>
            </a:endParaRPr>
          </a:p>
        </p:txBody>
      </p:sp>
      <p:sp>
        <p:nvSpPr>
          <p:cNvPr id="93" name="Google Shape;93;p14"/>
          <p:cNvSpPr txBox="1"/>
          <p:nvPr>
            <p:ph idx="1" type="body"/>
          </p:nvPr>
        </p:nvSpPr>
        <p:spPr>
          <a:xfrm>
            <a:off x="729450" y="1209925"/>
            <a:ext cx="7688700" cy="3876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vi">
                <a:latin typeface="Arial"/>
                <a:ea typeface="Arial"/>
                <a:cs typeface="Arial"/>
                <a:sym typeface="Arial"/>
              </a:rPr>
              <a:t>Dữ liệu này cung cấp một cái nhìn tổng quan chi tiết về các giải đấu bóng đá, trận đấu, câu lạc bộ, và cầu thủ từ nhiều nguồn khác nhau, bao gồm các thông tin về sự xuất hiện của cầu thủ, các trận đấu, và giá trị thị trường của cầu thủ. Dữ liệu được chia thành 8 bảng chính, mỗi bảng chứa các thông tin quan trọng như sau:</a:t>
            </a:r>
            <a:endParaRPr>
              <a:latin typeface="Arial"/>
              <a:ea typeface="Arial"/>
              <a:cs typeface="Arial"/>
              <a:sym typeface="Arial"/>
            </a:endParaRPr>
          </a:p>
          <a:p>
            <a:pPr indent="0" lvl="0" marL="0" rtl="0" algn="l">
              <a:spcBef>
                <a:spcPts val="1200"/>
              </a:spcBef>
              <a:spcAft>
                <a:spcPts val="0"/>
              </a:spcAft>
              <a:buNone/>
            </a:pPr>
            <a:r>
              <a:rPr lang="vi">
                <a:latin typeface="Arial"/>
                <a:ea typeface="Arial"/>
                <a:cs typeface="Arial"/>
                <a:sym typeface="Arial"/>
              </a:rPr>
              <a:t>1.Appearance (Lần Xuất Hiện của Cầu Thủ)</a:t>
            </a:r>
            <a:endParaRPr>
              <a:latin typeface="Arial"/>
              <a:ea typeface="Arial"/>
              <a:cs typeface="Arial"/>
              <a:sym typeface="Arial"/>
            </a:endParaRPr>
          </a:p>
          <a:p>
            <a:pPr indent="0" lvl="0" marL="0" rtl="0" algn="l">
              <a:spcBef>
                <a:spcPts val="1200"/>
              </a:spcBef>
              <a:spcAft>
                <a:spcPts val="0"/>
              </a:spcAft>
              <a:buNone/>
            </a:pPr>
            <a:r>
              <a:rPr lang="vi">
                <a:latin typeface="Arial"/>
                <a:ea typeface="Arial"/>
                <a:cs typeface="Arial"/>
                <a:sym typeface="Arial"/>
              </a:rPr>
              <a:t>2.Games (Trận Đấu)</a:t>
            </a:r>
            <a:endParaRPr>
              <a:latin typeface="Arial"/>
              <a:ea typeface="Arial"/>
              <a:cs typeface="Arial"/>
              <a:sym typeface="Arial"/>
            </a:endParaRPr>
          </a:p>
          <a:p>
            <a:pPr indent="0" lvl="0" marL="0" rtl="0" algn="l">
              <a:spcBef>
                <a:spcPts val="1200"/>
              </a:spcBef>
              <a:spcAft>
                <a:spcPts val="0"/>
              </a:spcAft>
              <a:buNone/>
            </a:pPr>
            <a:r>
              <a:rPr lang="vi">
                <a:latin typeface="Arial"/>
                <a:ea typeface="Arial"/>
                <a:cs typeface="Arial"/>
                <a:sym typeface="Arial"/>
              </a:rPr>
              <a:t>3.Clubs (Câu Lạc Bộ)</a:t>
            </a:r>
            <a:endParaRPr>
              <a:latin typeface="Arial"/>
              <a:ea typeface="Arial"/>
              <a:cs typeface="Arial"/>
              <a:sym typeface="Arial"/>
            </a:endParaRPr>
          </a:p>
          <a:p>
            <a:pPr indent="0" lvl="0" marL="0" rtl="0" algn="l">
              <a:spcBef>
                <a:spcPts val="1200"/>
              </a:spcBef>
              <a:spcAft>
                <a:spcPts val="0"/>
              </a:spcAft>
              <a:buNone/>
            </a:pPr>
            <a:r>
              <a:rPr lang="vi">
                <a:latin typeface="Arial"/>
                <a:ea typeface="Arial"/>
                <a:cs typeface="Arial"/>
                <a:sym typeface="Arial"/>
              </a:rPr>
              <a:t>4.Players (Cầu Thủ)</a:t>
            </a:r>
            <a:endParaRPr>
              <a:latin typeface="Arial"/>
              <a:ea typeface="Arial"/>
              <a:cs typeface="Arial"/>
              <a:sym typeface="Arial"/>
            </a:endParaRPr>
          </a:p>
          <a:p>
            <a:pPr indent="0" lvl="0" marL="0" rtl="0" algn="l">
              <a:spcBef>
                <a:spcPts val="1200"/>
              </a:spcBef>
              <a:spcAft>
                <a:spcPts val="0"/>
              </a:spcAft>
              <a:buNone/>
            </a:pPr>
            <a:r>
              <a:rPr lang="vi">
                <a:latin typeface="Arial"/>
                <a:ea typeface="Arial"/>
                <a:cs typeface="Arial"/>
                <a:sym typeface="Arial"/>
              </a:rPr>
              <a:t>5.Competitions (Giải Đấu)</a:t>
            </a:r>
            <a:endParaRPr>
              <a:latin typeface="Arial"/>
              <a:ea typeface="Arial"/>
              <a:cs typeface="Arial"/>
              <a:sym typeface="Arial"/>
            </a:endParaRPr>
          </a:p>
          <a:p>
            <a:pPr indent="0" lvl="0" marL="0" rtl="0" algn="l">
              <a:spcBef>
                <a:spcPts val="1200"/>
              </a:spcBef>
              <a:spcAft>
                <a:spcPts val="0"/>
              </a:spcAft>
              <a:buNone/>
            </a:pPr>
            <a:r>
              <a:rPr lang="vi">
                <a:latin typeface="Arial"/>
                <a:ea typeface="Arial"/>
                <a:cs typeface="Arial"/>
                <a:sym typeface="Arial"/>
              </a:rPr>
              <a:t>6.Club_games (Trận Đấu Giữa Các Câu Lạc Bộ)</a:t>
            </a:r>
            <a:endParaRPr>
              <a:latin typeface="Arial"/>
              <a:ea typeface="Arial"/>
              <a:cs typeface="Arial"/>
              <a:sym typeface="Arial"/>
            </a:endParaRPr>
          </a:p>
          <a:p>
            <a:pPr indent="0" lvl="0" marL="0" rtl="0" algn="l">
              <a:spcBef>
                <a:spcPts val="1200"/>
              </a:spcBef>
              <a:spcAft>
                <a:spcPts val="0"/>
              </a:spcAft>
              <a:buNone/>
            </a:pPr>
            <a:r>
              <a:rPr lang="vi">
                <a:latin typeface="Arial"/>
                <a:ea typeface="Arial"/>
                <a:cs typeface="Arial"/>
                <a:sym typeface="Arial"/>
              </a:rPr>
              <a:t>7.Game_events (Sự Kiện Trong Trận Đấu)</a:t>
            </a:r>
            <a:endParaRPr>
              <a:latin typeface="Arial"/>
              <a:ea typeface="Arial"/>
              <a:cs typeface="Arial"/>
              <a:sym typeface="Arial"/>
            </a:endParaRPr>
          </a:p>
          <a:p>
            <a:pPr indent="0" lvl="0" marL="0" rtl="0" algn="l">
              <a:spcBef>
                <a:spcPts val="1200"/>
              </a:spcBef>
              <a:spcAft>
                <a:spcPts val="0"/>
              </a:spcAft>
              <a:buNone/>
            </a:pPr>
            <a:r>
              <a:rPr lang="vi">
                <a:latin typeface="Arial"/>
                <a:ea typeface="Arial"/>
                <a:cs typeface="Arial"/>
                <a:sym typeface="Arial"/>
              </a:rPr>
              <a:t>8.Player_valuation(Định Gía Cầu Thủ)</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Tổng quan về các bảng thống kê chính </a:t>
            </a:r>
            <a:endParaRPr>
              <a:latin typeface="Arial"/>
              <a:ea typeface="Arial"/>
              <a:cs typeface="Arial"/>
              <a:sym typeface="Arial"/>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vi" sz="1800">
                <a:solidFill>
                  <a:srgbClr val="000000"/>
                </a:solidFill>
                <a:latin typeface="Arial"/>
                <a:ea typeface="Arial"/>
                <a:cs typeface="Arial"/>
                <a:sym typeface="Arial"/>
              </a:rPr>
              <a:t>Mục tiêu</a:t>
            </a:r>
            <a:r>
              <a:rPr lang="vi" sz="1800">
                <a:solidFill>
                  <a:srgbClr val="000000"/>
                </a:solidFill>
                <a:latin typeface="Arial"/>
                <a:ea typeface="Arial"/>
                <a:cs typeface="Arial"/>
                <a:sym typeface="Arial"/>
              </a:rPr>
              <a:t>: Tạo các bảng thống kê để phân tích và theo dõi các chỉ số quan trọng liên quan đến cầu thủ, câu lạc bộ, giải đấu và các sự kiện trận đấu.</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vi" sz="1800">
                <a:solidFill>
                  <a:srgbClr val="000000"/>
                </a:solidFill>
                <a:latin typeface="Arial"/>
                <a:ea typeface="Arial"/>
                <a:cs typeface="Arial"/>
                <a:sym typeface="Arial"/>
              </a:rPr>
              <a:t>Ứng dụng</a:t>
            </a:r>
            <a:r>
              <a:rPr lang="vi" sz="1800">
                <a:solidFill>
                  <a:srgbClr val="000000"/>
                </a:solidFill>
                <a:latin typeface="Arial"/>
                <a:ea typeface="Arial"/>
                <a:cs typeface="Arial"/>
                <a:sym typeface="Arial"/>
              </a:rPr>
              <a:t>: Cung cấp thông tin chi tiết cho các quyết định chiến lược, quản lý hiệu suất và phân tích thị trường.</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607500"/>
            <a:ext cx="7688700" cy="6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Arial"/>
                <a:ea typeface="Arial"/>
                <a:cs typeface="Arial"/>
                <a:sym typeface="Arial"/>
              </a:rPr>
              <a:t>Chi tiết các bảng </a:t>
            </a:r>
            <a:endParaRPr>
              <a:latin typeface="Arial"/>
              <a:ea typeface="Arial"/>
              <a:cs typeface="Arial"/>
              <a:sym typeface="Arial"/>
            </a:endParaRPr>
          </a:p>
        </p:txBody>
      </p:sp>
      <p:sp>
        <p:nvSpPr>
          <p:cNvPr id="105" name="Google Shape;105;p16"/>
          <p:cNvSpPr txBox="1"/>
          <p:nvPr>
            <p:ph idx="1" type="body"/>
          </p:nvPr>
        </p:nvSpPr>
        <p:spPr>
          <a:xfrm>
            <a:off x="729450" y="1306200"/>
            <a:ext cx="7688700" cy="3033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vi" sz="4800">
                <a:solidFill>
                  <a:srgbClr val="000000"/>
                </a:solidFill>
                <a:latin typeface="Arial"/>
                <a:ea typeface="Arial"/>
                <a:cs typeface="Arial"/>
                <a:sym typeface="Arial"/>
              </a:rPr>
              <a:t>Appearance_minutes</a:t>
            </a:r>
            <a:endParaRPr b="1" sz="48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ct val="100000"/>
              <a:buFont typeface="Arial"/>
              <a:buChar char="●"/>
            </a:pPr>
            <a:r>
              <a:rPr b="1" lang="vi" sz="4800">
                <a:solidFill>
                  <a:srgbClr val="000000"/>
                </a:solidFill>
                <a:latin typeface="Arial"/>
                <a:ea typeface="Arial"/>
                <a:cs typeface="Arial"/>
                <a:sym typeface="Arial"/>
              </a:rPr>
              <a:t>Giới thiệu:</a:t>
            </a:r>
            <a:r>
              <a:rPr lang="vi" sz="4800">
                <a:solidFill>
                  <a:srgbClr val="000000"/>
                </a:solidFill>
                <a:latin typeface="Arial"/>
                <a:ea typeface="Arial"/>
                <a:cs typeface="Arial"/>
                <a:sym typeface="Arial"/>
              </a:rPr>
              <a:t> Bảng thống kê số lần xuất hiện và thời gian thi đấu của cầu thủ.</a:t>
            </a:r>
            <a:endParaRPr sz="48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ct val="100000"/>
              <a:buFont typeface="Arial"/>
              <a:buChar char="●"/>
            </a:pPr>
            <a:r>
              <a:rPr b="1" lang="vi" sz="4800">
                <a:solidFill>
                  <a:srgbClr val="000000"/>
                </a:solidFill>
                <a:latin typeface="Arial"/>
                <a:ea typeface="Arial"/>
                <a:cs typeface="Arial"/>
                <a:sym typeface="Arial"/>
              </a:rPr>
              <a:t>Cột chính:</a:t>
            </a:r>
            <a:endParaRPr b="1" sz="48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ct val="100000"/>
              <a:buFont typeface="Arial"/>
              <a:buChar char="○"/>
            </a:pPr>
            <a:r>
              <a:rPr b="1" lang="vi" sz="4800">
                <a:solidFill>
                  <a:srgbClr val="000000"/>
                </a:solidFill>
                <a:latin typeface="Arial"/>
                <a:ea typeface="Arial"/>
                <a:cs typeface="Arial"/>
                <a:sym typeface="Arial"/>
              </a:rPr>
              <a:t>player_id:</a:t>
            </a:r>
            <a:r>
              <a:rPr lang="vi" sz="4800">
                <a:solidFill>
                  <a:srgbClr val="000000"/>
                </a:solidFill>
                <a:latin typeface="Arial"/>
                <a:ea typeface="Arial"/>
                <a:cs typeface="Arial"/>
                <a:sym typeface="Arial"/>
              </a:rPr>
              <a:t> Mã cầu thủ</a:t>
            </a:r>
            <a:endParaRPr sz="48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ct val="100000"/>
              <a:buFont typeface="Arial"/>
              <a:buChar char="○"/>
            </a:pPr>
            <a:r>
              <a:rPr b="1" lang="vi" sz="4800">
                <a:solidFill>
                  <a:srgbClr val="000000"/>
                </a:solidFill>
                <a:latin typeface="Arial"/>
                <a:ea typeface="Arial"/>
                <a:cs typeface="Arial"/>
                <a:sym typeface="Arial"/>
              </a:rPr>
              <a:t>player_name:</a:t>
            </a:r>
            <a:r>
              <a:rPr lang="vi" sz="4800">
                <a:solidFill>
                  <a:srgbClr val="000000"/>
                </a:solidFill>
                <a:latin typeface="Arial"/>
                <a:ea typeface="Arial"/>
                <a:cs typeface="Arial"/>
                <a:sym typeface="Arial"/>
              </a:rPr>
              <a:t> Tên cầu thủ</a:t>
            </a:r>
            <a:endParaRPr sz="48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ct val="100000"/>
              <a:buFont typeface="Arial"/>
              <a:buChar char="○"/>
            </a:pPr>
            <a:r>
              <a:rPr b="1" lang="vi" sz="4800">
                <a:solidFill>
                  <a:srgbClr val="000000"/>
                </a:solidFill>
                <a:latin typeface="Arial"/>
                <a:ea typeface="Arial"/>
                <a:cs typeface="Arial"/>
                <a:sym typeface="Arial"/>
              </a:rPr>
              <a:t>total_appearances:</a:t>
            </a:r>
            <a:r>
              <a:rPr lang="vi" sz="4800">
                <a:solidFill>
                  <a:srgbClr val="000000"/>
                </a:solidFill>
                <a:latin typeface="Arial"/>
                <a:ea typeface="Arial"/>
                <a:cs typeface="Arial"/>
                <a:sym typeface="Arial"/>
              </a:rPr>
              <a:t> Tổng số lần xuất hiện</a:t>
            </a:r>
            <a:endParaRPr sz="48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ct val="100000"/>
              <a:buFont typeface="Arial"/>
              <a:buChar char="○"/>
            </a:pPr>
            <a:r>
              <a:rPr b="1" lang="vi" sz="4800">
                <a:solidFill>
                  <a:srgbClr val="000000"/>
                </a:solidFill>
                <a:latin typeface="Arial"/>
                <a:ea typeface="Arial"/>
                <a:cs typeface="Arial"/>
                <a:sym typeface="Arial"/>
              </a:rPr>
              <a:t>total_minutes_played:</a:t>
            </a:r>
            <a:r>
              <a:rPr lang="vi" sz="4800">
                <a:solidFill>
                  <a:srgbClr val="000000"/>
                </a:solidFill>
                <a:latin typeface="Arial"/>
                <a:ea typeface="Arial"/>
                <a:cs typeface="Arial"/>
                <a:sym typeface="Arial"/>
              </a:rPr>
              <a:t> Tổng số phút thi đấu</a:t>
            </a:r>
            <a:endParaRPr sz="48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ct val="100000"/>
              <a:buFont typeface="Arial"/>
              <a:buChar char="●"/>
            </a:pPr>
            <a:r>
              <a:rPr b="1" lang="vi" sz="4800">
                <a:solidFill>
                  <a:srgbClr val="000000"/>
                </a:solidFill>
                <a:latin typeface="Arial"/>
                <a:ea typeface="Arial"/>
                <a:cs typeface="Arial"/>
                <a:sym typeface="Arial"/>
              </a:rPr>
              <a:t>Input:</a:t>
            </a:r>
            <a:endParaRPr b="1" sz="48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ct val="100000"/>
              <a:buFont typeface="Arial"/>
              <a:buChar char="○"/>
            </a:pPr>
            <a:r>
              <a:rPr lang="vi" sz="4800">
                <a:solidFill>
                  <a:srgbClr val="000000"/>
                </a:solidFill>
                <a:latin typeface="Arial"/>
                <a:ea typeface="Arial"/>
                <a:cs typeface="Arial"/>
                <a:sym typeface="Arial"/>
              </a:rPr>
              <a:t>Dữ liệu từ bảng </a:t>
            </a:r>
            <a:r>
              <a:rPr b="1" lang="vi" sz="4800">
                <a:solidFill>
                  <a:srgbClr val="000000"/>
                </a:solidFill>
                <a:latin typeface="Arial"/>
                <a:ea typeface="Arial"/>
                <a:cs typeface="Arial"/>
                <a:sym typeface="Arial"/>
              </a:rPr>
              <a:t>Players</a:t>
            </a:r>
            <a:r>
              <a:rPr lang="vi" sz="4800">
                <a:solidFill>
                  <a:srgbClr val="000000"/>
                </a:solidFill>
                <a:latin typeface="Arial"/>
                <a:ea typeface="Arial"/>
                <a:cs typeface="Arial"/>
                <a:sym typeface="Arial"/>
              </a:rPr>
              <a:t>: Thông tin về mã và tên cầu thủ.</a:t>
            </a:r>
            <a:endParaRPr sz="48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ct val="100000"/>
              <a:buFont typeface="Arial"/>
              <a:buChar char="○"/>
            </a:pPr>
            <a:r>
              <a:rPr lang="vi" sz="4800">
                <a:solidFill>
                  <a:srgbClr val="000000"/>
                </a:solidFill>
                <a:latin typeface="Arial"/>
                <a:ea typeface="Arial"/>
                <a:cs typeface="Arial"/>
                <a:sym typeface="Arial"/>
              </a:rPr>
              <a:t>Dữ liệu từ bảng </a:t>
            </a:r>
            <a:r>
              <a:rPr b="1" lang="vi" sz="4800">
                <a:solidFill>
                  <a:srgbClr val="000000"/>
                </a:solidFill>
                <a:latin typeface="Arial"/>
                <a:ea typeface="Arial"/>
                <a:cs typeface="Arial"/>
                <a:sym typeface="Arial"/>
              </a:rPr>
              <a:t>Appearance</a:t>
            </a:r>
            <a:r>
              <a:rPr lang="vi" sz="4800">
                <a:solidFill>
                  <a:srgbClr val="000000"/>
                </a:solidFill>
                <a:latin typeface="Arial"/>
                <a:ea typeface="Arial"/>
                <a:cs typeface="Arial"/>
                <a:sym typeface="Arial"/>
              </a:rPr>
              <a:t>: Thông tin về số lần xuất hiện và thời gian thi đấu của cầu thủ.</a:t>
            </a:r>
            <a:endParaRPr sz="48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ct val="100000"/>
              <a:buFont typeface="Arial"/>
              <a:buChar char="●"/>
            </a:pPr>
            <a:r>
              <a:rPr b="1" lang="vi" sz="4800">
                <a:solidFill>
                  <a:srgbClr val="000000"/>
                </a:solidFill>
                <a:latin typeface="Arial"/>
                <a:ea typeface="Arial"/>
                <a:cs typeface="Arial"/>
                <a:sym typeface="Arial"/>
              </a:rPr>
              <a:t>Output:</a:t>
            </a:r>
            <a:endParaRPr b="1" sz="48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ct val="100000"/>
              <a:buFont typeface="Arial"/>
              <a:buChar char="○"/>
            </a:pPr>
            <a:r>
              <a:rPr lang="vi" sz="4800">
                <a:solidFill>
                  <a:srgbClr val="000000"/>
                </a:solidFill>
                <a:latin typeface="Arial"/>
                <a:ea typeface="Arial"/>
                <a:cs typeface="Arial"/>
                <a:sym typeface="Arial"/>
              </a:rPr>
              <a:t>Thống kê tổng số lần xuất hiện và tổng số phút thi đấu của từng cầu thủ.</a:t>
            </a:r>
            <a:endParaRPr sz="48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ct val="100000"/>
              <a:buFont typeface="Arial"/>
              <a:buChar char="○"/>
            </a:pPr>
            <a:r>
              <a:rPr lang="vi" sz="4800">
                <a:solidFill>
                  <a:srgbClr val="000000"/>
                </a:solidFill>
                <a:latin typeface="Arial"/>
                <a:ea typeface="Arial"/>
                <a:cs typeface="Arial"/>
                <a:sym typeface="Arial"/>
              </a:rPr>
              <a:t>Kết quả được sắp xếp theo số lần xuất hiện và thời gian thi đấu giảm dần.</a:t>
            </a:r>
            <a:endParaRPr sz="48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1200"/>
              </a:spcAft>
              <a:buNone/>
            </a:pPr>
            <a:r>
              <a:t/>
            </a:r>
            <a:endParaRPr b="1"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26500"/>
            <a:ext cx="7688700" cy="7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Arial"/>
                <a:ea typeface="Arial"/>
                <a:cs typeface="Arial"/>
                <a:sym typeface="Arial"/>
              </a:rPr>
              <a:t>Mapping </a:t>
            </a:r>
            <a:endParaRPr>
              <a:latin typeface="Arial"/>
              <a:ea typeface="Arial"/>
              <a:cs typeface="Arial"/>
              <a:sym typeface="Arial"/>
            </a:endParaRPr>
          </a:p>
        </p:txBody>
      </p:sp>
      <p:sp>
        <p:nvSpPr>
          <p:cNvPr id="111" name="Google Shape;111;p17"/>
          <p:cNvSpPr txBox="1"/>
          <p:nvPr>
            <p:ph idx="1" type="body"/>
          </p:nvPr>
        </p:nvSpPr>
        <p:spPr>
          <a:xfrm>
            <a:off x="729450" y="1417500"/>
            <a:ext cx="7688700" cy="292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178425" y="1306200"/>
            <a:ext cx="8965576" cy="3080500"/>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475875"/>
            <a:ext cx="7688700" cy="8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Step By Step</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1800" y="1921123"/>
            <a:ext cx="9144000" cy="2418854"/>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496125"/>
            <a:ext cx="7688700" cy="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Arial"/>
                <a:ea typeface="Arial"/>
                <a:cs typeface="Arial"/>
                <a:sym typeface="Arial"/>
              </a:rPr>
              <a:t>Chi tiết các bảng </a:t>
            </a:r>
            <a:endParaRPr>
              <a:latin typeface="Arial"/>
              <a:ea typeface="Arial"/>
              <a:cs typeface="Arial"/>
              <a:sym typeface="Arial"/>
            </a:endParaRPr>
          </a:p>
        </p:txBody>
      </p:sp>
      <p:sp>
        <p:nvSpPr>
          <p:cNvPr id="125" name="Google Shape;125;p19"/>
          <p:cNvSpPr txBox="1"/>
          <p:nvPr>
            <p:ph idx="1" type="body"/>
          </p:nvPr>
        </p:nvSpPr>
        <p:spPr>
          <a:xfrm>
            <a:off x="496575" y="1255500"/>
            <a:ext cx="7688700" cy="388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vi" sz="1200">
                <a:solidFill>
                  <a:srgbClr val="000000"/>
                </a:solidFill>
                <a:latin typeface="Arial"/>
                <a:ea typeface="Arial"/>
                <a:cs typeface="Arial"/>
                <a:sym typeface="Arial"/>
              </a:rPr>
              <a:t>Foreign_Player</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vi" sz="1200">
                <a:solidFill>
                  <a:srgbClr val="000000"/>
                </a:solidFill>
                <a:latin typeface="Arial"/>
                <a:ea typeface="Arial"/>
                <a:cs typeface="Arial"/>
                <a:sym typeface="Arial"/>
              </a:rPr>
              <a:t>Giới thiệu:</a:t>
            </a:r>
            <a:r>
              <a:rPr lang="vi" sz="1200">
                <a:solidFill>
                  <a:srgbClr val="000000"/>
                </a:solidFill>
                <a:latin typeface="Arial"/>
                <a:ea typeface="Arial"/>
                <a:cs typeface="Arial"/>
                <a:sym typeface="Arial"/>
              </a:rPr>
              <a:t> Bảng thống kê cầu thủ nước ngoài trong các câu lạc bộ.</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vi" sz="1200">
                <a:solidFill>
                  <a:srgbClr val="000000"/>
                </a:solidFill>
                <a:latin typeface="Arial"/>
                <a:ea typeface="Arial"/>
                <a:cs typeface="Arial"/>
                <a:sym typeface="Arial"/>
              </a:rPr>
              <a:t>Cột chính:</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club_id: Mã câu lạc bộ</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club_name: Tên câu lạc bộ</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foreigners_number: Số lượng cầu thủ nước ngoài</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foreigners_percentage: Tỷ lệ phần trăm cầu thủ nước ngoài</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calculated_foreigners_percentage: Tỷ lệ cầu thủ nước ngoài tính toán</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foreigners_level: Mức độ cầu thủ nước ngoài (High, Moderate, Low)</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competition_name: Tên giải đấu</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competition_type: Loại giải đấu</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vi" sz="1200">
                <a:solidFill>
                  <a:srgbClr val="000000"/>
                </a:solidFill>
                <a:latin typeface="Arial"/>
                <a:ea typeface="Arial"/>
                <a:cs typeface="Arial"/>
                <a:sym typeface="Arial"/>
              </a:rPr>
              <a:t>Input:</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Thông tin về các câu lạc bộ từ bảng </a:t>
            </a:r>
            <a:r>
              <a:rPr b="1" lang="vi" sz="1200">
                <a:solidFill>
                  <a:srgbClr val="000000"/>
                </a:solidFill>
                <a:latin typeface="Arial"/>
                <a:ea typeface="Arial"/>
                <a:cs typeface="Arial"/>
                <a:sym typeface="Arial"/>
              </a:rPr>
              <a:t>Clubs</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Dữ liệu giải đấu từ bảng </a:t>
            </a:r>
            <a:r>
              <a:rPr b="1" lang="vi" sz="1200">
                <a:solidFill>
                  <a:srgbClr val="000000"/>
                </a:solidFill>
                <a:latin typeface="Arial"/>
                <a:ea typeface="Arial"/>
                <a:cs typeface="Arial"/>
                <a:sym typeface="Arial"/>
              </a:rPr>
              <a:t>Competitions</a:t>
            </a:r>
            <a:r>
              <a:rPr lang="vi" sz="1200">
                <a:solidFill>
                  <a:srgbClr val="000000"/>
                </a:solidFill>
                <a:latin typeface="Arial"/>
                <a:ea typeface="Arial"/>
                <a:cs typeface="Arial"/>
                <a:sym typeface="Arial"/>
              </a:rPr>
              <a:t> để xác định giải đấu và loại giải đấu liên quan.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vi" sz="1200">
                <a:solidFill>
                  <a:srgbClr val="000000"/>
                </a:solidFill>
                <a:latin typeface="Arial"/>
                <a:ea typeface="Arial"/>
                <a:cs typeface="Arial"/>
                <a:sym typeface="Arial"/>
              </a:rPr>
              <a:t>Output:</a:t>
            </a:r>
            <a:r>
              <a:rPr lang="vi" sz="1200">
                <a:solidFill>
                  <a:srgbClr val="000000"/>
                </a:solidFill>
                <a:latin typeface="Arial"/>
                <a:ea typeface="Arial"/>
                <a:cs typeface="Arial"/>
                <a:sym typeface="Arial"/>
              </a:rPr>
              <a:t> Thống kê về số lượng và tỷ lệ phần trăm cầu thủ nước ngoài trong các câu lạc bộ, phân loại mức độ cầu thủ nước ngoài trong từng giải đấu.</a:t>
            </a:r>
            <a:endParaRPr sz="12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514350"/>
            <a:ext cx="7688700" cy="6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Mapping</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0"/>
          <p:cNvPicPr preferRelativeResize="0"/>
          <p:nvPr/>
        </p:nvPicPr>
        <p:blipFill>
          <a:blip r:embed="rId3">
            <a:alphaModFix/>
          </a:blip>
          <a:stretch>
            <a:fillRect/>
          </a:stretch>
        </p:blipFill>
        <p:spPr>
          <a:xfrm>
            <a:off x="0" y="1390650"/>
            <a:ext cx="9144003" cy="3371850"/>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506250"/>
            <a:ext cx="7688700" cy="7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Step By Step </a:t>
            </a:r>
            <a:endParaRPr/>
          </a:p>
        </p:txBody>
      </p:sp>
      <p:sp>
        <p:nvSpPr>
          <p:cNvPr id="138" name="Google Shape;138;p21"/>
          <p:cNvSpPr txBox="1"/>
          <p:nvPr>
            <p:ph idx="1" type="body"/>
          </p:nvPr>
        </p:nvSpPr>
        <p:spPr>
          <a:xfrm>
            <a:off x="729450" y="1366875"/>
            <a:ext cx="7688700" cy="297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0" y="1455803"/>
            <a:ext cx="9143999" cy="22318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