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4" roundtripDataSignature="AMtx7mg6TC3uSb2cyEJUZKzIbEd9czW0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44" Type="http://customschemas.google.com/relationships/presentationmetadata" Target="metadata"/><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7" name="Google Shape;837;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4" name="Google Shape;844;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1" name="Google Shape;851;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9" name="Google Shape;859;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6" name="Google Shape;866;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3" name="Google Shape;873;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0" name="Google Shape;880;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7" name="Google Shape;887;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5" name="Google Shape;895;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3" name="Google Shape;903;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1" name="Google Shape;911;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0" name="Google Shape;920;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8" name="Google Shape;928;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6" name="Google Shape;936;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3" name="Google Shape;943;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0" name="Google Shape;950;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7" name="Google Shape;957;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1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4" name="Google Shape;964;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1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1" name="Google Shape;971;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9" name="Google Shape;979;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1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6" name="Google Shape;986;p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1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4" name="Google Shape;994;p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2" name="Google Shape;1002;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p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9" name="Google Shape;1009;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1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6" name="Google Shape;1016;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3" name="Google Shape;1023;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1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0" name="Google Shape;1030;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1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7" name="Google Shape;1037;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1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5" name="Google Shape;1045;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1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3" name="Google Shape;1053;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1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1" name="Google Shape;1061;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1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9" name="Google Shape;1069;p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1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7" name="Google Shape;1077;p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1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8" name="Google Shape;1088;p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1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6" name="Google Shape;1096;p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1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3" name="Google Shape;1103;p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1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0" name="Google Shape;1110;p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1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3" name="Google Shape;1123;p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1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1" name="Google Shape;1131;p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1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8" name="Google Shape;1138;p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2" name="Google Shape;452;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7" name="Google Shape;52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5" name="Google Shape;53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1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6" name="Google Shape;566;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4" name="Google Shape;57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1" name="Google Shape;58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1" name="Google Shape;59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1" name="Google Shape;60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0" name="Google Shape;610;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4" name="Google Shape;624;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1" name="Google Shape;631;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8" name="Google Shape;638;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5" name="Google Shape;645;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2" name="Google Shape;652;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9" name="Google Shape;659;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6" name="Google Shape;666;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4" name="Google Shape;674;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1" name="Google Shape;681;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1" name="Google Shape;691;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3" name="Google Shape;703;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3" name="Google Shape;713;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0" name="Google Shape;720;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7" name="Google Shape;727;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4" name="Google Shape;734;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1" name="Google Shape;741;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1" name="Google Shape;751;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0" name="Google Shape;760;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8" name="Google Shape;768;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5" name="Google Shape;775;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2" name="Google Shape;782;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9" name="Google Shape;789;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6" name="Google Shape;796;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8" name="Google Shape;808;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5" name="Google Shape;815;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3" name="Google Shape;823;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0" name="Google Shape;830;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5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1"/>
          <p:cNvSpPr/>
          <p:nvPr>
            <p:ph idx="2" type="pic"/>
          </p:nvPr>
        </p:nvSpPr>
        <p:spPr>
          <a:xfrm>
            <a:off x="5183188" y="987425"/>
            <a:ext cx="6172200" cy="4873625"/>
          </a:xfrm>
          <a:prstGeom prst="rect">
            <a:avLst/>
          </a:prstGeom>
          <a:noFill/>
          <a:ln>
            <a:noFill/>
          </a:ln>
        </p:spPr>
      </p:sp>
      <p:sp>
        <p:nvSpPr>
          <p:cNvPr id="68" name="Google Shape;68;p16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0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10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11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15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0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106.png"/><Relationship Id="rId4" Type="http://schemas.openxmlformats.org/officeDocument/2006/relationships/image" Target="../media/image11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08.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1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114.png"/><Relationship Id="rId4" Type="http://schemas.openxmlformats.org/officeDocument/2006/relationships/image" Target="../media/image11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1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11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12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11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12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12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1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129.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126.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127.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142.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124.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 Id="rId3" Type="http://schemas.openxmlformats.org/officeDocument/2006/relationships/image" Target="../media/image13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 Id="rId3" Type="http://schemas.openxmlformats.org/officeDocument/2006/relationships/image" Target="../media/image128.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 Id="rId3" Type="http://schemas.openxmlformats.org/officeDocument/2006/relationships/image" Target="../media/image135.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 Id="rId3" Type="http://schemas.openxmlformats.org/officeDocument/2006/relationships/image" Target="../media/image130.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 Id="rId3" Type="http://schemas.openxmlformats.org/officeDocument/2006/relationships/image" Target="../media/image134.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 Id="rId3" Type="http://schemas.openxmlformats.org/officeDocument/2006/relationships/image" Target="../media/image133.png"/><Relationship Id="rId4" Type="http://schemas.openxmlformats.org/officeDocument/2006/relationships/image" Target="../media/image138.png"/><Relationship Id="rId5" Type="http://schemas.openxmlformats.org/officeDocument/2006/relationships/image" Target="../media/image145.png"/><Relationship Id="rId6" Type="http://schemas.openxmlformats.org/officeDocument/2006/relationships/image" Target="../media/image136.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 Id="rId3" Type="http://schemas.openxmlformats.org/officeDocument/2006/relationships/image" Target="../media/image139.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148.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14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44.png"/><Relationship Id="rId4" Type="http://schemas.openxmlformats.org/officeDocument/2006/relationships/image" Target="../media/image141.png"/><Relationship Id="rId5" Type="http://schemas.openxmlformats.org/officeDocument/2006/relationships/image" Target="../media/image147.png"/><Relationship Id="rId6" Type="http://schemas.openxmlformats.org/officeDocument/2006/relationships/image" Target="../media/image146.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150.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15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14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5.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0.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5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4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9.png"/><Relationship Id="rId4" Type="http://schemas.openxmlformats.org/officeDocument/2006/relationships/image" Target="../media/image44.png"/><Relationship Id="rId5" Type="http://schemas.openxmlformats.org/officeDocument/2006/relationships/image" Target="../media/image43.png"/><Relationship Id="rId6" Type="http://schemas.openxmlformats.org/officeDocument/2006/relationships/image" Target="../media/image4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4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5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5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5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48.png"/><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59.png"/><Relationship Id="rId4" Type="http://schemas.openxmlformats.org/officeDocument/2006/relationships/image" Target="../media/image58.png"/><Relationship Id="rId5" Type="http://schemas.openxmlformats.org/officeDocument/2006/relationships/image" Target="../media/image60.png"/><Relationship Id="rId6" Type="http://schemas.openxmlformats.org/officeDocument/2006/relationships/image" Target="../media/image6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66.png"/><Relationship Id="rId4" Type="http://schemas.openxmlformats.org/officeDocument/2006/relationships/image" Target="../media/image61.png"/><Relationship Id="rId5" Type="http://schemas.openxmlformats.org/officeDocument/2006/relationships/image" Target="../media/image71.png"/><Relationship Id="rId6" Type="http://schemas.openxmlformats.org/officeDocument/2006/relationships/image" Target="../media/image6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62.png"/><Relationship Id="rId4" Type="http://schemas.openxmlformats.org/officeDocument/2006/relationships/image" Target="../media/image65.png"/><Relationship Id="rId5" Type="http://schemas.openxmlformats.org/officeDocument/2006/relationships/image" Target="../media/image6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8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6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4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6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7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8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78.png"/><Relationship Id="rId4" Type="http://schemas.openxmlformats.org/officeDocument/2006/relationships/image" Target="../media/image74.png"/><Relationship Id="rId5" Type="http://schemas.openxmlformats.org/officeDocument/2006/relationships/image" Target="../media/image73.png"/><Relationship Id="rId6" Type="http://schemas.openxmlformats.org/officeDocument/2006/relationships/image" Target="../media/image7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72.png"/><Relationship Id="rId4" Type="http://schemas.openxmlformats.org/officeDocument/2006/relationships/image" Target="../media/image80.png"/><Relationship Id="rId5" Type="http://schemas.openxmlformats.org/officeDocument/2006/relationships/image" Target="../media/image84.png"/><Relationship Id="rId6" Type="http://schemas.openxmlformats.org/officeDocument/2006/relationships/image" Target="../media/image75.png"/><Relationship Id="rId7" Type="http://schemas.openxmlformats.org/officeDocument/2006/relationships/image" Target="../media/image7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79.png"/><Relationship Id="rId4" Type="http://schemas.openxmlformats.org/officeDocument/2006/relationships/image" Target="../media/image83.png"/><Relationship Id="rId5" Type="http://schemas.openxmlformats.org/officeDocument/2006/relationships/image" Target="../media/image85.png"/><Relationship Id="rId6" Type="http://schemas.openxmlformats.org/officeDocument/2006/relationships/image" Target="../media/image9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8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8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9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87.png"/><Relationship Id="rId4" Type="http://schemas.openxmlformats.org/officeDocument/2006/relationships/image" Target="../media/image9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90.png"/><Relationship Id="rId4" Type="http://schemas.openxmlformats.org/officeDocument/2006/relationships/image" Target="../media/image9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93.png"/><Relationship Id="rId4" Type="http://schemas.openxmlformats.org/officeDocument/2006/relationships/image" Target="../media/image8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3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9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9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1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103.png"/><Relationship Id="rId4" Type="http://schemas.openxmlformats.org/officeDocument/2006/relationships/image" Target="../media/image101.png"/><Relationship Id="rId5" Type="http://schemas.openxmlformats.org/officeDocument/2006/relationships/image" Target="../media/image100.png"/><Relationship Id="rId6" Type="http://schemas.openxmlformats.org/officeDocument/2006/relationships/image" Target="../media/image9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9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0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0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oracle-database-logo (1)" id="89" name="Google Shape;89;p1"/>
          <p:cNvPicPr preferRelativeResize="0"/>
          <p:nvPr>
            <p:ph idx="1" type="body"/>
          </p:nvPr>
        </p:nvPicPr>
        <p:blipFill rotWithShape="1">
          <a:blip r:embed="rId3">
            <a:alphaModFix/>
          </a:blip>
          <a:srcRect b="0" l="0" r="0" t="0"/>
          <a:stretch/>
        </p:blipFill>
        <p:spPr>
          <a:xfrm>
            <a:off x="686435" y="258445"/>
            <a:ext cx="11008995" cy="6599555"/>
          </a:xfrm>
          <a:prstGeom prst="rect">
            <a:avLst/>
          </a:prstGeom>
          <a:noFill/>
          <a:ln>
            <a:noFill/>
          </a:ln>
        </p:spPr>
      </p:pic>
      <p:sp>
        <p:nvSpPr>
          <p:cNvPr id="90" name="Google Shape;9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TCL?</a:t>
            </a:r>
            <a:endParaRPr/>
          </a:p>
        </p:txBody>
      </p:sp>
      <p:sp>
        <p:nvSpPr>
          <p:cNvPr id="153" name="Google Shape;15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Nhóm này bao gồm các lệnh xử lí các thay đổi có ảnh hưởng đến dữ liệu trong cơ sở dữ liệu. Các lệnh TCL bao gồm COMMIT, ROLLBACK và SAVEPOINT.</a:t>
            </a:r>
            <a:endParaRPr/>
          </a:p>
          <a:p>
            <a:pPr indent="-228600" lvl="0" marL="228600" rtl="0" algn="l">
              <a:lnSpc>
                <a:spcPct val="90000"/>
              </a:lnSpc>
              <a:spcBef>
                <a:spcPts val="1000"/>
              </a:spcBef>
              <a:spcAft>
                <a:spcPts val="0"/>
              </a:spcAft>
              <a:buClr>
                <a:schemeClr val="dk1"/>
              </a:buClr>
              <a:buSzPts val="2800"/>
              <a:buChar char="•"/>
            </a:pPr>
            <a:r>
              <a:rPr lang="en-US"/>
              <a:t>COMMIT: Lưu các thay đổi được thực hiện trong cơ sở dữu liệu.</a:t>
            </a:r>
            <a:endParaRPr/>
          </a:p>
          <a:p>
            <a:pPr indent="-228600" lvl="0" marL="228600" rtl="0" algn="l">
              <a:lnSpc>
                <a:spcPct val="90000"/>
              </a:lnSpc>
              <a:spcBef>
                <a:spcPts val="1000"/>
              </a:spcBef>
              <a:spcAft>
                <a:spcPts val="0"/>
              </a:spcAft>
              <a:buClr>
                <a:schemeClr val="dk1"/>
              </a:buClr>
              <a:buSzPts val="2800"/>
              <a:buChar char="•"/>
            </a:pPr>
            <a:r>
              <a:rPr lang="en-US"/>
              <a:t>ROLLBACK: Hoàn tác các thay đổi và kết thúc .</a:t>
            </a:r>
            <a:endParaRPr/>
          </a:p>
          <a:p>
            <a:pPr indent="-228600" lvl="0" marL="228600" rtl="0" algn="l">
              <a:lnSpc>
                <a:spcPct val="90000"/>
              </a:lnSpc>
              <a:spcBef>
                <a:spcPts val="1000"/>
              </a:spcBef>
              <a:spcAft>
                <a:spcPts val="0"/>
              </a:spcAft>
              <a:buClr>
                <a:schemeClr val="dk1"/>
              </a:buClr>
              <a:buSzPts val="2800"/>
              <a:buChar char="•"/>
            </a:pPr>
            <a:r>
              <a:rPr lang="en-US"/>
              <a:t>SAVEPOINT: Đánh dấu một điểm để có thể quay lại nếu cần thiết.</a:t>
            </a:r>
            <a:endParaRPr/>
          </a:p>
        </p:txBody>
      </p:sp>
      <p:sp>
        <p:nvSpPr>
          <p:cNvPr id="154" name="Google Shape;15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0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Chương 5: Sử dụng các hàm chuyển đổi và biểu thức điều kiện </a:t>
            </a:r>
            <a:endParaRPr/>
          </a:p>
        </p:txBody>
      </p:sp>
      <p:sp>
        <p:nvSpPr>
          <p:cNvPr id="840" name="Google Shape;840;p10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Phân biệt hai dạng chuyển đổi dữ liệu : ngầm định và tường minh</a:t>
            </a:r>
            <a:endParaRPr/>
          </a:p>
          <a:p>
            <a:pPr indent="-228600" lvl="0" marL="228600" rtl="0" algn="l">
              <a:lnSpc>
                <a:spcPct val="90000"/>
              </a:lnSpc>
              <a:spcBef>
                <a:spcPts val="1000"/>
              </a:spcBef>
              <a:spcAft>
                <a:spcPts val="0"/>
              </a:spcAft>
              <a:buClr>
                <a:schemeClr val="dk1"/>
              </a:buClr>
              <a:buSzPts val="2800"/>
              <a:buChar char="•"/>
            </a:pPr>
            <a:r>
              <a:rPr lang="en-US"/>
              <a:t>Hiểu và vận dụng một số hàm chuyển đổi dữ liệu</a:t>
            </a:r>
            <a:endParaRPr/>
          </a:p>
          <a:p>
            <a:pPr indent="-228600" lvl="0" marL="228600" rtl="0" algn="l">
              <a:lnSpc>
                <a:spcPct val="90000"/>
              </a:lnSpc>
              <a:spcBef>
                <a:spcPts val="1000"/>
              </a:spcBef>
              <a:spcAft>
                <a:spcPts val="0"/>
              </a:spcAft>
              <a:buClr>
                <a:schemeClr val="dk1"/>
              </a:buClr>
              <a:buSzPts val="2800"/>
              <a:buChar char="•"/>
            </a:pPr>
            <a:r>
              <a:rPr lang="en-US"/>
              <a:t>Hiểu và vận dụng các hàm tổng quát NVL, NVL2, NULLIF, COALESCE</a:t>
            </a:r>
            <a:endParaRPr/>
          </a:p>
          <a:p>
            <a:pPr indent="-228600" lvl="0" marL="228600" rtl="0" algn="l">
              <a:lnSpc>
                <a:spcPct val="90000"/>
              </a:lnSpc>
              <a:spcBef>
                <a:spcPts val="1000"/>
              </a:spcBef>
              <a:spcAft>
                <a:spcPts val="0"/>
              </a:spcAft>
              <a:buClr>
                <a:schemeClr val="dk1"/>
              </a:buClr>
              <a:buSzPts val="2800"/>
              <a:buChar char="•"/>
            </a:pPr>
            <a:r>
              <a:rPr lang="en-US"/>
              <a:t>Hiểu và vận dụng các biểu thức điều kiện như CASE và DECODE</a:t>
            </a:r>
            <a:endParaRPr/>
          </a:p>
        </p:txBody>
      </p:sp>
      <p:sp>
        <p:nvSpPr>
          <p:cNvPr id="841" name="Google Shape;841;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0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chuyển đổi:</a:t>
            </a:r>
            <a:endParaRPr/>
          </a:p>
        </p:txBody>
      </p:sp>
      <p:pic>
        <p:nvPicPr>
          <p:cNvPr descr="Screenshot (238)" id="847" name="Google Shape;847;p101"/>
          <p:cNvPicPr preferRelativeResize="0"/>
          <p:nvPr>
            <p:ph idx="1" type="body"/>
          </p:nvPr>
        </p:nvPicPr>
        <p:blipFill rotWithShape="1">
          <a:blip r:embed="rId3">
            <a:alphaModFix/>
          </a:blip>
          <a:srcRect b="0" l="0" r="0" t="0"/>
          <a:stretch/>
        </p:blipFill>
        <p:spPr>
          <a:xfrm>
            <a:off x="1524000" y="1691640"/>
            <a:ext cx="9011920" cy="4430395"/>
          </a:xfrm>
          <a:prstGeom prst="rect">
            <a:avLst/>
          </a:prstGeom>
          <a:noFill/>
          <a:ln>
            <a:noFill/>
          </a:ln>
        </p:spPr>
      </p:pic>
      <p:sp>
        <p:nvSpPr>
          <p:cNvPr id="848" name="Google Shape;848;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Chuyển đổi không tường minh:</a:t>
            </a:r>
            <a:endParaRPr/>
          </a:p>
        </p:txBody>
      </p:sp>
      <p:sp>
        <p:nvSpPr>
          <p:cNvPr id="854" name="Google Shape;854;p10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Trong các biểu thức ORACLE có thể tự chuyển đổi những thông tin sau :</a:t>
            </a:r>
            <a:endParaRPr/>
          </a:p>
          <a:p>
            <a:pPr indent="0" lvl="0" marL="0" rtl="0" algn="l">
              <a:lnSpc>
                <a:spcPct val="90000"/>
              </a:lnSpc>
              <a:spcBef>
                <a:spcPts val="1000"/>
              </a:spcBef>
              <a:spcAft>
                <a:spcPts val="0"/>
              </a:spcAft>
              <a:buClr>
                <a:schemeClr val="dk1"/>
              </a:buClr>
              <a:buSzPts val="2800"/>
              <a:buNone/>
            </a:pPr>
            <a:r>
              <a:t/>
            </a:r>
            <a:endParaRPr/>
          </a:p>
        </p:txBody>
      </p:sp>
      <p:pic>
        <p:nvPicPr>
          <p:cNvPr descr="Screenshot (239)" id="855" name="Google Shape;855;p102"/>
          <p:cNvPicPr preferRelativeResize="0"/>
          <p:nvPr/>
        </p:nvPicPr>
        <p:blipFill rotWithShape="1">
          <a:blip r:embed="rId3">
            <a:alphaModFix/>
          </a:blip>
          <a:srcRect b="0" l="0" r="0" t="0"/>
          <a:stretch/>
        </p:blipFill>
        <p:spPr>
          <a:xfrm>
            <a:off x="1583690" y="2764155"/>
            <a:ext cx="9770110" cy="3413125"/>
          </a:xfrm>
          <a:prstGeom prst="rect">
            <a:avLst/>
          </a:prstGeom>
          <a:noFill/>
          <a:ln>
            <a:noFill/>
          </a:ln>
        </p:spPr>
      </p:pic>
      <p:sp>
        <p:nvSpPr>
          <p:cNvPr id="856" name="Google Shape;856;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0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Chuyển đổi không tường minh:</a:t>
            </a:r>
            <a:endParaRPr/>
          </a:p>
        </p:txBody>
      </p:sp>
      <p:pic>
        <p:nvPicPr>
          <p:cNvPr id="862" name="Google Shape;862;p103"/>
          <p:cNvPicPr preferRelativeResize="0"/>
          <p:nvPr>
            <p:ph idx="1" type="body"/>
          </p:nvPr>
        </p:nvPicPr>
        <p:blipFill rotWithShape="1">
          <a:blip r:embed="rId3">
            <a:alphaModFix/>
          </a:blip>
          <a:srcRect b="0" l="0" r="0" t="0"/>
          <a:stretch/>
        </p:blipFill>
        <p:spPr>
          <a:xfrm>
            <a:off x="838200" y="2953407"/>
            <a:ext cx="10796752" cy="2112579"/>
          </a:xfrm>
          <a:prstGeom prst="rect">
            <a:avLst/>
          </a:prstGeom>
          <a:noFill/>
          <a:ln>
            <a:noFill/>
          </a:ln>
        </p:spPr>
      </p:pic>
      <p:sp>
        <p:nvSpPr>
          <p:cNvPr id="863" name="Google Shape;863;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04"/>
          <p:cNvSpPr txBox="1"/>
          <p:nvPr>
            <p:ph type="title"/>
          </p:nvPr>
        </p:nvSpPr>
        <p:spPr>
          <a:xfrm>
            <a:off x="838200" y="0"/>
            <a:ext cx="10515600" cy="14611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Chuyển đổi tường minh:</a:t>
            </a:r>
            <a:endParaRPr/>
          </a:p>
        </p:txBody>
      </p:sp>
      <p:pic>
        <p:nvPicPr>
          <p:cNvPr descr="Screenshot (240)" id="869" name="Google Shape;869;p104"/>
          <p:cNvPicPr preferRelativeResize="0"/>
          <p:nvPr>
            <p:ph idx="1" type="body"/>
          </p:nvPr>
        </p:nvPicPr>
        <p:blipFill rotWithShape="1">
          <a:blip r:embed="rId3">
            <a:alphaModFix/>
          </a:blip>
          <a:srcRect b="0" l="0" r="0" t="0"/>
          <a:stretch/>
        </p:blipFill>
        <p:spPr>
          <a:xfrm>
            <a:off x="1443355" y="1219200"/>
            <a:ext cx="9347423" cy="5322570"/>
          </a:xfrm>
          <a:prstGeom prst="rect">
            <a:avLst/>
          </a:prstGeom>
          <a:noFill/>
          <a:ln>
            <a:noFill/>
          </a:ln>
        </p:spPr>
      </p:pic>
      <p:sp>
        <p:nvSpPr>
          <p:cNvPr id="870" name="Google Shape;870;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TO_CHAR với DATES</a:t>
            </a:r>
            <a:endParaRPr/>
          </a:p>
        </p:txBody>
      </p:sp>
      <p:sp>
        <p:nvSpPr>
          <p:cNvPr id="876" name="Google Shape;876;p10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Phải được đặt trong dấu ngoặc đơn</a:t>
            </a:r>
            <a:endParaRPr/>
          </a:p>
          <a:p>
            <a:pPr indent="-228600" lvl="0" marL="228600" rtl="0" algn="l">
              <a:lnSpc>
                <a:spcPct val="90000"/>
              </a:lnSpc>
              <a:spcBef>
                <a:spcPts val="1000"/>
              </a:spcBef>
              <a:spcAft>
                <a:spcPts val="0"/>
              </a:spcAft>
              <a:buClr>
                <a:schemeClr val="dk1"/>
              </a:buClr>
              <a:buSzPts val="2800"/>
              <a:buChar char="•"/>
            </a:pPr>
            <a:r>
              <a:rPr lang="en-US"/>
              <a:t>Phân biệt chữ hoa chữ thường </a:t>
            </a:r>
            <a:endParaRPr/>
          </a:p>
          <a:p>
            <a:pPr indent="-228600" lvl="0" marL="228600" rtl="0" algn="l">
              <a:lnSpc>
                <a:spcPct val="90000"/>
              </a:lnSpc>
              <a:spcBef>
                <a:spcPts val="1000"/>
              </a:spcBef>
              <a:spcAft>
                <a:spcPts val="0"/>
              </a:spcAft>
              <a:buClr>
                <a:schemeClr val="dk1"/>
              </a:buClr>
              <a:buSzPts val="2800"/>
              <a:buChar char="•"/>
            </a:pPr>
            <a:r>
              <a:rPr lang="en-US"/>
              <a:t>Có thể bao gồm các phần tử định dạng ngày hợp lệ</a:t>
            </a:r>
            <a:endParaRPr/>
          </a:p>
          <a:p>
            <a:pPr indent="-228600" lvl="0" marL="228600" rtl="0" algn="l">
              <a:lnSpc>
                <a:spcPct val="90000"/>
              </a:lnSpc>
              <a:spcBef>
                <a:spcPts val="1000"/>
              </a:spcBef>
              <a:spcAft>
                <a:spcPts val="0"/>
              </a:spcAft>
              <a:buClr>
                <a:schemeClr val="dk1"/>
              </a:buClr>
              <a:buSzPts val="2800"/>
              <a:buChar char="•"/>
            </a:pPr>
            <a:r>
              <a:rPr lang="en-US"/>
              <a:t>Phần tử ‘fm’ để loại bỏ các khoảng trống hay các số 0 được đệm vào </a:t>
            </a:r>
            <a:endParaRPr/>
          </a:p>
          <a:p>
            <a:pPr indent="-228600" lvl="0" marL="228600" rtl="0" algn="l">
              <a:lnSpc>
                <a:spcPct val="90000"/>
              </a:lnSpc>
              <a:spcBef>
                <a:spcPts val="1000"/>
              </a:spcBef>
              <a:spcAft>
                <a:spcPts val="0"/>
              </a:spcAft>
              <a:buClr>
                <a:schemeClr val="dk1"/>
              </a:buClr>
              <a:buSzPts val="2800"/>
              <a:buChar char="•"/>
            </a:pPr>
            <a:r>
              <a:rPr lang="en-US"/>
              <a:t>Phân tách khỏi giá trị ngày tháng bằng dấu phẩy </a:t>
            </a:r>
            <a:endParaRPr/>
          </a:p>
        </p:txBody>
      </p:sp>
      <p:sp>
        <p:nvSpPr>
          <p:cNvPr id="877" name="Google Shape;877;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Element of the Date format model</a:t>
            </a:r>
            <a:endParaRPr/>
          </a:p>
        </p:txBody>
      </p:sp>
      <p:pic>
        <p:nvPicPr>
          <p:cNvPr descr="Screenshot (242)" id="883" name="Google Shape;883;p106"/>
          <p:cNvPicPr preferRelativeResize="0"/>
          <p:nvPr>
            <p:ph idx="1" type="body"/>
          </p:nvPr>
        </p:nvPicPr>
        <p:blipFill rotWithShape="1">
          <a:blip r:embed="rId3">
            <a:alphaModFix/>
          </a:blip>
          <a:srcRect b="0" l="0" r="0" t="0"/>
          <a:stretch/>
        </p:blipFill>
        <p:spPr>
          <a:xfrm>
            <a:off x="1608455" y="1690370"/>
            <a:ext cx="9340215" cy="4634865"/>
          </a:xfrm>
          <a:prstGeom prst="rect">
            <a:avLst/>
          </a:prstGeom>
          <a:noFill/>
          <a:ln>
            <a:noFill/>
          </a:ln>
        </p:spPr>
      </p:pic>
      <p:sp>
        <p:nvSpPr>
          <p:cNvPr id="884" name="Google Shape;884;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descr="Screenshot (243) - Copy" id="890" name="Google Shape;890;p107"/>
          <p:cNvPicPr preferRelativeResize="0"/>
          <p:nvPr>
            <p:ph idx="1" type="body"/>
          </p:nvPr>
        </p:nvPicPr>
        <p:blipFill rotWithShape="1">
          <a:blip r:embed="rId3">
            <a:alphaModFix/>
          </a:blip>
          <a:srcRect b="0" l="0" r="0" t="0"/>
          <a:stretch/>
        </p:blipFill>
        <p:spPr>
          <a:xfrm>
            <a:off x="134620" y="1366520"/>
            <a:ext cx="11819255" cy="1942465"/>
          </a:xfrm>
          <a:prstGeom prst="rect">
            <a:avLst/>
          </a:prstGeom>
          <a:noFill/>
          <a:ln>
            <a:noFill/>
          </a:ln>
        </p:spPr>
      </p:pic>
      <p:pic>
        <p:nvPicPr>
          <p:cNvPr descr="Screenshot (243)" id="891" name="Google Shape;891;p107"/>
          <p:cNvPicPr preferRelativeResize="0"/>
          <p:nvPr/>
        </p:nvPicPr>
        <p:blipFill rotWithShape="1">
          <a:blip r:embed="rId4">
            <a:alphaModFix/>
          </a:blip>
          <a:srcRect b="0" l="0" r="0" t="0"/>
          <a:stretch/>
        </p:blipFill>
        <p:spPr>
          <a:xfrm>
            <a:off x="4399280" y="2822575"/>
            <a:ext cx="5034280" cy="3761105"/>
          </a:xfrm>
          <a:prstGeom prst="rect">
            <a:avLst/>
          </a:prstGeom>
          <a:noFill/>
          <a:ln>
            <a:noFill/>
          </a:ln>
        </p:spPr>
      </p:pic>
      <p:sp>
        <p:nvSpPr>
          <p:cNvPr id="892" name="Google Shape;892;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08"/>
          <p:cNvSpPr txBox="1"/>
          <p:nvPr>
            <p:ph type="title"/>
          </p:nvPr>
        </p:nvSpPr>
        <p:spPr>
          <a:xfrm>
            <a:off x="838200" y="0"/>
            <a:ext cx="10515600" cy="1003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TO_CHAR với Numbers</a:t>
            </a:r>
            <a:endParaRPr/>
          </a:p>
        </p:txBody>
      </p:sp>
      <p:sp>
        <p:nvSpPr>
          <p:cNvPr id="898" name="Google Shape;898;p108"/>
          <p:cNvSpPr txBox="1"/>
          <p:nvPr>
            <p:ph idx="1" type="body"/>
          </p:nvPr>
        </p:nvSpPr>
        <p:spPr>
          <a:xfrm>
            <a:off x="838200" y="1002665"/>
            <a:ext cx="10515600" cy="5174615"/>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Một số thành phần định dạng có thể dùng với hàm TO_CHAR để hiển thị giá trị số dưới dạng kí tự :</a:t>
            </a:r>
            <a:endParaRPr/>
          </a:p>
        </p:txBody>
      </p:sp>
      <p:pic>
        <p:nvPicPr>
          <p:cNvPr descr="Screenshot (244)" id="899" name="Google Shape;899;p108"/>
          <p:cNvPicPr preferRelativeResize="0"/>
          <p:nvPr/>
        </p:nvPicPr>
        <p:blipFill rotWithShape="1">
          <a:blip r:embed="rId3">
            <a:alphaModFix/>
          </a:blip>
          <a:srcRect b="0" l="0" r="0" t="0"/>
          <a:stretch/>
        </p:blipFill>
        <p:spPr>
          <a:xfrm>
            <a:off x="1353820" y="2300605"/>
            <a:ext cx="9366250" cy="4110355"/>
          </a:xfrm>
          <a:prstGeom prst="rect">
            <a:avLst/>
          </a:prstGeom>
          <a:noFill/>
          <a:ln>
            <a:noFill/>
          </a:ln>
        </p:spPr>
      </p:pic>
      <p:sp>
        <p:nvSpPr>
          <p:cNvPr id="900" name="Google Shape;900;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09"/>
          <p:cNvSpPr txBox="1"/>
          <p:nvPr>
            <p:ph type="title"/>
          </p:nvPr>
        </p:nvSpPr>
        <p:spPr>
          <a:xfrm>
            <a:off x="838200" y="131445"/>
            <a:ext cx="10515600" cy="15595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sp>
        <p:nvSpPr>
          <p:cNvPr id="906" name="Google Shape;906;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07" name="Google Shape;907;p10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id="908" name="Google Shape;908;p109"/>
          <p:cNvPicPr preferRelativeResize="0"/>
          <p:nvPr/>
        </p:nvPicPr>
        <p:blipFill rotWithShape="1">
          <a:blip r:embed="rId3">
            <a:alphaModFix/>
          </a:blip>
          <a:srcRect b="0" l="0" r="0" t="0"/>
          <a:stretch/>
        </p:blipFill>
        <p:spPr>
          <a:xfrm>
            <a:off x="2235459" y="524156"/>
            <a:ext cx="6235061" cy="61973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Screenshot (112)" id="159" name="Google Shape;159;p11"/>
          <p:cNvPicPr preferRelativeResize="0"/>
          <p:nvPr>
            <p:ph idx="1" type="body"/>
          </p:nvPr>
        </p:nvPicPr>
        <p:blipFill rotWithShape="1">
          <a:blip r:embed="rId3">
            <a:alphaModFix/>
          </a:blip>
          <a:srcRect b="0" l="0" r="0" t="0"/>
          <a:stretch/>
        </p:blipFill>
        <p:spPr>
          <a:xfrm>
            <a:off x="884750" y="268950"/>
            <a:ext cx="9403200" cy="6320100"/>
          </a:xfrm>
          <a:prstGeom prst="rect">
            <a:avLst/>
          </a:prstGeom>
          <a:noFill/>
          <a:ln>
            <a:noFill/>
          </a:ln>
        </p:spPr>
      </p:pic>
      <p:sp>
        <p:nvSpPr>
          <p:cNvPr id="160" name="Google Shape;1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10"/>
          <p:cNvSpPr txBox="1"/>
          <p:nvPr>
            <p:ph type="title"/>
          </p:nvPr>
        </p:nvSpPr>
        <p:spPr>
          <a:xfrm>
            <a:off x="838200" y="1"/>
            <a:ext cx="10515600" cy="8828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TO_NUMBER và TO_DATE</a:t>
            </a:r>
            <a:endParaRPr/>
          </a:p>
        </p:txBody>
      </p:sp>
      <p:sp>
        <p:nvSpPr>
          <p:cNvPr id="914" name="Google Shape;914;p110"/>
          <p:cNvSpPr txBox="1"/>
          <p:nvPr>
            <p:ph idx="1" type="body"/>
          </p:nvPr>
        </p:nvSpPr>
        <p:spPr>
          <a:xfrm>
            <a:off x="838200" y="846083"/>
            <a:ext cx="10515600" cy="53308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Chuyển đổi chuỗi  kí tự sang định dạng số bằng hàm TO_NUMBER:</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Chuyển đổi chuỗi kí tự sang định dạng ngày tháng bằng hàm TO_DATE</a:t>
            </a:r>
            <a:endParaRPr/>
          </a:p>
          <a:p>
            <a:pPr indent="-228600" lvl="0" marL="228600" rtl="0" algn="l">
              <a:lnSpc>
                <a:spcPct val="90000"/>
              </a:lnSpc>
              <a:spcBef>
                <a:spcPts val="1000"/>
              </a:spcBef>
              <a:spcAft>
                <a:spcPts val="0"/>
              </a:spcAft>
              <a:buClr>
                <a:schemeClr val="dk1"/>
              </a:buClr>
              <a:buSzPts val="2800"/>
              <a:buChar char="•"/>
            </a:pPr>
            <a:r>
              <a:rPr lang="en-US"/>
              <a:t>Fx được sử dụng để chỉ định chuỗi đầu vào phải khớp chính xác với mẫu </a:t>
            </a:r>
            <a:endParaRPr/>
          </a:p>
        </p:txBody>
      </p:sp>
      <p:pic>
        <p:nvPicPr>
          <p:cNvPr id="915" name="Google Shape;915;p110"/>
          <p:cNvPicPr preferRelativeResize="0"/>
          <p:nvPr/>
        </p:nvPicPr>
        <p:blipFill rotWithShape="1">
          <a:blip r:embed="rId3">
            <a:alphaModFix/>
          </a:blip>
          <a:srcRect b="0" l="0" r="0" t="0"/>
          <a:stretch/>
        </p:blipFill>
        <p:spPr>
          <a:xfrm>
            <a:off x="945930" y="1528708"/>
            <a:ext cx="10131973" cy="1007404"/>
          </a:xfrm>
          <a:prstGeom prst="rect">
            <a:avLst/>
          </a:prstGeom>
          <a:noFill/>
          <a:ln>
            <a:noFill/>
          </a:ln>
        </p:spPr>
      </p:pic>
      <p:pic>
        <p:nvPicPr>
          <p:cNvPr id="916" name="Google Shape;916;p110"/>
          <p:cNvPicPr preferRelativeResize="0"/>
          <p:nvPr/>
        </p:nvPicPr>
        <p:blipFill rotWithShape="1">
          <a:blip r:embed="rId4">
            <a:alphaModFix/>
          </a:blip>
          <a:srcRect b="0" l="0" r="0" t="0"/>
          <a:stretch/>
        </p:blipFill>
        <p:spPr>
          <a:xfrm>
            <a:off x="1066800" y="4306122"/>
            <a:ext cx="9890235" cy="1149032"/>
          </a:xfrm>
          <a:prstGeom prst="rect">
            <a:avLst/>
          </a:prstGeom>
          <a:noFill/>
          <a:ln>
            <a:noFill/>
          </a:ln>
        </p:spPr>
      </p:pic>
      <p:sp>
        <p:nvSpPr>
          <p:cNvPr id="917" name="Google Shape;917;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GENERAL FUNCTIONS</a:t>
            </a:r>
            <a:endParaRPr/>
          </a:p>
        </p:txBody>
      </p:sp>
      <p:sp>
        <p:nvSpPr>
          <p:cNvPr id="923" name="Google Shape;923;p1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Các hàm hoạt động với mọi loại dữ liệu và xử lí dữ liệu NULL:</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924" name="Google Shape;924;p111"/>
          <p:cNvPicPr preferRelativeResize="0"/>
          <p:nvPr/>
        </p:nvPicPr>
        <p:blipFill rotWithShape="1">
          <a:blip r:embed="rId3">
            <a:alphaModFix/>
          </a:blip>
          <a:srcRect b="0" l="0" r="0" t="0"/>
          <a:stretch/>
        </p:blipFill>
        <p:spPr>
          <a:xfrm>
            <a:off x="1292699" y="2533098"/>
            <a:ext cx="10478962" cy="2810267"/>
          </a:xfrm>
          <a:prstGeom prst="rect">
            <a:avLst/>
          </a:prstGeom>
          <a:noFill/>
          <a:ln>
            <a:noFill/>
          </a:ln>
        </p:spPr>
      </p:pic>
      <p:sp>
        <p:nvSpPr>
          <p:cNvPr id="925" name="Google Shape;925;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NVL </a:t>
            </a:r>
            <a:endParaRPr/>
          </a:p>
        </p:txBody>
      </p:sp>
      <p:sp>
        <p:nvSpPr>
          <p:cNvPr id="931" name="Google Shape;931;p1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Chuyển đổi giá trị NULL thành giá trị thực </a:t>
            </a:r>
            <a:endParaRPr/>
          </a:p>
          <a:p>
            <a:pPr indent="-228600" lvl="0" marL="228600" rtl="0" algn="l">
              <a:lnSpc>
                <a:spcPct val="90000"/>
              </a:lnSpc>
              <a:spcBef>
                <a:spcPts val="1000"/>
              </a:spcBef>
              <a:spcAft>
                <a:spcPts val="0"/>
              </a:spcAft>
              <a:buClr>
                <a:schemeClr val="dk1"/>
              </a:buClr>
              <a:buSzPts val="2800"/>
              <a:buChar char="•"/>
            </a:pPr>
            <a:r>
              <a:rPr lang="en-US"/>
              <a:t>Các kiểu dữ liệu có thể được sử dụng là ngày tháng,kí tự hoặc số </a:t>
            </a:r>
            <a:endParaRPr/>
          </a:p>
          <a:p>
            <a:pPr indent="-228600" lvl="0" marL="228600" rtl="0" algn="l">
              <a:lnSpc>
                <a:spcPct val="90000"/>
              </a:lnSpc>
              <a:spcBef>
                <a:spcPts val="1000"/>
              </a:spcBef>
              <a:spcAft>
                <a:spcPts val="0"/>
              </a:spcAft>
              <a:buClr>
                <a:schemeClr val="dk1"/>
              </a:buClr>
              <a:buSzPts val="2800"/>
              <a:buChar char="•"/>
            </a:pPr>
            <a:r>
              <a:rPr lang="en-US"/>
              <a:t>Các kiểu dữ liệu phải phù hợp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932" name="Google Shape;932;p112"/>
          <p:cNvPicPr preferRelativeResize="0"/>
          <p:nvPr/>
        </p:nvPicPr>
        <p:blipFill rotWithShape="1">
          <a:blip r:embed="rId3">
            <a:alphaModFix/>
          </a:blip>
          <a:srcRect b="0" l="0" r="0" t="0"/>
          <a:stretch/>
        </p:blipFill>
        <p:spPr>
          <a:xfrm>
            <a:off x="2157868" y="3658781"/>
            <a:ext cx="7592485" cy="1905266"/>
          </a:xfrm>
          <a:prstGeom prst="rect">
            <a:avLst/>
          </a:prstGeom>
          <a:noFill/>
          <a:ln>
            <a:noFill/>
          </a:ln>
        </p:spPr>
      </p:pic>
      <p:sp>
        <p:nvSpPr>
          <p:cNvPr id="933" name="Google Shape;933;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 NVL:</a:t>
            </a:r>
            <a:endParaRPr/>
          </a:p>
        </p:txBody>
      </p:sp>
      <p:pic>
        <p:nvPicPr>
          <p:cNvPr id="939" name="Google Shape;939;p113"/>
          <p:cNvPicPr preferRelativeResize="0"/>
          <p:nvPr>
            <p:ph idx="1" type="body"/>
          </p:nvPr>
        </p:nvPicPr>
        <p:blipFill rotWithShape="1">
          <a:blip r:embed="rId3">
            <a:alphaModFix/>
          </a:blip>
          <a:srcRect b="0" l="0" r="0" t="0"/>
          <a:stretch/>
        </p:blipFill>
        <p:spPr>
          <a:xfrm>
            <a:off x="4595669" y="266896"/>
            <a:ext cx="5835848" cy="6078232"/>
          </a:xfrm>
          <a:prstGeom prst="rect">
            <a:avLst/>
          </a:prstGeom>
          <a:noFill/>
          <a:ln>
            <a:noFill/>
          </a:ln>
        </p:spPr>
      </p:pic>
      <p:sp>
        <p:nvSpPr>
          <p:cNvPr id="940" name="Google Shape;940;p1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 NVL2:</a:t>
            </a:r>
            <a:endParaRPr/>
          </a:p>
        </p:txBody>
      </p:sp>
      <p:pic>
        <p:nvPicPr>
          <p:cNvPr id="946" name="Google Shape;946;p114"/>
          <p:cNvPicPr preferRelativeResize="0"/>
          <p:nvPr>
            <p:ph idx="1" type="body"/>
          </p:nvPr>
        </p:nvPicPr>
        <p:blipFill rotWithShape="1">
          <a:blip r:embed="rId3">
            <a:alphaModFix/>
          </a:blip>
          <a:srcRect b="0" l="0" r="0" t="0"/>
          <a:stretch/>
        </p:blipFill>
        <p:spPr>
          <a:xfrm>
            <a:off x="5723713" y="107441"/>
            <a:ext cx="4839184" cy="6635912"/>
          </a:xfrm>
          <a:prstGeom prst="rect">
            <a:avLst/>
          </a:prstGeom>
          <a:noFill/>
          <a:ln>
            <a:noFill/>
          </a:ln>
        </p:spPr>
      </p:pic>
      <p:sp>
        <p:nvSpPr>
          <p:cNvPr id="947" name="Google Shape;947;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 NULLIF:</a:t>
            </a:r>
            <a:endParaRPr/>
          </a:p>
        </p:txBody>
      </p:sp>
      <p:pic>
        <p:nvPicPr>
          <p:cNvPr id="953" name="Google Shape;953;p115"/>
          <p:cNvPicPr preferRelativeResize="0"/>
          <p:nvPr>
            <p:ph idx="1" type="body"/>
          </p:nvPr>
        </p:nvPicPr>
        <p:blipFill rotWithShape="1">
          <a:blip r:embed="rId3">
            <a:alphaModFix/>
          </a:blip>
          <a:srcRect b="0" l="0" r="0" t="0"/>
          <a:stretch/>
        </p:blipFill>
        <p:spPr>
          <a:xfrm>
            <a:off x="5628290" y="59941"/>
            <a:ext cx="5922579" cy="6726954"/>
          </a:xfrm>
          <a:prstGeom prst="rect">
            <a:avLst/>
          </a:prstGeom>
          <a:noFill/>
          <a:ln>
            <a:noFill/>
          </a:ln>
        </p:spPr>
      </p:pic>
      <p:sp>
        <p:nvSpPr>
          <p:cNvPr id="954" name="Google Shape;954;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COALESCE</a:t>
            </a:r>
            <a:endParaRPr/>
          </a:p>
        </p:txBody>
      </p:sp>
      <p:sp>
        <p:nvSpPr>
          <p:cNvPr id="960" name="Google Shape;960;p1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Hàm COALESCE được sử dụng để trả về giá trị đầu tiên không NULL từ một danh sách các tham số .Nếu tất cả giá trị đều là NULL hàm sẽ trả về NULL</a:t>
            </a:r>
            <a:endParaRPr/>
          </a:p>
          <a:p>
            <a:pPr indent="-228600" lvl="0" marL="228600" rtl="0" algn="l">
              <a:lnSpc>
                <a:spcPct val="90000"/>
              </a:lnSpc>
              <a:spcBef>
                <a:spcPts val="1000"/>
              </a:spcBef>
              <a:spcAft>
                <a:spcPts val="0"/>
              </a:spcAft>
              <a:buClr>
                <a:schemeClr val="dk1"/>
              </a:buClr>
              <a:buSzPts val="2800"/>
              <a:buChar char="•"/>
            </a:pPr>
            <a:r>
              <a:rPr lang="en-US"/>
              <a:t>Ưu điểm của COALESCE so với NVL là nó có thể nhận nhiều giá trị thay thế</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61" name="Google Shape;961;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id="967" name="Google Shape;967;p117"/>
          <p:cNvPicPr preferRelativeResize="0"/>
          <p:nvPr>
            <p:ph idx="1" type="body"/>
          </p:nvPr>
        </p:nvPicPr>
        <p:blipFill rotWithShape="1">
          <a:blip r:embed="rId3">
            <a:alphaModFix/>
          </a:blip>
          <a:srcRect b="0" l="0" r="0" t="0"/>
          <a:stretch/>
        </p:blipFill>
        <p:spPr>
          <a:xfrm>
            <a:off x="4982195" y="254124"/>
            <a:ext cx="6085198" cy="6238751"/>
          </a:xfrm>
          <a:prstGeom prst="rect">
            <a:avLst/>
          </a:prstGeom>
          <a:noFill/>
          <a:ln>
            <a:noFill/>
          </a:ln>
        </p:spPr>
      </p:pic>
      <p:sp>
        <p:nvSpPr>
          <p:cNvPr id="968" name="Google Shape;968;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Biểu thức CASE:</a:t>
            </a:r>
            <a:endParaRPr/>
          </a:p>
        </p:txBody>
      </p:sp>
      <p:sp>
        <p:nvSpPr>
          <p:cNvPr id="974" name="Google Shape;974;p1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Tạo điều kiện cho các truy vấn có điều kiện bằng cách thực hiện câu lệnh IF-THEN-ELSE: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975" name="Google Shape;975;p118"/>
          <p:cNvPicPr preferRelativeResize="0"/>
          <p:nvPr/>
        </p:nvPicPr>
        <p:blipFill rotWithShape="1">
          <a:blip r:embed="rId3">
            <a:alphaModFix/>
          </a:blip>
          <a:srcRect b="0" l="0" r="0" t="0"/>
          <a:stretch/>
        </p:blipFill>
        <p:spPr>
          <a:xfrm>
            <a:off x="1019503" y="3006822"/>
            <a:ext cx="10334297" cy="2310775"/>
          </a:xfrm>
          <a:prstGeom prst="rect">
            <a:avLst/>
          </a:prstGeom>
          <a:noFill/>
          <a:ln>
            <a:noFill/>
          </a:ln>
        </p:spPr>
      </p:pic>
      <p:sp>
        <p:nvSpPr>
          <p:cNvPr id="976" name="Google Shape;976;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id="982" name="Google Shape;982;p119"/>
          <p:cNvPicPr preferRelativeResize="0"/>
          <p:nvPr>
            <p:ph idx="1" type="body"/>
          </p:nvPr>
        </p:nvPicPr>
        <p:blipFill rotWithShape="1">
          <a:blip r:embed="rId3">
            <a:alphaModFix/>
          </a:blip>
          <a:srcRect b="0" l="0" r="0" t="0"/>
          <a:stretch/>
        </p:blipFill>
        <p:spPr>
          <a:xfrm>
            <a:off x="4848550" y="113090"/>
            <a:ext cx="4374277" cy="6552585"/>
          </a:xfrm>
          <a:prstGeom prst="rect">
            <a:avLst/>
          </a:prstGeom>
          <a:noFill/>
          <a:ln>
            <a:noFill/>
          </a:ln>
        </p:spPr>
      </p:pic>
      <p:sp>
        <p:nvSpPr>
          <p:cNvPr id="983" name="Google Shape;983;p1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Screenshot (148)" id="165" name="Google Shape;165;p12"/>
          <p:cNvPicPr preferRelativeResize="0"/>
          <p:nvPr>
            <p:ph idx="1" type="body"/>
          </p:nvPr>
        </p:nvPicPr>
        <p:blipFill rotWithShape="1">
          <a:blip r:embed="rId3">
            <a:alphaModFix/>
          </a:blip>
          <a:srcRect b="0" l="0" r="0" t="0"/>
          <a:stretch/>
        </p:blipFill>
        <p:spPr>
          <a:xfrm>
            <a:off x="645425" y="89250"/>
            <a:ext cx="9868200" cy="6679500"/>
          </a:xfrm>
          <a:prstGeom prst="rect">
            <a:avLst/>
          </a:prstGeom>
          <a:noFill/>
          <a:ln>
            <a:noFill/>
          </a:ln>
        </p:spPr>
      </p:pic>
      <p:sp>
        <p:nvSpPr>
          <p:cNvPr id="166" name="Google Shape;16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16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989" name="Google Shape;989;p16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sp>
        <p:nvSpPr>
          <p:cNvPr id="990" name="Google Shape;990;p1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91" name="Google Shape;991;p166"/>
          <p:cNvPicPr preferRelativeResize="0"/>
          <p:nvPr/>
        </p:nvPicPr>
        <p:blipFill rotWithShape="1">
          <a:blip r:embed="rId3">
            <a:alphaModFix/>
          </a:blip>
          <a:srcRect b="0" l="0" r="0" t="0"/>
          <a:stretch/>
        </p:blipFill>
        <p:spPr>
          <a:xfrm>
            <a:off x="1127943" y="2197670"/>
            <a:ext cx="10135056" cy="2410843"/>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67"/>
          <p:cNvSpPr txBox="1"/>
          <p:nvPr>
            <p:ph type="ctrTitle"/>
          </p:nvPr>
        </p:nvSpPr>
        <p:spPr>
          <a:xfrm>
            <a:off x="1524000" y="136525"/>
            <a:ext cx="9144000" cy="97499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VD:</a:t>
            </a:r>
            <a:endParaRPr/>
          </a:p>
        </p:txBody>
      </p:sp>
      <p:sp>
        <p:nvSpPr>
          <p:cNvPr id="997" name="Google Shape;997;p167"/>
          <p:cNvSpPr txBox="1"/>
          <p:nvPr>
            <p:ph idx="1" type="subTitle"/>
          </p:nvPr>
        </p:nvSpPr>
        <p:spPr>
          <a:xfrm>
            <a:off x="1524000" y="1248402"/>
            <a:ext cx="9144000" cy="4009398"/>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sp>
        <p:nvSpPr>
          <p:cNvPr id="998" name="Google Shape;998;p1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99" name="Google Shape;999;p167"/>
          <p:cNvPicPr preferRelativeResize="0"/>
          <p:nvPr/>
        </p:nvPicPr>
        <p:blipFill rotWithShape="1">
          <a:blip r:embed="rId3">
            <a:alphaModFix/>
          </a:blip>
          <a:srcRect b="0" l="0" r="0" t="0"/>
          <a:stretch/>
        </p:blipFill>
        <p:spPr>
          <a:xfrm>
            <a:off x="4058499" y="91832"/>
            <a:ext cx="3869952" cy="667433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DECODE:</a:t>
            </a:r>
            <a:endParaRPr/>
          </a:p>
        </p:txBody>
      </p:sp>
      <p:pic>
        <p:nvPicPr>
          <p:cNvPr id="1005" name="Google Shape;1005;p120"/>
          <p:cNvPicPr preferRelativeResize="0"/>
          <p:nvPr>
            <p:ph idx="1" type="body"/>
          </p:nvPr>
        </p:nvPicPr>
        <p:blipFill rotWithShape="1">
          <a:blip r:embed="rId3">
            <a:alphaModFix/>
          </a:blip>
          <a:srcRect b="0" l="0" r="0" t="0"/>
          <a:stretch/>
        </p:blipFill>
        <p:spPr>
          <a:xfrm>
            <a:off x="838200" y="2933118"/>
            <a:ext cx="10515600" cy="2136352"/>
          </a:xfrm>
          <a:prstGeom prst="rect">
            <a:avLst/>
          </a:prstGeom>
          <a:noFill/>
          <a:ln>
            <a:noFill/>
          </a:ln>
        </p:spPr>
      </p:pic>
      <p:sp>
        <p:nvSpPr>
          <p:cNvPr id="1006" name="Google Shape;1006;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id="1012" name="Google Shape;1012;p121"/>
          <p:cNvPicPr preferRelativeResize="0"/>
          <p:nvPr>
            <p:ph idx="1" type="body"/>
          </p:nvPr>
        </p:nvPicPr>
        <p:blipFill rotWithShape="1">
          <a:blip r:embed="rId3">
            <a:alphaModFix/>
          </a:blip>
          <a:srcRect b="0" l="0" r="0" t="0"/>
          <a:stretch/>
        </p:blipFill>
        <p:spPr>
          <a:xfrm>
            <a:off x="5103346" y="338184"/>
            <a:ext cx="5717053" cy="6181632"/>
          </a:xfrm>
          <a:prstGeom prst="rect">
            <a:avLst/>
          </a:prstGeom>
          <a:noFill/>
          <a:ln>
            <a:noFill/>
          </a:ln>
        </p:spPr>
      </p:pic>
      <p:sp>
        <p:nvSpPr>
          <p:cNvPr id="1013" name="Google Shape;1013;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019" name="Google Shape;1019;p122"/>
          <p:cNvPicPr preferRelativeResize="0"/>
          <p:nvPr>
            <p:ph idx="1" type="body"/>
          </p:nvPr>
        </p:nvPicPr>
        <p:blipFill rotWithShape="1">
          <a:blip r:embed="rId3">
            <a:alphaModFix/>
          </a:blip>
          <a:srcRect b="0" l="0" r="0" t="0"/>
          <a:stretch/>
        </p:blipFill>
        <p:spPr>
          <a:xfrm>
            <a:off x="977462" y="289838"/>
            <a:ext cx="9312165" cy="6566684"/>
          </a:xfrm>
          <a:prstGeom prst="rect">
            <a:avLst/>
          </a:prstGeom>
          <a:noFill/>
          <a:ln>
            <a:noFill/>
          </a:ln>
        </p:spPr>
      </p:pic>
      <p:sp>
        <p:nvSpPr>
          <p:cNvPr id="1020" name="Google Shape;1020;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23"/>
          <p:cNvSpPr txBox="1"/>
          <p:nvPr>
            <p:ph type="title"/>
          </p:nvPr>
        </p:nvSpPr>
        <p:spPr>
          <a:xfrm>
            <a:off x="838199" y="1"/>
            <a:ext cx="10964917" cy="26591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Chương 6: Hàm nhóm GROUP functions</a:t>
            </a:r>
            <a:br>
              <a:rPr lang="en-US" sz="4400">
                <a:latin typeface="Calibri"/>
                <a:ea typeface="Calibri"/>
                <a:cs typeface="Calibri"/>
                <a:sym typeface="Calibri"/>
              </a:rPr>
            </a:br>
            <a:endParaRPr/>
          </a:p>
        </p:txBody>
      </p:sp>
      <p:sp>
        <p:nvSpPr>
          <p:cNvPr id="1026" name="Google Shape;1026;p123"/>
          <p:cNvSpPr txBox="1"/>
          <p:nvPr>
            <p:ph idx="1" type="body"/>
          </p:nvPr>
        </p:nvSpPr>
        <p:spPr>
          <a:xfrm>
            <a:off x="838200" y="1355835"/>
            <a:ext cx="10515600" cy="482112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0" i="0">
              <a:solidFill>
                <a:srgbClr val="1F1F1F"/>
              </a:solidFill>
              <a:latin typeface="Arial"/>
              <a:ea typeface="Arial"/>
              <a:cs typeface="Arial"/>
              <a:sym typeface="Arial"/>
            </a:endParaRPr>
          </a:p>
          <a:p>
            <a:pPr indent="-228600" lvl="0" marL="228600" rtl="0" algn="l">
              <a:lnSpc>
                <a:spcPct val="90000"/>
              </a:lnSpc>
              <a:spcBef>
                <a:spcPts val="1000"/>
              </a:spcBef>
              <a:spcAft>
                <a:spcPts val="0"/>
              </a:spcAft>
              <a:buClr>
                <a:srgbClr val="1F1F1F"/>
              </a:buClr>
              <a:buSzPts val="2400"/>
              <a:buChar char="•"/>
            </a:pPr>
            <a:r>
              <a:rPr b="0" i="0" lang="en-US" sz="2400">
                <a:solidFill>
                  <a:srgbClr val="1F1F1F"/>
                </a:solidFill>
                <a:latin typeface="Arial"/>
                <a:ea typeface="Arial"/>
                <a:cs typeface="Arial"/>
                <a:sym typeface="Arial"/>
              </a:rPr>
              <a:t>Hiểu được chức năng của một số Group Functions thông dụng</a:t>
            </a:r>
            <a:endParaRPr sz="2400">
              <a:solidFill>
                <a:srgbClr val="1F1F1F"/>
              </a:solidFill>
              <a:latin typeface="Arial"/>
              <a:ea typeface="Arial"/>
              <a:cs typeface="Arial"/>
              <a:sym typeface="Arial"/>
            </a:endParaRPr>
          </a:p>
          <a:p>
            <a:pPr indent="-228600" lvl="0" marL="228600" rtl="0" algn="l">
              <a:lnSpc>
                <a:spcPct val="90000"/>
              </a:lnSpc>
              <a:spcBef>
                <a:spcPts val="1000"/>
              </a:spcBef>
              <a:spcAft>
                <a:spcPts val="0"/>
              </a:spcAft>
              <a:buClr>
                <a:srgbClr val="1F1F1F"/>
              </a:buClr>
              <a:buSzPts val="2400"/>
              <a:buChar char="•"/>
            </a:pPr>
            <a:r>
              <a:rPr b="0" i="0" lang="en-US" sz="2400">
                <a:solidFill>
                  <a:srgbClr val="1F1F1F"/>
                </a:solidFill>
                <a:latin typeface="Arial"/>
                <a:ea typeface="Arial"/>
                <a:cs typeface="Arial"/>
                <a:sym typeface="Arial"/>
              </a:rPr>
              <a:t>Sử dụng SELECT .. FROM với GROUP BY</a:t>
            </a:r>
            <a:endParaRPr b="0" i="0" sz="2400">
              <a:solidFill>
                <a:srgbClr val="1F1F1F"/>
              </a:solidFill>
              <a:latin typeface="Arial"/>
              <a:ea typeface="Arial"/>
              <a:cs typeface="Arial"/>
              <a:sym typeface="Arial"/>
            </a:endParaRPr>
          </a:p>
          <a:p>
            <a:pPr indent="-228600" lvl="0" marL="228600" rtl="0" algn="l">
              <a:lnSpc>
                <a:spcPct val="90000"/>
              </a:lnSpc>
              <a:spcBef>
                <a:spcPts val="1000"/>
              </a:spcBef>
              <a:spcAft>
                <a:spcPts val="0"/>
              </a:spcAft>
              <a:buClr>
                <a:srgbClr val="1F1F1F"/>
              </a:buClr>
              <a:buSzPts val="2400"/>
              <a:buChar char="•"/>
            </a:pPr>
            <a:r>
              <a:rPr b="0" i="0" lang="en-US" sz="2400">
                <a:solidFill>
                  <a:srgbClr val="1F1F1F"/>
                </a:solidFill>
                <a:latin typeface="Arial"/>
                <a:ea typeface="Arial"/>
                <a:cs typeface="Arial"/>
                <a:sym typeface="Arial"/>
              </a:rPr>
              <a:t>Kết hợp GROUP BY với HAVING và ORDER BY</a:t>
            </a:r>
            <a:endParaRPr sz="2400">
              <a:solidFill>
                <a:srgbClr val="1F1F1F"/>
              </a:solidFill>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sz="2400"/>
          </a:p>
        </p:txBody>
      </p:sp>
      <p:sp>
        <p:nvSpPr>
          <p:cNvPr id="1027" name="Google Shape;1027;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1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nhóm</a:t>
            </a:r>
            <a:endParaRPr/>
          </a:p>
        </p:txBody>
      </p:sp>
      <p:pic>
        <p:nvPicPr>
          <p:cNvPr id="1033" name="Google Shape;1033;p124"/>
          <p:cNvPicPr preferRelativeResize="0"/>
          <p:nvPr>
            <p:ph idx="1" type="body"/>
          </p:nvPr>
        </p:nvPicPr>
        <p:blipFill rotWithShape="1">
          <a:blip r:embed="rId3">
            <a:alphaModFix/>
          </a:blip>
          <a:srcRect b="0" l="0" r="0" t="0"/>
          <a:stretch/>
        </p:blipFill>
        <p:spPr>
          <a:xfrm>
            <a:off x="838200" y="2474566"/>
            <a:ext cx="10515600" cy="3053455"/>
          </a:xfrm>
          <a:prstGeom prst="rect">
            <a:avLst/>
          </a:prstGeom>
          <a:noFill/>
          <a:ln>
            <a:noFill/>
          </a:ln>
        </p:spPr>
      </p:pic>
      <p:sp>
        <p:nvSpPr>
          <p:cNvPr id="1034" name="Google Shape;1034;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25"/>
          <p:cNvSpPr txBox="1"/>
          <p:nvPr>
            <p:ph type="title"/>
          </p:nvPr>
        </p:nvSpPr>
        <p:spPr>
          <a:xfrm>
            <a:off x="838200" y="1"/>
            <a:ext cx="10515600" cy="68103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AVG &amp; SUM </a:t>
            </a:r>
            <a:endParaRPr/>
          </a:p>
        </p:txBody>
      </p:sp>
      <p:sp>
        <p:nvSpPr>
          <p:cNvPr id="1040" name="Google Shape;1040;p125"/>
          <p:cNvSpPr txBox="1"/>
          <p:nvPr>
            <p:ph idx="1" type="body"/>
          </p:nvPr>
        </p:nvSpPr>
        <p:spPr>
          <a:xfrm>
            <a:off x="838200" y="609600"/>
            <a:ext cx="10515600" cy="55673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Có thể dung AVG và SUM cho dữ liệu số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041" name="Google Shape;1041;p125"/>
          <p:cNvPicPr preferRelativeResize="0"/>
          <p:nvPr/>
        </p:nvPicPr>
        <p:blipFill rotWithShape="1">
          <a:blip r:embed="rId3">
            <a:alphaModFix/>
          </a:blip>
          <a:srcRect b="0" l="0" r="0" t="0"/>
          <a:stretch/>
        </p:blipFill>
        <p:spPr>
          <a:xfrm>
            <a:off x="1517476" y="1266988"/>
            <a:ext cx="8609241" cy="5353895"/>
          </a:xfrm>
          <a:prstGeom prst="rect">
            <a:avLst/>
          </a:prstGeom>
          <a:noFill/>
          <a:ln>
            <a:noFill/>
          </a:ln>
        </p:spPr>
      </p:pic>
      <p:sp>
        <p:nvSpPr>
          <p:cNvPr id="1042" name="Google Shape;1042;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26"/>
          <p:cNvSpPr txBox="1"/>
          <p:nvPr>
            <p:ph type="title"/>
          </p:nvPr>
        </p:nvSpPr>
        <p:spPr>
          <a:xfrm>
            <a:off x="838200" y="1"/>
            <a:ext cx="10515600" cy="64113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MIN &amp; MAX</a:t>
            </a:r>
            <a:endParaRPr/>
          </a:p>
        </p:txBody>
      </p:sp>
      <p:sp>
        <p:nvSpPr>
          <p:cNvPr id="1048" name="Google Shape;1048;p126"/>
          <p:cNvSpPr txBox="1"/>
          <p:nvPr>
            <p:ph idx="1" type="body"/>
          </p:nvPr>
        </p:nvSpPr>
        <p:spPr>
          <a:xfrm>
            <a:off x="838200" y="578069"/>
            <a:ext cx="10515600" cy="559889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Có thể dung MIN và MAX cho số,chuỗi, và kiểu dữ liệu DATE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049" name="Google Shape;1049;p126"/>
          <p:cNvPicPr preferRelativeResize="0"/>
          <p:nvPr/>
        </p:nvPicPr>
        <p:blipFill rotWithShape="1">
          <a:blip r:embed="rId3">
            <a:alphaModFix/>
          </a:blip>
          <a:srcRect b="0" l="0" r="0" t="0"/>
          <a:stretch/>
        </p:blipFill>
        <p:spPr>
          <a:xfrm>
            <a:off x="3189206" y="1122874"/>
            <a:ext cx="4861718" cy="5735126"/>
          </a:xfrm>
          <a:prstGeom prst="rect">
            <a:avLst/>
          </a:prstGeom>
          <a:noFill/>
          <a:ln>
            <a:noFill/>
          </a:ln>
        </p:spPr>
      </p:pic>
      <p:sp>
        <p:nvSpPr>
          <p:cNvPr id="1050" name="Google Shape;1050;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27"/>
          <p:cNvSpPr txBox="1"/>
          <p:nvPr>
            <p:ph type="title"/>
          </p:nvPr>
        </p:nvSpPr>
        <p:spPr>
          <a:xfrm>
            <a:off x="838200" y="1"/>
            <a:ext cx="10515600" cy="68103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Hàm đếm:</a:t>
            </a:r>
            <a:endParaRPr/>
          </a:p>
        </p:txBody>
      </p:sp>
      <p:sp>
        <p:nvSpPr>
          <p:cNvPr id="1056" name="Google Shape;1056;p127"/>
          <p:cNvSpPr txBox="1"/>
          <p:nvPr>
            <p:ph idx="1" type="body"/>
          </p:nvPr>
        </p:nvSpPr>
        <p:spPr>
          <a:xfrm>
            <a:off x="896007" y="85341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Count (*): Trả về số hàng trong một bảng </a:t>
            </a:r>
            <a:endParaRPr/>
          </a:p>
          <a:p>
            <a:pPr indent="0" lvl="0" marL="0" rtl="0" algn="l">
              <a:lnSpc>
                <a:spcPct val="90000"/>
              </a:lnSpc>
              <a:spcBef>
                <a:spcPts val="1000"/>
              </a:spcBef>
              <a:spcAft>
                <a:spcPts val="0"/>
              </a:spcAft>
              <a:buClr>
                <a:schemeClr val="dk1"/>
              </a:buClr>
              <a:buSzPts val="2800"/>
              <a:buNone/>
            </a:pPr>
            <a:r>
              <a:t/>
            </a:r>
            <a:endParaRPr/>
          </a:p>
        </p:txBody>
      </p:sp>
      <p:pic>
        <p:nvPicPr>
          <p:cNvPr id="1057" name="Google Shape;1057;p127"/>
          <p:cNvPicPr preferRelativeResize="0"/>
          <p:nvPr/>
        </p:nvPicPr>
        <p:blipFill rotWithShape="1">
          <a:blip r:embed="rId3">
            <a:alphaModFix/>
          </a:blip>
          <a:srcRect b="0" l="0" r="0" t="0"/>
          <a:stretch/>
        </p:blipFill>
        <p:spPr>
          <a:xfrm>
            <a:off x="3147615" y="1430436"/>
            <a:ext cx="4666826" cy="5427563"/>
          </a:xfrm>
          <a:prstGeom prst="rect">
            <a:avLst/>
          </a:prstGeom>
          <a:noFill/>
          <a:ln>
            <a:noFill/>
          </a:ln>
        </p:spPr>
      </p:pic>
      <p:sp>
        <p:nvSpPr>
          <p:cNvPr id="1058" name="Google Shape;1058;p1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838200" y="191770"/>
            <a:ext cx="10515600" cy="114109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a:t>Chương 2: Truy xuất dữ liệu bằng câu lệnh SQL SELECT</a:t>
            </a:r>
            <a:endParaRPr/>
          </a:p>
        </p:txBody>
      </p:sp>
      <p:sp>
        <p:nvSpPr>
          <p:cNvPr id="172" name="Google Shape;172;p13"/>
          <p:cNvSpPr txBox="1"/>
          <p:nvPr>
            <p:ph idx="1" type="body"/>
          </p:nvPr>
        </p:nvSpPr>
        <p:spPr>
          <a:xfrm>
            <a:off x="900950" y="1696762"/>
            <a:ext cx="10515600" cy="4295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Cấu trúc và chức năng câu lệnh SELECT</a:t>
            </a:r>
            <a:endParaRPr sz="2400"/>
          </a:p>
          <a:p>
            <a:pPr indent="-228600" lvl="0" marL="228600" rtl="0" algn="l">
              <a:lnSpc>
                <a:spcPct val="90000"/>
              </a:lnSpc>
              <a:spcBef>
                <a:spcPts val="1000"/>
              </a:spcBef>
              <a:spcAft>
                <a:spcPts val="0"/>
              </a:spcAft>
              <a:buClr>
                <a:schemeClr val="dk1"/>
              </a:buClr>
              <a:buSzPts val="2400"/>
              <a:buChar char="•"/>
            </a:pPr>
            <a:r>
              <a:rPr lang="en-US" sz="2400"/>
              <a:t>Sử dụng SELECT để query toàn bộ các cột hoặc một tập cột</a:t>
            </a:r>
            <a:endParaRPr sz="2400"/>
          </a:p>
          <a:p>
            <a:pPr indent="-228600" lvl="0" marL="228600" rtl="0" algn="l">
              <a:lnSpc>
                <a:spcPct val="90000"/>
              </a:lnSpc>
              <a:spcBef>
                <a:spcPts val="1000"/>
              </a:spcBef>
              <a:spcAft>
                <a:spcPts val="0"/>
              </a:spcAft>
              <a:buClr>
                <a:schemeClr val="dk1"/>
              </a:buClr>
              <a:buSzPts val="2400"/>
              <a:buChar char="•"/>
            </a:pPr>
            <a:r>
              <a:rPr lang="en-US" sz="2400"/>
              <a:t>Sử dụng SELECT DISTINCT</a:t>
            </a:r>
            <a:endParaRPr sz="2400"/>
          </a:p>
          <a:p>
            <a:pPr indent="-228600" lvl="0" marL="228600" rtl="0" algn="l">
              <a:lnSpc>
                <a:spcPct val="90000"/>
              </a:lnSpc>
              <a:spcBef>
                <a:spcPts val="1000"/>
              </a:spcBef>
              <a:spcAft>
                <a:spcPts val="0"/>
              </a:spcAft>
              <a:buClr>
                <a:schemeClr val="dk1"/>
              </a:buClr>
              <a:buSzPts val="2400"/>
              <a:buChar char="•"/>
            </a:pPr>
            <a:r>
              <a:rPr lang="en-US" sz="2400"/>
              <a:t>Sử dụng chức năng Alias trong câu truy vấn</a:t>
            </a:r>
            <a:endParaRPr sz="2400"/>
          </a:p>
          <a:p>
            <a:pPr indent="-228600" lvl="0" marL="228600" rtl="0" algn="l">
              <a:lnSpc>
                <a:spcPct val="90000"/>
              </a:lnSpc>
              <a:spcBef>
                <a:spcPts val="1000"/>
              </a:spcBef>
              <a:spcAft>
                <a:spcPts val="0"/>
              </a:spcAft>
              <a:buClr>
                <a:schemeClr val="dk1"/>
              </a:buClr>
              <a:buSzPts val="2400"/>
              <a:buChar char="•"/>
            </a:pPr>
            <a:r>
              <a:rPr lang="en-US" sz="2400"/>
              <a:t>Một số toán tử số học và thứ tự ưu tiên của chúng</a:t>
            </a:r>
            <a:endParaRPr sz="2400"/>
          </a:p>
          <a:p>
            <a:pPr indent="-228600" lvl="0" marL="228600" rtl="0" algn="l">
              <a:lnSpc>
                <a:spcPct val="90000"/>
              </a:lnSpc>
              <a:spcBef>
                <a:spcPts val="1000"/>
              </a:spcBef>
              <a:spcAft>
                <a:spcPts val="0"/>
              </a:spcAft>
              <a:buClr>
                <a:schemeClr val="dk1"/>
              </a:buClr>
              <a:buSzPts val="2400"/>
              <a:buChar char="•"/>
            </a:pPr>
            <a:r>
              <a:rPr lang="en-US" sz="2400"/>
              <a:t>Xử lý kiểu dữ liệu NULL trong biểu thức toán học</a:t>
            </a:r>
            <a:endParaRPr sz="2400"/>
          </a:p>
          <a:p>
            <a:pPr indent="-228600" lvl="0" marL="228600" rtl="0" algn="l">
              <a:lnSpc>
                <a:spcPct val="90000"/>
              </a:lnSpc>
              <a:spcBef>
                <a:spcPts val="1000"/>
              </a:spcBef>
              <a:spcAft>
                <a:spcPts val="0"/>
              </a:spcAft>
              <a:buClr>
                <a:schemeClr val="dk1"/>
              </a:buClr>
              <a:buSzPts val="2400"/>
              <a:buChar char="•"/>
            </a:pPr>
            <a:r>
              <a:rPr lang="en-US" sz="2400"/>
              <a:t>Sử dụng toán tử nối chuỗi (||) trong câu truy vấn</a:t>
            </a:r>
            <a:endParaRPr sz="2400"/>
          </a:p>
          <a:p>
            <a:pPr indent="-228600" lvl="0" marL="228600" rtl="0" algn="l">
              <a:lnSpc>
                <a:spcPct val="90000"/>
              </a:lnSpc>
              <a:spcBef>
                <a:spcPts val="1000"/>
              </a:spcBef>
              <a:spcAft>
                <a:spcPts val="0"/>
              </a:spcAft>
              <a:buClr>
                <a:schemeClr val="dk1"/>
              </a:buClr>
              <a:buSzPts val="2400"/>
              <a:buChar char="•"/>
            </a:pPr>
            <a:r>
              <a:rPr lang="en-US" sz="2400"/>
              <a:t>Một số phương pháp xử lý nối chuỗi với các chuỗi đặc biệt</a:t>
            </a:r>
            <a:endParaRPr sz="2400"/>
          </a:p>
          <a:p>
            <a:pPr indent="-228600" lvl="0" marL="228600" rtl="0" algn="l">
              <a:lnSpc>
                <a:spcPct val="90000"/>
              </a:lnSpc>
              <a:spcBef>
                <a:spcPts val="1000"/>
              </a:spcBef>
              <a:spcAft>
                <a:spcPts val="0"/>
              </a:spcAft>
              <a:buClr>
                <a:schemeClr val="dk1"/>
              </a:buClr>
              <a:buSzPts val="2400"/>
              <a:buChar char="•"/>
            </a:pPr>
            <a:r>
              <a:rPr lang="en-US" sz="2400"/>
              <a:t>Các phương pháp truy vấn cấu trúc bảng (tên cột, kiểu dữ liệu, ...)</a:t>
            </a:r>
            <a:endParaRPr/>
          </a:p>
        </p:txBody>
      </p:sp>
      <p:sp>
        <p:nvSpPr>
          <p:cNvPr id="173" name="Google Shape;1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28"/>
          <p:cNvSpPr txBox="1"/>
          <p:nvPr>
            <p:ph type="title"/>
          </p:nvPr>
        </p:nvSpPr>
        <p:spPr>
          <a:xfrm>
            <a:off x="906517" y="0"/>
            <a:ext cx="10515600" cy="68103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Hàm đếm:</a:t>
            </a:r>
            <a:endParaRPr/>
          </a:p>
        </p:txBody>
      </p:sp>
      <p:sp>
        <p:nvSpPr>
          <p:cNvPr id="1064" name="Google Shape;1064;p128"/>
          <p:cNvSpPr txBox="1"/>
          <p:nvPr>
            <p:ph idx="1" type="body"/>
          </p:nvPr>
        </p:nvSpPr>
        <p:spPr>
          <a:xfrm>
            <a:off x="838200" y="730469"/>
            <a:ext cx="10515600" cy="544649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Count (expr) : Trả về số hang có giá trị khác NULL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065" name="Google Shape;1065;p128"/>
          <p:cNvPicPr preferRelativeResize="0"/>
          <p:nvPr/>
        </p:nvPicPr>
        <p:blipFill rotWithShape="1">
          <a:blip r:embed="rId3">
            <a:alphaModFix/>
          </a:blip>
          <a:srcRect b="0" l="0" r="0" t="0"/>
          <a:stretch/>
        </p:blipFill>
        <p:spPr>
          <a:xfrm>
            <a:off x="3616641" y="1175920"/>
            <a:ext cx="4108462" cy="5682080"/>
          </a:xfrm>
          <a:prstGeom prst="rect">
            <a:avLst/>
          </a:prstGeom>
          <a:noFill/>
          <a:ln>
            <a:noFill/>
          </a:ln>
        </p:spPr>
      </p:pic>
      <p:sp>
        <p:nvSpPr>
          <p:cNvPr id="1066" name="Google Shape;1066;p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29"/>
          <p:cNvSpPr txBox="1"/>
          <p:nvPr>
            <p:ph type="title"/>
          </p:nvPr>
        </p:nvSpPr>
        <p:spPr>
          <a:xfrm>
            <a:off x="838200" y="1"/>
            <a:ext cx="10515600" cy="767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Đếm với DISTINCT</a:t>
            </a:r>
            <a:endParaRPr sz="4000"/>
          </a:p>
        </p:txBody>
      </p:sp>
      <p:sp>
        <p:nvSpPr>
          <p:cNvPr id="1072" name="Google Shape;1072;p129"/>
          <p:cNvSpPr txBox="1"/>
          <p:nvPr>
            <p:ph idx="1" type="body"/>
          </p:nvPr>
        </p:nvSpPr>
        <p:spPr>
          <a:xfrm>
            <a:off x="838200" y="693684"/>
            <a:ext cx="10515600" cy="54832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COUNT (DISTINCT expr) : được sử dụng để đếm số lượng giá trị duy nhất trong một cột. </a:t>
            </a:r>
            <a:endParaRPr sz="2400"/>
          </a:p>
          <a:p>
            <a:pPr indent="-50800" lvl="0" marL="228600" rtl="0" algn="l">
              <a:lnSpc>
                <a:spcPct val="90000"/>
              </a:lnSpc>
              <a:spcBef>
                <a:spcPts val="1000"/>
              </a:spcBef>
              <a:spcAft>
                <a:spcPts val="0"/>
              </a:spcAft>
              <a:buClr>
                <a:schemeClr val="dk1"/>
              </a:buClr>
              <a:buSzPts val="2800"/>
              <a:buNone/>
            </a:pPr>
            <a:r>
              <a:t/>
            </a:r>
            <a:endParaRPr/>
          </a:p>
        </p:txBody>
      </p:sp>
      <p:pic>
        <p:nvPicPr>
          <p:cNvPr id="1073" name="Google Shape;1073;p129"/>
          <p:cNvPicPr preferRelativeResize="0"/>
          <p:nvPr/>
        </p:nvPicPr>
        <p:blipFill rotWithShape="1">
          <a:blip r:embed="rId3">
            <a:alphaModFix/>
          </a:blip>
          <a:srcRect b="0" l="0" r="0" t="0"/>
          <a:stretch/>
        </p:blipFill>
        <p:spPr>
          <a:xfrm>
            <a:off x="4750677" y="1048048"/>
            <a:ext cx="4566744" cy="5822599"/>
          </a:xfrm>
          <a:prstGeom prst="rect">
            <a:avLst/>
          </a:prstGeom>
          <a:noFill/>
          <a:ln>
            <a:noFill/>
          </a:ln>
        </p:spPr>
      </p:pic>
      <p:sp>
        <p:nvSpPr>
          <p:cNvPr id="1074" name="Google Shape;1074;p1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30"/>
          <p:cNvSpPr txBox="1"/>
          <p:nvPr>
            <p:ph type="title"/>
          </p:nvPr>
        </p:nvSpPr>
        <p:spPr>
          <a:xfrm>
            <a:off x="838200" y="0"/>
            <a:ext cx="10515600" cy="6148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Hàm nhóm và giá trị NULL</a:t>
            </a:r>
            <a:endParaRPr/>
          </a:p>
        </p:txBody>
      </p:sp>
      <p:sp>
        <p:nvSpPr>
          <p:cNvPr id="1080" name="Google Shape;1080;p130"/>
          <p:cNvSpPr txBox="1"/>
          <p:nvPr>
            <p:ph idx="1" type="body"/>
          </p:nvPr>
        </p:nvSpPr>
        <p:spPr>
          <a:xfrm>
            <a:off x="838200" y="614855"/>
            <a:ext cx="10515600" cy="55621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Các hàm nhóm bỏ qua giá trị NULL trong cột: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Hàm NVL buộc các hàm nhóm phải bao gồm giá trị NULL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081" name="Google Shape;1081;p130"/>
          <p:cNvPicPr preferRelativeResize="0"/>
          <p:nvPr/>
        </p:nvPicPr>
        <p:blipFill rotWithShape="1">
          <a:blip r:embed="rId3">
            <a:alphaModFix/>
          </a:blip>
          <a:srcRect b="0" l="0" r="0" t="0"/>
          <a:stretch/>
        </p:blipFill>
        <p:spPr>
          <a:xfrm>
            <a:off x="838200" y="1135117"/>
            <a:ext cx="10917174" cy="1019317"/>
          </a:xfrm>
          <a:prstGeom prst="rect">
            <a:avLst/>
          </a:prstGeom>
          <a:noFill/>
          <a:ln>
            <a:noFill/>
          </a:ln>
        </p:spPr>
      </p:pic>
      <p:pic>
        <p:nvPicPr>
          <p:cNvPr id="1082" name="Google Shape;1082;p130"/>
          <p:cNvPicPr preferRelativeResize="0"/>
          <p:nvPr/>
        </p:nvPicPr>
        <p:blipFill rotWithShape="1">
          <a:blip r:embed="rId4">
            <a:alphaModFix/>
          </a:blip>
          <a:srcRect b="0" l="0" r="0" t="0"/>
          <a:stretch/>
        </p:blipFill>
        <p:spPr>
          <a:xfrm>
            <a:off x="772510" y="1838320"/>
            <a:ext cx="11050144" cy="1142725"/>
          </a:xfrm>
          <a:prstGeom prst="rect">
            <a:avLst/>
          </a:prstGeom>
          <a:noFill/>
          <a:ln>
            <a:noFill/>
          </a:ln>
        </p:spPr>
      </p:pic>
      <p:pic>
        <p:nvPicPr>
          <p:cNvPr id="1083" name="Google Shape;1083;p130"/>
          <p:cNvPicPr preferRelativeResize="0"/>
          <p:nvPr/>
        </p:nvPicPr>
        <p:blipFill rotWithShape="1">
          <a:blip r:embed="rId5">
            <a:alphaModFix/>
          </a:blip>
          <a:srcRect b="0" l="0" r="0" t="0"/>
          <a:stretch/>
        </p:blipFill>
        <p:spPr>
          <a:xfrm>
            <a:off x="769931" y="3756212"/>
            <a:ext cx="11422069" cy="1247949"/>
          </a:xfrm>
          <a:prstGeom prst="rect">
            <a:avLst/>
          </a:prstGeom>
          <a:noFill/>
          <a:ln>
            <a:noFill/>
          </a:ln>
        </p:spPr>
      </p:pic>
      <p:pic>
        <p:nvPicPr>
          <p:cNvPr id="1084" name="Google Shape;1084;p130"/>
          <p:cNvPicPr preferRelativeResize="0"/>
          <p:nvPr/>
        </p:nvPicPr>
        <p:blipFill rotWithShape="1">
          <a:blip r:embed="rId6">
            <a:alphaModFix/>
          </a:blip>
          <a:srcRect b="0" l="0" r="0" t="0"/>
          <a:stretch/>
        </p:blipFill>
        <p:spPr>
          <a:xfrm>
            <a:off x="950931" y="4964123"/>
            <a:ext cx="11241069" cy="1066949"/>
          </a:xfrm>
          <a:prstGeom prst="rect">
            <a:avLst/>
          </a:prstGeom>
          <a:noFill/>
          <a:ln>
            <a:noFill/>
          </a:ln>
        </p:spPr>
      </p:pic>
      <p:sp>
        <p:nvSpPr>
          <p:cNvPr id="1085" name="Google Shape;1085;p1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31"/>
          <p:cNvSpPr txBox="1"/>
          <p:nvPr>
            <p:ph type="title"/>
          </p:nvPr>
        </p:nvSpPr>
        <p:spPr>
          <a:xfrm>
            <a:off x="838200" y="36787"/>
            <a:ext cx="10515600" cy="9511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Mệnh đề GROUP BY </a:t>
            </a:r>
            <a:endParaRPr/>
          </a:p>
        </p:txBody>
      </p:sp>
      <p:sp>
        <p:nvSpPr>
          <p:cNvPr id="1091" name="Google Shape;1091;p131"/>
          <p:cNvSpPr txBox="1"/>
          <p:nvPr>
            <p:ph idx="1" type="body"/>
          </p:nvPr>
        </p:nvSpPr>
        <p:spPr>
          <a:xfrm>
            <a:off x="838200" y="1040524"/>
            <a:ext cx="10515600" cy="513643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Mệnh đề GROUP BY trong SQL được sử dụng để nhóm các hàng trong kết quả của một câu lệnh SELECT dựa trên giá trị của một hoặc nhiều cột. </a:t>
            </a:r>
            <a:endParaRPr sz="2400"/>
          </a:p>
          <a:p>
            <a:pPr indent="0" lvl="0" marL="0" rtl="0" algn="l">
              <a:lnSpc>
                <a:spcPct val="90000"/>
              </a:lnSpc>
              <a:spcBef>
                <a:spcPts val="1000"/>
              </a:spcBef>
              <a:spcAft>
                <a:spcPts val="0"/>
              </a:spcAft>
              <a:buClr>
                <a:schemeClr val="dk1"/>
              </a:buClr>
              <a:buSzPts val="2000"/>
              <a:buNone/>
            </a:pPr>
            <a:r>
              <a:t/>
            </a:r>
            <a:endParaRPr sz="2000"/>
          </a:p>
        </p:txBody>
      </p:sp>
      <p:pic>
        <p:nvPicPr>
          <p:cNvPr id="1092" name="Google Shape;1092;p131"/>
          <p:cNvPicPr preferRelativeResize="0"/>
          <p:nvPr/>
        </p:nvPicPr>
        <p:blipFill rotWithShape="1">
          <a:blip r:embed="rId3">
            <a:alphaModFix/>
          </a:blip>
          <a:srcRect b="0" l="0" r="0" t="0"/>
          <a:stretch/>
        </p:blipFill>
        <p:spPr>
          <a:xfrm>
            <a:off x="838200" y="2448910"/>
            <a:ext cx="10397359" cy="2054773"/>
          </a:xfrm>
          <a:prstGeom prst="rect">
            <a:avLst/>
          </a:prstGeom>
          <a:noFill/>
          <a:ln>
            <a:noFill/>
          </a:ln>
        </p:spPr>
      </p:pic>
      <p:sp>
        <p:nvSpPr>
          <p:cNvPr id="1093" name="Google Shape;1093;p1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32"/>
          <p:cNvSpPr txBox="1"/>
          <p:nvPr>
            <p:ph type="title"/>
          </p:nvPr>
        </p:nvSpPr>
        <p:spPr>
          <a:xfrm>
            <a:off x="838200" y="0"/>
            <a:ext cx="10515600" cy="71995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id="1099" name="Google Shape;1099;p132"/>
          <p:cNvPicPr preferRelativeResize="0"/>
          <p:nvPr>
            <p:ph idx="1" type="body"/>
          </p:nvPr>
        </p:nvPicPr>
        <p:blipFill rotWithShape="1">
          <a:blip r:embed="rId3">
            <a:alphaModFix/>
          </a:blip>
          <a:srcRect b="0" l="0" r="0" t="0"/>
          <a:stretch/>
        </p:blipFill>
        <p:spPr>
          <a:xfrm>
            <a:off x="4048645" y="176357"/>
            <a:ext cx="4722238" cy="6526123"/>
          </a:xfrm>
          <a:prstGeom prst="rect">
            <a:avLst/>
          </a:prstGeom>
          <a:noFill/>
          <a:ln>
            <a:noFill/>
          </a:ln>
        </p:spPr>
      </p:pic>
      <p:sp>
        <p:nvSpPr>
          <p:cNvPr id="1100" name="Google Shape;1100;p1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33"/>
          <p:cNvSpPr txBox="1"/>
          <p:nvPr>
            <p:ph type="title"/>
          </p:nvPr>
        </p:nvSpPr>
        <p:spPr>
          <a:xfrm>
            <a:off x="838200" y="1"/>
            <a:ext cx="10515600" cy="8933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GROUP BY nhiều cột</a:t>
            </a:r>
            <a:endParaRPr/>
          </a:p>
        </p:txBody>
      </p:sp>
      <p:pic>
        <p:nvPicPr>
          <p:cNvPr id="1106" name="Google Shape;1106;p133"/>
          <p:cNvPicPr preferRelativeResize="0"/>
          <p:nvPr>
            <p:ph idx="1" type="body"/>
          </p:nvPr>
        </p:nvPicPr>
        <p:blipFill rotWithShape="1">
          <a:blip r:embed="rId3">
            <a:alphaModFix/>
          </a:blip>
          <a:srcRect b="0" l="0" r="0" t="0"/>
          <a:stretch/>
        </p:blipFill>
        <p:spPr>
          <a:xfrm>
            <a:off x="6668815" y="110923"/>
            <a:ext cx="3936124" cy="6603256"/>
          </a:xfrm>
          <a:prstGeom prst="rect">
            <a:avLst/>
          </a:prstGeom>
          <a:noFill/>
          <a:ln>
            <a:noFill/>
          </a:ln>
        </p:spPr>
      </p:pic>
      <p:sp>
        <p:nvSpPr>
          <p:cNvPr id="1107" name="Google Shape;1107;p1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34"/>
          <p:cNvSpPr txBox="1"/>
          <p:nvPr>
            <p:ph type="title"/>
          </p:nvPr>
        </p:nvSpPr>
        <p:spPr>
          <a:xfrm>
            <a:off x="838200" y="1"/>
            <a:ext cx="10515600" cy="6810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Một số lỗi khi dùng GROUP BY:</a:t>
            </a:r>
            <a:endParaRPr/>
          </a:p>
        </p:txBody>
      </p:sp>
      <p:sp>
        <p:nvSpPr>
          <p:cNvPr id="1113" name="Google Shape;1113;p134"/>
          <p:cNvSpPr txBox="1"/>
          <p:nvPr>
            <p:ph idx="1" type="body"/>
          </p:nvPr>
        </p:nvSpPr>
        <p:spPr>
          <a:xfrm>
            <a:off x="838200" y="681036"/>
            <a:ext cx="10515600" cy="54959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Bất kì column nào trong mệnh đề SELECT không phải là group function thì phải nằm trong mệnh đề GROUP BY </a:t>
            </a:r>
            <a:endParaRPr sz="2000"/>
          </a:p>
        </p:txBody>
      </p:sp>
      <p:pic>
        <p:nvPicPr>
          <p:cNvPr id="1114" name="Google Shape;1114;p134"/>
          <p:cNvPicPr preferRelativeResize="0"/>
          <p:nvPr/>
        </p:nvPicPr>
        <p:blipFill rotWithShape="1">
          <a:blip r:embed="rId3">
            <a:alphaModFix/>
          </a:blip>
          <a:srcRect b="0" l="0" r="0" t="0"/>
          <a:stretch/>
        </p:blipFill>
        <p:spPr>
          <a:xfrm>
            <a:off x="909146" y="1362071"/>
            <a:ext cx="11282854" cy="2122108"/>
          </a:xfrm>
          <a:prstGeom prst="rect">
            <a:avLst/>
          </a:prstGeom>
          <a:noFill/>
          <a:ln>
            <a:noFill/>
          </a:ln>
        </p:spPr>
      </p:pic>
      <p:sp>
        <p:nvSpPr>
          <p:cNvPr id="1115" name="Google Shape;1115;p134"/>
          <p:cNvSpPr txBox="1"/>
          <p:nvPr/>
        </p:nvSpPr>
        <p:spPr>
          <a:xfrm>
            <a:off x="5854264" y="2251841"/>
            <a:ext cx="487417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Mệnh đề group by phải được thêm vào để tính trung bình lương cho mỗi department_id</a:t>
            </a:r>
            <a:endParaRPr b="0" i="0" sz="1800" u="none" cap="none" strike="noStrike">
              <a:solidFill>
                <a:srgbClr val="FF0000"/>
              </a:solidFill>
              <a:latin typeface="Calibri"/>
              <a:ea typeface="Calibri"/>
              <a:cs typeface="Calibri"/>
              <a:sym typeface="Calibri"/>
            </a:endParaRPr>
          </a:p>
        </p:txBody>
      </p:sp>
      <p:pic>
        <p:nvPicPr>
          <p:cNvPr id="1116" name="Google Shape;1116;p134"/>
          <p:cNvPicPr preferRelativeResize="0"/>
          <p:nvPr/>
        </p:nvPicPr>
        <p:blipFill rotWithShape="1">
          <a:blip r:embed="rId4">
            <a:alphaModFix/>
          </a:blip>
          <a:srcRect b="0" l="0" r="0" t="0"/>
          <a:stretch/>
        </p:blipFill>
        <p:spPr>
          <a:xfrm>
            <a:off x="909146" y="2125689"/>
            <a:ext cx="4874172" cy="1095703"/>
          </a:xfrm>
          <a:prstGeom prst="rect">
            <a:avLst/>
          </a:prstGeom>
          <a:noFill/>
          <a:ln>
            <a:noFill/>
          </a:ln>
        </p:spPr>
      </p:pic>
      <p:pic>
        <p:nvPicPr>
          <p:cNvPr id="1117" name="Google Shape;1117;p134"/>
          <p:cNvPicPr preferRelativeResize="0"/>
          <p:nvPr/>
        </p:nvPicPr>
        <p:blipFill rotWithShape="1">
          <a:blip r:embed="rId5">
            <a:alphaModFix/>
          </a:blip>
          <a:srcRect b="0" l="0" r="0" t="0"/>
          <a:stretch/>
        </p:blipFill>
        <p:spPr>
          <a:xfrm>
            <a:off x="838200" y="3273933"/>
            <a:ext cx="11072647" cy="1371791"/>
          </a:xfrm>
          <a:prstGeom prst="rect">
            <a:avLst/>
          </a:prstGeom>
          <a:noFill/>
          <a:ln>
            <a:noFill/>
          </a:ln>
        </p:spPr>
      </p:pic>
      <p:pic>
        <p:nvPicPr>
          <p:cNvPr id="1118" name="Google Shape;1118;p134"/>
          <p:cNvPicPr preferRelativeResize="0"/>
          <p:nvPr/>
        </p:nvPicPr>
        <p:blipFill rotWithShape="1">
          <a:blip r:embed="rId6">
            <a:alphaModFix/>
          </a:blip>
          <a:srcRect b="0" l="0" r="0" t="0"/>
          <a:stretch/>
        </p:blipFill>
        <p:spPr>
          <a:xfrm>
            <a:off x="838200" y="4433852"/>
            <a:ext cx="7073462" cy="1606437"/>
          </a:xfrm>
          <a:prstGeom prst="rect">
            <a:avLst/>
          </a:prstGeom>
          <a:noFill/>
          <a:ln>
            <a:noFill/>
          </a:ln>
        </p:spPr>
      </p:pic>
      <p:sp>
        <p:nvSpPr>
          <p:cNvPr id="1119" name="Google Shape;1119;p134"/>
          <p:cNvSpPr txBox="1"/>
          <p:nvPr/>
        </p:nvSpPr>
        <p:spPr>
          <a:xfrm>
            <a:off x="3346232" y="5201511"/>
            <a:ext cx="364709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Thêm job_id vào group by hoặc xóa job_id khỏi câu lệnh SELECT </a:t>
            </a:r>
            <a:endParaRPr b="0" i="0" sz="1800" u="none" cap="none" strike="noStrike">
              <a:solidFill>
                <a:srgbClr val="FF0000"/>
              </a:solidFill>
              <a:latin typeface="Calibri"/>
              <a:ea typeface="Calibri"/>
              <a:cs typeface="Calibri"/>
              <a:sym typeface="Calibri"/>
            </a:endParaRPr>
          </a:p>
        </p:txBody>
      </p:sp>
      <p:sp>
        <p:nvSpPr>
          <p:cNvPr id="1120" name="Google Shape;1120;p1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35"/>
          <p:cNvSpPr txBox="1"/>
          <p:nvPr>
            <p:ph type="title"/>
          </p:nvPr>
        </p:nvSpPr>
        <p:spPr>
          <a:xfrm>
            <a:off x="838200" y="84083"/>
            <a:ext cx="10515600" cy="108256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Dùng HAVING để lọc lại dữ liệu sau khi GROUP BY </a:t>
            </a:r>
            <a:endParaRPr/>
          </a:p>
        </p:txBody>
      </p:sp>
      <p:sp>
        <p:nvSpPr>
          <p:cNvPr id="1126" name="Google Shape;1126;p135"/>
          <p:cNvSpPr txBox="1"/>
          <p:nvPr>
            <p:ph idx="1" type="body"/>
          </p:nvPr>
        </p:nvSpPr>
        <p:spPr>
          <a:xfrm>
            <a:off x="838200" y="1129862"/>
            <a:ext cx="10515600" cy="50471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HAVING được sử dụng với group functions</a:t>
            </a:r>
            <a:endParaRPr/>
          </a:p>
          <a:p>
            <a:pPr indent="-228600" lvl="0" marL="228600" rtl="0" algn="l">
              <a:lnSpc>
                <a:spcPct val="90000"/>
              </a:lnSpc>
              <a:spcBef>
                <a:spcPts val="1000"/>
              </a:spcBef>
              <a:spcAft>
                <a:spcPts val="0"/>
              </a:spcAft>
              <a:buClr>
                <a:schemeClr val="dk1"/>
              </a:buClr>
              <a:buSzPts val="2800"/>
              <a:buChar char="•"/>
            </a:pPr>
            <a:r>
              <a:rPr lang="en-US"/>
              <a:t>Chỉ sử dụng HAVING sau khi đã group by </a:t>
            </a:r>
            <a:endParaRPr/>
          </a:p>
          <a:p>
            <a:pPr indent="0" lvl="0" marL="0" rtl="0" algn="l">
              <a:lnSpc>
                <a:spcPct val="90000"/>
              </a:lnSpc>
              <a:spcBef>
                <a:spcPts val="1000"/>
              </a:spcBef>
              <a:spcAft>
                <a:spcPts val="0"/>
              </a:spcAft>
              <a:buClr>
                <a:schemeClr val="dk1"/>
              </a:buClr>
              <a:buSzPts val="2800"/>
              <a:buNone/>
            </a:pPr>
            <a:r>
              <a:t/>
            </a:r>
            <a:endParaRPr/>
          </a:p>
        </p:txBody>
      </p:sp>
      <p:pic>
        <p:nvPicPr>
          <p:cNvPr id="1127" name="Google Shape;1127;p135"/>
          <p:cNvPicPr preferRelativeResize="0"/>
          <p:nvPr/>
        </p:nvPicPr>
        <p:blipFill rotWithShape="1">
          <a:blip r:embed="rId3">
            <a:alphaModFix/>
          </a:blip>
          <a:srcRect b="0" l="0" r="0" t="0"/>
          <a:stretch/>
        </p:blipFill>
        <p:spPr>
          <a:xfrm>
            <a:off x="1345324" y="2366270"/>
            <a:ext cx="9616965" cy="3418231"/>
          </a:xfrm>
          <a:prstGeom prst="rect">
            <a:avLst/>
          </a:prstGeom>
          <a:noFill/>
          <a:ln>
            <a:noFill/>
          </a:ln>
        </p:spPr>
      </p:pic>
      <p:sp>
        <p:nvSpPr>
          <p:cNvPr id="1128" name="Google Shape;1128;p1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id="1134" name="Google Shape;1134;p136"/>
          <p:cNvPicPr preferRelativeResize="0"/>
          <p:nvPr>
            <p:ph idx="1" type="body"/>
          </p:nvPr>
        </p:nvPicPr>
        <p:blipFill rotWithShape="1">
          <a:blip r:embed="rId3">
            <a:alphaModFix/>
          </a:blip>
          <a:srcRect b="0" l="0" r="0" t="0"/>
          <a:stretch/>
        </p:blipFill>
        <p:spPr>
          <a:xfrm>
            <a:off x="5290860" y="183241"/>
            <a:ext cx="3727015" cy="6588158"/>
          </a:xfrm>
          <a:prstGeom prst="rect">
            <a:avLst/>
          </a:prstGeom>
          <a:noFill/>
          <a:ln>
            <a:noFill/>
          </a:ln>
        </p:spPr>
      </p:pic>
      <p:sp>
        <p:nvSpPr>
          <p:cNvPr id="1135" name="Google Shape;1135;p1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id="1141" name="Google Shape;1141;p137"/>
          <p:cNvPicPr preferRelativeResize="0"/>
          <p:nvPr>
            <p:ph idx="1" type="body"/>
          </p:nvPr>
        </p:nvPicPr>
        <p:blipFill rotWithShape="1">
          <a:blip r:embed="rId3">
            <a:alphaModFix/>
          </a:blip>
          <a:srcRect b="0" l="0" r="0" t="0"/>
          <a:stretch/>
        </p:blipFill>
        <p:spPr>
          <a:xfrm>
            <a:off x="5036680" y="180502"/>
            <a:ext cx="3587058" cy="6496996"/>
          </a:xfrm>
          <a:prstGeom prst="rect">
            <a:avLst/>
          </a:prstGeom>
          <a:noFill/>
          <a:ln>
            <a:noFill/>
          </a:ln>
        </p:spPr>
      </p:pic>
      <p:sp>
        <p:nvSpPr>
          <p:cNvPr id="1142" name="Google Shape;1142;p1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idx="1" type="body"/>
          </p:nvPr>
        </p:nvSpPr>
        <p:spPr>
          <a:xfrm>
            <a:off x="838200" y="3429000"/>
            <a:ext cx="10515600" cy="27482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SELECT xác định những cột sẽ được hiển thị</a:t>
            </a:r>
            <a:endParaRPr/>
          </a:p>
          <a:p>
            <a:pPr indent="-228600" lvl="0" marL="228600" rtl="0" algn="l">
              <a:lnSpc>
                <a:spcPct val="90000"/>
              </a:lnSpc>
              <a:spcBef>
                <a:spcPts val="1000"/>
              </a:spcBef>
              <a:spcAft>
                <a:spcPts val="0"/>
              </a:spcAft>
              <a:buClr>
                <a:schemeClr val="dk1"/>
              </a:buClr>
              <a:buSzPts val="2800"/>
              <a:buChar char="•"/>
            </a:pPr>
            <a:r>
              <a:rPr lang="en-US"/>
              <a:t>FROM xác định bảng chứa các cột đó </a:t>
            </a:r>
            <a:endParaRPr/>
          </a:p>
        </p:txBody>
      </p:sp>
      <p:sp>
        <p:nvSpPr>
          <p:cNvPr id="179" name="Google Shape;17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Screenshot (115)" id="180" name="Google Shape;180;p14"/>
          <p:cNvPicPr preferRelativeResize="0"/>
          <p:nvPr/>
        </p:nvPicPr>
        <p:blipFill rotWithShape="1">
          <a:blip r:embed="rId3">
            <a:alphaModFix/>
          </a:blip>
          <a:srcRect b="0" l="0" r="0" t="0"/>
          <a:stretch/>
        </p:blipFill>
        <p:spPr>
          <a:xfrm>
            <a:off x="837565" y="365125"/>
            <a:ext cx="10516870" cy="2692400"/>
          </a:xfrm>
          <a:prstGeom prst="rect">
            <a:avLst/>
          </a:prstGeom>
          <a:noFill/>
          <a:ln>
            <a:noFill/>
          </a:ln>
        </p:spPr>
      </p:pic>
      <p:sp>
        <p:nvSpPr>
          <p:cNvPr id="181" name="Google Shape;18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838200" y="0"/>
            <a:ext cx="10515600" cy="13392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SELECT tất cả :</a:t>
            </a:r>
            <a:endParaRPr/>
          </a:p>
        </p:txBody>
      </p:sp>
      <p:pic>
        <p:nvPicPr>
          <p:cNvPr descr="61" id="187" name="Google Shape;187;p15"/>
          <p:cNvPicPr preferRelativeResize="0"/>
          <p:nvPr>
            <p:ph idx="1" type="body"/>
          </p:nvPr>
        </p:nvPicPr>
        <p:blipFill rotWithShape="1">
          <a:blip r:embed="rId3">
            <a:alphaModFix/>
          </a:blip>
          <a:srcRect b="0" l="0" r="0" t="0"/>
          <a:stretch/>
        </p:blipFill>
        <p:spPr>
          <a:xfrm>
            <a:off x="2643505" y="1239520"/>
            <a:ext cx="7197725" cy="5480050"/>
          </a:xfrm>
          <a:prstGeom prst="rect">
            <a:avLst/>
          </a:prstGeom>
          <a:noFill/>
          <a:ln>
            <a:noFill/>
          </a:ln>
        </p:spPr>
      </p:pic>
      <p:sp>
        <p:nvSpPr>
          <p:cNvPr id="188" name="Google Shape;18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838200" y="0"/>
            <a:ext cx="10515600" cy="14719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SELECT cột xác định:</a:t>
            </a:r>
            <a:endParaRPr/>
          </a:p>
        </p:txBody>
      </p:sp>
      <p:pic>
        <p:nvPicPr>
          <p:cNvPr descr="62" id="194" name="Google Shape;194;p16"/>
          <p:cNvPicPr preferRelativeResize="0"/>
          <p:nvPr>
            <p:ph idx="1" type="body"/>
          </p:nvPr>
        </p:nvPicPr>
        <p:blipFill rotWithShape="1">
          <a:blip r:embed="rId3">
            <a:alphaModFix/>
          </a:blip>
          <a:srcRect b="0" l="0" r="0" t="0"/>
          <a:stretch/>
        </p:blipFill>
        <p:spPr>
          <a:xfrm>
            <a:off x="2220595" y="974725"/>
            <a:ext cx="4847590" cy="5882640"/>
          </a:xfrm>
          <a:prstGeom prst="rect">
            <a:avLst/>
          </a:prstGeom>
          <a:noFill/>
          <a:ln>
            <a:noFill/>
          </a:ln>
        </p:spPr>
      </p:pic>
      <p:sp>
        <p:nvSpPr>
          <p:cNvPr id="195" name="Google Shape;19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Cách viết SQL:</a:t>
            </a:r>
            <a:endParaRPr/>
          </a:p>
        </p:txBody>
      </p:sp>
      <p:sp>
        <p:nvSpPr>
          <p:cNvPr id="201" name="Google Shape;201;p1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Câu lệnh SQL không phân biệt chữ hoa chữ thường</a:t>
            </a:r>
            <a:endParaRPr/>
          </a:p>
          <a:p>
            <a:pPr indent="-228600" lvl="0" marL="228600" rtl="0" algn="l">
              <a:lnSpc>
                <a:spcPct val="90000"/>
              </a:lnSpc>
              <a:spcBef>
                <a:spcPts val="1000"/>
              </a:spcBef>
              <a:spcAft>
                <a:spcPts val="0"/>
              </a:spcAft>
              <a:buClr>
                <a:schemeClr val="dk1"/>
              </a:buClr>
              <a:buSzPts val="2800"/>
              <a:buChar char="•"/>
            </a:pPr>
            <a:r>
              <a:rPr lang="en-US"/>
              <a:t>Câu lệnh SQL có thể được viết trên một hoặc nhiều dòng</a:t>
            </a:r>
            <a:endParaRPr/>
          </a:p>
          <a:p>
            <a:pPr indent="-228600" lvl="0" marL="228600" rtl="0" algn="l">
              <a:lnSpc>
                <a:spcPct val="90000"/>
              </a:lnSpc>
              <a:spcBef>
                <a:spcPts val="1000"/>
              </a:spcBef>
              <a:spcAft>
                <a:spcPts val="0"/>
              </a:spcAft>
              <a:buClr>
                <a:schemeClr val="dk1"/>
              </a:buClr>
              <a:buSzPts val="2800"/>
              <a:buChar char="•"/>
            </a:pPr>
            <a:r>
              <a:rPr lang="en-US"/>
              <a:t>Từ khóa không thể viết tắt hoặc chia thành các dòng</a:t>
            </a:r>
            <a:endParaRPr/>
          </a:p>
          <a:p>
            <a:pPr indent="-228600" lvl="0" marL="228600" rtl="0" algn="l">
              <a:lnSpc>
                <a:spcPct val="90000"/>
              </a:lnSpc>
              <a:spcBef>
                <a:spcPts val="1000"/>
              </a:spcBef>
              <a:spcAft>
                <a:spcPts val="0"/>
              </a:spcAft>
              <a:buClr>
                <a:schemeClr val="dk1"/>
              </a:buClr>
              <a:buSzPts val="2800"/>
              <a:buChar char="•"/>
            </a:pPr>
            <a:r>
              <a:rPr lang="en-US"/>
              <a:t>Các mệnh đề thường được đặt trên các dòng riêng biệt</a:t>
            </a:r>
            <a:endParaRPr/>
          </a:p>
          <a:p>
            <a:pPr indent="-228600" lvl="0" marL="228600" rtl="0" algn="l">
              <a:lnSpc>
                <a:spcPct val="90000"/>
              </a:lnSpc>
              <a:spcBef>
                <a:spcPts val="1000"/>
              </a:spcBef>
              <a:spcAft>
                <a:spcPts val="0"/>
              </a:spcAft>
              <a:buClr>
                <a:schemeClr val="dk1"/>
              </a:buClr>
              <a:buSzPts val="2800"/>
              <a:buChar char="•"/>
            </a:pPr>
            <a:r>
              <a:rPr lang="en-US"/>
              <a:t>Các câu lệnh SQL có thể được kết thúc tùy ý bằng dấu chấm phẩy (;). Dấu chấm phẩy là bắt buộc khi bạn thực hiện nhiều câu lệnh SQL</a:t>
            </a:r>
            <a:endParaRPr/>
          </a:p>
        </p:txBody>
      </p:sp>
      <p:sp>
        <p:nvSpPr>
          <p:cNvPr id="202" name="Google Shape;202;p1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ph type="title"/>
          </p:nvPr>
        </p:nvSpPr>
        <p:spPr>
          <a:xfrm>
            <a:off x="838200" y="0"/>
            <a:ext cx="10515600" cy="14573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Hàng trùng lặp</a:t>
            </a:r>
            <a:endParaRPr/>
          </a:p>
        </p:txBody>
      </p:sp>
      <p:sp>
        <p:nvSpPr>
          <p:cNvPr id="208" name="Google Shape;208;p17"/>
          <p:cNvSpPr txBox="1"/>
          <p:nvPr>
            <p:ph idx="1" type="body"/>
          </p:nvPr>
        </p:nvSpPr>
        <p:spPr>
          <a:xfrm>
            <a:off x="838200" y="1326515"/>
            <a:ext cx="10515600" cy="485076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Hiển thị mặc định của truy vấn là tất cả các hàng bao gồm cả các hàng trùng lặp nếu có</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79.1 - Copy" id="209" name="Google Shape;209;p17"/>
          <p:cNvPicPr preferRelativeResize="0"/>
          <p:nvPr/>
        </p:nvPicPr>
        <p:blipFill rotWithShape="1">
          <a:blip r:embed="rId3">
            <a:alphaModFix/>
          </a:blip>
          <a:srcRect b="0" l="0" r="0" t="0"/>
          <a:stretch/>
        </p:blipFill>
        <p:spPr>
          <a:xfrm>
            <a:off x="837565" y="2266315"/>
            <a:ext cx="4763135" cy="3364865"/>
          </a:xfrm>
          <a:prstGeom prst="rect">
            <a:avLst/>
          </a:prstGeom>
          <a:noFill/>
          <a:ln>
            <a:noFill/>
          </a:ln>
        </p:spPr>
      </p:pic>
      <p:pic>
        <p:nvPicPr>
          <p:cNvPr descr="79.1" id="210" name="Google Shape;210;p17"/>
          <p:cNvPicPr preferRelativeResize="0"/>
          <p:nvPr/>
        </p:nvPicPr>
        <p:blipFill rotWithShape="1">
          <a:blip r:embed="rId4">
            <a:alphaModFix/>
          </a:blip>
          <a:srcRect b="0" l="0" r="0" t="0"/>
          <a:stretch/>
        </p:blipFill>
        <p:spPr>
          <a:xfrm>
            <a:off x="6096635" y="2266315"/>
            <a:ext cx="4916170" cy="3688080"/>
          </a:xfrm>
          <a:prstGeom prst="rect">
            <a:avLst/>
          </a:prstGeom>
          <a:noFill/>
          <a:ln>
            <a:noFill/>
          </a:ln>
        </p:spPr>
      </p:pic>
      <p:sp>
        <p:nvSpPr>
          <p:cNvPr id="211" name="Google Shape;21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Từ khóa DISTINCT:</a:t>
            </a:r>
            <a:endParaRPr/>
          </a:p>
        </p:txBody>
      </p:sp>
      <p:sp>
        <p:nvSpPr>
          <p:cNvPr id="217" name="Google Shape;2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Dùng từ khóa DISTINCT để loại bỏ các hàng trùng lặp (nếu có) trong kết quả</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79.2 - Copy" id="218" name="Google Shape;218;p18"/>
          <p:cNvPicPr preferRelativeResize="0"/>
          <p:nvPr/>
        </p:nvPicPr>
        <p:blipFill rotWithShape="1">
          <a:blip r:embed="rId3">
            <a:alphaModFix/>
          </a:blip>
          <a:srcRect b="0" l="0" r="0" t="0"/>
          <a:stretch/>
        </p:blipFill>
        <p:spPr>
          <a:xfrm>
            <a:off x="469265" y="2686050"/>
            <a:ext cx="5448300" cy="3902710"/>
          </a:xfrm>
          <a:prstGeom prst="rect">
            <a:avLst/>
          </a:prstGeom>
          <a:noFill/>
          <a:ln>
            <a:noFill/>
          </a:ln>
        </p:spPr>
      </p:pic>
      <p:pic>
        <p:nvPicPr>
          <p:cNvPr descr="79.2" id="219" name="Google Shape;219;p18"/>
          <p:cNvPicPr preferRelativeResize="0"/>
          <p:nvPr/>
        </p:nvPicPr>
        <p:blipFill rotWithShape="1">
          <a:blip r:embed="rId4">
            <a:alphaModFix/>
          </a:blip>
          <a:srcRect b="0" l="0" r="0" t="0"/>
          <a:stretch/>
        </p:blipFill>
        <p:spPr>
          <a:xfrm>
            <a:off x="6193155" y="2686685"/>
            <a:ext cx="5581015" cy="3752850"/>
          </a:xfrm>
          <a:prstGeom prst="rect">
            <a:avLst/>
          </a:prstGeom>
          <a:noFill/>
          <a:ln>
            <a:noFill/>
          </a:ln>
        </p:spPr>
      </p:pic>
      <p:sp>
        <p:nvSpPr>
          <p:cNvPr id="220" name="Google Shape;2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629806" y="0"/>
            <a:ext cx="6723993" cy="22285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6000"/>
              <a:t>Nội dung</a:t>
            </a:r>
            <a:endParaRPr sz="6000"/>
          </a:p>
        </p:txBody>
      </p:sp>
      <p:sp>
        <p:nvSpPr>
          <p:cNvPr id="96" name="Google Shape;96;p2"/>
          <p:cNvSpPr txBox="1"/>
          <p:nvPr>
            <p:ph idx="1" type="body"/>
          </p:nvPr>
        </p:nvSpPr>
        <p:spPr>
          <a:xfrm>
            <a:off x="838200" y="2135424"/>
            <a:ext cx="10515600" cy="42872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3200">
                <a:latin typeface="Calibri"/>
                <a:ea typeface="Calibri"/>
                <a:cs typeface="Calibri"/>
                <a:sym typeface="Calibri"/>
              </a:rPr>
              <a:t>Chương 1: Giới thiệu</a:t>
            </a:r>
            <a:endParaRPr sz="32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3200">
                <a:latin typeface="Calibri"/>
                <a:ea typeface="Calibri"/>
                <a:cs typeface="Calibri"/>
                <a:sym typeface="Calibri"/>
              </a:rPr>
              <a:t>Chương 2: Truy xuất dữ liệu bằng câu lệnh SQL SELECT</a:t>
            </a:r>
            <a:endParaRPr sz="32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3200">
                <a:latin typeface="Calibri"/>
                <a:ea typeface="Calibri"/>
                <a:cs typeface="Calibri"/>
                <a:sym typeface="Calibri"/>
              </a:rPr>
              <a:t>Chương 3: Giới hạn và Sắp xếp Dữ liệu</a:t>
            </a:r>
            <a:endParaRPr sz="32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3200">
                <a:latin typeface="Calibri"/>
                <a:ea typeface="Calibri"/>
                <a:cs typeface="Calibri"/>
                <a:sym typeface="Calibri"/>
              </a:rPr>
              <a:t>Chương 4: Sử dụng các Single-row functions</a:t>
            </a:r>
            <a:endParaRPr sz="32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3200">
                <a:latin typeface="Calibri"/>
                <a:ea typeface="Calibri"/>
                <a:cs typeface="Calibri"/>
                <a:sym typeface="Calibri"/>
              </a:rPr>
              <a:t>Chương 5: Sử dụng các hàm chuyển đổi và biểu thức điều kiện</a:t>
            </a:r>
            <a:endParaRPr sz="32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3200">
                <a:latin typeface="Calibri"/>
                <a:ea typeface="Calibri"/>
                <a:cs typeface="Calibri"/>
                <a:sym typeface="Calibri"/>
              </a:rPr>
              <a:t>Chương 6: Hàm nhóm GROUP FUNCTIONS </a:t>
            </a:r>
            <a:endParaRPr sz="3200">
              <a:latin typeface="Calibri"/>
              <a:ea typeface="Calibri"/>
              <a:cs typeface="Calibri"/>
              <a:sym typeface="Calibri"/>
            </a:endParaRPr>
          </a:p>
        </p:txBody>
      </p:sp>
      <p:sp>
        <p:nvSpPr>
          <p:cNvPr id="97" name="Google Shape;9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Biểu thức số học :</a:t>
            </a:r>
            <a:endParaRPr/>
          </a:p>
        </p:txBody>
      </p:sp>
      <p:sp>
        <p:nvSpPr>
          <p:cNvPr id="226" name="Google Shape;22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Tạo biểu thức với dữ liệu số và ngày bằng cách sử dụng biểu thức số học</a:t>
            </a:r>
            <a:endParaRPr/>
          </a:p>
          <a:p>
            <a:pPr indent="0" lvl="0" marL="0" rtl="0" algn="l">
              <a:lnSpc>
                <a:spcPct val="90000"/>
              </a:lnSpc>
              <a:spcBef>
                <a:spcPts val="1000"/>
              </a:spcBef>
              <a:spcAft>
                <a:spcPts val="0"/>
              </a:spcAft>
              <a:buClr>
                <a:schemeClr val="dk1"/>
              </a:buClr>
              <a:buSzPts val="2800"/>
              <a:buNone/>
            </a:pPr>
            <a:r>
              <a:t/>
            </a:r>
            <a:endParaRPr/>
          </a:p>
        </p:txBody>
      </p:sp>
      <p:pic>
        <p:nvPicPr>
          <p:cNvPr descr="Screenshot (150)" id="227" name="Google Shape;227;p20"/>
          <p:cNvPicPr preferRelativeResize="0"/>
          <p:nvPr/>
        </p:nvPicPr>
        <p:blipFill rotWithShape="1">
          <a:blip r:embed="rId3">
            <a:alphaModFix/>
          </a:blip>
          <a:srcRect b="0" l="0" r="0" t="0"/>
          <a:stretch/>
        </p:blipFill>
        <p:spPr>
          <a:xfrm>
            <a:off x="2581910" y="2550160"/>
            <a:ext cx="6939280" cy="3627120"/>
          </a:xfrm>
          <a:prstGeom prst="rect">
            <a:avLst/>
          </a:prstGeom>
          <a:noFill/>
          <a:ln>
            <a:noFill/>
          </a:ln>
        </p:spPr>
      </p:pic>
      <p:sp>
        <p:nvSpPr>
          <p:cNvPr id="228" name="Google Shape;2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838200" y="0"/>
            <a:ext cx="10515600" cy="67246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VD:</a:t>
            </a:r>
            <a:endParaRPr/>
          </a:p>
        </p:txBody>
      </p:sp>
      <p:pic>
        <p:nvPicPr>
          <p:cNvPr descr="67" id="234" name="Google Shape;234;p21"/>
          <p:cNvPicPr preferRelativeResize="0"/>
          <p:nvPr>
            <p:ph idx="1" type="body"/>
          </p:nvPr>
        </p:nvPicPr>
        <p:blipFill rotWithShape="1">
          <a:blip r:embed="rId3">
            <a:alphaModFix/>
          </a:blip>
          <a:srcRect b="0" l="0" r="0" t="0"/>
          <a:stretch/>
        </p:blipFill>
        <p:spPr>
          <a:xfrm>
            <a:off x="2902761" y="130193"/>
            <a:ext cx="4459736" cy="5942028"/>
          </a:xfrm>
          <a:prstGeom prst="rect">
            <a:avLst/>
          </a:prstGeom>
          <a:noFill/>
          <a:ln>
            <a:noFill/>
          </a:ln>
        </p:spPr>
      </p:pic>
      <p:sp>
        <p:nvSpPr>
          <p:cNvPr id="235" name="Google Shape;2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Quy tắc  ưu tiên:</a:t>
            </a:r>
            <a:endParaRPr/>
          </a:p>
        </p:txBody>
      </p:sp>
      <p:sp>
        <p:nvSpPr>
          <p:cNvPr id="241" name="Google Shape;24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Phép nhân và phép chia xảy ra trước phép cộng và phép trừ</a:t>
            </a:r>
            <a:endParaRPr/>
          </a:p>
          <a:p>
            <a:pPr indent="-228600" lvl="0" marL="228600" rtl="0" algn="l">
              <a:lnSpc>
                <a:spcPct val="90000"/>
              </a:lnSpc>
              <a:spcBef>
                <a:spcPts val="1000"/>
              </a:spcBef>
              <a:spcAft>
                <a:spcPts val="0"/>
              </a:spcAft>
              <a:buClr>
                <a:schemeClr val="dk1"/>
              </a:buClr>
              <a:buSzPts val="2800"/>
              <a:buChar char="•"/>
            </a:pPr>
            <a:r>
              <a:rPr lang="en-US"/>
              <a:t>Các toán tử có cùng mức độ ưu tiên được thực hiện từ trái qua phải</a:t>
            </a:r>
            <a:endParaRPr/>
          </a:p>
          <a:p>
            <a:pPr indent="-228600" lvl="0" marL="228600" rtl="0" algn="l">
              <a:lnSpc>
                <a:spcPct val="90000"/>
              </a:lnSpc>
              <a:spcBef>
                <a:spcPts val="1000"/>
              </a:spcBef>
              <a:spcAft>
                <a:spcPts val="0"/>
              </a:spcAft>
              <a:buClr>
                <a:schemeClr val="dk1"/>
              </a:buClr>
              <a:buSzPts val="2800"/>
              <a:buChar char="•"/>
            </a:pPr>
            <a:r>
              <a:rPr lang="en-US"/>
              <a:t>Dấu ngoặc đơn được sử dụng để nhóm các biểu thức hoặc phép toán nhằm xác định rõ ràng thứ tự thực hiện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242" name="Google Shape;24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descr="68 - Copy" id="248" name="Google Shape;248;p23"/>
          <p:cNvPicPr preferRelativeResize="0"/>
          <p:nvPr>
            <p:ph idx="1" type="body"/>
          </p:nvPr>
        </p:nvPicPr>
        <p:blipFill rotWithShape="1">
          <a:blip r:embed="rId3">
            <a:alphaModFix/>
          </a:blip>
          <a:srcRect b="0" l="0" r="0" t="0"/>
          <a:stretch/>
        </p:blipFill>
        <p:spPr>
          <a:xfrm>
            <a:off x="662305" y="1690370"/>
            <a:ext cx="5687695" cy="3834765"/>
          </a:xfrm>
          <a:prstGeom prst="rect">
            <a:avLst/>
          </a:prstGeom>
          <a:noFill/>
          <a:ln>
            <a:noFill/>
          </a:ln>
        </p:spPr>
      </p:pic>
      <p:pic>
        <p:nvPicPr>
          <p:cNvPr descr="68" id="249" name="Google Shape;249;p23"/>
          <p:cNvPicPr preferRelativeResize="0"/>
          <p:nvPr/>
        </p:nvPicPr>
        <p:blipFill rotWithShape="1">
          <a:blip r:embed="rId4">
            <a:alphaModFix/>
          </a:blip>
          <a:srcRect b="0" l="0" r="0" t="0"/>
          <a:stretch/>
        </p:blipFill>
        <p:spPr>
          <a:xfrm>
            <a:off x="6965950" y="1691640"/>
            <a:ext cx="5022215" cy="4311650"/>
          </a:xfrm>
          <a:prstGeom prst="rect">
            <a:avLst/>
          </a:prstGeom>
          <a:noFill/>
          <a:ln>
            <a:noFill/>
          </a:ln>
        </p:spPr>
      </p:pic>
      <p:sp>
        <p:nvSpPr>
          <p:cNvPr id="250" name="Google Shape;25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descr="68.2 - Copy" id="256" name="Google Shape;256;p24"/>
          <p:cNvPicPr preferRelativeResize="0"/>
          <p:nvPr>
            <p:ph idx="1" type="body"/>
          </p:nvPr>
        </p:nvPicPr>
        <p:blipFill rotWithShape="1">
          <a:blip r:embed="rId3">
            <a:alphaModFix/>
          </a:blip>
          <a:srcRect b="0" l="0" r="0" t="0"/>
          <a:stretch/>
        </p:blipFill>
        <p:spPr>
          <a:xfrm>
            <a:off x="219710" y="1780540"/>
            <a:ext cx="6096000" cy="3721100"/>
          </a:xfrm>
          <a:prstGeom prst="rect">
            <a:avLst/>
          </a:prstGeom>
          <a:noFill/>
          <a:ln>
            <a:noFill/>
          </a:ln>
        </p:spPr>
      </p:pic>
      <p:pic>
        <p:nvPicPr>
          <p:cNvPr descr="68.2" id="257" name="Google Shape;257;p24"/>
          <p:cNvPicPr preferRelativeResize="0"/>
          <p:nvPr/>
        </p:nvPicPr>
        <p:blipFill rotWithShape="1">
          <a:blip r:embed="rId4">
            <a:alphaModFix/>
          </a:blip>
          <a:srcRect b="0" l="0" r="0" t="0"/>
          <a:stretch/>
        </p:blipFill>
        <p:spPr>
          <a:xfrm>
            <a:off x="6569710" y="1780540"/>
            <a:ext cx="5622925" cy="3721100"/>
          </a:xfrm>
          <a:prstGeom prst="rect">
            <a:avLst/>
          </a:prstGeom>
          <a:noFill/>
          <a:ln>
            <a:noFill/>
          </a:ln>
        </p:spPr>
      </p:pic>
      <p:sp>
        <p:nvSpPr>
          <p:cNvPr id="258" name="Google Shape;25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NULL ?</a:t>
            </a:r>
            <a:endParaRPr/>
          </a:p>
        </p:txBody>
      </p:sp>
      <p:sp>
        <p:nvSpPr>
          <p:cNvPr id="264" name="Google Shape;26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Null là giá trị không có sẵn, chưa được gán, không xác định hoặc không thể dùng được</a:t>
            </a:r>
            <a:endParaRPr/>
          </a:p>
          <a:p>
            <a:pPr indent="-228600" lvl="0" marL="228600" rtl="0" algn="l">
              <a:lnSpc>
                <a:spcPct val="90000"/>
              </a:lnSpc>
              <a:spcBef>
                <a:spcPts val="1000"/>
              </a:spcBef>
              <a:spcAft>
                <a:spcPts val="0"/>
              </a:spcAft>
              <a:buClr>
                <a:schemeClr val="dk1"/>
              </a:buClr>
              <a:buSzPts val="2800"/>
              <a:buChar char="•"/>
            </a:pPr>
            <a:r>
              <a:rPr lang="en-US"/>
              <a:t>Null không giống với 0 hoặc một khoảng trống</a:t>
            </a:r>
            <a:endParaRPr/>
          </a:p>
        </p:txBody>
      </p:sp>
      <p:sp>
        <p:nvSpPr>
          <p:cNvPr id="265" name="Google Shape;26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6"/>
          <p:cNvSpPr txBox="1"/>
          <p:nvPr>
            <p:ph type="title"/>
          </p:nvPr>
        </p:nvSpPr>
        <p:spPr>
          <a:xfrm>
            <a:off x="838200" y="175260"/>
            <a:ext cx="10515600" cy="112014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Xác định một giá trị NULL:</a:t>
            </a:r>
            <a:br>
              <a:rPr lang="en-US"/>
            </a:br>
            <a:endParaRPr/>
          </a:p>
        </p:txBody>
      </p:sp>
      <p:pic>
        <p:nvPicPr>
          <p:cNvPr descr="Screenshot (153) - Copy" id="271" name="Google Shape;271;p26"/>
          <p:cNvPicPr preferRelativeResize="0"/>
          <p:nvPr>
            <p:ph idx="1" type="body"/>
          </p:nvPr>
        </p:nvPicPr>
        <p:blipFill rotWithShape="1">
          <a:blip r:embed="rId3">
            <a:alphaModFix/>
          </a:blip>
          <a:srcRect b="0" l="0" r="0" t="0"/>
          <a:stretch/>
        </p:blipFill>
        <p:spPr>
          <a:xfrm>
            <a:off x="2271395" y="721995"/>
            <a:ext cx="6828790" cy="2707640"/>
          </a:xfrm>
          <a:prstGeom prst="rect">
            <a:avLst/>
          </a:prstGeom>
          <a:noFill/>
          <a:ln>
            <a:noFill/>
          </a:ln>
        </p:spPr>
      </p:pic>
      <p:pic>
        <p:nvPicPr>
          <p:cNvPr descr="Screenshot (153)" id="272" name="Google Shape;272;p26"/>
          <p:cNvPicPr preferRelativeResize="0"/>
          <p:nvPr/>
        </p:nvPicPr>
        <p:blipFill rotWithShape="1">
          <a:blip r:embed="rId4">
            <a:alphaModFix/>
          </a:blip>
          <a:srcRect b="0" l="0" r="0" t="0"/>
          <a:stretch/>
        </p:blipFill>
        <p:spPr>
          <a:xfrm>
            <a:off x="-175895" y="2913380"/>
            <a:ext cx="3990975" cy="3770630"/>
          </a:xfrm>
          <a:prstGeom prst="rect">
            <a:avLst/>
          </a:prstGeom>
          <a:noFill/>
          <a:ln>
            <a:noFill/>
          </a:ln>
        </p:spPr>
      </p:pic>
      <p:pic>
        <p:nvPicPr>
          <p:cNvPr descr="Screenshot (154)" id="273" name="Google Shape;273;p26"/>
          <p:cNvPicPr preferRelativeResize="0"/>
          <p:nvPr/>
        </p:nvPicPr>
        <p:blipFill rotWithShape="1">
          <a:blip r:embed="rId5">
            <a:alphaModFix/>
          </a:blip>
          <a:srcRect b="0" l="0" r="0" t="0"/>
          <a:stretch/>
        </p:blipFill>
        <p:spPr>
          <a:xfrm>
            <a:off x="3906520" y="3034030"/>
            <a:ext cx="4057015" cy="3649980"/>
          </a:xfrm>
          <a:prstGeom prst="rect">
            <a:avLst/>
          </a:prstGeom>
          <a:noFill/>
          <a:ln>
            <a:noFill/>
          </a:ln>
        </p:spPr>
      </p:pic>
      <p:pic>
        <p:nvPicPr>
          <p:cNvPr descr="Screenshot (155)" id="274" name="Google Shape;274;p26"/>
          <p:cNvPicPr preferRelativeResize="0"/>
          <p:nvPr/>
        </p:nvPicPr>
        <p:blipFill rotWithShape="1">
          <a:blip r:embed="rId6">
            <a:alphaModFix/>
          </a:blip>
          <a:srcRect b="0" l="0" r="0" t="0"/>
          <a:stretch/>
        </p:blipFill>
        <p:spPr>
          <a:xfrm>
            <a:off x="8273415" y="3034665"/>
            <a:ext cx="3918585" cy="3425825"/>
          </a:xfrm>
          <a:prstGeom prst="rect">
            <a:avLst/>
          </a:prstGeom>
          <a:noFill/>
          <a:ln>
            <a:noFill/>
          </a:ln>
        </p:spPr>
      </p:pic>
      <p:sp>
        <p:nvSpPr>
          <p:cNvPr id="275" name="Google Shape;27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Giá trị NULL trong biểu thức :</a:t>
            </a:r>
            <a:endParaRPr/>
          </a:p>
        </p:txBody>
      </p:sp>
      <p:sp>
        <p:nvSpPr>
          <p:cNvPr id="281" name="Google Shape;28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Nếu bất kỳ cột nào trong biểu thức số học là NULL thì kết quả vẫn là NULL </a:t>
            </a:r>
            <a:endParaRPr/>
          </a:p>
          <a:p>
            <a:pPr indent="-228600" lvl="0" marL="228600" rtl="0" algn="l">
              <a:lnSpc>
                <a:spcPct val="90000"/>
              </a:lnSpc>
              <a:spcBef>
                <a:spcPts val="1000"/>
              </a:spcBef>
              <a:spcAft>
                <a:spcPts val="0"/>
              </a:spcAft>
              <a:buClr>
                <a:schemeClr val="dk1"/>
              </a:buClr>
              <a:buSzPts val="2800"/>
              <a:buChar char="•"/>
            </a:pPr>
            <a:r>
              <a:rPr lang="en-US"/>
              <a:t>EX: thực hiện một phép chia cho 0 sẽ gặp lỗi vì phép toán không có ý nghĩa .Tuy nhiên nếu thực phép toán chia một số cho NULL thì kết quả sẽ là NULL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2" name="Google Shape;28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type="title"/>
          </p:nvPr>
        </p:nvSpPr>
        <p:spPr>
          <a:xfrm>
            <a:off x="838200" y="0"/>
            <a:ext cx="10515600" cy="1222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 :</a:t>
            </a:r>
            <a:endParaRPr/>
          </a:p>
        </p:txBody>
      </p:sp>
      <p:pic>
        <p:nvPicPr>
          <p:cNvPr descr="Screenshot (157) - Copy" id="288" name="Google Shape;288;p28"/>
          <p:cNvPicPr preferRelativeResize="0"/>
          <p:nvPr>
            <p:ph idx="1" type="body"/>
          </p:nvPr>
        </p:nvPicPr>
        <p:blipFill rotWithShape="1">
          <a:blip r:embed="rId3">
            <a:alphaModFix/>
          </a:blip>
          <a:srcRect b="0" l="0" r="0" t="0"/>
          <a:stretch/>
        </p:blipFill>
        <p:spPr>
          <a:xfrm>
            <a:off x="1951355" y="940435"/>
            <a:ext cx="7966075" cy="1796415"/>
          </a:xfrm>
          <a:prstGeom prst="rect">
            <a:avLst/>
          </a:prstGeom>
          <a:noFill/>
          <a:ln>
            <a:noFill/>
          </a:ln>
        </p:spPr>
      </p:pic>
      <p:pic>
        <p:nvPicPr>
          <p:cNvPr descr="Screenshot (157)" id="289" name="Google Shape;289;p28"/>
          <p:cNvPicPr preferRelativeResize="0"/>
          <p:nvPr/>
        </p:nvPicPr>
        <p:blipFill rotWithShape="1">
          <a:blip r:embed="rId4">
            <a:alphaModFix/>
          </a:blip>
          <a:srcRect b="0" l="0" r="0" t="0"/>
          <a:stretch/>
        </p:blipFill>
        <p:spPr>
          <a:xfrm>
            <a:off x="0" y="2198370"/>
            <a:ext cx="4331335" cy="3810000"/>
          </a:xfrm>
          <a:prstGeom prst="rect">
            <a:avLst/>
          </a:prstGeom>
          <a:noFill/>
          <a:ln>
            <a:noFill/>
          </a:ln>
        </p:spPr>
      </p:pic>
      <p:pic>
        <p:nvPicPr>
          <p:cNvPr descr="Screenshot (158)" id="290" name="Google Shape;290;p28"/>
          <p:cNvPicPr preferRelativeResize="0"/>
          <p:nvPr/>
        </p:nvPicPr>
        <p:blipFill rotWithShape="1">
          <a:blip r:embed="rId5">
            <a:alphaModFix/>
          </a:blip>
          <a:srcRect b="0" l="0" r="0" t="0"/>
          <a:stretch/>
        </p:blipFill>
        <p:spPr>
          <a:xfrm>
            <a:off x="4058920" y="2418080"/>
            <a:ext cx="4073525" cy="3700145"/>
          </a:xfrm>
          <a:prstGeom prst="rect">
            <a:avLst/>
          </a:prstGeom>
          <a:noFill/>
          <a:ln>
            <a:noFill/>
          </a:ln>
        </p:spPr>
      </p:pic>
      <p:pic>
        <p:nvPicPr>
          <p:cNvPr descr="Screenshot (159)" id="291" name="Google Shape;291;p28"/>
          <p:cNvPicPr preferRelativeResize="0"/>
          <p:nvPr/>
        </p:nvPicPr>
        <p:blipFill rotWithShape="1">
          <a:blip r:embed="rId6">
            <a:alphaModFix/>
          </a:blip>
          <a:srcRect b="0" l="0" r="0" t="0"/>
          <a:stretch/>
        </p:blipFill>
        <p:spPr>
          <a:xfrm>
            <a:off x="8241030" y="2827655"/>
            <a:ext cx="3950970" cy="3504565"/>
          </a:xfrm>
          <a:prstGeom prst="rect">
            <a:avLst/>
          </a:prstGeom>
          <a:noFill/>
          <a:ln>
            <a:noFill/>
          </a:ln>
        </p:spPr>
      </p:pic>
      <p:sp>
        <p:nvSpPr>
          <p:cNvPr id="292" name="Google Shape;29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Xác định column heading</a:t>
            </a:r>
            <a:endParaRPr/>
          </a:p>
        </p:txBody>
      </p:sp>
      <p:sp>
        <p:nvSpPr>
          <p:cNvPr id="298" name="Google Shape;298;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Là tên của cột được hiển thị khi kết quả của một truy vấn được trả về.</a:t>
            </a:r>
            <a:endParaRPr sz="2800"/>
          </a:p>
          <a:p>
            <a:pPr indent="-228600" lvl="0" marL="228600" rtl="0" algn="l">
              <a:lnSpc>
                <a:spcPct val="90000"/>
              </a:lnSpc>
              <a:spcBef>
                <a:spcPts val="1000"/>
              </a:spcBef>
              <a:spcAft>
                <a:spcPts val="0"/>
              </a:spcAft>
              <a:buClr>
                <a:schemeClr val="dk1"/>
              </a:buClr>
              <a:buSzPts val="2800"/>
              <a:buChar char="•"/>
            </a:pPr>
            <a:r>
              <a:rPr lang="en-US" sz="2800"/>
              <a:t>Column heading thường được sử dụng để mô tả thông tin chứa trong cột đó.</a:t>
            </a:r>
            <a:endParaRPr sz="2800"/>
          </a:p>
          <a:p>
            <a:pPr indent="-228600" lvl="0" marL="228600" rtl="0" algn="l">
              <a:lnSpc>
                <a:spcPct val="90000"/>
              </a:lnSpc>
              <a:spcBef>
                <a:spcPts val="1000"/>
              </a:spcBef>
              <a:spcAft>
                <a:spcPts val="0"/>
              </a:spcAft>
              <a:buClr>
                <a:schemeClr val="dk1"/>
              </a:buClr>
              <a:buSzPts val="2800"/>
              <a:buChar char="•"/>
            </a:pPr>
            <a:r>
              <a:rPr lang="en-US" sz="2800"/>
              <a:t>Khi thực hiện một truy vấn trong Oracle,  có thể đặt tên thay thế  cho các cột (column heading) bằng cách sử dụng ALIAS</a:t>
            </a:r>
            <a:endParaRPr sz="2800"/>
          </a:p>
        </p:txBody>
      </p:sp>
      <p:sp>
        <p:nvSpPr>
          <p:cNvPr id="299" name="Google Shape;29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Screenshot (147)" id="103" name="Google Shape;103;p3"/>
          <p:cNvPicPr preferRelativeResize="0"/>
          <p:nvPr>
            <p:ph idx="1" type="body"/>
          </p:nvPr>
        </p:nvPicPr>
        <p:blipFill rotWithShape="1">
          <a:blip r:embed="rId3">
            <a:alphaModFix/>
          </a:blip>
          <a:srcRect b="0" l="0" r="0" t="0"/>
          <a:stretch/>
        </p:blipFill>
        <p:spPr>
          <a:xfrm>
            <a:off x="530860" y="137160"/>
            <a:ext cx="10600800" cy="6492300"/>
          </a:xfrm>
          <a:prstGeom prst="rect">
            <a:avLst/>
          </a:prstGeom>
          <a:noFill/>
          <a:ln>
            <a:noFill/>
          </a:ln>
        </p:spPr>
      </p:pic>
      <p:sp>
        <p:nvSpPr>
          <p:cNvPr id="104" name="Google Shape;10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Alias ?</a:t>
            </a:r>
            <a:endParaRPr/>
          </a:p>
        </p:txBody>
      </p:sp>
      <p:sp>
        <p:nvSpPr>
          <p:cNvPr id="305" name="Google Shape;305;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Alias  thường được sử dụng để chỉ một cái tên thay thế </a:t>
            </a:r>
            <a:endParaRPr/>
          </a:p>
          <a:p>
            <a:pPr indent="-228600" lvl="0" marL="228600" rtl="0" algn="l">
              <a:lnSpc>
                <a:spcPct val="90000"/>
              </a:lnSpc>
              <a:spcBef>
                <a:spcPts val="1000"/>
              </a:spcBef>
              <a:spcAft>
                <a:spcPts val="0"/>
              </a:spcAft>
              <a:buClr>
                <a:schemeClr val="dk1"/>
              </a:buClr>
              <a:buSzPts val="2800"/>
              <a:buChar char="•"/>
            </a:pPr>
            <a:r>
              <a:rPr lang="en-US"/>
              <a:t> Alias dùng để đặt tên thay thế cho một cột hoặc bảng trong các truy vấn. Điều này giúp làm cho kết quả truy vấn dễ đọc hơn và giảm xung đột tên trong trường hợp tham gia nhiều bảng.</a:t>
            </a:r>
            <a:endParaRPr/>
          </a:p>
        </p:txBody>
      </p:sp>
      <p:sp>
        <p:nvSpPr>
          <p:cNvPr id="306" name="Google Shape;30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Xác định Column Alias</a:t>
            </a:r>
            <a:endParaRPr/>
          </a:p>
        </p:txBody>
      </p:sp>
      <p:sp>
        <p:nvSpPr>
          <p:cNvPr id="312" name="Google Shape;312;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Một column alias</a:t>
            </a:r>
            <a:endParaRPr/>
          </a:p>
          <a:p>
            <a:pPr indent="-457200" lvl="0" marL="457200" rtl="0" algn="l">
              <a:lnSpc>
                <a:spcPct val="90000"/>
              </a:lnSpc>
              <a:spcBef>
                <a:spcPts val="1000"/>
              </a:spcBef>
              <a:spcAft>
                <a:spcPts val="0"/>
              </a:spcAft>
              <a:buClr>
                <a:schemeClr val="dk1"/>
              </a:buClr>
              <a:buSzPts val="2800"/>
              <a:buFont typeface="Arial"/>
              <a:buChar char="•"/>
            </a:pPr>
            <a:r>
              <a:rPr lang="en-US"/>
              <a:t>Sẽ thay thế tên column heading</a:t>
            </a:r>
            <a:endParaRPr/>
          </a:p>
          <a:p>
            <a:pPr indent="-457200" lvl="0" marL="457200" rtl="0" algn="l">
              <a:lnSpc>
                <a:spcPct val="90000"/>
              </a:lnSpc>
              <a:spcBef>
                <a:spcPts val="1000"/>
              </a:spcBef>
              <a:spcAft>
                <a:spcPts val="0"/>
              </a:spcAft>
              <a:buClr>
                <a:schemeClr val="dk1"/>
              </a:buClr>
              <a:buSzPts val="2800"/>
              <a:buFont typeface="Arial"/>
              <a:buChar char="•"/>
            </a:pPr>
            <a:r>
              <a:rPr lang="en-US"/>
              <a:t>Được sử dụng nhiều trong biểu thức tính toán </a:t>
            </a:r>
            <a:endParaRPr/>
          </a:p>
          <a:p>
            <a:pPr indent="-457200" lvl="0" marL="457200" rtl="0" algn="l">
              <a:lnSpc>
                <a:spcPct val="90000"/>
              </a:lnSpc>
              <a:spcBef>
                <a:spcPts val="1000"/>
              </a:spcBef>
              <a:spcAft>
                <a:spcPts val="0"/>
              </a:spcAft>
              <a:buClr>
                <a:schemeClr val="dk1"/>
              </a:buClr>
              <a:buSzPts val="2800"/>
              <a:buFont typeface="Arial"/>
              <a:buChar char="•"/>
            </a:pPr>
            <a:r>
              <a:rPr lang="en-US"/>
              <a:t>Column alias được đặt sau column name (cũng có thể có từ khóa AS  giữa tên cột và bí danh)</a:t>
            </a:r>
            <a:endParaRPr/>
          </a:p>
          <a:p>
            <a:pPr indent="-457200" lvl="0" marL="457200" rtl="0" algn="l">
              <a:lnSpc>
                <a:spcPct val="90000"/>
              </a:lnSpc>
              <a:spcBef>
                <a:spcPts val="1000"/>
              </a:spcBef>
              <a:spcAft>
                <a:spcPts val="0"/>
              </a:spcAft>
              <a:buClr>
                <a:schemeClr val="dk1"/>
              </a:buClr>
              <a:buSzPts val="2800"/>
              <a:buFont typeface="Arial"/>
              <a:buChar char="•"/>
            </a:pPr>
            <a:r>
              <a:rPr lang="en-US"/>
              <a:t>Nếu muốn column alias có khoảng trắng ,có kí tự đặc biệt và muốn column alias in ra phân biệt chữ hoa chữ thường thì sử dụng dấu nháy đôi (“ “) khi alias tên cột </a:t>
            </a:r>
            <a:endParaRPr/>
          </a:p>
        </p:txBody>
      </p:sp>
      <p:sp>
        <p:nvSpPr>
          <p:cNvPr id="313" name="Google Shape;31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ph type="title"/>
          </p:nvPr>
        </p:nvSpPr>
        <p:spPr>
          <a:xfrm>
            <a:off x="838200" y="-635"/>
            <a:ext cx="10515600" cy="8972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descr="73.2" id="319" name="Google Shape;319;p32"/>
          <p:cNvPicPr preferRelativeResize="0"/>
          <p:nvPr/>
        </p:nvPicPr>
        <p:blipFill rotWithShape="1">
          <a:blip r:embed="rId3">
            <a:alphaModFix/>
          </a:blip>
          <a:srcRect b="0" l="0" r="0" t="0"/>
          <a:stretch/>
        </p:blipFill>
        <p:spPr>
          <a:xfrm>
            <a:off x="6380480" y="808990"/>
            <a:ext cx="5342255" cy="5930900"/>
          </a:xfrm>
          <a:prstGeom prst="rect">
            <a:avLst/>
          </a:prstGeom>
          <a:noFill/>
          <a:ln>
            <a:noFill/>
          </a:ln>
        </p:spPr>
      </p:pic>
      <p:pic>
        <p:nvPicPr>
          <p:cNvPr descr="Screenshot (253)" id="320" name="Google Shape;320;p32"/>
          <p:cNvPicPr preferRelativeResize="0"/>
          <p:nvPr>
            <p:ph idx="1" type="body"/>
          </p:nvPr>
        </p:nvPicPr>
        <p:blipFill rotWithShape="1">
          <a:blip r:embed="rId4">
            <a:alphaModFix/>
          </a:blip>
          <a:srcRect b="0" l="0" r="0" t="0"/>
          <a:stretch/>
        </p:blipFill>
        <p:spPr>
          <a:xfrm>
            <a:off x="1166495" y="724535"/>
            <a:ext cx="4116705" cy="6101715"/>
          </a:xfrm>
          <a:prstGeom prst="rect">
            <a:avLst/>
          </a:prstGeom>
          <a:noFill/>
          <a:ln>
            <a:noFill/>
          </a:ln>
        </p:spPr>
      </p:pic>
      <p:sp>
        <p:nvSpPr>
          <p:cNvPr id="321" name="Google Shape;32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Toán tử nối ?</a:t>
            </a:r>
            <a:endParaRPr/>
          </a:p>
        </p:txBody>
      </p:sp>
      <p:sp>
        <p:nvSpPr>
          <p:cNvPr id="327" name="Google Shape;32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Một toán tử nối:</a:t>
            </a:r>
            <a:endParaRPr/>
          </a:p>
          <a:p>
            <a:pPr indent="-228600" lvl="0" marL="228600" rtl="0" algn="l">
              <a:lnSpc>
                <a:spcPct val="90000"/>
              </a:lnSpc>
              <a:spcBef>
                <a:spcPts val="1000"/>
              </a:spcBef>
              <a:spcAft>
                <a:spcPts val="0"/>
              </a:spcAft>
              <a:buClr>
                <a:schemeClr val="dk1"/>
              </a:buClr>
              <a:buSzPts val="2800"/>
              <a:buChar char="•"/>
            </a:pPr>
            <a:r>
              <a:rPr lang="en-US"/>
              <a:t>Liên kết các cột hoặc chuỗi ký tự với các cột khác</a:t>
            </a:r>
            <a:endParaRPr/>
          </a:p>
          <a:p>
            <a:pPr indent="-228600" lvl="0" marL="228600" rtl="0" algn="l">
              <a:lnSpc>
                <a:spcPct val="90000"/>
              </a:lnSpc>
              <a:spcBef>
                <a:spcPts val="1000"/>
              </a:spcBef>
              <a:spcAft>
                <a:spcPts val="0"/>
              </a:spcAft>
              <a:buClr>
                <a:schemeClr val="dk1"/>
              </a:buClr>
              <a:buSzPts val="2800"/>
              <a:buChar char="•"/>
            </a:pPr>
            <a:r>
              <a:rPr lang="en-US"/>
              <a:t>Được biểu thị bằng hai thanh dọc (||) </a:t>
            </a:r>
            <a:endParaRPr/>
          </a:p>
          <a:p>
            <a:pPr indent="-228600" lvl="0" marL="228600" rtl="0" algn="l">
              <a:lnSpc>
                <a:spcPct val="90000"/>
              </a:lnSpc>
              <a:spcBef>
                <a:spcPts val="1000"/>
              </a:spcBef>
              <a:spcAft>
                <a:spcPts val="0"/>
              </a:spcAft>
              <a:buClr>
                <a:schemeClr val="dk1"/>
              </a:buClr>
              <a:buSzPts val="2800"/>
              <a:buChar char="•"/>
            </a:pPr>
            <a:r>
              <a:rPr lang="en-US"/>
              <a:t>Tạo một cột kết quả đó là một biểu thức ký tự</a:t>
            </a:r>
            <a:endParaRPr/>
          </a:p>
        </p:txBody>
      </p:sp>
      <p:sp>
        <p:nvSpPr>
          <p:cNvPr id="328" name="Google Shape;32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4"/>
          <p:cNvSpPr txBox="1"/>
          <p:nvPr>
            <p:ph type="title"/>
          </p:nvPr>
        </p:nvSpPr>
        <p:spPr>
          <a:xfrm>
            <a:off x="838200" y="0"/>
            <a:ext cx="10515600" cy="695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descr="75" id="334" name="Google Shape;334;p34"/>
          <p:cNvPicPr preferRelativeResize="0"/>
          <p:nvPr>
            <p:ph idx="1" type="body"/>
          </p:nvPr>
        </p:nvPicPr>
        <p:blipFill rotWithShape="1">
          <a:blip r:embed="rId3">
            <a:alphaModFix/>
          </a:blip>
          <a:srcRect b="0" l="0" r="0" t="0"/>
          <a:stretch/>
        </p:blipFill>
        <p:spPr>
          <a:xfrm>
            <a:off x="3607435" y="592455"/>
            <a:ext cx="6074410" cy="6264910"/>
          </a:xfrm>
          <a:prstGeom prst="rect">
            <a:avLst/>
          </a:prstGeom>
          <a:noFill/>
          <a:ln>
            <a:noFill/>
          </a:ln>
        </p:spPr>
      </p:pic>
      <p:sp>
        <p:nvSpPr>
          <p:cNvPr id="335" name="Google Shape;33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838200" y="-1"/>
            <a:ext cx="10515600" cy="10403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lang="en-US"/>
              <a:t>Toán tử (q)</a:t>
            </a:r>
            <a:br>
              <a:rPr lang="en-US"/>
            </a:br>
            <a:endParaRPr/>
          </a:p>
        </p:txBody>
      </p:sp>
      <p:sp>
        <p:nvSpPr>
          <p:cNvPr id="341" name="Google Shape;341;p35"/>
          <p:cNvSpPr txBox="1"/>
          <p:nvPr>
            <p:ph idx="1" type="body"/>
          </p:nvPr>
        </p:nvSpPr>
        <p:spPr>
          <a:xfrm>
            <a:off x="838200" y="661588"/>
            <a:ext cx="10515600" cy="55582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(q) xử lí các chuỗi có chứa kí tự đặc biệt</a:t>
            </a:r>
            <a:endParaRPr/>
          </a:p>
        </p:txBody>
      </p:sp>
      <p:sp>
        <p:nvSpPr>
          <p:cNvPr id="342" name="Google Shape;34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78" id="343" name="Google Shape;343;p35"/>
          <p:cNvPicPr preferRelativeResize="0"/>
          <p:nvPr/>
        </p:nvPicPr>
        <p:blipFill rotWithShape="1">
          <a:blip r:embed="rId3">
            <a:alphaModFix/>
          </a:blip>
          <a:srcRect b="0" l="0" r="0" t="0"/>
          <a:stretch/>
        </p:blipFill>
        <p:spPr>
          <a:xfrm>
            <a:off x="3949518" y="1111516"/>
            <a:ext cx="5523009" cy="56485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Screenshot (133)" id="349" name="Google Shape;349;p37"/>
          <p:cNvPicPr preferRelativeResize="0"/>
          <p:nvPr>
            <p:ph idx="1" type="body"/>
          </p:nvPr>
        </p:nvPicPr>
        <p:blipFill rotWithShape="1">
          <a:blip r:embed="rId3">
            <a:alphaModFix/>
          </a:blip>
          <a:srcRect b="0" l="0" r="0" t="0"/>
          <a:stretch/>
        </p:blipFill>
        <p:spPr>
          <a:xfrm>
            <a:off x="838200" y="-635"/>
            <a:ext cx="10095230" cy="6858635"/>
          </a:xfrm>
          <a:prstGeom prst="rect">
            <a:avLst/>
          </a:prstGeom>
          <a:noFill/>
          <a:ln>
            <a:noFill/>
          </a:ln>
        </p:spPr>
      </p:pic>
      <p:sp>
        <p:nvSpPr>
          <p:cNvPr id="350" name="Google Shape;35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838200" y="145415"/>
            <a:ext cx="10515600" cy="9156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Chương 3: Giới hạn và sắp xếp dữ liệu </a:t>
            </a:r>
            <a:endParaRPr sz="4000"/>
          </a:p>
        </p:txBody>
      </p:sp>
      <p:sp>
        <p:nvSpPr>
          <p:cNvPr id="356" name="Google Shape;356;p38"/>
          <p:cNvSpPr txBox="1"/>
          <p:nvPr>
            <p:ph idx="1" type="body"/>
          </p:nvPr>
        </p:nvSpPr>
        <p:spPr>
          <a:xfrm>
            <a:off x="838200" y="1060450"/>
            <a:ext cx="10515600" cy="511683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Sử dụng WHERE trong câu lệnh SELECT .. FROM</a:t>
            </a:r>
            <a:endParaRPr sz="2400"/>
          </a:p>
          <a:p>
            <a:pPr indent="-228600" lvl="0" marL="228600" rtl="0" algn="l">
              <a:lnSpc>
                <a:spcPct val="90000"/>
              </a:lnSpc>
              <a:spcBef>
                <a:spcPts val="1000"/>
              </a:spcBef>
              <a:spcAft>
                <a:spcPts val="0"/>
              </a:spcAft>
              <a:buClr>
                <a:schemeClr val="dk1"/>
              </a:buClr>
              <a:buSzPts val="2400"/>
              <a:buChar char="•"/>
            </a:pPr>
            <a:r>
              <a:rPr lang="en-US" sz="2400"/>
              <a:t>Một số toán tử so sánh được sử dụng với WHERE</a:t>
            </a:r>
            <a:endParaRPr sz="2400"/>
          </a:p>
          <a:p>
            <a:pPr indent="-228600" lvl="0" marL="228600" rtl="0" algn="l">
              <a:lnSpc>
                <a:spcPct val="90000"/>
              </a:lnSpc>
              <a:spcBef>
                <a:spcPts val="1000"/>
              </a:spcBef>
              <a:spcAft>
                <a:spcPts val="0"/>
              </a:spcAft>
              <a:buClr>
                <a:schemeClr val="dk1"/>
              </a:buClr>
              <a:buSzPts val="2400"/>
              <a:buChar char="•"/>
            </a:pPr>
            <a:r>
              <a:rPr lang="en-US" sz="2400"/>
              <a:t>Sử dụng WHERE với BETWEEN, IN và LIKE</a:t>
            </a:r>
            <a:endParaRPr sz="2400"/>
          </a:p>
          <a:p>
            <a:pPr indent="-228600" lvl="0" marL="228600" rtl="0" algn="l">
              <a:lnSpc>
                <a:spcPct val="90000"/>
              </a:lnSpc>
              <a:spcBef>
                <a:spcPts val="1000"/>
              </a:spcBef>
              <a:spcAft>
                <a:spcPts val="0"/>
              </a:spcAft>
              <a:buClr>
                <a:schemeClr val="dk1"/>
              </a:buClr>
              <a:buSzPts val="2400"/>
              <a:buChar char="•"/>
            </a:pPr>
            <a:r>
              <a:rPr lang="en-US" sz="2400"/>
              <a:t>Xử lý khi so sánh với dữ liệu NULL</a:t>
            </a:r>
            <a:endParaRPr sz="2400"/>
          </a:p>
          <a:p>
            <a:pPr indent="-228600" lvl="0" marL="228600" rtl="0" algn="l">
              <a:lnSpc>
                <a:spcPct val="90000"/>
              </a:lnSpc>
              <a:spcBef>
                <a:spcPts val="1000"/>
              </a:spcBef>
              <a:spcAft>
                <a:spcPts val="0"/>
              </a:spcAft>
              <a:buClr>
                <a:schemeClr val="dk1"/>
              </a:buClr>
              <a:buSzPts val="2400"/>
              <a:buChar char="•"/>
            </a:pPr>
            <a:r>
              <a:rPr lang="en-US" sz="2400"/>
              <a:t>Sử dụng WHERE với các toán tử logic AND, OR, NOT</a:t>
            </a:r>
            <a:endParaRPr sz="2400"/>
          </a:p>
          <a:p>
            <a:pPr indent="-228600" lvl="0" marL="228600" rtl="0" algn="l">
              <a:lnSpc>
                <a:spcPct val="90000"/>
              </a:lnSpc>
              <a:spcBef>
                <a:spcPts val="1000"/>
              </a:spcBef>
              <a:spcAft>
                <a:spcPts val="0"/>
              </a:spcAft>
              <a:buClr>
                <a:schemeClr val="dk1"/>
              </a:buClr>
              <a:buSzPts val="2400"/>
              <a:buChar char="•"/>
            </a:pPr>
            <a:r>
              <a:rPr lang="en-US" sz="2400"/>
              <a:t>Sử dụng WHERE với ORDER BY để sắp xếp dữ liệu</a:t>
            </a:r>
            <a:endParaRPr sz="2400"/>
          </a:p>
          <a:p>
            <a:pPr indent="-228600" lvl="0" marL="228600" rtl="0" algn="l">
              <a:lnSpc>
                <a:spcPct val="90000"/>
              </a:lnSpc>
              <a:spcBef>
                <a:spcPts val="1000"/>
              </a:spcBef>
              <a:spcAft>
                <a:spcPts val="0"/>
              </a:spcAft>
              <a:buClr>
                <a:schemeClr val="dk1"/>
              </a:buClr>
              <a:buSzPts val="2400"/>
              <a:buChar char="•"/>
            </a:pPr>
            <a:r>
              <a:rPr lang="en-US" sz="2400"/>
              <a:t>Truy vấn dữ liệu với số dòng giới hạn (OFFSET, FETCH, ..)</a:t>
            </a:r>
            <a:endParaRPr sz="2400"/>
          </a:p>
          <a:p>
            <a:pPr indent="-228600" lvl="0" marL="228600" rtl="0" algn="l">
              <a:lnSpc>
                <a:spcPct val="90000"/>
              </a:lnSpc>
              <a:spcBef>
                <a:spcPts val="1000"/>
              </a:spcBef>
              <a:spcAft>
                <a:spcPts val="0"/>
              </a:spcAft>
              <a:buClr>
                <a:schemeClr val="dk1"/>
              </a:buClr>
              <a:buSzPts val="2400"/>
              <a:buChar char="•"/>
            </a:pPr>
            <a:r>
              <a:rPr lang="en-US" sz="2400"/>
              <a:t>Hiểu và sử dụng biến thay thế đơn (&amp;) trong câu truy vấn</a:t>
            </a:r>
            <a:endParaRPr sz="2400"/>
          </a:p>
          <a:p>
            <a:pPr indent="-228600" lvl="0" marL="228600" rtl="0" algn="l">
              <a:lnSpc>
                <a:spcPct val="90000"/>
              </a:lnSpc>
              <a:spcBef>
                <a:spcPts val="1000"/>
              </a:spcBef>
              <a:spcAft>
                <a:spcPts val="0"/>
              </a:spcAft>
              <a:buClr>
                <a:schemeClr val="dk1"/>
              </a:buClr>
              <a:buSzPts val="2400"/>
              <a:buChar char="•"/>
            </a:pPr>
            <a:r>
              <a:rPr lang="en-US" sz="2400"/>
              <a:t>Hiểu và sử dụng biến thay thế kép (&amp;&amp;) trong câu truy vấn</a:t>
            </a:r>
            <a:endParaRPr sz="2400"/>
          </a:p>
          <a:p>
            <a:pPr indent="-228600" lvl="0" marL="228600" rtl="0" algn="l">
              <a:lnSpc>
                <a:spcPct val="90000"/>
              </a:lnSpc>
              <a:spcBef>
                <a:spcPts val="1000"/>
              </a:spcBef>
              <a:spcAft>
                <a:spcPts val="0"/>
              </a:spcAft>
              <a:buClr>
                <a:schemeClr val="dk1"/>
              </a:buClr>
              <a:buSzPts val="2400"/>
              <a:buChar char="•"/>
            </a:pPr>
            <a:r>
              <a:rPr lang="en-US" sz="2400"/>
              <a:t>Hiểu và sử dụng DEFINE để tạo và gán giá trị cho biến</a:t>
            </a:r>
            <a:endParaRPr sz="2400"/>
          </a:p>
        </p:txBody>
      </p:sp>
      <p:sp>
        <p:nvSpPr>
          <p:cNvPr id="357" name="Google Shape;35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9"/>
          <p:cNvSpPr txBox="1"/>
          <p:nvPr>
            <p:ph type="title"/>
          </p:nvPr>
        </p:nvSpPr>
        <p:spPr>
          <a:xfrm>
            <a:off x="838200" y="131445"/>
            <a:ext cx="10515600" cy="9886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Mệnh đề WHERE ?</a:t>
            </a:r>
            <a:endParaRPr/>
          </a:p>
        </p:txBody>
      </p:sp>
      <p:sp>
        <p:nvSpPr>
          <p:cNvPr id="363" name="Google Shape;363;p39"/>
          <p:cNvSpPr txBox="1"/>
          <p:nvPr>
            <p:ph idx="1" type="body"/>
          </p:nvPr>
        </p:nvSpPr>
        <p:spPr>
          <a:xfrm>
            <a:off x="838200" y="1120140"/>
            <a:ext cx="10515600" cy="50571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Có thể hạn chế các hàng trả về từ truy vấn bằng cách sử dụng mệnh đề WHERE </a:t>
            </a:r>
            <a:endParaRPr/>
          </a:p>
          <a:p>
            <a:pPr indent="-228600" lvl="0" marL="228600" rtl="0" algn="l">
              <a:lnSpc>
                <a:spcPct val="90000"/>
              </a:lnSpc>
              <a:spcBef>
                <a:spcPts val="1000"/>
              </a:spcBef>
              <a:spcAft>
                <a:spcPts val="0"/>
              </a:spcAft>
              <a:buClr>
                <a:schemeClr val="dk1"/>
              </a:buClr>
              <a:buSzPts val="2800"/>
              <a:buChar char="•"/>
            </a:pPr>
            <a:r>
              <a:rPr lang="en-US"/>
              <a:t>Theo sau WHERE là một điều kiện hay một biểu thức điều kiện </a:t>
            </a:r>
            <a:endParaRPr/>
          </a:p>
          <a:p>
            <a:pPr indent="-228600" lvl="0" marL="228600" rtl="0" algn="l">
              <a:lnSpc>
                <a:spcPct val="90000"/>
              </a:lnSpc>
              <a:spcBef>
                <a:spcPts val="1000"/>
              </a:spcBef>
              <a:spcAft>
                <a:spcPts val="0"/>
              </a:spcAft>
              <a:buClr>
                <a:schemeClr val="dk1"/>
              </a:buClr>
              <a:buSzPts val="2800"/>
              <a:buChar char="•"/>
            </a:pPr>
            <a:r>
              <a:rPr lang="en-US"/>
              <a:t>Nếu biểu thức điều kiện đúng kết quả được in ra </a:t>
            </a:r>
            <a:endParaRPr/>
          </a:p>
          <a:p>
            <a:pPr indent="-228600" lvl="0" marL="228600" rtl="0" algn="l">
              <a:lnSpc>
                <a:spcPct val="90000"/>
              </a:lnSpc>
              <a:spcBef>
                <a:spcPts val="1000"/>
              </a:spcBef>
              <a:spcAft>
                <a:spcPts val="0"/>
              </a:spcAft>
              <a:buClr>
                <a:schemeClr val="dk1"/>
              </a:buClr>
              <a:buSzPts val="2800"/>
              <a:buChar char="•"/>
            </a:pPr>
            <a:r>
              <a:rPr lang="en-US"/>
              <a:t>WHERE chứa điều kiện phải được đáp ứng và nó nằm ngay sau FROM</a:t>
            </a:r>
            <a:endParaRPr/>
          </a:p>
        </p:txBody>
      </p:sp>
      <p:sp>
        <p:nvSpPr>
          <p:cNvPr id="364" name="Google Shape;36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0"/>
          <p:cNvSpPr txBox="1"/>
          <p:nvPr>
            <p:ph type="title"/>
          </p:nvPr>
        </p:nvSpPr>
        <p:spPr>
          <a:xfrm>
            <a:off x="838200" y="0"/>
            <a:ext cx="10515600" cy="7829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descr="92" id="370" name="Google Shape;370;p40"/>
          <p:cNvPicPr preferRelativeResize="0"/>
          <p:nvPr>
            <p:ph idx="1" type="body"/>
          </p:nvPr>
        </p:nvPicPr>
        <p:blipFill rotWithShape="1">
          <a:blip r:embed="rId3">
            <a:alphaModFix/>
          </a:blip>
          <a:srcRect b="0" l="0" r="0" t="0"/>
          <a:stretch/>
        </p:blipFill>
        <p:spPr>
          <a:xfrm>
            <a:off x="2095500" y="651510"/>
            <a:ext cx="7618730" cy="6206490"/>
          </a:xfrm>
          <a:prstGeom prst="rect">
            <a:avLst/>
          </a:prstGeom>
          <a:noFill/>
          <a:ln>
            <a:noFill/>
          </a:ln>
        </p:spPr>
      </p:pic>
      <p:sp>
        <p:nvSpPr>
          <p:cNvPr id="371" name="Google Shape;37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2847233" y="474634"/>
            <a:ext cx="1051058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6000"/>
              <a:t>Chương 1 : Giới thiệu</a:t>
            </a:r>
            <a:endParaRPr sz="6000"/>
          </a:p>
        </p:txBody>
      </p:sp>
      <p:sp>
        <p:nvSpPr>
          <p:cNvPr id="110" name="Google Shape;110;p4"/>
          <p:cNvSpPr txBox="1"/>
          <p:nvPr>
            <p:ph idx="1" type="body"/>
          </p:nvPr>
        </p:nvSpPr>
        <p:spPr>
          <a:xfrm>
            <a:off x="838200" y="2420149"/>
            <a:ext cx="10515600" cy="37568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3200"/>
              <a:t>Khái niệm về ngôn ngữ truy vấn có cấu trúc (SQL)</a:t>
            </a:r>
            <a:endParaRPr sz="3200"/>
          </a:p>
          <a:p>
            <a:pPr indent="-228600" lvl="0" marL="228600" rtl="0" algn="l">
              <a:lnSpc>
                <a:spcPct val="90000"/>
              </a:lnSpc>
              <a:spcBef>
                <a:spcPts val="1000"/>
              </a:spcBef>
              <a:spcAft>
                <a:spcPts val="0"/>
              </a:spcAft>
              <a:buClr>
                <a:schemeClr val="dk1"/>
              </a:buClr>
              <a:buSzPts val="2800"/>
              <a:buChar char="•"/>
            </a:pPr>
            <a:r>
              <a:rPr lang="en-US" sz="3200"/>
              <a:t>Một số nhóm lệnh SQL thường gặp và chức năng của chúng</a:t>
            </a:r>
            <a:endParaRPr sz="3200"/>
          </a:p>
          <a:p>
            <a:pPr indent="-228600" lvl="0" marL="228600" rtl="0" algn="l">
              <a:lnSpc>
                <a:spcPct val="90000"/>
              </a:lnSpc>
              <a:spcBef>
                <a:spcPts val="1000"/>
              </a:spcBef>
              <a:spcAft>
                <a:spcPts val="0"/>
              </a:spcAft>
              <a:buClr>
                <a:schemeClr val="dk1"/>
              </a:buClr>
              <a:buSzPts val="2800"/>
              <a:buChar char="•"/>
            </a:pPr>
            <a:r>
              <a:rPr lang="en-US" sz="3200"/>
              <a:t>Phân tích Data Model của các bảng trong Schema HR</a:t>
            </a:r>
            <a:endParaRPr sz="3200"/>
          </a:p>
        </p:txBody>
      </p:sp>
      <p:sp>
        <p:nvSpPr>
          <p:cNvPr id="111" name="Google Shape;11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1"/>
          <p:cNvSpPr txBox="1"/>
          <p:nvPr>
            <p:ph type="title"/>
          </p:nvPr>
        </p:nvSpPr>
        <p:spPr>
          <a:xfrm>
            <a:off x="838200" y="482600"/>
            <a:ext cx="10515600" cy="120840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Mệnh đề WHERE với chuỗi kí tự và ngày tháng </a:t>
            </a:r>
            <a:endParaRPr/>
          </a:p>
        </p:txBody>
      </p:sp>
      <p:sp>
        <p:nvSpPr>
          <p:cNvPr id="377" name="Google Shape;37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Chuỗi kí tự và giá trị ngày được đặt trong dấu nháy đơn </a:t>
            </a:r>
            <a:endParaRPr/>
          </a:p>
          <a:p>
            <a:pPr indent="-228600" lvl="0" marL="228600" rtl="0" algn="l">
              <a:lnSpc>
                <a:spcPct val="90000"/>
              </a:lnSpc>
              <a:spcBef>
                <a:spcPts val="1000"/>
              </a:spcBef>
              <a:spcAft>
                <a:spcPts val="0"/>
              </a:spcAft>
              <a:buClr>
                <a:schemeClr val="dk1"/>
              </a:buClr>
              <a:buSzPts val="2800"/>
              <a:buChar char="•"/>
            </a:pPr>
            <a:r>
              <a:rPr lang="en-US"/>
              <a:t> Chuỗi kí tự phân biệt chữ hoa ,chữ thường và giá trị ngày tháng phân biệt định dạng</a:t>
            </a:r>
            <a:endParaRPr/>
          </a:p>
          <a:p>
            <a:pPr indent="-228600" lvl="0" marL="228600" rtl="0" algn="l">
              <a:lnSpc>
                <a:spcPct val="90000"/>
              </a:lnSpc>
              <a:spcBef>
                <a:spcPts val="1000"/>
              </a:spcBef>
              <a:spcAft>
                <a:spcPts val="0"/>
              </a:spcAft>
              <a:buClr>
                <a:schemeClr val="dk1"/>
              </a:buClr>
              <a:buSzPts val="2800"/>
              <a:buChar char="•"/>
            </a:pPr>
            <a:r>
              <a:rPr lang="en-US"/>
              <a:t>Định dạng mặc định hiển thị ngày tháng là DD-MON-RR</a:t>
            </a:r>
            <a:endParaRPr/>
          </a:p>
        </p:txBody>
      </p:sp>
      <p:sp>
        <p:nvSpPr>
          <p:cNvPr id="378" name="Google Shape;37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2"/>
          <p:cNvSpPr txBox="1"/>
          <p:nvPr>
            <p:ph type="title"/>
          </p:nvPr>
        </p:nvSpPr>
        <p:spPr>
          <a:xfrm>
            <a:off x="735965" y="0"/>
            <a:ext cx="11262360" cy="6686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VD:</a:t>
            </a:r>
            <a:endParaRPr/>
          </a:p>
        </p:txBody>
      </p:sp>
      <p:pic>
        <p:nvPicPr>
          <p:cNvPr descr="93.1" id="384" name="Google Shape;384;p42"/>
          <p:cNvPicPr preferRelativeResize="0"/>
          <p:nvPr>
            <p:ph idx="1" type="body"/>
          </p:nvPr>
        </p:nvPicPr>
        <p:blipFill rotWithShape="1">
          <a:blip r:embed="rId3">
            <a:alphaModFix/>
          </a:blip>
          <a:srcRect b="0" l="0" r="0" t="0"/>
          <a:stretch/>
        </p:blipFill>
        <p:spPr>
          <a:xfrm>
            <a:off x="-635" y="668655"/>
            <a:ext cx="5613400" cy="5923915"/>
          </a:xfrm>
          <a:prstGeom prst="rect">
            <a:avLst/>
          </a:prstGeom>
          <a:noFill/>
          <a:ln>
            <a:noFill/>
          </a:ln>
        </p:spPr>
      </p:pic>
      <p:pic>
        <p:nvPicPr>
          <p:cNvPr descr="93.2" id="385" name="Google Shape;385;p42"/>
          <p:cNvPicPr preferRelativeResize="0"/>
          <p:nvPr/>
        </p:nvPicPr>
        <p:blipFill rotWithShape="1">
          <a:blip r:embed="rId4">
            <a:alphaModFix/>
          </a:blip>
          <a:srcRect b="0" l="0" r="0" t="0"/>
          <a:stretch/>
        </p:blipFill>
        <p:spPr>
          <a:xfrm>
            <a:off x="6184900" y="669290"/>
            <a:ext cx="5905500" cy="5923915"/>
          </a:xfrm>
          <a:prstGeom prst="rect">
            <a:avLst/>
          </a:prstGeom>
          <a:noFill/>
          <a:ln>
            <a:noFill/>
          </a:ln>
        </p:spPr>
      </p:pic>
      <p:sp>
        <p:nvSpPr>
          <p:cNvPr id="386" name="Google Shape;38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3"/>
          <p:cNvSpPr txBox="1"/>
          <p:nvPr>
            <p:ph type="title"/>
          </p:nvPr>
        </p:nvSpPr>
        <p:spPr>
          <a:xfrm>
            <a:off x="838200" y="117475"/>
            <a:ext cx="10515600" cy="7010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Toán tử so sánh:</a:t>
            </a:r>
            <a:endParaRPr/>
          </a:p>
        </p:txBody>
      </p:sp>
      <p:pic>
        <p:nvPicPr>
          <p:cNvPr descr="Screenshot (164)" id="392" name="Google Shape;392;p43"/>
          <p:cNvPicPr preferRelativeResize="0"/>
          <p:nvPr>
            <p:ph idx="1" type="body"/>
          </p:nvPr>
        </p:nvPicPr>
        <p:blipFill rotWithShape="1">
          <a:blip r:embed="rId3">
            <a:alphaModFix/>
          </a:blip>
          <a:srcRect b="0" l="0" r="0" t="0"/>
          <a:stretch/>
        </p:blipFill>
        <p:spPr>
          <a:xfrm>
            <a:off x="2386965" y="818515"/>
            <a:ext cx="6977380" cy="5753100"/>
          </a:xfrm>
          <a:prstGeom prst="rect">
            <a:avLst/>
          </a:prstGeom>
          <a:noFill/>
          <a:ln>
            <a:noFill/>
          </a:ln>
        </p:spPr>
      </p:pic>
      <p:sp>
        <p:nvSpPr>
          <p:cNvPr id="393" name="Google Shape;39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txBox="1"/>
          <p:nvPr>
            <p:ph type="title"/>
          </p:nvPr>
        </p:nvSpPr>
        <p:spPr>
          <a:xfrm>
            <a:off x="838200" y="635"/>
            <a:ext cx="10515600" cy="6667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VD:</a:t>
            </a:r>
            <a:endParaRPr/>
          </a:p>
        </p:txBody>
      </p:sp>
      <p:pic>
        <p:nvPicPr>
          <p:cNvPr descr="95" id="399" name="Google Shape;399;p44"/>
          <p:cNvPicPr preferRelativeResize="0"/>
          <p:nvPr>
            <p:ph idx="1" type="body"/>
          </p:nvPr>
        </p:nvPicPr>
        <p:blipFill rotWithShape="1">
          <a:blip r:embed="rId3">
            <a:alphaModFix/>
          </a:blip>
          <a:srcRect b="0" l="0" r="0" t="0"/>
          <a:stretch/>
        </p:blipFill>
        <p:spPr>
          <a:xfrm>
            <a:off x="3748405" y="136525"/>
            <a:ext cx="5789827" cy="6523990"/>
          </a:xfrm>
          <a:prstGeom prst="rect">
            <a:avLst/>
          </a:prstGeom>
          <a:noFill/>
          <a:ln>
            <a:noFill/>
          </a:ln>
        </p:spPr>
      </p:pic>
      <p:sp>
        <p:nvSpPr>
          <p:cNvPr id="400" name="Google Shape;40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Toán tử BETWEEN:</a:t>
            </a:r>
            <a:endParaRPr/>
          </a:p>
        </p:txBody>
      </p:sp>
      <p:sp>
        <p:nvSpPr>
          <p:cNvPr id="406" name="Google Shape;406;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Sử dụng toán tử BETWEEN để hiển thị các hàng dựa trên một phạm vi giá trị</a:t>
            </a:r>
            <a:endParaRPr/>
          </a:p>
          <a:p>
            <a:pPr indent="-228600" lvl="0" marL="228600" rtl="0" algn="l">
              <a:lnSpc>
                <a:spcPct val="90000"/>
              </a:lnSpc>
              <a:spcBef>
                <a:spcPts val="1000"/>
              </a:spcBef>
              <a:spcAft>
                <a:spcPts val="0"/>
              </a:spcAft>
              <a:buClr>
                <a:schemeClr val="dk1"/>
              </a:buClr>
              <a:buSzPts val="2800"/>
              <a:buChar char="•"/>
            </a:pPr>
            <a:r>
              <a:rPr lang="en-US"/>
              <a:t>Nó kiểm tra xem giá trị của cột hoặc biểu thức có nằm trong phạm vi từ giá trị thấp  đến giá trị cao  hay không. Cả hai giá trị thấp và cao đều phải thuộc cùng một kiểu dữ liệu hoặc kiểu tương thích.</a:t>
            </a:r>
            <a:endParaRPr/>
          </a:p>
        </p:txBody>
      </p:sp>
      <p:sp>
        <p:nvSpPr>
          <p:cNvPr id="407" name="Google Shape;40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type="title"/>
          </p:nvPr>
        </p:nvSpPr>
        <p:spPr>
          <a:xfrm>
            <a:off x="838200" y="0"/>
            <a:ext cx="11042650" cy="6953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descr="96" id="413" name="Google Shape;413;p46"/>
          <p:cNvPicPr preferRelativeResize="0"/>
          <p:nvPr>
            <p:ph idx="1" type="body"/>
          </p:nvPr>
        </p:nvPicPr>
        <p:blipFill rotWithShape="1">
          <a:blip r:embed="rId3">
            <a:alphaModFix/>
          </a:blip>
          <a:srcRect b="0" l="0" r="0" t="0"/>
          <a:stretch/>
        </p:blipFill>
        <p:spPr>
          <a:xfrm>
            <a:off x="3465195" y="695325"/>
            <a:ext cx="5789295" cy="6058535"/>
          </a:xfrm>
          <a:prstGeom prst="rect">
            <a:avLst/>
          </a:prstGeom>
          <a:noFill/>
          <a:ln>
            <a:noFill/>
          </a:ln>
        </p:spPr>
      </p:pic>
      <p:sp>
        <p:nvSpPr>
          <p:cNvPr id="414" name="Google Shape;41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7"/>
          <p:cNvSpPr txBox="1"/>
          <p:nvPr>
            <p:ph type="title"/>
          </p:nvPr>
        </p:nvSpPr>
        <p:spPr>
          <a:xfrm>
            <a:off x="838200" y="0"/>
            <a:ext cx="10515600" cy="929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Toán tử IN:</a:t>
            </a:r>
            <a:endParaRPr/>
          </a:p>
        </p:txBody>
      </p:sp>
      <p:pic>
        <p:nvPicPr>
          <p:cNvPr descr="97" id="420" name="Google Shape;420;p47"/>
          <p:cNvPicPr preferRelativeResize="0"/>
          <p:nvPr>
            <p:ph idx="1" type="body"/>
          </p:nvPr>
        </p:nvPicPr>
        <p:blipFill rotWithShape="1">
          <a:blip r:embed="rId3">
            <a:alphaModFix/>
          </a:blip>
          <a:srcRect b="0" l="0" r="0" t="0"/>
          <a:stretch/>
        </p:blipFill>
        <p:spPr>
          <a:xfrm>
            <a:off x="4502785" y="600710"/>
            <a:ext cx="6266180" cy="6052185"/>
          </a:xfrm>
          <a:prstGeom prst="rect">
            <a:avLst/>
          </a:prstGeom>
          <a:noFill/>
          <a:ln>
            <a:noFill/>
          </a:ln>
        </p:spPr>
      </p:pic>
      <p:sp>
        <p:nvSpPr>
          <p:cNvPr id="421" name="Google Shape;42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8"/>
          <p:cNvSpPr txBox="1"/>
          <p:nvPr>
            <p:ph type="title"/>
          </p:nvPr>
        </p:nvSpPr>
        <p:spPr>
          <a:xfrm>
            <a:off x="838200" y="4997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Khớp mẫu với toán tử LIKE:</a:t>
            </a:r>
            <a:endParaRPr/>
          </a:p>
        </p:txBody>
      </p:sp>
      <p:sp>
        <p:nvSpPr>
          <p:cNvPr id="427" name="Google Shape;427;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Toán tử LIKE  được sử dụng để tìm kiếm một mẫu trong một cột hoặc một chuỗi  kí tự </a:t>
            </a:r>
            <a:endParaRPr/>
          </a:p>
          <a:p>
            <a:pPr indent="-228600" lvl="0" marL="228600" rtl="0" algn="l">
              <a:lnSpc>
                <a:spcPct val="90000"/>
              </a:lnSpc>
              <a:spcBef>
                <a:spcPts val="1000"/>
              </a:spcBef>
              <a:spcAft>
                <a:spcPts val="0"/>
              </a:spcAft>
              <a:buClr>
                <a:schemeClr val="dk1"/>
              </a:buClr>
              <a:buSzPts val="2800"/>
              <a:buChar char="•"/>
            </a:pPr>
            <a:r>
              <a:rPr lang="en-US"/>
              <a:t> LIKE  thường đi kèm với các ký tự đại diện như “%” (đại diện cho bất kỳ chuỗi ký tự nào, bao gồm cả chuỗi rỗng ) và “_”đại diện cho một ký tự đơn)</a:t>
            </a:r>
            <a:endParaRPr/>
          </a:p>
        </p:txBody>
      </p:sp>
      <p:sp>
        <p:nvSpPr>
          <p:cNvPr id="428" name="Google Shape;428;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9"/>
          <p:cNvSpPr txBox="1"/>
          <p:nvPr>
            <p:ph type="title"/>
          </p:nvPr>
        </p:nvSpPr>
        <p:spPr>
          <a:xfrm>
            <a:off x="838200" y="0"/>
            <a:ext cx="10515600" cy="66929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VD:</a:t>
            </a:r>
            <a:endParaRPr/>
          </a:p>
        </p:txBody>
      </p:sp>
      <p:pic>
        <p:nvPicPr>
          <p:cNvPr descr="Screenshot (167)" id="434" name="Google Shape;434;p49"/>
          <p:cNvPicPr preferRelativeResize="0"/>
          <p:nvPr>
            <p:ph idx="1" type="body"/>
          </p:nvPr>
        </p:nvPicPr>
        <p:blipFill rotWithShape="1">
          <a:blip r:embed="rId3">
            <a:alphaModFix/>
          </a:blip>
          <a:srcRect b="0" l="0" r="0" t="0"/>
          <a:stretch/>
        </p:blipFill>
        <p:spPr>
          <a:xfrm>
            <a:off x="3114040" y="361950"/>
            <a:ext cx="5802630" cy="6342380"/>
          </a:xfrm>
          <a:prstGeom prst="rect">
            <a:avLst/>
          </a:prstGeom>
          <a:noFill/>
          <a:ln>
            <a:noFill/>
          </a:ln>
        </p:spPr>
      </p:pic>
      <p:sp>
        <p:nvSpPr>
          <p:cNvPr id="435" name="Google Shape;435;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0"/>
          <p:cNvSpPr txBox="1"/>
          <p:nvPr>
            <p:ph type="title"/>
          </p:nvPr>
        </p:nvSpPr>
        <p:spPr>
          <a:xfrm>
            <a:off x="838200" y="0"/>
            <a:ext cx="10515600" cy="6972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Kết hợp các kí tự đại diện :</a:t>
            </a:r>
            <a:endParaRPr/>
          </a:p>
        </p:txBody>
      </p:sp>
      <p:pic>
        <p:nvPicPr>
          <p:cNvPr descr="99" id="441" name="Google Shape;441;p50"/>
          <p:cNvPicPr preferRelativeResize="0"/>
          <p:nvPr>
            <p:ph idx="1" type="body"/>
          </p:nvPr>
        </p:nvPicPr>
        <p:blipFill rotWithShape="1">
          <a:blip r:embed="rId3">
            <a:alphaModFix/>
          </a:blip>
          <a:srcRect b="0" l="0" r="0" t="0"/>
          <a:stretch/>
        </p:blipFill>
        <p:spPr>
          <a:xfrm>
            <a:off x="3369310" y="610235"/>
            <a:ext cx="5555615" cy="6247130"/>
          </a:xfrm>
          <a:prstGeom prst="rect">
            <a:avLst/>
          </a:prstGeom>
          <a:noFill/>
          <a:ln>
            <a:noFill/>
          </a:ln>
        </p:spPr>
      </p:pic>
      <p:sp>
        <p:nvSpPr>
          <p:cNvPr id="442" name="Google Shape;44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a:t>
            </a:r>
            <a:endParaRPr/>
          </a:p>
        </p:txBody>
      </p:sp>
      <p:sp>
        <p:nvSpPr>
          <p:cNvPr id="117" name="Google Shape;11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SQL là một ngôn ngữ truy vấn cấu trúc. Nó cung cấp các câu lệnh cho nhiều tác vụ khác nhau, bao gồm:</a:t>
            </a:r>
            <a:endParaRPr/>
          </a:p>
          <a:p>
            <a:pPr indent="-228600" lvl="0" marL="228600" rtl="0" algn="l">
              <a:lnSpc>
                <a:spcPct val="90000"/>
              </a:lnSpc>
              <a:spcBef>
                <a:spcPts val="0"/>
              </a:spcBef>
              <a:spcAft>
                <a:spcPts val="0"/>
              </a:spcAft>
              <a:buClr>
                <a:schemeClr val="dk1"/>
              </a:buClr>
              <a:buSzPts val="2800"/>
              <a:buChar char="•"/>
            </a:pPr>
            <a:r>
              <a:rPr lang="en-US"/>
              <a:t>Truy vấn dữ liệu</a:t>
            </a:r>
            <a:endParaRPr/>
          </a:p>
          <a:p>
            <a:pPr indent="-228600" lvl="0" marL="228600" rtl="0" algn="l">
              <a:lnSpc>
                <a:spcPct val="90000"/>
              </a:lnSpc>
              <a:spcBef>
                <a:spcPts val="1000"/>
              </a:spcBef>
              <a:spcAft>
                <a:spcPts val="0"/>
              </a:spcAft>
              <a:buClr>
                <a:schemeClr val="dk1"/>
              </a:buClr>
              <a:buSzPts val="2800"/>
              <a:buChar char="•"/>
            </a:pPr>
            <a:r>
              <a:rPr lang="en-US"/>
              <a:t>Chèn, cập nhật và xóa các hàng trong bảng</a:t>
            </a:r>
            <a:endParaRPr/>
          </a:p>
          <a:p>
            <a:pPr indent="-228600" lvl="0" marL="228600" rtl="0" algn="l">
              <a:lnSpc>
                <a:spcPct val="90000"/>
              </a:lnSpc>
              <a:spcBef>
                <a:spcPts val="1000"/>
              </a:spcBef>
              <a:spcAft>
                <a:spcPts val="0"/>
              </a:spcAft>
              <a:buClr>
                <a:schemeClr val="dk1"/>
              </a:buClr>
              <a:buSzPts val="2800"/>
              <a:buChar char="•"/>
            </a:pPr>
            <a:r>
              <a:rPr lang="en-US"/>
              <a:t>Tạo và quản lí cấu trúc của cơ sở dữ liệu</a:t>
            </a:r>
            <a:endParaRPr/>
          </a:p>
          <a:p>
            <a:pPr indent="-228600" lvl="0" marL="228600" rtl="0" algn="l">
              <a:lnSpc>
                <a:spcPct val="90000"/>
              </a:lnSpc>
              <a:spcBef>
                <a:spcPts val="1000"/>
              </a:spcBef>
              <a:spcAft>
                <a:spcPts val="0"/>
              </a:spcAft>
              <a:buClr>
                <a:schemeClr val="dk1"/>
              </a:buClr>
              <a:buSzPts val="2800"/>
              <a:buChar char="•"/>
            </a:pPr>
            <a:r>
              <a:rPr lang="en-US"/>
              <a:t>Kiểm soát quyền truy cập vào cơ sở dữ liệu</a:t>
            </a:r>
            <a:endParaRPr/>
          </a:p>
        </p:txBody>
      </p:sp>
      <p:sp>
        <p:nvSpPr>
          <p:cNvPr id="118" name="Google Shape;11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Điều kiện NULL:</a:t>
            </a:r>
            <a:endParaRPr/>
          </a:p>
        </p:txBody>
      </p:sp>
      <p:sp>
        <p:nvSpPr>
          <p:cNvPr id="448" name="Google Shape;448;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Kiểm tra rỗng với toán tử IS NULL</a:t>
            </a:r>
            <a:endParaRPr/>
          </a:p>
          <a:p>
            <a:pPr indent="-228600" lvl="0" marL="228600" rtl="0" algn="l">
              <a:lnSpc>
                <a:spcPct val="90000"/>
              </a:lnSpc>
              <a:spcBef>
                <a:spcPts val="1000"/>
              </a:spcBef>
              <a:spcAft>
                <a:spcPts val="0"/>
              </a:spcAft>
              <a:buClr>
                <a:schemeClr val="dk1"/>
              </a:buClr>
              <a:buSzPts val="2800"/>
              <a:buChar char="•"/>
            </a:pPr>
            <a:r>
              <a:rPr lang="en-US"/>
              <a:t>Các điều kiện NULL bao gồm IS NULL VÀ IS NOT NULL</a:t>
            </a:r>
            <a:endParaRPr/>
          </a:p>
          <a:p>
            <a:pPr indent="-228600" lvl="0" marL="228600" rtl="0" algn="l">
              <a:lnSpc>
                <a:spcPct val="90000"/>
              </a:lnSpc>
              <a:spcBef>
                <a:spcPts val="1000"/>
              </a:spcBef>
              <a:spcAft>
                <a:spcPts val="0"/>
              </a:spcAft>
              <a:buClr>
                <a:schemeClr val="dk1"/>
              </a:buClr>
              <a:buSzPts val="2800"/>
              <a:buChar char="•"/>
            </a:pPr>
            <a:r>
              <a:rPr lang="en-US"/>
              <a:t>Gía trị NULL có nghĩa là giá trị đó không có sẵn ,chưa được gán ,không xác định </a:t>
            </a:r>
            <a:endParaRPr/>
          </a:p>
          <a:p>
            <a:pPr indent="-228600" lvl="0" marL="228600" rtl="0" algn="l">
              <a:lnSpc>
                <a:spcPct val="90000"/>
              </a:lnSpc>
              <a:spcBef>
                <a:spcPts val="1000"/>
              </a:spcBef>
              <a:spcAft>
                <a:spcPts val="0"/>
              </a:spcAft>
              <a:buClr>
                <a:schemeClr val="dk1"/>
              </a:buClr>
              <a:buSzPts val="2800"/>
              <a:buChar char="•"/>
            </a:pPr>
            <a:r>
              <a:rPr lang="en-US"/>
              <a:t>Không thể kiểm tra NULL  bằng dấu (=) . Vì NULL không thể bằng hoặc  không bằng bất kì giá trị nào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49" name="Google Shape;44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2"/>
          <p:cNvSpPr txBox="1"/>
          <p:nvPr>
            <p:ph type="title"/>
          </p:nvPr>
        </p:nvSpPr>
        <p:spPr>
          <a:xfrm>
            <a:off x="838200" y="0"/>
            <a:ext cx="10515600" cy="10471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descr="100" id="455" name="Google Shape;455;p52"/>
          <p:cNvPicPr preferRelativeResize="0"/>
          <p:nvPr>
            <p:ph idx="1" type="body"/>
          </p:nvPr>
        </p:nvPicPr>
        <p:blipFill rotWithShape="1">
          <a:blip r:embed="rId3">
            <a:alphaModFix/>
          </a:blip>
          <a:srcRect b="0" l="0" r="0" t="0"/>
          <a:stretch/>
        </p:blipFill>
        <p:spPr>
          <a:xfrm>
            <a:off x="2707640" y="784225"/>
            <a:ext cx="6908165" cy="5888990"/>
          </a:xfrm>
          <a:prstGeom prst="rect">
            <a:avLst/>
          </a:prstGeom>
          <a:noFill/>
          <a:ln>
            <a:noFill/>
          </a:ln>
        </p:spPr>
      </p:pic>
      <p:sp>
        <p:nvSpPr>
          <p:cNvPr id="456" name="Google Shape;456;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Điều kiện sử dụng toán tử LOGIC:</a:t>
            </a:r>
            <a:endParaRPr/>
          </a:p>
        </p:txBody>
      </p:sp>
      <p:pic>
        <p:nvPicPr>
          <p:cNvPr descr="Screenshot (172)" id="462" name="Google Shape;462;p53"/>
          <p:cNvPicPr preferRelativeResize="0"/>
          <p:nvPr>
            <p:ph idx="1" type="body"/>
          </p:nvPr>
        </p:nvPicPr>
        <p:blipFill rotWithShape="1">
          <a:blip r:embed="rId3">
            <a:alphaModFix/>
          </a:blip>
          <a:srcRect b="0" l="0" r="0" t="0"/>
          <a:stretch/>
        </p:blipFill>
        <p:spPr>
          <a:xfrm>
            <a:off x="1820545" y="1691005"/>
            <a:ext cx="8623300" cy="4696460"/>
          </a:xfrm>
          <a:prstGeom prst="rect">
            <a:avLst/>
          </a:prstGeom>
          <a:noFill/>
          <a:ln>
            <a:noFill/>
          </a:ln>
        </p:spPr>
      </p:pic>
      <p:sp>
        <p:nvSpPr>
          <p:cNvPr id="463" name="Google Shape;46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4"/>
          <p:cNvSpPr txBox="1"/>
          <p:nvPr>
            <p:ph type="title"/>
          </p:nvPr>
        </p:nvSpPr>
        <p:spPr>
          <a:xfrm>
            <a:off x="735330" y="0"/>
            <a:ext cx="10515600" cy="10909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Toán tử AND:</a:t>
            </a:r>
            <a:endParaRPr/>
          </a:p>
        </p:txBody>
      </p:sp>
      <p:pic>
        <p:nvPicPr>
          <p:cNvPr descr="102" id="469" name="Google Shape;469;p54"/>
          <p:cNvPicPr preferRelativeResize="0"/>
          <p:nvPr>
            <p:ph idx="1" type="body"/>
          </p:nvPr>
        </p:nvPicPr>
        <p:blipFill rotWithShape="1">
          <a:blip r:embed="rId3">
            <a:alphaModFix/>
          </a:blip>
          <a:srcRect b="0" l="0" r="0" t="0"/>
          <a:stretch/>
        </p:blipFill>
        <p:spPr>
          <a:xfrm>
            <a:off x="3738245" y="814705"/>
            <a:ext cx="5785485" cy="5765165"/>
          </a:xfrm>
          <a:prstGeom prst="rect">
            <a:avLst/>
          </a:prstGeom>
          <a:noFill/>
          <a:ln>
            <a:noFill/>
          </a:ln>
        </p:spPr>
      </p:pic>
      <p:sp>
        <p:nvSpPr>
          <p:cNvPr id="470" name="Google Shape;470;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5"/>
          <p:cNvSpPr txBox="1"/>
          <p:nvPr>
            <p:ph type="title"/>
          </p:nvPr>
        </p:nvSpPr>
        <p:spPr>
          <a:xfrm>
            <a:off x="838200" y="0"/>
            <a:ext cx="10515600" cy="11499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Toán tử OR:</a:t>
            </a:r>
            <a:endParaRPr/>
          </a:p>
        </p:txBody>
      </p:sp>
      <p:pic>
        <p:nvPicPr>
          <p:cNvPr descr="103" id="476" name="Google Shape;476;p55"/>
          <p:cNvPicPr preferRelativeResize="0"/>
          <p:nvPr>
            <p:ph idx="1" type="body"/>
          </p:nvPr>
        </p:nvPicPr>
        <p:blipFill rotWithShape="1">
          <a:blip r:embed="rId3">
            <a:alphaModFix/>
          </a:blip>
          <a:srcRect b="0" l="0" r="0" t="0"/>
          <a:stretch/>
        </p:blipFill>
        <p:spPr>
          <a:xfrm>
            <a:off x="2961640" y="886460"/>
            <a:ext cx="6179185" cy="5876925"/>
          </a:xfrm>
          <a:prstGeom prst="rect">
            <a:avLst/>
          </a:prstGeom>
          <a:noFill/>
          <a:ln>
            <a:noFill/>
          </a:ln>
        </p:spPr>
      </p:pic>
      <p:sp>
        <p:nvSpPr>
          <p:cNvPr id="477" name="Google Shape;47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6"/>
          <p:cNvSpPr txBox="1"/>
          <p:nvPr>
            <p:ph type="title"/>
          </p:nvPr>
        </p:nvSpPr>
        <p:spPr>
          <a:xfrm>
            <a:off x="838200" y="116840"/>
            <a:ext cx="10515600" cy="9474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the NOT Operator </a:t>
            </a:r>
            <a:endParaRPr/>
          </a:p>
        </p:txBody>
      </p:sp>
      <p:pic>
        <p:nvPicPr>
          <p:cNvPr descr="104" id="483" name="Google Shape;483;p56"/>
          <p:cNvPicPr preferRelativeResize="0"/>
          <p:nvPr>
            <p:ph idx="1" type="body"/>
          </p:nvPr>
        </p:nvPicPr>
        <p:blipFill rotWithShape="1">
          <a:blip r:embed="rId3">
            <a:alphaModFix/>
          </a:blip>
          <a:srcRect b="0" l="0" r="0" t="0"/>
          <a:stretch/>
        </p:blipFill>
        <p:spPr>
          <a:xfrm>
            <a:off x="4103370" y="831215"/>
            <a:ext cx="6196330" cy="5932170"/>
          </a:xfrm>
          <a:prstGeom prst="rect">
            <a:avLst/>
          </a:prstGeom>
          <a:noFill/>
          <a:ln>
            <a:noFill/>
          </a:ln>
        </p:spPr>
      </p:pic>
      <p:sp>
        <p:nvSpPr>
          <p:cNvPr id="484" name="Google Shape;484;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7"/>
          <p:cNvSpPr txBox="1"/>
          <p:nvPr>
            <p:ph type="title"/>
          </p:nvPr>
        </p:nvSpPr>
        <p:spPr>
          <a:xfrm>
            <a:off x="838200" y="1"/>
            <a:ext cx="10515600" cy="68103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Quy tắc ưu tiên:</a:t>
            </a:r>
            <a:endParaRPr/>
          </a:p>
        </p:txBody>
      </p:sp>
      <p:sp>
        <p:nvSpPr>
          <p:cNvPr id="490" name="Google Shape;490;p57"/>
          <p:cNvSpPr txBox="1"/>
          <p:nvPr>
            <p:ph idx="1" type="body"/>
          </p:nvPr>
        </p:nvSpPr>
        <p:spPr>
          <a:xfrm>
            <a:off x="838200" y="604345"/>
            <a:ext cx="10515600" cy="55726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Các quy tắc ưu tiên sử dụng để xác định thứ tự đánh giá và tính toán</a:t>
            </a:r>
            <a:endParaRPr sz="2000"/>
          </a:p>
          <a:p>
            <a:pPr indent="-228600" lvl="0" marL="228600" rtl="0" algn="l">
              <a:lnSpc>
                <a:spcPct val="90000"/>
              </a:lnSpc>
              <a:spcBef>
                <a:spcPts val="1000"/>
              </a:spcBef>
              <a:spcAft>
                <a:spcPts val="0"/>
              </a:spcAft>
              <a:buClr>
                <a:schemeClr val="dk1"/>
              </a:buClr>
              <a:buSzPts val="2000"/>
              <a:buChar char="•"/>
            </a:pPr>
            <a:r>
              <a:rPr lang="en-US" sz="2000"/>
              <a:t>Tuy nhiên có thể ghi đè thứ tự mặc định bằng cách sử dụng dấu ngoặc đơn () xung biểu thức muốn thực hiện tính toán trước </a:t>
            </a:r>
            <a:endParaRPr sz="2000"/>
          </a:p>
          <a:p>
            <a:pPr indent="-50800" lvl="0" marL="228600" rtl="0" algn="l">
              <a:lnSpc>
                <a:spcPct val="90000"/>
              </a:lnSpc>
              <a:spcBef>
                <a:spcPts val="1000"/>
              </a:spcBef>
              <a:spcAft>
                <a:spcPts val="0"/>
              </a:spcAft>
              <a:buClr>
                <a:schemeClr val="dk1"/>
              </a:buClr>
              <a:buSzPts val="2800"/>
              <a:buNone/>
            </a:pPr>
            <a:r>
              <a:t/>
            </a:r>
            <a:endParaRPr/>
          </a:p>
        </p:txBody>
      </p:sp>
      <p:pic>
        <p:nvPicPr>
          <p:cNvPr id="491" name="Google Shape;491;p57"/>
          <p:cNvPicPr preferRelativeResize="0"/>
          <p:nvPr/>
        </p:nvPicPr>
        <p:blipFill rotWithShape="1">
          <a:blip r:embed="rId3">
            <a:alphaModFix/>
          </a:blip>
          <a:srcRect b="0" l="0" r="0" t="0"/>
          <a:stretch/>
        </p:blipFill>
        <p:spPr>
          <a:xfrm>
            <a:off x="2779987" y="1681654"/>
            <a:ext cx="6842233" cy="4787463"/>
          </a:xfrm>
          <a:prstGeom prst="rect">
            <a:avLst/>
          </a:prstGeom>
          <a:noFill/>
          <a:ln>
            <a:noFill/>
          </a:ln>
        </p:spPr>
      </p:pic>
      <p:sp>
        <p:nvSpPr>
          <p:cNvPr id="492" name="Google Shape;492;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8"/>
          <p:cNvSpPr txBox="1"/>
          <p:nvPr>
            <p:ph type="title"/>
          </p:nvPr>
        </p:nvSpPr>
        <p:spPr>
          <a:xfrm>
            <a:off x="838200" y="0"/>
            <a:ext cx="10515600" cy="7975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descr="107.1 - Copy" id="498" name="Google Shape;498;p58"/>
          <p:cNvPicPr preferRelativeResize="0"/>
          <p:nvPr>
            <p:ph idx="1" type="body"/>
          </p:nvPr>
        </p:nvPicPr>
        <p:blipFill rotWithShape="1">
          <a:blip r:embed="rId3">
            <a:alphaModFix/>
          </a:blip>
          <a:srcRect b="0" l="0" r="0" t="0"/>
          <a:stretch/>
        </p:blipFill>
        <p:spPr>
          <a:xfrm>
            <a:off x="274277" y="618884"/>
            <a:ext cx="5054600" cy="2522220"/>
          </a:xfrm>
          <a:prstGeom prst="rect">
            <a:avLst/>
          </a:prstGeom>
          <a:noFill/>
          <a:ln>
            <a:noFill/>
          </a:ln>
        </p:spPr>
      </p:pic>
      <p:pic>
        <p:nvPicPr>
          <p:cNvPr descr="107.2 - Copy" id="499" name="Google Shape;499;p58"/>
          <p:cNvPicPr preferRelativeResize="0"/>
          <p:nvPr/>
        </p:nvPicPr>
        <p:blipFill rotWithShape="1">
          <a:blip r:embed="rId4">
            <a:alphaModFix/>
          </a:blip>
          <a:srcRect b="0" l="0" r="0" t="0"/>
          <a:stretch/>
        </p:blipFill>
        <p:spPr>
          <a:xfrm>
            <a:off x="6096000" y="473447"/>
            <a:ext cx="5473700" cy="2609850"/>
          </a:xfrm>
          <a:prstGeom prst="rect">
            <a:avLst/>
          </a:prstGeom>
          <a:noFill/>
          <a:ln>
            <a:noFill/>
          </a:ln>
        </p:spPr>
      </p:pic>
      <p:pic>
        <p:nvPicPr>
          <p:cNvPr id="500" name="Google Shape;500;p58"/>
          <p:cNvPicPr preferRelativeResize="0"/>
          <p:nvPr/>
        </p:nvPicPr>
        <p:blipFill rotWithShape="1">
          <a:blip r:embed="rId5">
            <a:alphaModFix/>
          </a:blip>
          <a:srcRect b="0" l="0" r="0" t="0"/>
          <a:stretch/>
        </p:blipFill>
        <p:spPr>
          <a:xfrm>
            <a:off x="838199" y="2989131"/>
            <a:ext cx="4212021" cy="3868870"/>
          </a:xfrm>
          <a:prstGeom prst="rect">
            <a:avLst/>
          </a:prstGeom>
          <a:noFill/>
          <a:ln>
            <a:noFill/>
          </a:ln>
        </p:spPr>
      </p:pic>
      <p:pic>
        <p:nvPicPr>
          <p:cNvPr id="501" name="Google Shape;501;p58"/>
          <p:cNvPicPr preferRelativeResize="0"/>
          <p:nvPr/>
        </p:nvPicPr>
        <p:blipFill rotWithShape="1">
          <a:blip r:embed="rId6">
            <a:alphaModFix/>
          </a:blip>
          <a:srcRect b="0" l="0" r="0" t="0"/>
          <a:stretch/>
        </p:blipFill>
        <p:spPr>
          <a:xfrm>
            <a:off x="6164861" y="2866468"/>
            <a:ext cx="5525271" cy="3991532"/>
          </a:xfrm>
          <a:prstGeom prst="rect">
            <a:avLst/>
          </a:prstGeom>
          <a:noFill/>
          <a:ln>
            <a:noFill/>
          </a:ln>
        </p:spPr>
      </p:pic>
      <p:sp>
        <p:nvSpPr>
          <p:cNvPr id="502" name="Google Shape;502;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Mệnh đề ORDER BY:</a:t>
            </a:r>
            <a:endParaRPr/>
          </a:p>
        </p:txBody>
      </p:sp>
      <p:sp>
        <p:nvSpPr>
          <p:cNvPr id="508" name="Google Shape;508;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Mệnh đề ORDER BY được dung để sắp xếp các hàng trong kết quả truy vấn theo một hoặc nhiều cột</a:t>
            </a:r>
            <a:endParaRPr/>
          </a:p>
          <a:p>
            <a:pPr indent="-228600" lvl="0" marL="228600" rtl="0" algn="l">
              <a:lnSpc>
                <a:spcPct val="90000"/>
              </a:lnSpc>
              <a:spcBef>
                <a:spcPts val="1000"/>
              </a:spcBef>
              <a:spcAft>
                <a:spcPts val="0"/>
              </a:spcAft>
              <a:buClr>
                <a:schemeClr val="dk1"/>
              </a:buClr>
              <a:buSzPts val="2800"/>
              <a:buFont typeface="Calibri"/>
              <a:buChar char="-"/>
            </a:pPr>
            <a:r>
              <a:rPr lang="en-US"/>
              <a:t>Có thể sắp xếp theo thứ tự tăng dần (ASC) hoặc giảm dần (DESC)</a:t>
            </a:r>
            <a:endParaRPr/>
          </a:p>
          <a:p>
            <a:pPr indent="-228600" lvl="0" marL="228600" rtl="0" algn="l">
              <a:lnSpc>
                <a:spcPct val="90000"/>
              </a:lnSpc>
              <a:spcBef>
                <a:spcPts val="1000"/>
              </a:spcBef>
              <a:spcAft>
                <a:spcPts val="0"/>
              </a:spcAft>
              <a:buClr>
                <a:schemeClr val="dk1"/>
              </a:buClr>
              <a:buSzPts val="2800"/>
              <a:buFont typeface="Calibri"/>
              <a:buChar char="-"/>
            </a:pPr>
            <a:r>
              <a:rPr lang="en-US"/>
              <a:t>Mặc định không chỉ định (ASC)  hay (DESC) ,SQL sẽ sắp xếp theo thứ tự tăng dần </a:t>
            </a:r>
            <a:endParaRPr/>
          </a:p>
          <a:p>
            <a:pPr indent="0" lvl="1" marL="457200" rtl="0" algn="l">
              <a:lnSpc>
                <a:spcPct val="90000"/>
              </a:lnSpc>
              <a:spcBef>
                <a:spcPts val="500"/>
              </a:spcBef>
              <a:spcAft>
                <a:spcPts val="0"/>
              </a:spcAft>
              <a:buClr>
                <a:schemeClr val="dk1"/>
              </a:buClr>
              <a:buSzPts val="2400"/>
              <a:buNone/>
            </a:pPr>
            <a:r>
              <a:t/>
            </a:r>
            <a:endParaRPr/>
          </a:p>
        </p:txBody>
      </p:sp>
      <p:sp>
        <p:nvSpPr>
          <p:cNvPr id="509" name="Google Shape;509;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0"/>
          <p:cNvSpPr txBox="1"/>
          <p:nvPr>
            <p:ph type="title"/>
          </p:nvPr>
        </p:nvSpPr>
        <p:spPr>
          <a:xfrm>
            <a:off x="838200" y="0"/>
            <a:ext cx="10515600" cy="6508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VD:</a:t>
            </a:r>
            <a:endParaRPr/>
          </a:p>
        </p:txBody>
      </p:sp>
      <p:pic>
        <p:nvPicPr>
          <p:cNvPr descr="109" id="515" name="Google Shape;515;p60"/>
          <p:cNvPicPr preferRelativeResize="0"/>
          <p:nvPr>
            <p:ph idx="1" type="body"/>
          </p:nvPr>
        </p:nvPicPr>
        <p:blipFill rotWithShape="1">
          <a:blip r:embed="rId3">
            <a:alphaModFix/>
          </a:blip>
          <a:srcRect b="0" l="0" r="0" t="0"/>
          <a:stretch/>
        </p:blipFill>
        <p:spPr>
          <a:xfrm>
            <a:off x="3359785" y="469265"/>
            <a:ext cx="6792595" cy="6155690"/>
          </a:xfrm>
          <a:prstGeom prst="rect">
            <a:avLst/>
          </a:prstGeom>
          <a:noFill/>
          <a:ln>
            <a:noFill/>
          </a:ln>
        </p:spPr>
      </p:pic>
      <p:sp>
        <p:nvSpPr>
          <p:cNvPr id="516" name="Google Shape;516;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Câu lệnh SQL ? </a:t>
            </a:r>
            <a:endParaRPr/>
          </a:p>
        </p:txBody>
      </p:sp>
      <p:sp>
        <p:nvSpPr>
          <p:cNvPr id="124" name="Google Shape;12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Trong SQL, các lệnh được phân loại thành nhiều nhóm dựa trên chức năng và mục đích sử dụng. Có bốn nhóm lệnh chính .</a:t>
            </a:r>
            <a:endParaRPr/>
          </a:p>
          <a:p>
            <a:pPr indent="-228600" lvl="0" marL="228600" rtl="0" algn="l">
              <a:lnSpc>
                <a:spcPct val="90000"/>
              </a:lnSpc>
              <a:spcBef>
                <a:spcPts val="1000"/>
              </a:spcBef>
              <a:spcAft>
                <a:spcPts val="0"/>
              </a:spcAft>
              <a:buClr>
                <a:schemeClr val="dk1"/>
              </a:buClr>
              <a:buSzPts val="2800"/>
              <a:buChar char="•"/>
            </a:pPr>
            <a:r>
              <a:rPr lang="en-US"/>
              <a:t>Mỗi nhóm lệnh có chức năng và mục đích sử dụng riêng, giúp quản lý dữ liệu và cấu trúc của cơ sở dữ liệu một cách hiệu quả.</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25" name="Google Shape;12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1"/>
          <p:cNvSpPr txBox="1"/>
          <p:nvPr>
            <p:ph type="title"/>
          </p:nvPr>
        </p:nvSpPr>
        <p:spPr>
          <a:xfrm>
            <a:off x="838200" y="0"/>
            <a:ext cx="10515600" cy="6953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Sắp xếp</a:t>
            </a:r>
            <a:endParaRPr/>
          </a:p>
        </p:txBody>
      </p:sp>
      <p:sp>
        <p:nvSpPr>
          <p:cNvPr id="522" name="Google Shape;522;p61"/>
          <p:cNvSpPr txBox="1"/>
          <p:nvPr>
            <p:ph idx="1" type="body"/>
          </p:nvPr>
        </p:nvSpPr>
        <p:spPr>
          <a:xfrm>
            <a:off x="838200" y="695325"/>
            <a:ext cx="10515600" cy="54819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Thứ tự giảm dần </a:t>
            </a:r>
            <a:endParaRPr/>
          </a:p>
        </p:txBody>
      </p:sp>
      <p:pic>
        <p:nvPicPr>
          <p:cNvPr descr="110" id="523" name="Google Shape;523;p61"/>
          <p:cNvPicPr preferRelativeResize="0"/>
          <p:nvPr/>
        </p:nvPicPr>
        <p:blipFill rotWithShape="1">
          <a:blip r:embed="rId3">
            <a:alphaModFix/>
          </a:blip>
          <a:srcRect b="0" l="0" r="0" t="0"/>
          <a:stretch/>
        </p:blipFill>
        <p:spPr>
          <a:xfrm>
            <a:off x="2110105" y="1268095"/>
            <a:ext cx="6405245" cy="5393055"/>
          </a:xfrm>
          <a:prstGeom prst="rect">
            <a:avLst/>
          </a:prstGeom>
          <a:noFill/>
          <a:ln>
            <a:noFill/>
          </a:ln>
        </p:spPr>
      </p:pic>
      <p:sp>
        <p:nvSpPr>
          <p:cNvPr id="524" name="Google Shape;524;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2"/>
          <p:cNvSpPr txBox="1"/>
          <p:nvPr>
            <p:ph type="title"/>
          </p:nvPr>
        </p:nvSpPr>
        <p:spPr>
          <a:xfrm>
            <a:off x="838200" y="0"/>
            <a:ext cx="10515600" cy="8851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Sắp xếp  </a:t>
            </a:r>
            <a:endParaRPr/>
          </a:p>
        </p:txBody>
      </p:sp>
      <p:sp>
        <p:nvSpPr>
          <p:cNvPr id="530" name="Google Shape;530;p62"/>
          <p:cNvSpPr txBox="1"/>
          <p:nvPr>
            <p:ph idx="1" type="body"/>
          </p:nvPr>
        </p:nvSpPr>
        <p:spPr>
          <a:xfrm>
            <a:off x="838200" y="726440"/>
            <a:ext cx="10515600" cy="54508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Theo bí danh cột </a:t>
            </a:r>
            <a:endParaRPr/>
          </a:p>
          <a:p>
            <a:pPr indent="0" lvl="0" marL="0" rtl="0" algn="l">
              <a:lnSpc>
                <a:spcPct val="90000"/>
              </a:lnSpc>
              <a:spcBef>
                <a:spcPts val="1000"/>
              </a:spcBef>
              <a:spcAft>
                <a:spcPts val="0"/>
              </a:spcAft>
              <a:buClr>
                <a:schemeClr val="dk1"/>
              </a:buClr>
              <a:buSzPts val="2800"/>
              <a:buNone/>
            </a:pPr>
            <a:r>
              <a:t/>
            </a:r>
            <a:endParaRPr/>
          </a:p>
        </p:txBody>
      </p:sp>
      <p:pic>
        <p:nvPicPr>
          <p:cNvPr descr="Screenshot (183)" id="531" name="Google Shape;531;p62"/>
          <p:cNvPicPr preferRelativeResize="0"/>
          <p:nvPr/>
        </p:nvPicPr>
        <p:blipFill rotWithShape="1">
          <a:blip r:embed="rId3">
            <a:alphaModFix/>
          </a:blip>
          <a:srcRect b="0" l="0" r="0" t="0"/>
          <a:stretch/>
        </p:blipFill>
        <p:spPr>
          <a:xfrm>
            <a:off x="2473960" y="1083310"/>
            <a:ext cx="6775450" cy="5774055"/>
          </a:xfrm>
          <a:prstGeom prst="rect">
            <a:avLst/>
          </a:prstGeom>
          <a:noFill/>
          <a:ln>
            <a:noFill/>
          </a:ln>
        </p:spPr>
      </p:pic>
      <p:sp>
        <p:nvSpPr>
          <p:cNvPr id="532" name="Google Shape;532;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3"/>
          <p:cNvSpPr txBox="1"/>
          <p:nvPr>
            <p:ph type="title"/>
          </p:nvPr>
        </p:nvSpPr>
        <p:spPr>
          <a:xfrm>
            <a:off x="838200" y="0"/>
            <a:ext cx="10515600" cy="841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Sắp xếp</a:t>
            </a:r>
            <a:endParaRPr/>
          </a:p>
        </p:txBody>
      </p:sp>
      <p:sp>
        <p:nvSpPr>
          <p:cNvPr id="538" name="Google Shape;538;p63"/>
          <p:cNvSpPr txBox="1"/>
          <p:nvPr>
            <p:ph idx="1" type="body"/>
          </p:nvPr>
        </p:nvSpPr>
        <p:spPr>
          <a:xfrm>
            <a:off x="838200" y="653415"/>
            <a:ext cx="10515600" cy="552386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Theo vị trí của số cột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111" id="539" name="Google Shape;539;p63"/>
          <p:cNvPicPr preferRelativeResize="0"/>
          <p:nvPr/>
        </p:nvPicPr>
        <p:blipFill rotWithShape="1">
          <a:blip r:embed="rId3">
            <a:alphaModFix/>
          </a:blip>
          <a:srcRect b="0" l="0" r="0" t="0"/>
          <a:stretch/>
        </p:blipFill>
        <p:spPr>
          <a:xfrm>
            <a:off x="2304415" y="1033145"/>
            <a:ext cx="6851650" cy="5422900"/>
          </a:xfrm>
          <a:prstGeom prst="rect">
            <a:avLst/>
          </a:prstGeom>
          <a:noFill/>
          <a:ln>
            <a:noFill/>
          </a:ln>
        </p:spPr>
      </p:pic>
      <p:sp>
        <p:nvSpPr>
          <p:cNvPr id="540" name="Google Shape;540;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4"/>
          <p:cNvSpPr txBox="1"/>
          <p:nvPr>
            <p:ph type="title"/>
          </p:nvPr>
        </p:nvSpPr>
        <p:spPr>
          <a:xfrm>
            <a:off x="927538" y="0"/>
            <a:ext cx="10515600" cy="76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Sắp xếp</a:t>
            </a:r>
            <a:endParaRPr/>
          </a:p>
        </p:txBody>
      </p:sp>
      <p:sp>
        <p:nvSpPr>
          <p:cNvPr id="546" name="Google Shape;546;p64"/>
          <p:cNvSpPr txBox="1"/>
          <p:nvPr>
            <p:ph idx="1" type="body"/>
          </p:nvPr>
        </p:nvSpPr>
        <p:spPr>
          <a:xfrm>
            <a:off x="838200" y="714703"/>
            <a:ext cx="10515600" cy="54622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Sắp xếp nhiều cột :</a:t>
            </a:r>
            <a:endParaRPr/>
          </a:p>
          <a:p>
            <a:pPr indent="0" lvl="0" marL="0" rtl="0" algn="l">
              <a:lnSpc>
                <a:spcPct val="90000"/>
              </a:lnSpc>
              <a:spcBef>
                <a:spcPts val="1000"/>
              </a:spcBef>
              <a:spcAft>
                <a:spcPts val="0"/>
              </a:spcAft>
              <a:buClr>
                <a:schemeClr val="dk1"/>
              </a:buClr>
              <a:buSzPts val="2800"/>
              <a:buNone/>
            </a:pPr>
            <a:r>
              <a:t/>
            </a:r>
            <a:endParaRPr/>
          </a:p>
        </p:txBody>
      </p:sp>
      <p:pic>
        <p:nvPicPr>
          <p:cNvPr id="547" name="Google Shape;547;p64"/>
          <p:cNvPicPr preferRelativeResize="0"/>
          <p:nvPr/>
        </p:nvPicPr>
        <p:blipFill rotWithShape="1">
          <a:blip r:embed="rId3">
            <a:alphaModFix/>
          </a:blip>
          <a:srcRect b="0" l="0" r="0" t="0"/>
          <a:stretch/>
        </p:blipFill>
        <p:spPr>
          <a:xfrm>
            <a:off x="4281019" y="467710"/>
            <a:ext cx="6120914" cy="6279931"/>
          </a:xfrm>
          <a:prstGeom prst="rect">
            <a:avLst/>
          </a:prstGeom>
          <a:noFill/>
          <a:ln>
            <a:noFill/>
          </a:ln>
        </p:spPr>
      </p:pic>
      <p:sp>
        <p:nvSpPr>
          <p:cNvPr id="548" name="Google Shape;548;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165"/>
          <p:cNvSpPr txBox="1"/>
          <p:nvPr>
            <p:ph type="ctrTitle"/>
          </p:nvPr>
        </p:nvSpPr>
        <p:spPr>
          <a:xfrm>
            <a:off x="1524000" y="1"/>
            <a:ext cx="9144000" cy="70633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Sắp xếp </a:t>
            </a:r>
            <a:endParaRPr/>
          </a:p>
        </p:txBody>
      </p:sp>
      <p:sp>
        <p:nvSpPr>
          <p:cNvPr id="554" name="Google Shape;554;p165"/>
          <p:cNvSpPr txBox="1"/>
          <p:nvPr>
            <p:ph idx="1" type="subTitle"/>
          </p:nvPr>
        </p:nvSpPr>
        <p:spPr>
          <a:xfrm>
            <a:off x="1524000" y="602299"/>
            <a:ext cx="9144000" cy="4655501"/>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Sắp xếp cột NULL:</a:t>
            </a:r>
            <a:endParaRPr/>
          </a:p>
        </p:txBody>
      </p:sp>
      <p:sp>
        <p:nvSpPr>
          <p:cNvPr id="555" name="Google Shape;555;p1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56" name="Google Shape;556;p165"/>
          <p:cNvPicPr preferRelativeResize="0"/>
          <p:nvPr/>
        </p:nvPicPr>
        <p:blipFill rotWithShape="1">
          <a:blip r:embed="rId3">
            <a:alphaModFix/>
          </a:blip>
          <a:srcRect b="0" l="0" r="0" t="0"/>
          <a:stretch/>
        </p:blipFill>
        <p:spPr>
          <a:xfrm>
            <a:off x="4257423" y="79574"/>
            <a:ext cx="4543834" cy="669885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Mệnh đề SQL Row Limiting : </a:t>
            </a:r>
            <a:endParaRPr/>
          </a:p>
        </p:txBody>
      </p:sp>
      <p:sp>
        <p:nvSpPr>
          <p:cNvPr id="562" name="Google Shape;562;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Sử dụng mệnh đề SQL row limiting để giới hạn số hàng truy vấn trả về</a:t>
            </a:r>
            <a:endParaRPr/>
          </a:p>
          <a:p>
            <a:pPr indent="-228600" lvl="0" marL="228600" rtl="0" algn="l">
              <a:lnSpc>
                <a:spcPct val="90000"/>
              </a:lnSpc>
              <a:spcBef>
                <a:spcPts val="1000"/>
              </a:spcBef>
              <a:spcAft>
                <a:spcPts val="0"/>
              </a:spcAft>
              <a:buClr>
                <a:schemeClr val="dk1"/>
              </a:buClr>
              <a:buSzPts val="2800"/>
              <a:buChar char="•"/>
            </a:pPr>
            <a:r>
              <a:rPr lang="en-US"/>
              <a:t>Có thể chỉ định số lượng hàng trả về bằng từ khóa FETCH FIRST</a:t>
            </a:r>
            <a:endParaRPr/>
          </a:p>
          <a:p>
            <a:pPr indent="-228600" lvl="0" marL="228600" rtl="0" algn="l">
              <a:lnSpc>
                <a:spcPct val="90000"/>
              </a:lnSpc>
              <a:spcBef>
                <a:spcPts val="1000"/>
              </a:spcBef>
              <a:spcAft>
                <a:spcPts val="0"/>
              </a:spcAft>
              <a:buClr>
                <a:schemeClr val="dk1"/>
              </a:buClr>
              <a:buSzPts val="2800"/>
              <a:buChar char="•"/>
            </a:pPr>
            <a:r>
              <a:rPr lang="en-US"/>
              <a:t>Dùng từ khóa OFFSET để xác định số hàng bỏ qua từ kết quả truy vấn  </a:t>
            </a:r>
            <a:endParaRPr/>
          </a:p>
          <a:p>
            <a:pPr indent="-228600" lvl="0" marL="228600" rtl="0" algn="l">
              <a:lnSpc>
                <a:spcPct val="90000"/>
              </a:lnSpc>
              <a:spcBef>
                <a:spcPts val="1000"/>
              </a:spcBef>
              <a:spcAft>
                <a:spcPts val="0"/>
              </a:spcAft>
              <a:buClr>
                <a:schemeClr val="dk1"/>
              </a:buClr>
              <a:buSzPts val="2800"/>
              <a:buChar char="•"/>
            </a:pPr>
            <a:r>
              <a:rPr lang="en-US"/>
              <a:t>Để đảm bảo việc bỏ qua và lấy hàng diễn ra chính xác luôn sử dụng mệnh đề ORDER BY ,nếu không kết quả không đáng tin cậy vì thứ tự hàng không được đảm bảo </a:t>
            </a:r>
            <a:endParaRPr/>
          </a:p>
        </p:txBody>
      </p:sp>
      <p:sp>
        <p:nvSpPr>
          <p:cNvPr id="563" name="Google Shape;563;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6"/>
          <p:cNvSpPr txBox="1"/>
          <p:nvPr>
            <p:ph type="title"/>
          </p:nvPr>
        </p:nvSpPr>
        <p:spPr>
          <a:xfrm>
            <a:off x="838200" y="0"/>
            <a:ext cx="10515600" cy="9010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descr="115.1" id="569" name="Google Shape;569;p66"/>
          <p:cNvPicPr preferRelativeResize="0"/>
          <p:nvPr>
            <p:ph idx="1" type="body"/>
          </p:nvPr>
        </p:nvPicPr>
        <p:blipFill rotWithShape="1">
          <a:blip r:embed="rId3">
            <a:alphaModFix/>
          </a:blip>
          <a:srcRect b="0" l="0" r="0" t="0"/>
          <a:stretch/>
        </p:blipFill>
        <p:spPr>
          <a:xfrm>
            <a:off x="426085" y="901065"/>
            <a:ext cx="5268595" cy="5483225"/>
          </a:xfrm>
          <a:prstGeom prst="rect">
            <a:avLst/>
          </a:prstGeom>
          <a:noFill/>
          <a:ln>
            <a:noFill/>
          </a:ln>
        </p:spPr>
      </p:pic>
      <p:pic>
        <p:nvPicPr>
          <p:cNvPr descr="115.2" id="570" name="Google Shape;570;p66"/>
          <p:cNvPicPr preferRelativeResize="0"/>
          <p:nvPr/>
        </p:nvPicPr>
        <p:blipFill rotWithShape="1">
          <a:blip r:embed="rId4">
            <a:alphaModFix/>
          </a:blip>
          <a:srcRect b="0" l="0" r="0" t="0"/>
          <a:stretch/>
        </p:blipFill>
        <p:spPr>
          <a:xfrm>
            <a:off x="6313805" y="900430"/>
            <a:ext cx="5152390" cy="5483860"/>
          </a:xfrm>
          <a:prstGeom prst="rect">
            <a:avLst/>
          </a:prstGeom>
          <a:noFill/>
          <a:ln>
            <a:noFill/>
          </a:ln>
        </p:spPr>
      </p:pic>
      <p:sp>
        <p:nvSpPr>
          <p:cNvPr id="571" name="Google Shape;571;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Biến thay thế :</a:t>
            </a:r>
            <a:endParaRPr/>
          </a:p>
        </p:txBody>
      </p:sp>
      <p:sp>
        <p:nvSpPr>
          <p:cNvPr id="577" name="Google Shape;577;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Biến thay thế được  sử dụng để lưu trữ tạm thời các giá trị bằng cách thay thế kí hiệu đơn (&amp;) và kí hiệu kép (&amp;&amp;)</a:t>
            </a:r>
            <a:endParaRPr/>
          </a:p>
          <a:p>
            <a:pPr indent="-228600" lvl="0" marL="228600" rtl="0" algn="l">
              <a:lnSpc>
                <a:spcPct val="90000"/>
              </a:lnSpc>
              <a:spcBef>
                <a:spcPts val="1000"/>
              </a:spcBef>
              <a:spcAft>
                <a:spcPts val="0"/>
              </a:spcAft>
              <a:buClr>
                <a:schemeClr val="dk1"/>
              </a:buClr>
              <a:buSzPts val="2800"/>
              <a:buChar char="•"/>
            </a:pPr>
            <a:r>
              <a:rPr lang="en-US"/>
              <a:t>Sử dụng biến thay thế để bổ sung những điều kiện sau : WHERE ORDER BY ,tên bảng ,câu lệnh SELECT </a:t>
            </a:r>
            <a:endParaRPr/>
          </a:p>
        </p:txBody>
      </p:sp>
      <p:sp>
        <p:nvSpPr>
          <p:cNvPr id="578" name="Google Shape;578;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8"/>
          <p:cNvSpPr txBox="1"/>
          <p:nvPr>
            <p:ph type="title"/>
          </p:nvPr>
        </p:nvSpPr>
        <p:spPr>
          <a:xfrm>
            <a:off x="838200" y="635"/>
            <a:ext cx="10515600" cy="65151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(&amp;)</a:t>
            </a:r>
            <a:endParaRPr/>
          </a:p>
        </p:txBody>
      </p:sp>
      <p:pic>
        <p:nvPicPr>
          <p:cNvPr descr="Screenshot (188)" id="584" name="Google Shape;584;p68"/>
          <p:cNvPicPr preferRelativeResize="0"/>
          <p:nvPr>
            <p:ph idx="1" type="body"/>
          </p:nvPr>
        </p:nvPicPr>
        <p:blipFill rotWithShape="1">
          <a:blip r:embed="rId3">
            <a:alphaModFix/>
          </a:blip>
          <a:srcRect b="0" l="0" r="0" t="0"/>
          <a:stretch/>
        </p:blipFill>
        <p:spPr>
          <a:xfrm>
            <a:off x="838200" y="840105"/>
            <a:ext cx="7198360" cy="1720850"/>
          </a:xfrm>
          <a:prstGeom prst="rect">
            <a:avLst/>
          </a:prstGeom>
          <a:noFill/>
          <a:ln>
            <a:noFill/>
          </a:ln>
        </p:spPr>
      </p:pic>
      <p:pic>
        <p:nvPicPr>
          <p:cNvPr descr="119" id="585" name="Google Shape;585;p68"/>
          <p:cNvPicPr preferRelativeResize="0"/>
          <p:nvPr/>
        </p:nvPicPr>
        <p:blipFill rotWithShape="1">
          <a:blip r:embed="rId4">
            <a:alphaModFix/>
          </a:blip>
          <a:srcRect b="0" l="0" r="0" t="0"/>
          <a:stretch/>
        </p:blipFill>
        <p:spPr>
          <a:xfrm>
            <a:off x="6322060" y="1483360"/>
            <a:ext cx="5031740" cy="2379980"/>
          </a:xfrm>
          <a:prstGeom prst="rect">
            <a:avLst/>
          </a:prstGeom>
          <a:noFill/>
          <a:ln>
            <a:noFill/>
          </a:ln>
        </p:spPr>
      </p:pic>
      <p:pic>
        <p:nvPicPr>
          <p:cNvPr descr="Screenshot (190)" id="586" name="Google Shape;586;p68"/>
          <p:cNvPicPr preferRelativeResize="0"/>
          <p:nvPr/>
        </p:nvPicPr>
        <p:blipFill rotWithShape="1">
          <a:blip r:embed="rId5">
            <a:alphaModFix/>
          </a:blip>
          <a:srcRect b="0" l="0" r="0" t="0"/>
          <a:stretch/>
        </p:blipFill>
        <p:spPr>
          <a:xfrm>
            <a:off x="728980" y="2425700"/>
            <a:ext cx="4943475" cy="2414270"/>
          </a:xfrm>
          <a:prstGeom prst="rect">
            <a:avLst/>
          </a:prstGeom>
          <a:noFill/>
          <a:ln>
            <a:noFill/>
          </a:ln>
        </p:spPr>
      </p:pic>
      <p:pic>
        <p:nvPicPr>
          <p:cNvPr descr="Screenshot (189)" id="587" name="Google Shape;587;p68"/>
          <p:cNvPicPr preferRelativeResize="0"/>
          <p:nvPr/>
        </p:nvPicPr>
        <p:blipFill rotWithShape="1">
          <a:blip r:embed="rId6">
            <a:alphaModFix/>
          </a:blip>
          <a:srcRect b="0" l="0" r="0" t="0"/>
          <a:stretch/>
        </p:blipFill>
        <p:spPr>
          <a:xfrm>
            <a:off x="5243830" y="3990975"/>
            <a:ext cx="6774180" cy="2317115"/>
          </a:xfrm>
          <a:prstGeom prst="rect">
            <a:avLst/>
          </a:prstGeom>
          <a:noFill/>
          <a:ln>
            <a:noFill/>
          </a:ln>
        </p:spPr>
      </p:pic>
      <p:sp>
        <p:nvSpPr>
          <p:cNvPr id="588" name="Google Shape;588;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9"/>
          <p:cNvSpPr txBox="1"/>
          <p:nvPr>
            <p:ph type="title"/>
          </p:nvPr>
        </p:nvSpPr>
        <p:spPr>
          <a:xfrm>
            <a:off x="574675" y="0"/>
            <a:ext cx="11379835" cy="7283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Chỉ định tên cột biểu thức và văn bản:</a:t>
            </a:r>
            <a:endParaRPr/>
          </a:p>
        </p:txBody>
      </p:sp>
      <p:pic>
        <p:nvPicPr>
          <p:cNvPr descr="Screenshot (193)" id="594" name="Google Shape;594;p69"/>
          <p:cNvPicPr preferRelativeResize="0"/>
          <p:nvPr>
            <p:ph idx="1" type="body"/>
          </p:nvPr>
        </p:nvPicPr>
        <p:blipFill rotWithShape="1">
          <a:blip r:embed="rId3">
            <a:alphaModFix/>
          </a:blip>
          <a:srcRect b="0" l="0" r="0" t="0"/>
          <a:stretch/>
        </p:blipFill>
        <p:spPr>
          <a:xfrm>
            <a:off x="1221105" y="728980"/>
            <a:ext cx="7708265" cy="1878330"/>
          </a:xfrm>
          <a:prstGeom prst="rect">
            <a:avLst/>
          </a:prstGeom>
          <a:noFill/>
          <a:ln>
            <a:noFill/>
          </a:ln>
        </p:spPr>
      </p:pic>
      <p:pic>
        <p:nvPicPr>
          <p:cNvPr descr="Screenshot (194)" id="595" name="Google Shape;595;p69"/>
          <p:cNvPicPr preferRelativeResize="0"/>
          <p:nvPr/>
        </p:nvPicPr>
        <p:blipFill rotWithShape="1">
          <a:blip r:embed="rId4">
            <a:alphaModFix/>
          </a:blip>
          <a:srcRect b="0" l="0" r="0" t="0"/>
          <a:stretch/>
        </p:blipFill>
        <p:spPr>
          <a:xfrm>
            <a:off x="114300" y="2495550"/>
            <a:ext cx="4137660" cy="3045460"/>
          </a:xfrm>
          <a:prstGeom prst="rect">
            <a:avLst/>
          </a:prstGeom>
          <a:noFill/>
          <a:ln>
            <a:noFill/>
          </a:ln>
        </p:spPr>
      </p:pic>
      <p:pic>
        <p:nvPicPr>
          <p:cNvPr descr="Screenshot (195)" id="596" name="Google Shape;596;p69"/>
          <p:cNvPicPr preferRelativeResize="0"/>
          <p:nvPr/>
        </p:nvPicPr>
        <p:blipFill rotWithShape="1">
          <a:blip r:embed="rId5">
            <a:alphaModFix/>
          </a:blip>
          <a:srcRect b="0" l="0" r="0" t="0"/>
          <a:stretch/>
        </p:blipFill>
        <p:spPr>
          <a:xfrm>
            <a:off x="3710305" y="3006725"/>
            <a:ext cx="4385945" cy="2933065"/>
          </a:xfrm>
          <a:prstGeom prst="rect">
            <a:avLst/>
          </a:prstGeom>
          <a:noFill/>
          <a:ln>
            <a:noFill/>
          </a:ln>
        </p:spPr>
      </p:pic>
      <p:pic>
        <p:nvPicPr>
          <p:cNvPr descr="Screenshot (197)" id="597" name="Google Shape;597;p69"/>
          <p:cNvPicPr preferRelativeResize="0"/>
          <p:nvPr/>
        </p:nvPicPr>
        <p:blipFill rotWithShape="1">
          <a:blip r:embed="rId6">
            <a:alphaModFix/>
          </a:blip>
          <a:srcRect b="0" l="0" r="0" t="0"/>
          <a:stretch/>
        </p:blipFill>
        <p:spPr>
          <a:xfrm>
            <a:off x="7760970" y="3894455"/>
            <a:ext cx="4430395" cy="2963545"/>
          </a:xfrm>
          <a:prstGeom prst="rect">
            <a:avLst/>
          </a:prstGeom>
          <a:noFill/>
          <a:ln>
            <a:noFill/>
          </a:ln>
        </p:spPr>
      </p:pic>
      <p:sp>
        <p:nvSpPr>
          <p:cNvPr id="598" name="Google Shape;598;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DML ?</a:t>
            </a:r>
            <a:endParaRPr/>
          </a:p>
        </p:txBody>
      </p:sp>
      <p:sp>
        <p:nvSpPr>
          <p:cNvPr id="131" name="Google Shape;13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Là các lệnh được sử dụng để thao tác hoặc truy vấn dữ liệu trong các bảng. Các lệnh DML phổ biến bao gồm SELECT, INSERT, UPDATE và DELETE. </a:t>
            </a:r>
            <a:endParaRPr/>
          </a:p>
          <a:p>
            <a:pPr indent="-228600" lvl="0" marL="228600" rtl="0" algn="l">
              <a:lnSpc>
                <a:spcPct val="90000"/>
              </a:lnSpc>
              <a:spcBef>
                <a:spcPts val="1000"/>
              </a:spcBef>
              <a:spcAft>
                <a:spcPts val="0"/>
              </a:spcAft>
              <a:buClr>
                <a:schemeClr val="dk1"/>
              </a:buClr>
              <a:buSzPts val="2800"/>
              <a:buChar char="•"/>
            </a:pPr>
            <a:r>
              <a:rPr lang="en-US"/>
              <a:t>SELECT: Truy vấn dữ liệu từ cơ sở dữ liệu.</a:t>
            </a:r>
            <a:endParaRPr/>
          </a:p>
          <a:p>
            <a:pPr indent="-228600" lvl="0" marL="228600" rtl="0" algn="l">
              <a:lnSpc>
                <a:spcPct val="90000"/>
              </a:lnSpc>
              <a:spcBef>
                <a:spcPts val="1000"/>
              </a:spcBef>
              <a:spcAft>
                <a:spcPts val="0"/>
              </a:spcAft>
              <a:buClr>
                <a:schemeClr val="dk1"/>
              </a:buClr>
              <a:buSzPts val="2800"/>
              <a:buChar char="•"/>
            </a:pPr>
            <a:r>
              <a:rPr lang="en-US"/>
              <a:t>INSERT: Chèn dữ liệu mới vào bảng.</a:t>
            </a:r>
            <a:endParaRPr/>
          </a:p>
          <a:p>
            <a:pPr indent="-228600" lvl="0" marL="228600" rtl="0" algn="l">
              <a:lnSpc>
                <a:spcPct val="90000"/>
              </a:lnSpc>
              <a:spcBef>
                <a:spcPts val="1000"/>
              </a:spcBef>
              <a:spcAft>
                <a:spcPts val="0"/>
              </a:spcAft>
              <a:buClr>
                <a:schemeClr val="dk1"/>
              </a:buClr>
              <a:buSzPts val="2800"/>
              <a:buChar char="•"/>
            </a:pPr>
            <a:r>
              <a:rPr lang="en-US"/>
              <a:t>UPDATE: Cập nhật dữ liệu hiện có trong bảng.</a:t>
            </a:r>
            <a:endParaRPr/>
          </a:p>
          <a:p>
            <a:pPr indent="-228600" lvl="0" marL="228600" rtl="0" algn="l">
              <a:lnSpc>
                <a:spcPct val="90000"/>
              </a:lnSpc>
              <a:spcBef>
                <a:spcPts val="1000"/>
              </a:spcBef>
              <a:spcAft>
                <a:spcPts val="0"/>
              </a:spcAft>
              <a:buClr>
                <a:schemeClr val="dk1"/>
              </a:buClr>
              <a:buSzPts val="2800"/>
              <a:buChar char="•"/>
            </a:pPr>
            <a:r>
              <a:rPr lang="en-US"/>
              <a:t>DELETE: Xóa dữ liệu từ bảng.</a:t>
            </a:r>
            <a:endParaRPr/>
          </a:p>
        </p:txBody>
      </p:sp>
      <p:sp>
        <p:nvSpPr>
          <p:cNvPr id="132" name="Google Shape;13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0"/>
          <p:cNvSpPr txBox="1"/>
          <p:nvPr>
            <p:ph type="title"/>
          </p:nvPr>
        </p:nvSpPr>
        <p:spPr>
          <a:xfrm>
            <a:off x="838200" y="0"/>
            <a:ext cx="10515600" cy="9112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(&amp;&amp;)</a:t>
            </a:r>
            <a:endParaRPr/>
          </a:p>
        </p:txBody>
      </p:sp>
      <p:pic>
        <p:nvPicPr>
          <p:cNvPr descr="Screenshot (199)" id="604" name="Google Shape;604;p70"/>
          <p:cNvPicPr preferRelativeResize="0"/>
          <p:nvPr>
            <p:ph idx="1" type="body"/>
          </p:nvPr>
        </p:nvPicPr>
        <p:blipFill rotWithShape="1">
          <a:blip r:embed="rId3">
            <a:alphaModFix/>
          </a:blip>
          <a:srcRect b="0" l="0" r="0" t="0"/>
          <a:stretch/>
        </p:blipFill>
        <p:spPr>
          <a:xfrm>
            <a:off x="-635" y="770255"/>
            <a:ext cx="7416800" cy="2522855"/>
          </a:xfrm>
          <a:prstGeom prst="rect">
            <a:avLst/>
          </a:prstGeom>
          <a:noFill/>
          <a:ln>
            <a:noFill/>
          </a:ln>
        </p:spPr>
      </p:pic>
      <p:pic>
        <p:nvPicPr>
          <p:cNvPr descr="Screenshot (200)" id="605" name="Google Shape;605;p70"/>
          <p:cNvPicPr preferRelativeResize="0"/>
          <p:nvPr/>
        </p:nvPicPr>
        <p:blipFill rotWithShape="1">
          <a:blip r:embed="rId4">
            <a:alphaModFix/>
          </a:blip>
          <a:srcRect b="0" l="0" r="0" t="0"/>
          <a:stretch/>
        </p:blipFill>
        <p:spPr>
          <a:xfrm>
            <a:off x="7145020" y="1077595"/>
            <a:ext cx="4053205" cy="2740660"/>
          </a:xfrm>
          <a:prstGeom prst="rect">
            <a:avLst/>
          </a:prstGeom>
          <a:noFill/>
          <a:ln>
            <a:noFill/>
          </a:ln>
        </p:spPr>
      </p:pic>
      <p:pic>
        <p:nvPicPr>
          <p:cNvPr descr="Screenshot (201)" id="606" name="Google Shape;606;p70"/>
          <p:cNvPicPr preferRelativeResize="0"/>
          <p:nvPr/>
        </p:nvPicPr>
        <p:blipFill rotWithShape="1">
          <a:blip r:embed="rId5">
            <a:alphaModFix/>
          </a:blip>
          <a:srcRect b="0" l="0" r="0" t="0"/>
          <a:stretch/>
        </p:blipFill>
        <p:spPr>
          <a:xfrm>
            <a:off x="1464310" y="2880360"/>
            <a:ext cx="5278755" cy="3774440"/>
          </a:xfrm>
          <a:prstGeom prst="rect">
            <a:avLst/>
          </a:prstGeom>
          <a:noFill/>
          <a:ln>
            <a:noFill/>
          </a:ln>
        </p:spPr>
      </p:pic>
      <p:sp>
        <p:nvSpPr>
          <p:cNvPr id="607" name="Google Shape;607;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(&amp;&amp;)</a:t>
            </a:r>
            <a:endParaRPr/>
          </a:p>
        </p:txBody>
      </p:sp>
      <p:sp>
        <p:nvSpPr>
          <p:cNvPr id="613" name="Google Shape;613;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Sử dụng biến thay thế kép khi muốn sử dụng lại giá trị biến mà không cần nhập lại yêu cầu. Lời nhắc chỉ xuất hiện một lần </a:t>
            </a:r>
            <a:endParaRPr/>
          </a:p>
          <a:p>
            <a:pPr indent="0" lvl="0" marL="0" rtl="0" algn="l">
              <a:lnSpc>
                <a:spcPct val="90000"/>
              </a:lnSpc>
              <a:spcBef>
                <a:spcPts val="1000"/>
              </a:spcBef>
              <a:spcAft>
                <a:spcPts val="0"/>
              </a:spcAft>
              <a:buClr>
                <a:schemeClr val="dk1"/>
              </a:buClr>
              <a:buSzPts val="2800"/>
              <a:buNone/>
            </a:pPr>
            <a:r>
              <a:t/>
            </a:r>
            <a:endParaRPr/>
          </a:p>
        </p:txBody>
      </p:sp>
      <p:sp>
        <p:nvSpPr>
          <p:cNvPr id="614" name="Google Shape;614;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2"/>
          <p:cNvSpPr txBox="1"/>
          <p:nvPr>
            <p:ph type="title"/>
          </p:nvPr>
        </p:nvSpPr>
        <p:spPr>
          <a:xfrm>
            <a:off x="838200" y="0"/>
            <a:ext cx="10515600" cy="105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DEFINE Command</a:t>
            </a:r>
            <a:endParaRPr/>
          </a:p>
        </p:txBody>
      </p:sp>
      <p:pic>
        <p:nvPicPr>
          <p:cNvPr descr="Screenshot (203)" id="620" name="Google Shape;620;p72"/>
          <p:cNvPicPr preferRelativeResize="0"/>
          <p:nvPr>
            <p:ph idx="1" type="body"/>
          </p:nvPr>
        </p:nvPicPr>
        <p:blipFill rotWithShape="1">
          <a:blip r:embed="rId3">
            <a:alphaModFix/>
          </a:blip>
          <a:srcRect b="0" l="0" r="0" t="0"/>
          <a:stretch/>
        </p:blipFill>
        <p:spPr>
          <a:xfrm>
            <a:off x="1702435" y="1054735"/>
            <a:ext cx="7594600" cy="5401310"/>
          </a:xfrm>
          <a:prstGeom prst="rect">
            <a:avLst/>
          </a:prstGeom>
          <a:noFill/>
          <a:ln>
            <a:noFill/>
          </a:ln>
        </p:spPr>
      </p:pic>
      <p:sp>
        <p:nvSpPr>
          <p:cNvPr id="621" name="Google Shape;621;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Screenshot (134)" id="627" name="Google Shape;627;p73"/>
          <p:cNvPicPr preferRelativeResize="0"/>
          <p:nvPr>
            <p:ph idx="1" type="body"/>
          </p:nvPr>
        </p:nvPicPr>
        <p:blipFill rotWithShape="1">
          <a:blip r:embed="rId3">
            <a:alphaModFix/>
          </a:blip>
          <a:srcRect b="0" l="0" r="0" t="0"/>
          <a:stretch/>
        </p:blipFill>
        <p:spPr>
          <a:xfrm>
            <a:off x="838835" y="0"/>
            <a:ext cx="10269855" cy="6858000"/>
          </a:xfrm>
          <a:prstGeom prst="rect">
            <a:avLst/>
          </a:prstGeom>
          <a:noFill/>
          <a:ln>
            <a:noFill/>
          </a:ln>
        </p:spPr>
      </p:pic>
      <p:sp>
        <p:nvSpPr>
          <p:cNvPr id="628" name="Google Shape;628;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4"/>
          <p:cNvSpPr txBox="1"/>
          <p:nvPr>
            <p:ph type="title"/>
          </p:nvPr>
        </p:nvSpPr>
        <p:spPr>
          <a:xfrm>
            <a:off x="838835" y="365125"/>
            <a:ext cx="10514330" cy="13258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Chương 4: Sử dụng hàm Single_row functions</a:t>
            </a:r>
            <a:endParaRPr sz="4000"/>
          </a:p>
        </p:txBody>
      </p:sp>
      <p:sp>
        <p:nvSpPr>
          <p:cNvPr id="634" name="Google Shape;634;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Phân biệt single-row và multiple-row function</a:t>
            </a:r>
            <a:endParaRPr sz="2400"/>
          </a:p>
          <a:p>
            <a:pPr indent="-228600" lvl="0" marL="228600" rtl="0" algn="l">
              <a:lnSpc>
                <a:spcPct val="90000"/>
              </a:lnSpc>
              <a:spcBef>
                <a:spcPts val="1000"/>
              </a:spcBef>
              <a:spcAft>
                <a:spcPts val="0"/>
              </a:spcAft>
              <a:buClr>
                <a:schemeClr val="dk1"/>
              </a:buClr>
              <a:buSzPts val="2400"/>
              <a:buChar char="•"/>
            </a:pPr>
            <a:r>
              <a:rPr lang="en-US" sz="2400"/>
              <a:t>Hiểu và vận dụng một số hàm xử lý chuỗi</a:t>
            </a:r>
            <a:endParaRPr sz="2400"/>
          </a:p>
          <a:p>
            <a:pPr indent="-228600" lvl="0" marL="228600" rtl="0" algn="l">
              <a:lnSpc>
                <a:spcPct val="90000"/>
              </a:lnSpc>
              <a:spcBef>
                <a:spcPts val="1000"/>
              </a:spcBef>
              <a:spcAft>
                <a:spcPts val="0"/>
              </a:spcAft>
              <a:buClr>
                <a:schemeClr val="dk1"/>
              </a:buClr>
              <a:buSzPts val="2400"/>
              <a:buChar char="•"/>
            </a:pPr>
            <a:r>
              <a:rPr lang="en-US" sz="2400"/>
              <a:t>Hiểu và vận dụng một số hàm xử lý số học</a:t>
            </a:r>
            <a:endParaRPr sz="2400"/>
          </a:p>
          <a:p>
            <a:pPr indent="-228600" lvl="0" marL="228600" rtl="0" algn="l">
              <a:lnSpc>
                <a:spcPct val="90000"/>
              </a:lnSpc>
              <a:spcBef>
                <a:spcPts val="1000"/>
              </a:spcBef>
              <a:spcAft>
                <a:spcPts val="0"/>
              </a:spcAft>
              <a:buClr>
                <a:schemeClr val="dk1"/>
              </a:buClr>
              <a:buSzPts val="2400"/>
              <a:buChar char="•"/>
            </a:pPr>
            <a:r>
              <a:rPr lang="en-US" sz="2400"/>
              <a:t>Nhận biết các RR Date Format trong Oracle</a:t>
            </a:r>
            <a:endParaRPr sz="2400"/>
          </a:p>
          <a:p>
            <a:pPr indent="-228600" lvl="0" marL="228600" rtl="0" algn="l">
              <a:lnSpc>
                <a:spcPct val="90000"/>
              </a:lnSpc>
              <a:spcBef>
                <a:spcPts val="1000"/>
              </a:spcBef>
              <a:spcAft>
                <a:spcPts val="0"/>
              </a:spcAft>
              <a:buClr>
                <a:schemeClr val="dk1"/>
              </a:buClr>
              <a:buSzPts val="2400"/>
              <a:buChar char="•"/>
            </a:pPr>
            <a:r>
              <a:rPr lang="en-US" sz="2400"/>
              <a:t>Sử dụng SYSDATE, CURRENT_TIMESTAMP, CURRENT_DATE</a:t>
            </a:r>
            <a:endParaRPr sz="2400"/>
          </a:p>
          <a:p>
            <a:pPr indent="-228600" lvl="0" marL="228600" rtl="0" algn="l">
              <a:lnSpc>
                <a:spcPct val="90000"/>
              </a:lnSpc>
              <a:spcBef>
                <a:spcPts val="1000"/>
              </a:spcBef>
              <a:spcAft>
                <a:spcPts val="0"/>
              </a:spcAft>
              <a:buClr>
                <a:schemeClr val="dk1"/>
              </a:buClr>
              <a:buSzPts val="2400"/>
              <a:buChar char="•"/>
            </a:pPr>
            <a:r>
              <a:rPr lang="en-US" sz="2400"/>
              <a:t>Các phép tính số học với kiểu dữ liệu thời gian</a:t>
            </a:r>
            <a:endParaRPr sz="2400"/>
          </a:p>
          <a:p>
            <a:pPr indent="-228600" lvl="0" marL="228600" rtl="0" algn="l">
              <a:lnSpc>
                <a:spcPct val="90000"/>
              </a:lnSpc>
              <a:spcBef>
                <a:spcPts val="1000"/>
              </a:spcBef>
              <a:spcAft>
                <a:spcPts val="0"/>
              </a:spcAft>
              <a:buClr>
                <a:schemeClr val="dk1"/>
              </a:buClr>
              <a:buSzPts val="2400"/>
              <a:buChar char="•"/>
            </a:pPr>
            <a:r>
              <a:rPr lang="en-US" sz="2400"/>
              <a:t>Hiểu và vận dụng một số hàm xử lý kiểu dữ liệu thời gian</a:t>
            </a:r>
            <a:endParaRPr sz="2400"/>
          </a:p>
        </p:txBody>
      </p:sp>
      <p:sp>
        <p:nvSpPr>
          <p:cNvPr id="635" name="Google Shape;635;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Hai kiểu hàm của SQL:</a:t>
            </a:r>
            <a:endParaRPr/>
          </a:p>
        </p:txBody>
      </p:sp>
      <p:pic>
        <p:nvPicPr>
          <p:cNvPr descr="Screenshot (205)" id="641" name="Google Shape;641;p75"/>
          <p:cNvPicPr preferRelativeResize="0"/>
          <p:nvPr>
            <p:ph idx="1" type="body"/>
          </p:nvPr>
        </p:nvPicPr>
        <p:blipFill rotWithShape="1">
          <a:blip r:embed="rId3">
            <a:alphaModFix/>
          </a:blip>
          <a:srcRect b="0" l="0" r="0" t="0"/>
          <a:stretch/>
        </p:blipFill>
        <p:spPr>
          <a:xfrm>
            <a:off x="1456690" y="1525270"/>
            <a:ext cx="9533890" cy="4968875"/>
          </a:xfrm>
          <a:prstGeom prst="rect">
            <a:avLst/>
          </a:prstGeom>
          <a:noFill/>
          <a:ln>
            <a:noFill/>
          </a:ln>
        </p:spPr>
      </p:pic>
      <p:sp>
        <p:nvSpPr>
          <p:cNvPr id="642" name="Google Shape;642;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Single-Row Functions</a:t>
            </a:r>
            <a:endParaRPr/>
          </a:p>
        </p:txBody>
      </p:sp>
      <p:sp>
        <p:nvSpPr>
          <p:cNvPr id="648" name="Google Shape;648;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Hàm được áp dụng cho từng hàng riêng lẻ trong kết quả truy vấn</a:t>
            </a:r>
            <a:endParaRPr/>
          </a:p>
          <a:p>
            <a:pPr indent="-228600" lvl="0" marL="228600" rtl="0" algn="l">
              <a:lnSpc>
                <a:spcPct val="90000"/>
              </a:lnSpc>
              <a:spcBef>
                <a:spcPts val="1000"/>
              </a:spcBef>
              <a:spcAft>
                <a:spcPts val="0"/>
              </a:spcAft>
              <a:buClr>
                <a:schemeClr val="dk1"/>
              </a:buClr>
              <a:buSzPts val="2800"/>
              <a:buChar char="•"/>
            </a:pPr>
            <a:r>
              <a:rPr lang="en-US"/>
              <a:t>Hàm nhận một giá trị và trả về một giá trị</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Thường được sử dụng để thực hiện các thao tác tính toán hoặc biến đổi dữ liệu trên một hàng dữ liệu cụ thể </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
        <p:nvSpPr>
          <p:cNvPr id="649" name="Google Shape;649;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Single-Row Functions</a:t>
            </a:r>
            <a:endParaRPr/>
          </a:p>
        </p:txBody>
      </p:sp>
      <p:pic>
        <p:nvPicPr>
          <p:cNvPr descr="Screenshot (209)" id="655" name="Google Shape;655;p77"/>
          <p:cNvPicPr preferRelativeResize="0"/>
          <p:nvPr>
            <p:ph idx="1" type="body"/>
          </p:nvPr>
        </p:nvPicPr>
        <p:blipFill rotWithShape="1">
          <a:blip r:embed="rId3">
            <a:alphaModFix/>
          </a:blip>
          <a:srcRect b="0" l="0" r="0" t="0"/>
          <a:stretch/>
        </p:blipFill>
        <p:spPr>
          <a:xfrm>
            <a:off x="1654175" y="1447800"/>
            <a:ext cx="8941435" cy="5311140"/>
          </a:xfrm>
          <a:prstGeom prst="rect">
            <a:avLst/>
          </a:prstGeom>
          <a:noFill/>
          <a:ln>
            <a:noFill/>
          </a:ln>
        </p:spPr>
      </p:pic>
      <p:sp>
        <p:nvSpPr>
          <p:cNvPr id="656" name="Google Shape;656;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Single-Row Functions</a:t>
            </a:r>
            <a:endParaRPr/>
          </a:p>
        </p:txBody>
      </p:sp>
      <p:sp>
        <p:nvSpPr>
          <p:cNvPr id="662" name="Google Shape;662;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Character functions: chấp nhận đâì vào là kí tự, có thể trả về giá trị kí tự và số</a:t>
            </a:r>
            <a:endParaRPr/>
          </a:p>
          <a:p>
            <a:pPr indent="-228600" lvl="0" marL="228600" rtl="0" algn="l">
              <a:lnSpc>
                <a:spcPct val="90000"/>
              </a:lnSpc>
              <a:spcBef>
                <a:spcPts val="1000"/>
              </a:spcBef>
              <a:spcAft>
                <a:spcPts val="0"/>
              </a:spcAft>
              <a:buClr>
                <a:schemeClr val="dk1"/>
              </a:buClr>
              <a:buSzPts val="2800"/>
              <a:buChar char="•"/>
            </a:pPr>
            <a:r>
              <a:rPr lang="en-US"/>
              <a:t>Number functions: chấp nhận đầu vào là số và trả về giá trị số</a:t>
            </a:r>
            <a:endParaRPr/>
          </a:p>
          <a:p>
            <a:pPr indent="-228600" lvl="0" marL="228600" rtl="0" algn="l">
              <a:lnSpc>
                <a:spcPct val="90000"/>
              </a:lnSpc>
              <a:spcBef>
                <a:spcPts val="1000"/>
              </a:spcBef>
              <a:spcAft>
                <a:spcPts val="0"/>
              </a:spcAft>
              <a:buClr>
                <a:schemeClr val="dk1"/>
              </a:buClr>
              <a:buSzPts val="2800"/>
              <a:buChar char="•"/>
            </a:pPr>
            <a:r>
              <a:rPr lang="en-US"/>
              <a:t>Date functions: hoạt động trên các giá trị của kiểu dữ liệu DATE</a:t>
            </a:r>
            <a:endParaRPr/>
          </a:p>
          <a:p>
            <a:pPr indent="-228600" lvl="0" marL="228600" rtl="0" algn="l">
              <a:lnSpc>
                <a:spcPct val="90000"/>
              </a:lnSpc>
              <a:spcBef>
                <a:spcPts val="1000"/>
              </a:spcBef>
              <a:spcAft>
                <a:spcPts val="0"/>
              </a:spcAft>
              <a:buClr>
                <a:schemeClr val="dk1"/>
              </a:buClr>
              <a:buSzPts val="2800"/>
              <a:buChar char="•"/>
            </a:pPr>
            <a:r>
              <a:rPr lang="en-US"/>
              <a:t>Conversion functions: chuyển đổi từ kiểu dữ liệu này sang kiểu dữ liệu khác</a:t>
            </a:r>
            <a:endParaRPr/>
          </a:p>
          <a:p>
            <a:pPr indent="-228600" lvl="0" marL="228600" rtl="0" algn="l">
              <a:lnSpc>
                <a:spcPct val="90000"/>
              </a:lnSpc>
              <a:spcBef>
                <a:spcPts val="1000"/>
              </a:spcBef>
              <a:spcAft>
                <a:spcPts val="0"/>
              </a:spcAft>
              <a:buClr>
                <a:schemeClr val="dk1"/>
              </a:buClr>
              <a:buSzPts val="2800"/>
              <a:buChar char="•"/>
            </a:pPr>
            <a:r>
              <a:rPr lang="en-US"/>
              <a:t>General functions: các function không nằm trong 4 nhóm còn lại và xử lí giá trị NULL</a:t>
            </a:r>
            <a:endParaRPr/>
          </a:p>
        </p:txBody>
      </p:sp>
      <p:sp>
        <p:nvSpPr>
          <p:cNvPr id="663" name="Google Shape;663;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9"/>
          <p:cNvSpPr txBox="1"/>
          <p:nvPr>
            <p:ph type="title"/>
          </p:nvPr>
        </p:nvSpPr>
        <p:spPr>
          <a:xfrm>
            <a:off x="838200" y="136526"/>
            <a:ext cx="10515600" cy="12487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Character Functions</a:t>
            </a:r>
            <a:endParaRPr/>
          </a:p>
        </p:txBody>
      </p:sp>
      <p:sp>
        <p:nvSpPr>
          <p:cNvPr id="669" name="Google Shape;669;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70" name="Google Shape;670;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id="671" name="Google Shape;671;p79"/>
          <p:cNvPicPr preferRelativeResize="0"/>
          <p:nvPr/>
        </p:nvPicPr>
        <p:blipFill rotWithShape="1">
          <a:blip r:embed="rId3">
            <a:alphaModFix/>
          </a:blip>
          <a:srcRect b="0" l="0" r="0" t="0"/>
          <a:stretch/>
        </p:blipFill>
        <p:spPr>
          <a:xfrm>
            <a:off x="905645" y="1199122"/>
            <a:ext cx="9588510" cy="54234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DDL ?</a:t>
            </a:r>
            <a:endParaRPr/>
          </a:p>
        </p:txBody>
      </p:sp>
      <p:sp>
        <p:nvSpPr>
          <p:cNvPr id="138" name="Google Shape;13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Nhóm này chứa các lệnh được sử dụng để định nghĩa cấu trúc của cơ sở dữ liệu và các đối tượng trong cơ sở dữ liệu. Các lệnh DDL bao gồm CREATE, ALTER và DROP.</a:t>
            </a:r>
            <a:endParaRPr/>
          </a:p>
          <a:p>
            <a:pPr indent="-228600" lvl="0" marL="228600" rtl="0" algn="l">
              <a:lnSpc>
                <a:spcPct val="90000"/>
              </a:lnSpc>
              <a:spcBef>
                <a:spcPts val="1000"/>
              </a:spcBef>
              <a:spcAft>
                <a:spcPts val="0"/>
              </a:spcAft>
              <a:buClr>
                <a:schemeClr val="dk1"/>
              </a:buClr>
              <a:buSzPts val="2800"/>
              <a:buChar char="•"/>
            </a:pPr>
            <a:r>
              <a:rPr lang="en-US"/>
              <a:t>CREATE: Tạo mới một đối tượng trong cơ sở dữ liệu như bảng, chỉ mục, hoặc chế độ xem.</a:t>
            </a:r>
            <a:endParaRPr/>
          </a:p>
          <a:p>
            <a:pPr indent="-228600" lvl="0" marL="228600" rtl="0" algn="l">
              <a:lnSpc>
                <a:spcPct val="90000"/>
              </a:lnSpc>
              <a:spcBef>
                <a:spcPts val="1000"/>
              </a:spcBef>
              <a:spcAft>
                <a:spcPts val="0"/>
              </a:spcAft>
              <a:buClr>
                <a:schemeClr val="dk1"/>
              </a:buClr>
              <a:buSzPts val="2800"/>
              <a:buChar char="•"/>
            </a:pPr>
            <a:r>
              <a:rPr lang="en-US"/>
              <a:t>ALTER: Thay đổi cấu trúc của một đối tượng đã tồn tại, ví dụ như thêm cột vào bảng.</a:t>
            </a:r>
            <a:endParaRPr/>
          </a:p>
          <a:p>
            <a:pPr indent="-228600" lvl="0" marL="228600" rtl="0" algn="l">
              <a:lnSpc>
                <a:spcPct val="90000"/>
              </a:lnSpc>
              <a:spcBef>
                <a:spcPts val="1000"/>
              </a:spcBef>
              <a:spcAft>
                <a:spcPts val="0"/>
              </a:spcAft>
              <a:buClr>
                <a:schemeClr val="dk1"/>
              </a:buClr>
              <a:buSzPts val="2800"/>
              <a:buChar char="•"/>
            </a:pPr>
            <a:r>
              <a:rPr lang="en-US"/>
              <a:t>DROP: Xóa một đối tượng từ cơ sở dữ liệu, chẳng hạn như bảng hoặc chỉ mục.</a:t>
            </a:r>
            <a:endParaRPr/>
          </a:p>
        </p:txBody>
      </p:sp>
      <p:sp>
        <p:nvSpPr>
          <p:cNvPr id="139" name="Google Shape;13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chuyển đổi kiểu chữ:</a:t>
            </a:r>
            <a:endParaRPr/>
          </a:p>
        </p:txBody>
      </p:sp>
      <p:pic>
        <p:nvPicPr>
          <p:cNvPr descr="Screenshot (212)" id="677" name="Google Shape;677;p80"/>
          <p:cNvPicPr preferRelativeResize="0"/>
          <p:nvPr>
            <p:ph idx="1" type="body"/>
          </p:nvPr>
        </p:nvPicPr>
        <p:blipFill rotWithShape="1">
          <a:blip r:embed="rId3">
            <a:alphaModFix/>
          </a:blip>
          <a:srcRect b="0" l="0" r="0" t="0"/>
          <a:stretch/>
        </p:blipFill>
        <p:spPr>
          <a:xfrm>
            <a:off x="838200" y="1780540"/>
            <a:ext cx="10708640" cy="3972560"/>
          </a:xfrm>
          <a:prstGeom prst="rect">
            <a:avLst/>
          </a:prstGeom>
          <a:noFill/>
          <a:ln>
            <a:noFill/>
          </a:ln>
        </p:spPr>
      </p:pic>
      <p:sp>
        <p:nvSpPr>
          <p:cNvPr id="678" name="Google Shape;678;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1"/>
          <p:cNvSpPr txBox="1"/>
          <p:nvPr>
            <p:ph type="title"/>
          </p:nvPr>
        </p:nvSpPr>
        <p:spPr>
          <a:xfrm>
            <a:off x="838200" y="0"/>
            <a:ext cx="10515600" cy="8134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descr="Screenshot (213) - Copy" id="684" name="Google Shape;684;p81"/>
          <p:cNvPicPr preferRelativeResize="0"/>
          <p:nvPr>
            <p:ph idx="1" type="body"/>
          </p:nvPr>
        </p:nvPicPr>
        <p:blipFill rotWithShape="1">
          <a:blip r:embed="rId3">
            <a:alphaModFix/>
          </a:blip>
          <a:srcRect b="0" l="0" r="0" t="0"/>
          <a:stretch/>
        </p:blipFill>
        <p:spPr>
          <a:xfrm>
            <a:off x="0" y="813435"/>
            <a:ext cx="5877560" cy="2066925"/>
          </a:xfrm>
          <a:prstGeom prst="rect">
            <a:avLst/>
          </a:prstGeom>
          <a:noFill/>
          <a:ln>
            <a:noFill/>
          </a:ln>
        </p:spPr>
      </p:pic>
      <p:pic>
        <p:nvPicPr>
          <p:cNvPr descr="Screenshot (213)" id="685" name="Google Shape;685;p81"/>
          <p:cNvPicPr preferRelativeResize="0"/>
          <p:nvPr/>
        </p:nvPicPr>
        <p:blipFill rotWithShape="1">
          <a:blip r:embed="rId4">
            <a:alphaModFix/>
          </a:blip>
          <a:srcRect b="0" l="0" r="0" t="0"/>
          <a:stretch/>
        </p:blipFill>
        <p:spPr>
          <a:xfrm>
            <a:off x="392430" y="3157220"/>
            <a:ext cx="5339080" cy="2735580"/>
          </a:xfrm>
          <a:prstGeom prst="rect">
            <a:avLst/>
          </a:prstGeom>
          <a:noFill/>
          <a:ln>
            <a:noFill/>
          </a:ln>
        </p:spPr>
      </p:pic>
      <p:pic>
        <p:nvPicPr>
          <p:cNvPr descr="Screenshot (214) - Copy" id="686" name="Google Shape;686;p81"/>
          <p:cNvPicPr preferRelativeResize="0"/>
          <p:nvPr/>
        </p:nvPicPr>
        <p:blipFill rotWithShape="1">
          <a:blip r:embed="rId5">
            <a:alphaModFix/>
          </a:blip>
          <a:srcRect b="0" l="0" r="0" t="0"/>
          <a:stretch/>
        </p:blipFill>
        <p:spPr>
          <a:xfrm>
            <a:off x="6228080" y="812800"/>
            <a:ext cx="5964555" cy="2344420"/>
          </a:xfrm>
          <a:prstGeom prst="rect">
            <a:avLst/>
          </a:prstGeom>
          <a:noFill/>
          <a:ln>
            <a:noFill/>
          </a:ln>
        </p:spPr>
      </p:pic>
      <p:pic>
        <p:nvPicPr>
          <p:cNvPr descr="Screenshot (214)" id="687" name="Google Shape;687;p81"/>
          <p:cNvPicPr preferRelativeResize="0"/>
          <p:nvPr/>
        </p:nvPicPr>
        <p:blipFill rotWithShape="1">
          <a:blip r:embed="rId6">
            <a:alphaModFix/>
          </a:blip>
          <a:srcRect b="0" l="0" r="0" t="0"/>
          <a:stretch/>
        </p:blipFill>
        <p:spPr>
          <a:xfrm>
            <a:off x="6360160" y="3157220"/>
            <a:ext cx="5831840" cy="2735580"/>
          </a:xfrm>
          <a:prstGeom prst="rect">
            <a:avLst/>
          </a:prstGeom>
          <a:noFill/>
          <a:ln>
            <a:noFill/>
          </a:ln>
        </p:spPr>
      </p:pic>
      <p:sp>
        <p:nvSpPr>
          <p:cNvPr id="688" name="Google Shape;688;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xử lí kí tự </a:t>
            </a:r>
            <a:endParaRPr/>
          </a:p>
        </p:txBody>
      </p:sp>
      <p:sp>
        <p:nvSpPr>
          <p:cNvPr id="694" name="Google Shape;694;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95" name="Google Shape;695;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id="696" name="Google Shape;696;p82"/>
          <p:cNvPicPr preferRelativeResize="0"/>
          <p:nvPr/>
        </p:nvPicPr>
        <p:blipFill rotWithShape="1">
          <a:blip r:embed="rId3">
            <a:alphaModFix/>
          </a:blip>
          <a:srcRect b="0" l="0" r="0" t="0"/>
          <a:stretch/>
        </p:blipFill>
        <p:spPr>
          <a:xfrm>
            <a:off x="919875" y="1680350"/>
            <a:ext cx="10250041" cy="2554375"/>
          </a:xfrm>
          <a:prstGeom prst="rect">
            <a:avLst/>
          </a:prstGeom>
          <a:noFill/>
          <a:ln>
            <a:noFill/>
          </a:ln>
        </p:spPr>
      </p:pic>
      <p:pic>
        <p:nvPicPr>
          <p:cNvPr id="697" name="Google Shape;697;p82"/>
          <p:cNvPicPr preferRelativeResize="0"/>
          <p:nvPr/>
        </p:nvPicPr>
        <p:blipFill rotWithShape="1">
          <a:blip r:embed="rId4">
            <a:alphaModFix/>
          </a:blip>
          <a:srcRect b="0" l="0" r="0" t="0"/>
          <a:stretch/>
        </p:blipFill>
        <p:spPr>
          <a:xfrm>
            <a:off x="1022084" y="4234725"/>
            <a:ext cx="4353533" cy="752580"/>
          </a:xfrm>
          <a:prstGeom prst="rect">
            <a:avLst/>
          </a:prstGeom>
          <a:noFill/>
          <a:ln>
            <a:noFill/>
          </a:ln>
        </p:spPr>
      </p:pic>
      <p:pic>
        <p:nvPicPr>
          <p:cNvPr id="698" name="Google Shape;698;p82"/>
          <p:cNvPicPr preferRelativeResize="0"/>
          <p:nvPr/>
        </p:nvPicPr>
        <p:blipFill rotWithShape="1">
          <a:blip r:embed="rId5">
            <a:alphaModFix/>
          </a:blip>
          <a:srcRect b="0" l="0" r="0" t="0"/>
          <a:stretch/>
        </p:blipFill>
        <p:spPr>
          <a:xfrm>
            <a:off x="7334072" y="4172968"/>
            <a:ext cx="2553056" cy="924054"/>
          </a:xfrm>
          <a:prstGeom prst="rect">
            <a:avLst/>
          </a:prstGeom>
          <a:noFill/>
          <a:ln>
            <a:noFill/>
          </a:ln>
        </p:spPr>
      </p:pic>
      <p:pic>
        <p:nvPicPr>
          <p:cNvPr id="699" name="Google Shape;699;p82"/>
          <p:cNvPicPr preferRelativeResize="0"/>
          <p:nvPr/>
        </p:nvPicPr>
        <p:blipFill rotWithShape="1">
          <a:blip r:embed="rId6">
            <a:alphaModFix/>
          </a:blip>
          <a:srcRect b="0" l="0" r="0" t="0"/>
          <a:stretch/>
        </p:blipFill>
        <p:spPr>
          <a:xfrm>
            <a:off x="1480207" y="5053608"/>
            <a:ext cx="3515216" cy="857370"/>
          </a:xfrm>
          <a:prstGeom prst="rect">
            <a:avLst/>
          </a:prstGeom>
          <a:noFill/>
          <a:ln>
            <a:noFill/>
          </a:ln>
        </p:spPr>
      </p:pic>
      <p:pic>
        <p:nvPicPr>
          <p:cNvPr id="700" name="Google Shape;700;p82"/>
          <p:cNvPicPr preferRelativeResize="0"/>
          <p:nvPr/>
        </p:nvPicPr>
        <p:blipFill rotWithShape="1">
          <a:blip r:embed="rId7">
            <a:alphaModFix/>
          </a:blip>
          <a:srcRect b="0" l="0" r="0" t="0"/>
          <a:stretch/>
        </p:blipFill>
        <p:spPr>
          <a:xfrm>
            <a:off x="7196579" y="5127899"/>
            <a:ext cx="3086531" cy="97168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83"/>
          <p:cNvSpPr txBox="1"/>
          <p:nvPr>
            <p:ph type="title"/>
          </p:nvPr>
        </p:nvSpPr>
        <p:spPr>
          <a:xfrm>
            <a:off x="838200" y="0"/>
            <a:ext cx="10515600" cy="723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 SUBSTR:</a:t>
            </a:r>
            <a:endParaRPr/>
          </a:p>
        </p:txBody>
      </p:sp>
      <p:pic>
        <p:nvPicPr>
          <p:cNvPr descr="Screenshot (254) - Copy" id="706" name="Google Shape;706;p83"/>
          <p:cNvPicPr preferRelativeResize="0"/>
          <p:nvPr>
            <p:ph idx="1" type="body"/>
          </p:nvPr>
        </p:nvPicPr>
        <p:blipFill rotWithShape="1">
          <a:blip r:embed="rId3">
            <a:alphaModFix/>
          </a:blip>
          <a:srcRect b="0" l="0" r="0" t="0"/>
          <a:stretch/>
        </p:blipFill>
        <p:spPr>
          <a:xfrm>
            <a:off x="117475" y="1202055"/>
            <a:ext cx="6786880" cy="1294130"/>
          </a:xfrm>
          <a:prstGeom prst="rect">
            <a:avLst/>
          </a:prstGeom>
          <a:noFill/>
          <a:ln>
            <a:noFill/>
          </a:ln>
        </p:spPr>
      </p:pic>
      <p:pic>
        <p:nvPicPr>
          <p:cNvPr descr="Screenshot (254)" id="707" name="Google Shape;707;p83"/>
          <p:cNvPicPr preferRelativeResize="0"/>
          <p:nvPr/>
        </p:nvPicPr>
        <p:blipFill rotWithShape="1">
          <a:blip r:embed="rId4">
            <a:alphaModFix/>
          </a:blip>
          <a:srcRect b="0" l="0" r="0" t="0"/>
          <a:stretch/>
        </p:blipFill>
        <p:spPr>
          <a:xfrm>
            <a:off x="7349490" y="1242060"/>
            <a:ext cx="4665980" cy="1254125"/>
          </a:xfrm>
          <a:prstGeom prst="rect">
            <a:avLst/>
          </a:prstGeom>
          <a:noFill/>
          <a:ln>
            <a:noFill/>
          </a:ln>
        </p:spPr>
      </p:pic>
      <p:pic>
        <p:nvPicPr>
          <p:cNvPr descr="Screenshot (255) - Copy" id="708" name="Google Shape;708;p83"/>
          <p:cNvPicPr preferRelativeResize="0"/>
          <p:nvPr/>
        </p:nvPicPr>
        <p:blipFill rotWithShape="1">
          <a:blip r:embed="rId5">
            <a:alphaModFix/>
          </a:blip>
          <a:srcRect b="0" l="0" r="0" t="0"/>
          <a:stretch/>
        </p:blipFill>
        <p:spPr>
          <a:xfrm>
            <a:off x="68580" y="3533775"/>
            <a:ext cx="6602095" cy="1304290"/>
          </a:xfrm>
          <a:prstGeom prst="rect">
            <a:avLst/>
          </a:prstGeom>
          <a:noFill/>
          <a:ln>
            <a:noFill/>
          </a:ln>
        </p:spPr>
      </p:pic>
      <p:pic>
        <p:nvPicPr>
          <p:cNvPr descr="Screenshot (255)" id="709" name="Google Shape;709;p83"/>
          <p:cNvPicPr preferRelativeResize="0"/>
          <p:nvPr/>
        </p:nvPicPr>
        <p:blipFill rotWithShape="1">
          <a:blip r:embed="rId6">
            <a:alphaModFix/>
          </a:blip>
          <a:srcRect b="0" l="0" r="0" t="0"/>
          <a:stretch/>
        </p:blipFill>
        <p:spPr>
          <a:xfrm>
            <a:off x="7349490" y="3533775"/>
            <a:ext cx="4434840" cy="1564640"/>
          </a:xfrm>
          <a:prstGeom prst="rect">
            <a:avLst/>
          </a:prstGeom>
          <a:noFill/>
          <a:ln>
            <a:noFill/>
          </a:ln>
        </p:spPr>
      </p:pic>
      <p:sp>
        <p:nvSpPr>
          <p:cNvPr id="710" name="Google Shape;710;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84"/>
          <p:cNvSpPr txBox="1"/>
          <p:nvPr>
            <p:ph type="title"/>
          </p:nvPr>
        </p:nvSpPr>
        <p:spPr>
          <a:xfrm>
            <a:off x="838200" y="0"/>
            <a:ext cx="10515600" cy="9740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descr="Screenshot (216)" id="716" name="Google Shape;716;p84"/>
          <p:cNvPicPr preferRelativeResize="0"/>
          <p:nvPr>
            <p:ph idx="1" type="body"/>
          </p:nvPr>
        </p:nvPicPr>
        <p:blipFill rotWithShape="1">
          <a:blip r:embed="rId3">
            <a:alphaModFix/>
          </a:blip>
          <a:srcRect b="0" l="0" r="0" t="0"/>
          <a:stretch/>
        </p:blipFill>
        <p:spPr>
          <a:xfrm>
            <a:off x="2926080" y="697230"/>
            <a:ext cx="6925310" cy="6160770"/>
          </a:xfrm>
          <a:prstGeom prst="rect">
            <a:avLst/>
          </a:prstGeom>
          <a:noFill/>
          <a:ln>
            <a:noFill/>
          </a:ln>
        </p:spPr>
      </p:pic>
      <p:sp>
        <p:nvSpPr>
          <p:cNvPr id="717" name="Google Shape;717;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85"/>
          <p:cNvSpPr txBox="1"/>
          <p:nvPr>
            <p:ph type="title"/>
          </p:nvPr>
        </p:nvSpPr>
        <p:spPr>
          <a:xfrm>
            <a:off x="838200" y="0"/>
            <a:ext cx="10515600" cy="9436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descr="Screenshot (217)" id="723" name="Google Shape;723;p85"/>
          <p:cNvPicPr preferRelativeResize="0"/>
          <p:nvPr>
            <p:ph idx="1" type="body"/>
          </p:nvPr>
        </p:nvPicPr>
        <p:blipFill rotWithShape="1">
          <a:blip r:embed="rId3">
            <a:alphaModFix/>
          </a:blip>
          <a:srcRect b="0" l="0" r="0" t="0"/>
          <a:stretch/>
        </p:blipFill>
        <p:spPr>
          <a:xfrm>
            <a:off x="3256280" y="654050"/>
            <a:ext cx="6645275" cy="6104255"/>
          </a:xfrm>
          <a:prstGeom prst="rect">
            <a:avLst/>
          </a:prstGeom>
          <a:noFill/>
          <a:ln>
            <a:noFill/>
          </a:ln>
        </p:spPr>
      </p:pic>
      <p:sp>
        <p:nvSpPr>
          <p:cNvPr id="724" name="Google Shape;724;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Lồng hàm :</a:t>
            </a:r>
            <a:endParaRPr/>
          </a:p>
        </p:txBody>
      </p:sp>
      <p:sp>
        <p:nvSpPr>
          <p:cNvPr id="730" name="Google Shape;730;p8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Single-row functions có thể được lồng vào nhau ở bất kì cấp độ nào</a:t>
            </a:r>
            <a:endParaRPr/>
          </a:p>
          <a:p>
            <a:pPr indent="-228600" lvl="0" marL="228600" rtl="0" algn="l">
              <a:lnSpc>
                <a:spcPct val="90000"/>
              </a:lnSpc>
              <a:spcBef>
                <a:spcPts val="1000"/>
              </a:spcBef>
              <a:spcAft>
                <a:spcPts val="0"/>
              </a:spcAft>
              <a:buClr>
                <a:schemeClr val="dk1"/>
              </a:buClr>
              <a:buSzPts val="2800"/>
              <a:buChar char="•"/>
            </a:pPr>
            <a:r>
              <a:rPr lang="en-US"/>
              <a:t>Các hàm Single-row functions có thể được lồng ở bất kì độ sâu nào </a:t>
            </a:r>
            <a:endParaRPr/>
          </a:p>
          <a:p>
            <a:pPr indent="-228600" lvl="0" marL="228600" rtl="0" algn="l">
              <a:lnSpc>
                <a:spcPct val="90000"/>
              </a:lnSpc>
              <a:spcBef>
                <a:spcPts val="1000"/>
              </a:spcBef>
              <a:spcAft>
                <a:spcPts val="0"/>
              </a:spcAft>
              <a:buClr>
                <a:schemeClr val="dk1"/>
              </a:buClr>
              <a:buSzPts val="2800"/>
              <a:buChar char="•"/>
            </a:pPr>
            <a:r>
              <a:rPr lang="en-US"/>
              <a:t>Các hàm lồng nhau được đánh giá từ mức trong đến mức ngoài cùng</a:t>
            </a:r>
            <a:endParaRPr/>
          </a:p>
          <a:p>
            <a:pPr indent="0" lvl="0" marL="0" rtl="0" algn="l">
              <a:lnSpc>
                <a:spcPct val="90000"/>
              </a:lnSpc>
              <a:spcBef>
                <a:spcPts val="1000"/>
              </a:spcBef>
              <a:spcAft>
                <a:spcPts val="0"/>
              </a:spcAft>
              <a:buClr>
                <a:schemeClr val="dk1"/>
              </a:buClr>
              <a:buSzPts val="2800"/>
              <a:buNone/>
            </a:pPr>
            <a:r>
              <a:t/>
            </a:r>
            <a:endParaRPr/>
          </a:p>
        </p:txBody>
      </p:sp>
      <p:sp>
        <p:nvSpPr>
          <p:cNvPr id="731" name="Google Shape;731;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87"/>
          <p:cNvSpPr txBox="1"/>
          <p:nvPr>
            <p:ph type="title"/>
          </p:nvPr>
        </p:nvSpPr>
        <p:spPr>
          <a:xfrm>
            <a:off x="838200" y="0"/>
            <a:ext cx="10515600" cy="8997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descr="Screenshot (219)" id="737" name="Google Shape;737;p87"/>
          <p:cNvPicPr preferRelativeResize="0"/>
          <p:nvPr>
            <p:ph idx="1" type="body"/>
          </p:nvPr>
        </p:nvPicPr>
        <p:blipFill rotWithShape="1">
          <a:blip r:embed="rId3">
            <a:alphaModFix/>
          </a:blip>
          <a:srcRect b="0" l="0" r="0" t="0"/>
          <a:stretch/>
        </p:blipFill>
        <p:spPr>
          <a:xfrm>
            <a:off x="3224488" y="397510"/>
            <a:ext cx="6411595" cy="6323965"/>
          </a:xfrm>
          <a:prstGeom prst="rect">
            <a:avLst/>
          </a:prstGeom>
          <a:noFill/>
          <a:ln>
            <a:noFill/>
          </a:ln>
        </p:spPr>
      </p:pic>
      <p:sp>
        <p:nvSpPr>
          <p:cNvPr id="738" name="Google Shape;738;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số học:</a:t>
            </a:r>
            <a:endParaRPr/>
          </a:p>
        </p:txBody>
      </p:sp>
      <p:sp>
        <p:nvSpPr>
          <p:cNvPr id="744" name="Google Shape;744;p88"/>
          <p:cNvSpPr txBox="1"/>
          <p:nvPr/>
        </p:nvSpPr>
        <p:spPr>
          <a:xfrm>
            <a:off x="11107420" y="4102735"/>
            <a:ext cx="406400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5" name="Google Shape;745;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46" name="Google Shape;746;p8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id="747" name="Google Shape;747;p88"/>
          <p:cNvPicPr preferRelativeResize="0"/>
          <p:nvPr/>
        </p:nvPicPr>
        <p:blipFill rotWithShape="1">
          <a:blip r:embed="rId3">
            <a:alphaModFix/>
          </a:blip>
          <a:srcRect b="0" l="0" r="0" t="0"/>
          <a:stretch/>
        </p:blipFill>
        <p:spPr>
          <a:xfrm>
            <a:off x="771125" y="1825625"/>
            <a:ext cx="10649749" cy="1577741"/>
          </a:xfrm>
          <a:prstGeom prst="rect">
            <a:avLst/>
          </a:prstGeom>
          <a:noFill/>
          <a:ln>
            <a:noFill/>
          </a:ln>
        </p:spPr>
      </p:pic>
      <p:pic>
        <p:nvPicPr>
          <p:cNvPr id="748" name="Google Shape;748;p88"/>
          <p:cNvPicPr preferRelativeResize="0"/>
          <p:nvPr/>
        </p:nvPicPr>
        <p:blipFill rotWithShape="1">
          <a:blip r:embed="rId4">
            <a:alphaModFix/>
          </a:blip>
          <a:srcRect b="0" l="0" r="0" t="0"/>
          <a:stretch/>
        </p:blipFill>
        <p:spPr>
          <a:xfrm>
            <a:off x="838200" y="3406135"/>
            <a:ext cx="10582673" cy="99238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9"/>
          <p:cNvSpPr txBox="1"/>
          <p:nvPr>
            <p:ph type="title"/>
          </p:nvPr>
        </p:nvSpPr>
        <p:spPr>
          <a:xfrm>
            <a:off x="838200" y="0"/>
            <a:ext cx="10515600" cy="9442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ROUND </a:t>
            </a:r>
            <a:endParaRPr/>
          </a:p>
        </p:txBody>
      </p:sp>
      <p:sp>
        <p:nvSpPr>
          <p:cNvPr id="754" name="Google Shape;754;p89"/>
          <p:cNvSpPr txBox="1"/>
          <p:nvPr>
            <p:ph idx="1" type="body"/>
          </p:nvPr>
        </p:nvSpPr>
        <p:spPr>
          <a:xfrm>
            <a:off x="838200" y="828675"/>
            <a:ext cx="10515600" cy="47764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Dual là một bảng ảo tồn tại sẵn trong cơ sở dữ liệu và có thể sửu dụng để xem kết quả từ hàm và phép tính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Screenshot (221) - Copy" id="755" name="Google Shape;755;p89"/>
          <p:cNvPicPr preferRelativeResize="0"/>
          <p:nvPr/>
        </p:nvPicPr>
        <p:blipFill rotWithShape="1">
          <a:blip r:embed="rId3">
            <a:alphaModFix/>
          </a:blip>
          <a:srcRect b="0" l="0" r="0" t="0"/>
          <a:stretch/>
        </p:blipFill>
        <p:spPr>
          <a:xfrm>
            <a:off x="732155" y="1807845"/>
            <a:ext cx="6639560" cy="1923415"/>
          </a:xfrm>
          <a:prstGeom prst="rect">
            <a:avLst/>
          </a:prstGeom>
          <a:noFill/>
          <a:ln>
            <a:noFill/>
          </a:ln>
        </p:spPr>
      </p:pic>
      <p:pic>
        <p:nvPicPr>
          <p:cNvPr descr="Screenshot (222)" id="756" name="Google Shape;756;p89"/>
          <p:cNvPicPr preferRelativeResize="0"/>
          <p:nvPr/>
        </p:nvPicPr>
        <p:blipFill rotWithShape="1">
          <a:blip r:embed="rId4">
            <a:alphaModFix/>
          </a:blip>
          <a:srcRect b="0" l="0" r="0" t="0"/>
          <a:stretch/>
        </p:blipFill>
        <p:spPr>
          <a:xfrm>
            <a:off x="2226945" y="3622040"/>
            <a:ext cx="7327900" cy="2803525"/>
          </a:xfrm>
          <a:prstGeom prst="rect">
            <a:avLst/>
          </a:prstGeom>
          <a:noFill/>
          <a:ln>
            <a:noFill/>
          </a:ln>
        </p:spPr>
      </p:pic>
      <p:sp>
        <p:nvSpPr>
          <p:cNvPr id="757" name="Google Shape;757;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DCL?</a:t>
            </a:r>
            <a:endParaRPr/>
          </a:p>
        </p:txBody>
      </p:sp>
      <p:sp>
        <p:nvSpPr>
          <p:cNvPr id="145" name="Google Shape;145;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Nhóm này chứa các lệnh được sử dụng để quản lý quyền truy cập vào các đối tượng trong cơ sở dữ liệu. Các lệnh DCL bao gồm GRANT và REVOKE.</a:t>
            </a:r>
            <a:endParaRPr/>
          </a:p>
          <a:p>
            <a:pPr indent="-228600" lvl="0" marL="228600" rtl="0" algn="l">
              <a:lnSpc>
                <a:spcPct val="90000"/>
              </a:lnSpc>
              <a:spcBef>
                <a:spcPts val="1000"/>
              </a:spcBef>
              <a:spcAft>
                <a:spcPts val="0"/>
              </a:spcAft>
              <a:buClr>
                <a:schemeClr val="dk1"/>
              </a:buClr>
              <a:buSzPts val="2800"/>
              <a:buChar char="•"/>
            </a:pPr>
            <a:r>
              <a:rPr lang="en-US"/>
              <a:t>GRANT: Cấp quyền truy cập cho người dùng hoặc vai trò cụ thể.</a:t>
            </a:r>
            <a:endParaRPr/>
          </a:p>
          <a:p>
            <a:pPr indent="-228600" lvl="0" marL="228600" rtl="0" algn="l">
              <a:lnSpc>
                <a:spcPct val="90000"/>
              </a:lnSpc>
              <a:spcBef>
                <a:spcPts val="1000"/>
              </a:spcBef>
              <a:spcAft>
                <a:spcPts val="0"/>
              </a:spcAft>
              <a:buClr>
                <a:schemeClr val="dk1"/>
              </a:buClr>
              <a:buSzPts val="2800"/>
              <a:buChar char="•"/>
            </a:pPr>
            <a:r>
              <a:rPr lang="en-US"/>
              <a:t>REVOKE: Thu hồi quyền truy cập đã được cấp.</a:t>
            </a:r>
            <a:endParaRPr/>
          </a:p>
        </p:txBody>
      </p:sp>
      <p:sp>
        <p:nvSpPr>
          <p:cNvPr id="146" name="Google Shape;146;p9"/>
          <p:cNvSpPr txBox="1"/>
          <p:nvPr/>
        </p:nvSpPr>
        <p:spPr>
          <a:xfrm>
            <a:off x="3048000" y="2829560"/>
            <a:ext cx="6096000" cy="645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90"/>
          <p:cNvSpPr txBox="1"/>
          <p:nvPr>
            <p:ph type="title"/>
          </p:nvPr>
        </p:nvSpPr>
        <p:spPr>
          <a:xfrm>
            <a:off x="838200" y="0"/>
            <a:ext cx="10515600" cy="16910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TRUNC </a:t>
            </a:r>
            <a:br>
              <a:rPr lang="en-US"/>
            </a:br>
            <a:endParaRPr/>
          </a:p>
        </p:txBody>
      </p:sp>
      <p:pic>
        <p:nvPicPr>
          <p:cNvPr descr="Screenshot (223) - Copy" id="763" name="Google Shape;763;p90"/>
          <p:cNvPicPr preferRelativeResize="0"/>
          <p:nvPr>
            <p:ph idx="1" type="body"/>
          </p:nvPr>
        </p:nvPicPr>
        <p:blipFill rotWithShape="1">
          <a:blip r:embed="rId3">
            <a:alphaModFix/>
          </a:blip>
          <a:srcRect b="0" l="0" r="0" t="0"/>
          <a:stretch/>
        </p:blipFill>
        <p:spPr>
          <a:xfrm>
            <a:off x="1848485" y="885825"/>
            <a:ext cx="5928360" cy="2229485"/>
          </a:xfrm>
          <a:prstGeom prst="rect">
            <a:avLst/>
          </a:prstGeom>
          <a:noFill/>
          <a:ln>
            <a:noFill/>
          </a:ln>
        </p:spPr>
      </p:pic>
      <p:pic>
        <p:nvPicPr>
          <p:cNvPr descr="Screenshot (223)" id="764" name="Google Shape;764;p90"/>
          <p:cNvPicPr preferRelativeResize="0"/>
          <p:nvPr/>
        </p:nvPicPr>
        <p:blipFill rotWithShape="1">
          <a:blip r:embed="rId4">
            <a:alphaModFix/>
          </a:blip>
          <a:srcRect b="0" l="0" r="0" t="0"/>
          <a:stretch/>
        </p:blipFill>
        <p:spPr>
          <a:xfrm>
            <a:off x="2663190" y="3115310"/>
            <a:ext cx="7377430" cy="2675255"/>
          </a:xfrm>
          <a:prstGeom prst="rect">
            <a:avLst/>
          </a:prstGeom>
          <a:noFill/>
          <a:ln>
            <a:noFill/>
          </a:ln>
        </p:spPr>
      </p:pic>
      <p:sp>
        <p:nvSpPr>
          <p:cNvPr id="765" name="Google Shape;765;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91"/>
          <p:cNvSpPr txBox="1"/>
          <p:nvPr>
            <p:ph type="title"/>
          </p:nvPr>
        </p:nvSpPr>
        <p:spPr>
          <a:xfrm>
            <a:off x="838200" y="0"/>
            <a:ext cx="10515600" cy="1222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MOD </a:t>
            </a:r>
            <a:endParaRPr/>
          </a:p>
        </p:txBody>
      </p:sp>
      <p:pic>
        <p:nvPicPr>
          <p:cNvPr descr="Screenshot (224)" id="771" name="Google Shape;771;p91"/>
          <p:cNvPicPr preferRelativeResize="0"/>
          <p:nvPr>
            <p:ph idx="1" type="body"/>
          </p:nvPr>
        </p:nvPicPr>
        <p:blipFill rotWithShape="1">
          <a:blip r:embed="rId3">
            <a:alphaModFix/>
          </a:blip>
          <a:srcRect b="0" l="0" r="0" t="0"/>
          <a:stretch/>
        </p:blipFill>
        <p:spPr>
          <a:xfrm>
            <a:off x="3812540" y="828040"/>
            <a:ext cx="6208395" cy="6029960"/>
          </a:xfrm>
          <a:prstGeom prst="rect">
            <a:avLst/>
          </a:prstGeom>
          <a:noFill/>
          <a:ln>
            <a:noFill/>
          </a:ln>
        </p:spPr>
      </p:pic>
      <p:sp>
        <p:nvSpPr>
          <p:cNvPr id="772" name="Google Shape;772;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92"/>
          <p:cNvSpPr txBox="1"/>
          <p:nvPr>
            <p:ph type="title"/>
          </p:nvPr>
        </p:nvSpPr>
        <p:spPr>
          <a:xfrm>
            <a:off x="838200" y="0"/>
            <a:ext cx="10515600" cy="11722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Làm việc với DATE:</a:t>
            </a:r>
            <a:endParaRPr/>
          </a:p>
        </p:txBody>
      </p:sp>
      <p:pic>
        <p:nvPicPr>
          <p:cNvPr descr="Screenshot (226)" id="778" name="Google Shape;778;p92"/>
          <p:cNvPicPr preferRelativeResize="0"/>
          <p:nvPr>
            <p:ph idx="1" type="body"/>
          </p:nvPr>
        </p:nvPicPr>
        <p:blipFill rotWithShape="1">
          <a:blip r:embed="rId3">
            <a:alphaModFix/>
          </a:blip>
          <a:srcRect b="0" l="0" r="0" t="0"/>
          <a:stretch/>
        </p:blipFill>
        <p:spPr>
          <a:xfrm>
            <a:off x="4848860" y="1172210"/>
            <a:ext cx="5615940" cy="5598160"/>
          </a:xfrm>
          <a:prstGeom prst="rect">
            <a:avLst/>
          </a:prstGeom>
          <a:noFill/>
          <a:ln>
            <a:noFill/>
          </a:ln>
        </p:spPr>
      </p:pic>
      <p:sp>
        <p:nvSpPr>
          <p:cNvPr id="779" name="Google Shape;779;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RR DATE FORMAT</a:t>
            </a:r>
            <a:endParaRPr/>
          </a:p>
        </p:txBody>
      </p:sp>
      <p:pic>
        <p:nvPicPr>
          <p:cNvPr descr="Screenshot (227)" id="785" name="Google Shape;785;p93"/>
          <p:cNvPicPr preferRelativeResize="0"/>
          <p:nvPr>
            <p:ph idx="1" type="body"/>
          </p:nvPr>
        </p:nvPicPr>
        <p:blipFill rotWithShape="1">
          <a:blip r:embed="rId3">
            <a:alphaModFix/>
          </a:blip>
          <a:srcRect b="0" l="0" r="0" t="0"/>
          <a:stretch/>
        </p:blipFill>
        <p:spPr>
          <a:xfrm>
            <a:off x="1481455" y="1264920"/>
            <a:ext cx="9037320" cy="5501640"/>
          </a:xfrm>
          <a:prstGeom prst="rect">
            <a:avLst/>
          </a:prstGeom>
          <a:noFill/>
          <a:ln>
            <a:noFill/>
          </a:ln>
        </p:spPr>
      </p:pic>
      <p:sp>
        <p:nvSpPr>
          <p:cNvPr id="786" name="Google Shape;786;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94"/>
          <p:cNvSpPr txBox="1"/>
          <p:nvPr>
            <p:ph type="title"/>
          </p:nvPr>
        </p:nvSpPr>
        <p:spPr>
          <a:xfrm>
            <a:off x="838200" y="0"/>
            <a:ext cx="10515600" cy="1119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SYSDATE:</a:t>
            </a:r>
            <a:endParaRPr/>
          </a:p>
        </p:txBody>
      </p:sp>
      <p:pic>
        <p:nvPicPr>
          <p:cNvPr descr="Screenshot (230)" id="792" name="Google Shape;792;p94"/>
          <p:cNvPicPr preferRelativeResize="0"/>
          <p:nvPr>
            <p:ph idx="1" type="body"/>
          </p:nvPr>
        </p:nvPicPr>
        <p:blipFill rotWithShape="1">
          <a:blip r:embed="rId3">
            <a:alphaModFix/>
          </a:blip>
          <a:srcRect b="0" l="0" r="0" t="0"/>
          <a:stretch/>
        </p:blipFill>
        <p:spPr>
          <a:xfrm>
            <a:off x="2145665" y="755015"/>
            <a:ext cx="6303645" cy="6102985"/>
          </a:xfrm>
          <a:prstGeom prst="rect">
            <a:avLst/>
          </a:prstGeom>
          <a:noFill/>
          <a:ln>
            <a:noFill/>
          </a:ln>
        </p:spPr>
      </p:pic>
      <p:sp>
        <p:nvSpPr>
          <p:cNvPr id="793" name="Google Shape;793;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95"/>
          <p:cNvSpPr txBox="1"/>
          <p:nvPr>
            <p:ph type="title"/>
          </p:nvPr>
        </p:nvSpPr>
        <p:spPr>
          <a:xfrm>
            <a:off x="838200" y="0"/>
            <a:ext cx="11353800" cy="754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Hàm CURRENT_DATE và CURRENT_TIMESTAM </a:t>
            </a:r>
            <a:endParaRPr/>
          </a:p>
        </p:txBody>
      </p:sp>
      <p:sp>
        <p:nvSpPr>
          <p:cNvPr id="799" name="Google Shape;799;p95"/>
          <p:cNvSpPr txBox="1"/>
          <p:nvPr>
            <p:ph idx="1" type="body"/>
          </p:nvPr>
        </p:nvSpPr>
        <p:spPr>
          <a:xfrm>
            <a:off x="838200" y="754380"/>
            <a:ext cx="10515600" cy="5422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Trả về ngày hiện tại của người dùng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Trả về ngày và giờ hiện tại của người dùng</a:t>
            </a:r>
            <a:endParaRPr/>
          </a:p>
          <a:p>
            <a:pPr indent="0" lvl="0" marL="0" rtl="0" algn="l">
              <a:lnSpc>
                <a:spcPct val="90000"/>
              </a:lnSpc>
              <a:spcBef>
                <a:spcPts val="1000"/>
              </a:spcBef>
              <a:spcAft>
                <a:spcPts val="0"/>
              </a:spcAft>
              <a:buClr>
                <a:schemeClr val="dk1"/>
              </a:buClr>
              <a:buSzPts val="2800"/>
              <a:buNone/>
            </a:pPr>
            <a:r>
              <a:t/>
            </a:r>
            <a:endParaRPr/>
          </a:p>
        </p:txBody>
      </p:sp>
      <p:pic>
        <p:nvPicPr>
          <p:cNvPr descr="Screenshot (231) - Copy" id="800" name="Google Shape;800;p95"/>
          <p:cNvPicPr preferRelativeResize="0"/>
          <p:nvPr/>
        </p:nvPicPr>
        <p:blipFill rotWithShape="1">
          <a:blip r:embed="rId3">
            <a:alphaModFix/>
          </a:blip>
          <a:srcRect b="0" l="0" r="0" t="0"/>
          <a:stretch/>
        </p:blipFill>
        <p:spPr>
          <a:xfrm>
            <a:off x="837565" y="4318000"/>
            <a:ext cx="6791960" cy="1299210"/>
          </a:xfrm>
          <a:prstGeom prst="rect">
            <a:avLst/>
          </a:prstGeom>
          <a:noFill/>
          <a:ln>
            <a:noFill/>
          </a:ln>
        </p:spPr>
      </p:pic>
      <p:pic>
        <p:nvPicPr>
          <p:cNvPr descr="Screenshot (231)" id="801" name="Google Shape;801;p95"/>
          <p:cNvPicPr preferRelativeResize="0"/>
          <p:nvPr/>
        </p:nvPicPr>
        <p:blipFill rotWithShape="1">
          <a:blip r:embed="rId4">
            <a:alphaModFix/>
          </a:blip>
          <a:srcRect b="0" l="0" r="0" t="0"/>
          <a:stretch/>
        </p:blipFill>
        <p:spPr>
          <a:xfrm>
            <a:off x="1006475" y="5266690"/>
            <a:ext cx="6432550" cy="1590675"/>
          </a:xfrm>
          <a:prstGeom prst="rect">
            <a:avLst/>
          </a:prstGeom>
          <a:noFill/>
          <a:ln>
            <a:noFill/>
          </a:ln>
        </p:spPr>
      </p:pic>
      <p:pic>
        <p:nvPicPr>
          <p:cNvPr descr="Screenshot (232) - Copy" id="802" name="Google Shape;802;p95"/>
          <p:cNvPicPr preferRelativeResize="0"/>
          <p:nvPr/>
        </p:nvPicPr>
        <p:blipFill rotWithShape="1">
          <a:blip r:embed="rId5">
            <a:alphaModFix/>
          </a:blip>
          <a:srcRect b="0" l="0" r="0" t="0"/>
          <a:stretch/>
        </p:blipFill>
        <p:spPr>
          <a:xfrm>
            <a:off x="1325245" y="1348105"/>
            <a:ext cx="5865495" cy="1299210"/>
          </a:xfrm>
          <a:prstGeom prst="rect">
            <a:avLst/>
          </a:prstGeom>
          <a:noFill/>
          <a:ln>
            <a:noFill/>
          </a:ln>
        </p:spPr>
      </p:pic>
      <p:pic>
        <p:nvPicPr>
          <p:cNvPr descr="Screenshot (232)" id="803" name="Google Shape;803;p95"/>
          <p:cNvPicPr preferRelativeResize="0"/>
          <p:nvPr/>
        </p:nvPicPr>
        <p:blipFill rotWithShape="1">
          <a:blip r:embed="rId6">
            <a:alphaModFix/>
          </a:blip>
          <a:srcRect b="0" l="0" r="0" t="0"/>
          <a:stretch/>
        </p:blipFill>
        <p:spPr>
          <a:xfrm>
            <a:off x="1325245" y="2235835"/>
            <a:ext cx="6304280" cy="1330960"/>
          </a:xfrm>
          <a:prstGeom prst="rect">
            <a:avLst/>
          </a:prstGeom>
          <a:noFill/>
          <a:ln>
            <a:noFill/>
          </a:ln>
        </p:spPr>
      </p:pic>
      <p:sp>
        <p:nvSpPr>
          <p:cNvPr id="804" name="Google Shape;804;p95"/>
          <p:cNvSpPr txBox="1"/>
          <p:nvPr/>
        </p:nvSpPr>
        <p:spPr>
          <a:xfrm>
            <a:off x="-1626235" y="4864735"/>
            <a:ext cx="406400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5" name="Google Shape;805;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xử lí DATE</a:t>
            </a:r>
            <a:endParaRPr/>
          </a:p>
        </p:txBody>
      </p:sp>
      <p:pic>
        <p:nvPicPr>
          <p:cNvPr descr="Screenshot (234)" id="811" name="Google Shape;811;p96"/>
          <p:cNvPicPr preferRelativeResize="0"/>
          <p:nvPr>
            <p:ph idx="1" type="body"/>
          </p:nvPr>
        </p:nvPicPr>
        <p:blipFill rotWithShape="1">
          <a:blip r:embed="rId3">
            <a:alphaModFix/>
          </a:blip>
          <a:srcRect b="0" l="0" r="0" t="0"/>
          <a:stretch/>
        </p:blipFill>
        <p:spPr>
          <a:xfrm>
            <a:off x="982345" y="1456055"/>
            <a:ext cx="10269855" cy="4766945"/>
          </a:xfrm>
          <a:prstGeom prst="rect">
            <a:avLst/>
          </a:prstGeom>
          <a:noFill/>
          <a:ln>
            <a:noFill/>
          </a:ln>
        </p:spPr>
      </p:pic>
      <p:sp>
        <p:nvSpPr>
          <p:cNvPr id="812" name="Google Shape;812;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9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DATE</a:t>
            </a:r>
            <a:endParaRPr/>
          </a:p>
        </p:txBody>
      </p:sp>
      <p:pic>
        <p:nvPicPr>
          <p:cNvPr descr="Screenshot (235)" id="818" name="Google Shape;818;p97"/>
          <p:cNvPicPr preferRelativeResize="0"/>
          <p:nvPr>
            <p:ph idx="1" type="body"/>
          </p:nvPr>
        </p:nvPicPr>
        <p:blipFill rotWithShape="1">
          <a:blip r:embed="rId3">
            <a:alphaModFix/>
          </a:blip>
          <a:srcRect b="0" l="0" r="0" t="0"/>
          <a:stretch/>
        </p:blipFill>
        <p:spPr>
          <a:xfrm>
            <a:off x="1183005" y="1690370"/>
            <a:ext cx="9692640" cy="4180840"/>
          </a:xfrm>
          <a:prstGeom prst="rect">
            <a:avLst/>
          </a:prstGeom>
          <a:noFill/>
          <a:ln>
            <a:noFill/>
          </a:ln>
        </p:spPr>
      </p:pic>
      <p:sp>
        <p:nvSpPr>
          <p:cNvPr id="819" name="Google Shape;819;p97"/>
          <p:cNvSpPr txBox="1"/>
          <p:nvPr/>
        </p:nvSpPr>
        <p:spPr>
          <a:xfrm>
            <a:off x="5670550" y="1040130"/>
            <a:ext cx="406400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0" name="Google Shape;820;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Hàm ROUND và TRUNC  với DATE </a:t>
            </a:r>
            <a:endParaRPr/>
          </a:p>
        </p:txBody>
      </p:sp>
      <p:pic>
        <p:nvPicPr>
          <p:cNvPr descr="Screenshot (236)" id="826" name="Google Shape;826;p98"/>
          <p:cNvPicPr preferRelativeResize="0"/>
          <p:nvPr>
            <p:ph idx="1" type="body"/>
          </p:nvPr>
        </p:nvPicPr>
        <p:blipFill rotWithShape="1">
          <a:blip r:embed="rId3">
            <a:alphaModFix/>
          </a:blip>
          <a:srcRect b="0" l="0" r="0" t="0"/>
          <a:stretch/>
        </p:blipFill>
        <p:spPr>
          <a:xfrm>
            <a:off x="1207135" y="1937385"/>
            <a:ext cx="9747250" cy="4332605"/>
          </a:xfrm>
          <a:prstGeom prst="rect">
            <a:avLst/>
          </a:prstGeom>
          <a:noFill/>
          <a:ln>
            <a:noFill/>
          </a:ln>
        </p:spPr>
      </p:pic>
      <p:sp>
        <p:nvSpPr>
          <p:cNvPr id="827" name="Google Shape;827;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9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Screenshot (237)" id="833" name="Google Shape;833;p99"/>
          <p:cNvPicPr preferRelativeResize="0"/>
          <p:nvPr>
            <p:ph idx="1" type="body"/>
          </p:nvPr>
        </p:nvPicPr>
        <p:blipFill rotWithShape="1">
          <a:blip r:embed="rId3">
            <a:alphaModFix/>
          </a:blip>
          <a:srcRect b="0" l="0" r="0" t="0"/>
          <a:stretch/>
        </p:blipFill>
        <p:spPr>
          <a:xfrm>
            <a:off x="838200" y="365125"/>
            <a:ext cx="10515600" cy="6493510"/>
          </a:xfrm>
          <a:prstGeom prst="rect">
            <a:avLst/>
          </a:prstGeom>
          <a:noFill/>
          <a:ln>
            <a:noFill/>
          </a:ln>
        </p:spPr>
      </p:pic>
      <p:sp>
        <p:nvSpPr>
          <p:cNvPr id="834" name="Google Shape;834;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2024-05-05T13:44:00Z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2B518CEA97234BAB825A4F82C8D76AB0_11</vt:lpwstr>
  </property>
  <property fmtid="{D5CDD505-2E9C-101B-9397-08002B2CF9AE}" pid="3" name="KSOProductBuildVer">
    <vt:lpwstr>1033-12.2.0.16909</vt:lpwstr>
  </property>
</Properties>
</file>